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437" r:id="rId4"/>
    <p:sldId id="314" r:id="rId5"/>
    <p:sldId id="262" r:id="rId6"/>
    <p:sldId id="605" r:id="rId7"/>
    <p:sldId id="439" r:id="rId8"/>
    <p:sldId id="609" r:id="rId9"/>
    <p:sldId id="316" r:id="rId10"/>
    <p:sldId id="498" r:id="rId11"/>
    <p:sldId id="611" r:id="rId12"/>
    <p:sldId id="617" r:id="rId13"/>
    <p:sldId id="618" r:id="rId14"/>
    <p:sldId id="628" r:id="rId15"/>
    <p:sldId id="661" r:id="rId16"/>
    <p:sldId id="317" r:id="rId17"/>
    <p:sldId id="658" r:id="rId18"/>
    <p:sldId id="659" r:id="rId19"/>
    <p:sldId id="665" r:id="rId20"/>
    <p:sldId id="666" r:id="rId21"/>
    <p:sldId id="318" r:id="rId22"/>
    <p:sldId id="440" r:id="rId23"/>
    <p:sldId id="320" r:id="rId24"/>
    <p:sldId id="443" r:id="rId25"/>
    <p:sldId id="321" r:id="rId26"/>
    <p:sldId id="322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D0D0D"/>
    <a:srgbClr val="98009A"/>
    <a:srgbClr val="F805F3"/>
    <a:srgbClr val="FFFFFF"/>
    <a:srgbClr val="69006C"/>
    <a:srgbClr val="FEE5FF"/>
    <a:srgbClr val="FECBFF"/>
    <a:srgbClr val="363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8" autoAdjust="0"/>
    <p:restoredTop sz="94664" autoAdjust="0"/>
  </p:normalViewPr>
  <p:slideViewPr>
    <p:cSldViewPr snapToGrid="0" showGuides="1">
      <p:cViewPr varScale="1">
        <p:scale>
          <a:sx n="70" d="100"/>
          <a:sy n="70" d="100"/>
        </p:scale>
        <p:origin x="32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C3315-55F3-4FC2-A3AD-45365C90E496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A456-B561-49FC-8485-DA8E61FDD2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26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0A456-B561-49FC-8485-DA8E61FDD2D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4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BC9061-0EAC-4FD1-94F9-5329D5BC1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EF3EA8-FEDA-4748-8962-F75DCCC3D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F9E4F7-BCC0-4C0E-AAFC-E51A4E3A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EBC95A-7E9C-4937-BE77-2B97A2DD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E62185-4D92-41CF-819D-E3748B4C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7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559224-A4C4-4C0C-896D-044AD9F9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1600B0-C8EA-459B-A260-68DB273D2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63C814-5AA5-4B76-8F24-2FDA60D9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65FA19-CEB9-4693-932B-406029AD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14C604-822A-47DE-AF72-B7AD0CC1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07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DAAD506-A28F-4FE0-9AEB-CEB34727D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0C59C7B-05BA-449F-927F-F3603F7C1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BA76C9-154A-4B82-AFD5-C0E8ABC4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8752AA-616A-4984-9AC1-A4A64540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552618-F52A-42C7-BB73-1710AD49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34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A8A7D-F1CA-48D6-9C49-80385DBF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28F917-4307-4B7A-BBA3-A2D439FF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F43D38-E2E2-4073-97F5-F4240B10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44CBE7-38E3-4B4A-A92A-AF8F2791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09B641-EF39-4112-A696-72FC0993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54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BC49B1-5ABE-4AD3-AB03-1B00137A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725238-0C46-455F-9896-58941D33B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527896-A365-47AD-8F0A-318F214D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FA8CC3-AF73-4DC7-92A5-20E282A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405FF4-BC7A-4A32-9180-772CE6BE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80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673A8-9D92-4ADB-B7CE-49B0D76C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A8A069-91CA-4B94-A24E-94B004E6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B256EA-4611-449E-B97E-77611A12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9DB4E2-C97B-401C-99E1-4FD86CA4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F1F719-3715-4C99-993E-BDF0C69A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C1CEF2-8F5F-44F6-97A8-83DF608F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73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1C373-A7D2-4944-B90B-54A1F370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31386C-3A19-4846-9C92-AE84AF404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9876A56-ACC7-4693-91A8-C64681685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EDF3EB8-37E8-4548-B2A8-FE73DB3CB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5B49D0-BCB5-40A3-ACDA-531CA2CA5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9606AE-E5FF-4711-9944-EAB511C4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63AB636-CE8D-417E-808B-97F731FC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99F0C5F-5507-4253-9B12-A2C98389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86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6D628B-2E2B-4F8C-AD40-18F84300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45FDEF-17BC-4F48-A425-4ED75681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1115D1-88D8-4375-9BDF-EE3D78A0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116F64-BD03-48D9-8480-84235AA2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27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BE1803-477C-487A-8EDF-5EFBA925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B6122F7-B7FE-4001-9D5E-25F52002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9FDF43-D47F-4689-A6CC-188D4DF9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49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64CC8F-C946-4808-976E-36F476A2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3BFF88-FA20-45E3-B582-8E39C639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F26C48-0294-471B-93F7-A3B832AEB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92F9DE-4968-49A6-9280-D0183089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E567AE-DFED-49FE-9D6B-6838D5D7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00422F-77FB-4AE7-B37A-841CB92D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59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28464-0BB5-4336-A2F0-12E34BB4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AF3707C-98B1-4EDB-B432-30FDB3581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1CCCE71-A6B5-4BBE-BB0A-2E67A8709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ECA47D-9AEC-4D17-A50C-8B7EDC7B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6FAF22-521F-4220-AF0D-E14C6A34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2E655F-3965-4D50-9FDC-2083F0B6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16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CBB6EF0-36E8-44FA-9748-16DCCBAA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3841ED-B3D8-4F5F-B71E-23318E092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A1B065-5E75-434C-94F8-12B205842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7B75-A981-43B7-85A6-F80ED9EDA06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6BD351-3960-408E-9049-1DC5B13E4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DA43AF-70CC-4BE7-BCA6-A03FED951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C6B8-D023-466C-8FDD-004F52CB0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33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47ED1-23AF-4F81-BFD3-719290811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569" y="1681163"/>
            <a:ext cx="11054862" cy="2387600"/>
          </a:xfrm>
        </p:spPr>
        <p:txBody>
          <a:bodyPr>
            <a:normAutofit/>
          </a:bodyPr>
          <a:lstStyle/>
          <a:p>
            <a:r>
              <a:rPr lang="en-US" altLang="zh-TW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Impact of Additional Assimilation of Dual-Polarimetric Parameters: Analysis and Forecasts in a Real Case</a:t>
            </a:r>
            <a:endParaRPr lang="en-US" altLang="zh-TW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BC2DFC-DC88-43C6-9651-A03442DA1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83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Bing-</a:t>
            </a:r>
            <a:r>
              <a:rPr lang="en-US" altLang="zh-TW" dirty="0" err="1">
                <a:solidFill>
                  <a:schemeClr val="bg1"/>
                </a:solidFill>
              </a:rPr>
              <a:t>Xue</a:t>
            </a:r>
            <a:r>
              <a:rPr lang="en-US" altLang="zh-TW" dirty="0">
                <a:solidFill>
                  <a:schemeClr val="bg1"/>
                </a:solidFill>
              </a:rPr>
              <a:t> Zhuang</a:t>
            </a:r>
            <a:r>
              <a:rPr lang="en-US" altLang="zh-TW" baseline="30000" dirty="0">
                <a:solidFill>
                  <a:schemeClr val="bg1"/>
                </a:solidFill>
              </a:rPr>
              <a:t>1</a:t>
            </a:r>
            <a:r>
              <a:rPr lang="en-US" altLang="zh-TW" dirty="0">
                <a:solidFill>
                  <a:schemeClr val="bg1"/>
                </a:solidFill>
              </a:rPr>
              <a:t>,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Kao-Shen Chung</a:t>
            </a:r>
            <a:r>
              <a:rPr lang="en-US" altLang="zh-TW" baseline="30000" dirty="0">
                <a:solidFill>
                  <a:schemeClr val="bg1"/>
                </a:solidFill>
              </a:rPr>
              <a:t>1</a:t>
            </a:r>
            <a:r>
              <a:rPr lang="en-US" altLang="zh-TW" dirty="0">
                <a:solidFill>
                  <a:schemeClr val="bg1"/>
                </a:solidFill>
              </a:rPr>
              <a:t>, </a:t>
            </a:r>
            <a:r>
              <a:rPr lang="en-US" altLang="zh-TW" dirty="0" err="1">
                <a:solidFill>
                  <a:schemeClr val="bg1"/>
                </a:solidFill>
              </a:rPr>
              <a:t>Chih-Chien</a:t>
            </a:r>
            <a:r>
              <a:rPr lang="en-US" altLang="zh-TW" dirty="0">
                <a:solidFill>
                  <a:schemeClr val="bg1"/>
                </a:solidFill>
              </a:rPr>
              <a:t> Tsai</a:t>
            </a:r>
            <a:r>
              <a:rPr lang="en-US" altLang="zh-TW" baseline="30000" dirty="0">
                <a:solidFill>
                  <a:schemeClr val="bg1"/>
                </a:solidFill>
              </a:rPr>
              <a:t>2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sz="1800" i="1" baseline="30000" dirty="0">
                <a:solidFill>
                  <a:schemeClr val="bg1"/>
                </a:solidFill>
              </a:rPr>
              <a:t>1</a:t>
            </a:r>
            <a:r>
              <a:rPr lang="en-US" altLang="zh-TW" sz="1800" i="1" dirty="0">
                <a:solidFill>
                  <a:schemeClr val="bg1"/>
                </a:solidFill>
              </a:rPr>
              <a:t> Dept. of Atmospheric Science, National Central University, Taiwan </a:t>
            </a:r>
          </a:p>
          <a:p>
            <a:r>
              <a:rPr lang="en-US" altLang="zh-TW" sz="1800" i="1" baseline="30000" dirty="0">
                <a:solidFill>
                  <a:schemeClr val="bg1"/>
                </a:solidFill>
              </a:rPr>
              <a:t>2 </a:t>
            </a:r>
            <a:r>
              <a:rPr lang="en-US" altLang="zh-TW" sz="1800" i="1" dirty="0">
                <a:solidFill>
                  <a:schemeClr val="bg1"/>
                </a:solidFill>
              </a:rPr>
              <a:t>National Science and Technology Center for Disaster Reduction, Taiwan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926DD06-D151-427C-B966-264F6BF9C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1" b="28691"/>
          <a:stretch/>
        </p:blipFill>
        <p:spPr>
          <a:xfrm>
            <a:off x="9998033" y="333407"/>
            <a:ext cx="1897301" cy="80860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5A5A3FA-4A22-4AC9-8D70-1BAE05D41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1" y="642833"/>
            <a:ext cx="986048" cy="98604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6BCD328-B9A2-4E5A-9118-5870F6448B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704" y1="58203" x2="53650" y2="69688"/>
                        <a14:foregroundMark x1="60288" y1="58594" x2="47566" y2="67422"/>
                        <a14:foregroundMark x1="45686" y1="60078" x2="63496" y2="60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28545" r="10824" b="21972"/>
          <a:stretch/>
        </p:blipFill>
        <p:spPr>
          <a:xfrm>
            <a:off x="250792" y="347055"/>
            <a:ext cx="1102678" cy="9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4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>
            <a:extLst>
              <a:ext uri="{FF2B5EF4-FFF2-40B4-BE49-F238E27FC236}">
                <a16:creationId xmlns:a16="http://schemas.microsoft.com/office/drawing/2014/main" id="{2D56F1D1-B7EA-4781-9D45-B86A94940E05}"/>
              </a:ext>
            </a:extLst>
          </p:cNvPr>
          <p:cNvSpPr/>
          <p:nvPr/>
        </p:nvSpPr>
        <p:spPr>
          <a:xfrm>
            <a:off x="17676082" y="-25225737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D8A29D34-3539-4BBE-B071-8DA8852C8335}"/>
              </a:ext>
            </a:extLst>
          </p:cNvPr>
          <p:cNvSpPr/>
          <p:nvPr/>
        </p:nvSpPr>
        <p:spPr>
          <a:xfrm>
            <a:off x="38161112" y="-25225737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94F6BCAC-3A71-46FA-A0F8-D5205DD95AFA}"/>
              </a:ext>
            </a:extLst>
          </p:cNvPr>
          <p:cNvSpPr/>
          <p:nvPr/>
        </p:nvSpPr>
        <p:spPr>
          <a:xfrm>
            <a:off x="-2808949" y="-4841935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211EAEC1-B1AE-4D12-A10A-2A5CDF199FD3}"/>
              </a:ext>
            </a:extLst>
          </p:cNvPr>
          <p:cNvSpPr/>
          <p:nvPr/>
        </p:nvSpPr>
        <p:spPr>
          <a:xfrm>
            <a:off x="17676082" y="-4841935"/>
            <a:ext cx="17922088" cy="1792208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EABC6923-4706-4C10-A79B-DBC08D6A971C}"/>
              </a:ext>
            </a:extLst>
          </p:cNvPr>
          <p:cNvSpPr/>
          <p:nvPr/>
        </p:nvSpPr>
        <p:spPr>
          <a:xfrm>
            <a:off x="38161112" y="-4841935"/>
            <a:ext cx="17922088" cy="1792208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3349C2B2-5217-4654-B527-A806BDCCDE8D}"/>
              </a:ext>
            </a:extLst>
          </p:cNvPr>
          <p:cNvSpPr/>
          <p:nvPr/>
        </p:nvSpPr>
        <p:spPr>
          <a:xfrm>
            <a:off x="-2808949" y="-25225737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03CB5E2-AD9C-4B93-AA1F-2DF45AAFCED7}"/>
              </a:ext>
            </a:extLst>
          </p:cNvPr>
          <p:cNvSpPr txBox="1"/>
          <p:nvPr/>
        </p:nvSpPr>
        <p:spPr>
          <a:xfrm>
            <a:off x="18631358" y="-19915315"/>
            <a:ext cx="16011540" cy="730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0C19149-DFB6-491A-9894-15A057AA33B7}"/>
              </a:ext>
            </a:extLst>
          </p:cNvPr>
          <p:cNvSpPr txBox="1"/>
          <p:nvPr/>
        </p:nvSpPr>
        <p:spPr>
          <a:xfrm>
            <a:off x="39116389" y="-19915315"/>
            <a:ext cx="16011540" cy="730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694FDC4-0304-41CB-85DB-B9379E2E1F60}"/>
              </a:ext>
            </a:extLst>
          </p:cNvPr>
          <p:cNvSpPr txBox="1"/>
          <p:nvPr/>
        </p:nvSpPr>
        <p:spPr>
          <a:xfrm>
            <a:off x="18631358" y="468487"/>
            <a:ext cx="1601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F9D7186-9317-4E0E-8CE4-1621B8D1642C}"/>
              </a:ext>
            </a:extLst>
          </p:cNvPr>
          <p:cNvSpPr txBox="1"/>
          <p:nvPr/>
        </p:nvSpPr>
        <p:spPr>
          <a:xfrm>
            <a:off x="39116389" y="2153390"/>
            <a:ext cx="16011540" cy="393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680F721-CB33-4E73-8B83-337C66E8B624}"/>
              </a:ext>
            </a:extLst>
          </p:cNvPr>
          <p:cNvSpPr txBox="1"/>
          <p:nvPr/>
        </p:nvSpPr>
        <p:spPr>
          <a:xfrm>
            <a:off x="-1853672" y="-18230411"/>
            <a:ext cx="16011540" cy="393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CC15FA-FE3E-4882-AAEA-5DD4CA3AAF89}"/>
              </a:ext>
            </a:extLst>
          </p:cNvPr>
          <p:cNvSpPr txBox="1"/>
          <p:nvPr/>
        </p:nvSpPr>
        <p:spPr>
          <a:xfrm>
            <a:off x="1" y="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Results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9FEF82A-E93D-4D76-9FE9-042F02E9BF14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5</a:t>
            </a:r>
            <a:endParaRPr lang="zh-TW" altLang="en-US" dirty="0"/>
          </a:p>
        </p:txBody>
      </p:sp>
      <p:graphicFrame>
        <p:nvGraphicFramePr>
          <p:cNvPr id="59" name="表格 58">
            <a:extLst>
              <a:ext uri="{FF2B5EF4-FFF2-40B4-BE49-F238E27FC236}">
                <a16:creationId xmlns:a16="http://schemas.microsoft.com/office/drawing/2014/main" id="{151A5360-2763-404F-8FBB-94589540E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20446"/>
              </p:ext>
            </p:extLst>
          </p:nvPr>
        </p:nvGraphicFramePr>
        <p:xfrm>
          <a:off x="75694" y="2104503"/>
          <a:ext cx="11944853" cy="2153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53">
                  <a:extLst>
                    <a:ext uri="{9D8B030D-6E8A-4147-A177-3AD203B41FA5}">
                      <a16:colId xmlns:a16="http://schemas.microsoft.com/office/drawing/2014/main" val="1752571400"/>
                    </a:ext>
                  </a:extLst>
                </a:gridCol>
                <a:gridCol w="2538475">
                  <a:extLst>
                    <a:ext uri="{9D8B030D-6E8A-4147-A177-3AD203B41FA5}">
                      <a16:colId xmlns:a16="http://schemas.microsoft.com/office/drawing/2014/main" val="2704364010"/>
                    </a:ext>
                  </a:extLst>
                </a:gridCol>
                <a:gridCol w="2538475">
                  <a:extLst>
                    <a:ext uri="{9D8B030D-6E8A-4147-A177-3AD203B41FA5}">
                      <a16:colId xmlns:a16="http://schemas.microsoft.com/office/drawing/2014/main" val="10122059"/>
                    </a:ext>
                  </a:extLst>
                </a:gridCol>
                <a:gridCol w="2538475">
                  <a:extLst>
                    <a:ext uri="{9D8B030D-6E8A-4147-A177-3AD203B41FA5}">
                      <a16:colId xmlns:a16="http://schemas.microsoft.com/office/drawing/2014/main" val="1247640909"/>
                    </a:ext>
                  </a:extLst>
                </a:gridCol>
                <a:gridCol w="2538475">
                  <a:extLst>
                    <a:ext uri="{9D8B030D-6E8A-4147-A177-3AD203B41FA5}">
                      <a16:colId xmlns:a16="http://schemas.microsoft.com/office/drawing/2014/main" val="2423111917"/>
                    </a:ext>
                  </a:extLst>
                </a:gridCol>
              </a:tblGrid>
              <a:tr h="358148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/>
                        <a:t>V</a:t>
                      </a:r>
                      <a:r>
                        <a:rPr lang="en-US" altLang="zh-TW" sz="2000" baseline="-25000" dirty="0" err="1"/>
                        <a:t>r</a:t>
                      </a:r>
                      <a:endParaRPr lang="zh-TW" altLang="en-US" sz="2000" baseline="-25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Z</a:t>
                      </a:r>
                      <a:r>
                        <a:rPr lang="en-US" altLang="zh-TW" sz="2000" baseline="-25000" dirty="0"/>
                        <a:t>H</a:t>
                      </a:r>
                      <a:endParaRPr lang="zh-TW" altLang="en-US" sz="2000" baseline="-25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Z</a:t>
                      </a:r>
                      <a:r>
                        <a:rPr lang="en-US" altLang="zh-TW" sz="2000" baseline="-25000" dirty="0"/>
                        <a:t>DR</a:t>
                      </a:r>
                      <a:endParaRPr lang="zh-TW" altLang="en-US" sz="2000" baseline="-25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K</a:t>
                      </a:r>
                      <a:r>
                        <a:rPr lang="en-US" altLang="zh-TW" sz="2000" baseline="-25000" dirty="0"/>
                        <a:t>DP</a:t>
                      </a:r>
                      <a:endParaRPr lang="zh-TW" altLang="en-US" sz="2000" baseline="-25000" dirty="0"/>
                    </a:p>
                  </a:txBody>
                  <a:tcPr marL="79525" marR="79525" marT="39763" marB="39763"/>
                </a:tc>
                <a:extLst>
                  <a:ext uri="{0D108BD9-81ED-4DB2-BD59-A6C34878D82A}">
                    <a16:rowId xmlns:a16="http://schemas.microsoft.com/office/drawing/2014/main" val="2623654284"/>
                  </a:ext>
                </a:extLst>
              </a:tr>
              <a:tr h="442266">
                <a:tc>
                  <a:txBody>
                    <a:bodyPr/>
                    <a:lstStyle/>
                    <a:p>
                      <a:r>
                        <a:rPr lang="en-US" altLang="zh-TW" sz="1800" dirty="0" err="1"/>
                        <a:t>Scheme_VrZ</a:t>
                      </a:r>
                      <a:endParaRPr lang="zh-TW" altLang="en-US" sz="18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79525" marR="79525" marT="39763" marB="39763"/>
                </a:tc>
                <a:extLst>
                  <a:ext uri="{0D108BD9-81ED-4DB2-BD59-A6C34878D82A}">
                    <a16:rowId xmlns:a16="http://schemas.microsoft.com/office/drawing/2014/main" val="3918973928"/>
                  </a:ext>
                </a:extLst>
              </a:tr>
              <a:tr h="442266">
                <a:tc>
                  <a:txBody>
                    <a:bodyPr/>
                    <a:lstStyle/>
                    <a:p>
                      <a:r>
                        <a:rPr lang="en-US" altLang="zh-TW" sz="1800" dirty="0" err="1"/>
                        <a:t>Scheme_VrZZdr</a:t>
                      </a:r>
                      <a:endParaRPr lang="zh-TW" altLang="en-US" sz="18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79525" marR="79525" marT="39763" marB="39763"/>
                </a:tc>
                <a:extLst>
                  <a:ext uri="{0D108BD9-81ED-4DB2-BD59-A6C34878D82A}">
                    <a16:rowId xmlns:a16="http://schemas.microsoft.com/office/drawing/2014/main" val="4020087263"/>
                  </a:ext>
                </a:extLst>
              </a:tr>
              <a:tr h="442266">
                <a:tc>
                  <a:txBody>
                    <a:bodyPr/>
                    <a:lstStyle/>
                    <a:p>
                      <a:r>
                        <a:rPr lang="en-US" altLang="zh-TW" sz="1800" dirty="0" err="1"/>
                        <a:t>Scheme_VrZKdp</a:t>
                      </a:r>
                      <a:endParaRPr lang="zh-TW" altLang="en-US" sz="18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extLst>
                  <a:ext uri="{0D108BD9-81ED-4DB2-BD59-A6C34878D82A}">
                    <a16:rowId xmlns:a16="http://schemas.microsoft.com/office/drawing/2014/main" val="2223136665"/>
                  </a:ext>
                </a:extLst>
              </a:tr>
              <a:tr h="442266">
                <a:tc>
                  <a:txBody>
                    <a:bodyPr/>
                    <a:lstStyle/>
                    <a:p>
                      <a:r>
                        <a:rPr lang="en-US" altLang="zh-TW" sz="1800" dirty="0" err="1"/>
                        <a:t>Scheme_VrZZK</a:t>
                      </a:r>
                      <a:endParaRPr lang="zh-TW" altLang="en-US" sz="18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</a:t>
                      </a:r>
                      <a:endParaRPr lang="zh-TW" altLang="en-US" sz="2000" dirty="0"/>
                    </a:p>
                  </a:txBody>
                  <a:tcPr marL="79525" marR="79525" marT="39763" marB="39763"/>
                </a:tc>
                <a:extLst>
                  <a:ext uri="{0D108BD9-81ED-4DB2-BD59-A6C34878D82A}">
                    <a16:rowId xmlns:a16="http://schemas.microsoft.com/office/drawing/2014/main" val="4186228734"/>
                  </a:ext>
                </a:extLst>
              </a:tr>
            </a:tbl>
          </a:graphicData>
        </a:graphic>
      </p:graphicFrame>
      <p:sp>
        <p:nvSpPr>
          <p:cNvPr id="61" name="文字方塊 60">
            <a:extLst>
              <a:ext uri="{FF2B5EF4-FFF2-40B4-BE49-F238E27FC236}">
                <a16:creationId xmlns:a16="http://schemas.microsoft.com/office/drawing/2014/main" id="{15CE9DBA-4980-4682-BFA3-ED95960EA4B9}"/>
              </a:ext>
            </a:extLst>
          </p:cNvPr>
          <p:cNvSpPr txBox="1"/>
          <p:nvPr/>
        </p:nvSpPr>
        <p:spPr>
          <a:xfrm>
            <a:off x="75694" y="4259898"/>
            <a:ext cx="361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Scheme: GCE, WSM6, WDM6, MOR</a:t>
            </a:r>
            <a:endParaRPr lang="zh-TW" altLang="en-US" dirty="0"/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7C8692D2-ED04-4FCA-B1CD-87B72322F19B}"/>
              </a:ext>
            </a:extLst>
          </p:cNvPr>
          <p:cNvGrpSpPr/>
          <p:nvPr/>
        </p:nvGrpSpPr>
        <p:grpSpPr>
          <a:xfrm>
            <a:off x="56642" y="2101848"/>
            <a:ext cx="1772160" cy="803057"/>
            <a:chOff x="104518" y="903623"/>
            <a:chExt cx="1772160" cy="803057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0393F25-7439-4566-8173-EF76FF01978F}"/>
                </a:ext>
              </a:extLst>
            </p:cNvPr>
            <p:cNvSpPr/>
            <p:nvPr/>
          </p:nvSpPr>
          <p:spPr>
            <a:xfrm>
              <a:off x="123574" y="1287780"/>
              <a:ext cx="1753104" cy="418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D3C3A833-8CBA-4085-9964-04A342E98205}"/>
                </a:ext>
              </a:extLst>
            </p:cNvPr>
            <p:cNvSpPr txBox="1"/>
            <p:nvPr/>
          </p:nvSpPr>
          <p:spPr>
            <a:xfrm>
              <a:off x="104518" y="903623"/>
              <a:ext cx="1013334" cy="4001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chemeClr val="bg1"/>
                  </a:solidFill>
                </a:rPr>
                <a:t>Ctrl Run</a:t>
              </a:r>
              <a:endParaRPr lang="zh-TW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20092EE5-99FA-4777-8536-B4746DCD03CA}"/>
              </a:ext>
            </a:extLst>
          </p:cNvPr>
          <p:cNvSpPr txBox="1"/>
          <p:nvPr/>
        </p:nvSpPr>
        <p:spPr>
          <a:xfrm>
            <a:off x="75688" y="1585526"/>
            <a:ext cx="4359152" cy="4770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Impact in Different MP Schemes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406436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CC15FA-FE3E-4882-AAEA-5DD4CA3AAF89}"/>
              </a:ext>
            </a:extLst>
          </p:cNvPr>
          <p:cNvSpPr txBox="1"/>
          <p:nvPr/>
        </p:nvSpPr>
        <p:spPr>
          <a:xfrm>
            <a:off x="1" y="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Results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9FEF82A-E93D-4D76-9FE9-042F02E9BF14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6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74715C8-33CB-430D-8F75-B44D2B2DC47E}"/>
              </a:ext>
            </a:extLst>
          </p:cNvPr>
          <p:cNvGrpSpPr/>
          <p:nvPr/>
        </p:nvGrpSpPr>
        <p:grpSpPr>
          <a:xfrm>
            <a:off x="286941" y="861618"/>
            <a:ext cx="6974919" cy="5961815"/>
            <a:chOff x="286941" y="861618"/>
            <a:chExt cx="6974919" cy="5961815"/>
          </a:xfrm>
        </p:grpSpPr>
        <p:sp>
          <p:nvSpPr>
            <p:cNvPr id="136" name="文字方塊 135">
              <a:extLst>
                <a:ext uri="{FF2B5EF4-FFF2-40B4-BE49-F238E27FC236}">
                  <a16:creationId xmlns:a16="http://schemas.microsoft.com/office/drawing/2014/main" id="{71910EE8-15BE-4554-94B3-902361A608E1}"/>
                </a:ext>
              </a:extLst>
            </p:cNvPr>
            <p:cNvSpPr txBox="1"/>
            <p:nvPr/>
          </p:nvSpPr>
          <p:spPr>
            <a:xfrm>
              <a:off x="1515410" y="861618"/>
              <a:ext cx="659156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SPOL</a:t>
              </a:r>
              <a:endParaRPr lang="zh-TW" altLang="en-US" dirty="0"/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A5EC6767-FBD1-43D4-8469-CE01865296F5}"/>
                </a:ext>
              </a:extLst>
            </p:cNvPr>
            <p:cNvSpPr txBox="1"/>
            <p:nvPr/>
          </p:nvSpPr>
          <p:spPr>
            <a:xfrm>
              <a:off x="3332452" y="861618"/>
              <a:ext cx="1047851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GCE _</a:t>
              </a:r>
              <a:r>
                <a:rPr lang="en-US" altLang="zh-TW" dirty="0" err="1"/>
                <a:t>VrZ</a:t>
              </a:r>
              <a:endParaRPr lang="zh-TW" altLang="en-US" dirty="0"/>
            </a:p>
          </p:txBody>
        </p:sp>
        <p:sp>
          <p:nvSpPr>
            <p:cNvPr id="138" name="文字方塊 137">
              <a:extLst>
                <a:ext uri="{FF2B5EF4-FFF2-40B4-BE49-F238E27FC236}">
                  <a16:creationId xmlns:a16="http://schemas.microsoft.com/office/drawing/2014/main" id="{24F0229D-788E-47A4-A4A4-E6D3957AD0B5}"/>
                </a:ext>
              </a:extLst>
            </p:cNvPr>
            <p:cNvSpPr txBox="1"/>
            <p:nvPr/>
          </p:nvSpPr>
          <p:spPr>
            <a:xfrm>
              <a:off x="5375785" y="861618"/>
              <a:ext cx="1355179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GCE _</a:t>
              </a:r>
              <a:r>
                <a:rPr lang="en-US" altLang="zh-TW" dirty="0" err="1"/>
                <a:t>VrZZdr</a:t>
              </a:r>
              <a:endParaRPr lang="zh-TW" altLang="en-US" dirty="0"/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D3257511-E4B2-49C8-A337-1F9AF4A79329}"/>
                </a:ext>
              </a:extLst>
            </p:cNvPr>
            <p:cNvSpPr txBox="1"/>
            <p:nvPr/>
          </p:nvSpPr>
          <p:spPr>
            <a:xfrm>
              <a:off x="378311" y="2044823"/>
              <a:ext cx="38824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H</a:t>
              </a:r>
              <a:endParaRPr lang="zh-TW" altLang="en-US" baseline="-25000" dirty="0"/>
            </a:p>
          </p:txBody>
        </p:sp>
        <p:sp>
          <p:nvSpPr>
            <p:cNvPr id="142" name="文字方塊 141">
              <a:extLst>
                <a:ext uri="{FF2B5EF4-FFF2-40B4-BE49-F238E27FC236}">
                  <a16:creationId xmlns:a16="http://schemas.microsoft.com/office/drawing/2014/main" id="{553994D6-D669-4ED2-931D-055F4A50D4D1}"/>
                </a:ext>
              </a:extLst>
            </p:cNvPr>
            <p:cNvSpPr txBox="1"/>
            <p:nvPr/>
          </p:nvSpPr>
          <p:spPr>
            <a:xfrm>
              <a:off x="296559" y="3888615"/>
              <a:ext cx="470000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DR</a:t>
              </a:r>
              <a:endParaRPr lang="zh-TW" altLang="en-US" baseline="-25000" dirty="0"/>
            </a:p>
          </p:txBody>
        </p:sp>
        <p:sp>
          <p:nvSpPr>
            <p:cNvPr id="143" name="文字方塊 142">
              <a:extLst>
                <a:ext uri="{FF2B5EF4-FFF2-40B4-BE49-F238E27FC236}">
                  <a16:creationId xmlns:a16="http://schemas.microsoft.com/office/drawing/2014/main" id="{3B42DC03-6477-4709-9216-06670066D7C4}"/>
                </a:ext>
              </a:extLst>
            </p:cNvPr>
            <p:cNvSpPr txBox="1"/>
            <p:nvPr/>
          </p:nvSpPr>
          <p:spPr>
            <a:xfrm>
              <a:off x="286941" y="5732405"/>
              <a:ext cx="47961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K</a:t>
              </a:r>
              <a:r>
                <a:rPr lang="en-US" altLang="zh-TW" baseline="-25000" dirty="0"/>
                <a:t>DP</a:t>
              </a:r>
              <a:endParaRPr lang="zh-TW" altLang="en-US" baseline="-25000" dirty="0"/>
            </a:p>
          </p:txBody>
        </p:sp>
        <p:pic>
          <p:nvPicPr>
            <p:cNvPr id="121" name="圖片 120">
              <a:extLst>
                <a:ext uri="{FF2B5EF4-FFF2-40B4-BE49-F238E27FC236}">
                  <a16:creationId xmlns:a16="http://schemas.microsoft.com/office/drawing/2014/main" id="{26D377AA-A5C7-4FDC-9F1F-9E35EDDF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60" y="1323127"/>
              <a:ext cx="2416968" cy="1812726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24EC2E6F-7604-439E-B6BD-E16C20A3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6" y="1323126"/>
              <a:ext cx="2416968" cy="1812726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F9AA862D-0E4F-4B9D-88E4-E1F472E3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2" y="1323126"/>
              <a:ext cx="2416968" cy="1812726"/>
            </a:xfrm>
            <a:prstGeom prst="rect">
              <a:avLst/>
            </a:prstGeom>
          </p:spPr>
        </p:pic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2A419F26-CB9B-4C3E-A79E-0E49F146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3166917"/>
              <a:ext cx="2416968" cy="1812726"/>
            </a:xfrm>
            <a:prstGeom prst="rect">
              <a:avLst/>
            </a:prstGeom>
          </p:spPr>
        </p:pic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688EB861-8F84-4C85-995A-26677985D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3166916"/>
              <a:ext cx="2416968" cy="1812726"/>
            </a:xfrm>
            <a:prstGeom prst="rect">
              <a:avLst/>
            </a:prstGeom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B0BC52DE-E074-40DF-84D9-5449E140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3166916"/>
              <a:ext cx="2416968" cy="1812726"/>
            </a:xfrm>
            <a:prstGeom prst="rect">
              <a:avLst/>
            </a:prstGeom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FECC6718-D417-4F92-B954-6FFDE94E4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5010707"/>
              <a:ext cx="2416968" cy="1812726"/>
            </a:xfrm>
            <a:prstGeom prst="rect">
              <a:avLst/>
            </a:prstGeom>
          </p:spPr>
        </p:pic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ACFD83C0-4BAF-4FDF-BB38-841CF4A6C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5010706"/>
              <a:ext cx="2416968" cy="1812726"/>
            </a:xfrm>
            <a:prstGeom prst="rect">
              <a:avLst/>
            </a:prstGeom>
          </p:spPr>
        </p:pic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F0BAEACF-FC96-49C8-AE82-8D75715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5010706"/>
              <a:ext cx="2416968" cy="1812726"/>
            </a:xfrm>
            <a:prstGeom prst="rect">
              <a:avLst/>
            </a:prstGeom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6707F4A7-A180-4169-B1CC-7F3E3A1F6A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59" y="1323126"/>
            <a:ext cx="2416968" cy="1812726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BE61584C-912E-4D19-B1D6-7572B89BEF39}"/>
              </a:ext>
            </a:extLst>
          </p:cNvPr>
          <p:cNvSpPr txBox="1"/>
          <p:nvPr/>
        </p:nvSpPr>
        <p:spPr>
          <a:xfrm>
            <a:off x="7261858" y="3242284"/>
            <a:ext cx="46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With additional Z</a:t>
            </a:r>
            <a:r>
              <a:rPr lang="en-US" altLang="zh-TW" baseline="-25000" dirty="0"/>
              <a:t>DR</a:t>
            </a: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Quartiles of Z</a:t>
            </a:r>
            <a:r>
              <a:rPr lang="en-US" altLang="zh-TW" baseline="-25000" dirty="0"/>
              <a:t>H</a:t>
            </a:r>
            <a:r>
              <a:rPr lang="en-US" altLang="zh-TW" dirty="0"/>
              <a:t>, Z</a:t>
            </a:r>
            <a:r>
              <a:rPr lang="en-US" altLang="zh-TW" baseline="-25000" dirty="0"/>
              <a:t>DR</a:t>
            </a:r>
            <a:r>
              <a:rPr lang="en-US" altLang="zh-TW" dirty="0"/>
              <a:t> and K</a:t>
            </a:r>
            <a:r>
              <a:rPr lang="en-US" altLang="zh-TW" baseline="-25000" dirty="0"/>
              <a:t>DP</a:t>
            </a:r>
            <a:r>
              <a:rPr lang="en-US" altLang="zh-TW" dirty="0"/>
              <a:t> are smaller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A98344D-A2B1-448F-B414-6C683F80A6BE}"/>
              </a:ext>
            </a:extLst>
          </p:cNvPr>
          <p:cNvSpPr txBox="1"/>
          <p:nvPr/>
        </p:nvSpPr>
        <p:spPr>
          <a:xfrm>
            <a:off x="1714848" y="400110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Analysis Field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6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CC15FA-FE3E-4882-AAEA-5DD4CA3AAF89}"/>
              </a:ext>
            </a:extLst>
          </p:cNvPr>
          <p:cNvSpPr txBox="1"/>
          <p:nvPr/>
        </p:nvSpPr>
        <p:spPr>
          <a:xfrm>
            <a:off x="1" y="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Results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9FEF82A-E93D-4D76-9FE9-042F02E9BF14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7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74715C8-33CB-430D-8F75-B44D2B2DC47E}"/>
              </a:ext>
            </a:extLst>
          </p:cNvPr>
          <p:cNvGrpSpPr/>
          <p:nvPr/>
        </p:nvGrpSpPr>
        <p:grpSpPr>
          <a:xfrm>
            <a:off x="286941" y="861618"/>
            <a:ext cx="6974919" cy="5961815"/>
            <a:chOff x="286941" y="861618"/>
            <a:chExt cx="6974919" cy="5961815"/>
          </a:xfrm>
        </p:grpSpPr>
        <p:sp>
          <p:nvSpPr>
            <p:cNvPr id="136" name="文字方塊 135">
              <a:extLst>
                <a:ext uri="{FF2B5EF4-FFF2-40B4-BE49-F238E27FC236}">
                  <a16:creationId xmlns:a16="http://schemas.microsoft.com/office/drawing/2014/main" id="{71910EE8-15BE-4554-94B3-902361A608E1}"/>
                </a:ext>
              </a:extLst>
            </p:cNvPr>
            <p:cNvSpPr txBox="1"/>
            <p:nvPr/>
          </p:nvSpPr>
          <p:spPr>
            <a:xfrm>
              <a:off x="1515410" y="861618"/>
              <a:ext cx="659156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SPOL</a:t>
              </a:r>
              <a:endParaRPr lang="zh-TW" altLang="en-US" dirty="0"/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A5EC6767-FBD1-43D4-8469-CE01865296F5}"/>
                </a:ext>
              </a:extLst>
            </p:cNvPr>
            <p:cNvSpPr txBox="1"/>
            <p:nvPr/>
          </p:nvSpPr>
          <p:spPr>
            <a:xfrm>
              <a:off x="3332452" y="861618"/>
              <a:ext cx="1047851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GCE _</a:t>
              </a:r>
              <a:r>
                <a:rPr lang="en-US" altLang="zh-TW" dirty="0" err="1"/>
                <a:t>VrZ</a:t>
              </a:r>
              <a:endParaRPr lang="zh-TW" altLang="en-US" dirty="0"/>
            </a:p>
          </p:txBody>
        </p:sp>
        <p:sp>
          <p:nvSpPr>
            <p:cNvPr id="138" name="文字方塊 137">
              <a:extLst>
                <a:ext uri="{FF2B5EF4-FFF2-40B4-BE49-F238E27FC236}">
                  <a16:creationId xmlns:a16="http://schemas.microsoft.com/office/drawing/2014/main" id="{24F0229D-788E-47A4-A4A4-E6D3957AD0B5}"/>
                </a:ext>
              </a:extLst>
            </p:cNvPr>
            <p:cNvSpPr txBox="1"/>
            <p:nvPr/>
          </p:nvSpPr>
          <p:spPr>
            <a:xfrm>
              <a:off x="5349367" y="861618"/>
              <a:ext cx="1408014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GCE _</a:t>
              </a:r>
              <a:r>
                <a:rPr lang="en-US" altLang="zh-TW" dirty="0" err="1"/>
                <a:t>VrZKdp</a:t>
              </a:r>
              <a:endParaRPr lang="zh-TW" altLang="en-US" dirty="0"/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D3257511-E4B2-49C8-A337-1F9AF4A79329}"/>
                </a:ext>
              </a:extLst>
            </p:cNvPr>
            <p:cNvSpPr txBox="1"/>
            <p:nvPr/>
          </p:nvSpPr>
          <p:spPr>
            <a:xfrm>
              <a:off x="378311" y="2044823"/>
              <a:ext cx="38824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H</a:t>
              </a:r>
              <a:endParaRPr lang="zh-TW" altLang="en-US" baseline="-25000" dirty="0"/>
            </a:p>
          </p:txBody>
        </p:sp>
        <p:sp>
          <p:nvSpPr>
            <p:cNvPr id="142" name="文字方塊 141">
              <a:extLst>
                <a:ext uri="{FF2B5EF4-FFF2-40B4-BE49-F238E27FC236}">
                  <a16:creationId xmlns:a16="http://schemas.microsoft.com/office/drawing/2014/main" id="{553994D6-D669-4ED2-931D-055F4A50D4D1}"/>
                </a:ext>
              </a:extLst>
            </p:cNvPr>
            <p:cNvSpPr txBox="1"/>
            <p:nvPr/>
          </p:nvSpPr>
          <p:spPr>
            <a:xfrm>
              <a:off x="296559" y="3888615"/>
              <a:ext cx="470000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DR</a:t>
              </a:r>
              <a:endParaRPr lang="zh-TW" altLang="en-US" baseline="-25000" dirty="0"/>
            </a:p>
          </p:txBody>
        </p:sp>
        <p:sp>
          <p:nvSpPr>
            <p:cNvPr id="143" name="文字方塊 142">
              <a:extLst>
                <a:ext uri="{FF2B5EF4-FFF2-40B4-BE49-F238E27FC236}">
                  <a16:creationId xmlns:a16="http://schemas.microsoft.com/office/drawing/2014/main" id="{3B42DC03-6477-4709-9216-06670066D7C4}"/>
                </a:ext>
              </a:extLst>
            </p:cNvPr>
            <p:cNvSpPr txBox="1"/>
            <p:nvPr/>
          </p:nvSpPr>
          <p:spPr>
            <a:xfrm>
              <a:off x="286941" y="5732405"/>
              <a:ext cx="47961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K</a:t>
              </a:r>
              <a:r>
                <a:rPr lang="en-US" altLang="zh-TW" baseline="-25000" dirty="0"/>
                <a:t>DP</a:t>
              </a:r>
              <a:endParaRPr lang="zh-TW" altLang="en-US" baseline="-25000" dirty="0"/>
            </a:p>
          </p:txBody>
        </p:sp>
        <p:pic>
          <p:nvPicPr>
            <p:cNvPr id="121" name="圖片 120">
              <a:extLst>
                <a:ext uri="{FF2B5EF4-FFF2-40B4-BE49-F238E27FC236}">
                  <a16:creationId xmlns:a16="http://schemas.microsoft.com/office/drawing/2014/main" id="{26D377AA-A5C7-4FDC-9F1F-9E35EDDF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60" y="1323127"/>
              <a:ext cx="2416968" cy="1812726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24EC2E6F-7604-439E-B6BD-E16C20A3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6" y="1323126"/>
              <a:ext cx="2416968" cy="1812726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F9AA862D-0E4F-4B9D-88E4-E1F472E3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2" y="1323126"/>
              <a:ext cx="2416968" cy="1812726"/>
            </a:xfrm>
            <a:prstGeom prst="rect">
              <a:avLst/>
            </a:prstGeom>
          </p:spPr>
        </p:pic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2A419F26-CB9B-4C3E-A79E-0E49F146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3166917"/>
              <a:ext cx="2416968" cy="1812726"/>
            </a:xfrm>
            <a:prstGeom prst="rect">
              <a:avLst/>
            </a:prstGeom>
          </p:spPr>
        </p:pic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688EB861-8F84-4C85-995A-26677985D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3166916"/>
              <a:ext cx="2416968" cy="1812726"/>
            </a:xfrm>
            <a:prstGeom prst="rect">
              <a:avLst/>
            </a:prstGeom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B0BC52DE-E074-40DF-84D9-5449E140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3166916"/>
              <a:ext cx="2416968" cy="1812726"/>
            </a:xfrm>
            <a:prstGeom prst="rect">
              <a:avLst/>
            </a:prstGeom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FECC6718-D417-4F92-B954-6FFDE94E4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5010707"/>
              <a:ext cx="2416968" cy="1812726"/>
            </a:xfrm>
            <a:prstGeom prst="rect">
              <a:avLst/>
            </a:prstGeom>
          </p:spPr>
        </p:pic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ACFD83C0-4BAF-4FDF-BB38-841CF4A6C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5010706"/>
              <a:ext cx="2416968" cy="1812726"/>
            </a:xfrm>
            <a:prstGeom prst="rect">
              <a:avLst/>
            </a:prstGeom>
          </p:spPr>
        </p:pic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F0BAEACF-FC96-49C8-AE82-8D75715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5010706"/>
              <a:ext cx="2416968" cy="1812726"/>
            </a:xfrm>
            <a:prstGeom prst="rect">
              <a:avLst/>
            </a:prstGeom>
          </p:spPr>
        </p:pic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31665BF5-DEB3-48BC-B9E2-6E1E0A6A7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59" y="1323126"/>
            <a:ext cx="2416968" cy="181272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AA27E716-F9E1-4332-BEB2-4A9F14DB3B88}"/>
              </a:ext>
            </a:extLst>
          </p:cNvPr>
          <p:cNvSpPr txBox="1"/>
          <p:nvPr/>
        </p:nvSpPr>
        <p:spPr>
          <a:xfrm>
            <a:off x="7261858" y="3242284"/>
            <a:ext cx="46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With additional Z</a:t>
            </a:r>
            <a:r>
              <a:rPr lang="en-US" altLang="zh-TW" baseline="-25000" dirty="0"/>
              <a:t>DR</a:t>
            </a: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Quartiles of Z</a:t>
            </a:r>
            <a:r>
              <a:rPr lang="en-US" altLang="zh-TW" baseline="-25000" dirty="0"/>
              <a:t>H</a:t>
            </a:r>
            <a:r>
              <a:rPr lang="en-US" altLang="zh-TW" dirty="0"/>
              <a:t>, Z</a:t>
            </a:r>
            <a:r>
              <a:rPr lang="en-US" altLang="zh-TW" baseline="-25000" dirty="0"/>
              <a:t>DR</a:t>
            </a:r>
            <a:r>
              <a:rPr lang="en-US" altLang="zh-TW" dirty="0"/>
              <a:t> and K</a:t>
            </a:r>
            <a:r>
              <a:rPr lang="en-US" altLang="zh-TW" baseline="-25000" dirty="0"/>
              <a:t>DP</a:t>
            </a:r>
            <a:r>
              <a:rPr lang="en-US" altLang="zh-TW" dirty="0"/>
              <a:t> are smaller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 algn="just"/>
            <a:r>
              <a:rPr lang="en-US" altLang="zh-TW" dirty="0"/>
              <a:t>With additional K</a:t>
            </a:r>
            <a:r>
              <a:rPr lang="en-US" altLang="zh-TW" baseline="-25000" dirty="0"/>
              <a:t>DP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Frequency maximum of Z</a:t>
            </a:r>
            <a:r>
              <a:rPr lang="en-US" altLang="zh-TW" baseline="-25000" dirty="0"/>
              <a:t>DR</a:t>
            </a:r>
            <a:r>
              <a:rPr lang="en-US" altLang="zh-TW" dirty="0"/>
              <a:t> is higher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The 3</a:t>
            </a:r>
            <a:r>
              <a:rPr lang="en-US" altLang="zh-TW" baseline="30000" dirty="0"/>
              <a:t>rd</a:t>
            </a:r>
            <a:r>
              <a:rPr lang="en-US" altLang="zh-TW" dirty="0"/>
              <a:t> quartile of K</a:t>
            </a:r>
            <a:r>
              <a:rPr lang="en-US" altLang="zh-TW" baseline="-25000" dirty="0"/>
              <a:t>DP</a:t>
            </a:r>
            <a:r>
              <a:rPr lang="en-US" altLang="zh-TW" dirty="0"/>
              <a:t> is larger (0.6 °/km)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B5F339E-D86A-42F3-AEF9-59738E58FD96}"/>
              </a:ext>
            </a:extLst>
          </p:cNvPr>
          <p:cNvSpPr txBox="1"/>
          <p:nvPr/>
        </p:nvSpPr>
        <p:spPr>
          <a:xfrm>
            <a:off x="1714848" y="400110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Analysis Field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00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CC15FA-FE3E-4882-AAEA-5DD4CA3AAF89}"/>
              </a:ext>
            </a:extLst>
          </p:cNvPr>
          <p:cNvSpPr txBox="1"/>
          <p:nvPr/>
        </p:nvSpPr>
        <p:spPr>
          <a:xfrm>
            <a:off x="1" y="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Results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9FEF82A-E93D-4D76-9FE9-042F02E9BF14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8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74715C8-33CB-430D-8F75-B44D2B2DC47E}"/>
              </a:ext>
            </a:extLst>
          </p:cNvPr>
          <p:cNvGrpSpPr/>
          <p:nvPr/>
        </p:nvGrpSpPr>
        <p:grpSpPr>
          <a:xfrm>
            <a:off x="286941" y="861618"/>
            <a:ext cx="6974919" cy="5961815"/>
            <a:chOff x="286941" y="861618"/>
            <a:chExt cx="6974919" cy="5961815"/>
          </a:xfrm>
        </p:grpSpPr>
        <p:sp>
          <p:nvSpPr>
            <p:cNvPr id="136" name="文字方塊 135">
              <a:extLst>
                <a:ext uri="{FF2B5EF4-FFF2-40B4-BE49-F238E27FC236}">
                  <a16:creationId xmlns:a16="http://schemas.microsoft.com/office/drawing/2014/main" id="{71910EE8-15BE-4554-94B3-902361A608E1}"/>
                </a:ext>
              </a:extLst>
            </p:cNvPr>
            <p:cNvSpPr txBox="1"/>
            <p:nvPr/>
          </p:nvSpPr>
          <p:spPr>
            <a:xfrm>
              <a:off x="1515410" y="861618"/>
              <a:ext cx="659156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SPOL</a:t>
              </a:r>
              <a:endParaRPr lang="zh-TW" altLang="en-US" dirty="0"/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A5EC6767-FBD1-43D4-8469-CE01865296F5}"/>
                </a:ext>
              </a:extLst>
            </p:cNvPr>
            <p:cNvSpPr txBox="1"/>
            <p:nvPr/>
          </p:nvSpPr>
          <p:spPr>
            <a:xfrm>
              <a:off x="3332452" y="861618"/>
              <a:ext cx="1047851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GCE _</a:t>
              </a:r>
              <a:r>
                <a:rPr lang="en-US" altLang="zh-TW" dirty="0" err="1"/>
                <a:t>VrZ</a:t>
              </a:r>
              <a:endParaRPr lang="zh-TW" altLang="en-US" dirty="0"/>
            </a:p>
          </p:txBody>
        </p:sp>
        <p:sp>
          <p:nvSpPr>
            <p:cNvPr id="138" name="文字方塊 137">
              <a:extLst>
                <a:ext uri="{FF2B5EF4-FFF2-40B4-BE49-F238E27FC236}">
                  <a16:creationId xmlns:a16="http://schemas.microsoft.com/office/drawing/2014/main" id="{24F0229D-788E-47A4-A4A4-E6D3957AD0B5}"/>
                </a:ext>
              </a:extLst>
            </p:cNvPr>
            <p:cNvSpPr txBox="1"/>
            <p:nvPr/>
          </p:nvSpPr>
          <p:spPr>
            <a:xfrm>
              <a:off x="5415637" y="861618"/>
              <a:ext cx="1275477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GCE _</a:t>
              </a:r>
              <a:r>
                <a:rPr lang="en-US" altLang="zh-TW" dirty="0" err="1"/>
                <a:t>VrZZK</a:t>
              </a:r>
              <a:endParaRPr lang="zh-TW" altLang="en-US" dirty="0"/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D3257511-E4B2-49C8-A337-1F9AF4A79329}"/>
                </a:ext>
              </a:extLst>
            </p:cNvPr>
            <p:cNvSpPr txBox="1"/>
            <p:nvPr/>
          </p:nvSpPr>
          <p:spPr>
            <a:xfrm>
              <a:off x="378311" y="2044823"/>
              <a:ext cx="38824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H</a:t>
              </a:r>
              <a:endParaRPr lang="zh-TW" altLang="en-US" baseline="-25000" dirty="0"/>
            </a:p>
          </p:txBody>
        </p:sp>
        <p:sp>
          <p:nvSpPr>
            <p:cNvPr id="142" name="文字方塊 141">
              <a:extLst>
                <a:ext uri="{FF2B5EF4-FFF2-40B4-BE49-F238E27FC236}">
                  <a16:creationId xmlns:a16="http://schemas.microsoft.com/office/drawing/2014/main" id="{553994D6-D669-4ED2-931D-055F4A50D4D1}"/>
                </a:ext>
              </a:extLst>
            </p:cNvPr>
            <p:cNvSpPr txBox="1"/>
            <p:nvPr/>
          </p:nvSpPr>
          <p:spPr>
            <a:xfrm>
              <a:off x="296559" y="3888615"/>
              <a:ext cx="470000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DR</a:t>
              </a:r>
              <a:endParaRPr lang="zh-TW" altLang="en-US" baseline="-25000" dirty="0"/>
            </a:p>
          </p:txBody>
        </p:sp>
        <p:sp>
          <p:nvSpPr>
            <p:cNvPr id="143" name="文字方塊 142">
              <a:extLst>
                <a:ext uri="{FF2B5EF4-FFF2-40B4-BE49-F238E27FC236}">
                  <a16:creationId xmlns:a16="http://schemas.microsoft.com/office/drawing/2014/main" id="{3B42DC03-6477-4709-9216-06670066D7C4}"/>
                </a:ext>
              </a:extLst>
            </p:cNvPr>
            <p:cNvSpPr txBox="1"/>
            <p:nvPr/>
          </p:nvSpPr>
          <p:spPr>
            <a:xfrm>
              <a:off x="286941" y="5732405"/>
              <a:ext cx="47961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K</a:t>
              </a:r>
              <a:r>
                <a:rPr lang="en-US" altLang="zh-TW" baseline="-25000" dirty="0"/>
                <a:t>DP</a:t>
              </a:r>
              <a:endParaRPr lang="zh-TW" altLang="en-US" baseline="-25000" dirty="0"/>
            </a:p>
          </p:txBody>
        </p:sp>
        <p:pic>
          <p:nvPicPr>
            <p:cNvPr id="121" name="圖片 120">
              <a:extLst>
                <a:ext uri="{FF2B5EF4-FFF2-40B4-BE49-F238E27FC236}">
                  <a16:creationId xmlns:a16="http://schemas.microsoft.com/office/drawing/2014/main" id="{26D377AA-A5C7-4FDC-9F1F-9E35EDDF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60" y="1323127"/>
              <a:ext cx="2416968" cy="1812726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24EC2E6F-7604-439E-B6BD-E16C20A3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6" y="1323126"/>
              <a:ext cx="2416968" cy="1812726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F9AA862D-0E4F-4B9D-88E4-E1F472E3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2" y="1323126"/>
              <a:ext cx="2416968" cy="1812726"/>
            </a:xfrm>
            <a:prstGeom prst="rect">
              <a:avLst/>
            </a:prstGeom>
          </p:spPr>
        </p:pic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2A419F26-CB9B-4C3E-A79E-0E49F146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3166917"/>
              <a:ext cx="2416968" cy="1812726"/>
            </a:xfrm>
            <a:prstGeom prst="rect">
              <a:avLst/>
            </a:prstGeom>
          </p:spPr>
        </p:pic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688EB861-8F84-4C85-995A-26677985D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3166916"/>
              <a:ext cx="2416968" cy="1812726"/>
            </a:xfrm>
            <a:prstGeom prst="rect">
              <a:avLst/>
            </a:prstGeom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B0BC52DE-E074-40DF-84D9-5449E140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3166916"/>
              <a:ext cx="2416968" cy="1812726"/>
            </a:xfrm>
            <a:prstGeom prst="rect">
              <a:avLst/>
            </a:prstGeom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FECC6718-D417-4F92-B954-6FFDE94E4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5010707"/>
              <a:ext cx="2416968" cy="1812726"/>
            </a:xfrm>
            <a:prstGeom prst="rect">
              <a:avLst/>
            </a:prstGeom>
          </p:spPr>
        </p:pic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ACFD83C0-4BAF-4FDF-BB38-841CF4A6C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5010706"/>
              <a:ext cx="2416968" cy="1812726"/>
            </a:xfrm>
            <a:prstGeom prst="rect">
              <a:avLst/>
            </a:prstGeom>
          </p:spPr>
        </p:pic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F0BAEACF-FC96-49C8-AE82-8D75715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5010706"/>
              <a:ext cx="2416968" cy="1812726"/>
            </a:xfrm>
            <a:prstGeom prst="rect">
              <a:avLst/>
            </a:prstGeom>
          </p:spPr>
        </p:pic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E4819078-160E-4943-9B81-8E3E81B4F4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59" y="1323126"/>
            <a:ext cx="2416968" cy="181272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F96C55C3-33C9-4C4A-9529-0D35966119AF}"/>
              </a:ext>
            </a:extLst>
          </p:cNvPr>
          <p:cNvSpPr txBox="1"/>
          <p:nvPr/>
        </p:nvSpPr>
        <p:spPr>
          <a:xfrm>
            <a:off x="7261859" y="3242284"/>
            <a:ext cx="46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With additional Z</a:t>
            </a:r>
            <a:r>
              <a:rPr lang="en-US" altLang="zh-TW" baseline="-25000" dirty="0"/>
              <a:t>DR</a:t>
            </a: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Quartiles of Z</a:t>
            </a:r>
            <a:r>
              <a:rPr lang="en-US" altLang="zh-TW" baseline="-25000" dirty="0"/>
              <a:t>H</a:t>
            </a:r>
            <a:r>
              <a:rPr lang="en-US" altLang="zh-TW" dirty="0"/>
              <a:t>, Z</a:t>
            </a:r>
            <a:r>
              <a:rPr lang="en-US" altLang="zh-TW" baseline="-25000" dirty="0"/>
              <a:t>DR</a:t>
            </a:r>
            <a:r>
              <a:rPr lang="en-US" altLang="zh-TW" dirty="0"/>
              <a:t> and K</a:t>
            </a:r>
            <a:r>
              <a:rPr lang="en-US" altLang="zh-TW" baseline="-25000" dirty="0"/>
              <a:t>DP</a:t>
            </a:r>
            <a:r>
              <a:rPr lang="en-US" altLang="zh-TW" dirty="0"/>
              <a:t> are smaller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 algn="just"/>
            <a:r>
              <a:rPr lang="en-US" altLang="zh-TW" dirty="0"/>
              <a:t>With additional K</a:t>
            </a:r>
            <a:r>
              <a:rPr lang="en-US" altLang="zh-TW" baseline="-25000" dirty="0"/>
              <a:t>DP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Frequency maximum of Z</a:t>
            </a:r>
            <a:r>
              <a:rPr lang="en-US" altLang="zh-TW" baseline="-25000" dirty="0"/>
              <a:t>DR</a:t>
            </a:r>
            <a:r>
              <a:rPr lang="en-US" altLang="zh-TW" dirty="0"/>
              <a:t> is higher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The 3</a:t>
            </a:r>
            <a:r>
              <a:rPr lang="en-US" altLang="zh-TW" baseline="30000" dirty="0"/>
              <a:t>rd</a:t>
            </a:r>
            <a:r>
              <a:rPr lang="en-US" altLang="zh-TW" dirty="0"/>
              <a:t> quartile of K</a:t>
            </a:r>
            <a:r>
              <a:rPr lang="en-US" altLang="zh-TW" baseline="-25000" dirty="0"/>
              <a:t>DP</a:t>
            </a:r>
            <a:r>
              <a:rPr lang="en-US" altLang="zh-TW" dirty="0"/>
              <a:t> is larger (0.6 °/km)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 algn="just"/>
            <a:r>
              <a:rPr lang="en-US" altLang="zh-TW" dirty="0"/>
              <a:t>With additional Z</a:t>
            </a:r>
            <a:r>
              <a:rPr lang="en-US" altLang="zh-TW" baseline="-25000" dirty="0"/>
              <a:t>DR</a:t>
            </a:r>
            <a:r>
              <a:rPr lang="en-US" altLang="zh-TW" dirty="0"/>
              <a:t> &amp; K</a:t>
            </a:r>
            <a:r>
              <a:rPr lang="en-US" altLang="zh-TW" baseline="-25000" dirty="0"/>
              <a:t>DP</a:t>
            </a: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Quartiles of Z</a:t>
            </a:r>
            <a:r>
              <a:rPr lang="en-US" altLang="zh-TW" baseline="-25000" dirty="0"/>
              <a:t>H</a:t>
            </a:r>
            <a:r>
              <a:rPr lang="en-US" altLang="zh-TW" dirty="0"/>
              <a:t> and Z</a:t>
            </a:r>
            <a:r>
              <a:rPr lang="en-US" altLang="zh-TW" baseline="-25000" dirty="0"/>
              <a:t>DR</a:t>
            </a:r>
            <a:r>
              <a:rPr lang="en-US" altLang="zh-TW" dirty="0"/>
              <a:t> are smaller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The improvement of K</a:t>
            </a:r>
            <a:r>
              <a:rPr lang="en-US" altLang="zh-TW" baseline="-25000" dirty="0"/>
              <a:t>DP</a:t>
            </a:r>
            <a:r>
              <a:rPr lang="en-US" altLang="zh-TW" dirty="0"/>
              <a:t> is limited (0.4 °/km)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94E3B46-BBDC-4A9A-9554-EEE8DE896F1B}"/>
              </a:ext>
            </a:extLst>
          </p:cNvPr>
          <p:cNvSpPr txBox="1"/>
          <p:nvPr/>
        </p:nvSpPr>
        <p:spPr>
          <a:xfrm>
            <a:off x="1714848" y="400110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Analysis Field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4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>
            <a:extLst>
              <a:ext uri="{FF2B5EF4-FFF2-40B4-BE49-F238E27FC236}">
                <a16:creationId xmlns:a16="http://schemas.microsoft.com/office/drawing/2014/main" id="{26CC15FA-FE3E-4882-AAEA-5DD4CA3AAF89}"/>
              </a:ext>
            </a:extLst>
          </p:cNvPr>
          <p:cNvSpPr txBox="1"/>
          <p:nvPr/>
        </p:nvSpPr>
        <p:spPr>
          <a:xfrm>
            <a:off x="1" y="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Results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9FEF82A-E93D-4D76-9FE9-042F02E9BF14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9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74715C8-33CB-430D-8F75-B44D2B2DC47E}"/>
              </a:ext>
            </a:extLst>
          </p:cNvPr>
          <p:cNvGrpSpPr/>
          <p:nvPr/>
        </p:nvGrpSpPr>
        <p:grpSpPr>
          <a:xfrm>
            <a:off x="286941" y="861618"/>
            <a:ext cx="6974919" cy="5961815"/>
            <a:chOff x="286941" y="861618"/>
            <a:chExt cx="6974919" cy="5961815"/>
          </a:xfrm>
        </p:grpSpPr>
        <p:sp>
          <p:nvSpPr>
            <p:cNvPr id="136" name="文字方塊 135">
              <a:extLst>
                <a:ext uri="{FF2B5EF4-FFF2-40B4-BE49-F238E27FC236}">
                  <a16:creationId xmlns:a16="http://schemas.microsoft.com/office/drawing/2014/main" id="{71910EE8-15BE-4554-94B3-902361A608E1}"/>
                </a:ext>
              </a:extLst>
            </p:cNvPr>
            <p:cNvSpPr txBox="1"/>
            <p:nvPr/>
          </p:nvSpPr>
          <p:spPr>
            <a:xfrm>
              <a:off x="1515410" y="861618"/>
              <a:ext cx="659156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SPOL</a:t>
              </a:r>
              <a:endParaRPr lang="zh-TW" altLang="en-US" dirty="0"/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A5EC6767-FBD1-43D4-8469-CE01865296F5}"/>
                </a:ext>
              </a:extLst>
            </p:cNvPr>
            <p:cNvSpPr txBox="1"/>
            <p:nvPr/>
          </p:nvSpPr>
          <p:spPr>
            <a:xfrm>
              <a:off x="3312415" y="861618"/>
              <a:ext cx="1087927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err="1"/>
                <a:t>MOR_VrZ</a:t>
              </a:r>
              <a:endParaRPr lang="zh-TW" altLang="en-US" dirty="0"/>
            </a:p>
          </p:txBody>
        </p:sp>
        <p:sp>
          <p:nvSpPr>
            <p:cNvPr id="138" name="文字方塊 137">
              <a:extLst>
                <a:ext uri="{FF2B5EF4-FFF2-40B4-BE49-F238E27FC236}">
                  <a16:creationId xmlns:a16="http://schemas.microsoft.com/office/drawing/2014/main" id="{24F0229D-788E-47A4-A4A4-E6D3957AD0B5}"/>
                </a:ext>
              </a:extLst>
            </p:cNvPr>
            <p:cNvSpPr txBox="1"/>
            <p:nvPr/>
          </p:nvSpPr>
          <p:spPr>
            <a:xfrm>
              <a:off x="5355747" y="861618"/>
              <a:ext cx="1395254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err="1"/>
                <a:t>MOR_VrZZdr</a:t>
              </a:r>
              <a:endParaRPr lang="zh-TW" altLang="en-US" dirty="0"/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D3257511-E4B2-49C8-A337-1F9AF4A79329}"/>
                </a:ext>
              </a:extLst>
            </p:cNvPr>
            <p:cNvSpPr txBox="1"/>
            <p:nvPr/>
          </p:nvSpPr>
          <p:spPr>
            <a:xfrm>
              <a:off x="378311" y="2044823"/>
              <a:ext cx="38824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H</a:t>
              </a:r>
              <a:endParaRPr lang="zh-TW" altLang="en-US" baseline="-25000" dirty="0"/>
            </a:p>
          </p:txBody>
        </p:sp>
        <p:sp>
          <p:nvSpPr>
            <p:cNvPr id="142" name="文字方塊 141">
              <a:extLst>
                <a:ext uri="{FF2B5EF4-FFF2-40B4-BE49-F238E27FC236}">
                  <a16:creationId xmlns:a16="http://schemas.microsoft.com/office/drawing/2014/main" id="{553994D6-D669-4ED2-931D-055F4A50D4D1}"/>
                </a:ext>
              </a:extLst>
            </p:cNvPr>
            <p:cNvSpPr txBox="1"/>
            <p:nvPr/>
          </p:nvSpPr>
          <p:spPr>
            <a:xfrm>
              <a:off x="296559" y="3888615"/>
              <a:ext cx="470000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Z</a:t>
              </a:r>
              <a:r>
                <a:rPr lang="en-US" altLang="zh-TW" baseline="-25000" dirty="0"/>
                <a:t>DR</a:t>
              </a:r>
              <a:endParaRPr lang="zh-TW" altLang="en-US" baseline="-25000" dirty="0"/>
            </a:p>
          </p:txBody>
        </p:sp>
        <p:sp>
          <p:nvSpPr>
            <p:cNvPr id="143" name="文字方塊 142">
              <a:extLst>
                <a:ext uri="{FF2B5EF4-FFF2-40B4-BE49-F238E27FC236}">
                  <a16:creationId xmlns:a16="http://schemas.microsoft.com/office/drawing/2014/main" id="{3B42DC03-6477-4709-9216-06670066D7C4}"/>
                </a:ext>
              </a:extLst>
            </p:cNvPr>
            <p:cNvSpPr txBox="1"/>
            <p:nvPr/>
          </p:nvSpPr>
          <p:spPr>
            <a:xfrm>
              <a:off x="286941" y="5732405"/>
              <a:ext cx="47961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K</a:t>
              </a:r>
              <a:r>
                <a:rPr lang="en-US" altLang="zh-TW" baseline="-25000" dirty="0"/>
                <a:t>DP</a:t>
              </a:r>
              <a:endParaRPr lang="zh-TW" altLang="en-US" baseline="-25000" dirty="0"/>
            </a:p>
          </p:txBody>
        </p:sp>
        <p:pic>
          <p:nvPicPr>
            <p:cNvPr id="121" name="圖片 120">
              <a:extLst>
                <a:ext uri="{FF2B5EF4-FFF2-40B4-BE49-F238E27FC236}">
                  <a16:creationId xmlns:a16="http://schemas.microsoft.com/office/drawing/2014/main" id="{26D377AA-A5C7-4FDC-9F1F-9E35EDDF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60" y="1323127"/>
              <a:ext cx="2416968" cy="1812726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24EC2E6F-7604-439E-B6BD-E16C20A3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6" y="1323126"/>
              <a:ext cx="2416968" cy="1812726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F9AA862D-0E4F-4B9D-88E4-E1F472E3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2" y="1323126"/>
              <a:ext cx="2416968" cy="1812726"/>
            </a:xfrm>
            <a:prstGeom prst="rect">
              <a:avLst/>
            </a:prstGeom>
          </p:spPr>
        </p:pic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2A419F26-CB9B-4C3E-A79E-0E49F146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3166917"/>
              <a:ext cx="2416968" cy="1812726"/>
            </a:xfrm>
            <a:prstGeom prst="rect">
              <a:avLst/>
            </a:prstGeom>
          </p:spPr>
        </p:pic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688EB861-8F84-4C85-995A-26677985D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3166916"/>
              <a:ext cx="2416968" cy="1812726"/>
            </a:xfrm>
            <a:prstGeom prst="rect">
              <a:avLst/>
            </a:prstGeom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B0BC52DE-E074-40DF-84D9-5449E140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3166916"/>
              <a:ext cx="2416968" cy="1812726"/>
            </a:xfrm>
            <a:prstGeom prst="rect">
              <a:avLst/>
            </a:prstGeom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FECC6718-D417-4F92-B954-6FFDE94E4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59" y="5010707"/>
              <a:ext cx="2416968" cy="1812726"/>
            </a:xfrm>
            <a:prstGeom prst="rect">
              <a:avLst/>
            </a:prstGeom>
          </p:spPr>
        </p:pic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ACFD83C0-4BAF-4FDF-BB38-841CF4A6C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725" y="5010706"/>
              <a:ext cx="2416968" cy="1812726"/>
            </a:xfrm>
            <a:prstGeom prst="rect">
              <a:avLst/>
            </a:prstGeom>
          </p:spPr>
        </p:pic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F0BAEACF-FC96-49C8-AE82-8D75715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91" y="5010706"/>
              <a:ext cx="2416968" cy="1812726"/>
            </a:xfrm>
            <a:prstGeom prst="rect">
              <a:avLst/>
            </a:prstGeom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6707F4A7-A180-4169-B1CC-7F3E3A1F6A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59" y="1323126"/>
            <a:ext cx="2416968" cy="1812726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BE61584C-912E-4D19-B1D6-7572B89BEF39}"/>
              </a:ext>
            </a:extLst>
          </p:cNvPr>
          <p:cNvSpPr txBox="1"/>
          <p:nvPr/>
        </p:nvSpPr>
        <p:spPr>
          <a:xfrm>
            <a:off x="7261858" y="3242284"/>
            <a:ext cx="46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With additional Z</a:t>
            </a:r>
            <a:r>
              <a:rPr lang="en-US" altLang="zh-TW" baseline="-25000" dirty="0"/>
              <a:t>DR</a:t>
            </a: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Quartiles of Z</a:t>
            </a:r>
            <a:r>
              <a:rPr lang="en-US" altLang="zh-TW" baseline="-25000" dirty="0"/>
              <a:t>DR</a:t>
            </a:r>
            <a:r>
              <a:rPr lang="en-US" altLang="zh-TW" dirty="0"/>
              <a:t> are smaller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Quartiles of K</a:t>
            </a:r>
            <a:r>
              <a:rPr lang="en-US" altLang="zh-TW" baseline="-25000" dirty="0"/>
              <a:t>DP</a:t>
            </a:r>
            <a:r>
              <a:rPr lang="en-US" altLang="zh-TW" dirty="0"/>
              <a:t> are larger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A98344D-A2B1-448F-B414-6C683F80A6BE}"/>
              </a:ext>
            </a:extLst>
          </p:cNvPr>
          <p:cNvSpPr txBox="1"/>
          <p:nvPr/>
        </p:nvSpPr>
        <p:spPr>
          <a:xfrm>
            <a:off x="1714848" y="400110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Analysis Field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6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橢圓 56">
            <a:extLst>
              <a:ext uri="{FF2B5EF4-FFF2-40B4-BE49-F238E27FC236}">
                <a16:creationId xmlns:a16="http://schemas.microsoft.com/office/drawing/2014/main" id="{E74B642E-D77A-44A1-A32C-0AB708A0BECB}"/>
              </a:ext>
            </a:extLst>
          </p:cNvPr>
          <p:cNvSpPr/>
          <p:nvPr/>
        </p:nvSpPr>
        <p:spPr>
          <a:xfrm>
            <a:off x="17676082" y="-25225737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2B30041E-7A75-43ED-A363-725BF51486D1}"/>
              </a:ext>
            </a:extLst>
          </p:cNvPr>
          <p:cNvSpPr/>
          <p:nvPr/>
        </p:nvSpPr>
        <p:spPr>
          <a:xfrm>
            <a:off x="38161112" y="-25225737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83D580F1-044B-45E9-A3AF-E9200DF5AD5F}"/>
              </a:ext>
            </a:extLst>
          </p:cNvPr>
          <p:cNvSpPr/>
          <p:nvPr/>
        </p:nvSpPr>
        <p:spPr>
          <a:xfrm>
            <a:off x="-2808949" y="-4841935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368C4930-8296-4F09-B813-765E86B33F46}"/>
              </a:ext>
            </a:extLst>
          </p:cNvPr>
          <p:cNvSpPr/>
          <p:nvPr/>
        </p:nvSpPr>
        <p:spPr>
          <a:xfrm>
            <a:off x="17676082" y="-4841935"/>
            <a:ext cx="17922088" cy="1792208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73" name="橢圓 72">
            <a:extLst>
              <a:ext uri="{FF2B5EF4-FFF2-40B4-BE49-F238E27FC236}">
                <a16:creationId xmlns:a16="http://schemas.microsoft.com/office/drawing/2014/main" id="{BBB7872E-1A56-486E-91BA-94CC055D9DD8}"/>
              </a:ext>
            </a:extLst>
          </p:cNvPr>
          <p:cNvSpPr/>
          <p:nvPr/>
        </p:nvSpPr>
        <p:spPr>
          <a:xfrm>
            <a:off x="38161112" y="-4841935"/>
            <a:ext cx="17922088" cy="1792208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74" name="橢圓 73">
            <a:extLst>
              <a:ext uri="{FF2B5EF4-FFF2-40B4-BE49-F238E27FC236}">
                <a16:creationId xmlns:a16="http://schemas.microsoft.com/office/drawing/2014/main" id="{BB340EEF-4F54-4307-9C42-C26933116AE5}"/>
              </a:ext>
            </a:extLst>
          </p:cNvPr>
          <p:cNvSpPr/>
          <p:nvPr/>
        </p:nvSpPr>
        <p:spPr>
          <a:xfrm>
            <a:off x="-2808949" y="-25225737"/>
            <a:ext cx="17922088" cy="179220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F8223782-8572-4900-810C-14B4BEF10D82}"/>
              </a:ext>
            </a:extLst>
          </p:cNvPr>
          <p:cNvSpPr txBox="1"/>
          <p:nvPr/>
        </p:nvSpPr>
        <p:spPr>
          <a:xfrm>
            <a:off x="18631358" y="-19915315"/>
            <a:ext cx="16011540" cy="730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97B3B60C-4CB9-44C4-8D56-01060A431FE2}"/>
              </a:ext>
            </a:extLst>
          </p:cNvPr>
          <p:cNvSpPr txBox="1"/>
          <p:nvPr/>
        </p:nvSpPr>
        <p:spPr>
          <a:xfrm>
            <a:off x="39116389" y="-19915315"/>
            <a:ext cx="16011540" cy="730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AFCC3E3B-BE76-407C-8958-8D72DD73C101}"/>
              </a:ext>
            </a:extLst>
          </p:cNvPr>
          <p:cNvSpPr txBox="1"/>
          <p:nvPr/>
        </p:nvSpPr>
        <p:spPr>
          <a:xfrm>
            <a:off x="18631358" y="468487"/>
            <a:ext cx="1601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0CE619DD-F2C7-41E9-A6FB-A03A2E04F0AF}"/>
              </a:ext>
            </a:extLst>
          </p:cNvPr>
          <p:cNvSpPr txBox="1"/>
          <p:nvPr/>
        </p:nvSpPr>
        <p:spPr>
          <a:xfrm>
            <a:off x="39116389" y="2153390"/>
            <a:ext cx="16011540" cy="393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6E11A3DE-76F5-4F98-83C2-797D54D8B09E}"/>
              </a:ext>
            </a:extLst>
          </p:cNvPr>
          <p:cNvSpPr txBox="1"/>
          <p:nvPr/>
        </p:nvSpPr>
        <p:spPr>
          <a:xfrm>
            <a:off x="-1853672" y="-18230411"/>
            <a:ext cx="16011540" cy="393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3B87E7F-4261-4161-8253-05890B9B56B0}"/>
              </a:ext>
            </a:extLst>
          </p:cNvPr>
          <p:cNvSpPr txBox="1"/>
          <p:nvPr/>
        </p:nvSpPr>
        <p:spPr>
          <a:xfrm>
            <a:off x="1" y="0"/>
            <a:ext cx="2380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Results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22E54B7-B952-459B-A3A5-5C2A0789A017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328B051-9888-4751-A93E-D50D792CA46E}"/>
              </a:ext>
            </a:extLst>
          </p:cNvPr>
          <p:cNvSpPr txBox="1"/>
          <p:nvPr/>
        </p:nvSpPr>
        <p:spPr>
          <a:xfrm>
            <a:off x="1714848" y="400110"/>
            <a:ext cx="166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Short-Term QPF</a:t>
            </a:r>
            <a:endParaRPr lang="zh-TW" altLang="en-US" dirty="0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085CD996-1508-4A2F-BBA2-4B16C7CC2138}"/>
              </a:ext>
            </a:extLst>
          </p:cNvPr>
          <p:cNvSpPr txBox="1"/>
          <p:nvPr/>
        </p:nvSpPr>
        <p:spPr>
          <a:xfrm>
            <a:off x="86425" y="769441"/>
            <a:ext cx="377064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Probability of 6-Hour Rainfall &gt; 30 mm</a:t>
            </a:r>
            <a:endParaRPr lang="zh-TW" altLang="en-US" baseline="-25000" dirty="0"/>
          </a:p>
        </p:txBody>
      </p:sp>
      <p:pic>
        <p:nvPicPr>
          <p:cNvPr id="81" name="圖片 80">
            <a:extLst>
              <a:ext uri="{FF2B5EF4-FFF2-40B4-BE49-F238E27FC236}">
                <a16:creationId xmlns:a16="http://schemas.microsoft.com/office/drawing/2014/main" id="{D77C3DBF-64F8-4A00-A387-1E5C2AA93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" y="1600578"/>
            <a:ext cx="2417407" cy="1813055"/>
          </a:xfrm>
          <a:prstGeom prst="rect">
            <a:avLst/>
          </a:prstGeom>
        </p:spPr>
      </p:pic>
      <p:sp>
        <p:nvSpPr>
          <p:cNvPr id="82" name="文字方塊 81">
            <a:extLst>
              <a:ext uri="{FF2B5EF4-FFF2-40B4-BE49-F238E27FC236}">
                <a16:creationId xmlns:a16="http://schemas.microsoft.com/office/drawing/2014/main" id="{94F37D55-3B4C-4C61-810A-981645B2226C}"/>
              </a:ext>
            </a:extLst>
          </p:cNvPr>
          <p:cNvSpPr txBox="1"/>
          <p:nvPr/>
        </p:nvSpPr>
        <p:spPr>
          <a:xfrm>
            <a:off x="726123" y="1252527"/>
            <a:ext cx="81669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err="1"/>
              <a:t>GCE_VrZ</a:t>
            </a:r>
            <a:endParaRPr lang="zh-TW" altLang="en-US" sz="1400" dirty="0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6AD10270-B9E1-4AF4-B65E-987D209026CD}"/>
              </a:ext>
            </a:extLst>
          </p:cNvPr>
          <p:cNvSpPr txBox="1"/>
          <p:nvPr/>
        </p:nvSpPr>
        <p:spPr>
          <a:xfrm>
            <a:off x="761369" y="3513422"/>
            <a:ext cx="105554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err="1"/>
              <a:t>GCE_VrZZdr</a:t>
            </a:r>
            <a:endParaRPr lang="zh-TW" altLang="en-US" sz="1400" dirty="0"/>
          </a:p>
        </p:txBody>
      </p:sp>
      <p:pic>
        <p:nvPicPr>
          <p:cNvPr id="84" name="圖片 83">
            <a:extLst>
              <a:ext uri="{FF2B5EF4-FFF2-40B4-BE49-F238E27FC236}">
                <a16:creationId xmlns:a16="http://schemas.microsoft.com/office/drawing/2014/main" id="{320F9D78-AD9C-4B18-A361-00FCC00AD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05" y="1600577"/>
            <a:ext cx="2417408" cy="1813056"/>
          </a:xfrm>
          <a:prstGeom prst="rect">
            <a:avLst/>
          </a:prstGeom>
        </p:spPr>
      </p:pic>
      <p:sp>
        <p:nvSpPr>
          <p:cNvPr id="85" name="文字方塊 84">
            <a:extLst>
              <a:ext uri="{FF2B5EF4-FFF2-40B4-BE49-F238E27FC236}">
                <a16:creationId xmlns:a16="http://schemas.microsoft.com/office/drawing/2014/main" id="{00AE672E-AB62-4E4D-9294-EC0B07B27F24}"/>
              </a:ext>
            </a:extLst>
          </p:cNvPr>
          <p:cNvSpPr txBox="1"/>
          <p:nvPr/>
        </p:nvSpPr>
        <p:spPr>
          <a:xfrm>
            <a:off x="300933" y="5745848"/>
            <a:ext cx="782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The probability is higher even if Z</a:t>
            </a:r>
            <a:r>
              <a:rPr lang="en-US" altLang="zh-TW" baseline="-25000" dirty="0"/>
              <a:t>DR</a:t>
            </a:r>
            <a:r>
              <a:rPr lang="en-US" altLang="zh-TW" dirty="0"/>
              <a:t> is assimilated with single moment schemes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The probability is much higher when Z</a:t>
            </a:r>
            <a:r>
              <a:rPr lang="en-US" altLang="zh-TW" baseline="-25000" dirty="0"/>
              <a:t>DR</a:t>
            </a:r>
            <a:r>
              <a:rPr lang="en-US" altLang="zh-TW" dirty="0"/>
              <a:t> is assimilate with MOR</a:t>
            </a:r>
          </a:p>
        </p:txBody>
      </p:sp>
      <p:pic>
        <p:nvPicPr>
          <p:cNvPr id="86" name="圖片 85">
            <a:extLst>
              <a:ext uri="{FF2B5EF4-FFF2-40B4-BE49-F238E27FC236}">
                <a16:creationId xmlns:a16="http://schemas.microsoft.com/office/drawing/2014/main" id="{FB43DE11-C535-4C74-9328-5C2254532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" y="3863647"/>
            <a:ext cx="2417406" cy="1813055"/>
          </a:xfrm>
          <a:prstGeom prst="rect">
            <a:avLst/>
          </a:prstGeom>
        </p:spPr>
      </p:pic>
      <p:sp>
        <p:nvSpPr>
          <p:cNvPr id="87" name="文字方塊 86">
            <a:extLst>
              <a:ext uri="{FF2B5EF4-FFF2-40B4-BE49-F238E27FC236}">
                <a16:creationId xmlns:a16="http://schemas.microsoft.com/office/drawing/2014/main" id="{65014460-5554-4724-A083-0AFFEF9C2251}"/>
              </a:ext>
            </a:extLst>
          </p:cNvPr>
          <p:cNvSpPr txBox="1"/>
          <p:nvPr/>
        </p:nvSpPr>
        <p:spPr>
          <a:xfrm>
            <a:off x="2800167" y="1258786"/>
            <a:ext cx="1004955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/>
              <a:t>WSM6_VrZ</a:t>
            </a:r>
            <a:endParaRPr lang="zh-TW" altLang="en-US" sz="1400" dirty="0"/>
          </a:p>
        </p:txBody>
      </p:sp>
      <p:pic>
        <p:nvPicPr>
          <p:cNvPr id="88" name="圖片 87">
            <a:extLst>
              <a:ext uri="{FF2B5EF4-FFF2-40B4-BE49-F238E27FC236}">
                <a16:creationId xmlns:a16="http://schemas.microsoft.com/office/drawing/2014/main" id="{7998B096-96FB-481D-8A85-18FA6291F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41" y="1611064"/>
            <a:ext cx="2417406" cy="1813054"/>
          </a:xfrm>
          <a:prstGeom prst="rect">
            <a:avLst/>
          </a:prstGeom>
        </p:spPr>
      </p:pic>
      <p:pic>
        <p:nvPicPr>
          <p:cNvPr id="89" name="圖片 88">
            <a:extLst>
              <a:ext uri="{FF2B5EF4-FFF2-40B4-BE49-F238E27FC236}">
                <a16:creationId xmlns:a16="http://schemas.microsoft.com/office/drawing/2014/main" id="{D833CA48-B4D2-4E13-A4F4-BA761904F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96" y="1596857"/>
            <a:ext cx="2417406" cy="1813055"/>
          </a:xfrm>
          <a:prstGeom prst="rect">
            <a:avLst/>
          </a:prstGeom>
        </p:spPr>
      </p:pic>
      <p:sp>
        <p:nvSpPr>
          <p:cNvPr id="90" name="文字方塊 89">
            <a:extLst>
              <a:ext uri="{FF2B5EF4-FFF2-40B4-BE49-F238E27FC236}">
                <a16:creationId xmlns:a16="http://schemas.microsoft.com/office/drawing/2014/main" id="{0309018C-56DA-4274-B445-09B1F3DDC1AE}"/>
              </a:ext>
            </a:extLst>
          </p:cNvPr>
          <p:cNvSpPr txBox="1"/>
          <p:nvPr/>
        </p:nvSpPr>
        <p:spPr>
          <a:xfrm>
            <a:off x="4619177" y="1248806"/>
            <a:ext cx="103470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/>
              <a:t>WDM6_VrZ</a:t>
            </a:r>
            <a:endParaRPr lang="zh-TW" altLang="en-US" sz="1400" dirty="0"/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761EAF7D-31DA-4CBB-AA2D-4D8D7C8BDA97}"/>
              </a:ext>
            </a:extLst>
          </p:cNvPr>
          <p:cNvSpPr txBox="1"/>
          <p:nvPr/>
        </p:nvSpPr>
        <p:spPr>
          <a:xfrm>
            <a:off x="9163463" y="1248298"/>
            <a:ext cx="1117294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/>
              <a:t>Observation</a:t>
            </a:r>
            <a:endParaRPr lang="zh-TW" altLang="en-US" sz="1400" dirty="0"/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3B4C8432-D6E5-4567-A80E-DE93F38F7AF5}"/>
              </a:ext>
            </a:extLst>
          </p:cNvPr>
          <p:cNvSpPr txBox="1"/>
          <p:nvPr/>
        </p:nvSpPr>
        <p:spPr>
          <a:xfrm>
            <a:off x="4650625" y="3513422"/>
            <a:ext cx="127355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/>
              <a:t>WDM6_VrZZdr</a:t>
            </a:r>
            <a:endParaRPr lang="zh-TW" altLang="en-US" sz="1400" dirty="0"/>
          </a:p>
        </p:txBody>
      </p:sp>
      <p:pic>
        <p:nvPicPr>
          <p:cNvPr id="93" name="圖片 92">
            <a:extLst>
              <a:ext uri="{FF2B5EF4-FFF2-40B4-BE49-F238E27FC236}">
                <a16:creationId xmlns:a16="http://schemas.microsoft.com/office/drawing/2014/main" id="{46A697A0-4E69-44CD-A3A8-374E22D77B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42" y="3863648"/>
            <a:ext cx="2417405" cy="1813054"/>
          </a:xfrm>
          <a:prstGeom prst="rect">
            <a:avLst/>
          </a:prstGeom>
        </p:spPr>
      </p:pic>
      <p:pic>
        <p:nvPicPr>
          <p:cNvPr id="94" name="圖片 93">
            <a:extLst>
              <a:ext uri="{FF2B5EF4-FFF2-40B4-BE49-F238E27FC236}">
                <a16:creationId xmlns:a16="http://schemas.microsoft.com/office/drawing/2014/main" id="{F14BD53E-7731-4BA2-A51C-E51540C11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99" y="3863647"/>
            <a:ext cx="2417406" cy="1813054"/>
          </a:xfrm>
          <a:prstGeom prst="rect">
            <a:avLst/>
          </a:prstGeom>
        </p:spPr>
      </p:pic>
      <p:sp>
        <p:nvSpPr>
          <p:cNvPr id="95" name="文字方塊 94">
            <a:extLst>
              <a:ext uri="{FF2B5EF4-FFF2-40B4-BE49-F238E27FC236}">
                <a16:creationId xmlns:a16="http://schemas.microsoft.com/office/drawing/2014/main" id="{6A17139D-115A-4F87-8CE5-B40C28F80433}"/>
              </a:ext>
            </a:extLst>
          </p:cNvPr>
          <p:cNvSpPr txBox="1"/>
          <p:nvPr/>
        </p:nvSpPr>
        <p:spPr>
          <a:xfrm>
            <a:off x="6855349" y="1255173"/>
            <a:ext cx="888834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err="1"/>
              <a:t>MOR_VrZ</a:t>
            </a:r>
            <a:endParaRPr lang="zh-TW" altLang="en-US" sz="1400" dirty="0"/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DB633B4E-CC3B-4491-B872-D690DD7900A6}"/>
              </a:ext>
            </a:extLst>
          </p:cNvPr>
          <p:cNvSpPr txBox="1"/>
          <p:nvPr/>
        </p:nvSpPr>
        <p:spPr>
          <a:xfrm>
            <a:off x="2683045" y="3511369"/>
            <a:ext cx="1243803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/>
              <a:t>WSM6_VrZZdr</a:t>
            </a:r>
            <a:endParaRPr lang="zh-TW" altLang="en-US" sz="1400" dirty="0"/>
          </a:p>
        </p:txBody>
      </p:sp>
      <p:pic>
        <p:nvPicPr>
          <p:cNvPr id="97" name="圖片 96">
            <a:extLst>
              <a:ext uri="{FF2B5EF4-FFF2-40B4-BE49-F238E27FC236}">
                <a16:creationId xmlns:a16="http://schemas.microsoft.com/office/drawing/2014/main" id="{6C6038C1-B8CD-4BA7-8738-0492526E2B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62" y="1607451"/>
            <a:ext cx="2417405" cy="1813054"/>
          </a:xfrm>
          <a:prstGeom prst="rect">
            <a:avLst/>
          </a:prstGeom>
        </p:spPr>
      </p:pic>
      <p:pic>
        <p:nvPicPr>
          <p:cNvPr id="98" name="圖片 97">
            <a:extLst>
              <a:ext uri="{FF2B5EF4-FFF2-40B4-BE49-F238E27FC236}">
                <a16:creationId xmlns:a16="http://schemas.microsoft.com/office/drawing/2014/main" id="{3B114E69-509B-4E73-A70D-5ABC9EB129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63649"/>
            <a:ext cx="2417405" cy="1813053"/>
          </a:xfrm>
          <a:prstGeom prst="rect">
            <a:avLst/>
          </a:prstGeom>
        </p:spPr>
      </p:pic>
      <p:sp>
        <p:nvSpPr>
          <p:cNvPr id="99" name="文字方塊 98">
            <a:extLst>
              <a:ext uri="{FF2B5EF4-FFF2-40B4-BE49-F238E27FC236}">
                <a16:creationId xmlns:a16="http://schemas.microsoft.com/office/drawing/2014/main" id="{8DFD7257-E43C-40D1-A2C5-7451EDBD6889}"/>
              </a:ext>
            </a:extLst>
          </p:cNvPr>
          <p:cNvSpPr txBox="1"/>
          <p:nvPr/>
        </p:nvSpPr>
        <p:spPr>
          <a:xfrm>
            <a:off x="6743164" y="3511370"/>
            <a:ext cx="112768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err="1"/>
              <a:t>MOR_VrZZdr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439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橢圓 15">
            <a:extLst>
              <a:ext uri="{FF2B5EF4-FFF2-40B4-BE49-F238E27FC236}">
                <a16:creationId xmlns:a16="http://schemas.microsoft.com/office/drawing/2014/main" id="{888B41B1-875B-45EA-9D8E-E9A8ABA379A7}"/>
              </a:ext>
            </a:extLst>
          </p:cNvPr>
          <p:cNvSpPr/>
          <p:nvPr/>
        </p:nvSpPr>
        <p:spPr>
          <a:xfrm>
            <a:off x="4622800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F735B2C-C282-4117-AB21-4D4F8B65BBDD}"/>
              </a:ext>
            </a:extLst>
          </p:cNvPr>
          <p:cNvSpPr/>
          <p:nvPr/>
        </p:nvSpPr>
        <p:spPr>
          <a:xfrm>
            <a:off x="7990549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5425A3AB-DB7C-44E8-8847-9B41D9E1E34D}"/>
              </a:ext>
            </a:extLst>
          </p:cNvPr>
          <p:cNvSpPr/>
          <p:nvPr/>
        </p:nvSpPr>
        <p:spPr>
          <a:xfrm>
            <a:off x="1255051" y="3631354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564E9E81-269C-4E6E-9BDF-C8BACA318EEB}"/>
              </a:ext>
            </a:extLst>
          </p:cNvPr>
          <p:cNvSpPr/>
          <p:nvPr/>
        </p:nvSpPr>
        <p:spPr>
          <a:xfrm>
            <a:off x="4622800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3515088-FE65-4816-A9C6-DCC4262388C3}"/>
              </a:ext>
            </a:extLst>
          </p:cNvPr>
          <p:cNvSpPr/>
          <p:nvPr/>
        </p:nvSpPr>
        <p:spPr>
          <a:xfrm>
            <a:off x="7990549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A3E607A2-6A4F-459E-A2E7-0317617D0FCF}"/>
              </a:ext>
            </a:extLst>
          </p:cNvPr>
          <p:cNvSpPr/>
          <p:nvPr/>
        </p:nvSpPr>
        <p:spPr>
          <a:xfrm>
            <a:off x="1255051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6535320-D5A2-45CA-AC4C-3037AD0E5A0C}"/>
              </a:ext>
            </a:extLst>
          </p:cNvPr>
          <p:cNvSpPr txBox="1"/>
          <p:nvPr/>
        </p:nvSpPr>
        <p:spPr>
          <a:xfrm>
            <a:off x="4779848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19C08A4-AFCB-4570-A79A-4680961A616B}"/>
              </a:ext>
            </a:extLst>
          </p:cNvPr>
          <p:cNvSpPr txBox="1"/>
          <p:nvPr/>
        </p:nvSpPr>
        <p:spPr>
          <a:xfrm>
            <a:off x="8147597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9BC4E35-0EE8-4B90-A03D-AB8E8928E3EA}"/>
              </a:ext>
            </a:extLst>
          </p:cNvPr>
          <p:cNvSpPr txBox="1"/>
          <p:nvPr/>
        </p:nvSpPr>
        <p:spPr>
          <a:xfrm>
            <a:off x="1412099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837C613-EC72-4C43-A152-431CF70C01D9}"/>
              </a:ext>
            </a:extLst>
          </p:cNvPr>
          <p:cNvSpPr txBox="1"/>
          <p:nvPr/>
        </p:nvSpPr>
        <p:spPr>
          <a:xfrm>
            <a:off x="8147597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0C3D6B0-6051-43A6-B25F-DF93DBEB1E03}"/>
              </a:ext>
            </a:extLst>
          </p:cNvPr>
          <p:cNvSpPr txBox="1"/>
          <p:nvPr/>
        </p:nvSpPr>
        <p:spPr>
          <a:xfrm>
            <a:off x="1412099" y="1430282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E6F06E2-6624-4280-B029-7BA454EB4001}"/>
              </a:ext>
            </a:extLst>
          </p:cNvPr>
          <p:cNvSpPr txBox="1"/>
          <p:nvPr/>
        </p:nvSpPr>
        <p:spPr>
          <a:xfrm>
            <a:off x="4779848" y="4504390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3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橢圓 29">
            <a:extLst>
              <a:ext uri="{FF2B5EF4-FFF2-40B4-BE49-F238E27FC236}">
                <a16:creationId xmlns:a16="http://schemas.microsoft.com/office/drawing/2014/main" id="{5C9BC66D-CE33-45CE-9CCB-00A2411EAD5D}"/>
              </a:ext>
            </a:extLst>
          </p:cNvPr>
          <p:cNvSpPr/>
          <p:nvPr/>
        </p:nvSpPr>
        <p:spPr>
          <a:xfrm>
            <a:off x="-2805317" y="-4705868"/>
            <a:ext cx="17304268" cy="173042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AEF9E97C-D6F1-4690-B9CE-A7AFCD3D2E1F}"/>
              </a:ext>
            </a:extLst>
          </p:cNvPr>
          <p:cNvSpPr txBox="1">
            <a:spLocks/>
          </p:cNvSpPr>
          <p:nvPr/>
        </p:nvSpPr>
        <p:spPr>
          <a:xfrm>
            <a:off x="482600" y="7630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03AE789-6665-424D-8BDE-B42169D5A5E1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82A9C689-D839-4C1D-8D39-3465EA9E5712}"/>
              </a:ext>
            </a:extLst>
          </p:cNvPr>
          <p:cNvSpPr/>
          <p:nvPr/>
        </p:nvSpPr>
        <p:spPr>
          <a:xfrm>
            <a:off x="-3225568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E3674BF7-D351-4FAC-86F8-DA33C2AF9F53}"/>
              </a:ext>
            </a:extLst>
          </p:cNvPr>
          <p:cNvSpPr/>
          <p:nvPr/>
        </p:nvSpPr>
        <p:spPr>
          <a:xfrm>
            <a:off x="18452053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5407F1D7-1CAC-48DB-8DA8-980A477FAEC3}"/>
              </a:ext>
            </a:extLst>
          </p:cNvPr>
          <p:cNvSpPr/>
          <p:nvPr/>
        </p:nvSpPr>
        <p:spPr>
          <a:xfrm>
            <a:off x="-24903190" y="-5530084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89A10769-7300-4ABC-8B73-F1511D6A9710}"/>
              </a:ext>
            </a:extLst>
          </p:cNvPr>
          <p:cNvSpPr/>
          <p:nvPr/>
        </p:nvSpPr>
        <p:spPr>
          <a:xfrm>
            <a:off x="18452053" y="-5530084"/>
            <a:ext cx="18965471" cy="189654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1AE11CDD-5BDA-435E-9163-E7AAC4F03E7C}"/>
              </a:ext>
            </a:extLst>
          </p:cNvPr>
          <p:cNvSpPr/>
          <p:nvPr/>
        </p:nvSpPr>
        <p:spPr>
          <a:xfrm>
            <a:off x="-24903190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DB62CE7-16A3-48AF-ABC6-3C92CE957495}"/>
              </a:ext>
            </a:extLst>
          </p:cNvPr>
          <p:cNvSpPr txBox="1"/>
          <p:nvPr/>
        </p:nvSpPr>
        <p:spPr>
          <a:xfrm>
            <a:off x="-2214677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3AA38796-2CCC-49BA-8F65-DFBC759A9C37}"/>
              </a:ext>
            </a:extLst>
          </p:cNvPr>
          <p:cNvSpPr txBox="1"/>
          <p:nvPr/>
        </p:nvSpPr>
        <p:spPr>
          <a:xfrm>
            <a:off x="19462944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A7539F4F-D74A-4A6C-A6B6-57CF241C0311}"/>
              </a:ext>
            </a:extLst>
          </p:cNvPr>
          <p:cNvSpPr txBox="1"/>
          <p:nvPr/>
        </p:nvSpPr>
        <p:spPr>
          <a:xfrm>
            <a:off x="-23892299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D235E106-2680-4D36-9E29-392DE2B9F973}"/>
              </a:ext>
            </a:extLst>
          </p:cNvPr>
          <p:cNvSpPr txBox="1"/>
          <p:nvPr/>
        </p:nvSpPr>
        <p:spPr>
          <a:xfrm>
            <a:off x="19462944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644FDF12-4A72-4515-B84F-52917E8E10B2}"/>
              </a:ext>
            </a:extLst>
          </p:cNvPr>
          <p:cNvSpPr txBox="1"/>
          <p:nvPr/>
        </p:nvSpPr>
        <p:spPr>
          <a:xfrm>
            <a:off x="-23892299" y="-19698009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BF2FFA61-6149-4ECB-9B41-CAE43EA24D7A}"/>
              </a:ext>
            </a:extLst>
          </p:cNvPr>
          <p:cNvSpPr txBox="1"/>
          <p:nvPr/>
        </p:nvSpPr>
        <p:spPr>
          <a:xfrm>
            <a:off x="1" y="0"/>
            <a:ext cx="585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Summary &amp; Future Work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48" name="內容版面配置區 2">
            <a:extLst>
              <a:ext uri="{FF2B5EF4-FFF2-40B4-BE49-F238E27FC236}">
                <a16:creationId xmlns:a16="http://schemas.microsoft.com/office/drawing/2014/main" id="{0D638EAF-453E-4145-BA83-2EFF6C513C11}"/>
              </a:ext>
            </a:extLst>
          </p:cNvPr>
          <p:cNvSpPr txBox="1">
            <a:spLocks/>
          </p:cNvSpPr>
          <p:nvPr/>
        </p:nvSpPr>
        <p:spPr>
          <a:xfrm>
            <a:off x="482600" y="7630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2C8576DB-1419-4322-8902-EDA0996EA451}"/>
              </a:ext>
            </a:extLst>
          </p:cNvPr>
          <p:cNvGrpSpPr/>
          <p:nvPr/>
        </p:nvGrpSpPr>
        <p:grpSpPr>
          <a:xfrm>
            <a:off x="827315" y="1334180"/>
            <a:ext cx="9388221" cy="2746674"/>
            <a:chOff x="928919" y="1093633"/>
            <a:chExt cx="9388221" cy="2746674"/>
          </a:xfrm>
        </p:grpSpPr>
        <p:pic>
          <p:nvPicPr>
            <p:cNvPr id="68" name="圖片 67">
              <a:extLst>
                <a:ext uri="{FF2B5EF4-FFF2-40B4-BE49-F238E27FC236}">
                  <a16:creationId xmlns:a16="http://schemas.microsoft.com/office/drawing/2014/main" id="{6E10E01E-B786-42B1-BDBE-C61D5CA6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19" y="1357655"/>
              <a:ext cx="3310202" cy="2482652"/>
            </a:xfrm>
            <a:prstGeom prst="rect">
              <a:avLst/>
            </a:prstGeom>
          </p:spPr>
        </p:pic>
        <p:pic>
          <p:nvPicPr>
            <p:cNvPr id="67" name="圖片 66">
              <a:extLst>
                <a:ext uri="{FF2B5EF4-FFF2-40B4-BE49-F238E27FC236}">
                  <a16:creationId xmlns:a16="http://schemas.microsoft.com/office/drawing/2014/main" id="{E1031904-7E07-43C9-B532-10BEB60F9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68" y="1356824"/>
              <a:ext cx="3310204" cy="2482653"/>
            </a:xfrm>
            <a:prstGeom prst="rect">
              <a:avLst/>
            </a:prstGeom>
          </p:spPr>
        </p:pic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08F787E8-72E0-4094-9930-0E9C3AA1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936" y="1352669"/>
              <a:ext cx="3310204" cy="2482653"/>
            </a:xfrm>
            <a:prstGeom prst="rect">
              <a:avLst/>
            </a:prstGeom>
          </p:spPr>
        </p:pic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5791375F-ACEA-4548-BD74-C1E3ACC91C0F}"/>
                </a:ext>
              </a:extLst>
            </p:cNvPr>
            <p:cNvSpPr txBox="1"/>
            <p:nvPr/>
          </p:nvSpPr>
          <p:spPr>
            <a:xfrm>
              <a:off x="7360925" y="1093633"/>
              <a:ext cx="2602226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Determined by </a:t>
              </a:r>
              <a:r>
                <a:rPr lang="en-US" altLang="zh-TW" dirty="0" err="1"/>
                <a:t>q</a:t>
              </a:r>
              <a:r>
                <a:rPr lang="en-US" altLang="zh-TW" baseline="-25000" dirty="0" err="1"/>
                <a:t>x</a:t>
              </a:r>
              <a:r>
                <a:rPr lang="en-US" altLang="zh-TW" dirty="0"/>
                <a:t> and </a:t>
              </a:r>
              <a:r>
                <a:rPr lang="en-US" altLang="zh-TW" dirty="0" err="1"/>
                <a:t>N</a:t>
              </a:r>
              <a:r>
                <a:rPr lang="en-US" altLang="zh-TW" baseline="-25000" dirty="0" err="1"/>
                <a:t>Tx</a:t>
              </a:r>
              <a:r>
                <a:rPr lang="en-US" altLang="zh-TW" dirty="0"/>
                <a:t> </a:t>
              </a:r>
              <a:endParaRPr lang="zh-TW" altLang="en-US" dirty="0"/>
            </a:p>
          </p:txBody>
        </p:sp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FAC207F8-B476-4C42-9573-90045EE487BB}"/>
                </a:ext>
              </a:extLst>
            </p:cNvPr>
            <p:cNvSpPr txBox="1"/>
            <p:nvPr/>
          </p:nvSpPr>
          <p:spPr>
            <a:xfrm>
              <a:off x="4735409" y="1093633"/>
              <a:ext cx="1828800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Determined by </a:t>
              </a:r>
              <a:r>
                <a:rPr lang="en-US" altLang="zh-TW" dirty="0" err="1"/>
                <a:t>q</a:t>
              </a:r>
              <a:r>
                <a:rPr lang="en-US" altLang="zh-TW" baseline="-25000" dirty="0" err="1"/>
                <a:t>x</a:t>
              </a:r>
              <a:endParaRPr lang="zh-TW" altLang="en-US" baseline="-25000" dirty="0"/>
            </a:p>
          </p:txBody>
        </p:sp>
      </p:grpSp>
      <p:pic>
        <p:nvPicPr>
          <p:cNvPr id="72" name="圖片 71">
            <a:extLst>
              <a:ext uri="{FF2B5EF4-FFF2-40B4-BE49-F238E27FC236}">
                <a16:creationId xmlns:a16="http://schemas.microsoft.com/office/drawing/2014/main" id="{6B64D223-7E42-4839-B8E7-BE7E533BB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5" y="4577795"/>
            <a:ext cx="2347565" cy="1760674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62548E56-C9D4-4B49-BF43-BBC91DCB9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8" y="4577069"/>
            <a:ext cx="2347565" cy="1760674"/>
          </a:xfrm>
          <a:prstGeom prst="rect">
            <a:avLst/>
          </a:prstGeom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4D0D8EE9-590E-464C-BCC7-B747CA024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84" y="4579305"/>
            <a:ext cx="2347565" cy="1760674"/>
          </a:xfrm>
          <a:prstGeom prst="rect">
            <a:avLst/>
          </a:prstGeom>
        </p:spPr>
      </p:pic>
      <p:sp>
        <p:nvSpPr>
          <p:cNvPr id="75" name="文字方塊 74">
            <a:extLst>
              <a:ext uri="{FF2B5EF4-FFF2-40B4-BE49-F238E27FC236}">
                <a16:creationId xmlns:a16="http://schemas.microsoft.com/office/drawing/2014/main" id="{9D2CC90D-FC33-472C-B1F7-A9EF715FC6AF}"/>
              </a:ext>
            </a:extLst>
          </p:cNvPr>
          <p:cNvSpPr txBox="1"/>
          <p:nvPr/>
        </p:nvSpPr>
        <p:spPr>
          <a:xfrm>
            <a:off x="7264608" y="4207737"/>
            <a:ext cx="43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Single moment schemes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Assimilating additional dual-polarimetric parameters might deteriorate the analysis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</p:txBody>
      </p: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15750002-6AE2-4112-B710-BAEA71023A1B}"/>
              </a:ext>
            </a:extLst>
          </p:cNvPr>
          <p:cNvCxnSpPr>
            <a:cxnSpLocks/>
          </p:cNvCxnSpPr>
          <p:nvPr/>
        </p:nvCxnSpPr>
        <p:spPr>
          <a:xfrm>
            <a:off x="2522395" y="3474720"/>
            <a:ext cx="0" cy="3305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5A77B7EC-363B-498C-B5A0-4CC89590070C}"/>
              </a:ext>
            </a:extLst>
          </p:cNvPr>
          <p:cNvCxnSpPr>
            <a:cxnSpLocks/>
          </p:cNvCxnSpPr>
          <p:nvPr/>
        </p:nvCxnSpPr>
        <p:spPr>
          <a:xfrm>
            <a:off x="5557695" y="3317558"/>
            <a:ext cx="0" cy="48772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>
            <a:extLst>
              <a:ext uri="{FF2B5EF4-FFF2-40B4-BE49-F238E27FC236}">
                <a16:creationId xmlns:a16="http://schemas.microsoft.com/office/drawing/2014/main" id="{EF8FF702-D021-4DF1-8461-590A25CAD003}"/>
              </a:ext>
            </a:extLst>
          </p:cNvPr>
          <p:cNvCxnSpPr>
            <a:cxnSpLocks/>
          </p:cNvCxnSpPr>
          <p:nvPr/>
        </p:nvCxnSpPr>
        <p:spPr>
          <a:xfrm>
            <a:off x="4285615" y="3319939"/>
            <a:ext cx="127208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2D713F2D-8E0C-47BB-A184-331BCB817E2D}"/>
              </a:ext>
            </a:extLst>
          </p:cNvPr>
          <p:cNvCxnSpPr>
            <a:cxnSpLocks/>
          </p:cNvCxnSpPr>
          <p:nvPr/>
        </p:nvCxnSpPr>
        <p:spPr>
          <a:xfrm>
            <a:off x="1248728" y="3474720"/>
            <a:ext cx="128557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25FF62D6-8B88-4E35-9672-FD401C2C4407}"/>
              </a:ext>
            </a:extLst>
          </p:cNvPr>
          <p:cNvCxnSpPr>
            <a:cxnSpLocks/>
          </p:cNvCxnSpPr>
          <p:nvPr/>
        </p:nvCxnSpPr>
        <p:spPr>
          <a:xfrm>
            <a:off x="1248728" y="3736654"/>
            <a:ext cx="127366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692E33EC-1FA2-406E-AA22-FAA95618E69B}"/>
              </a:ext>
            </a:extLst>
          </p:cNvPr>
          <p:cNvCxnSpPr>
            <a:cxnSpLocks/>
          </p:cNvCxnSpPr>
          <p:nvPr/>
        </p:nvCxnSpPr>
        <p:spPr>
          <a:xfrm>
            <a:off x="8605695" y="2446020"/>
            <a:ext cx="0" cy="13592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9522AAB4-93B1-499D-AC48-5BA42C695049}"/>
              </a:ext>
            </a:extLst>
          </p:cNvPr>
          <p:cNvCxnSpPr>
            <a:cxnSpLocks/>
          </p:cNvCxnSpPr>
          <p:nvPr/>
        </p:nvCxnSpPr>
        <p:spPr>
          <a:xfrm>
            <a:off x="7327265" y="3424715"/>
            <a:ext cx="127208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C5DEA38F-C287-4E1B-BEE9-F8DC02D5F576}"/>
              </a:ext>
            </a:extLst>
          </p:cNvPr>
          <p:cNvCxnSpPr>
            <a:cxnSpLocks/>
          </p:cNvCxnSpPr>
          <p:nvPr/>
        </p:nvCxnSpPr>
        <p:spPr>
          <a:xfrm>
            <a:off x="7333615" y="2453165"/>
            <a:ext cx="127208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E15112F2-1783-4103-99C5-12D991F7B978}"/>
              </a:ext>
            </a:extLst>
          </p:cNvPr>
          <p:cNvSpPr txBox="1"/>
          <p:nvPr/>
        </p:nvSpPr>
        <p:spPr>
          <a:xfrm>
            <a:off x="1005767" y="4206619"/>
            <a:ext cx="5626200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A case with overestimated Z</a:t>
            </a:r>
            <a:r>
              <a:rPr lang="en-US" altLang="zh-TW" baseline="-25000" dirty="0"/>
              <a:t>DR</a:t>
            </a:r>
            <a:r>
              <a:rPr lang="en-US" altLang="zh-TW" dirty="0"/>
              <a:t> and underestimated Z</a:t>
            </a:r>
            <a:r>
              <a:rPr lang="en-US" altLang="zh-TW" baseline="-25000" dirty="0"/>
              <a:t>H</a:t>
            </a:r>
            <a:r>
              <a:rPr lang="en-US" altLang="zh-TW" dirty="0"/>
              <a:t> (K</a:t>
            </a:r>
            <a:r>
              <a:rPr lang="en-US" altLang="zh-TW" baseline="-25000" dirty="0"/>
              <a:t>DP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5AF29B07-EF58-47EB-A27E-E364DDA00A34}"/>
              </a:ext>
            </a:extLst>
          </p:cNvPr>
          <p:cNvSpPr txBox="1">
            <a:spLocks/>
          </p:cNvSpPr>
          <p:nvPr/>
        </p:nvSpPr>
        <p:spPr>
          <a:xfrm>
            <a:off x="635000" y="9154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Impact in different MP schemes</a:t>
            </a:r>
          </a:p>
        </p:txBody>
      </p:sp>
    </p:spTree>
    <p:extLst>
      <p:ext uri="{BB962C8B-B14F-4D97-AF65-F5344CB8AC3E}">
        <p14:creationId xmlns:p14="http://schemas.microsoft.com/office/powerpoint/2010/main" val="186617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橢圓 52">
            <a:extLst>
              <a:ext uri="{FF2B5EF4-FFF2-40B4-BE49-F238E27FC236}">
                <a16:creationId xmlns:a16="http://schemas.microsoft.com/office/drawing/2014/main" id="{7EDCCF42-5039-4F25-A859-EC10CC6016D9}"/>
              </a:ext>
            </a:extLst>
          </p:cNvPr>
          <p:cNvSpPr/>
          <p:nvPr/>
        </p:nvSpPr>
        <p:spPr>
          <a:xfrm>
            <a:off x="-2805317" y="-4705868"/>
            <a:ext cx="17304268" cy="173042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B08037AE-C0C1-4E1B-B978-C82105C9DB00}"/>
              </a:ext>
            </a:extLst>
          </p:cNvPr>
          <p:cNvSpPr/>
          <p:nvPr/>
        </p:nvSpPr>
        <p:spPr>
          <a:xfrm>
            <a:off x="-3225568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92C0E6C3-1BC2-405C-A82E-B516BDE8BDCD}"/>
              </a:ext>
            </a:extLst>
          </p:cNvPr>
          <p:cNvSpPr/>
          <p:nvPr/>
        </p:nvSpPr>
        <p:spPr>
          <a:xfrm>
            <a:off x="18452053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2171AF9A-6478-44B7-9FF7-D54117634CCF}"/>
              </a:ext>
            </a:extLst>
          </p:cNvPr>
          <p:cNvSpPr/>
          <p:nvPr/>
        </p:nvSpPr>
        <p:spPr>
          <a:xfrm>
            <a:off x="-24903190" y="-5530084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2A63DB76-19AA-4C87-9F4B-1372C6FB89BD}"/>
              </a:ext>
            </a:extLst>
          </p:cNvPr>
          <p:cNvSpPr/>
          <p:nvPr/>
        </p:nvSpPr>
        <p:spPr>
          <a:xfrm>
            <a:off x="18452053" y="-5530084"/>
            <a:ext cx="18965471" cy="189654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4CB2CF22-3F78-45E2-A03C-BC68BC5B9134}"/>
              </a:ext>
            </a:extLst>
          </p:cNvPr>
          <p:cNvSpPr/>
          <p:nvPr/>
        </p:nvSpPr>
        <p:spPr>
          <a:xfrm>
            <a:off x="-24903190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7200484-19BE-4A6F-8D14-84B5FAF599FB}"/>
              </a:ext>
            </a:extLst>
          </p:cNvPr>
          <p:cNvSpPr txBox="1"/>
          <p:nvPr/>
        </p:nvSpPr>
        <p:spPr>
          <a:xfrm>
            <a:off x="-2214677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35A9511-380E-45F3-AA7E-64CD8137B159}"/>
              </a:ext>
            </a:extLst>
          </p:cNvPr>
          <p:cNvSpPr txBox="1"/>
          <p:nvPr/>
        </p:nvSpPr>
        <p:spPr>
          <a:xfrm>
            <a:off x="19462944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0C33B92-747F-42E5-83D6-5A568B1BBAD2}"/>
              </a:ext>
            </a:extLst>
          </p:cNvPr>
          <p:cNvSpPr txBox="1"/>
          <p:nvPr/>
        </p:nvSpPr>
        <p:spPr>
          <a:xfrm>
            <a:off x="-23892299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DFD4DDB-2F65-4C53-BA02-8CE5D6CC2254}"/>
              </a:ext>
            </a:extLst>
          </p:cNvPr>
          <p:cNvSpPr txBox="1"/>
          <p:nvPr/>
        </p:nvSpPr>
        <p:spPr>
          <a:xfrm>
            <a:off x="19462944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DF55ECA-442D-408F-ACF1-38DDDFDE4A10}"/>
              </a:ext>
            </a:extLst>
          </p:cNvPr>
          <p:cNvSpPr txBox="1"/>
          <p:nvPr/>
        </p:nvSpPr>
        <p:spPr>
          <a:xfrm>
            <a:off x="-23892299" y="-19698009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AEF9E97C-D6F1-4690-B9CE-A7AFCD3D2E1F}"/>
              </a:ext>
            </a:extLst>
          </p:cNvPr>
          <p:cNvSpPr txBox="1">
            <a:spLocks/>
          </p:cNvSpPr>
          <p:nvPr/>
        </p:nvSpPr>
        <p:spPr>
          <a:xfrm>
            <a:off x="482600" y="7630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03AE789-6665-424D-8BDE-B42169D5A5E1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12</a:t>
            </a:r>
            <a:endParaRPr lang="zh-TW" altLang="en-US" dirty="0"/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017109DA-73CF-4568-BD96-D1368CC26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5" y="4577795"/>
            <a:ext cx="2347565" cy="1760673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634FAAD4-D1E2-4F05-9013-935606AF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8" y="4577069"/>
            <a:ext cx="2347565" cy="1760673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B47E4DAF-8625-49FF-A158-33D733ABE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84" y="4579305"/>
            <a:ext cx="2347565" cy="1760673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B308655B-71F8-424F-9AFB-6F9F326A7FB1}"/>
              </a:ext>
            </a:extLst>
          </p:cNvPr>
          <p:cNvSpPr txBox="1"/>
          <p:nvPr/>
        </p:nvSpPr>
        <p:spPr>
          <a:xfrm>
            <a:off x="7264608" y="4207737"/>
            <a:ext cx="4373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Single moment schemes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Assimilating additional dual-polarimetric parameters might deteriorate the analysis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Double moment schemes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Adjustment of microphysics variables is more flexible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A6602851-AF0C-44EE-ACC8-982788DDA6BA}"/>
              </a:ext>
            </a:extLst>
          </p:cNvPr>
          <p:cNvSpPr txBox="1"/>
          <p:nvPr/>
        </p:nvSpPr>
        <p:spPr>
          <a:xfrm>
            <a:off x="9763224" y="5264784"/>
            <a:ext cx="15149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More Suitable</a:t>
            </a:r>
            <a:endParaRPr lang="zh-TW" altLang="en-US" baseline="-250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D22263E-7164-4365-B90C-31FCCB1DC17E}"/>
              </a:ext>
            </a:extLst>
          </p:cNvPr>
          <p:cNvSpPr txBox="1"/>
          <p:nvPr/>
        </p:nvSpPr>
        <p:spPr>
          <a:xfrm>
            <a:off x="1" y="0"/>
            <a:ext cx="585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Summary &amp; Future Work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8758CA9-6366-47E2-AA08-52060D591328}"/>
              </a:ext>
            </a:extLst>
          </p:cNvPr>
          <p:cNvGrpSpPr/>
          <p:nvPr/>
        </p:nvGrpSpPr>
        <p:grpSpPr>
          <a:xfrm>
            <a:off x="827315" y="1334180"/>
            <a:ext cx="9388221" cy="2746674"/>
            <a:chOff x="928919" y="1093633"/>
            <a:chExt cx="9388221" cy="2746674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DF9BF6BD-478A-4DC6-903C-5855128C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19" y="1357655"/>
              <a:ext cx="3310202" cy="2482652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D1488A45-ABBE-4FD1-B843-011B77E47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68" y="1356824"/>
              <a:ext cx="3310204" cy="2482653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260EDE66-E62E-4C32-88DA-5F1301C36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936" y="1352669"/>
              <a:ext cx="3310204" cy="2482653"/>
            </a:xfrm>
            <a:prstGeom prst="rect">
              <a:avLst/>
            </a:prstGeom>
          </p:spPr>
        </p:pic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C45B5E1C-D28B-41DD-A42E-818E28FAC247}"/>
                </a:ext>
              </a:extLst>
            </p:cNvPr>
            <p:cNvSpPr txBox="1"/>
            <p:nvPr/>
          </p:nvSpPr>
          <p:spPr>
            <a:xfrm>
              <a:off x="7360925" y="1093633"/>
              <a:ext cx="2602226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Determined by </a:t>
              </a:r>
              <a:r>
                <a:rPr lang="en-US" altLang="zh-TW" dirty="0" err="1"/>
                <a:t>q</a:t>
              </a:r>
              <a:r>
                <a:rPr lang="en-US" altLang="zh-TW" baseline="-25000" dirty="0" err="1"/>
                <a:t>x</a:t>
              </a:r>
              <a:r>
                <a:rPr lang="en-US" altLang="zh-TW" dirty="0"/>
                <a:t> and </a:t>
              </a:r>
              <a:r>
                <a:rPr lang="en-US" altLang="zh-TW" dirty="0" err="1"/>
                <a:t>N</a:t>
              </a:r>
              <a:r>
                <a:rPr lang="en-US" altLang="zh-TW" baseline="-25000" dirty="0" err="1"/>
                <a:t>Tx</a:t>
              </a:r>
              <a:r>
                <a:rPr lang="en-US" altLang="zh-TW" dirty="0"/>
                <a:t> </a:t>
              </a:r>
              <a:endParaRPr lang="zh-TW" altLang="en-US" dirty="0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6D2E13E-5A1C-479C-A587-B1E78C5D0B75}"/>
                </a:ext>
              </a:extLst>
            </p:cNvPr>
            <p:cNvSpPr txBox="1"/>
            <p:nvPr/>
          </p:nvSpPr>
          <p:spPr>
            <a:xfrm>
              <a:off x="4735409" y="1093633"/>
              <a:ext cx="1828800" cy="369332"/>
            </a:xfrm>
            <a:prstGeom prst="rect">
              <a:avLst/>
            </a:prstGeom>
            <a:solidFill>
              <a:srgbClr val="BFBFB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Determined by </a:t>
              </a:r>
              <a:r>
                <a:rPr lang="en-US" altLang="zh-TW" dirty="0" err="1"/>
                <a:t>q</a:t>
              </a:r>
              <a:r>
                <a:rPr lang="en-US" altLang="zh-TW" baseline="-25000" dirty="0" err="1"/>
                <a:t>x</a:t>
              </a:r>
              <a:endParaRPr lang="zh-TW" altLang="en-US" baseline="-25000" dirty="0"/>
            </a:p>
          </p:txBody>
        </p:sp>
      </p:grp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837A7F75-280E-4E96-9F20-3F78E8D3EA4F}"/>
              </a:ext>
            </a:extLst>
          </p:cNvPr>
          <p:cNvCxnSpPr>
            <a:cxnSpLocks/>
          </p:cNvCxnSpPr>
          <p:nvPr/>
        </p:nvCxnSpPr>
        <p:spPr>
          <a:xfrm>
            <a:off x="2522395" y="3474720"/>
            <a:ext cx="0" cy="3305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F5847D5B-3B2D-4430-9281-6209DB911C65}"/>
              </a:ext>
            </a:extLst>
          </p:cNvPr>
          <p:cNvCxnSpPr>
            <a:cxnSpLocks/>
          </p:cNvCxnSpPr>
          <p:nvPr/>
        </p:nvCxnSpPr>
        <p:spPr>
          <a:xfrm>
            <a:off x="5557695" y="3317558"/>
            <a:ext cx="0" cy="48772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D52B26E0-C4E9-4887-A463-BBC021727BF5}"/>
              </a:ext>
            </a:extLst>
          </p:cNvPr>
          <p:cNvCxnSpPr>
            <a:cxnSpLocks/>
          </p:cNvCxnSpPr>
          <p:nvPr/>
        </p:nvCxnSpPr>
        <p:spPr>
          <a:xfrm>
            <a:off x="4285615" y="3319939"/>
            <a:ext cx="127208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B8B50FB1-E810-414D-8B5D-FF267DDCCB94}"/>
              </a:ext>
            </a:extLst>
          </p:cNvPr>
          <p:cNvCxnSpPr>
            <a:cxnSpLocks/>
          </p:cNvCxnSpPr>
          <p:nvPr/>
        </p:nvCxnSpPr>
        <p:spPr>
          <a:xfrm>
            <a:off x="1248728" y="3474720"/>
            <a:ext cx="128557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179722AF-BDAD-40BC-8269-819CBBE5D4E3}"/>
              </a:ext>
            </a:extLst>
          </p:cNvPr>
          <p:cNvCxnSpPr>
            <a:cxnSpLocks/>
          </p:cNvCxnSpPr>
          <p:nvPr/>
        </p:nvCxnSpPr>
        <p:spPr>
          <a:xfrm>
            <a:off x="1248728" y="3736654"/>
            <a:ext cx="127366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94B2F578-EBC9-4DD0-AF9D-34BC7FABEDA0}"/>
              </a:ext>
            </a:extLst>
          </p:cNvPr>
          <p:cNvCxnSpPr>
            <a:cxnSpLocks/>
          </p:cNvCxnSpPr>
          <p:nvPr/>
        </p:nvCxnSpPr>
        <p:spPr>
          <a:xfrm>
            <a:off x="8605695" y="2446020"/>
            <a:ext cx="0" cy="135926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9C3E936F-2377-496A-9E6A-3CCD6F3A22BC}"/>
              </a:ext>
            </a:extLst>
          </p:cNvPr>
          <p:cNvCxnSpPr>
            <a:cxnSpLocks/>
          </p:cNvCxnSpPr>
          <p:nvPr/>
        </p:nvCxnSpPr>
        <p:spPr>
          <a:xfrm>
            <a:off x="7327265" y="3424715"/>
            <a:ext cx="127208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01553423-718D-4B74-8FAD-F047C638503D}"/>
              </a:ext>
            </a:extLst>
          </p:cNvPr>
          <p:cNvCxnSpPr>
            <a:cxnSpLocks/>
          </p:cNvCxnSpPr>
          <p:nvPr/>
        </p:nvCxnSpPr>
        <p:spPr>
          <a:xfrm>
            <a:off x="7333615" y="2453165"/>
            <a:ext cx="127208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C709443E-AF8A-4B92-A30A-5FB5ADF3C953}"/>
              </a:ext>
            </a:extLst>
          </p:cNvPr>
          <p:cNvSpPr txBox="1">
            <a:spLocks/>
          </p:cNvSpPr>
          <p:nvPr/>
        </p:nvSpPr>
        <p:spPr>
          <a:xfrm>
            <a:off x="635000" y="9154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Impact in different MP schemes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1B651C4-D3B0-4ECA-8DE4-62E17E1D6B9F}"/>
              </a:ext>
            </a:extLst>
          </p:cNvPr>
          <p:cNvSpPr txBox="1"/>
          <p:nvPr/>
        </p:nvSpPr>
        <p:spPr>
          <a:xfrm>
            <a:off x="1005767" y="4206619"/>
            <a:ext cx="5626200" cy="36933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A case with overestimated Z</a:t>
            </a:r>
            <a:r>
              <a:rPr lang="en-US" altLang="zh-TW" baseline="-25000" dirty="0"/>
              <a:t>DR</a:t>
            </a:r>
            <a:r>
              <a:rPr lang="en-US" altLang="zh-TW" dirty="0"/>
              <a:t> and underestimated Z</a:t>
            </a:r>
            <a:r>
              <a:rPr lang="en-US" altLang="zh-TW" baseline="-25000" dirty="0"/>
              <a:t>H</a:t>
            </a:r>
            <a:r>
              <a:rPr lang="en-US" altLang="zh-TW" dirty="0"/>
              <a:t> (K</a:t>
            </a:r>
            <a:r>
              <a:rPr lang="en-US" altLang="zh-TW" baseline="-25000" dirty="0"/>
              <a:t>DP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73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橢圓 52">
            <a:extLst>
              <a:ext uri="{FF2B5EF4-FFF2-40B4-BE49-F238E27FC236}">
                <a16:creationId xmlns:a16="http://schemas.microsoft.com/office/drawing/2014/main" id="{7EDCCF42-5039-4F25-A859-EC10CC6016D9}"/>
              </a:ext>
            </a:extLst>
          </p:cNvPr>
          <p:cNvSpPr/>
          <p:nvPr/>
        </p:nvSpPr>
        <p:spPr>
          <a:xfrm>
            <a:off x="-2805317" y="-4705868"/>
            <a:ext cx="17304268" cy="173042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B08037AE-C0C1-4E1B-B978-C82105C9DB00}"/>
              </a:ext>
            </a:extLst>
          </p:cNvPr>
          <p:cNvSpPr/>
          <p:nvPr/>
        </p:nvSpPr>
        <p:spPr>
          <a:xfrm>
            <a:off x="-3225568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92C0E6C3-1BC2-405C-A82E-B516BDE8BDCD}"/>
              </a:ext>
            </a:extLst>
          </p:cNvPr>
          <p:cNvSpPr/>
          <p:nvPr/>
        </p:nvSpPr>
        <p:spPr>
          <a:xfrm>
            <a:off x="18452053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2171AF9A-6478-44B7-9FF7-D54117634CCF}"/>
              </a:ext>
            </a:extLst>
          </p:cNvPr>
          <p:cNvSpPr/>
          <p:nvPr/>
        </p:nvSpPr>
        <p:spPr>
          <a:xfrm>
            <a:off x="-24903190" y="-5530084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2A63DB76-19AA-4C87-9F4B-1372C6FB89BD}"/>
              </a:ext>
            </a:extLst>
          </p:cNvPr>
          <p:cNvSpPr/>
          <p:nvPr/>
        </p:nvSpPr>
        <p:spPr>
          <a:xfrm>
            <a:off x="18452053" y="-5530084"/>
            <a:ext cx="18965471" cy="189654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4CB2CF22-3F78-45E2-A03C-BC68BC5B9134}"/>
              </a:ext>
            </a:extLst>
          </p:cNvPr>
          <p:cNvSpPr/>
          <p:nvPr/>
        </p:nvSpPr>
        <p:spPr>
          <a:xfrm>
            <a:off x="-24903190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7200484-19BE-4A6F-8D14-84B5FAF599FB}"/>
              </a:ext>
            </a:extLst>
          </p:cNvPr>
          <p:cNvSpPr txBox="1"/>
          <p:nvPr/>
        </p:nvSpPr>
        <p:spPr>
          <a:xfrm>
            <a:off x="-2214677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35A9511-380E-45F3-AA7E-64CD8137B159}"/>
              </a:ext>
            </a:extLst>
          </p:cNvPr>
          <p:cNvSpPr txBox="1"/>
          <p:nvPr/>
        </p:nvSpPr>
        <p:spPr>
          <a:xfrm>
            <a:off x="19462944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0C33B92-747F-42E5-83D6-5A568B1BBAD2}"/>
              </a:ext>
            </a:extLst>
          </p:cNvPr>
          <p:cNvSpPr txBox="1"/>
          <p:nvPr/>
        </p:nvSpPr>
        <p:spPr>
          <a:xfrm>
            <a:off x="-23892299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DFD4DDB-2F65-4C53-BA02-8CE5D6CC2254}"/>
              </a:ext>
            </a:extLst>
          </p:cNvPr>
          <p:cNvSpPr txBox="1"/>
          <p:nvPr/>
        </p:nvSpPr>
        <p:spPr>
          <a:xfrm>
            <a:off x="19462944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DF55ECA-442D-408F-ACF1-38DDDFDE4A10}"/>
              </a:ext>
            </a:extLst>
          </p:cNvPr>
          <p:cNvSpPr txBox="1"/>
          <p:nvPr/>
        </p:nvSpPr>
        <p:spPr>
          <a:xfrm>
            <a:off x="-23892299" y="-19698009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AEF9E97C-D6F1-4690-B9CE-A7AFCD3D2E1F}"/>
              </a:ext>
            </a:extLst>
          </p:cNvPr>
          <p:cNvSpPr txBox="1">
            <a:spLocks/>
          </p:cNvSpPr>
          <p:nvPr/>
        </p:nvSpPr>
        <p:spPr>
          <a:xfrm>
            <a:off x="482600" y="7630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03AE789-6665-424D-8BDE-B42169D5A5E1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13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D22263E-7164-4365-B90C-31FCCB1DC17E}"/>
              </a:ext>
            </a:extLst>
          </p:cNvPr>
          <p:cNvSpPr txBox="1"/>
          <p:nvPr/>
        </p:nvSpPr>
        <p:spPr>
          <a:xfrm>
            <a:off x="1" y="0"/>
            <a:ext cx="585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Summary &amp; Future Work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66" name="內容版面配置區 2">
            <a:extLst>
              <a:ext uri="{FF2B5EF4-FFF2-40B4-BE49-F238E27FC236}">
                <a16:creationId xmlns:a16="http://schemas.microsoft.com/office/drawing/2014/main" id="{172BF47B-ACBE-46AA-9E79-E79824898F61}"/>
              </a:ext>
            </a:extLst>
          </p:cNvPr>
          <p:cNvSpPr txBox="1">
            <a:spLocks/>
          </p:cNvSpPr>
          <p:nvPr/>
        </p:nvSpPr>
        <p:spPr>
          <a:xfrm>
            <a:off x="635000" y="9154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Short-Term QPF</a:t>
            </a:r>
          </a:p>
        </p:txBody>
      </p:sp>
      <p:sp>
        <p:nvSpPr>
          <p:cNvPr id="67" name="內容版面配置區 2">
            <a:extLst>
              <a:ext uri="{FF2B5EF4-FFF2-40B4-BE49-F238E27FC236}">
                <a16:creationId xmlns:a16="http://schemas.microsoft.com/office/drawing/2014/main" id="{AC85C5C6-904C-4C11-88D6-4D46D4AEE17F}"/>
              </a:ext>
            </a:extLst>
          </p:cNvPr>
          <p:cNvSpPr txBox="1">
            <a:spLocks/>
          </p:cNvSpPr>
          <p:nvPr/>
        </p:nvSpPr>
        <p:spPr>
          <a:xfrm>
            <a:off x="482600" y="7630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9C720D90-8FC3-4595-9A1D-2043228A3DB5}"/>
              </a:ext>
            </a:extLst>
          </p:cNvPr>
          <p:cNvSpPr txBox="1"/>
          <p:nvPr/>
        </p:nvSpPr>
        <p:spPr>
          <a:xfrm>
            <a:off x="6360074" y="5257106"/>
            <a:ext cx="576787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Assimilating additional dual-polarimetric parameters can improve the performance of the short-term QPF, especially heavy rainfall </a:t>
            </a:r>
            <a:endParaRPr lang="zh-TW" altLang="en-US" dirty="0"/>
          </a:p>
        </p:txBody>
      </p: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642970B8-F26A-42FB-A5FA-752B96E94068}"/>
              </a:ext>
            </a:extLst>
          </p:cNvPr>
          <p:cNvGrpSpPr/>
          <p:nvPr/>
        </p:nvGrpSpPr>
        <p:grpSpPr>
          <a:xfrm>
            <a:off x="6405655" y="1368507"/>
            <a:ext cx="5739740" cy="2337604"/>
            <a:chOff x="-365225" y="1305889"/>
            <a:chExt cx="10777046" cy="4389131"/>
          </a:xfrm>
        </p:grpSpPr>
        <p:pic>
          <p:nvPicPr>
            <p:cNvPr id="82" name="圖片 81">
              <a:extLst>
                <a:ext uri="{FF2B5EF4-FFF2-40B4-BE49-F238E27FC236}">
                  <a16:creationId xmlns:a16="http://schemas.microsoft.com/office/drawing/2014/main" id="{52EFFF19-4244-4339-96FE-A3AC6A23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225" y="1305891"/>
              <a:ext cx="5852171" cy="43891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圖片 82">
              <a:extLst>
                <a:ext uri="{FF2B5EF4-FFF2-40B4-BE49-F238E27FC236}">
                  <a16:creationId xmlns:a16="http://schemas.microsoft.com/office/drawing/2014/main" id="{14F75170-1719-459C-982E-F63D3B460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650" y="1305889"/>
              <a:ext cx="5852171" cy="438912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425DEBD6-85F4-4155-AF12-DB13151701BE}"/>
              </a:ext>
            </a:extLst>
          </p:cNvPr>
          <p:cNvSpPr txBox="1"/>
          <p:nvPr/>
        </p:nvSpPr>
        <p:spPr>
          <a:xfrm>
            <a:off x="6360074" y="3785456"/>
            <a:ext cx="583192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The probability is higher when Z</a:t>
            </a:r>
            <a:r>
              <a:rPr lang="en-US" altLang="zh-TW" baseline="-25000" dirty="0"/>
              <a:t>DR</a:t>
            </a:r>
            <a:r>
              <a:rPr lang="en-US" altLang="zh-TW" dirty="0"/>
              <a:t> is assimilated with either single moment schemes or double moment schemes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Assimilation of Z</a:t>
            </a:r>
            <a:r>
              <a:rPr lang="en-US" altLang="zh-TW" baseline="-25000" dirty="0"/>
              <a:t>DR</a:t>
            </a:r>
            <a:r>
              <a:rPr lang="en-US" altLang="zh-TW" dirty="0"/>
              <a:t> generates more water vapor through the cross correlation and improves the QPF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9A32F12-B46F-4178-870D-749DF0123ADC}"/>
              </a:ext>
            </a:extLst>
          </p:cNvPr>
          <p:cNvGrpSpPr/>
          <p:nvPr/>
        </p:nvGrpSpPr>
        <p:grpSpPr>
          <a:xfrm>
            <a:off x="988581" y="1248955"/>
            <a:ext cx="5042228" cy="4932909"/>
            <a:chOff x="988581" y="1248955"/>
            <a:chExt cx="5042228" cy="4932909"/>
          </a:xfrm>
        </p:grpSpPr>
        <p:grpSp>
          <p:nvGrpSpPr>
            <p:cNvPr id="72" name="群組 71">
              <a:extLst>
                <a:ext uri="{FF2B5EF4-FFF2-40B4-BE49-F238E27FC236}">
                  <a16:creationId xmlns:a16="http://schemas.microsoft.com/office/drawing/2014/main" id="{AFFC579C-EC78-4D02-848F-6E03497C5265}"/>
                </a:ext>
              </a:extLst>
            </p:cNvPr>
            <p:cNvGrpSpPr/>
            <p:nvPr/>
          </p:nvGrpSpPr>
          <p:grpSpPr>
            <a:xfrm>
              <a:off x="1788937" y="1248955"/>
              <a:ext cx="3328218" cy="307778"/>
              <a:chOff x="1834518" y="3946265"/>
              <a:chExt cx="3328218" cy="307778"/>
            </a:xfrm>
          </p:grpSpPr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F2277355-14EA-4C54-93DF-A07A003DF475}"/>
                  </a:ext>
                </a:extLst>
              </p:cNvPr>
              <p:cNvSpPr txBox="1"/>
              <p:nvPr/>
            </p:nvSpPr>
            <p:spPr>
              <a:xfrm>
                <a:off x="1834518" y="3946266"/>
                <a:ext cx="816697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 err="1"/>
                  <a:t>GCE_VrZ</a:t>
                </a:r>
                <a:endParaRPr lang="zh-TW" altLang="en-US" sz="1400" dirty="0"/>
              </a:p>
            </p:txBody>
          </p:sp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01157A8D-FF9D-44D5-BC46-4B323BBCA8B1}"/>
                  </a:ext>
                </a:extLst>
              </p:cNvPr>
              <p:cNvSpPr txBox="1"/>
              <p:nvPr/>
            </p:nvSpPr>
            <p:spPr>
              <a:xfrm>
                <a:off x="4107191" y="3946265"/>
                <a:ext cx="1055545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 err="1"/>
                  <a:t>GCE_VrZZdr</a:t>
                </a:r>
                <a:endParaRPr lang="zh-TW" altLang="en-US" sz="1400" dirty="0"/>
              </a:p>
            </p:txBody>
          </p:sp>
        </p:grpSp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2968BAC0-C756-4FAA-B116-D0C79B23C7B9}"/>
                </a:ext>
              </a:extLst>
            </p:cNvPr>
            <p:cNvGrpSpPr/>
            <p:nvPr/>
          </p:nvGrpSpPr>
          <p:grpSpPr>
            <a:xfrm>
              <a:off x="1752868" y="3787559"/>
              <a:ext cx="3400355" cy="307778"/>
              <a:chOff x="1798449" y="3946265"/>
              <a:chExt cx="3400355" cy="307778"/>
            </a:xfrm>
          </p:grpSpPr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0051A2F9-9D94-419D-9F6F-FDF4154C2E3D}"/>
                  </a:ext>
                </a:extLst>
              </p:cNvPr>
              <p:cNvSpPr txBox="1"/>
              <p:nvPr/>
            </p:nvSpPr>
            <p:spPr>
              <a:xfrm>
                <a:off x="1798449" y="3946266"/>
                <a:ext cx="888834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 err="1"/>
                  <a:t>MOR_VrZ</a:t>
                </a:r>
                <a:endParaRPr lang="zh-TW" altLang="en-US" sz="1400" dirty="0"/>
              </a:p>
            </p:txBody>
          </p:sp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4A43AC98-96FA-4FF0-A71C-7CDBFD38CA2D}"/>
                  </a:ext>
                </a:extLst>
              </p:cNvPr>
              <p:cNvSpPr txBox="1"/>
              <p:nvPr/>
            </p:nvSpPr>
            <p:spPr>
              <a:xfrm>
                <a:off x="4071123" y="3946265"/>
                <a:ext cx="1127681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 err="1"/>
                  <a:t>MOR_VrZZdr</a:t>
                </a:r>
                <a:endParaRPr lang="zh-TW" altLang="en-US" sz="1400" dirty="0"/>
              </a:p>
            </p:txBody>
          </p:sp>
        </p:grpSp>
        <p:pic>
          <p:nvPicPr>
            <p:cNvPr id="93" name="圖片 92">
              <a:extLst>
                <a:ext uri="{FF2B5EF4-FFF2-40B4-BE49-F238E27FC236}">
                  <a16:creationId xmlns:a16="http://schemas.microsoft.com/office/drawing/2014/main" id="{6CE4385F-8B94-47F0-9744-A380A56E1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81" y="1586037"/>
              <a:ext cx="2734367" cy="2050775"/>
            </a:xfrm>
            <a:prstGeom prst="rect">
              <a:avLst/>
            </a:prstGeom>
          </p:spPr>
        </p:pic>
        <p:pic>
          <p:nvPicPr>
            <p:cNvPr id="94" name="圖片 93">
              <a:extLst>
                <a:ext uri="{FF2B5EF4-FFF2-40B4-BE49-F238E27FC236}">
                  <a16:creationId xmlns:a16="http://schemas.microsoft.com/office/drawing/2014/main" id="{A61ABCAB-E265-449E-8909-D42367C67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445" y="1584386"/>
              <a:ext cx="2734364" cy="2050774"/>
            </a:xfrm>
            <a:prstGeom prst="rect">
              <a:avLst/>
            </a:prstGeom>
          </p:spPr>
        </p:pic>
        <p:pic>
          <p:nvPicPr>
            <p:cNvPr id="95" name="圖片 94">
              <a:extLst>
                <a:ext uri="{FF2B5EF4-FFF2-40B4-BE49-F238E27FC236}">
                  <a16:creationId xmlns:a16="http://schemas.microsoft.com/office/drawing/2014/main" id="{D6905059-7E77-4D2E-A078-8977783A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81" y="4131091"/>
              <a:ext cx="2734364" cy="2050773"/>
            </a:xfrm>
            <a:prstGeom prst="rect">
              <a:avLst/>
            </a:prstGeom>
          </p:spPr>
        </p:pic>
        <p:pic>
          <p:nvPicPr>
            <p:cNvPr id="96" name="圖片 95">
              <a:extLst>
                <a:ext uri="{FF2B5EF4-FFF2-40B4-BE49-F238E27FC236}">
                  <a16:creationId xmlns:a16="http://schemas.microsoft.com/office/drawing/2014/main" id="{ED8D40C7-6767-4B6C-A609-BF441577A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445" y="4131092"/>
              <a:ext cx="2734364" cy="2050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6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橢圓 44">
            <a:extLst>
              <a:ext uri="{FF2B5EF4-FFF2-40B4-BE49-F238E27FC236}">
                <a16:creationId xmlns:a16="http://schemas.microsoft.com/office/drawing/2014/main" id="{33E9B27A-85A7-4474-A41E-E43BB6A8A110}"/>
              </a:ext>
            </a:extLst>
          </p:cNvPr>
          <p:cNvSpPr/>
          <p:nvPr/>
        </p:nvSpPr>
        <p:spPr>
          <a:xfrm>
            <a:off x="4622800" y="280247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8" name="橢圓 47">
            <a:extLst>
              <a:ext uri="{FF2B5EF4-FFF2-40B4-BE49-F238E27FC236}">
                <a16:creationId xmlns:a16="http://schemas.microsoft.com/office/drawing/2014/main" id="{FE6E7F31-1465-4F7A-9945-9EB8564D5DBC}"/>
              </a:ext>
            </a:extLst>
          </p:cNvPr>
          <p:cNvSpPr/>
          <p:nvPr/>
        </p:nvSpPr>
        <p:spPr>
          <a:xfrm>
            <a:off x="7990549" y="280247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DBB906B7-937E-42B5-9997-0C0D5C61CF9D}"/>
              </a:ext>
            </a:extLst>
          </p:cNvPr>
          <p:cNvSpPr/>
          <p:nvPr/>
        </p:nvSpPr>
        <p:spPr>
          <a:xfrm>
            <a:off x="1255051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C6C23C9D-737F-4176-A6B1-A32F3D6CBB4E}"/>
              </a:ext>
            </a:extLst>
          </p:cNvPr>
          <p:cNvSpPr/>
          <p:nvPr/>
        </p:nvSpPr>
        <p:spPr>
          <a:xfrm>
            <a:off x="4622800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BED24572-2794-49E7-9161-70DE0247085E}"/>
              </a:ext>
            </a:extLst>
          </p:cNvPr>
          <p:cNvSpPr/>
          <p:nvPr/>
        </p:nvSpPr>
        <p:spPr>
          <a:xfrm>
            <a:off x="7990549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20CDB251-CA31-4A3E-B9A6-58EB332998CF}"/>
              </a:ext>
            </a:extLst>
          </p:cNvPr>
          <p:cNvSpPr/>
          <p:nvPr/>
        </p:nvSpPr>
        <p:spPr>
          <a:xfrm>
            <a:off x="1255051" y="280247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34247A2-BAA6-4AF9-A4E0-D88269D9F00E}"/>
              </a:ext>
            </a:extLst>
          </p:cNvPr>
          <p:cNvSpPr txBox="1"/>
          <p:nvPr/>
        </p:nvSpPr>
        <p:spPr>
          <a:xfrm>
            <a:off x="4779848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Case Overview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07ECCDA-E259-4B38-9C0E-2B221A4F5DDB}"/>
              </a:ext>
            </a:extLst>
          </p:cNvPr>
          <p:cNvSpPr txBox="1"/>
          <p:nvPr/>
        </p:nvSpPr>
        <p:spPr>
          <a:xfrm>
            <a:off x="8147597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Experiment Design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3980075-1374-46AE-A7E8-4A0E5597C824}"/>
              </a:ext>
            </a:extLst>
          </p:cNvPr>
          <p:cNvSpPr txBox="1"/>
          <p:nvPr/>
        </p:nvSpPr>
        <p:spPr>
          <a:xfrm>
            <a:off x="1412099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9C457AC-39C3-4CD1-8377-43D80ECBF5A4}"/>
              </a:ext>
            </a:extLst>
          </p:cNvPr>
          <p:cNvSpPr txBox="1"/>
          <p:nvPr/>
        </p:nvSpPr>
        <p:spPr>
          <a:xfrm>
            <a:off x="4779848" y="4504390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563CD02F-D1D6-4F8D-A2E6-A8AA282F1A28}"/>
              </a:ext>
            </a:extLst>
          </p:cNvPr>
          <p:cNvSpPr txBox="1"/>
          <p:nvPr/>
        </p:nvSpPr>
        <p:spPr>
          <a:xfrm>
            <a:off x="8147597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0D3D5F3-C693-49AC-A369-92AE8956F001}"/>
              </a:ext>
            </a:extLst>
          </p:cNvPr>
          <p:cNvSpPr txBox="1"/>
          <p:nvPr/>
        </p:nvSpPr>
        <p:spPr>
          <a:xfrm>
            <a:off x="1412099" y="1430282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Introduction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橢圓 52">
            <a:extLst>
              <a:ext uri="{FF2B5EF4-FFF2-40B4-BE49-F238E27FC236}">
                <a16:creationId xmlns:a16="http://schemas.microsoft.com/office/drawing/2014/main" id="{7EDCCF42-5039-4F25-A859-EC10CC6016D9}"/>
              </a:ext>
            </a:extLst>
          </p:cNvPr>
          <p:cNvSpPr/>
          <p:nvPr/>
        </p:nvSpPr>
        <p:spPr>
          <a:xfrm>
            <a:off x="-2805317" y="-4705868"/>
            <a:ext cx="17304268" cy="173042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B08037AE-C0C1-4E1B-B978-C82105C9DB00}"/>
              </a:ext>
            </a:extLst>
          </p:cNvPr>
          <p:cNvSpPr/>
          <p:nvPr/>
        </p:nvSpPr>
        <p:spPr>
          <a:xfrm>
            <a:off x="-3225568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92C0E6C3-1BC2-405C-A82E-B516BDE8BDCD}"/>
              </a:ext>
            </a:extLst>
          </p:cNvPr>
          <p:cNvSpPr/>
          <p:nvPr/>
        </p:nvSpPr>
        <p:spPr>
          <a:xfrm>
            <a:off x="18452053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2171AF9A-6478-44B7-9FF7-D54117634CCF}"/>
              </a:ext>
            </a:extLst>
          </p:cNvPr>
          <p:cNvSpPr/>
          <p:nvPr/>
        </p:nvSpPr>
        <p:spPr>
          <a:xfrm>
            <a:off x="-24903190" y="-5530084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2A63DB76-19AA-4C87-9F4B-1372C6FB89BD}"/>
              </a:ext>
            </a:extLst>
          </p:cNvPr>
          <p:cNvSpPr/>
          <p:nvPr/>
        </p:nvSpPr>
        <p:spPr>
          <a:xfrm>
            <a:off x="18452053" y="-5530084"/>
            <a:ext cx="18965471" cy="1896547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4CB2CF22-3F78-45E2-A03C-BC68BC5B9134}"/>
              </a:ext>
            </a:extLst>
          </p:cNvPr>
          <p:cNvSpPr/>
          <p:nvPr/>
        </p:nvSpPr>
        <p:spPr>
          <a:xfrm>
            <a:off x="-24903190" y="-27100588"/>
            <a:ext cx="18965471" cy="189654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7200484-19BE-4A6F-8D14-84B5FAF599FB}"/>
              </a:ext>
            </a:extLst>
          </p:cNvPr>
          <p:cNvSpPr txBox="1"/>
          <p:nvPr/>
        </p:nvSpPr>
        <p:spPr>
          <a:xfrm>
            <a:off x="-2214677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35A9511-380E-45F3-AA7E-64CD8137B159}"/>
              </a:ext>
            </a:extLst>
          </p:cNvPr>
          <p:cNvSpPr txBox="1"/>
          <p:nvPr/>
        </p:nvSpPr>
        <p:spPr>
          <a:xfrm>
            <a:off x="19462944" y="-21481004"/>
            <a:ext cx="16943695" cy="772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0C33B92-747F-42E5-83D6-5A568B1BBAD2}"/>
              </a:ext>
            </a:extLst>
          </p:cNvPr>
          <p:cNvSpPr txBox="1"/>
          <p:nvPr/>
        </p:nvSpPr>
        <p:spPr>
          <a:xfrm>
            <a:off x="-23892299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DFD4DDB-2F65-4C53-BA02-8CE5D6CC2254}"/>
              </a:ext>
            </a:extLst>
          </p:cNvPr>
          <p:cNvSpPr txBox="1"/>
          <p:nvPr/>
        </p:nvSpPr>
        <p:spPr>
          <a:xfrm>
            <a:off x="19462944" y="1872495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9DF55ECA-442D-408F-ACF1-38DDDFDE4A10}"/>
              </a:ext>
            </a:extLst>
          </p:cNvPr>
          <p:cNvSpPr txBox="1"/>
          <p:nvPr/>
        </p:nvSpPr>
        <p:spPr>
          <a:xfrm>
            <a:off x="-23892299" y="-19698009"/>
            <a:ext cx="16943695" cy="416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AEF9E97C-D6F1-4690-B9CE-A7AFCD3D2E1F}"/>
              </a:ext>
            </a:extLst>
          </p:cNvPr>
          <p:cNvSpPr txBox="1">
            <a:spLocks/>
          </p:cNvSpPr>
          <p:nvPr/>
        </p:nvSpPr>
        <p:spPr>
          <a:xfrm>
            <a:off x="482600" y="7630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03AE789-6665-424D-8BDE-B42169D5A5E1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13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D22263E-7164-4365-B90C-31FCCB1DC17E}"/>
              </a:ext>
            </a:extLst>
          </p:cNvPr>
          <p:cNvSpPr txBox="1"/>
          <p:nvPr/>
        </p:nvSpPr>
        <p:spPr>
          <a:xfrm>
            <a:off x="1" y="0"/>
            <a:ext cx="585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Summary &amp; Future Work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66" name="內容版面配置區 2">
            <a:extLst>
              <a:ext uri="{FF2B5EF4-FFF2-40B4-BE49-F238E27FC236}">
                <a16:creationId xmlns:a16="http://schemas.microsoft.com/office/drawing/2014/main" id="{172BF47B-ACBE-46AA-9E79-E79824898F61}"/>
              </a:ext>
            </a:extLst>
          </p:cNvPr>
          <p:cNvSpPr txBox="1">
            <a:spLocks/>
          </p:cNvSpPr>
          <p:nvPr/>
        </p:nvSpPr>
        <p:spPr>
          <a:xfrm>
            <a:off x="635000" y="9154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A novel approach to assimilate Z</a:t>
            </a:r>
            <a:r>
              <a:rPr lang="en-US" altLang="zh-TW" baseline="-25000" dirty="0"/>
              <a:t>DR</a:t>
            </a:r>
          </a:p>
        </p:txBody>
      </p:sp>
      <p:sp>
        <p:nvSpPr>
          <p:cNvPr id="67" name="內容版面配置區 2">
            <a:extLst>
              <a:ext uri="{FF2B5EF4-FFF2-40B4-BE49-F238E27FC236}">
                <a16:creationId xmlns:a16="http://schemas.microsoft.com/office/drawing/2014/main" id="{AC85C5C6-904C-4C11-88D6-4D46D4AEE17F}"/>
              </a:ext>
            </a:extLst>
          </p:cNvPr>
          <p:cNvSpPr txBox="1">
            <a:spLocks/>
          </p:cNvSpPr>
          <p:nvPr/>
        </p:nvSpPr>
        <p:spPr>
          <a:xfrm>
            <a:off x="482600" y="7630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51432A7-0283-4FDD-A1DF-F262E7EEE0C3}"/>
              </a:ext>
            </a:extLst>
          </p:cNvPr>
          <p:cNvSpPr txBox="1"/>
          <p:nvPr/>
        </p:nvSpPr>
        <p:spPr>
          <a:xfrm>
            <a:off x="5200945" y="1635958"/>
            <a:ext cx="3482562" cy="70788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Smaller Raindrop </a:t>
            </a:r>
            <a:r>
              <a:rPr lang="en-US" altLang="zh-TW" sz="2000" dirty="0">
                <a:sym typeface="Wingdings" panose="05000000000000000000" pitchFamily="2" charset="2"/>
              </a:rPr>
              <a:t> Smaller Z</a:t>
            </a:r>
            <a:r>
              <a:rPr lang="en-US" altLang="zh-TW" sz="2000" baseline="-25000" dirty="0">
                <a:sym typeface="Wingdings" panose="05000000000000000000" pitchFamily="2" charset="2"/>
              </a:rPr>
              <a:t>DR</a:t>
            </a:r>
          </a:p>
          <a:p>
            <a:r>
              <a:rPr lang="en-US" altLang="zh-TW" sz="2000" dirty="0"/>
              <a:t>Larger Raindrop </a:t>
            </a:r>
            <a:r>
              <a:rPr lang="en-US" altLang="zh-TW" sz="2000" dirty="0">
                <a:sym typeface="Wingdings" panose="05000000000000000000" pitchFamily="2" charset="2"/>
              </a:rPr>
              <a:t> Larger Z</a:t>
            </a:r>
            <a:r>
              <a:rPr lang="en-US" altLang="zh-TW" sz="2000" baseline="-25000" dirty="0">
                <a:sym typeface="Wingdings" panose="05000000000000000000" pitchFamily="2" charset="2"/>
              </a:rPr>
              <a:t>DR</a:t>
            </a:r>
            <a:endParaRPr lang="zh-TW" altLang="en-US" sz="2000" baseline="-25000" dirty="0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BF67B77D-522F-492A-A64C-A20ED777321A}"/>
              </a:ext>
            </a:extLst>
          </p:cNvPr>
          <p:cNvSpPr/>
          <p:nvPr/>
        </p:nvSpPr>
        <p:spPr>
          <a:xfrm>
            <a:off x="9095937" y="1984041"/>
            <a:ext cx="334516" cy="334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C1E8E304-A4B0-48C6-8E78-A4EC9C56A66F}"/>
              </a:ext>
            </a:extLst>
          </p:cNvPr>
          <p:cNvSpPr/>
          <p:nvPr/>
        </p:nvSpPr>
        <p:spPr>
          <a:xfrm>
            <a:off x="9953513" y="1900754"/>
            <a:ext cx="693488" cy="520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2034911E-F876-4299-9985-4204CF6B7A07}"/>
              </a:ext>
            </a:extLst>
          </p:cNvPr>
          <p:cNvSpPr txBox="1"/>
          <p:nvPr/>
        </p:nvSpPr>
        <p:spPr>
          <a:xfrm>
            <a:off x="9709811" y="1498527"/>
            <a:ext cx="11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4472C4"/>
                </a:solidFill>
              </a:rPr>
              <a:t>Larger Z</a:t>
            </a:r>
            <a:r>
              <a:rPr lang="en-US" altLang="zh-TW" baseline="-25000" dirty="0">
                <a:solidFill>
                  <a:srgbClr val="4472C4"/>
                </a:solidFill>
              </a:rPr>
              <a:t>DR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4692B884-9CB3-4BBF-965F-32AFBE6F65B3}"/>
              </a:ext>
            </a:extLst>
          </p:cNvPr>
          <p:cNvSpPr txBox="1"/>
          <p:nvPr/>
        </p:nvSpPr>
        <p:spPr>
          <a:xfrm>
            <a:off x="8633894" y="1505049"/>
            <a:ext cx="125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4472C4"/>
                </a:solidFill>
              </a:rPr>
              <a:t>Smaller Z</a:t>
            </a:r>
            <a:r>
              <a:rPr lang="en-US" altLang="zh-TW" baseline="-25000" dirty="0">
                <a:solidFill>
                  <a:srgbClr val="4472C4"/>
                </a:solidFill>
              </a:rPr>
              <a:t>DR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A2484A11-557F-48DA-9FDC-DB5FA2ADC1AC}"/>
              </a:ext>
            </a:extLst>
          </p:cNvPr>
          <p:cNvSpPr txBox="1"/>
          <p:nvPr/>
        </p:nvSpPr>
        <p:spPr>
          <a:xfrm>
            <a:off x="6753841" y="4539444"/>
            <a:ext cx="52686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Make use of the high correlation between Z</a:t>
            </a:r>
            <a:r>
              <a:rPr lang="en-US" altLang="zh-TW" baseline="-25000" dirty="0"/>
              <a:t>DR</a:t>
            </a:r>
            <a:r>
              <a:rPr lang="en-US" altLang="zh-TW" dirty="0"/>
              <a:t> and D</a:t>
            </a:r>
            <a:r>
              <a:rPr lang="en-US" altLang="zh-TW" baseline="-25000" dirty="0"/>
              <a:t>m</a:t>
            </a:r>
            <a:r>
              <a:rPr lang="en-US" altLang="zh-TW" dirty="0"/>
              <a:t> to generate more correction in the Z</a:t>
            </a:r>
            <a:r>
              <a:rPr lang="en-US" altLang="zh-TW" baseline="-25000" dirty="0"/>
              <a:t>DR</a:t>
            </a:r>
            <a:r>
              <a:rPr lang="en-US" altLang="zh-TW" dirty="0"/>
              <a:t> analysis </a:t>
            </a:r>
            <a:endParaRPr lang="zh-TW" altLang="en-US" baseline="-250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5C599F9-3122-44AC-901F-978DDB6020A2}"/>
              </a:ext>
            </a:extLst>
          </p:cNvPr>
          <p:cNvGrpSpPr/>
          <p:nvPr/>
        </p:nvGrpSpPr>
        <p:grpSpPr>
          <a:xfrm>
            <a:off x="1401900" y="3806840"/>
            <a:ext cx="5312998" cy="2161294"/>
            <a:chOff x="7253266" y="2522637"/>
            <a:chExt cx="4456134" cy="1812727"/>
          </a:xfrm>
        </p:grpSpPr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A86E7E74-D28C-4CB1-84BD-86BCD570A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266" y="2522638"/>
              <a:ext cx="2416968" cy="1812726"/>
            </a:xfrm>
            <a:prstGeom prst="rect">
              <a:avLst/>
            </a:prstGeom>
          </p:spPr>
        </p:pic>
        <p:pic>
          <p:nvPicPr>
            <p:cNvPr id="61" name="圖片 60">
              <a:extLst>
                <a:ext uri="{FF2B5EF4-FFF2-40B4-BE49-F238E27FC236}">
                  <a16:creationId xmlns:a16="http://schemas.microsoft.com/office/drawing/2014/main" id="{692E1311-158E-4D00-A6C8-A2C74257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432" y="2522637"/>
              <a:ext cx="2416968" cy="1812726"/>
            </a:xfrm>
            <a:prstGeom prst="rect">
              <a:avLst/>
            </a:prstGeom>
          </p:spPr>
        </p:pic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0292D139-13A5-44A1-B12F-91300006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20" y="1357101"/>
            <a:ext cx="3328928" cy="23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/>
      <p:bldP spid="58" grpId="0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橢圓 17">
            <a:extLst>
              <a:ext uri="{FF2B5EF4-FFF2-40B4-BE49-F238E27FC236}">
                <a16:creationId xmlns:a16="http://schemas.microsoft.com/office/drawing/2014/main" id="{A0A6C1FB-4ECE-4E97-9243-BC0BFF3232E4}"/>
              </a:ext>
            </a:extLst>
          </p:cNvPr>
          <p:cNvSpPr/>
          <p:nvPr/>
        </p:nvSpPr>
        <p:spPr>
          <a:xfrm>
            <a:off x="4622800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22C4B6E-A8C4-434A-98A8-BA3C422FFB5A}"/>
              </a:ext>
            </a:extLst>
          </p:cNvPr>
          <p:cNvSpPr/>
          <p:nvPr/>
        </p:nvSpPr>
        <p:spPr>
          <a:xfrm>
            <a:off x="7990549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557DFCF1-B2E2-4CB3-8B61-C23E308A2A67}"/>
              </a:ext>
            </a:extLst>
          </p:cNvPr>
          <p:cNvSpPr/>
          <p:nvPr/>
        </p:nvSpPr>
        <p:spPr>
          <a:xfrm>
            <a:off x="1255051" y="3631354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C9689B45-DE4E-4B1A-8341-15EE1EF78D31}"/>
              </a:ext>
            </a:extLst>
          </p:cNvPr>
          <p:cNvSpPr/>
          <p:nvPr/>
        </p:nvSpPr>
        <p:spPr>
          <a:xfrm>
            <a:off x="4622800" y="3631354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E4B5E690-7BBC-4C8B-B825-43A5BBBBA101}"/>
              </a:ext>
            </a:extLst>
          </p:cNvPr>
          <p:cNvSpPr/>
          <p:nvPr/>
        </p:nvSpPr>
        <p:spPr>
          <a:xfrm>
            <a:off x="7990549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7F379BFE-1448-4791-A44E-F0F90F254F38}"/>
              </a:ext>
            </a:extLst>
          </p:cNvPr>
          <p:cNvSpPr/>
          <p:nvPr/>
        </p:nvSpPr>
        <p:spPr>
          <a:xfrm>
            <a:off x="1255051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1F5706F-EA5E-4EFD-BDB8-3F5A4B69B46D}"/>
              </a:ext>
            </a:extLst>
          </p:cNvPr>
          <p:cNvSpPr txBox="1"/>
          <p:nvPr/>
        </p:nvSpPr>
        <p:spPr>
          <a:xfrm>
            <a:off x="4779848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A0A0C5-8BDE-48E9-A38C-959F5E427D4C}"/>
              </a:ext>
            </a:extLst>
          </p:cNvPr>
          <p:cNvSpPr txBox="1"/>
          <p:nvPr/>
        </p:nvSpPr>
        <p:spPr>
          <a:xfrm>
            <a:off x="8147597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8FED236-6794-4025-929F-6A09EF3F8EE3}"/>
              </a:ext>
            </a:extLst>
          </p:cNvPr>
          <p:cNvSpPr txBox="1"/>
          <p:nvPr/>
        </p:nvSpPr>
        <p:spPr>
          <a:xfrm>
            <a:off x="1412099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2DB889D-DDA9-44D3-B40E-87DC4D1469D8}"/>
              </a:ext>
            </a:extLst>
          </p:cNvPr>
          <p:cNvSpPr txBox="1"/>
          <p:nvPr/>
        </p:nvSpPr>
        <p:spPr>
          <a:xfrm>
            <a:off x="8147597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E15F4D0-6EF7-4E02-850E-EDDEFD107C98}"/>
              </a:ext>
            </a:extLst>
          </p:cNvPr>
          <p:cNvSpPr txBox="1"/>
          <p:nvPr/>
        </p:nvSpPr>
        <p:spPr>
          <a:xfrm>
            <a:off x="1412099" y="1430282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891271A-5C7B-4ED3-BF96-CB33DA9F6311}"/>
              </a:ext>
            </a:extLst>
          </p:cNvPr>
          <p:cNvSpPr txBox="1"/>
          <p:nvPr/>
        </p:nvSpPr>
        <p:spPr>
          <a:xfrm>
            <a:off x="4779848" y="4504390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Summary &amp; Future Work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69694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橢圓 43">
            <a:extLst>
              <a:ext uri="{FF2B5EF4-FFF2-40B4-BE49-F238E27FC236}">
                <a16:creationId xmlns:a16="http://schemas.microsoft.com/office/drawing/2014/main" id="{70EE6BE6-6F24-4922-8765-28BE0C645710}"/>
              </a:ext>
            </a:extLst>
          </p:cNvPr>
          <p:cNvSpPr/>
          <p:nvPr/>
        </p:nvSpPr>
        <p:spPr>
          <a:xfrm>
            <a:off x="-1831422" y="-4941865"/>
            <a:ext cx="15508265" cy="155082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C4C2A46A-CAF3-4C99-974A-F79386C9786E}"/>
              </a:ext>
            </a:extLst>
          </p:cNvPr>
          <p:cNvSpPr txBox="1">
            <a:spLocks/>
          </p:cNvSpPr>
          <p:nvPr/>
        </p:nvSpPr>
        <p:spPr>
          <a:xfrm>
            <a:off x="635000" y="9154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b="1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5A0CE75-107C-407B-9D3A-8BF40A26909B}"/>
              </a:ext>
            </a:extLst>
          </p:cNvPr>
          <p:cNvSpPr txBox="1"/>
          <p:nvPr/>
        </p:nvSpPr>
        <p:spPr>
          <a:xfrm>
            <a:off x="0" y="0"/>
            <a:ext cx="303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References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9AA5890B-75F6-4D0F-A45B-5E8E918D2B72}"/>
              </a:ext>
            </a:extLst>
          </p:cNvPr>
          <p:cNvSpPr txBox="1">
            <a:spLocks/>
          </p:cNvSpPr>
          <p:nvPr/>
        </p:nvSpPr>
        <p:spPr>
          <a:xfrm>
            <a:off x="787400" y="1067892"/>
            <a:ext cx="10769600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Times New Roman" panose="02020603050405020304" pitchFamily="18" charset="0"/>
              </a:rPr>
              <a:t>Brandes</a:t>
            </a:r>
            <a:r>
              <a:rPr lang="en-US" altLang="zh-TW" sz="1800" dirty="0">
                <a:latin typeface="Times New Roman" panose="02020603050405020304" pitchFamily="18" charset="0"/>
              </a:rPr>
              <a:t>, E. A., G. Zhang, and J.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Vivekanandan</a:t>
            </a:r>
            <a:r>
              <a:rPr lang="en-US" altLang="zh-TW" sz="1800" dirty="0">
                <a:latin typeface="Times New Roman" panose="02020603050405020304" pitchFamily="18" charset="0"/>
              </a:rPr>
              <a:t>, 2002: Experiments in Rainfall Estimation with a Polarimetric 	Radar in a Subtropical Environment.</a:t>
            </a:r>
            <a:r>
              <a:rPr lang="en-US" altLang="zh-TW" sz="1800" i="1" dirty="0">
                <a:latin typeface="Times New Roman" panose="02020603050405020304" pitchFamily="18" charset="0"/>
              </a:rPr>
              <a:t> Journal of Applied Meteorology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41,</a:t>
            </a:r>
            <a:r>
              <a:rPr lang="en-US" altLang="zh-TW" sz="1800" dirty="0">
                <a:latin typeface="Times New Roman" panose="02020603050405020304" pitchFamily="18" charset="0"/>
              </a:rPr>
              <a:t> 674-685.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Jung, Y., G. Zhang, and M.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Xue</a:t>
            </a:r>
            <a:r>
              <a:rPr lang="en-US" altLang="zh-TW" sz="1800" dirty="0">
                <a:latin typeface="Times New Roman" panose="02020603050405020304" pitchFamily="18" charset="0"/>
              </a:rPr>
              <a:t>, 2008b: Assimilation of Simulated Polarimetric Radar Data for a Convective 	Storm Using the Ensemble Kalman Filter. Part I: Observation Operators for Reflectivity and Polarimetric 	Variables.</a:t>
            </a:r>
            <a:r>
              <a:rPr lang="en-US" altLang="zh-TW" sz="1800" i="1" dirty="0">
                <a:latin typeface="Times New Roman" panose="02020603050405020304" pitchFamily="18" charset="0"/>
              </a:rPr>
              <a:t> Monthly Weather Review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136,</a:t>
            </a:r>
            <a:r>
              <a:rPr lang="en-US" altLang="zh-TW" sz="1800" dirty="0">
                <a:latin typeface="Times New Roman" panose="02020603050405020304" pitchFamily="18" charset="0"/>
              </a:rPr>
              <a:t> 2228-2245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Jung, Y., M.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Xue</a:t>
            </a:r>
            <a:r>
              <a:rPr lang="en-US" altLang="zh-TW" sz="1800" dirty="0">
                <a:latin typeface="Times New Roman" panose="02020603050405020304" pitchFamily="18" charset="0"/>
              </a:rPr>
              <a:t>, G. Zhang, and J. M.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Straka</a:t>
            </a:r>
            <a:r>
              <a:rPr lang="en-US" altLang="zh-TW" sz="1800" dirty="0">
                <a:latin typeface="Times New Roman" panose="02020603050405020304" pitchFamily="18" charset="0"/>
              </a:rPr>
              <a:t>, 2008a: Assimilation of Simulated Polarimetric Radar Data for a 	Convective Storm Using the Ensemble Kalman Filter. Part II: Impact of Polarimetric Data on Storm 	Analysis.</a:t>
            </a:r>
            <a:r>
              <a:rPr lang="en-US" altLang="zh-TW" sz="1800" i="1" dirty="0">
                <a:latin typeface="Times New Roman" panose="02020603050405020304" pitchFamily="18" charset="0"/>
              </a:rPr>
              <a:t> Monthly Weather Review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136,</a:t>
            </a:r>
            <a:r>
              <a:rPr lang="en-US" altLang="zh-TW" sz="1800" dirty="0">
                <a:latin typeface="Times New Roman" panose="02020603050405020304" pitchFamily="18" charset="0"/>
              </a:rPr>
              <a:t> 2246-2260.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Jung, Y., M.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Xue</a:t>
            </a:r>
            <a:r>
              <a:rPr lang="en-US" altLang="zh-TW" sz="1800" dirty="0">
                <a:latin typeface="Times New Roman" panose="02020603050405020304" pitchFamily="18" charset="0"/>
              </a:rPr>
              <a:t>, and G. Zhang, 2010: Simulations of Polarimetric Radar Signatures of a Supercell Storm 	Using a Two-Moment Bulk Microphysics Scheme.</a:t>
            </a:r>
            <a:r>
              <a:rPr lang="en-US" altLang="zh-TW" sz="1800" i="1" dirty="0">
                <a:latin typeface="Times New Roman" panose="02020603050405020304" pitchFamily="18" charset="0"/>
              </a:rPr>
              <a:t> Journal of Applied Meteorology and Climatology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49,</a:t>
            </a:r>
            <a:r>
              <a:rPr lang="en-US" altLang="zh-TW" sz="1800" dirty="0">
                <a:latin typeface="Times New Roman" panose="02020603050405020304" pitchFamily="18" charset="0"/>
              </a:rPr>
              <a:t> 	146-163.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Li, X., and J. R.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Mecikalski</a:t>
            </a:r>
            <a:r>
              <a:rPr lang="en-US" altLang="zh-TW" sz="1800" dirty="0">
                <a:latin typeface="Times New Roman" panose="02020603050405020304" pitchFamily="18" charset="0"/>
              </a:rPr>
              <a:t>, 2010: Assimilation of the dual-polarization Doppler radar data for a convective 	storm with a warm-rain radar forward operator.</a:t>
            </a:r>
            <a:r>
              <a:rPr lang="en-US" altLang="zh-TW" sz="1800" i="1" dirty="0">
                <a:latin typeface="Times New Roman" panose="02020603050405020304" pitchFamily="18" charset="0"/>
              </a:rPr>
              <a:t> JGR Atmospherics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115</a:t>
            </a:r>
            <a:r>
              <a:rPr lang="en-US" altLang="zh-TW" sz="1800" dirty="0"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Li, X., and J. R.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Mecikalski</a:t>
            </a:r>
            <a:r>
              <a:rPr lang="en-US" altLang="zh-TW" sz="1800" dirty="0">
                <a:latin typeface="Times New Roman" panose="02020603050405020304" pitchFamily="18" charset="0"/>
              </a:rPr>
              <a:t>, 2012: Impact of the Dual-Polarization Doppler Radar Data on Two Convective 	Storms with a Warm-Rain Radar Forward Operator.</a:t>
            </a:r>
            <a:r>
              <a:rPr lang="en-US" altLang="zh-TW" sz="1800" i="1" dirty="0">
                <a:latin typeface="Times New Roman" panose="02020603050405020304" pitchFamily="18" charset="0"/>
              </a:rPr>
              <a:t> Monthly Weather Review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140,</a:t>
            </a:r>
            <a:r>
              <a:rPr lang="en-US" altLang="zh-TW" sz="1800" dirty="0">
                <a:latin typeface="Times New Roman" panose="02020603050405020304" pitchFamily="18" charset="0"/>
              </a:rPr>
              <a:t> 2147-2167.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Lin, Y.-L., R. D. Farley, and H. D. Orville, 1983: Bulk Parameterization of the Snow 	Field in a Cloud Model.</a:t>
            </a:r>
            <a:r>
              <a:rPr lang="en-US" altLang="zh-TW" sz="1800" i="1" dirty="0">
                <a:latin typeface="Times New Roman" panose="02020603050405020304" pitchFamily="18" charset="0"/>
              </a:rPr>
              <a:t> 	Journal of Applied Meteorology and Climatology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22,</a:t>
            </a:r>
            <a:r>
              <a:rPr lang="en-US" altLang="zh-TW" sz="1800" dirty="0">
                <a:latin typeface="Times New Roman" panose="02020603050405020304" pitchFamily="18" charset="0"/>
              </a:rPr>
              <a:t> 1065-1092.</a:t>
            </a:r>
            <a:endParaRPr lang="en-US" altLang="zh-TW" sz="1800" b="1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Times New Roman" panose="02020603050405020304" pitchFamily="18" charset="0"/>
              </a:rPr>
              <a:t>Marshall, J. S., and W. M. K. Palmer, 1948: The Distribution of Raindrops with Size.</a:t>
            </a:r>
            <a:r>
              <a:rPr lang="en-US" altLang="zh-TW" sz="1600" i="1" dirty="0">
                <a:latin typeface="Times New Roman" panose="02020603050405020304" pitchFamily="18" charset="0"/>
              </a:rPr>
              <a:t> Journal of Atmospheric Sciences</a:t>
            </a:r>
            <a:r>
              <a:rPr lang="en-US" altLang="zh-TW" sz="1600" dirty="0">
                <a:latin typeface="Times New Roman" panose="02020603050405020304" pitchFamily="18" charset="0"/>
              </a:rPr>
              <a:t>, </a:t>
            </a:r>
            <a:r>
              <a:rPr lang="en-US" altLang="zh-TW" sz="1600" b="1" dirty="0">
                <a:latin typeface="Times New Roman" panose="02020603050405020304" pitchFamily="18" charset="0"/>
              </a:rPr>
              <a:t>5,</a:t>
            </a:r>
            <a:r>
              <a:rPr lang="en-US" altLang="zh-TW" sz="1600" dirty="0">
                <a:latin typeface="Times New Roman" panose="02020603050405020304" pitchFamily="18" charset="0"/>
              </a:rPr>
              <a:t> 	165-166.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sz="1600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69A017AC-F1E4-4E89-9D5F-73E2EAC6642D}"/>
              </a:ext>
            </a:extLst>
          </p:cNvPr>
          <p:cNvSpPr/>
          <p:nvPr/>
        </p:nvSpPr>
        <p:spPr>
          <a:xfrm>
            <a:off x="-21365390" y="-24207941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59BB06D8-F35D-480D-A9C1-9F9C7C4E7F1D}"/>
              </a:ext>
            </a:extLst>
          </p:cNvPr>
          <p:cNvSpPr/>
          <p:nvPr/>
        </p:nvSpPr>
        <p:spPr>
          <a:xfrm>
            <a:off x="-2293980" y="-24207941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9CBBF58B-340F-41D3-82CB-422AB4A1D7B1}"/>
              </a:ext>
            </a:extLst>
          </p:cNvPr>
          <p:cNvSpPr/>
          <p:nvPr/>
        </p:nvSpPr>
        <p:spPr>
          <a:xfrm>
            <a:off x="-40436800" y="-5230774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FC5D7AC9-00B8-4351-A238-A86F89B41CBC}"/>
              </a:ext>
            </a:extLst>
          </p:cNvPr>
          <p:cNvSpPr/>
          <p:nvPr/>
        </p:nvSpPr>
        <p:spPr>
          <a:xfrm>
            <a:off x="-21365390" y="-5230774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AAEE071C-D59B-4B1A-B1F9-9F8DB93A89A5}"/>
              </a:ext>
            </a:extLst>
          </p:cNvPr>
          <p:cNvSpPr/>
          <p:nvPr/>
        </p:nvSpPr>
        <p:spPr>
          <a:xfrm>
            <a:off x="-40436800" y="-24207941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8CF3513-2ACB-42CA-82AA-C8299064B82A}"/>
              </a:ext>
            </a:extLst>
          </p:cNvPr>
          <p:cNvSpPr txBox="1"/>
          <p:nvPr/>
        </p:nvSpPr>
        <p:spPr>
          <a:xfrm>
            <a:off x="-20476035" y="-19263978"/>
            <a:ext cx="14906624" cy="679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8B520E1-5A14-48F6-9804-E688B8EF29F3}"/>
              </a:ext>
            </a:extLst>
          </p:cNvPr>
          <p:cNvSpPr txBox="1"/>
          <p:nvPr/>
        </p:nvSpPr>
        <p:spPr>
          <a:xfrm>
            <a:off x="-1404625" y="-19263978"/>
            <a:ext cx="14906624" cy="679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BB2DEC3-7E4C-4957-B251-86572B29D6D0}"/>
              </a:ext>
            </a:extLst>
          </p:cNvPr>
          <p:cNvSpPr txBox="1"/>
          <p:nvPr/>
        </p:nvSpPr>
        <p:spPr>
          <a:xfrm>
            <a:off x="-39547444" y="1281822"/>
            <a:ext cx="14906624" cy="366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3DEAC38-F939-4643-8E25-06D219DF8232}"/>
              </a:ext>
            </a:extLst>
          </p:cNvPr>
          <p:cNvSpPr txBox="1"/>
          <p:nvPr/>
        </p:nvSpPr>
        <p:spPr>
          <a:xfrm>
            <a:off x="-20476035" y="-286811"/>
            <a:ext cx="14906624" cy="679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Summary</a:t>
            </a:r>
            <a:r>
              <a:rPr lang="zh-TW" altLang="en-US" sz="3600" dirty="0"/>
              <a:t> </a:t>
            </a:r>
            <a:r>
              <a:rPr lang="en-US" altLang="zh-TW" sz="3600" dirty="0"/>
              <a:t>&amp; Future Work</a:t>
            </a:r>
            <a:endParaRPr lang="zh-TW" altLang="en-US" sz="36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4110874-00FE-49D3-AD4C-F0677538FE88}"/>
              </a:ext>
            </a:extLst>
          </p:cNvPr>
          <p:cNvSpPr txBox="1"/>
          <p:nvPr/>
        </p:nvSpPr>
        <p:spPr>
          <a:xfrm>
            <a:off x="-39547444" y="-17695345"/>
            <a:ext cx="14906624" cy="366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7540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>
            <a:extLst>
              <a:ext uri="{FF2B5EF4-FFF2-40B4-BE49-F238E27FC236}">
                <a16:creationId xmlns:a16="http://schemas.microsoft.com/office/drawing/2014/main" id="{35A0CE75-107C-407B-9D3A-8BF40A26909B}"/>
              </a:ext>
            </a:extLst>
          </p:cNvPr>
          <p:cNvSpPr txBox="1"/>
          <p:nvPr/>
        </p:nvSpPr>
        <p:spPr>
          <a:xfrm>
            <a:off x="0" y="0"/>
            <a:ext cx="303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References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C5A13EF3-71D3-4E5C-B084-B061450EC155}"/>
              </a:ext>
            </a:extLst>
          </p:cNvPr>
          <p:cNvSpPr txBox="1">
            <a:spLocks/>
          </p:cNvSpPr>
          <p:nvPr/>
        </p:nvSpPr>
        <p:spPr>
          <a:xfrm>
            <a:off x="787400" y="10678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Park, H. S., A. V.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Ryzhkov</a:t>
            </a:r>
            <a:r>
              <a:rPr lang="en-US" altLang="zh-TW" sz="1800" dirty="0">
                <a:latin typeface="Times New Roman" panose="02020603050405020304" pitchFamily="18" charset="0"/>
              </a:rPr>
              <a:t>, D. S.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Zrnić</a:t>
            </a:r>
            <a:r>
              <a:rPr lang="en-US" altLang="zh-TW" sz="1800" dirty="0">
                <a:latin typeface="Times New Roman" panose="02020603050405020304" pitchFamily="18" charset="0"/>
              </a:rPr>
              <a:t>, and K.-E. Kim, 2009: The Hydrometeor Classification Algorithm for the 	Polarimetric WSR-88D: Description and Application to an MCS.</a:t>
            </a:r>
            <a:r>
              <a:rPr lang="en-US" altLang="zh-TW" sz="1800" i="1" dirty="0">
                <a:latin typeface="Times New Roman" panose="02020603050405020304" pitchFamily="18" charset="0"/>
              </a:rPr>
              <a:t> Weather and Forecasting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24,</a:t>
            </a:r>
            <a:r>
              <a:rPr lang="en-US" altLang="zh-TW" sz="1800" dirty="0">
                <a:latin typeface="Times New Roman" panose="02020603050405020304" pitchFamily="18" charset="0"/>
              </a:rPr>
              <a:t> 730-748.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Putnam, B., M.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Xue</a:t>
            </a:r>
            <a:r>
              <a:rPr lang="en-US" altLang="zh-TW" sz="1800" dirty="0">
                <a:latin typeface="Times New Roman" panose="02020603050405020304" pitchFamily="18" charset="0"/>
              </a:rPr>
              <a:t>, Y. Jung, N. Snook, and G. Zhang, 2019: Ensemble Kalman Filter Assimilation of 	Polarimetric Radar Observations for the 20 May 2013 Oklahoma Tornadic Supercell Case.</a:t>
            </a:r>
            <a:r>
              <a:rPr lang="en-US" altLang="zh-TW" sz="1800" i="1" dirty="0">
                <a:latin typeface="Times New Roman" panose="02020603050405020304" pitchFamily="18" charset="0"/>
              </a:rPr>
              <a:t> Monthly 	Weather Review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147,</a:t>
            </a:r>
            <a:r>
              <a:rPr lang="en-US" altLang="zh-TW" sz="1800" dirty="0">
                <a:latin typeface="Times New Roman" panose="02020603050405020304" pitchFamily="18" charset="0"/>
              </a:rPr>
              <a:t> 2511-2533.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Rutledge, S. A., and P. Hobbs, 1983: The Mesoscale and Microscale Structure and Organization of Clouds and 	Precipitation in Midlatitude Cyclones. VIII: A Model for the “Seeder-Feeder” Process in Warm-Frontal 	</a:t>
            </a:r>
            <a:r>
              <a:rPr lang="en-US" altLang="zh-TW" sz="1800" dirty="0" err="1">
                <a:latin typeface="Times New Roman" panose="02020603050405020304" pitchFamily="18" charset="0"/>
              </a:rPr>
              <a:t>Rainbands</a:t>
            </a:r>
            <a:r>
              <a:rPr lang="en-US" altLang="zh-TW" sz="1800" dirty="0">
                <a:latin typeface="Times New Roman" panose="02020603050405020304" pitchFamily="18" charset="0"/>
              </a:rPr>
              <a:t>.</a:t>
            </a:r>
            <a:r>
              <a:rPr lang="en-US" altLang="zh-TW" sz="1800" i="1" dirty="0">
                <a:latin typeface="Times New Roman" panose="02020603050405020304" pitchFamily="18" charset="0"/>
              </a:rPr>
              <a:t> Journal of Atmospheric Sciences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40,</a:t>
            </a:r>
            <a:r>
              <a:rPr lang="en-US" altLang="zh-TW" sz="1800" dirty="0">
                <a:latin typeface="Times New Roman" panose="02020603050405020304" pitchFamily="18" charset="0"/>
              </a:rPr>
              <a:t> 1185-1206.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Times New Roman" panose="02020603050405020304" pitchFamily="18" charset="0"/>
              </a:rPr>
              <a:t>Ryzhkov</a:t>
            </a:r>
            <a:r>
              <a:rPr lang="en-US" altLang="zh-TW" sz="1800" dirty="0">
                <a:latin typeface="Times New Roman" panose="02020603050405020304" pitchFamily="18" charset="0"/>
              </a:rPr>
              <a:t>, A., and D.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Zrnić</a:t>
            </a:r>
            <a:r>
              <a:rPr lang="en-US" altLang="zh-TW" sz="1800" dirty="0">
                <a:latin typeface="Times New Roman" panose="02020603050405020304" pitchFamily="18" charset="0"/>
              </a:rPr>
              <a:t>, 1996: Assessment of Rainfall Measurement That Uses Specific Differential Phase.</a:t>
            </a:r>
            <a:r>
              <a:rPr lang="en-US" altLang="zh-TW" sz="1800" i="1" dirty="0">
                <a:latin typeface="Times New Roman" panose="02020603050405020304" pitchFamily="18" charset="0"/>
              </a:rPr>
              <a:t> 	Journal of Applied Meteorology and Climatology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35,</a:t>
            </a:r>
            <a:r>
              <a:rPr lang="en-US" altLang="zh-TW" sz="1800" dirty="0">
                <a:latin typeface="Times New Roman" panose="02020603050405020304" pitchFamily="18" charset="0"/>
              </a:rPr>
              <a:t> 2080-2090.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Snyder, C., and F. Zhang, 2003: Assimilation of Simulated Doppler Radar Observations with an Ensemble 	Kalman Filter.</a:t>
            </a:r>
            <a:r>
              <a:rPr lang="en-US" altLang="zh-TW" sz="1800" i="1" dirty="0">
                <a:latin typeface="Times New Roman" panose="02020603050405020304" pitchFamily="18" charset="0"/>
              </a:rPr>
              <a:t> Monthly Weather Review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131,</a:t>
            </a:r>
            <a:r>
              <a:rPr lang="en-US" altLang="zh-TW" sz="1800" dirty="0">
                <a:latin typeface="Times New Roman" panose="02020603050405020304" pitchFamily="18" charset="0"/>
              </a:rPr>
              <a:t> 1663-1677.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Sun, J., and N. A. Crook, 1997: Dynamical and Microphysical Retrieval from Doppler Radar Observations 	Using a Cloud Model and Its Adjoint. Part I: Model Development and Simulated Data Experiments.</a:t>
            </a:r>
            <a:r>
              <a:rPr lang="en-US" altLang="zh-TW" sz="1800" i="1" dirty="0">
                <a:latin typeface="Times New Roman" panose="02020603050405020304" pitchFamily="18" charset="0"/>
              </a:rPr>
              <a:t> 	Journal of the Atmospheric Sciences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54,</a:t>
            </a:r>
            <a:r>
              <a:rPr lang="en-US" altLang="zh-TW" sz="1800" dirty="0">
                <a:latin typeface="Times New Roman" panose="02020603050405020304" pitchFamily="18" charset="0"/>
              </a:rPr>
              <a:t> 1642-1661.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Times New Roman" panose="02020603050405020304" pitchFamily="18" charset="0"/>
              </a:rPr>
              <a:t>Ulbrich</a:t>
            </a:r>
            <a:r>
              <a:rPr lang="en-US" altLang="zh-TW" sz="1800" dirty="0">
                <a:latin typeface="Times New Roman" panose="02020603050405020304" pitchFamily="18" charset="0"/>
              </a:rPr>
              <a:t>, C. W., 1983: Natural Variations in the Analytical Form of the Raindrop Size 	Distribution.</a:t>
            </a:r>
            <a:r>
              <a:rPr lang="en-US" altLang="zh-TW" sz="1800" i="1" dirty="0">
                <a:latin typeface="Times New Roman" panose="02020603050405020304" pitchFamily="18" charset="0"/>
              </a:rPr>
              <a:t> Journal of 	Applied Meteorology and Climatology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22,</a:t>
            </a:r>
            <a:r>
              <a:rPr lang="en-US" altLang="zh-TW" sz="1800" dirty="0">
                <a:latin typeface="Times New Roman" panose="02020603050405020304" pitchFamily="18" charset="0"/>
              </a:rPr>
              <a:t> 1764-1775.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Wu, B., J.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Verlinde</a:t>
            </a:r>
            <a:r>
              <a:rPr lang="en-US" altLang="zh-TW" sz="1800" dirty="0">
                <a:latin typeface="Times New Roman" panose="02020603050405020304" pitchFamily="18" charset="0"/>
              </a:rPr>
              <a:t>, and J. Sun, 2000: Dynamical and Microphysical Retrievals from Doppler Radar 	Observations of a Deep Convective Cloud.</a:t>
            </a:r>
            <a:r>
              <a:rPr lang="en-US" altLang="zh-TW" sz="1800" i="1" dirty="0">
                <a:latin typeface="Times New Roman" panose="02020603050405020304" pitchFamily="18" charset="0"/>
              </a:rPr>
              <a:t> Journal of the Atmospheric Sciences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57,</a:t>
            </a:r>
            <a:r>
              <a:rPr lang="en-US" altLang="zh-TW" sz="1800" dirty="0">
                <a:latin typeface="Times New Roman" panose="02020603050405020304" pitchFamily="18" charset="0"/>
              </a:rPr>
              <a:t> 262-283.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sz="16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sz="1600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6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橢圓 43">
            <a:extLst>
              <a:ext uri="{FF2B5EF4-FFF2-40B4-BE49-F238E27FC236}">
                <a16:creationId xmlns:a16="http://schemas.microsoft.com/office/drawing/2014/main" id="{70EE6BE6-6F24-4922-8765-28BE0C645710}"/>
              </a:ext>
            </a:extLst>
          </p:cNvPr>
          <p:cNvSpPr/>
          <p:nvPr/>
        </p:nvSpPr>
        <p:spPr>
          <a:xfrm>
            <a:off x="-1831422" y="-4941865"/>
            <a:ext cx="15508265" cy="155082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C4C2A46A-CAF3-4C99-974A-F79386C9786E}"/>
              </a:ext>
            </a:extLst>
          </p:cNvPr>
          <p:cNvSpPr txBox="1">
            <a:spLocks/>
          </p:cNvSpPr>
          <p:nvPr/>
        </p:nvSpPr>
        <p:spPr>
          <a:xfrm>
            <a:off x="635000" y="9154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b="1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5A0CE75-107C-407B-9D3A-8BF40A26909B}"/>
              </a:ext>
            </a:extLst>
          </p:cNvPr>
          <p:cNvSpPr txBox="1"/>
          <p:nvPr/>
        </p:nvSpPr>
        <p:spPr>
          <a:xfrm>
            <a:off x="0" y="0"/>
            <a:ext cx="303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u="sng" dirty="0">
                <a:solidFill>
                  <a:srgbClr val="0D0D0D"/>
                </a:solidFill>
              </a:rPr>
              <a:t>References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9AA5890B-75F6-4D0F-A45B-5E8E918D2B72}"/>
              </a:ext>
            </a:extLst>
          </p:cNvPr>
          <p:cNvSpPr txBox="1">
            <a:spLocks/>
          </p:cNvSpPr>
          <p:nvPr/>
        </p:nvSpPr>
        <p:spPr>
          <a:xfrm>
            <a:off x="787400" y="1067892"/>
            <a:ext cx="10882086" cy="587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Xiao, Q., Y.-H.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Kuo</a:t>
            </a:r>
            <a:r>
              <a:rPr lang="en-US" altLang="zh-TW" sz="1800" dirty="0">
                <a:latin typeface="Times New Roman" panose="02020603050405020304" pitchFamily="18" charset="0"/>
              </a:rPr>
              <a:t>, J. Sun, W.-C. Lee, E. Lim, Y.-R. Guo, and D. M. Barker, 2005: 	Assimilation of Doppler 	Radar Observations with a Regional 3DVAR System: Impact of Doppler Velocities on Forecasts of a 	Heavy Rainfall Case.</a:t>
            </a:r>
            <a:r>
              <a:rPr lang="en-US" altLang="zh-TW" sz="1800" i="1" dirty="0">
                <a:latin typeface="Times New Roman" panose="02020603050405020304" pitchFamily="18" charset="0"/>
              </a:rPr>
              <a:t> Journal of Applied Meteorology and Climatology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44,</a:t>
            </a:r>
            <a:r>
              <a:rPr lang="en-US" altLang="zh-TW" sz="1800" dirty="0">
                <a:latin typeface="Times New Roman" panose="02020603050405020304" pitchFamily="18" charset="0"/>
              </a:rPr>
              <a:t> 768-788.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Yokota, S., H.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Seko</a:t>
            </a:r>
            <a:r>
              <a:rPr lang="en-US" altLang="zh-TW" sz="1800" dirty="0">
                <a:latin typeface="Times New Roman" panose="02020603050405020304" pitchFamily="18" charset="0"/>
              </a:rPr>
              <a:t>, M. Kunii, H. Yamauchi, and H. </a:t>
            </a:r>
            <a:r>
              <a:rPr lang="en-US" altLang="zh-TW" sz="1800" dirty="0" err="1">
                <a:latin typeface="Times New Roman" panose="02020603050405020304" pitchFamily="18" charset="0"/>
              </a:rPr>
              <a:t>Niino</a:t>
            </a:r>
            <a:r>
              <a:rPr lang="en-US" altLang="zh-TW" sz="1800" dirty="0">
                <a:latin typeface="Times New Roman" panose="02020603050405020304" pitchFamily="18" charset="0"/>
              </a:rPr>
              <a:t>, 2016: The Tornadic Supercell on the Kanto Plain on 	6 May 2012: Polarimetric Radar and Surface 	Data Assimilation with </a:t>
            </a:r>
            <a:r>
              <a:rPr lang="en-US" altLang="zh-TW" sz="1800" dirty="0" err="1">
                <a:latin typeface="Times New Roman" panose="02020603050405020304" pitchFamily="18" charset="0"/>
              </a:rPr>
              <a:t>EnKF</a:t>
            </a:r>
            <a:r>
              <a:rPr lang="en-US" altLang="zh-TW" sz="1800" dirty="0">
                <a:latin typeface="Times New Roman" panose="02020603050405020304" pitchFamily="18" charset="0"/>
              </a:rPr>
              <a:t> and Ensemble-Based 	Sensitivity Analysis.</a:t>
            </a:r>
            <a:r>
              <a:rPr lang="en-US" altLang="zh-TW" sz="1800" i="1" dirty="0">
                <a:latin typeface="Times New Roman" panose="02020603050405020304" pitchFamily="18" charset="0"/>
              </a:rPr>
              <a:t> Monthly Weather Review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144,</a:t>
            </a:r>
            <a:r>
              <a:rPr lang="en-US" altLang="zh-TW" sz="1800" dirty="0">
                <a:latin typeface="Times New Roman" panose="02020603050405020304" pitchFamily="18" charset="0"/>
              </a:rPr>
              <a:t> 3133-3157.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imes New Roman" panose="02020603050405020304" pitchFamily="18" charset="0"/>
              </a:rPr>
              <a:t>Zhang, F., C. Snyder, and J. Sun, 2004: Impacts of Initial Estimate and Observation Availability on Convective-	Scale Data Assimilation with an Ensemble Kalman Filter.</a:t>
            </a:r>
            <a:r>
              <a:rPr lang="en-US" altLang="zh-TW" sz="1800" i="1" dirty="0">
                <a:latin typeface="Times New Roman" panose="02020603050405020304" pitchFamily="18" charset="0"/>
              </a:rPr>
              <a:t> Monthly Weather Review</a:t>
            </a:r>
            <a:r>
              <a:rPr lang="en-US" altLang="zh-TW" sz="1800" dirty="0">
                <a:latin typeface="Times New Roman" panose="02020603050405020304" pitchFamily="18" charset="0"/>
              </a:rPr>
              <a:t>, </a:t>
            </a:r>
            <a:r>
              <a:rPr lang="en-US" altLang="zh-TW" sz="1800" b="1" dirty="0">
                <a:latin typeface="Times New Roman" panose="02020603050405020304" pitchFamily="18" charset="0"/>
              </a:rPr>
              <a:t>132,</a:t>
            </a:r>
            <a:r>
              <a:rPr lang="en-US" altLang="zh-TW" sz="1800" dirty="0">
                <a:latin typeface="Times New Roman" panose="02020603050405020304" pitchFamily="18" charset="0"/>
              </a:rPr>
              <a:t> 1238-1253.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b="1" dirty="0">
              <a:latin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EDE6E3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EDE6E3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463177CA-4555-4EFF-A1F5-2859AC3C60EB}"/>
              </a:ext>
            </a:extLst>
          </p:cNvPr>
          <p:cNvSpPr/>
          <p:nvPr/>
        </p:nvSpPr>
        <p:spPr>
          <a:xfrm>
            <a:off x="-21365390" y="-24207941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2FE90AB3-8BAD-4857-93FE-D38026DEB51E}"/>
              </a:ext>
            </a:extLst>
          </p:cNvPr>
          <p:cNvSpPr/>
          <p:nvPr/>
        </p:nvSpPr>
        <p:spPr>
          <a:xfrm>
            <a:off x="-2293980" y="-24207941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E69B39FC-1C2F-4F60-83DC-826E134B080E}"/>
              </a:ext>
            </a:extLst>
          </p:cNvPr>
          <p:cNvSpPr/>
          <p:nvPr/>
        </p:nvSpPr>
        <p:spPr>
          <a:xfrm>
            <a:off x="-40436800" y="-5230774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533797DC-71D4-48C3-8BAE-B0D575A63B9A}"/>
              </a:ext>
            </a:extLst>
          </p:cNvPr>
          <p:cNvSpPr/>
          <p:nvPr/>
        </p:nvSpPr>
        <p:spPr>
          <a:xfrm>
            <a:off x="-21365390" y="-5230774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9E7AA24C-1007-4CDF-97C6-D94B72B82ADB}"/>
              </a:ext>
            </a:extLst>
          </p:cNvPr>
          <p:cNvSpPr/>
          <p:nvPr/>
        </p:nvSpPr>
        <p:spPr>
          <a:xfrm>
            <a:off x="-40436800" y="-24207941"/>
            <a:ext cx="16685329" cy="166853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99CC7F9-8D76-44FB-B60B-86805B957936}"/>
              </a:ext>
            </a:extLst>
          </p:cNvPr>
          <p:cNvSpPr txBox="1"/>
          <p:nvPr/>
        </p:nvSpPr>
        <p:spPr>
          <a:xfrm>
            <a:off x="-20476035" y="-19263978"/>
            <a:ext cx="14906624" cy="679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E7738E8-51CF-4242-9F87-D509EE9819C6}"/>
              </a:ext>
            </a:extLst>
          </p:cNvPr>
          <p:cNvSpPr txBox="1"/>
          <p:nvPr/>
        </p:nvSpPr>
        <p:spPr>
          <a:xfrm>
            <a:off x="-1404625" y="-19263978"/>
            <a:ext cx="14906624" cy="679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8D6CBFD-718D-478A-84DF-29138C8A0419}"/>
              </a:ext>
            </a:extLst>
          </p:cNvPr>
          <p:cNvSpPr txBox="1"/>
          <p:nvPr/>
        </p:nvSpPr>
        <p:spPr>
          <a:xfrm>
            <a:off x="-39547444" y="1281822"/>
            <a:ext cx="14906624" cy="366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FE82A99-7C27-4EBF-956C-F497633A308F}"/>
              </a:ext>
            </a:extLst>
          </p:cNvPr>
          <p:cNvSpPr txBox="1"/>
          <p:nvPr/>
        </p:nvSpPr>
        <p:spPr>
          <a:xfrm>
            <a:off x="-20476035" y="-286811"/>
            <a:ext cx="1490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Summary &amp; Future Work</a:t>
            </a:r>
            <a:endParaRPr lang="zh-TW" altLang="en-US" sz="36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42C62E5-3B8F-46F0-BED4-57B1EDFD0804}"/>
              </a:ext>
            </a:extLst>
          </p:cNvPr>
          <p:cNvSpPr txBox="1"/>
          <p:nvPr/>
        </p:nvSpPr>
        <p:spPr>
          <a:xfrm>
            <a:off x="-39547444" y="-17695345"/>
            <a:ext cx="14906624" cy="366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03032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橢圓 17">
            <a:extLst>
              <a:ext uri="{FF2B5EF4-FFF2-40B4-BE49-F238E27FC236}">
                <a16:creationId xmlns:a16="http://schemas.microsoft.com/office/drawing/2014/main" id="{E73180BF-D4EC-4566-ADDF-D64885DFFBC5}"/>
              </a:ext>
            </a:extLst>
          </p:cNvPr>
          <p:cNvSpPr/>
          <p:nvPr/>
        </p:nvSpPr>
        <p:spPr>
          <a:xfrm>
            <a:off x="4622800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DDC26DFB-FB83-464D-A67A-4B9297749BFB}"/>
              </a:ext>
            </a:extLst>
          </p:cNvPr>
          <p:cNvSpPr/>
          <p:nvPr/>
        </p:nvSpPr>
        <p:spPr>
          <a:xfrm>
            <a:off x="7990549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55D573B9-61E9-45A6-A7A9-FA024C5363DD}"/>
              </a:ext>
            </a:extLst>
          </p:cNvPr>
          <p:cNvSpPr/>
          <p:nvPr/>
        </p:nvSpPr>
        <p:spPr>
          <a:xfrm>
            <a:off x="1255051" y="3631354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2A5CBB0-C543-45E9-9CDF-0B6D90E8FAFF}"/>
              </a:ext>
            </a:extLst>
          </p:cNvPr>
          <p:cNvSpPr/>
          <p:nvPr/>
        </p:nvSpPr>
        <p:spPr>
          <a:xfrm>
            <a:off x="4622800" y="3631354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BB78F15-9703-4611-9008-BF64172C2C21}"/>
              </a:ext>
            </a:extLst>
          </p:cNvPr>
          <p:cNvSpPr/>
          <p:nvPr/>
        </p:nvSpPr>
        <p:spPr>
          <a:xfrm>
            <a:off x="7990549" y="3631354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C123805C-D2F2-4AE1-BEEA-68A4BC061BC1}"/>
              </a:ext>
            </a:extLst>
          </p:cNvPr>
          <p:cNvSpPr/>
          <p:nvPr/>
        </p:nvSpPr>
        <p:spPr>
          <a:xfrm>
            <a:off x="1255051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A924906-00E6-44F7-A9D6-A73B6986C302}"/>
              </a:ext>
            </a:extLst>
          </p:cNvPr>
          <p:cNvSpPr txBox="1"/>
          <p:nvPr/>
        </p:nvSpPr>
        <p:spPr>
          <a:xfrm>
            <a:off x="4779848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547E00D-1E2E-4535-BC6A-F9075D8E9240}"/>
              </a:ext>
            </a:extLst>
          </p:cNvPr>
          <p:cNvSpPr txBox="1"/>
          <p:nvPr/>
        </p:nvSpPr>
        <p:spPr>
          <a:xfrm>
            <a:off x="8147597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3A83667-0EF5-4750-9D00-A0A5DED776DE}"/>
              </a:ext>
            </a:extLst>
          </p:cNvPr>
          <p:cNvSpPr txBox="1"/>
          <p:nvPr/>
        </p:nvSpPr>
        <p:spPr>
          <a:xfrm>
            <a:off x="1412099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Results</a:t>
            </a:r>
            <a:endParaRPr lang="zh-TW" altLang="en-US" sz="36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A80981F-6B94-4A9E-BB86-4E6B9F39B2FB}"/>
              </a:ext>
            </a:extLst>
          </p:cNvPr>
          <p:cNvSpPr txBox="1"/>
          <p:nvPr/>
        </p:nvSpPr>
        <p:spPr>
          <a:xfrm>
            <a:off x="8147597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References</a:t>
            </a:r>
            <a:endParaRPr lang="zh-TW" altLang="en-US" sz="36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CC9D169-92F3-4DF6-8058-2F8485538DB9}"/>
              </a:ext>
            </a:extLst>
          </p:cNvPr>
          <p:cNvSpPr txBox="1"/>
          <p:nvPr/>
        </p:nvSpPr>
        <p:spPr>
          <a:xfrm>
            <a:off x="1412099" y="1430282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AF8837-E69C-433F-B41F-F21AE9C5B643}"/>
              </a:ext>
            </a:extLst>
          </p:cNvPr>
          <p:cNvSpPr txBox="1"/>
          <p:nvPr/>
        </p:nvSpPr>
        <p:spPr>
          <a:xfrm>
            <a:off x="4779848" y="4504390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Summary &amp; Future Work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280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>
            <a:extLst>
              <a:ext uri="{FF2B5EF4-FFF2-40B4-BE49-F238E27FC236}">
                <a16:creationId xmlns:a16="http://schemas.microsoft.com/office/drawing/2014/main" id="{04A09E78-25F8-4CE0-9F16-9AD453EA82FF}"/>
              </a:ext>
            </a:extLst>
          </p:cNvPr>
          <p:cNvSpPr/>
          <p:nvPr/>
        </p:nvSpPr>
        <p:spPr>
          <a:xfrm>
            <a:off x="2821649" y="-1520904"/>
            <a:ext cx="6548702" cy="65487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FA92680-7C8D-42E5-9B64-A976D1DDE29D}"/>
              </a:ext>
            </a:extLst>
          </p:cNvPr>
          <p:cNvSpPr/>
          <p:nvPr/>
        </p:nvSpPr>
        <p:spPr>
          <a:xfrm>
            <a:off x="6189398" y="-1520904"/>
            <a:ext cx="6548702" cy="65487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AFF32A7-0889-4227-85B4-AB5CD2E1917C}"/>
              </a:ext>
            </a:extLst>
          </p:cNvPr>
          <p:cNvSpPr/>
          <p:nvPr/>
        </p:nvSpPr>
        <p:spPr>
          <a:xfrm>
            <a:off x="-546100" y="1830203"/>
            <a:ext cx="6548702" cy="65487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u="sng" dirty="0">
              <a:solidFill>
                <a:schemeClr val="tx1"/>
              </a:solidFill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C70D830A-E51A-4CDD-9D8D-334FD9A54345}"/>
              </a:ext>
            </a:extLst>
          </p:cNvPr>
          <p:cNvSpPr/>
          <p:nvPr/>
        </p:nvSpPr>
        <p:spPr>
          <a:xfrm>
            <a:off x="2821649" y="1830203"/>
            <a:ext cx="6548702" cy="65487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F52D5A0-051B-4959-A712-FF8DD99D1178}"/>
              </a:ext>
            </a:extLst>
          </p:cNvPr>
          <p:cNvSpPr/>
          <p:nvPr/>
        </p:nvSpPr>
        <p:spPr>
          <a:xfrm>
            <a:off x="6189398" y="1830203"/>
            <a:ext cx="6548702" cy="65487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96B1B23C-AF4C-4A94-BF70-416F1E0BF991}"/>
              </a:ext>
            </a:extLst>
          </p:cNvPr>
          <p:cNvSpPr/>
          <p:nvPr/>
        </p:nvSpPr>
        <p:spPr>
          <a:xfrm>
            <a:off x="-546100" y="-1520904"/>
            <a:ext cx="6548702" cy="65487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BF3E3E3-783D-407A-9D99-A2D8A6A98C07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Thanks for Your Listening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55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橢圓 44">
            <a:extLst>
              <a:ext uri="{FF2B5EF4-FFF2-40B4-BE49-F238E27FC236}">
                <a16:creationId xmlns:a16="http://schemas.microsoft.com/office/drawing/2014/main" id="{33E9B27A-85A7-4474-A41E-E43BB6A8A110}"/>
              </a:ext>
            </a:extLst>
          </p:cNvPr>
          <p:cNvSpPr/>
          <p:nvPr/>
        </p:nvSpPr>
        <p:spPr>
          <a:xfrm>
            <a:off x="-2624568" y="-6615796"/>
            <a:ext cx="17441122" cy="17441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3D82B98-B0DF-4ADD-8643-0449EA00F252}"/>
              </a:ext>
            </a:extLst>
          </p:cNvPr>
          <p:cNvSpPr txBox="1"/>
          <p:nvPr/>
        </p:nvSpPr>
        <p:spPr>
          <a:xfrm>
            <a:off x="0" y="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u="sng" dirty="0">
                <a:solidFill>
                  <a:srgbClr val="0D0D0D"/>
                </a:solidFill>
              </a:rPr>
              <a:t>Introduction</a:t>
            </a:r>
            <a:endParaRPr lang="zh-TW" altLang="en-US" sz="4800" u="sng" dirty="0">
              <a:solidFill>
                <a:srgbClr val="0D0D0D"/>
              </a:solidFill>
            </a:endParaRP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276803CA-C200-4C4D-BB3B-AEDC72649354}"/>
              </a:ext>
            </a:extLst>
          </p:cNvPr>
          <p:cNvSpPr txBox="1">
            <a:spLocks/>
          </p:cNvSpPr>
          <p:nvPr/>
        </p:nvSpPr>
        <p:spPr>
          <a:xfrm>
            <a:off x="838200" y="948530"/>
            <a:ext cx="10657114" cy="5909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Dual-polarimetric parameters have been widely used in radar data quality control, quantitative precipitation estimation and particle identification </a:t>
            </a:r>
          </a:p>
          <a:p>
            <a:pPr lvl="1" algn="just"/>
            <a:r>
              <a:rPr lang="en-US" altLang="zh-TW" dirty="0" err="1"/>
              <a:t>Ryzhkov</a:t>
            </a:r>
            <a:r>
              <a:rPr lang="en-US" altLang="zh-TW" dirty="0"/>
              <a:t> and </a:t>
            </a:r>
            <a:r>
              <a:rPr lang="en-US" altLang="zh-TW" dirty="0" err="1"/>
              <a:t>Zrnić</a:t>
            </a:r>
            <a:r>
              <a:rPr lang="en-US" altLang="zh-TW" dirty="0"/>
              <a:t> 1996; </a:t>
            </a:r>
            <a:r>
              <a:rPr lang="en-US" altLang="zh-TW" dirty="0" err="1"/>
              <a:t>Brandes</a:t>
            </a:r>
            <a:r>
              <a:rPr lang="en-US" altLang="zh-TW" dirty="0"/>
              <a:t> et al. 2002; Park et al. 2009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A polarimetric operator is developed and can be applied in model validation or data assimilation </a:t>
            </a:r>
          </a:p>
          <a:p>
            <a:pPr lvl="1" algn="just"/>
            <a:r>
              <a:rPr lang="en-US" altLang="zh-TW" dirty="0"/>
              <a:t>Jung et al. 2008a; Jung et al. 2010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Some research tries to assimilate dual-polarimetric parameters through either variational method or </a:t>
            </a:r>
            <a:r>
              <a:rPr lang="en-US" altLang="zh-TW" dirty="0" err="1"/>
              <a:t>EnKF</a:t>
            </a:r>
            <a:endParaRPr lang="en-US" altLang="zh-TW" dirty="0"/>
          </a:p>
          <a:p>
            <a:pPr lvl="1" algn="just"/>
            <a:r>
              <a:rPr lang="en-US" altLang="zh-TW" dirty="0"/>
              <a:t>Wu et al. 2000 ; Jung et al. 2008b; Li and </a:t>
            </a:r>
            <a:r>
              <a:rPr lang="en-US" altLang="zh-TW" dirty="0" err="1"/>
              <a:t>Mecikalski</a:t>
            </a:r>
            <a:r>
              <a:rPr lang="en-US" altLang="zh-TW" dirty="0"/>
              <a:t> 2010, 2012; Yokota et al. 2016; </a:t>
            </a:r>
          </a:p>
          <a:p>
            <a:pPr lvl="1" algn="just"/>
            <a:r>
              <a:rPr lang="en-US" altLang="zh-TW" dirty="0"/>
              <a:t>Putnam et al. 2019; Tsai and Chung 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CBF6147-0FA6-4D65-B667-5FD90DC9A813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FA548F8F-7FD2-4F1C-A205-2509B30BA5E0}"/>
              </a:ext>
            </a:extLst>
          </p:cNvPr>
          <p:cNvSpPr/>
          <p:nvPr/>
        </p:nvSpPr>
        <p:spPr>
          <a:xfrm>
            <a:off x="21331639" y="-6517230"/>
            <a:ext cx="17830357" cy="1783035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AC4DF89-8F57-4845-A83E-24BA217626FF}"/>
              </a:ext>
            </a:extLst>
          </p:cNvPr>
          <p:cNvSpPr txBox="1"/>
          <p:nvPr/>
        </p:nvSpPr>
        <p:spPr>
          <a:xfrm>
            <a:off x="21049735" y="-1795912"/>
            <a:ext cx="18394173" cy="838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Case Overview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C97B4714-6A55-46C4-A8AF-3F2321A2BDC4}"/>
              </a:ext>
            </a:extLst>
          </p:cNvPr>
          <p:cNvSpPr/>
          <p:nvPr/>
        </p:nvSpPr>
        <p:spPr>
          <a:xfrm>
            <a:off x="44724037" y="-6517230"/>
            <a:ext cx="17830357" cy="1783035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9ED8276-F995-48A8-921F-289250E156F0}"/>
              </a:ext>
            </a:extLst>
          </p:cNvPr>
          <p:cNvSpPr txBox="1"/>
          <p:nvPr/>
        </p:nvSpPr>
        <p:spPr>
          <a:xfrm>
            <a:off x="44442133" y="-1795912"/>
            <a:ext cx="18394173" cy="838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Experiment Design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39645CAF-4E04-4F34-914F-FBDAF5692C67}"/>
              </a:ext>
            </a:extLst>
          </p:cNvPr>
          <p:cNvSpPr/>
          <p:nvPr/>
        </p:nvSpPr>
        <p:spPr>
          <a:xfrm>
            <a:off x="-2342664" y="16899829"/>
            <a:ext cx="17830357" cy="1783035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D46FFE9-65F2-4383-B06A-3321A2F4AD55}"/>
              </a:ext>
            </a:extLst>
          </p:cNvPr>
          <p:cNvSpPr txBox="1"/>
          <p:nvPr/>
        </p:nvSpPr>
        <p:spPr>
          <a:xfrm>
            <a:off x="-2624568" y="23556776"/>
            <a:ext cx="18394173" cy="451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5582A011-A766-46C8-AC3D-64709849A971}"/>
              </a:ext>
            </a:extLst>
          </p:cNvPr>
          <p:cNvSpPr/>
          <p:nvPr/>
        </p:nvSpPr>
        <p:spPr>
          <a:xfrm>
            <a:off x="21331653" y="16899829"/>
            <a:ext cx="17830357" cy="1783035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0BF60C9-2899-45C9-9E1F-782F01FDD3D0}"/>
              </a:ext>
            </a:extLst>
          </p:cNvPr>
          <p:cNvSpPr txBox="1"/>
          <p:nvPr/>
        </p:nvSpPr>
        <p:spPr>
          <a:xfrm>
            <a:off x="21049735" y="21621140"/>
            <a:ext cx="1839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F7630CE-5FCD-4DAD-8217-1342C0F9B9BA}"/>
              </a:ext>
            </a:extLst>
          </p:cNvPr>
          <p:cNvSpPr/>
          <p:nvPr/>
        </p:nvSpPr>
        <p:spPr>
          <a:xfrm>
            <a:off x="44724037" y="16899829"/>
            <a:ext cx="17830357" cy="1783035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FF5EF9A-76BD-478B-9593-71202A2EF14E}"/>
              </a:ext>
            </a:extLst>
          </p:cNvPr>
          <p:cNvSpPr txBox="1"/>
          <p:nvPr/>
        </p:nvSpPr>
        <p:spPr>
          <a:xfrm>
            <a:off x="44442133" y="23556776"/>
            <a:ext cx="18394173" cy="451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2CD092-20A2-4236-8154-0B91859E27C8}"/>
              </a:ext>
            </a:extLst>
          </p:cNvPr>
          <p:cNvSpPr/>
          <p:nvPr/>
        </p:nvSpPr>
        <p:spPr>
          <a:xfrm>
            <a:off x="0" y="-14636"/>
            <a:ext cx="12192000" cy="68872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712F570-B52C-4F64-9D93-8F411059C52C}"/>
              </a:ext>
            </a:extLst>
          </p:cNvPr>
          <p:cNvSpPr txBox="1"/>
          <p:nvPr/>
        </p:nvSpPr>
        <p:spPr>
          <a:xfrm>
            <a:off x="1028700" y="2736503"/>
            <a:ext cx="101346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/>
              <a:t>This study assimilates additional dual-polarimetric parameters LETKF in a real case to investigate the impact in different microphysics parameterization (MP) schemes</a:t>
            </a:r>
          </a:p>
        </p:txBody>
      </p:sp>
    </p:spTree>
    <p:extLst>
      <p:ext uri="{BB962C8B-B14F-4D97-AF65-F5344CB8AC3E}">
        <p14:creationId xmlns:p14="http://schemas.microsoft.com/office/powerpoint/2010/main" val="2494977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>
            <a:extLst>
              <a:ext uri="{FF2B5EF4-FFF2-40B4-BE49-F238E27FC236}">
                <a16:creationId xmlns:a16="http://schemas.microsoft.com/office/drawing/2014/main" id="{23EFE7EC-0C52-42EF-93A6-E4D57223BDDD}"/>
              </a:ext>
            </a:extLst>
          </p:cNvPr>
          <p:cNvSpPr/>
          <p:nvPr/>
        </p:nvSpPr>
        <p:spPr>
          <a:xfrm>
            <a:off x="4622800" y="280247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190602A1-06C2-4990-A507-7EFC942A28E5}"/>
              </a:ext>
            </a:extLst>
          </p:cNvPr>
          <p:cNvSpPr/>
          <p:nvPr/>
        </p:nvSpPr>
        <p:spPr>
          <a:xfrm>
            <a:off x="7990549" y="280247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28AD59FA-C765-4ECB-9F0B-B94F8E47FE6C}"/>
              </a:ext>
            </a:extLst>
          </p:cNvPr>
          <p:cNvSpPr/>
          <p:nvPr/>
        </p:nvSpPr>
        <p:spPr>
          <a:xfrm>
            <a:off x="1255051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F66CB9AF-5464-4CC1-9829-AF42A3696793}"/>
              </a:ext>
            </a:extLst>
          </p:cNvPr>
          <p:cNvSpPr/>
          <p:nvPr/>
        </p:nvSpPr>
        <p:spPr>
          <a:xfrm>
            <a:off x="4622800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C46BF98B-69A4-4393-B716-42F955A95C61}"/>
              </a:ext>
            </a:extLst>
          </p:cNvPr>
          <p:cNvSpPr/>
          <p:nvPr/>
        </p:nvSpPr>
        <p:spPr>
          <a:xfrm>
            <a:off x="7990549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A71AD6F2-9B78-48CF-B1C1-E370676B06FF}"/>
              </a:ext>
            </a:extLst>
          </p:cNvPr>
          <p:cNvSpPr/>
          <p:nvPr/>
        </p:nvSpPr>
        <p:spPr>
          <a:xfrm>
            <a:off x="1255051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AF1E434-EA15-4663-B961-4E8D0F0DC414}"/>
              </a:ext>
            </a:extLst>
          </p:cNvPr>
          <p:cNvSpPr txBox="1"/>
          <p:nvPr/>
        </p:nvSpPr>
        <p:spPr>
          <a:xfrm>
            <a:off x="4779848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Case Overview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C34BD1C-E026-4B14-9651-E0967C5ABE22}"/>
              </a:ext>
            </a:extLst>
          </p:cNvPr>
          <p:cNvSpPr txBox="1"/>
          <p:nvPr/>
        </p:nvSpPr>
        <p:spPr>
          <a:xfrm>
            <a:off x="8147597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Experiment Design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47FFE33-3DE4-4028-B18E-05507AC18E29}"/>
              </a:ext>
            </a:extLst>
          </p:cNvPr>
          <p:cNvSpPr txBox="1"/>
          <p:nvPr/>
        </p:nvSpPr>
        <p:spPr>
          <a:xfrm>
            <a:off x="1412099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FD302CB-CFDE-4253-B2F5-BEA8B965F8D5}"/>
              </a:ext>
            </a:extLst>
          </p:cNvPr>
          <p:cNvSpPr txBox="1"/>
          <p:nvPr/>
        </p:nvSpPr>
        <p:spPr>
          <a:xfrm>
            <a:off x="8147597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2F5DF57-7E5E-43C6-8135-29CC73D5ED07}"/>
              </a:ext>
            </a:extLst>
          </p:cNvPr>
          <p:cNvSpPr txBox="1"/>
          <p:nvPr/>
        </p:nvSpPr>
        <p:spPr>
          <a:xfrm>
            <a:off x="1412099" y="1430282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377F87A-1D18-43BA-9E74-43F5436C24D8}"/>
              </a:ext>
            </a:extLst>
          </p:cNvPr>
          <p:cNvSpPr txBox="1"/>
          <p:nvPr/>
        </p:nvSpPr>
        <p:spPr>
          <a:xfrm>
            <a:off x="4779848" y="4504390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0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>
            <a:extLst>
              <a:ext uri="{FF2B5EF4-FFF2-40B4-BE49-F238E27FC236}">
                <a16:creationId xmlns:a16="http://schemas.microsoft.com/office/drawing/2014/main" id="{E98652B2-6E7A-44EB-BE06-507BF663407E}"/>
              </a:ext>
            </a:extLst>
          </p:cNvPr>
          <p:cNvSpPr/>
          <p:nvPr/>
        </p:nvSpPr>
        <p:spPr>
          <a:xfrm>
            <a:off x="-1955697" y="-4419598"/>
            <a:ext cx="15520290" cy="155202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74605FE8-0C77-4104-9D98-6D09500B05BB}"/>
              </a:ext>
            </a:extLst>
          </p:cNvPr>
          <p:cNvSpPr/>
          <p:nvPr/>
        </p:nvSpPr>
        <p:spPr>
          <a:xfrm>
            <a:off x="15784067" y="-4419598"/>
            <a:ext cx="15520290" cy="1552029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95616A65-9171-4ED1-85F2-F072AD6D0D8E}"/>
              </a:ext>
            </a:extLst>
          </p:cNvPr>
          <p:cNvSpPr/>
          <p:nvPr/>
        </p:nvSpPr>
        <p:spPr>
          <a:xfrm>
            <a:off x="-19695461" y="13232505"/>
            <a:ext cx="15520290" cy="1552029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8921E6AA-9637-445D-8117-0564C4E5E361}"/>
              </a:ext>
            </a:extLst>
          </p:cNvPr>
          <p:cNvSpPr/>
          <p:nvPr/>
        </p:nvSpPr>
        <p:spPr>
          <a:xfrm>
            <a:off x="-1955697" y="13232505"/>
            <a:ext cx="15520290" cy="1552029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B864071F-B9EE-4AAB-B672-81862BE9433A}"/>
              </a:ext>
            </a:extLst>
          </p:cNvPr>
          <p:cNvSpPr/>
          <p:nvPr/>
        </p:nvSpPr>
        <p:spPr>
          <a:xfrm>
            <a:off x="15784067" y="13232505"/>
            <a:ext cx="15520290" cy="1552029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6A7319F9-6674-49EC-9F36-0868F259F5B5}"/>
              </a:ext>
            </a:extLst>
          </p:cNvPr>
          <p:cNvSpPr/>
          <p:nvPr/>
        </p:nvSpPr>
        <p:spPr>
          <a:xfrm>
            <a:off x="-19695461" y="-4419598"/>
            <a:ext cx="15520290" cy="155202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51C35E2-B23E-428B-BAD6-477E0C873132}"/>
              </a:ext>
            </a:extLst>
          </p:cNvPr>
          <p:cNvSpPr txBox="1"/>
          <p:nvPr/>
        </p:nvSpPr>
        <p:spPr>
          <a:xfrm>
            <a:off x="16611324" y="179157"/>
            <a:ext cx="13865781" cy="632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Experiment Design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3EF5BDA2-0251-4579-89E7-B654CAFCAB89}"/>
              </a:ext>
            </a:extLst>
          </p:cNvPr>
          <p:cNvSpPr txBox="1"/>
          <p:nvPr/>
        </p:nvSpPr>
        <p:spPr>
          <a:xfrm>
            <a:off x="-18868204" y="19290365"/>
            <a:ext cx="13865781" cy="340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7A15739-F404-4232-97DF-C31FEE9B7B47}"/>
              </a:ext>
            </a:extLst>
          </p:cNvPr>
          <p:cNvSpPr txBox="1"/>
          <p:nvPr/>
        </p:nvSpPr>
        <p:spPr>
          <a:xfrm>
            <a:off x="-1128440" y="17831260"/>
            <a:ext cx="1386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F067B41-0F17-41FC-A71C-B74A3BC4F5E0}"/>
              </a:ext>
            </a:extLst>
          </p:cNvPr>
          <p:cNvSpPr txBox="1"/>
          <p:nvPr/>
        </p:nvSpPr>
        <p:spPr>
          <a:xfrm>
            <a:off x="16611324" y="19290365"/>
            <a:ext cx="13865781" cy="340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F1BDC8A-A6C4-462A-BE6B-1A198F61D4E8}"/>
              </a:ext>
            </a:extLst>
          </p:cNvPr>
          <p:cNvSpPr txBox="1"/>
          <p:nvPr/>
        </p:nvSpPr>
        <p:spPr>
          <a:xfrm>
            <a:off x="-18868204" y="1638262"/>
            <a:ext cx="13865781" cy="340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9E7E28B-5D60-4E81-A183-C19B42B31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1" y="769441"/>
            <a:ext cx="3809703" cy="38097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B3364DF-F7F7-4639-ABDE-49D0568E6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5" y="4273184"/>
            <a:ext cx="3261590" cy="2446193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4C695BC5-CCB2-451E-BBFC-16E5B128ABEE}"/>
              </a:ext>
            </a:extLst>
          </p:cNvPr>
          <p:cNvSpPr txBox="1"/>
          <p:nvPr/>
        </p:nvSpPr>
        <p:spPr>
          <a:xfrm>
            <a:off x="0" y="0"/>
            <a:ext cx="355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u="sng" dirty="0">
                <a:solidFill>
                  <a:srgbClr val="0D0D0D"/>
                </a:solidFill>
              </a:rPr>
              <a:t>Case Overview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C090933-53F5-46A3-926D-0E682207DF93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3F91EED-49C9-473D-BE38-446E30146D22}"/>
              </a:ext>
            </a:extLst>
          </p:cNvPr>
          <p:cNvSpPr txBox="1"/>
          <p:nvPr/>
        </p:nvSpPr>
        <p:spPr>
          <a:xfrm>
            <a:off x="7957075" y="1359988"/>
            <a:ext cx="3900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Southwestern wind transports warm and moist air to Taiwan Strait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A strong short wave trough and weak subtropical high on the upper level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TW" dirty="0"/>
              <a:t>24-hour rainfall exceeded 200 mm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732A8F0-C9CE-42CC-B810-E06AA5D08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96" y="777862"/>
            <a:ext cx="3809703" cy="3809703"/>
          </a:xfrm>
          <a:prstGeom prst="rect">
            <a:avLst/>
          </a:prstGeom>
        </p:spPr>
      </p:pic>
      <p:sp>
        <p:nvSpPr>
          <p:cNvPr id="2" name="手繪多邊形: 圖案 1">
            <a:extLst>
              <a:ext uri="{FF2B5EF4-FFF2-40B4-BE49-F238E27FC236}">
                <a16:creationId xmlns:a16="http://schemas.microsoft.com/office/drawing/2014/main" id="{B4A72BBD-0FC0-4798-B197-A9797B44F314}"/>
              </a:ext>
            </a:extLst>
          </p:cNvPr>
          <p:cNvSpPr/>
          <p:nvPr/>
        </p:nvSpPr>
        <p:spPr>
          <a:xfrm>
            <a:off x="6820721" y="2222389"/>
            <a:ext cx="1009650" cy="709613"/>
          </a:xfrm>
          <a:custGeom>
            <a:avLst/>
            <a:gdLst>
              <a:gd name="connsiteX0" fmla="*/ 1004888 w 1009650"/>
              <a:gd name="connsiteY0" fmla="*/ 614363 h 709613"/>
              <a:gd name="connsiteX1" fmla="*/ 966788 w 1009650"/>
              <a:gd name="connsiteY1" fmla="*/ 642938 h 709613"/>
              <a:gd name="connsiteX2" fmla="*/ 952500 w 1009650"/>
              <a:gd name="connsiteY2" fmla="*/ 647700 h 709613"/>
              <a:gd name="connsiteX3" fmla="*/ 923925 w 1009650"/>
              <a:gd name="connsiteY3" fmla="*/ 666750 h 709613"/>
              <a:gd name="connsiteX4" fmla="*/ 895350 w 1009650"/>
              <a:gd name="connsiteY4" fmla="*/ 676275 h 709613"/>
              <a:gd name="connsiteX5" fmla="*/ 881063 w 1009650"/>
              <a:gd name="connsiteY5" fmla="*/ 685800 h 709613"/>
              <a:gd name="connsiteX6" fmla="*/ 866775 w 1009650"/>
              <a:gd name="connsiteY6" fmla="*/ 690563 h 709613"/>
              <a:gd name="connsiteX7" fmla="*/ 776288 w 1009650"/>
              <a:gd name="connsiteY7" fmla="*/ 700088 h 709613"/>
              <a:gd name="connsiteX8" fmla="*/ 642938 w 1009650"/>
              <a:gd name="connsiteY8" fmla="*/ 709613 h 709613"/>
              <a:gd name="connsiteX9" fmla="*/ 533400 w 1009650"/>
              <a:gd name="connsiteY9" fmla="*/ 704850 h 709613"/>
              <a:gd name="connsiteX10" fmla="*/ 519113 w 1009650"/>
              <a:gd name="connsiteY10" fmla="*/ 700088 h 709613"/>
              <a:gd name="connsiteX11" fmla="*/ 504825 w 1009650"/>
              <a:gd name="connsiteY11" fmla="*/ 690563 h 709613"/>
              <a:gd name="connsiteX12" fmla="*/ 476250 w 1009650"/>
              <a:gd name="connsiteY12" fmla="*/ 681038 h 709613"/>
              <a:gd name="connsiteX13" fmla="*/ 447675 w 1009650"/>
              <a:gd name="connsiteY13" fmla="*/ 661988 h 709613"/>
              <a:gd name="connsiteX14" fmla="*/ 438150 w 1009650"/>
              <a:gd name="connsiteY14" fmla="*/ 647700 h 709613"/>
              <a:gd name="connsiteX15" fmla="*/ 409575 w 1009650"/>
              <a:gd name="connsiteY15" fmla="*/ 638175 h 709613"/>
              <a:gd name="connsiteX16" fmla="*/ 381000 w 1009650"/>
              <a:gd name="connsiteY16" fmla="*/ 619125 h 709613"/>
              <a:gd name="connsiteX17" fmla="*/ 352425 w 1009650"/>
              <a:gd name="connsiteY17" fmla="*/ 609600 h 709613"/>
              <a:gd name="connsiteX18" fmla="*/ 323850 w 1009650"/>
              <a:gd name="connsiteY18" fmla="*/ 595313 h 709613"/>
              <a:gd name="connsiteX19" fmla="*/ 280988 w 1009650"/>
              <a:gd name="connsiteY19" fmla="*/ 576263 h 709613"/>
              <a:gd name="connsiteX20" fmla="*/ 266700 w 1009650"/>
              <a:gd name="connsiteY20" fmla="*/ 571500 h 709613"/>
              <a:gd name="connsiteX21" fmla="*/ 252413 w 1009650"/>
              <a:gd name="connsiteY21" fmla="*/ 566738 h 709613"/>
              <a:gd name="connsiteX22" fmla="*/ 209550 w 1009650"/>
              <a:gd name="connsiteY22" fmla="*/ 547688 h 709613"/>
              <a:gd name="connsiteX23" fmla="*/ 195263 w 1009650"/>
              <a:gd name="connsiteY23" fmla="*/ 542925 h 709613"/>
              <a:gd name="connsiteX24" fmla="*/ 180975 w 1009650"/>
              <a:gd name="connsiteY24" fmla="*/ 538163 h 709613"/>
              <a:gd name="connsiteX25" fmla="*/ 138113 w 1009650"/>
              <a:gd name="connsiteY25" fmla="*/ 519113 h 709613"/>
              <a:gd name="connsiteX26" fmla="*/ 123825 w 1009650"/>
              <a:gd name="connsiteY26" fmla="*/ 514350 h 709613"/>
              <a:gd name="connsiteX27" fmla="*/ 95250 w 1009650"/>
              <a:gd name="connsiteY27" fmla="*/ 495300 h 709613"/>
              <a:gd name="connsiteX28" fmla="*/ 66675 w 1009650"/>
              <a:gd name="connsiteY28" fmla="*/ 485775 h 709613"/>
              <a:gd name="connsiteX29" fmla="*/ 47625 w 1009650"/>
              <a:gd name="connsiteY29" fmla="*/ 457200 h 709613"/>
              <a:gd name="connsiteX30" fmla="*/ 38100 w 1009650"/>
              <a:gd name="connsiteY30" fmla="*/ 442913 h 709613"/>
              <a:gd name="connsiteX31" fmla="*/ 23813 w 1009650"/>
              <a:gd name="connsiteY31" fmla="*/ 433388 h 709613"/>
              <a:gd name="connsiteX32" fmla="*/ 19050 w 1009650"/>
              <a:gd name="connsiteY32" fmla="*/ 419100 h 709613"/>
              <a:gd name="connsiteX33" fmla="*/ 9525 w 1009650"/>
              <a:gd name="connsiteY33" fmla="*/ 404813 h 709613"/>
              <a:gd name="connsiteX34" fmla="*/ 0 w 1009650"/>
              <a:gd name="connsiteY34" fmla="*/ 376238 h 709613"/>
              <a:gd name="connsiteX35" fmla="*/ 14288 w 1009650"/>
              <a:gd name="connsiteY35" fmla="*/ 314325 h 709613"/>
              <a:gd name="connsiteX36" fmla="*/ 28575 w 1009650"/>
              <a:gd name="connsiteY36" fmla="*/ 304800 h 709613"/>
              <a:gd name="connsiteX37" fmla="*/ 52388 w 1009650"/>
              <a:gd name="connsiteY37" fmla="*/ 285750 h 709613"/>
              <a:gd name="connsiteX38" fmla="*/ 76200 w 1009650"/>
              <a:gd name="connsiteY38" fmla="*/ 266700 h 709613"/>
              <a:gd name="connsiteX39" fmla="*/ 85725 w 1009650"/>
              <a:gd name="connsiteY39" fmla="*/ 252413 h 709613"/>
              <a:gd name="connsiteX40" fmla="*/ 100013 w 1009650"/>
              <a:gd name="connsiteY40" fmla="*/ 247650 h 709613"/>
              <a:gd name="connsiteX41" fmla="*/ 114300 w 1009650"/>
              <a:gd name="connsiteY41" fmla="*/ 238125 h 709613"/>
              <a:gd name="connsiteX42" fmla="*/ 138113 w 1009650"/>
              <a:gd name="connsiteY42" fmla="*/ 219075 h 709613"/>
              <a:gd name="connsiteX43" fmla="*/ 166688 w 1009650"/>
              <a:gd name="connsiteY43" fmla="*/ 200025 h 709613"/>
              <a:gd name="connsiteX44" fmla="*/ 176213 w 1009650"/>
              <a:gd name="connsiteY44" fmla="*/ 185738 h 709613"/>
              <a:gd name="connsiteX45" fmla="*/ 219075 w 1009650"/>
              <a:gd name="connsiteY45" fmla="*/ 161925 h 709613"/>
              <a:gd name="connsiteX46" fmla="*/ 247650 w 1009650"/>
              <a:gd name="connsiteY46" fmla="*/ 147638 h 709613"/>
              <a:gd name="connsiteX47" fmla="*/ 290513 w 1009650"/>
              <a:gd name="connsiteY47" fmla="*/ 128588 h 709613"/>
              <a:gd name="connsiteX48" fmla="*/ 304800 w 1009650"/>
              <a:gd name="connsiteY48" fmla="*/ 123825 h 709613"/>
              <a:gd name="connsiteX49" fmla="*/ 319088 w 1009650"/>
              <a:gd name="connsiteY49" fmla="*/ 114300 h 709613"/>
              <a:gd name="connsiteX50" fmla="*/ 338138 w 1009650"/>
              <a:gd name="connsiteY50" fmla="*/ 109538 h 709613"/>
              <a:gd name="connsiteX51" fmla="*/ 366713 w 1009650"/>
              <a:gd name="connsiteY51" fmla="*/ 100013 h 709613"/>
              <a:gd name="connsiteX52" fmla="*/ 409575 w 1009650"/>
              <a:gd name="connsiteY52" fmla="*/ 85725 h 709613"/>
              <a:gd name="connsiteX53" fmla="*/ 423863 w 1009650"/>
              <a:gd name="connsiteY53" fmla="*/ 80963 h 709613"/>
              <a:gd name="connsiteX54" fmla="*/ 681038 w 1009650"/>
              <a:gd name="connsiteY54" fmla="*/ 76200 h 709613"/>
              <a:gd name="connsiteX55" fmla="*/ 714375 w 1009650"/>
              <a:gd name="connsiteY55" fmla="*/ 71438 h 709613"/>
              <a:gd name="connsiteX56" fmla="*/ 728663 w 1009650"/>
              <a:gd name="connsiteY56" fmla="*/ 66675 h 709613"/>
              <a:gd name="connsiteX57" fmla="*/ 747713 w 1009650"/>
              <a:gd name="connsiteY57" fmla="*/ 61913 h 709613"/>
              <a:gd name="connsiteX58" fmla="*/ 800100 w 1009650"/>
              <a:gd name="connsiteY58" fmla="*/ 47625 h 709613"/>
              <a:gd name="connsiteX59" fmla="*/ 814388 w 1009650"/>
              <a:gd name="connsiteY59" fmla="*/ 42863 h 709613"/>
              <a:gd name="connsiteX60" fmla="*/ 933450 w 1009650"/>
              <a:gd name="connsiteY60" fmla="*/ 38100 h 709613"/>
              <a:gd name="connsiteX61" fmla="*/ 947738 w 1009650"/>
              <a:gd name="connsiteY61" fmla="*/ 33338 h 709613"/>
              <a:gd name="connsiteX62" fmla="*/ 966788 w 1009650"/>
              <a:gd name="connsiteY62" fmla="*/ 28575 h 709613"/>
              <a:gd name="connsiteX63" fmla="*/ 995363 w 1009650"/>
              <a:gd name="connsiteY63" fmla="*/ 19050 h 709613"/>
              <a:gd name="connsiteX64" fmla="*/ 1009650 w 1009650"/>
              <a:gd name="connsiteY64" fmla="*/ 0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09650" h="709613">
                <a:moveTo>
                  <a:pt x="1004888" y="614363"/>
                </a:moveTo>
                <a:cubicBezTo>
                  <a:pt x="999052" y="619032"/>
                  <a:pt x="976894" y="637885"/>
                  <a:pt x="966788" y="642938"/>
                </a:cubicBezTo>
                <a:cubicBezTo>
                  <a:pt x="962298" y="645183"/>
                  <a:pt x="957263" y="646113"/>
                  <a:pt x="952500" y="647700"/>
                </a:cubicBezTo>
                <a:cubicBezTo>
                  <a:pt x="942975" y="654050"/>
                  <a:pt x="934785" y="663130"/>
                  <a:pt x="923925" y="666750"/>
                </a:cubicBezTo>
                <a:lnTo>
                  <a:pt x="895350" y="676275"/>
                </a:lnTo>
                <a:cubicBezTo>
                  <a:pt x="890588" y="679450"/>
                  <a:pt x="886182" y="683240"/>
                  <a:pt x="881063" y="685800"/>
                </a:cubicBezTo>
                <a:cubicBezTo>
                  <a:pt x="876573" y="688045"/>
                  <a:pt x="871602" y="689184"/>
                  <a:pt x="866775" y="690563"/>
                </a:cubicBezTo>
                <a:cubicBezTo>
                  <a:pt x="831458" y="700654"/>
                  <a:pt x="829151" y="696563"/>
                  <a:pt x="776288" y="700088"/>
                </a:cubicBezTo>
                <a:cubicBezTo>
                  <a:pt x="721848" y="709160"/>
                  <a:pt x="726147" y="709613"/>
                  <a:pt x="642938" y="709613"/>
                </a:cubicBezTo>
                <a:cubicBezTo>
                  <a:pt x="606391" y="709613"/>
                  <a:pt x="569913" y="706438"/>
                  <a:pt x="533400" y="704850"/>
                </a:cubicBezTo>
                <a:cubicBezTo>
                  <a:pt x="528638" y="703263"/>
                  <a:pt x="523603" y="702333"/>
                  <a:pt x="519113" y="700088"/>
                </a:cubicBezTo>
                <a:cubicBezTo>
                  <a:pt x="513993" y="697528"/>
                  <a:pt x="510056" y="692888"/>
                  <a:pt x="504825" y="690563"/>
                </a:cubicBezTo>
                <a:cubicBezTo>
                  <a:pt x="495650" y="686485"/>
                  <a:pt x="476250" y="681038"/>
                  <a:pt x="476250" y="681038"/>
                </a:cubicBezTo>
                <a:cubicBezTo>
                  <a:pt x="466725" y="674688"/>
                  <a:pt x="454025" y="671513"/>
                  <a:pt x="447675" y="661988"/>
                </a:cubicBezTo>
                <a:cubicBezTo>
                  <a:pt x="444500" y="657225"/>
                  <a:pt x="443004" y="650734"/>
                  <a:pt x="438150" y="647700"/>
                </a:cubicBezTo>
                <a:cubicBezTo>
                  <a:pt x="429636" y="642379"/>
                  <a:pt x="417929" y="643744"/>
                  <a:pt x="409575" y="638175"/>
                </a:cubicBezTo>
                <a:cubicBezTo>
                  <a:pt x="400050" y="631825"/>
                  <a:pt x="391860" y="622745"/>
                  <a:pt x="381000" y="619125"/>
                </a:cubicBezTo>
                <a:cubicBezTo>
                  <a:pt x="371475" y="615950"/>
                  <a:pt x="360779" y="615169"/>
                  <a:pt x="352425" y="609600"/>
                </a:cubicBezTo>
                <a:cubicBezTo>
                  <a:pt x="333961" y="597290"/>
                  <a:pt x="343568" y="601885"/>
                  <a:pt x="323850" y="595313"/>
                </a:cubicBezTo>
                <a:cubicBezTo>
                  <a:pt x="301209" y="580218"/>
                  <a:pt x="314994" y="587599"/>
                  <a:pt x="280988" y="576263"/>
                </a:cubicBezTo>
                <a:lnTo>
                  <a:pt x="266700" y="571500"/>
                </a:lnTo>
                <a:lnTo>
                  <a:pt x="252413" y="566738"/>
                </a:lnTo>
                <a:cubicBezTo>
                  <a:pt x="229770" y="551643"/>
                  <a:pt x="243557" y="559024"/>
                  <a:pt x="209550" y="547688"/>
                </a:cubicBezTo>
                <a:lnTo>
                  <a:pt x="195263" y="542925"/>
                </a:lnTo>
                <a:lnTo>
                  <a:pt x="180975" y="538163"/>
                </a:lnTo>
                <a:cubicBezTo>
                  <a:pt x="158334" y="523068"/>
                  <a:pt x="172119" y="530449"/>
                  <a:pt x="138113" y="519113"/>
                </a:cubicBezTo>
                <a:cubicBezTo>
                  <a:pt x="133350" y="517525"/>
                  <a:pt x="128002" y="517135"/>
                  <a:pt x="123825" y="514350"/>
                </a:cubicBezTo>
                <a:cubicBezTo>
                  <a:pt x="114300" y="508000"/>
                  <a:pt x="106110" y="498920"/>
                  <a:pt x="95250" y="495300"/>
                </a:cubicBezTo>
                <a:lnTo>
                  <a:pt x="66675" y="485775"/>
                </a:lnTo>
                <a:lnTo>
                  <a:pt x="47625" y="457200"/>
                </a:lnTo>
                <a:cubicBezTo>
                  <a:pt x="44450" y="452438"/>
                  <a:pt x="42862" y="446088"/>
                  <a:pt x="38100" y="442913"/>
                </a:cubicBezTo>
                <a:lnTo>
                  <a:pt x="23813" y="433388"/>
                </a:lnTo>
                <a:cubicBezTo>
                  <a:pt x="22225" y="428625"/>
                  <a:pt x="21295" y="423590"/>
                  <a:pt x="19050" y="419100"/>
                </a:cubicBezTo>
                <a:cubicBezTo>
                  <a:pt x="16490" y="413981"/>
                  <a:pt x="11850" y="410043"/>
                  <a:pt x="9525" y="404813"/>
                </a:cubicBezTo>
                <a:cubicBezTo>
                  <a:pt x="5447" y="395638"/>
                  <a:pt x="0" y="376238"/>
                  <a:pt x="0" y="376238"/>
                </a:cubicBezTo>
                <a:cubicBezTo>
                  <a:pt x="2487" y="351371"/>
                  <a:pt x="-3066" y="331679"/>
                  <a:pt x="14288" y="314325"/>
                </a:cubicBezTo>
                <a:cubicBezTo>
                  <a:pt x="18335" y="310278"/>
                  <a:pt x="23813" y="307975"/>
                  <a:pt x="28575" y="304800"/>
                </a:cubicBezTo>
                <a:cubicBezTo>
                  <a:pt x="55871" y="263857"/>
                  <a:pt x="19525" y="312040"/>
                  <a:pt x="52388" y="285750"/>
                </a:cubicBezTo>
                <a:cubicBezTo>
                  <a:pt x="83164" y="261130"/>
                  <a:pt x="40287" y="278673"/>
                  <a:pt x="76200" y="266700"/>
                </a:cubicBezTo>
                <a:cubicBezTo>
                  <a:pt x="79375" y="261938"/>
                  <a:pt x="81256" y="255989"/>
                  <a:pt x="85725" y="252413"/>
                </a:cubicBezTo>
                <a:cubicBezTo>
                  <a:pt x="89645" y="249277"/>
                  <a:pt x="95523" y="249895"/>
                  <a:pt x="100013" y="247650"/>
                </a:cubicBezTo>
                <a:cubicBezTo>
                  <a:pt x="105132" y="245090"/>
                  <a:pt x="109538" y="241300"/>
                  <a:pt x="114300" y="238125"/>
                </a:cubicBezTo>
                <a:cubicBezTo>
                  <a:pt x="131899" y="211727"/>
                  <a:pt x="113756" y="232607"/>
                  <a:pt x="138113" y="219075"/>
                </a:cubicBezTo>
                <a:cubicBezTo>
                  <a:pt x="148120" y="213516"/>
                  <a:pt x="166688" y="200025"/>
                  <a:pt x="166688" y="200025"/>
                </a:cubicBezTo>
                <a:cubicBezTo>
                  <a:pt x="169863" y="195263"/>
                  <a:pt x="171905" y="189507"/>
                  <a:pt x="176213" y="185738"/>
                </a:cubicBezTo>
                <a:cubicBezTo>
                  <a:pt x="216253" y="150703"/>
                  <a:pt x="190732" y="176097"/>
                  <a:pt x="219075" y="161925"/>
                </a:cubicBezTo>
                <a:cubicBezTo>
                  <a:pt x="255996" y="143464"/>
                  <a:pt x="211747" y="159605"/>
                  <a:pt x="247650" y="147638"/>
                </a:cubicBezTo>
                <a:cubicBezTo>
                  <a:pt x="270293" y="132543"/>
                  <a:pt x="256506" y="139924"/>
                  <a:pt x="290513" y="128588"/>
                </a:cubicBezTo>
                <a:cubicBezTo>
                  <a:pt x="295275" y="127000"/>
                  <a:pt x="300623" y="126610"/>
                  <a:pt x="304800" y="123825"/>
                </a:cubicBezTo>
                <a:cubicBezTo>
                  <a:pt x="309563" y="120650"/>
                  <a:pt x="313827" y="116555"/>
                  <a:pt x="319088" y="114300"/>
                </a:cubicBezTo>
                <a:cubicBezTo>
                  <a:pt x="325104" y="111722"/>
                  <a:pt x="331869" y="111419"/>
                  <a:pt x="338138" y="109538"/>
                </a:cubicBezTo>
                <a:cubicBezTo>
                  <a:pt x="347755" y="106653"/>
                  <a:pt x="357188" y="103188"/>
                  <a:pt x="366713" y="100013"/>
                </a:cubicBezTo>
                <a:lnTo>
                  <a:pt x="409575" y="85725"/>
                </a:lnTo>
                <a:cubicBezTo>
                  <a:pt x="414338" y="84137"/>
                  <a:pt x="418844" y="81056"/>
                  <a:pt x="423863" y="80963"/>
                </a:cubicBezTo>
                <a:lnTo>
                  <a:pt x="681038" y="76200"/>
                </a:lnTo>
                <a:cubicBezTo>
                  <a:pt x="692150" y="74613"/>
                  <a:pt x="703368" y="73639"/>
                  <a:pt x="714375" y="71438"/>
                </a:cubicBezTo>
                <a:cubicBezTo>
                  <a:pt x="719298" y="70453"/>
                  <a:pt x="723836" y="68054"/>
                  <a:pt x="728663" y="66675"/>
                </a:cubicBezTo>
                <a:cubicBezTo>
                  <a:pt x="734957" y="64877"/>
                  <a:pt x="741444" y="63794"/>
                  <a:pt x="747713" y="61913"/>
                </a:cubicBezTo>
                <a:cubicBezTo>
                  <a:pt x="849884" y="31263"/>
                  <a:pt x="713300" y="69325"/>
                  <a:pt x="800100" y="47625"/>
                </a:cubicBezTo>
                <a:cubicBezTo>
                  <a:pt x="804970" y="46407"/>
                  <a:pt x="809381" y="43221"/>
                  <a:pt x="814388" y="42863"/>
                </a:cubicBezTo>
                <a:cubicBezTo>
                  <a:pt x="854006" y="40033"/>
                  <a:pt x="893763" y="39688"/>
                  <a:pt x="933450" y="38100"/>
                </a:cubicBezTo>
                <a:cubicBezTo>
                  <a:pt x="938213" y="36513"/>
                  <a:pt x="942911" y="34717"/>
                  <a:pt x="947738" y="33338"/>
                </a:cubicBezTo>
                <a:cubicBezTo>
                  <a:pt x="954032" y="31540"/>
                  <a:pt x="960519" y="30456"/>
                  <a:pt x="966788" y="28575"/>
                </a:cubicBezTo>
                <a:cubicBezTo>
                  <a:pt x="976405" y="25690"/>
                  <a:pt x="995363" y="19050"/>
                  <a:pt x="995363" y="19050"/>
                </a:cubicBezTo>
                <a:cubicBezTo>
                  <a:pt x="1006133" y="2895"/>
                  <a:pt x="1000841" y="8811"/>
                  <a:pt x="100965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6EE68F59-9AAD-46C1-97DC-1E847BF20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33" y="4273184"/>
            <a:ext cx="3261590" cy="2446193"/>
          </a:xfrm>
          <a:prstGeom prst="rect">
            <a:avLst/>
          </a:prstGeom>
        </p:spPr>
      </p:pic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D85E0E6F-8513-43C6-B3F3-6037B01CFD19}"/>
              </a:ext>
            </a:extLst>
          </p:cNvPr>
          <p:cNvSpPr/>
          <p:nvPr/>
        </p:nvSpPr>
        <p:spPr>
          <a:xfrm>
            <a:off x="247955" y="823268"/>
            <a:ext cx="5556493" cy="4128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Squall Line in 2008 </a:t>
            </a:r>
            <a:r>
              <a:rPr lang="en-US" altLang="zh-TW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SoWMEX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IOP8 14</a:t>
            </a:r>
            <a:r>
              <a:rPr lang="en-US" altLang="zh-TW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June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CD9C67D-C45D-4911-8835-D72DD57EDA86}"/>
              </a:ext>
            </a:extLst>
          </p:cNvPr>
          <p:cNvSpPr/>
          <p:nvPr/>
        </p:nvSpPr>
        <p:spPr>
          <a:xfrm rot="3697988">
            <a:off x="1612607" y="2057962"/>
            <a:ext cx="595307" cy="13816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DCB9E3C7-DE22-42F0-AFA7-8080DC708939}"/>
              </a:ext>
            </a:extLst>
          </p:cNvPr>
          <p:cNvSpPr/>
          <p:nvPr/>
        </p:nvSpPr>
        <p:spPr>
          <a:xfrm>
            <a:off x="6143625" y="2114550"/>
            <a:ext cx="190500" cy="490538"/>
          </a:xfrm>
          <a:custGeom>
            <a:avLst/>
            <a:gdLst>
              <a:gd name="connsiteX0" fmla="*/ 190500 w 190500"/>
              <a:gd name="connsiteY0" fmla="*/ 0 h 490538"/>
              <a:gd name="connsiteX1" fmla="*/ 188119 w 190500"/>
              <a:gd name="connsiteY1" fmla="*/ 16669 h 490538"/>
              <a:gd name="connsiteX2" fmla="*/ 185738 w 190500"/>
              <a:gd name="connsiteY2" fmla="*/ 42863 h 490538"/>
              <a:gd name="connsiteX3" fmla="*/ 180975 w 190500"/>
              <a:gd name="connsiteY3" fmla="*/ 71438 h 490538"/>
              <a:gd name="connsiteX4" fmla="*/ 173831 w 190500"/>
              <a:gd name="connsiteY4" fmla="*/ 95250 h 490538"/>
              <a:gd name="connsiteX5" fmla="*/ 171450 w 190500"/>
              <a:gd name="connsiteY5" fmla="*/ 109538 h 490538"/>
              <a:gd name="connsiteX6" fmla="*/ 164306 w 190500"/>
              <a:gd name="connsiteY6" fmla="*/ 135731 h 490538"/>
              <a:gd name="connsiteX7" fmla="*/ 159544 w 190500"/>
              <a:gd name="connsiteY7" fmla="*/ 154781 h 490538"/>
              <a:gd name="connsiteX8" fmla="*/ 157163 w 190500"/>
              <a:gd name="connsiteY8" fmla="*/ 161925 h 490538"/>
              <a:gd name="connsiteX9" fmla="*/ 154781 w 190500"/>
              <a:gd name="connsiteY9" fmla="*/ 173831 h 490538"/>
              <a:gd name="connsiteX10" fmla="*/ 147638 w 190500"/>
              <a:gd name="connsiteY10" fmla="*/ 190500 h 490538"/>
              <a:gd name="connsiteX11" fmla="*/ 145256 w 190500"/>
              <a:gd name="connsiteY11" fmla="*/ 200025 h 490538"/>
              <a:gd name="connsiteX12" fmla="*/ 140494 w 190500"/>
              <a:gd name="connsiteY12" fmla="*/ 211931 h 490538"/>
              <a:gd name="connsiteX13" fmla="*/ 130969 w 190500"/>
              <a:gd name="connsiteY13" fmla="*/ 235744 h 490538"/>
              <a:gd name="connsiteX14" fmla="*/ 126206 w 190500"/>
              <a:gd name="connsiteY14" fmla="*/ 242888 h 490538"/>
              <a:gd name="connsiteX15" fmla="*/ 121444 w 190500"/>
              <a:gd name="connsiteY15" fmla="*/ 257175 h 490538"/>
              <a:gd name="connsiteX16" fmla="*/ 116681 w 190500"/>
              <a:gd name="connsiteY16" fmla="*/ 273844 h 490538"/>
              <a:gd name="connsiteX17" fmla="*/ 107156 w 190500"/>
              <a:gd name="connsiteY17" fmla="*/ 292894 h 490538"/>
              <a:gd name="connsiteX18" fmla="*/ 102394 w 190500"/>
              <a:gd name="connsiteY18" fmla="*/ 309563 h 490538"/>
              <a:gd name="connsiteX19" fmla="*/ 97631 w 190500"/>
              <a:gd name="connsiteY19" fmla="*/ 316706 h 490538"/>
              <a:gd name="connsiteX20" fmla="*/ 88106 w 190500"/>
              <a:gd name="connsiteY20" fmla="*/ 335756 h 490538"/>
              <a:gd name="connsiteX21" fmla="*/ 83344 w 190500"/>
              <a:gd name="connsiteY21" fmla="*/ 345281 h 490538"/>
              <a:gd name="connsiteX22" fmla="*/ 78581 w 190500"/>
              <a:gd name="connsiteY22" fmla="*/ 352425 h 490538"/>
              <a:gd name="connsiteX23" fmla="*/ 71438 w 190500"/>
              <a:gd name="connsiteY23" fmla="*/ 369094 h 490538"/>
              <a:gd name="connsiteX24" fmla="*/ 66675 w 190500"/>
              <a:gd name="connsiteY24" fmla="*/ 376238 h 490538"/>
              <a:gd name="connsiteX25" fmla="*/ 61913 w 190500"/>
              <a:gd name="connsiteY25" fmla="*/ 385763 h 490538"/>
              <a:gd name="connsiteX26" fmla="*/ 54769 w 190500"/>
              <a:gd name="connsiteY26" fmla="*/ 395288 h 490538"/>
              <a:gd name="connsiteX27" fmla="*/ 50006 w 190500"/>
              <a:gd name="connsiteY27" fmla="*/ 402431 h 490538"/>
              <a:gd name="connsiteX28" fmla="*/ 45244 w 190500"/>
              <a:gd name="connsiteY28" fmla="*/ 416719 h 490538"/>
              <a:gd name="connsiteX29" fmla="*/ 35719 w 190500"/>
              <a:gd name="connsiteY29" fmla="*/ 431006 h 490538"/>
              <a:gd name="connsiteX30" fmla="*/ 33338 w 190500"/>
              <a:gd name="connsiteY30" fmla="*/ 438150 h 490538"/>
              <a:gd name="connsiteX31" fmla="*/ 23813 w 190500"/>
              <a:gd name="connsiteY31" fmla="*/ 452438 h 490538"/>
              <a:gd name="connsiteX32" fmla="*/ 19050 w 190500"/>
              <a:gd name="connsiteY32" fmla="*/ 459581 h 490538"/>
              <a:gd name="connsiteX33" fmla="*/ 14288 w 190500"/>
              <a:gd name="connsiteY33" fmla="*/ 469106 h 490538"/>
              <a:gd name="connsiteX34" fmla="*/ 4763 w 190500"/>
              <a:gd name="connsiteY34" fmla="*/ 483394 h 490538"/>
              <a:gd name="connsiteX35" fmla="*/ 0 w 190500"/>
              <a:gd name="connsiteY35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" h="490538">
                <a:moveTo>
                  <a:pt x="190500" y="0"/>
                </a:moveTo>
                <a:cubicBezTo>
                  <a:pt x="189706" y="5556"/>
                  <a:pt x="188739" y="11091"/>
                  <a:pt x="188119" y="16669"/>
                </a:cubicBezTo>
                <a:cubicBezTo>
                  <a:pt x="187151" y="25383"/>
                  <a:pt x="186872" y="34169"/>
                  <a:pt x="185738" y="42863"/>
                </a:cubicBezTo>
                <a:cubicBezTo>
                  <a:pt x="184489" y="52438"/>
                  <a:pt x="184029" y="62277"/>
                  <a:pt x="180975" y="71438"/>
                </a:cubicBezTo>
                <a:cubicBezTo>
                  <a:pt x="178247" y="79621"/>
                  <a:pt x="175874" y="86395"/>
                  <a:pt x="173831" y="95250"/>
                </a:cubicBezTo>
                <a:cubicBezTo>
                  <a:pt x="172745" y="99955"/>
                  <a:pt x="172397" y="104803"/>
                  <a:pt x="171450" y="109538"/>
                </a:cubicBezTo>
                <a:cubicBezTo>
                  <a:pt x="170050" y="116537"/>
                  <a:pt x="165761" y="130274"/>
                  <a:pt x="164306" y="135731"/>
                </a:cubicBezTo>
                <a:cubicBezTo>
                  <a:pt x="162619" y="142055"/>
                  <a:pt x="161266" y="148466"/>
                  <a:pt x="159544" y="154781"/>
                </a:cubicBezTo>
                <a:cubicBezTo>
                  <a:pt x="158884" y="157203"/>
                  <a:pt x="157772" y="159490"/>
                  <a:pt x="157163" y="161925"/>
                </a:cubicBezTo>
                <a:cubicBezTo>
                  <a:pt x="156181" y="165851"/>
                  <a:pt x="155763" y="169905"/>
                  <a:pt x="154781" y="173831"/>
                </a:cubicBezTo>
                <a:cubicBezTo>
                  <a:pt x="151823" y="185660"/>
                  <a:pt x="152751" y="176867"/>
                  <a:pt x="147638" y="190500"/>
                </a:cubicBezTo>
                <a:cubicBezTo>
                  <a:pt x="146489" y="193564"/>
                  <a:pt x="146291" y="196920"/>
                  <a:pt x="145256" y="200025"/>
                </a:cubicBezTo>
                <a:cubicBezTo>
                  <a:pt x="143904" y="204080"/>
                  <a:pt x="141995" y="207929"/>
                  <a:pt x="140494" y="211931"/>
                </a:cubicBezTo>
                <a:cubicBezTo>
                  <a:pt x="135743" y="224601"/>
                  <a:pt x="140205" y="217272"/>
                  <a:pt x="130969" y="235744"/>
                </a:cubicBezTo>
                <a:cubicBezTo>
                  <a:pt x="129689" y="238304"/>
                  <a:pt x="127794" y="240507"/>
                  <a:pt x="126206" y="242888"/>
                </a:cubicBezTo>
                <a:cubicBezTo>
                  <a:pt x="124619" y="247650"/>
                  <a:pt x="122920" y="252377"/>
                  <a:pt x="121444" y="257175"/>
                </a:cubicBezTo>
                <a:cubicBezTo>
                  <a:pt x="119745" y="262698"/>
                  <a:pt x="118827" y="268479"/>
                  <a:pt x="116681" y="273844"/>
                </a:cubicBezTo>
                <a:cubicBezTo>
                  <a:pt x="114044" y="280436"/>
                  <a:pt x="107156" y="292894"/>
                  <a:pt x="107156" y="292894"/>
                </a:cubicBezTo>
                <a:cubicBezTo>
                  <a:pt x="106394" y="295944"/>
                  <a:pt x="104101" y="306148"/>
                  <a:pt x="102394" y="309563"/>
                </a:cubicBezTo>
                <a:cubicBezTo>
                  <a:pt x="101114" y="312123"/>
                  <a:pt x="99001" y="314194"/>
                  <a:pt x="97631" y="316706"/>
                </a:cubicBezTo>
                <a:cubicBezTo>
                  <a:pt x="94231" y="322939"/>
                  <a:pt x="91281" y="329406"/>
                  <a:pt x="88106" y="335756"/>
                </a:cubicBezTo>
                <a:cubicBezTo>
                  <a:pt x="86519" y="338931"/>
                  <a:pt x="85313" y="342328"/>
                  <a:pt x="83344" y="345281"/>
                </a:cubicBezTo>
                <a:lnTo>
                  <a:pt x="78581" y="352425"/>
                </a:lnTo>
                <a:cubicBezTo>
                  <a:pt x="75910" y="360439"/>
                  <a:pt x="76145" y="360856"/>
                  <a:pt x="71438" y="369094"/>
                </a:cubicBezTo>
                <a:cubicBezTo>
                  <a:pt x="70018" y="371579"/>
                  <a:pt x="68095" y="373753"/>
                  <a:pt x="66675" y="376238"/>
                </a:cubicBezTo>
                <a:cubicBezTo>
                  <a:pt x="64914" y="379320"/>
                  <a:pt x="63794" y="382753"/>
                  <a:pt x="61913" y="385763"/>
                </a:cubicBezTo>
                <a:cubicBezTo>
                  <a:pt x="59810" y="389129"/>
                  <a:pt x="57076" y="392059"/>
                  <a:pt x="54769" y="395288"/>
                </a:cubicBezTo>
                <a:cubicBezTo>
                  <a:pt x="53105" y="397617"/>
                  <a:pt x="51594" y="400050"/>
                  <a:pt x="50006" y="402431"/>
                </a:cubicBezTo>
                <a:cubicBezTo>
                  <a:pt x="48419" y="407194"/>
                  <a:pt x="48029" y="412542"/>
                  <a:pt x="45244" y="416719"/>
                </a:cubicBezTo>
                <a:lnTo>
                  <a:pt x="35719" y="431006"/>
                </a:lnTo>
                <a:cubicBezTo>
                  <a:pt x="34925" y="433387"/>
                  <a:pt x="34557" y="435956"/>
                  <a:pt x="33338" y="438150"/>
                </a:cubicBezTo>
                <a:cubicBezTo>
                  <a:pt x="30558" y="443154"/>
                  <a:pt x="26988" y="447675"/>
                  <a:pt x="23813" y="452438"/>
                </a:cubicBezTo>
                <a:cubicBezTo>
                  <a:pt x="22226" y="454819"/>
                  <a:pt x="20330" y="457021"/>
                  <a:pt x="19050" y="459581"/>
                </a:cubicBezTo>
                <a:cubicBezTo>
                  <a:pt x="17463" y="462756"/>
                  <a:pt x="16114" y="466062"/>
                  <a:pt x="14288" y="469106"/>
                </a:cubicBezTo>
                <a:cubicBezTo>
                  <a:pt x="11343" y="474014"/>
                  <a:pt x="7938" y="478631"/>
                  <a:pt x="4763" y="483394"/>
                </a:cubicBezTo>
                <a:lnTo>
                  <a:pt x="0" y="490538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533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>
            <a:extLst>
              <a:ext uri="{FF2B5EF4-FFF2-40B4-BE49-F238E27FC236}">
                <a16:creationId xmlns:a16="http://schemas.microsoft.com/office/drawing/2014/main" id="{23EFE7EC-0C52-42EF-93A6-E4D57223BDDD}"/>
              </a:ext>
            </a:extLst>
          </p:cNvPr>
          <p:cNvSpPr/>
          <p:nvPr/>
        </p:nvSpPr>
        <p:spPr>
          <a:xfrm>
            <a:off x="4622800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190602A1-06C2-4990-A507-7EFC942A28E5}"/>
              </a:ext>
            </a:extLst>
          </p:cNvPr>
          <p:cNvSpPr/>
          <p:nvPr/>
        </p:nvSpPr>
        <p:spPr>
          <a:xfrm>
            <a:off x="7990549" y="280247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28AD59FA-C765-4ECB-9F0B-B94F8E47FE6C}"/>
              </a:ext>
            </a:extLst>
          </p:cNvPr>
          <p:cNvSpPr/>
          <p:nvPr/>
        </p:nvSpPr>
        <p:spPr>
          <a:xfrm>
            <a:off x="1255051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F66CB9AF-5464-4CC1-9829-AF42A3696793}"/>
              </a:ext>
            </a:extLst>
          </p:cNvPr>
          <p:cNvSpPr/>
          <p:nvPr/>
        </p:nvSpPr>
        <p:spPr>
          <a:xfrm>
            <a:off x="4622800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C46BF98B-69A4-4393-B716-42F955A95C61}"/>
              </a:ext>
            </a:extLst>
          </p:cNvPr>
          <p:cNvSpPr/>
          <p:nvPr/>
        </p:nvSpPr>
        <p:spPr>
          <a:xfrm>
            <a:off x="7990549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A71AD6F2-9B78-48CF-B1C1-E370676B06FF}"/>
              </a:ext>
            </a:extLst>
          </p:cNvPr>
          <p:cNvSpPr/>
          <p:nvPr/>
        </p:nvSpPr>
        <p:spPr>
          <a:xfrm>
            <a:off x="1255051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AF1E434-EA15-4663-B961-4E8D0F0DC414}"/>
              </a:ext>
            </a:extLst>
          </p:cNvPr>
          <p:cNvSpPr txBox="1"/>
          <p:nvPr/>
        </p:nvSpPr>
        <p:spPr>
          <a:xfrm>
            <a:off x="4779848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C34BD1C-E026-4B14-9651-E0967C5ABE22}"/>
              </a:ext>
            </a:extLst>
          </p:cNvPr>
          <p:cNvSpPr txBox="1"/>
          <p:nvPr/>
        </p:nvSpPr>
        <p:spPr>
          <a:xfrm>
            <a:off x="8147597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Experiment Design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47FFE33-3DE4-4028-B18E-05507AC18E29}"/>
              </a:ext>
            </a:extLst>
          </p:cNvPr>
          <p:cNvSpPr txBox="1"/>
          <p:nvPr/>
        </p:nvSpPr>
        <p:spPr>
          <a:xfrm>
            <a:off x="1412099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6FD302CB-CFDE-4253-B2F5-BEA8B965F8D5}"/>
              </a:ext>
            </a:extLst>
          </p:cNvPr>
          <p:cNvSpPr txBox="1"/>
          <p:nvPr/>
        </p:nvSpPr>
        <p:spPr>
          <a:xfrm>
            <a:off x="8147597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2F5DF57-7E5E-43C6-8135-29CC73D5ED07}"/>
              </a:ext>
            </a:extLst>
          </p:cNvPr>
          <p:cNvSpPr txBox="1"/>
          <p:nvPr/>
        </p:nvSpPr>
        <p:spPr>
          <a:xfrm>
            <a:off x="1412099" y="1430282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412D6FC-302B-4AD7-94DC-5DB2F0956606}"/>
              </a:ext>
            </a:extLst>
          </p:cNvPr>
          <p:cNvSpPr txBox="1"/>
          <p:nvPr/>
        </p:nvSpPr>
        <p:spPr>
          <a:xfrm>
            <a:off x="4779848" y="4504390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0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橢圓 25">
            <a:extLst>
              <a:ext uri="{FF2B5EF4-FFF2-40B4-BE49-F238E27FC236}">
                <a16:creationId xmlns:a16="http://schemas.microsoft.com/office/drawing/2014/main" id="{FA0568EE-84A7-4F88-B53E-43E7638DB1F8}"/>
              </a:ext>
            </a:extLst>
          </p:cNvPr>
          <p:cNvSpPr/>
          <p:nvPr/>
        </p:nvSpPr>
        <p:spPr>
          <a:xfrm>
            <a:off x="-1609374" y="-3885354"/>
            <a:ext cx="15695923" cy="15695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3096B0C5-9972-4305-BC28-0870767D5DC1}"/>
              </a:ext>
            </a:extLst>
          </p:cNvPr>
          <p:cNvSpPr/>
          <p:nvPr/>
        </p:nvSpPr>
        <p:spPr>
          <a:xfrm>
            <a:off x="-19549887" y="-3885354"/>
            <a:ext cx="15695923" cy="15695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31A6ABC3-61E4-478A-AE1B-A5F33515162F}"/>
              </a:ext>
            </a:extLst>
          </p:cNvPr>
          <p:cNvSpPr/>
          <p:nvPr/>
        </p:nvSpPr>
        <p:spPr>
          <a:xfrm>
            <a:off x="-37490400" y="13966504"/>
            <a:ext cx="15695923" cy="156959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E5273902-4DB1-4F32-A020-409E0C2BBCE1}"/>
              </a:ext>
            </a:extLst>
          </p:cNvPr>
          <p:cNvSpPr/>
          <p:nvPr/>
        </p:nvSpPr>
        <p:spPr>
          <a:xfrm>
            <a:off x="-19549887" y="13966504"/>
            <a:ext cx="15695923" cy="156959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77648692-1837-40DF-917C-C9CCE21B63CB}"/>
              </a:ext>
            </a:extLst>
          </p:cNvPr>
          <p:cNvSpPr/>
          <p:nvPr/>
        </p:nvSpPr>
        <p:spPr>
          <a:xfrm>
            <a:off x="-1609374" y="13966504"/>
            <a:ext cx="15695923" cy="156959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690F78C0-DCE7-4B13-A8A2-DEC45BB49D02}"/>
              </a:ext>
            </a:extLst>
          </p:cNvPr>
          <p:cNvSpPr/>
          <p:nvPr/>
        </p:nvSpPr>
        <p:spPr>
          <a:xfrm>
            <a:off x="-37490400" y="-3885354"/>
            <a:ext cx="15695923" cy="15695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C5F3E08-7CCF-4484-9026-09CAD7F2B379}"/>
              </a:ext>
            </a:extLst>
          </p:cNvPr>
          <p:cNvSpPr txBox="1"/>
          <p:nvPr/>
        </p:nvSpPr>
        <p:spPr>
          <a:xfrm>
            <a:off x="-18713268" y="765442"/>
            <a:ext cx="14022691" cy="639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CC56338-67E4-4ACE-9EDD-8F2BC7D38F6B}"/>
              </a:ext>
            </a:extLst>
          </p:cNvPr>
          <p:cNvSpPr txBox="1"/>
          <p:nvPr/>
        </p:nvSpPr>
        <p:spPr>
          <a:xfrm>
            <a:off x="-36653781" y="20092916"/>
            <a:ext cx="14022691" cy="344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E3FFF0D-3453-42B0-A0D7-1ED0AF513B9F}"/>
              </a:ext>
            </a:extLst>
          </p:cNvPr>
          <p:cNvSpPr txBox="1"/>
          <p:nvPr/>
        </p:nvSpPr>
        <p:spPr>
          <a:xfrm>
            <a:off x="-18713268" y="18617301"/>
            <a:ext cx="14022691" cy="639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</a:t>
            </a:r>
            <a:r>
              <a:rPr lang="zh-TW" altLang="en-US" sz="3600" dirty="0">
                <a:solidFill>
                  <a:schemeClr val="bg1"/>
                </a:solidFill>
              </a:rPr>
              <a:t> </a:t>
            </a:r>
            <a:r>
              <a:rPr lang="en-US" altLang="zh-TW" sz="3600" dirty="0">
                <a:solidFill>
                  <a:schemeClr val="bg1"/>
                </a:solidFill>
              </a:rPr>
              <a:t>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9FB2349-0245-48E8-8B2D-250684FBED7C}"/>
              </a:ext>
            </a:extLst>
          </p:cNvPr>
          <p:cNvSpPr txBox="1"/>
          <p:nvPr/>
        </p:nvSpPr>
        <p:spPr>
          <a:xfrm>
            <a:off x="-772755" y="20092916"/>
            <a:ext cx="14022691" cy="344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4E37DC7-B1C4-4AE6-80C5-BA4A8AD3DB3A}"/>
              </a:ext>
            </a:extLst>
          </p:cNvPr>
          <p:cNvSpPr txBox="1"/>
          <p:nvPr/>
        </p:nvSpPr>
        <p:spPr>
          <a:xfrm>
            <a:off x="-36653781" y="2241058"/>
            <a:ext cx="14022691" cy="344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graphicFrame>
        <p:nvGraphicFramePr>
          <p:cNvPr id="72" name="表格 71">
            <a:extLst>
              <a:ext uri="{FF2B5EF4-FFF2-40B4-BE49-F238E27FC236}">
                <a16:creationId xmlns:a16="http://schemas.microsoft.com/office/drawing/2014/main" id="{95FAF485-1A45-47D0-BFA7-6167CEDF4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17927"/>
              </p:ext>
            </p:extLst>
          </p:nvPr>
        </p:nvGraphicFramePr>
        <p:xfrm>
          <a:off x="805741" y="1350401"/>
          <a:ext cx="5679665" cy="26104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7062">
                  <a:extLst>
                    <a:ext uri="{9D8B030D-6E8A-4147-A177-3AD203B41FA5}">
                      <a16:colId xmlns:a16="http://schemas.microsoft.com/office/drawing/2014/main" val="2018572521"/>
                    </a:ext>
                  </a:extLst>
                </a:gridCol>
                <a:gridCol w="3922603">
                  <a:extLst>
                    <a:ext uri="{9D8B030D-6E8A-4147-A177-3AD203B41FA5}">
                      <a16:colId xmlns:a16="http://schemas.microsoft.com/office/drawing/2014/main" val="320852507"/>
                    </a:ext>
                  </a:extLst>
                </a:gridCol>
              </a:tblGrid>
              <a:tr h="20440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WRFV3.9.1 Setup</a:t>
                      </a:r>
                      <a:endParaRPr lang="zh-TW" altLang="en-US" sz="1200" dirty="0"/>
                    </a:p>
                  </a:txBody>
                  <a:tcPr marL="65661" marR="65661" marT="32830" marB="3283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72274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IC and BC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/>
                        <a:t>NCEP FNL analysis 1 degree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3643769655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Initial Time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 UTC 14</a:t>
                      </a:r>
                      <a:r>
                        <a:rPr lang="en-US" altLang="zh-TW" sz="1200" b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June 2008 / 1800 UTC 19</a:t>
                      </a:r>
                      <a:r>
                        <a:rPr lang="en-US" altLang="zh-TW" sz="1200" b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July 2020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1490202644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Horizontal Resolution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27km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9km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3km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709119220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Vertical Resolution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/>
                        <a:t>52 eta levels</a:t>
                      </a:r>
                      <a:endParaRPr lang="zh-TW" altLang="en-US" sz="1200" b="1" dirty="0"/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1783136981"/>
                  </a:ext>
                </a:extLst>
              </a:tr>
              <a:tr h="2044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Physics Parameterization</a:t>
                      </a:r>
                      <a:endParaRPr lang="zh-TW" altLang="en-US" sz="1200" b="1" dirty="0"/>
                    </a:p>
                  </a:txBody>
                  <a:tcPr marL="79483" marR="79483" marT="39742" marB="39742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717430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LW Radiation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/>
                        <a:t>RRTM scheme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3347965034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 Radiation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err="1"/>
                        <a:t>Dudhia</a:t>
                      </a:r>
                      <a:r>
                        <a:rPr lang="en-US" altLang="zh-TW" sz="1200" dirty="0"/>
                        <a:t> scheme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257942719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PBL 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/>
                        <a:t>YSU</a:t>
                      </a:r>
                      <a:r>
                        <a:rPr lang="en-US" altLang="zh-TW" sz="1200" dirty="0"/>
                        <a:t> scheme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4131218359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err="1"/>
                        <a:t>Grell-Devenyi</a:t>
                      </a:r>
                      <a:r>
                        <a:rPr lang="en-US" altLang="zh-TW" sz="1200" dirty="0"/>
                        <a:t> ensemble scheme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2155370108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Microphysics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/>
                        <a:t>GCE  scheme, WSM6 scheme, WDM6 scheme MOR  scheme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00" marR="50400" marT="25202" marB="25202"/>
                </a:tc>
                <a:extLst>
                  <a:ext uri="{0D108BD9-81ED-4DB2-BD59-A6C34878D82A}">
                    <a16:rowId xmlns:a16="http://schemas.microsoft.com/office/drawing/2014/main" val="1932519860"/>
                  </a:ext>
                </a:extLst>
              </a:tr>
            </a:tbl>
          </a:graphicData>
        </a:graphic>
      </p:graphicFrame>
      <p:sp>
        <p:nvSpPr>
          <p:cNvPr id="21" name="文字方塊 20">
            <a:extLst>
              <a:ext uri="{FF2B5EF4-FFF2-40B4-BE49-F238E27FC236}">
                <a16:creationId xmlns:a16="http://schemas.microsoft.com/office/drawing/2014/main" id="{199DDC77-20FF-4355-B076-BA4D38493415}"/>
              </a:ext>
            </a:extLst>
          </p:cNvPr>
          <p:cNvSpPr txBox="1"/>
          <p:nvPr/>
        </p:nvSpPr>
        <p:spPr>
          <a:xfrm>
            <a:off x="-1" y="0"/>
            <a:ext cx="4549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u="sng" dirty="0">
                <a:solidFill>
                  <a:srgbClr val="0D0D0D"/>
                </a:solidFill>
              </a:rPr>
              <a:t>Experiment Design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011C97D-7B00-46D9-8C2A-52F7DD5EADBE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FB50B0D-D651-492C-A461-49B553841573}"/>
                  </a:ext>
                </a:extLst>
              </p:cNvPr>
              <p:cNvSpPr txBox="1"/>
              <p:nvPr/>
            </p:nvSpPr>
            <p:spPr>
              <a:xfrm>
                <a:off x="1173775" y="4504135"/>
                <a:ext cx="7055825" cy="71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CRe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  <m:sup>
                                      <m: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dD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FB50B0D-D651-492C-A461-49B553841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75" y="4504135"/>
                <a:ext cx="7055825" cy="710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996D80B-81E3-45AA-9B0D-E2C3C72F13FB}"/>
                  </a:ext>
                </a:extLst>
              </p:cNvPr>
              <p:cNvSpPr txBox="1"/>
              <p:nvPr/>
            </p:nvSpPr>
            <p:spPr>
              <a:xfrm>
                <a:off x="1173775" y="5126990"/>
                <a:ext cx="6954225" cy="71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f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b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i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CRe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  <m:sup>
                                      <m: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i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dD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996D80B-81E3-45AA-9B0D-E2C3C72F1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75" y="5126990"/>
                <a:ext cx="6954225" cy="710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EE522B0-0159-4C8E-860B-8F60C4C98D39}"/>
                  </a:ext>
                </a:extLst>
              </p:cNvPr>
              <p:cNvSpPr txBox="1"/>
              <p:nvPr/>
            </p:nvSpPr>
            <p:spPr>
              <a:xfrm>
                <a:off x="1173775" y="5753358"/>
                <a:ext cx="6738325" cy="69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DP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i="0"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i="0">
                              <a:latin typeface="Cambria Math" panose="02040503050406030204" pitchFamily="18" charset="0"/>
                            </a:rPr>
                            <m:t>N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i="0">
                              <a:latin typeface="Cambria Math" panose="02040503050406030204" pitchFamily="18" charset="0"/>
                            </a:rPr>
                            <m:t>dD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EE522B0-0159-4C8E-860B-8F60C4C9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75" y="5753358"/>
                <a:ext cx="6738325" cy="691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5148A2E-828D-45F7-8459-2FBAE81A2177}"/>
                  </a:ext>
                </a:extLst>
              </p:cNvPr>
              <p:cNvSpPr txBox="1"/>
              <p:nvPr/>
            </p:nvSpPr>
            <p:spPr>
              <a:xfrm>
                <a:off x="2338323" y="6370514"/>
                <a:ext cx="23125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μ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ΛD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5148A2E-828D-45F7-8459-2FBAE81A2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323" y="6370514"/>
                <a:ext cx="2312564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0BBC754-0BFB-4C59-9EFB-38D50CF8628D}"/>
                  </a:ext>
                </a:extLst>
              </p:cNvPr>
              <p:cNvSpPr txBox="1"/>
              <p:nvPr/>
            </p:nvSpPr>
            <p:spPr>
              <a:xfrm>
                <a:off x="1215317" y="6373585"/>
                <a:ext cx="967678" cy="38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αD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60BBC754-0BFB-4C59-9EFB-38D50CF86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17" y="6373585"/>
                <a:ext cx="967678" cy="3822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圖片 70">
            <a:extLst>
              <a:ext uri="{FF2B5EF4-FFF2-40B4-BE49-F238E27FC236}">
                <a16:creationId xmlns:a16="http://schemas.microsoft.com/office/drawing/2014/main" id="{177D922E-AE72-41BA-80A3-74D1FB607C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70" y="1500022"/>
            <a:ext cx="2610460" cy="2610460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CB7606C0-3719-4D22-A163-1C51AB6E8308}"/>
              </a:ext>
            </a:extLst>
          </p:cNvPr>
          <p:cNvSpPr txBox="1"/>
          <p:nvPr/>
        </p:nvSpPr>
        <p:spPr>
          <a:xfrm>
            <a:off x="6485406" y="4219673"/>
            <a:ext cx="832337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/>
              <a:t>T-matrix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91DC51C-6D24-4E77-9358-AE65B270AE0B}"/>
              </a:ext>
            </a:extLst>
          </p:cNvPr>
          <p:cNvSpPr txBox="1"/>
          <p:nvPr/>
        </p:nvSpPr>
        <p:spPr>
          <a:xfrm>
            <a:off x="7689666" y="4219673"/>
            <a:ext cx="1678660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/>
              <a:t>Power Law Fitting</a:t>
            </a:r>
            <a:endParaRPr lang="zh-TW" altLang="en-US" dirty="0"/>
          </a:p>
        </p:txBody>
      </p: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B161B0FF-199A-4772-8585-62E94748DF5C}"/>
              </a:ext>
            </a:extLst>
          </p:cNvPr>
          <p:cNvSpPr txBox="1">
            <a:spLocks/>
          </p:cNvSpPr>
          <p:nvPr/>
        </p:nvSpPr>
        <p:spPr>
          <a:xfrm>
            <a:off x="838200" y="948530"/>
            <a:ext cx="10657114" cy="5909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Numerical model: Weather Research and Forecast V3.9.1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algn="just"/>
            <a:endParaRPr lang="en-US" altLang="zh-TW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dirty="0"/>
              <a:t>Polarimetric operator (Jung et al. 2008a)</a:t>
            </a:r>
            <a:endParaRPr lang="zh-TW" altLang="en-US" dirty="0"/>
          </a:p>
          <a:p>
            <a:pPr algn="l"/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954F9D4-BB97-4022-BD04-D5C515E02EEA}"/>
              </a:ext>
            </a:extLst>
          </p:cNvPr>
          <p:cNvSpPr txBox="1"/>
          <p:nvPr/>
        </p:nvSpPr>
        <p:spPr>
          <a:xfrm>
            <a:off x="6667001" y="1361522"/>
            <a:ext cx="1051986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/>
              <a:t>Squall 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44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2" grpId="0"/>
      <p:bldP spid="23" grpId="0"/>
      <p:bldP spid="25" grpId="0"/>
      <p:bldP spid="36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橢圓 55">
            <a:extLst>
              <a:ext uri="{FF2B5EF4-FFF2-40B4-BE49-F238E27FC236}">
                <a16:creationId xmlns:a16="http://schemas.microsoft.com/office/drawing/2014/main" id="{80B65ECC-8995-482D-8092-9A558390D1ED}"/>
              </a:ext>
            </a:extLst>
          </p:cNvPr>
          <p:cNvSpPr/>
          <p:nvPr/>
        </p:nvSpPr>
        <p:spPr>
          <a:xfrm>
            <a:off x="-1432982" y="-4049463"/>
            <a:ext cx="14882414" cy="148824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587BC011-EFC6-4182-AB08-EAADC8D43DB1}"/>
              </a:ext>
            </a:extLst>
          </p:cNvPr>
          <p:cNvSpPr/>
          <p:nvPr/>
        </p:nvSpPr>
        <p:spPr>
          <a:xfrm>
            <a:off x="-19549887" y="-3885354"/>
            <a:ext cx="15695923" cy="15695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C32EF8F3-C231-404C-9450-C99BA5757B6B}"/>
              </a:ext>
            </a:extLst>
          </p:cNvPr>
          <p:cNvSpPr/>
          <p:nvPr/>
        </p:nvSpPr>
        <p:spPr>
          <a:xfrm>
            <a:off x="-37490400" y="13966504"/>
            <a:ext cx="15695923" cy="156959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CCA7392F-EC06-434D-A4BB-0E0B60BF57A7}"/>
              </a:ext>
            </a:extLst>
          </p:cNvPr>
          <p:cNvSpPr/>
          <p:nvPr/>
        </p:nvSpPr>
        <p:spPr>
          <a:xfrm>
            <a:off x="-19549887" y="13966504"/>
            <a:ext cx="15695923" cy="156959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0158A66B-F077-4D14-A6F9-2F467E437480}"/>
              </a:ext>
            </a:extLst>
          </p:cNvPr>
          <p:cNvSpPr/>
          <p:nvPr/>
        </p:nvSpPr>
        <p:spPr>
          <a:xfrm>
            <a:off x="-1609374" y="13966504"/>
            <a:ext cx="15695923" cy="156959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21622E4C-FD73-4B5D-A664-B24990FDCE1D}"/>
              </a:ext>
            </a:extLst>
          </p:cNvPr>
          <p:cNvSpPr/>
          <p:nvPr/>
        </p:nvSpPr>
        <p:spPr>
          <a:xfrm>
            <a:off x="-37490400" y="-3885354"/>
            <a:ext cx="15695923" cy="15695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2F3C1B4-0703-4F73-B20E-F7D16647A6E7}"/>
              </a:ext>
            </a:extLst>
          </p:cNvPr>
          <p:cNvSpPr txBox="1"/>
          <p:nvPr/>
        </p:nvSpPr>
        <p:spPr>
          <a:xfrm>
            <a:off x="-18713268" y="765442"/>
            <a:ext cx="14022691" cy="639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7FB060D3-987A-4911-9D11-7E5F05675B5B}"/>
              </a:ext>
            </a:extLst>
          </p:cNvPr>
          <p:cNvSpPr txBox="1"/>
          <p:nvPr/>
        </p:nvSpPr>
        <p:spPr>
          <a:xfrm>
            <a:off x="-36653781" y="20092916"/>
            <a:ext cx="14022691" cy="344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51B5870F-1FAD-44A6-A8C8-064236D2612F}"/>
              </a:ext>
            </a:extLst>
          </p:cNvPr>
          <p:cNvSpPr txBox="1"/>
          <p:nvPr/>
        </p:nvSpPr>
        <p:spPr>
          <a:xfrm>
            <a:off x="-18713268" y="18617301"/>
            <a:ext cx="1402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</a:t>
            </a:r>
            <a:r>
              <a:rPr lang="zh-TW" altLang="en-US" sz="3600" dirty="0">
                <a:solidFill>
                  <a:schemeClr val="bg1"/>
                </a:solidFill>
              </a:rPr>
              <a:t> </a:t>
            </a:r>
            <a:r>
              <a:rPr lang="en-US" altLang="zh-TW" sz="3600" dirty="0">
                <a:solidFill>
                  <a:schemeClr val="bg1"/>
                </a:solidFill>
              </a:rPr>
              <a:t>&amp;</a:t>
            </a:r>
            <a:r>
              <a:rPr lang="zh-TW" altLang="en-US" sz="3600" dirty="0">
                <a:solidFill>
                  <a:schemeClr val="bg1"/>
                </a:solidFill>
              </a:rPr>
              <a:t> </a:t>
            </a:r>
            <a:r>
              <a:rPr lang="en-US" altLang="zh-TW" sz="3600" dirty="0">
                <a:solidFill>
                  <a:schemeClr val="bg1"/>
                </a:solidFill>
              </a:rPr>
              <a:t>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B46F75D9-E5BD-4A6B-8C39-A4B5F2A42C40}"/>
              </a:ext>
            </a:extLst>
          </p:cNvPr>
          <p:cNvSpPr txBox="1"/>
          <p:nvPr/>
        </p:nvSpPr>
        <p:spPr>
          <a:xfrm>
            <a:off x="-772755" y="20092916"/>
            <a:ext cx="14022691" cy="344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6DAFC97C-6AFC-499A-9583-5AE9660B0581}"/>
              </a:ext>
            </a:extLst>
          </p:cNvPr>
          <p:cNvSpPr txBox="1"/>
          <p:nvPr/>
        </p:nvSpPr>
        <p:spPr>
          <a:xfrm>
            <a:off x="-36653781" y="2241058"/>
            <a:ext cx="14022691" cy="344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60" name="內容版面配置區 2">
            <a:extLst>
              <a:ext uri="{FF2B5EF4-FFF2-40B4-BE49-F238E27FC236}">
                <a16:creationId xmlns:a16="http://schemas.microsoft.com/office/drawing/2014/main" id="{8283EA06-A6C9-4207-BEE0-30D83E9264B9}"/>
              </a:ext>
            </a:extLst>
          </p:cNvPr>
          <p:cNvSpPr txBox="1">
            <a:spLocks/>
          </p:cNvSpPr>
          <p:nvPr/>
        </p:nvSpPr>
        <p:spPr>
          <a:xfrm>
            <a:off x="838200" y="9485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dirty="0"/>
              <a:t>LETKF assimilation flow chart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D999B466-74FA-4BF9-A084-A3DE62054033}"/>
              </a:ext>
            </a:extLst>
          </p:cNvPr>
          <p:cNvSpPr txBox="1"/>
          <p:nvPr/>
        </p:nvSpPr>
        <p:spPr>
          <a:xfrm>
            <a:off x="960301" y="3465751"/>
            <a:ext cx="8093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dirty="0"/>
              <a:t>Assimilation</a:t>
            </a:r>
            <a:r>
              <a:rPr lang="zh-TW" altLang="en-US" dirty="0"/>
              <a:t> </a:t>
            </a:r>
            <a:r>
              <a:rPr lang="en-US" altLang="zh-TW" dirty="0"/>
              <a:t>interval:</a:t>
            </a:r>
            <a:r>
              <a:rPr lang="zh-TW" altLang="en-US" dirty="0"/>
              <a:t> </a:t>
            </a:r>
            <a:r>
              <a:rPr lang="en-US" altLang="zh-TW" dirty="0"/>
              <a:t>15</a:t>
            </a:r>
            <a:r>
              <a:rPr lang="zh-TW" altLang="en-US" dirty="0"/>
              <a:t> </a:t>
            </a:r>
            <a:r>
              <a:rPr lang="en-US" altLang="zh-TW" dirty="0"/>
              <a:t>minutes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dirty="0"/>
              <a:t>Number of cycles: 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dirty="0"/>
              <a:t>Radar: RCWF, RCCG, RCKT, SPOL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dirty="0"/>
              <a:t>Observation data: </a:t>
            </a:r>
            <a:r>
              <a:rPr lang="en-US" altLang="zh-TW" dirty="0" err="1"/>
              <a:t>V</a:t>
            </a:r>
            <a:r>
              <a:rPr lang="en-US" altLang="zh-TW" baseline="-25000" dirty="0" err="1"/>
              <a:t>r</a:t>
            </a:r>
            <a:r>
              <a:rPr lang="en-US" altLang="zh-TW" dirty="0"/>
              <a:t>, Z</a:t>
            </a:r>
            <a:r>
              <a:rPr lang="en-US" altLang="zh-TW" baseline="-25000" dirty="0"/>
              <a:t>H</a:t>
            </a:r>
            <a:r>
              <a:rPr lang="en-US" altLang="zh-TW" dirty="0"/>
              <a:t>, Z</a:t>
            </a:r>
            <a:r>
              <a:rPr lang="en-US" altLang="zh-TW" baseline="-25000" dirty="0"/>
              <a:t>DR</a:t>
            </a:r>
            <a:r>
              <a:rPr lang="en-US" altLang="zh-TW" dirty="0"/>
              <a:t> and  K</a:t>
            </a:r>
            <a:r>
              <a:rPr lang="en-US" altLang="zh-TW" baseline="-25000" dirty="0"/>
              <a:t>DP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dirty="0" err="1"/>
              <a:t>Superobs</a:t>
            </a:r>
            <a:r>
              <a:rPr lang="en-US" altLang="zh-TW" dirty="0"/>
              <a:t>: 4.5° and 4.5 km for SPOL; 5° and 5 km for RCWF, RCCG, RCKT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dirty="0"/>
              <a:t>Observation error: 3 m/s for </a:t>
            </a:r>
            <a:r>
              <a:rPr lang="en-US" altLang="zh-TW" dirty="0" err="1"/>
              <a:t>V</a:t>
            </a:r>
            <a:r>
              <a:rPr lang="en-US" altLang="zh-TW" baseline="-25000" dirty="0" err="1"/>
              <a:t>r</a:t>
            </a:r>
            <a:r>
              <a:rPr lang="en-US" altLang="zh-TW" dirty="0"/>
              <a:t>, 5 </a:t>
            </a:r>
            <a:r>
              <a:rPr lang="en-US" altLang="zh-TW" dirty="0" err="1"/>
              <a:t>dBZ</a:t>
            </a:r>
            <a:r>
              <a:rPr lang="en-US" altLang="zh-TW" dirty="0"/>
              <a:t> for Z</a:t>
            </a:r>
            <a:r>
              <a:rPr lang="en-US" altLang="zh-TW" baseline="-25000" dirty="0"/>
              <a:t>H</a:t>
            </a:r>
            <a:r>
              <a:rPr lang="en-US" altLang="zh-TW" dirty="0"/>
              <a:t>, 0.2 dB for Z</a:t>
            </a:r>
            <a:r>
              <a:rPr lang="en-US" altLang="zh-TW" baseline="-25000" dirty="0"/>
              <a:t>DR</a:t>
            </a:r>
            <a:r>
              <a:rPr lang="en-US" altLang="zh-TW" dirty="0"/>
              <a:t>, 0.5 deg/km for K</a:t>
            </a:r>
            <a:r>
              <a:rPr lang="en-US" altLang="zh-TW" baseline="-25000" dirty="0"/>
              <a:t>DP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dirty="0"/>
              <a:t>Assimilation threshold: Altitude &lt; 4 km</a:t>
            </a:r>
            <a:r>
              <a:rPr lang="zh-TW" altLang="en-US" dirty="0"/>
              <a:t> </a:t>
            </a:r>
            <a:r>
              <a:rPr lang="en-US" altLang="zh-TW" dirty="0"/>
              <a:t>(Z</a:t>
            </a:r>
            <a:r>
              <a:rPr lang="en-US" altLang="zh-TW" baseline="-25000" dirty="0"/>
              <a:t>DR</a:t>
            </a:r>
            <a:r>
              <a:rPr lang="en-US" altLang="zh-TW" dirty="0"/>
              <a:t>, K</a:t>
            </a:r>
            <a:r>
              <a:rPr lang="en-US" altLang="zh-TW" baseline="-25000" dirty="0"/>
              <a:t>DP</a:t>
            </a:r>
            <a:r>
              <a:rPr lang="en-US" altLang="zh-TW" dirty="0"/>
              <a:t>), Z</a:t>
            </a:r>
            <a:r>
              <a:rPr lang="en-US" altLang="zh-TW" baseline="-25000" dirty="0"/>
              <a:t>DR</a:t>
            </a:r>
            <a:r>
              <a:rPr lang="en-US" altLang="zh-TW" dirty="0"/>
              <a:t> &gt; 0.0 dB, K</a:t>
            </a:r>
            <a:r>
              <a:rPr lang="en-US" altLang="zh-TW" baseline="-25000" dirty="0"/>
              <a:t>DP</a:t>
            </a:r>
            <a:r>
              <a:rPr lang="en-US" altLang="zh-TW" dirty="0"/>
              <a:t> &gt; 0.0 deg/km</a:t>
            </a:r>
            <a:endParaRPr lang="en-US" altLang="zh-TW" baseline="-25000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E325E6B-DCFB-4140-9B96-F27649E7C465}"/>
              </a:ext>
            </a:extLst>
          </p:cNvPr>
          <p:cNvGrpSpPr/>
          <p:nvPr/>
        </p:nvGrpSpPr>
        <p:grpSpPr>
          <a:xfrm>
            <a:off x="1969849" y="1720278"/>
            <a:ext cx="2990742" cy="984703"/>
            <a:chOff x="1969849" y="1618678"/>
            <a:chExt cx="2990742" cy="984703"/>
          </a:xfrm>
        </p:grpSpPr>
        <p:sp>
          <p:nvSpPr>
            <p:cNvPr id="74" name="箭號: 向右 73">
              <a:extLst>
                <a:ext uri="{FF2B5EF4-FFF2-40B4-BE49-F238E27FC236}">
                  <a16:creationId xmlns:a16="http://schemas.microsoft.com/office/drawing/2014/main" id="{DEAA49FA-BC43-4215-A6CE-53582F12A5C9}"/>
                </a:ext>
              </a:extLst>
            </p:cNvPr>
            <p:cNvSpPr/>
            <p:nvPr/>
          </p:nvSpPr>
          <p:spPr>
            <a:xfrm>
              <a:off x="1969849" y="1618678"/>
              <a:ext cx="2990742" cy="194128"/>
            </a:xfrm>
            <a:prstGeom prst="rightArrow">
              <a:avLst>
                <a:gd name="adj1" fmla="val 50000"/>
                <a:gd name="adj2" fmla="val 11289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5" name="箭號: 向右 74">
              <a:extLst>
                <a:ext uri="{FF2B5EF4-FFF2-40B4-BE49-F238E27FC236}">
                  <a16:creationId xmlns:a16="http://schemas.microsoft.com/office/drawing/2014/main" id="{547E3320-0F3F-4E79-9942-B2108873D1DB}"/>
                </a:ext>
              </a:extLst>
            </p:cNvPr>
            <p:cNvSpPr/>
            <p:nvPr/>
          </p:nvSpPr>
          <p:spPr>
            <a:xfrm>
              <a:off x="1969849" y="1882203"/>
              <a:ext cx="2990742" cy="194128"/>
            </a:xfrm>
            <a:prstGeom prst="rightArrow">
              <a:avLst>
                <a:gd name="adj1" fmla="val 50000"/>
                <a:gd name="adj2" fmla="val 11289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箭號: 向右 75">
              <a:extLst>
                <a:ext uri="{FF2B5EF4-FFF2-40B4-BE49-F238E27FC236}">
                  <a16:creationId xmlns:a16="http://schemas.microsoft.com/office/drawing/2014/main" id="{1022A0DF-B8CC-4D4A-9A98-0BD134724F05}"/>
                </a:ext>
              </a:extLst>
            </p:cNvPr>
            <p:cNvSpPr/>
            <p:nvPr/>
          </p:nvSpPr>
          <p:spPr>
            <a:xfrm>
              <a:off x="1969849" y="2409253"/>
              <a:ext cx="2990742" cy="194128"/>
            </a:xfrm>
            <a:prstGeom prst="rightArrow">
              <a:avLst>
                <a:gd name="adj1" fmla="val 50000"/>
                <a:gd name="adj2" fmla="val 11289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84B2E774-DD20-4F0A-9523-C20D40A42268}"/>
                </a:ext>
              </a:extLst>
            </p:cNvPr>
            <p:cNvSpPr txBox="1"/>
            <p:nvPr/>
          </p:nvSpPr>
          <p:spPr>
            <a:xfrm rot="5400000">
              <a:off x="3127907" y="1630350"/>
              <a:ext cx="67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···</a:t>
              </a:r>
            </a:p>
            <a:p>
              <a:pPr algn="ctr"/>
              <a:r>
                <a:rPr lang="en-US" altLang="zh-TW" sz="2400" dirty="0"/>
                <a:t>···</a:t>
              </a:r>
            </a:p>
            <a:p>
              <a:pPr algn="ctr"/>
              <a:r>
                <a:rPr lang="en-US" altLang="zh-TW" sz="2400" dirty="0"/>
                <a:t>···</a:t>
              </a:r>
            </a:p>
          </p:txBody>
        </p:sp>
      </p:grp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6DE6BCF0-5CA1-4EF3-A04A-C20F037A930B}"/>
              </a:ext>
            </a:extLst>
          </p:cNvPr>
          <p:cNvSpPr txBox="1"/>
          <p:nvPr/>
        </p:nvSpPr>
        <p:spPr>
          <a:xfrm>
            <a:off x="2529528" y="1306174"/>
            <a:ext cx="186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10-hour spin up</a:t>
            </a:r>
            <a:endParaRPr lang="zh-TW" altLang="en-US" sz="2000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A5AA8835-63B4-4771-B547-76E79A317194}"/>
              </a:ext>
            </a:extLst>
          </p:cNvPr>
          <p:cNvSpPr txBox="1"/>
          <p:nvPr/>
        </p:nvSpPr>
        <p:spPr>
          <a:xfrm>
            <a:off x="1611737" y="2893396"/>
            <a:ext cx="141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14 June 2008</a:t>
            </a:r>
          </a:p>
          <a:p>
            <a:r>
              <a:rPr lang="en-US" altLang="zh-TW" dirty="0"/>
              <a:t>0000 UTC</a:t>
            </a:r>
            <a:endParaRPr lang="zh-TW" altLang="en-US" dirty="0"/>
          </a:p>
        </p:txBody>
      </p: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CB0C4B5E-9642-4B45-9A18-80D9BF4A803C}"/>
              </a:ext>
            </a:extLst>
          </p:cNvPr>
          <p:cNvGrpSpPr/>
          <p:nvPr/>
        </p:nvGrpSpPr>
        <p:grpSpPr>
          <a:xfrm>
            <a:off x="80431" y="1551126"/>
            <a:ext cx="1714742" cy="1266676"/>
            <a:chOff x="-115622" y="5092677"/>
            <a:chExt cx="1714742" cy="1266676"/>
          </a:xfrm>
        </p:grpSpPr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E3F638DC-58F7-489A-9A0F-F2717E49710F}"/>
                </a:ext>
              </a:extLst>
            </p:cNvPr>
            <p:cNvSpPr txBox="1"/>
            <p:nvPr/>
          </p:nvSpPr>
          <p:spPr>
            <a:xfrm>
              <a:off x="-115622" y="5543605"/>
              <a:ext cx="14781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50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members</a:t>
              </a:r>
              <a:endParaRPr lang="zh-TW" altLang="en-US" sz="2000" dirty="0"/>
            </a:p>
          </p:txBody>
        </p:sp>
        <p:sp>
          <p:nvSpPr>
            <p:cNvPr id="82" name="左大括弧 81">
              <a:extLst>
                <a:ext uri="{FF2B5EF4-FFF2-40B4-BE49-F238E27FC236}">
                  <a16:creationId xmlns:a16="http://schemas.microsoft.com/office/drawing/2014/main" id="{AEC09BC0-A696-4F8B-B665-70949DA6FE3E}"/>
                </a:ext>
              </a:extLst>
            </p:cNvPr>
            <p:cNvSpPr/>
            <p:nvPr/>
          </p:nvSpPr>
          <p:spPr>
            <a:xfrm>
              <a:off x="1443672" y="5092677"/>
              <a:ext cx="155448" cy="1266676"/>
            </a:xfrm>
            <a:prstGeom prst="leftBrace">
              <a:avLst>
                <a:gd name="adj1" fmla="val 6348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918F6D18-2B6C-41ED-BE04-1C06195FACEF}"/>
              </a:ext>
            </a:extLst>
          </p:cNvPr>
          <p:cNvSpPr/>
          <p:nvPr/>
        </p:nvSpPr>
        <p:spPr>
          <a:xfrm>
            <a:off x="1834445" y="1551482"/>
            <a:ext cx="124503" cy="126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E2250949-B82D-451E-8E61-181E518E8F3E}"/>
              </a:ext>
            </a:extLst>
          </p:cNvPr>
          <p:cNvSpPr txBox="1"/>
          <p:nvPr/>
        </p:nvSpPr>
        <p:spPr>
          <a:xfrm>
            <a:off x="4470712" y="2893396"/>
            <a:ext cx="141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14 June 2008</a:t>
            </a:r>
          </a:p>
          <a:p>
            <a:r>
              <a:rPr lang="en-US" altLang="zh-TW" dirty="0"/>
              <a:t>1000 UTC</a:t>
            </a:r>
            <a:endParaRPr lang="zh-TW" altLang="en-US" dirty="0"/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36C72B86-EC25-40BE-B311-F0C40B90FD26}"/>
              </a:ext>
            </a:extLst>
          </p:cNvPr>
          <p:cNvSpPr txBox="1"/>
          <p:nvPr/>
        </p:nvSpPr>
        <p:spPr>
          <a:xfrm>
            <a:off x="8523702" y="2931658"/>
            <a:ext cx="141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14 June 2008</a:t>
            </a:r>
          </a:p>
          <a:p>
            <a:r>
              <a:rPr lang="en-US" altLang="zh-TW" dirty="0"/>
              <a:t>1100 UTC</a:t>
            </a:r>
            <a:endParaRPr lang="zh-TW" alt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A7ADDB0-6DAC-442D-A40A-4CAC88F5C1D1}"/>
              </a:ext>
            </a:extLst>
          </p:cNvPr>
          <p:cNvGrpSpPr/>
          <p:nvPr/>
        </p:nvGrpSpPr>
        <p:grpSpPr>
          <a:xfrm>
            <a:off x="4904730" y="1444017"/>
            <a:ext cx="4148782" cy="1842442"/>
            <a:chOff x="4904730" y="1342417"/>
            <a:chExt cx="4148782" cy="1842442"/>
          </a:xfrm>
        </p:grpSpPr>
        <p:sp>
          <p:nvSpPr>
            <p:cNvPr id="86" name="文字方塊 85">
              <a:extLst>
                <a:ext uri="{FF2B5EF4-FFF2-40B4-BE49-F238E27FC236}">
                  <a16:creationId xmlns:a16="http://schemas.microsoft.com/office/drawing/2014/main" id="{9C7880E6-1177-4B10-BD6F-3D4FFB49E74A}"/>
                </a:ext>
              </a:extLst>
            </p:cNvPr>
            <p:cNvSpPr txBox="1"/>
            <p:nvPr/>
          </p:nvSpPr>
          <p:spPr>
            <a:xfrm>
              <a:off x="6096000" y="2784749"/>
              <a:ext cx="2190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solidFill>
                    <a:srgbClr val="0070C0"/>
                  </a:solidFill>
                </a:rPr>
                <a:t>EnKF</a:t>
              </a:r>
              <a:r>
                <a:rPr lang="en-US" altLang="zh-TW" sz="2000" dirty="0">
                  <a:solidFill>
                    <a:srgbClr val="0070C0"/>
                  </a:solidFill>
                </a:rPr>
                <a:t> cycling period</a:t>
              </a:r>
              <a:endParaRPr lang="zh-TW" alt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2235EE0B-C7E0-4D25-90A3-259821F5A606}"/>
                </a:ext>
              </a:extLst>
            </p:cNvPr>
            <p:cNvGrpSpPr/>
            <p:nvPr/>
          </p:nvGrpSpPr>
          <p:grpSpPr>
            <a:xfrm>
              <a:off x="4904730" y="1342417"/>
              <a:ext cx="4148782" cy="1449379"/>
              <a:chOff x="4904730" y="1342417"/>
              <a:chExt cx="4148782" cy="1449379"/>
            </a:xfrm>
          </p:grpSpPr>
          <p:grpSp>
            <p:nvGrpSpPr>
              <p:cNvPr id="87" name="群組 86">
                <a:extLst>
                  <a:ext uri="{FF2B5EF4-FFF2-40B4-BE49-F238E27FC236}">
                    <a16:creationId xmlns:a16="http://schemas.microsoft.com/office/drawing/2014/main" id="{1902E444-D755-413D-9CC7-B551188248EE}"/>
                  </a:ext>
                </a:extLst>
              </p:cNvPr>
              <p:cNvGrpSpPr/>
              <p:nvPr/>
            </p:nvGrpSpPr>
            <p:grpSpPr>
              <a:xfrm>
                <a:off x="4904730" y="1342417"/>
                <a:ext cx="4148782" cy="1449379"/>
                <a:chOff x="4665516" y="4958391"/>
                <a:chExt cx="2493846" cy="1449379"/>
              </a:xfrm>
            </p:grpSpPr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7F79FB06-2864-473F-AF6B-501AB2F60286}"/>
                    </a:ext>
                  </a:extLst>
                </p:cNvPr>
                <p:cNvSpPr txBox="1"/>
                <p:nvPr/>
              </p:nvSpPr>
              <p:spPr>
                <a:xfrm rot="5400000">
                  <a:off x="4690702" y="5615657"/>
                  <a:ext cx="6782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···</a:t>
                  </a:r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25721D07-2057-4C1E-813C-A8E76B40D313}"/>
                    </a:ext>
                  </a:extLst>
                </p:cNvPr>
                <p:cNvSpPr/>
                <p:nvPr/>
              </p:nvSpPr>
              <p:spPr>
                <a:xfrm>
                  <a:off x="4732825" y="5065499"/>
                  <a:ext cx="74839" cy="126338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2" name="箭號: 向右 91">
                  <a:extLst>
                    <a:ext uri="{FF2B5EF4-FFF2-40B4-BE49-F238E27FC236}">
                      <a16:creationId xmlns:a16="http://schemas.microsoft.com/office/drawing/2014/main" id="{101FA924-1B61-443F-8436-364C8BE86553}"/>
                    </a:ext>
                  </a:extLst>
                </p:cNvPr>
                <p:cNvSpPr/>
                <p:nvPr/>
              </p:nvSpPr>
              <p:spPr>
                <a:xfrm>
                  <a:off x="4819112" y="5234652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3" name="箭號: 向右 92">
                  <a:extLst>
                    <a:ext uri="{FF2B5EF4-FFF2-40B4-BE49-F238E27FC236}">
                      <a16:creationId xmlns:a16="http://schemas.microsoft.com/office/drawing/2014/main" id="{6BA79C2C-BFAE-44ED-AF80-4063F935BEE6}"/>
                    </a:ext>
                  </a:extLst>
                </p:cNvPr>
                <p:cNvSpPr/>
                <p:nvPr/>
              </p:nvSpPr>
              <p:spPr>
                <a:xfrm>
                  <a:off x="4819111" y="5498177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4" name="箭號: 向右 93">
                  <a:extLst>
                    <a:ext uri="{FF2B5EF4-FFF2-40B4-BE49-F238E27FC236}">
                      <a16:creationId xmlns:a16="http://schemas.microsoft.com/office/drawing/2014/main" id="{E1BC3867-EB75-4970-B4BD-5336A20A6570}"/>
                    </a:ext>
                  </a:extLst>
                </p:cNvPr>
                <p:cNvSpPr/>
                <p:nvPr/>
              </p:nvSpPr>
              <p:spPr>
                <a:xfrm>
                  <a:off x="4817638" y="6025227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C25AFB51-EE28-40F0-85C5-23680C29BF0F}"/>
                    </a:ext>
                  </a:extLst>
                </p:cNvPr>
                <p:cNvSpPr/>
                <p:nvPr/>
              </p:nvSpPr>
              <p:spPr>
                <a:xfrm>
                  <a:off x="5257743" y="5065499"/>
                  <a:ext cx="74839" cy="1263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6" name="箭號: 向右 95">
                  <a:extLst>
                    <a:ext uri="{FF2B5EF4-FFF2-40B4-BE49-F238E27FC236}">
                      <a16:creationId xmlns:a16="http://schemas.microsoft.com/office/drawing/2014/main" id="{31C03911-948D-4EDF-B89D-A5BD1B97D4C1}"/>
                    </a:ext>
                  </a:extLst>
                </p:cNvPr>
                <p:cNvSpPr/>
                <p:nvPr/>
              </p:nvSpPr>
              <p:spPr>
                <a:xfrm>
                  <a:off x="5334968" y="5231318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7" name="箭號: 向右 96">
                  <a:extLst>
                    <a:ext uri="{FF2B5EF4-FFF2-40B4-BE49-F238E27FC236}">
                      <a16:creationId xmlns:a16="http://schemas.microsoft.com/office/drawing/2014/main" id="{59CD5167-0A0D-4010-8986-85CDCED4EBF7}"/>
                    </a:ext>
                  </a:extLst>
                </p:cNvPr>
                <p:cNvSpPr/>
                <p:nvPr/>
              </p:nvSpPr>
              <p:spPr>
                <a:xfrm>
                  <a:off x="5334967" y="5494843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8" name="箭號: 向右 97">
                  <a:extLst>
                    <a:ext uri="{FF2B5EF4-FFF2-40B4-BE49-F238E27FC236}">
                      <a16:creationId xmlns:a16="http://schemas.microsoft.com/office/drawing/2014/main" id="{C4D4ED23-BF99-40D6-BBBE-59AD0669B3DF}"/>
                    </a:ext>
                  </a:extLst>
                </p:cNvPr>
                <p:cNvSpPr/>
                <p:nvPr/>
              </p:nvSpPr>
              <p:spPr>
                <a:xfrm>
                  <a:off x="5333494" y="6021893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30F83F3B-EF7B-41CF-B0D0-BD391BF7CBFC}"/>
                    </a:ext>
                  </a:extLst>
                </p:cNvPr>
                <p:cNvSpPr/>
                <p:nvPr/>
              </p:nvSpPr>
              <p:spPr>
                <a:xfrm>
                  <a:off x="6012608" y="5062205"/>
                  <a:ext cx="74839" cy="126667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00" name="箭號: 向右 99">
                  <a:extLst>
                    <a:ext uri="{FF2B5EF4-FFF2-40B4-BE49-F238E27FC236}">
                      <a16:creationId xmlns:a16="http://schemas.microsoft.com/office/drawing/2014/main" id="{13DA8751-3C89-40E2-B558-707FEDAF393D}"/>
                    </a:ext>
                  </a:extLst>
                </p:cNvPr>
                <p:cNvSpPr/>
                <p:nvPr/>
              </p:nvSpPr>
              <p:spPr>
                <a:xfrm>
                  <a:off x="6089833" y="5255213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01" name="箭號: 向右 100">
                  <a:extLst>
                    <a:ext uri="{FF2B5EF4-FFF2-40B4-BE49-F238E27FC236}">
                      <a16:creationId xmlns:a16="http://schemas.microsoft.com/office/drawing/2014/main" id="{15506764-3E18-408D-A5BB-635075DCA6BB}"/>
                    </a:ext>
                  </a:extLst>
                </p:cNvPr>
                <p:cNvSpPr/>
                <p:nvPr/>
              </p:nvSpPr>
              <p:spPr>
                <a:xfrm>
                  <a:off x="6089832" y="5518738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02" name="箭號: 向右 101">
                  <a:extLst>
                    <a:ext uri="{FF2B5EF4-FFF2-40B4-BE49-F238E27FC236}">
                      <a16:creationId xmlns:a16="http://schemas.microsoft.com/office/drawing/2014/main" id="{CE3E4380-2FDC-43A0-984B-9C209A5C717C}"/>
                    </a:ext>
                  </a:extLst>
                </p:cNvPr>
                <p:cNvSpPr/>
                <p:nvPr/>
              </p:nvSpPr>
              <p:spPr>
                <a:xfrm>
                  <a:off x="6088359" y="6045788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27A18731-5D71-4C22-9932-1EC9730DAD5F}"/>
                    </a:ext>
                  </a:extLst>
                </p:cNvPr>
                <p:cNvSpPr/>
                <p:nvPr/>
              </p:nvSpPr>
              <p:spPr>
                <a:xfrm>
                  <a:off x="6528306" y="5062205"/>
                  <a:ext cx="74839" cy="126667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4" name="箭號: 向右 103">
                  <a:extLst>
                    <a:ext uri="{FF2B5EF4-FFF2-40B4-BE49-F238E27FC236}">
                      <a16:creationId xmlns:a16="http://schemas.microsoft.com/office/drawing/2014/main" id="{9F270764-C310-417F-B5F0-898BB5C98334}"/>
                    </a:ext>
                  </a:extLst>
                </p:cNvPr>
                <p:cNvSpPr/>
                <p:nvPr/>
              </p:nvSpPr>
              <p:spPr>
                <a:xfrm>
                  <a:off x="6605531" y="5261437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05" name="箭號: 向右 104">
                  <a:extLst>
                    <a:ext uri="{FF2B5EF4-FFF2-40B4-BE49-F238E27FC236}">
                      <a16:creationId xmlns:a16="http://schemas.microsoft.com/office/drawing/2014/main" id="{FCFAAEF6-EA17-4E55-B419-407F9B2801EA}"/>
                    </a:ext>
                  </a:extLst>
                </p:cNvPr>
                <p:cNvSpPr/>
                <p:nvPr/>
              </p:nvSpPr>
              <p:spPr>
                <a:xfrm>
                  <a:off x="6605530" y="5524962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06" name="箭號: 向右 105">
                  <a:extLst>
                    <a:ext uri="{FF2B5EF4-FFF2-40B4-BE49-F238E27FC236}">
                      <a16:creationId xmlns:a16="http://schemas.microsoft.com/office/drawing/2014/main" id="{FFF53BA0-DB89-4CFC-8307-7D25B4D74C47}"/>
                    </a:ext>
                  </a:extLst>
                </p:cNvPr>
                <p:cNvSpPr/>
                <p:nvPr/>
              </p:nvSpPr>
              <p:spPr>
                <a:xfrm>
                  <a:off x="6604057" y="6052012"/>
                  <a:ext cx="424401" cy="194128"/>
                </a:xfrm>
                <a:prstGeom prst="rightArrow">
                  <a:avLst>
                    <a:gd name="adj1" fmla="val 50000"/>
                    <a:gd name="adj2" fmla="val 11289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07" name="矩形 106">
                  <a:extLst>
                    <a:ext uri="{FF2B5EF4-FFF2-40B4-BE49-F238E27FC236}">
                      <a16:creationId xmlns:a16="http://schemas.microsoft.com/office/drawing/2014/main" id="{08CCABED-17EB-4BCE-9360-1A3675E035EE}"/>
                    </a:ext>
                  </a:extLst>
                </p:cNvPr>
                <p:cNvSpPr/>
                <p:nvPr/>
              </p:nvSpPr>
              <p:spPr>
                <a:xfrm>
                  <a:off x="5759368" y="5065499"/>
                  <a:ext cx="74839" cy="12633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8" name="文字方塊 107">
                  <a:extLst>
                    <a:ext uri="{FF2B5EF4-FFF2-40B4-BE49-F238E27FC236}">
                      <a16:creationId xmlns:a16="http://schemas.microsoft.com/office/drawing/2014/main" id="{535E3EE0-6C12-4FC3-A968-A6568F3C2681}"/>
                    </a:ext>
                  </a:extLst>
                </p:cNvPr>
                <p:cNvSpPr txBox="1"/>
                <p:nvPr/>
              </p:nvSpPr>
              <p:spPr>
                <a:xfrm rot="5400000">
                  <a:off x="5206557" y="5615657"/>
                  <a:ext cx="6782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···</a:t>
                  </a:r>
                </a:p>
              </p:txBody>
            </p:sp>
            <p:sp>
              <p:nvSpPr>
                <p:cNvPr id="109" name="文字方塊 108">
                  <a:extLst>
                    <a:ext uri="{FF2B5EF4-FFF2-40B4-BE49-F238E27FC236}">
                      <a16:creationId xmlns:a16="http://schemas.microsoft.com/office/drawing/2014/main" id="{4121D3DC-5E2E-483B-BEAB-EC04E6AB5576}"/>
                    </a:ext>
                  </a:extLst>
                </p:cNvPr>
                <p:cNvSpPr txBox="1"/>
                <p:nvPr/>
              </p:nvSpPr>
              <p:spPr>
                <a:xfrm rot="5400000">
                  <a:off x="5959462" y="5738115"/>
                  <a:ext cx="678272" cy="277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···</a:t>
                  </a:r>
                </a:p>
              </p:txBody>
            </p:sp>
            <p:sp>
              <p:nvSpPr>
                <p:cNvPr id="110" name="文字方塊 109">
                  <a:extLst>
                    <a:ext uri="{FF2B5EF4-FFF2-40B4-BE49-F238E27FC236}">
                      <a16:creationId xmlns:a16="http://schemas.microsoft.com/office/drawing/2014/main" id="{F9B7AD71-859F-4F0A-B5FF-3439DA02B0ED}"/>
                    </a:ext>
                  </a:extLst>
                </p:cNvPr>
                <p:cNvSpPr txBox="1"/>
                <p:nvPr/>
              </p:nvSpPr>
              <p:spPr>
                <a:xfrm rot="5400000">
                  <a:off x="6475317" y="5738115"/>
                  <a:ext cx="678272" cy="277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···</a:t>
                  </a:r>
                </a:p>
              </p:txBody>
            </p:sp>
            <p:sp>
              <p:nvSpPr>
                <p:cNvPr id="111" name="矩形 110">
                  <a:extLst>
                    <a:ext uri="{FF2B5EF4-FFF2-40B4-BE49-F238E27FC236}">
                      <a16:creationId xmlns:a16="http://schemas.microsoft.com/office/drawing/2014/main" id="{273B5049-B9EF-44D8-A9FE-4031060339FA}"/>
                    </a:ext>
                  </a:extLst>
                </p:cNvPr>
                <p:cNvSpPr/>
                <p:nvPr/>
              </p:nvSpPr>
              <p:spPr>
                <a:xfrm>
                  <a:off x="7024260" y="5062204"/>
                  <a:ext cx="74839" cy="12699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:a16="http://schemas.microsoft.com/office/drawing/2014/main" id="{78D462D5-C86B-4D3B-ADA5-9254F6B11B1C}"/>
                    </a:ext>
                  </a:extLst>
                </p:cNvPr>
                <p:cNvSpPr/>
                <p:nvPr/>
              </p:nvSpPr>
              <p:spPr>
                <a:xfrm>
                  <a:off x="4665516" y="4958391"/>
                  <a:ext cx="2493846" cy="1449379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4305359D-CF10-4EEA-97B6-4B937CC13D5D}"/>
                  </a:ext>
                </a:extLst>
              </p:cNvPr>
              <p:cNvSpPr txBox="1"/>
              <p:nvPr/>
            </p:nvSpPr>
            <p:spPr>
              <a:xfrm>
                <a:off x="6777567" y="1483056"/>
                <a:ext cx="4332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···</a:t>
                </a:r>
              </a:p>
              <a:p>
                <a:pPr algn="ctr"/>
                <a:r>
                  <a:rPr lang="en-US" altLang="zh-TW" sz="2400" dirty="0"/>
                  <a:t>···</a:t>
                </a:r>
              </a:p>
              <a:p>
                <a:pPr algn="ctr"/>
                <a:r>
                  <a:rPr lang="en-US" altLang="zh-TW" sz="2400" dirty="0"/>
                  <a:t>···</a:t>
                </a:r>
              </a:p>
            </p:txBody>
          </p:sp>
        </p:grp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51C8B20D-EF2F-429B-B232-E2197116D7AB}"/>
              </a:ext>
            </a:extLst>
          </p:cNvPr>
          <p:cNvGrpSpPr/>
          <p:nvPr/>
        </p:nvGrpSpPr>
        <p:grpSpPr>
          <a:xfrm>
            <a:off x="9090007" y="1740936"/>
            <a:ext cx="2990742" cy="984703"/>
            <a:chOff x="9090007" y="1639336"/>
            <a:chExt cx="2990742" cy="984703"/>
          </a:xfrm>
        </p:grpSpPr>
        <p:sp>
          <p:nvSpPr>
            <p:cNvPr id="115" name="箭號: 向右 114">
              <a:extLst>
                <a:ext uri="{FF2B5EF4-FFF2-40B4-BE49-F238E27FC236}">
                  <a16:creationId xmlns:a16="http://schemas.microsoft.com/office/drawing/2014/main" id="{F8DB7124-B615-4161-8DFC-77A6959EC171}"/>
                </a:ext>
              </a:extLst>
            </p:cNvPr>
            <p:cNvSpPr/>
            <p:nvPr/>
          </p:nvSpPr>
          <p:spPr>
            <a:xfrm>
              <a:off x="9090007" y="1639336"/>
              <a:ext cx="2990742" cy="194128"/>
            </a:xfrm>
            <a:prstGeom prst="rightArrow">
              <a:avLst>
                <a:gd name="adj1" fmla="val 50000"/>
                <a:gd name="adj2" fmla="val 11289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6" name="箭號: 向右 115">
              <a:extLst>
                <a:ext uri="{FF2B5EF4-FFF2-40B4-BE49-F238E27FC236}">
                  <a16:creationId xmlns:a16="http://schemas.microsoft.com/office/drawing/2014/main" id="{8E7262F9-0F16-46FF-8ED8-5627D9EEB0F5}"/>
                </a:ext>
              </a:extLst>
            </p:cNvPr>
            <p:cNvSpPr/>
            <p:nvPr/>
          </p:nvSpPr>
          <p:spPr>
            <a:xfrm>
              <a:off x="9090007" y="1902861"/>
              <a:ext cx="2990742" cy="194128"/>
            </a:xfrm>
            <a:prstGeom prst="rightArrow">
              <a:avLst>
                <a:gd name="adj1" fmla="val 50000"/>
                <a:gd name="adj2" fmla="val 11289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箭號: 向右 116">
              <a:extLst>
                <a:ext uri="{FF2B5EF4-FFF2-40B4-BE49-F238E27FC236}">
                  <a16:creationId xmlns:a16="http://schemas.microsoft.com/office/drawing/2014/main" id="{99DB90DD-31C9-40CC-8DD8-5F251E4C3938}"/>
                </a:ext>
              </a:extLst>
            </p:cNvPr>
            <p:cNvSpPr/>
            <p:nvPr/>
          </p:nvSpPr>
          <p:spPr>
            <a:xfrm>
              <a:off x="9090007" y="2429911"/>
              <a:ext cx="2990742" cy="194128"/>
            </a:xfrm>
            <a:prstGeom prst="rightArrow">
              <a:avLst>
                <a:gd name="adj1" fmla="val 50000"/>
                <a:gd name="adj2" fmla="val 11289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文字方塊 117">
              <a:extLst>
                <a:ext uri="{FF2B5EF4-FFF2-40B4-BE49-F238E27FC236}">
                  <a16:creationId xmlns:a16="http://schemas.microsoft.com/office/drawing/2014/main" id="{9B172BC9-9ADD-4025-B3A7-40A51E92CED6}"/>
                </a:ext>
              </a:extLst>
            </p:cNvPr>
            <p:cNvSpPr txBox="1"/>
            <p:nvPr/>
          </p:nvSpPr>
          <p:spPr>
            <a:xfrm rot="5400000">
              <a:off x="10248065" y="1651008"/>
              <a:ext cx="67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···</a:t>
              </a:r>
            </a:p>
            <a:p>
              <a:pPr algn="ctr"/>
              <a:r>
                <a:rPr lang="en-US" altLang="zh-TW" sz="2400" dirty="0"/>
                <a:t>···</a:t>
              </a:r>
            </a:p>
            <a:p>
              <a:pPr algn="ctr"/>
              <a:r>
                <a:rPr lang="en-US" altLang="zh-TW" sz="2400" dirty="0"/>
                <a:t>···</a:t>
              </a:r>
            </a:p>
          </p:txBody>
        </p:sp>
      </p:grp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A2BDBB65-375D-40EB-B9B6-007EFEEDA52F}"/>
              </a:ext>
            </a:extLst>
          </p:cNvPr>
          <p:cNvSpPr txBox="1"/>
          <p:nvPr/>
        </p:nvSpPr>
        <p:spPr>
          <a:xfrm>
            <a:off x="9915496" y="1444017"/>
            <a:ext cx="137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6-hour QPF</a:t>
            </a:r>
            <a:endParaRPr lang="zh-TW" altLang="en-US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05EAA05-AFDF-41D5-9CD3-0CB009EF9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7619" r="25272" b="6374"/>
          <a:stretch/>
        </p:blipFill>
        <p:spPr>
          <a:xfrm>
            <a:off x="8953258" y="3465751"/>
            <a:ext cx="3047465" cy="3170410"/>
          </a:xfrm>
          <a:prstGeom prst="rect">
            <a:avLst/>
          </a:prstGeom>
        </p:spPr>
      </p:pic>
      <p:graphicFrame>
        <p:nvGraphicFramePr>
          <p:cNvPr id="57" name="表格 56">
            <a:extLst>
              <a:ext uri="{FF2B5EF4-FFF2-40B4-BE49-F238E27FC236}">
                <a16:creationId xmlns:a16="http://schemas.microsoft.com/office/drawing/2014/main" id="{A81514A2-1A02-48B4-9648-11123C49B3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1022" y="5477208"/>
          <a:ext cx="7777733" cy="12360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7116">
                  <a:extLst>
                    <a:ext uri="{9D8B030D-6E8A-4147-A177-3AD203B41FA5}">
                      <a16:colId xmlns:a16="http://schemas.microsoft.com/office/drawing/2014/main" val="152447799"/>
                    </a:ext>
                  </a:extLst>
                </a:gridCol>
                <a:gridCol w="706282">
                  <a:extLst>
                    <a:ext uri="{9D8B030D-6E8A-4147-A177-3AD203B41FA5}">
                      <a16:colId xmlns:a16="http://schemas.microsoft.com/office/drawing/2014/main" val="2332139723"/>
                    </a:ext>
                  </a:extLst>
                </a:gridCol>
                <a:gridCol w="514322">
                  <a:extLst>
                    <a:ext uri="{9D8B030D-6E8A-4147-A177-3AD203B41FA5}">
                      <a16:colId xmlns:a16="http://schemas.microsoft.com/office/drawing/2014/main" val="2519723692"/>
                    </a:ext>
                  </a:extLst>
                </a:gridCol>
                <a:gridCol w="670955">
                  <a:extLst>
                    <a:ext uri="{9D8B030D-6E8A-4147-A177-3AD203B41FA5}">
                      <a16:colId xmlns:a16="http://schemas.microsoft.com/office/drawing/2014/main" val="941800544"/>
                    </a:ext>
                  </a:extLst>
                </a:gridCol>
                <a:gridCol w="1647963">
                  <a:extLst>
                    <a:ext uri="{9D8B030D-6E8A-4147-A177-3AD203B41FA5}">
                      <a16:colId xmlns:a16="http://schemas.microsoft.com/office/drawing/2014/main" val="2023023324"/>
                    </a:ext>
                  </a:extLst>
                </a:gridCol>
                <a:gridCol w="2001095">
                  <a:extLst>
                    <a:ext uri="{9D8B030D-6E8A-4147-A177-3AD203B41FA5}">
                      <a16:colId xmlns:a16="http://schemas.microsoft.com/office/drawing/2014/main" val="1531472539"/>
                    </a:ext>
                  </a:extLst>
                </a:gridCol>
              </a:tblGrid>
              <a:tr h="29679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U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/>
                        <a:t>V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W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PH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/>
                        <a:t>T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/>
                        <a:t>q</a:t>
                      </a:r>
                      <a:r>
                        <a:rPr lang="en-US" altLang="zh-TW" sz="1200" baseline="-25000" dirty="0"/>
                        <a:t>v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/>
                        <a:t>q</a:t>
                      </a:r>
                      <a:r>
                        <a:rPr lang="en-US" altLang="zh-TW" sz="1200" baseline="-25000" dirty="0"/>
                        <a:t>c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/>
                        <a:t>q</a:t>
                      </a:r>
                      <a:r>
                        <a:rPr lang="en-US" altLang="zh-TW" sz="1200" baseline="-25000" dirty="0"/>
                        <a:t>i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 err="1"/>
                        <a:t>N</a:t>
                      </a:r>
                      <a:r>
                        <a:rPr lang="en-US" altLang="zh-TW" sz="1200" baseline="-25000" dirty="0" err="1"/>
                        <a:t>Tc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 err="1"/>
                        <a:t>N</a:t>
                      </a:r>
                      <a:r>
                        <a:rPr lang="en-US" altLang="zh-TW" sz="1200" baseline="-25000" dirty="0" err="1"/>
                        <a:t>Ti</a:t>
                      </a:r>
                      <a:endParaRPr lang="zh-TW" altLang="en-US" sz="1200" baseline="-250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err="1"/>
                        <a:t>q</a:t>
                      </a:r>
                      <a:r>
                        <a:rPr lang="en-US" altLang="zh-TW" sz="1200" baseline="-25000" dirty="0" err="1"/>
                        <a:t>r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 err="1"/>
                        <a:t>q</a:t>
                      </a:r>
                      <a:r>
                        <a:rPr lang="en-US" altLang="zh-TW" sz="1200" baseline="-25000" dirty="0" err="1"/>
                        <a:t>s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 err="1"/>
                        <a:t>q</a:t>
                      </a:r>
                      <a:r>
                        <a:rPr lang="en-US" altLang="zh-TW" sz="1200" baseline="-25000" dirty="0" err="1"/>
                        <a:t>g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 err="1"/>
                        <a:t>N</a:t>
                      </a:r>
                      <a:r>
                        <a:rPr lang="en-US" altLang="zh-TW" sz="1200" baseline="-25000" dirty="0" err="1"/>
                        <a:t>Tr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/>
                        <a:t>N</a:t>
                      </a:r>
                      <a:r>
                        <a:rPr lang="en-US" altLang="zh-TW" sz="1200" baseline="-25000" dirty="0"/>
                        <a:t>Ts</a:t>
                      </a:r>
                      <a:r>
                        <a:rPr lang="zh-TW" altLang="en-US" sz="1200" dirty="0"/>
                        <a:t>、</a:t>
                      </a:r>
                      <a:r>
                        <a:rPr lang="en-US" altLang="zh-TW" sz="1200" dirty="0" err="1"/>
                        <a:t>N</a:t>
                      </a:r>
                      <a:r>
                        <a:rPr lang="en-US" altLang="zh-TW" sz="1200" baseline="-25000" dirty="0" err="1"/>
                        <a:t>Tg</a:t>
                      </a:r>
                      <a:endParaRPr lang="zh-TW" altLang="en-US" sz="1200" baseline="-25000" dirty="0"/>
                    </a:p>
                  </a:txBody>
                  <a:tcPr marL="61469" marR="61469" marT="30734" marB="30734"/>
                </a:tc>
                <a:extLst>
                  <a:ext uri="{0D108BD9-81ED-4DB2-BD59-A6C34878D82A}">
                    <a16:rowId xmlns:a16="http://schemas.microsoft.com/office/drawing/2014/main" val="1955951608"/>
                  </a:ext>
                </a:extLst>
              </a:tr>
              <a:tr h="296790"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Horizontal localization radius (km)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36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12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12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24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12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extLst>
                  <a:ext uri="{0D108BD9-81ED-4DB2-BD59-A6C34878D82A}">
                    <a16:rowId xmlns:a16="http://schemas.microsoft.com/office/drawing/2014/main" val="2311240301"/>
                  </a:ext>
                </a:extLst>
              </a:tr>
              <a:tr h="321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/>
                        <a:t>Vertical localization radius (km)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</a:t>
                      </a:r>
                      <a:endParaRPr lang="zh-TW" altLang="en-US" sz="1200" dirty="0"/>
                    </a:p>
                  </a:txBody>
                  <a:tcPr marL="80320" marR="80320" marT="40160" marB="4016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73747"/>
                  </a:ext>
                </a:extLst>
              </a:tr>
              <a:tr h="321211"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Inflation factor</a:t>
                      </a:r>
                      <a:endParaRPr lang="zh-TW" altLang="en-US" sz="1200" dirty="0"/>
                    </a:p>
                  </a:txBody>
                  <a:tcPr marL="61469" marR="61469" marT="30734" marB="30734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1.08</a:t>
                      </a:r>
                      <a:endParaRPr lang="zh-TW" altLang="en-US" sz="1200" dirty="0"/>
                    </a:p>
                  </a:txBody>
                  <a:tcPr marL="80320" marR="80320" marT="40160" marB="4016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6997"/>
                  </a:ext>
                </a:extLst>
              </a:tr>
            </a:tbl>
          </a:graphicData>
        </a:graphic>
      </p:graphicFrame>
      <p:sp>
        <p:nvSpPr>
          <p:cNvPr id="58" name="文字方塊 57">
            <a:extLst>
              <a:ext uri="{FF2B5EF4-FFF2-40B4-BE49-F238E27FC236}">
                <a16:creationId xmlns:a16="http://schemas.microsoft.com/office/drawing/2014/main" id="{CD085D11-08CF-4687-9538-08D6FA063781}"/>
              </a:ext>
            </a:extLst>
          </p:cNvPr>
          <p:cNvSpPr txBox="1"/>
          <p:nvPr/>
        </p:nvSpPr>
        <p:spPr>
          <a:xfrm>
            <a:off x="-1" y="0"/>
            <a:ext cx="4549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u="sng" dirty="0">
                <a:solidFill>
                  <a:srgbClr val="0D0D0D"/>
                </a:solidFill>
              </a:rPr>
              <a:t>Experiment Design</a:t>
            </a:r>
            <a:endParaRPr lang="zh-TW" altLang="en-US" sz="4400" u="sng" dirty="0">
              <a:solidFill>
                <a:srgbClr val="0D0D0D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B78CEF0-5E48-4E6A-A4BA-08FC14637DD4}"/>
              </a:ext>
            </a:extLst>
          </p:cNvPr>
          <p:cNvSpPr txBox="1"/>
          <p:nvPr/>
        </p:nvSpPr>
        <p:spPr>
          <a:xfrm>
            <a:off x="10668000" y="648451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17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橢圓 15">
            <a:extLst>
              <a:ext uri="{FF2B5EF4-FFF2-40B4-BE49-F238E27FC236}">
                <a16:creationId xmlns:a16="http://schemas.microsoft.com/office/drawing/2014/main" id="{9762DC27-247A-4ECB-842C-BDCF8257FB8F}"/>
              </a:ext>
            </a:extLst>
          </p:cNvPr>
          <p:cNvSpPr/>
          <p:nvPr/>
        </p:nvSpPr>
        <p:spPr>
          <a:xfrm>
            <a:off x="4622800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2A58A259-6A35-41F3-95CA-C944AE9180D5}"/>
              </a:ext>
            </a:extLst>
          </p:cNvPr>
          <p:cNvSpPr/>
          <p:nvPr/>
        </p:nvSpPr>
        <p:spPr>
          <a:xfrm>
            <a:off x="7990549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3C2176FE-402E-4C25-91D1-923B7BD4884A}"/>
              </a:ext>
            </a:extLst>
          </p:cNvPr>
          <p:cNvSpPr/>
          <p:nvPr/>
        </p:nvSpPr>
        <p:spPr>
          <a:xfrm>
            <a:off x="1255051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216B050D-C2D2-4D0B-8B85-280F35BDEAE2}"/>
              </a:ext>
            </a:extLst>
          </p:cNvPr>
          <p:cNvSpPr/>
          <p:nvPr/>
        </p:nvSpPr>
        <p:spPr>
          <a:xfrm>
            <a:off x="4622800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6EB68C79-5299-412B-B829-E904B389880B}"/>
              </a:ext>
            </a:extLst>
          </p:cNvPr>
          <p:cNvSpPr/>
          <p:nvPr/>
        </p:nvSpPr>
        <p:spPr>
          <a:xfrm>
            <a:off x="7990549" y="3631354"/>
            <a:ext cx="2946400" cy="2946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32DF2421-7E06-449C-A82A-EC0971A5A488}"/>
              </a:ext>
            </a:extLst>
          </p:cNvPr>
          <p:cNvSpPr/>
          <p:nvPr/>
        </p:nvSpPr>
        <p:spPr>
          <a:xfrm>
            <a:off x="1255051" y="280247"/>
            <a:ext cx="2946400" cy="2946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A8A95B6-331A-4612-82BA-9DB843337810}"/>
              </a:ext>
            </a:extLst>
          </p:cNvPr>
          <p:cNvSpPr txBox="1"/>
          <p:nvPr/>
        </p:nvSpPr>
        <p:spPr>
          <a:xfrm>
            <a:off x="4779848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Case Overview</a:t>
            </a:r>
            <a:endParaRPr lang="zh-TW" altLang="en-US" sz="36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EEC24EA-A2A0-405F-8FB0-74F7780FFA06}"/>
              </a:ext>
            </a:extLst>
          </p:cNvPr>
          <p:cNvSpPr txBox="1"/>
          <p:nvPr/>
        </p:nvSpPr>
        <p:spPr>
          <a:xfrm>
            <a:off x="8147597" y="1153283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Experiment Design</a:t>
            </a:r>
            <a:endParaRPr lang="zh-TW" altLang="en-US" sz="36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C98680F-8D19-4CAC-8BA4-820EC032232B}"/>
              </a:ext>
            </a:extLst>
          </p:cNvPr>
          <p:cNvSpPr txBox="1"/>
          <p:nvPr/>
        </p:nvSpPr>
        <p:spPr>
          <a:xfrm>
            <a:off x="1412099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Results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3464BFB-2BCA-4B9A-BF80-2F5E60750731}"/>
              </a:ext>
            </a:extLst>
          </p:cNvPr>
          <p:cNvSpPr txBox="1"/>
          <p:nvPr/>
        </p:nvSpPr>
        <p:spPr>
          <a:xfrm>
            <a:off x="8147597" y="4781389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References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01E95B5-37A0-422D-A720-0BA3A0E3D7B7}"/>
              </a:ext>
            </a:extLst>
          </p:cNvPr>
          <p:cNvSpPr txBox="1"/>
          <p:nvPr/>
        </p:nvSpPr>
        <p:spPr>
          <a:xfrm>
            <a:off x="1412099" y="1430282"/>
            <a:ext cx="263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Introduction</a:t>
            </a:r>
            <a:endParaRPr lang="zh-TW" altLang="en-US" sz="3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A583308-36B5-4059-AEB2-80BA7AA22521}"/>
              </a:ext>
            </a:extLst>
          </p:cNvPr>
          <p:cNvSpPr txBox="1"/>
          <p:nvPr/>
        </p:nvSpPr>
        <p:spPr>
          <a:xfrm>
            <a:off x="4779848" y="4504390"/>
            <a:ext cx="2632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</a:rPr>
              <a:t>Summary &amp; Future Work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9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12584</TotalTime>
  <Words>2065</Words>
  <Application>Microsoft Office PowerPoint</Application>
  <PresentationFormat>寬螢幕</PresentationFormat>
  <Paragraphs>442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Impact of Additional Assimilation of Dual-Polarimetric Parameters: Analysis and Forecasts in a Real Case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</dc:title>
  <dc:creator>Zhuang BigShit</dc:creator>
  <cp:lastModifiedBy>Zhuang BigShit</cp:lastModifiedBy>
  <cp:revision>558</cp:revision>
  <dcterms:created xsi:type="dcterms:W3CDTF">2020-12-23T02:12:12Z</dcterms:created>
  <dcterms:modified xsi:type="dcterms:W3CDTF">2022-05-23T15:45:58Z</dcterms:modified>
</cp:coreProperties>
</file>