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9"/>
  </p:notesMasterIdLst>
  <p:handoutMasterIdLst>
    <p:handoutMasterId r:id="rId10"/>
  </p:handoutMasterIdLst>
  <p:sldIdLst>
    <p:sldId id="336" r:id="rId2"/>
    <p:sldId id="406" r:id="rId3"/>
    <p:sldId id="408" r:id="rId4"/>
    <p:sldId id="379" r:id="rId5"/>
    <p:sldId id="381" r:id="rId6"/>
    <p:sldId id="356" r:id="rId7"/>
    <p:sldId id="409" r:id="rId8"/>
  </p:sldIdLst>
  <p:sldSz cx="9144000" cy="6858000" type="screen4x3"/>
  <p:notesSz cx="6881813" cy="10002838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se Antoine Roger" initials="RAR" lastIdx="2" clrIdx="0">
    <p:extLst>
      <p:ext uri="{19B8F6BF-5375-455C-9EA6-DF929625EA0E}">
        <p15:presenceInfo xmlns:p15="http://schemas.microsoft.com/office/powerpoint/2012/main" userId="S-1-5-21-329068152-484061587-839522115-119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B00"/>
    <a:srgbClr val="010000"/>
    <a:srgbClr val="FFFFFF"/>
    <a:srgbClr val="808080"/>
    <a:srgbClr val="000000"/>
    <a:srgbClr val="FDCA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7232" autoAdjust="0"/>
  </p:normalViewPr>
  <p:slideViewPr>
    <p:cSldViewPr snapToObjects="1">
      <p:cViewPr varScale="1">
        <p:scale>
          <a:sx n="115" d="100"/>
          <a:sy n="115" d="100"/>
        </p:scale>
        <p:origin x="1248" y="108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0888"/>
            <a:ext cx="5000625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82" y="4752009"/>
            <a:ext cx="5045250" cy="44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080120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6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Folientitel eingeben</a:t>
            </a:r>
            <a:endParaRPr lang="de-CH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etingorganizer.copernicus.org/EGU22/EGU22-548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ONIOM QM/MM investigation of iodide oxidation by ozone on an aqueous particle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4388" y="3861048"/>
            <a:ext cx="7969249" cy="364520"/>
          </a:xfrm>
        </p:spPr>
        <p:txBody>
          <a:bodyPr/>
          <a:lstStyle/>
          <a:p>
            <a:r>
              <a:rPr lang="de-CH" dirty="0" smtClean="0"/>
              <a:t>Antoine Roose, </a:t>
            </a:r>
            <a:r>
              <a:rPr lang="de-CH" dirty="0" err="1" smtClean="0"/>
              <a:t>Cé</a:t>
            </a:r>
            <a:r>
              <a:rPr lang="en-US" dirty="0" smtClean="0"/>
              <a:t>line </a:t>
            </a:r>
            <a:r>
              <a:rPr lang="en-US" dirty="0" err="1" smtClean="0"/>
              <a:t>Toubin</a:t>
            </a:r>
            <a:r>
              <a:rPr lang="en-US" dirty="0" smtClean="0"/>
              <a:t>, </a:t>
            </a:r>
            <a:r>
              <a:rPr lang="en-US" dirty="0" err="1" smtClean="0"/>
              <a:t>Florent</a:t>
            </a:r>
            <a:r>
              <a:rPr lang="en-US" dirty="0" smtClean="0"/>
              <a:t> R</a:t>
            </a:r>
            <a:r>
              <a:rPr lang="de-CH" dirty="0" smtClean="0"/>
              <a:t>é</a:t>
            </a:r>
            <a:r>
              <a:rPr lang="en-US" dirty="0" smtClean="0"/>
              <a:t>al, Henning Finkenzeller, Rainer Volkamer, Markus Ammann, Val</a:t>
            </a:r>
            <a:r>
              <a:rPr lang="de-CH" dirty="0" smtClean="0"/>
              <a:t>é</a:t>
            </a:r>
            <a:r>
              <a:rPr lang="en-US" dirty="0" err="1" smtClean="0"/>
              <a:t>rie</a:t>
            </a:r>
            <a:r>
              <a:rPr lang="en-US" dirty="0" smtClean="0"/>
              <a:t> Vallet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814387" y="5661248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b="1" dirty="0">
                <a:latin typeface="+mn-lt"/>
                <a:cs typeface="Franklin Gothic Book"/>
              </a:rPr>
              <a:t>https://meetingorganizer.copernicus.org/EGU22/EGU22-4762.html</a:t>
            </a:r>
            <a:endParaRPr lang="de-DE" sz="1800" b="1" kern="1000" spc="30" dirty="0" smtClean="0">
              <a:latin typeface="+mn-lt"/>
              <a:cs typeface="Franklin Gothic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05" y="5575379"/>
            <a:ext cx="1179850" cy="11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3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Oxidation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iodide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10" name="CustomShape 1"/>
          <p:cNvSpPr/>
          <p:nvPr/>
        </p:nvSpPr>
        <p:spPr>
          <a:xfrm>
            <a:off x="962059" y="1379620"/>
            <a:ext cx="7742190" cy="29488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fr-FR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iodide</a:t>
            </a:r>
            <a:r>
              <a:rPr lang="fr-FR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by ozone → major </a:t>
            </a:r>
            <a:r>
              <a:rPr lang="fr-FR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iodine</a:t>
            </a:r>
            <a:r>
              <a:rPr lang="fr-FR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activation </a:t>
            </a:r>
            <a:r>
              <a:rPr lang="fr-FR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fr-FR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fr-FR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r>
              <a:rPr lang="fr-FR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</a:p>
          <a:p>
            <a:pPr marL="171450" indent="-1714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Surprisingly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large fraction of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iodide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of total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particulate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iodine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troposphere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stratosphere</a:t>
            </a:r>
            <a:endParaRPr lang="fr-FR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Large turnover of </a:t>
            </a:r>
            <a:r>
              <a:rPr lang="fr-FR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iodide</a:t>
            </a:r>
            <a:r>
              <a:rPr lang="fr-FR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fr-FR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by ozone in the </a:t>
            </a:r>
            <a:r>
              <a:rPr lang="fr-FR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  <a:r>
              <a:rPr lang="fr-FR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phase</a:t>
            </a:r>
          </a:p>
          <a:p>
            <a:pPr marL="171450" indent="-1714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, IO </a:t>
            </a: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far in one </a:t>
            </a: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b="0" strike="noStrike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fr-FR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251520" y="5919663"/>
            <a:ext cx="86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/>
              <a:t>Saiz</a:t>
            </a:r>
            <a:r>
              <a:rPr lang="fr-FR" sz="1200" dirty="0" smtClean="0"/>
              <a:t>-Lopez et al., 2012; Carpenter et al., 2013; Baker and Yodle, 2021; Koenig et al. 2020; Koenig et al., 2021; Moreno et al., 2020; Sakamoto et al., 2009</a:t>
            </a:r>
            <a:endParaRPr lang="fr-FR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585437"/>
            <a:ext cx="6761635" cy="22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98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observation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5" name="CustomShape 1"/>
          <p:cNvSpPr/>
          <p:nvPr/>
        </p:nvSpPr>
        <p:spPr>
          <a:xfrm>
            <a:off x="971600" y="1412776"/>
            <a:ext cx="7742190" cy="12206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Ammann et 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al., EGU22-5484, Mon, 23 </a:t>
            </a: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IO 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radical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iodide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by ozone on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aqueous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pc="-1" dirty="0" err="1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  <a:r>
              <a:rPr lang="fr-FR" spc="-1" dirty="0">
                <a:latin typeface="Arial" panose="020B0604020202020204" pitchFamily="34" charset="0"/>
                <a:cs typeface="Arial" panose="020B0604020202020204" pitchFamily="34" charset="0"/>
              </a:rPr>
              <a:t> proxy surfaces </a:t>
            </a:r>
            <a:endParaRPr lang="fr-FR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</a:pPr>
            <a:r>
              <a:rPr lang="en-US" dirty="0">
                <a:hlinkClick r:id="rId2"/>
              </a:rPr>
              <a:t>https://meetingorganizer.copernicus.org/EGU22/EGU22-5484.html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" y="2636912"/>
            <a:ext cx="3642858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41433"/>
            <a:ext cx="4594851" cy="3439895"/>
          </a:xfrm>
          <a:prstGeom prst="rect">
            <a:avLst/>
          </a:prstGeom>
        </p:spPr>
      </p:pic>
      <p:sp>
        <p:nvSpPr>
          <p:cNvPr id="8" name="CustomShape 1"/>
          <p:cNvSpPr/>
          <p:nvPr/>
        </p:nvSpPr>
        <p:spPr>
          <a:xfrm>
            <a:off x="163255" y="4437112"/>
            <a:ext cx="3367039" cy="1918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fr-FR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en-US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pc="-1" dirty="0">
                <a:latin typeface="Arial" panose="020B0604020202020204" pitchFamily="34" charset="0"/>
                <a:cs typeface="Arial" panose="020B0604020202020204" pitchFamily="34" charset="0"/>
              </a:rPr>
              <a:t>aspects of IO formation are consistent with a surface process as suggested by Sakamoto et al. (</a:t>
            </a:r>
            <a:r>
              <a:rPr lang="en-US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2009), </a:t>
            </a:r>
            <a:r>
              <a:rPr lang="en-US" spc="-1" dirty="0">
                <a:latin typeface="Arial" panose="020B0604020202020204" pitchFamily="34" charset="0"/>
                <a:cs typeface="Arial" panose="020B0604020202020204" pitchFamily="34" charset="0"/>
              </a:rPr>
              <a:t>but other aspects indicate secondary reactions having a significant contribution.</a:t>
            </a:r>
            <a:endParaRPr lang="fr-FR" spc="-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29" t="1567" r="4666" b="7595"/>
          <a:stretch/>
        </p:blipFill>
        <p:spPr>
          <a:xfrm>
            <a:off x="4139952" y="2708919"/>
            <a:ext cx="2268978" cy="2193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33" t="2071" r="2047" b="5871"/>
          <a:stretch/>
        </p:blipFill>
        <p:spPr>
          <a:xfrm>
            <a:off x="6444209" y="2708920"/>
            <a:ext cx="2482606" cy="21816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Reactivity</a:t>
            </a:r>
            <a:r>
              <a:rPr lang="de-CH" dirty="0" smtClean="0"/>
              <a:t> on </a:t>
            </a:r>
            <a:r>
              <a:rPr lang="de-CH" dirty="0" err="1" smtClean="0"/>
              <a:t>aerosol</a:t>
            </a:r>
            <a:r>
              <a:rPr lang="de-CH" dirty="0" smtClean="0"/>
              <a:t> </a:t>
            </a:r>
            <a:r>
              <a:rPr lang="de-CH" dirty="0" err="1" smtClean="0"/>
              <a:t>phase</a:t>
            </a:r>
            <a:r>
              <a:rPr lang="de-CH" dirty="0" smtClean="0"/>
              <a:t>: </a:t>
            </a:r>
            <a:r>
              <a:rPr lang="de-CH" dirty="0" err="1" smtClean="0"/>
              <a:t>Theoretical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5" name="CustomShape 1"/>
          <p:cNvSpPr/>
          <p:nvPr/>
        </p:nvSpPr>
        <p:spPr>
          <a:xfrm>
            <a:off x="998440" y="1438269"/>
            <a:ext cx="7966048" cy="44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71450" indent="-1714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pc="-1" dirty="0" err="1"/>
              <a:t>Aerosol</a:t>
            </a:r>
            <a:r>
              <a:rPr lang="fr-FR" spc="-1" dirty="0"/>
              <a:t> system → </a:t>
            </a:r>
            <a:r>
              <a:rPr lang="fr-FR" spc="-1" dirty="0" err="1"/>
              <a:t>too</a:t>
            </a:r>
            <a:r>
              <a:rPr lang="fr-FR" spc="-1" dirty="0"/>
              <a:t> </a:t>
            </a:r>
            <a:r>
              <a:rPr lang="fr-FR" spc="-1" dirty="0" smtClean="0"/>
              <a:t>large </a:t>
            </a:r>
            <a:r>
              <a:rPr lang="fr-FR" spc="-1" dirty="0"/>
              <a:t>for </a:t>
            </a:r>
            <a:r>
              <a:rPr lang="fr-FR" spc="-1" dirty="0" smtClean="0"/>
              <a:t>basic quantum </a:t>
            </a:r>
            <a:r>
              <a:rPr lang="fr-FR" spc="-1" dirty="0" err="1" smtClean="0"/>
              <a:t>mechanic</a:t>
            </a:r>
            <a:r>
              <a:rPr lang="fr-FR" spc="-1" dirty="0" smtClean="0"/>
              <a:t> (QM) </a:t>
            </a:r>
            <a:r>
              <a:rPr lang="fr-FR" spc="-1" dirty="0" err="1" smtClean="0"/>
              <a:t>methodology</a:t>
            </a:r>
            <a:endParaRPr lang="fr-FR" spc="-1" dirty="0"/>
          </a:p>
          <a:p>
            <a:pPr marL="171450" indent="-1714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fr-FR" spc="-1" dirty="0" smtClean="0"/>
          </a:p>
          <a:p>
            <a:pPr marL="171450" indent="-1714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ONIOM </a:t>
            </a:r>
            <a:r>
              <a:rPr lang="en-US" dirty="0"/>
              <a:t>(</a:t>
            </a:r>
            <a:r>
              <a:rPr lang="en-US" dirty="0" smtClean="0"/>
              <a:t>Our </a:t>
            </a:r>
            <a:r>
              <a:rPr lang="en-US" dirty="0"/>
              <a:t>own </a:t>
            </a:r>
            <a:r>
              <a:rPr lang="en-US" dirty="0" smtClean="0"/>
              <a:t>N-layered </a:t>
            </a:r>
            <a:r>
              <a:rPr lang="en-US" dirty="0"/>
              <a:t>Integrated molecular Orbital and Molecular </a:t>
            </a:r>
            <a:r>
              <a:rPr lang="en-US" dirty="0" smtClean="0"/>
              <a:t>mechanics)</a:t>
            </a:r>
            <a:r>
              <a:rPr lang="fr-FR" dirty="0" smtClean="0"/>
              <a:t> </a:t>
            </a:r>
            <a:r>
              <a:rPr lang="fr-FR" dirty="0"/>
              <a:t>QM/MM </a:t>
            </a:r>
            <a:r>
              <a:rPr lang="fr-FR" dirty="0" err="1"/>
              <a:t>method</a:t>
            </a:r>
            <a:r>
              <a:rPr lang="fr-FR" dirty="0"/>
              <a:t> has been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study</a:t>
            </a:r>
            <a:r>
              <a:rPr lang="fr-FR" dirty="0"/>
              <a:t> the </a:t>
            </a:r>
            <a:r>
              <a:rPr lang="fr-FR" dirty="0" err="1"/>
              <a:t>reactivity</a:t>
            </a:r>
            <a:r>
              <a:rPr lang="fr-FR" dirty="0"/>
              <a:t> on </a:t>
            </a:r>
            <a:r>
              <a:rPr lang="fr-FR" dirty="0" err="1"/>
              <a:t>snapshots</a:t>
            </a:r>
            <a:r>
              <a:rPr lang="fr-FR" dirty="0"/>
              <a:t> </a:t>
            </a:r>
            <a:r>
              <a:rPr lang="fr-FR" dirty="0" err="1"/>
              <a:t>built</a:t>
            </a:r>
            <a:r>
              <a:rPr lang="fr-FR" dirty="0"/>
              <a:t> by </a:t>
            </a:r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err="1"/>
              <a:t>dynamics</a:t>
            </a:r>
            <a:r>
              <a:rPr lang="fr-FR" dirty="0"/>
              <a:t> (MM)</a:t>
            </a:r>
          </a:p>
          <a:p>
            <a:pPr marL="171450" indent="-1714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ru-RU" spc="-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896470"/>
            <a:ext cx="3021112" cy="2261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3288" y="6375753"/>
                <a:ext cx="3601637" cy="293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𝑄𝑀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𝑄𝑀</m:t>
                          </m:r>
                        </m:sub>
                      </m:sSub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𝑄𝑀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𝑄𝑀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𝑄𝑀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88" y="6375753"/>
                <a:ext cx="3601637" cy="293607"/>
              </a:xfrm>
              <a:prstGeom prst="rect">
                <a:avLst/>
              </a:prstGeom>
              <a:blipFill>
                <a:blip r:embed="rId5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7" y="5313575"/>
            <a:ext cx="4353736" cy="1101906"/>
          </a:xfrm>
          <a:prstGeom prst="rect">
            <a:avLst/>
          </a:prstGeom>
          <a:noFill/>
        </p:spPr>
      </p:pic>
      <p:sp>
        <p:nvSpPr>
          <p:cNvPr id="12" name="CustomShape 1"/>
          <p:cNvSpPr/>
          <p:nvPr/>
        </p:nvSpPr>
        <p:spPr>
          <a:xfrm>
            <a:off x="5076056" y="5013176"/>
            <a:ext cx="3709168" cy="866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spcBef>
                <a:spcPts val="400"/>
              </a:spcBef>
            </a:pPr>
            <a:r>
              <a:rPr lang="fr-FR" sz="1200" spc="-1" dirty="0" err="1" smtClean="0"/>
              <a:t>Slabs</a:t>
            </a:r>
            <a:r>
              <a:rPr lang="fr-FR" sz="1200" spc="-1" dirty="0" smtClean="0"/>
              <a:t> </a:t>
            </a:r>
            <a:r>
              <a:rPr lang="fr-FR" sz="1200" spc="-1" dirty="0" err="1" smtClean="0"/>
              <a:t>built</a:t>
            </a:r>
            <a:r>
              <a:rPr lang="fr-FR" sz="1200" spc="-1" dirty="0" smtClean="0"/>
              <a:t> by F. Real (</a:t>
            </a:r>
            <a:r>
              <a:rPr lang="fr-FR" sz="1200" spc="-1" dirty="0" err="1" smtClean="0"/>
              <a:t>PhLAM</a:t>
            </a:r>
            <a:r>
              <a:rPr lang="fr-FR" sz="1200" spc="-1" dirty="0" smtClean="0"/>
              <a:t>/</a:t>
            </a:r>
            <a:r>
              <a:rPr lang="fr-FR" sz="1200" spc="-1" dirty="0" err="1" smtClean="0"/>
              <a:t>Univ</a:t>
            </a:r>
            <a:r>
              <a:rPr lang="fr-FR" sz="1200" spc="-1" dirty="0" smtClean="0"/>
              <a:t>. Lille) </a:t>
            </a:r>
            <a:r>
              <a:rPr lang="fr-FR" sz="1200" spc="-1" dirty="0" err="1" smtClean="0"/>
              <a:t>using</a:t>
            </a:r>
            <a:r>
              <a:rPr lang="fr-FR" sz="1200" spc="-1" dirty="0" smtClean="0"/>
              <a:t> </a:t>
            </a:r>
            <a:r>
              <a:rPr lang="fr-FR" sz="1200" spc="-1" dirty="0" err="1" smtClean="0"/>
              <a:t>polarized</a:t>
            </a:r>
            <a:r>
              <a:rPr lang="fr-FR" sz="1200" spc="-1" dirty="0" smtClean="0"/>
              <a:t> force </a:t>
            </a:r>
            <a:r>
              <a:rPr lang="fr-FR" sz="1200" spc="-1" dirty="0" err="1" smtClean="0"/>
              <a:t>field</a:t>
            </a:r>
            <a:r>
              <a:rPr lang="fr-FR" sz="1200" spc="-1" dirty="0" smtClean="0"/>
              <a:t> </a:t>
            </a:r>
            <a:r>
              <a:rPr lang="fr-FR" sz="1200" spc="-1" dirty="0" err="1" smtClean="0"/>
              <a:t>with</a:t>
            </a:r>
            <a:r>
              <a:rPr lang="fr-FR" sz="1200" spc="-1" dirty="0" smtClean="0"/>
              <a:t> surface active </a:t>
            </a:r>
            <a:r>
              <a:rPr lang="fr-FR" sz="1200" spc="-1" dirty="0" err="1" smtClean="0"/>
              <a:t>iodide</a:t>
            </a:r>
            <a:r>
              <a:rPr lang="fr-FR" sz="1200" spc="-1" dirty="0" smtClean="0"/>
              <a:t> and </a:t>
            </a:r>
            <a:r>
              <a:rPr lang="fr-FR" sz="1200" spc="-1" dirty="0" err="1" smtClean="0"/>
              <a:t>bulk</a:t>
            </a:r>
            <a:r>
              <a:rPr lang="fr-FR" sz="1200" spc="-1" dirty="0" smtClean="0"/>
              <a:t> </a:t>
            </a:r>
            <a:r>
              <a:rPr lang="fr-FR" sz="1200" spc="-1" dirty="0" err="1" smtClean="0"/>
              <a:t>iodide</a:t>
            </a:r>
            <a:endParaRPr lang="fr-FR" sz="1200" spc="-1" dirty="0" smtClean="0"/>
          </a:p>
        </p:txBody>
      </p:sp>
      <p:sp>
        <p:nvSpPr>
          <p:cNvPr id="11" name="TextBox 2"/>
          <p:cNvSpPr txBox="1"/>
          <p:nvPr/>
        </p:nvSpPr>
        <p:spPr>
          <a:xfrm>
            <a:off x="5045398" y="5405272"/>
            <a:ext cx="1958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Real et al., 2016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0868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26" y="1279604"/>
            <a:ext cx="5328592" cy="29997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8025" cy="508500"/>
          </a:xfrm>
        </p:spPr>
        <p:txBody>
          <a:bodyPr/>
          <a:lstStyle/>
          <a:p>
            <a:r>
              <a:rPr lang="de-CH" dirty="0" err="1" smtClean="0"/>
              <a:t>Reactivity</a:t>
            </a:r>
            <a:r>
              <a:rPr lang="de-CH" dirty="0" smtClean="0"/>
              <a:t> on </a:t>
            </a:r>
            <a:r>
              <a:rPr lang="de-CH" dirty="0" err="1" smtClean="0"/>
              <a:t>aerosol</a:t>
            </a:r>
            <a:r>
              <a:rPr lang="de-CH" dirty="0" smtClean="0"/>
              <a:t> </a:t>
            </a:r>
            <a:r>
              <a:rPr lang="de-CH" dirty="0" err="1" smtClean="0"/>
              <a:t>phase</a:t>
            </a:r>
            <a:r>
              <a:rPr lang="de-CH" dirty="0" smtClean="0"/>
              <a:t>: ONIOM </a:t>
            </a:r>
            <a:r>
              <a:rPr lang="de-CH" dirty="0" err="1" smtClean="0"/>
              <a:t>method</a:t>
            </a:r>
            <a:endParaRPr lang="de-C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9029" r="13946" b="6427"/>
          <a:stretch/>
        </p:blipFill>
        <p:spPr>
          <a:xfrm>
            <a:off x="11230" y="3851402"/>
            <a:ext cx="2915129" cy="2817958"/>
          </a:xfrm>
          <a:prstGeom prst="rect">
            <a:avLst/>
          </a:prstGeom>
        </p:spPr>
      </p:pic>
      <p:sp>
        <p:nvSpPr>
          <p:cNvPr id="14" name="ZoneTexte 15">
            <a:extLst>
              <a:ext uri="{FF2B5EF4-FFF2-40B4-BE49-F238E27FC236}">
                <a16:creationId xmlns:a16="http://schemas.microsoft.com/office/drawing/2014/main" id="{64720E54-A1C9-49D0-A5CF-C488D0FF8C07}"/>
              </a:ext>
            </a:extLst>
          </p:cNvPr>
          <p:cNvSpPr txBox="1"/>
          <p:nvPr/>
        </p:nvSpPr>
        <p:spPr>
          <a:xfrm>
            <a:off x="2955093" y="5653213"/>
            <a:ext cx="61362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1400" u="sng" spc="-1" dirty="0" err="1" smtClean="0"/>
              <a:t>Next</a:t>
            </a:r>
            <a:r>
              <a:rPr lang="fr-FR" sz="1400" u="sng" spc="-1" dirty="0" smtClean="0"/>
              <a:t> </a:t>
            </a:r>
            <a:r>
              <a:rPr lang="fr-FR" sz="1400" u="sng" spc="-1" dirty="0" err="1" smtClean="0"/>
              <a:t>steps</a:t>
            </a:r>
            <a:r>
              <a:rPr lang="fr-FR" sz="1400" u="sng" spc="-1" dirty="0" smtClean="0"/>
              <a:t>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fr-FR" sz="1400" spc="-1" dirty="0" err="1" smtClean="0"/>
              <a:t>Aerosol</a:t>
            </a:r>
            <a:r>
              <a:rPr lang="fr-FR" sz="1400" spc="-1" dirty="0" smtClean="0"/>
              <a:t> phase (</a:t>
            </a:r>
            <a:r>
              <a:rPr lang="fr-FR" sz="1400" spc="-1" dirty="0" err="1" smtClean="0"/>
              <a:t>bulk</a:t>
            </a:r>
            <a:r>
              <a:rPr lang="fr-FR" sz="1400" spc="-1" dirty="0" smtClean="0"/>
              <a:t>) : </a:t>
            </a:r>
            <a:r>
              <a:rPr lang="fr-FR" sz="1400" spc="-1" dirty="0" err="1" smtClean="0"/>
              <a:t>Ongoing</a:t>
            </a:r>
            <a:r>
              <a:rPr lang="fr-FR" sz="1400" spc="-1" dirty="0" smtClean="0"/>
              <a:t> 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fr-FR" sz="1400" spc="-1" dirty="0" err="1" smtClean="0"/>
              <a:t>Better</a:t>
            </a:r>
            <a:r>
              <a:rPr lang="fr-FR" sz="1400" spc="-1" dirty="0" smtClean="0"/>
              <a:t> </a:t>
            </a:r>
            <a:r>
              <a:rPr lang="fr-FR" sz="1400" spc="-1" dirty="0" err="1" smtClean="0"/>
              <a:t>sampling</a:t>
            </a:r>
            <a:r>
              <a:rPr lang="fr-FR" sz="1400" spc="-1" dirty="0" smtClean="0"/>
              <a:t> of spin mixed state PES: TSSMM (</a:t>
            </a:r>
            <a:r>
              <a:rPr lang="da-DK" sz="1400" spc="-1" dirty="0"/>
              <a:t>B. Yang et al. </a:t>
            </a:r>
            <a:r>
              <a:rPr lang="da-DK" sz="1400" spc="-1" dirty="0" smtClean="0"/>
              <a:t>2018</a:t>
            </a:r>
            <a:r>
              <a:rPr lang="fr-FR" sz="1400" spc="-1" dirty="0"/>
              <a:t>)</a:t>
            </a:r>
            <a:endParaRPr lang="da-DK" sz="1400" spc="-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9308"/>
            <a:ext cx="3183743" cy="24696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95936" y="1357318"/>
            <a:ext cx="34410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ea typeface="ＭＳ Ｐゴシック" charset="0"/>
              </a:rPr>
              <a:t>ONIOM(CCSD(T)/</a:t>
            </a:r>
            <a:r>
              <a:rPr lang="en-US" sz="1050" dirty="0" err="1">
                <a:solidFill>
                  <a:prstClr val="black"/>
                </a:solidFill>
                <a:ea typeface="ＭＳ Ｐゴシック" charset="0"/>
              </a:rPr>
              <a:t>aug-cc-pVTZ-PP:aug-cc-pVQZ-PP</a:t>
            </a:r>
            <a:r>
              <a:rPr lang="en-US" sz="1050" dirty="0">
                <a:solidFill>
                  <a:prstClr val="black"/>
                </a:solidFill>
                <a:ea typeface="ＭＳ Ｐゴシック" charset="0"/>
              </a:rPr>
              <a:t>//M06-2X/</a:t>
            </a:r>
            <a:r>
              <a:rPr lang="en-US" sz="1050" dirty="0" err="1">
                <a:solidFill>
                  <a:prstClr val="black"/>
                </a:solidFill>
                <a:ea typeface="ＭＳ Ｐゴシック" charset="0"/>
              </a:rPr>
              <a:t>aug</a:t>
            </a:r>
            <a:r>
              <a:rPr lang="en-US" sz="1050" dirty="0">
                <a:solidFill>
                  <a:prstClr val="black"/>
                </a:solidFill>
                <a:ea typeface="ＭＳ Ｐゴシック" charset="0"/>
              </a:rPr>
              <a:t>-cc-</a:t>
            </a:r>
            <a:r>
              <a:rPr lang="en-US" sz="1050" dirty="0" err="1">
                <a:solidFill>
                  <a:prstClr val="black"/>
                </a:solidFill>
                <a:ea typeface="ＭＳ Ｐゴシック" charset="0"/>
              </a:rPr>
              <a:t>pVTZ</a:t>
            </a:r>
            <a:r>
              <a:rPr lang="en-US" sz="1050" dirty="0">
                <a:solidFill>
                  <a:prstClr val="black"/>
                </a:solidFill>
                <a:ea typeface="ＭＳ Ｐゴシック" charset="0"/>
              </a:rPr>
              <a:t>-PP/PM6) </a:t>
            </a:r>
            <a:endParaRPr lang="de-CH" sz="105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74367"/>
              </p:ext>
            </p:extLst>
          </p:nvPr>
        </p:nvGraphicFramePr>
        <p:xfrm>
          <a:off x="3008923" y="4246053"/>
          <a:ext cx="5883556" cy="140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839">
                  <a:extLst>
                    <a:ext uri="{9D8B030D-6E8A-4147-A177-3AD203B41FA5}">
                      <a16:colId xmlns:a16="http://schemas.microsoft.com/office/drawing/2014/main" val="1822784476"/>
                    </a:ext>
                  </a:extLst>
                </a:gridCol>
                <a:gridCol w="764484">
                  <a:extLst>
                    <a:ext uri="{9D8B030D-6E8A-4147-A177-3AD203B41FA5}">
                      <a16:colId xmlns:a16="http://schemas.microsoft.com/office/drawing/2014/main" val="1155590833"/>
                    </a:ext>
                  </a:extLst>
                </a:gridCol>
                <a:gridCol w="2223953">
                  <a:extLst>
                    <a:ext uri="{9D8B030D-6E8A-4147-A177-3AD203B41FA5}">
                      <a16:colId xmlns:a16="http://schemas.microsoft.com/office/drawing/2014/main" val="4037752768"/>
                    </a:ext>
                  </a:extLst>
                </a:gridCol>
                <a:gridCol w="694985">
                  <a:extLst>
                    <a:ext uri="{9D8B030D-6E8A-4147-A177-3AD203B41FA5}">
                      <a16:colId xmlns:a16="http://schemas.microsoft.com/office/drawing/2014/main" val="1837347672"/>
                    </a:ext>
                  </a:extLst>
                </a:gridCol>
                <a:gridCol w="1020295">
                  <a:extLst>
                    <a:ext uri="{9D8B030D-6E8A-4147-A177-3AD203B41FA5}">
                      <a16:colId xmlns:a16="http://schemas.microsoft.com/office/drawing/2014/main" val="144076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Singlet state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Triplet state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Mixed state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 radical formation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90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a</a:t>
                      </a:r>
                      <a:r>
                        <a:rPr lang="en-US" sz="1400" baseline="0" dirty="0" smtClean="0"/>
                        <a:t> (kcal/</a:t>
                      </a:r>
                      <a:r>
                        <a:rPr lang="en-US" sz="1400" baseline="0" dirty="0" err="1" smtClean="0"/>
                        <a:t>mol</a:t>
                      </a:r>
                      <a:r>
                        <a:rPr lang="en-US" sz="1400" baseline="0" dirty="0" smtClean="0"/>
                        <a:t>)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13.6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Barrierless</a:t>
                      </a:r>
                      <a:r>
                        <a:rPr lang="en-US" sz="1400" baseline="0" dirty="0" smtClean="0"/>
                        <a:t> (after O</a:t>
                      </a:r>
                      <a:r>
                        <a:rPr lang="en-US" sz="1400" baseline="-25000" dirty="0" smtClean="0"/>
                        <a:t>3 </a:t>
                      </a:r>
                      <a:r>
                        <a:rPr lang="en-US" sz="1400" baseline="0" dirty="0" smtClean="0"/>
                        <a:t>excitation E≈33.8 kcal/</a:t>
                      </a:r>
                      <a:r>
                        <a:rPr lang="en-US" sz="1400" baseline="0" dirty="0" err="1" smtClean="0"/>
                        <a:t>mol</a:t>
                      </a:r>
                      <a:r>
                        <a:rPr lang="en-US" sz="1400" baseline="0" dirty="0" smtClean="0"/>
                        <a:t> )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9.18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1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H (kcal/</a:t>
                      </a:r>
                      <a:r>
                        <a:rPr lang="en-US" sz="1400" dirty="0" err="1" smtClean="0"/>
                        <a:t>mol</a:t>
                      </a:r>
                      <a:r>
                        <a:rPr lang="en-US" sz="1400" dirty="0" smtClean="0"/>
                        <a:t>)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1.36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-62.1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-28.4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112.4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247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294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Acknowledgements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1200" b="1" dirty="0" smtClean="0"/>
              <a:t>M. Ammann </a:t>
            </a:r>
            <a:r>
              <a:rPr lang="de-CH" sz="1200" dirty="0" smtClean="0"/>
              <a:t>(PSI)</a:t>
            </a:r>
          </a:p>
          <a:p>
            <a:r>
              <a:rPr lang="de-CH" sz="1200" b="1" dirty="0" smtClean="0"/>
              <a:t>V. Vallet </a:t>
            </a:r>
            <a:r>
              <a:rPr lang="de-CH" sz="1200" dirty="0"/>
              <a:t>(</a:t>
            </a:r>
            <a:r>
              <a:rPr lang="de-CH" sz="1200" dirty="0" err="1"/>
              <a:t>PhLAM</a:t>
            </a:r>
            <a:r>
              <a:rPr lang="de-CH" sz="1200" dirty="0"/>
              <a:t>/Univ. Lille)</a:t>
            </a:r>
            <a:endParaRPr lang="de-CH" sz="1200" dirty="0" smtClean="0"/>
          </a:p>
          <a:p>
            <a:r>
              <a:rPr lang="de-CH" sz="1200" b="1" dirty="0" smtClean="0"/>
              <a:t>C. </a:t>
            </a:r>
            <a:r>
              <a:rPr lang="de-CH" sz="1200" b="1" dirty="0" err="1" smtClean="0"/>
              <a:t>Toubin</a:t>
            </a:r>
            <a:r>
              <a:rPr lang="de-CH" sz="1200" b="1" dirty="0" smtClean="0"/>
              <a:t> </a:t>
            </a:r>
            <a:r>
              <a:rPr lang="de-CH" sz="1200" dirty="0"/>
              <a:t>(</a:t>
            </a:r>
            <a:r>
              <a:rPr lang="de-CH" sz="1200" dirty="0" err="1"/>
              <a:t>PhLAM</a:t>
            </a:r>
            <a:r>
              <a:rPr lang="de-CH" sz="1200" dirty="0"/>
              <a:t>/Univ. Lille)</a:t>
            </a:r>
            <a:endParaRPr lang="de-CH" sz="1200" dirty="0" smtClean="0"/>
          </a:p>
          <a:p>
            <a:r>
              <a:rPr lang="de-CH" sz="1200" b="1" dirty="0" smtClean="0"/>
              <a:t>F. Real </a:t>
            </a:r>
            <a:r>
              <a:rPr lang="de-CH" sz="1200" dirty="0"/>
              <a:t>(</a:t>
            </a:r>
            <a:r>
              <a:rPr lang="de-CH" sz="1200" dirty="0" err="1"/>
              <a:t>PhLAM</a:t>
            </a:r>
            <a:r>
              <a:rPr lang="de-CH" sz="1200" dirty="0"/>
              <a:t>/Univ. Lille</a:t>
            </a:r>
            <a:r>
              <a:rPr lang="de-CH" sz="1200" dirty="0" smtClean="0"/>
              <a:t>)</a:t>
            </a:r>
          </a:p>
          <a:p>
            <a:r>
              <a:rPr lang="de-CH" sz="1200" b="1" dirty="0"/>
              <a:t>R. Volkamer </a:t>
            </a:r>
            <a:r>
              <a:rPr lang="de-CH" sz="1200" dirty="0"/>
              <a:t>(CIRES/Univ. Colorado Boulder)</a:t>
            </a:r>
          </a:p>
          <a:p>
            <a:r>
              <a:rPr lang="de-CH" sz="1200" b="1" dirty="0"/>
              <a:t>H. Finkenzeller </a:t>
            </a:r>
            <a:r>
              <a:rPr lang="de-CH" sz="1200" dirty="0"/>
              <a:t>(CIRES/Univ. Colorado Boulder)</a:t>
            </a:r>
          </a:p>
          <a:p>
            <a:r>
              <a:rPr lang="de-CH" sz="1200" b="1" dirty="0" smtClean="0"/>
              <a:t>M. </a:t>
            </a:r>
            <a:r>
              <a:rPr lang="de-CH" sz="1200" b="1" dirty="0" err="1" smtClean="0"/>
              <a:t>Infuso</a:t>
            </a:r>
            <a:r>
              <a:rPr lang="de-CH" sz="1200" b="1" dirty="0" smtClean="0"/>
              <a:t> </a:t>
            </a:r>
            <a:r>
              <a:rPr lang="de-CH" sz="1200" dirty="0"/>
              <a:t>(</a:t>
            </a:r>
            <a:r>
              <a:rPr lang="de-CH" sz="1200" dirty="0" err="1" smtClean="0"/>
              <a:t>PhLAM</a:t>
            </a:r>
            <a:r>
              <a:rPr lang="de-CH" sz="1200" dirty="0" smtClean="0"/>
              <a:t>/PC2A/Univ</a:t>
            </a:r>
            <a:r>
              <a:rPr lang="de-CH" sz="1200" dirty="0"/>
              <a:t>. Lille)</a:t>
            </a:r>
            <a:endParaRPr lang="de-CH" sz="1200" dirty="0" smtClean="0"/>
          </a:p>
          <a:p>
            <a:r>
              <a:rPr lang="de-CH" sz="1200" b="1" dirty="0" smtClean="0"/>
              <a:t>F. Louis </a:t>
            </a:r>
            <a:r>
              <a:rPr lang="de-CH" sz="1200" dirty="0"/>
              <a:t>(</a:t>
            </a:r>
            <a:r>
              <a:rPr lang="de-CH" sz="1200" dirty="0" smtClean="0"/>
              <a:t>PC2A/Univ</a:t>
            </a:r>
            <a:r>
              <a:rPr lang="de-CH" sz="1200" dirty="0"/>
              <a:t>. Lille)</a:t>
            </a:r>
            <a:endParaRPr lang="de-CH" sz="1200" dirty="0" smtClean="0"/>
          </a:p>
          <a:p>
            <a:pPr marL="0" indent="0">
              <a:buNone/>
            </a:pPr>
            <a:endParaRPr lang="de-CH" sz="1200" dirty="0" smtClean="0"/>
          </a:p>
          <a:p>
            <a:pPr marL="0" indent="0">
              <a:buNone/>
            </a:pPr>
            <a:endParaRPr lang="de-CH" sz="1200" dirty="0" smtClean="0"/>
          </a:p>
          <a:p>
            <a:endParaRPr lang="de-CH" sz="1200" dirty="0"/>
          </a:p>
          <a:p>
            <a:pPr marL="0" indent="0">
              <a:buNone/>
            </a:pPr>
            <a:r>
              <a:rPr lang="de-CH" sz="1200" b="1" dirty="0" err="1" smtClean="0"/>
              <a:t>Thank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you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for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your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attention</a:t>
            </a:r>
            <a:r>
              <a:rPr lang="de-CH" sz="1200" b="1" dirty="0" smtClean="0"/>
              <a:t>!</a:t>
            </a:r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38" y="986626"/>
            <a:ext cx="5974390" cy="72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0" y="1710794"/>
            <a:ext cx="2088728" cy="884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3756" y="5013176"/>
            <a:ext cx="2232744" cy="1440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</a:rPr>
              <a:t>Contact: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Antoine.roose@psi.ch</a:t>
            </a:r>
            <a:endParaRPr lang="de-CH" sz="1200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0241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TSSMM : Sampling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mixed</a:t>
            </a:r>
            <a:r>
              <a:rPr lang="de-CH" dirty="0" smtClean="0"/>
              <a:t> </a:t>
            </a:r>
            <a:r>
              <a:rPr lang="de-CH" dirty="0" err="1" smtClean="0"/>
              <a:t>spin</a:t>
            </a:r>
            <a:r>
              <a:rPr lang="de-CH" dirty="0" smtClean="0"/>
              <a:t> PES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18">
                <a:extLst>
                  <a:ext uri="{FF2B5EF4-FFF2-40B4-BE49-F238E27FC236}">
                    <a16:creationId xmlns:a16="http://schemas.microsoft.com/office/drawing/2014/main" id="{C4584B91-B435-43D9-AFF5-18477848F3BA}"/>
                  </a:ext>
                </a:extLst>
              </p:cNvPr>
              <p:cNvSpPr txBox="1"/>
              <p:nvPr/>
            </p:nvSpPr>
            <p:spPr>
              <a:xfrm>
                <a:off x="862107" y="1393786"/>
                <a:ext cx="7720255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Spin State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Mixing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Model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computes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following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energy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based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on the energy of the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different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spin states E</a:t>
                </a:r>
                <a:r>
                  <a:rPr lang="fr-FR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and E</a:t>
                </a:r>
                <a:r>
                  <a:rPr lang="fr-FR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 </a:t>
                </a:r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Spin </a:t>
                </a:r>
                <a:r>
                  <a:rPr lang="fr-F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Orbit</a:t>
                </a:r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Coupling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χ</a:t>
                </a:r>
                <a:endParaRPr lang="fr-FR" i="1" dirty="0">
                  <a:solidFill>
                    <a:srgbClr val="836967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𝑚𝑖𝑥𝑒𝑑</m:t>
                              </m:r>
                            </m:sub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i="0">
                                  <a:latin typeface="Cambria Math" panose="02040503050406030204" pitchFamily="18" charset="0"/>
                                </a:rPr>
                                <m:t>eigenvalue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fr-F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fr-FR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fr-FR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fr-FR" dirty="0" smtClean="0"/>
              </a:p>
              <a:p>
                <a:r>
                  <a:rPr lang="fr-FR" dirty="0" smtClean="0"/>
                  <a:t>First test on </a:t>
                </a:r>
                <a:r>
                  <a:rPr lang="fr-FR" dirty="0" err="1"/>
                  <a:t>g</a:t>
                </a:r>
                <a:r>
                  <a:rPr lang="fr-FR" dirty="0" err="1" smtClean="0"/>
                  <a:t>as</a:t>
                </a:r>
                <a:r>
                  <a:rPr lang="fr-FR" dirty="0" smtClean="0"/>
                  <a:t> phase as been </a:t>
                </a:r>
                <a:r>
                  <a:rPr lang="fr-FR" dirty="0" err="1" smtClean="0"/>
                  <a:t>carried</a:t>
                </a:r>
                <a:r>
                  <a:rPr lang="fr-FR" dirty="0" smtClean="0"/>
                  <a:t> out:</a:t>
                </a:r>
                <a:endParaRPr lang="fr-FR" dirty="0"/>
              </a:p>
            </p:txBody>
          </p:sp>
        </mc:Choice>
        <mc:Fallback xmlns="">
          <p:sp>
            <p:nvSpPr>
              <p:cNvPr id="5" name="ZoneTexte 18">
                <a:extLst>
                  <a:ext uri="{FF2B5EF4-FFF2-40B4-BE49-F238E27FC236}">
                    <a16:creationId xmlns:a16="http://schemas.microsoft.com/office/drawing/2014/main" id="{C4584B91-B435-43D9-AFF5-18477848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07" y="1393786"/>
                <a:ext cx="7720255" cy="1483868"/>
              </a:xfrm>
              <a:prstGeom prst="rect">
                <a:avLst/>
              </a:prstGeom>
              <a:blipFill>
                <a:blip r:embed="rId2"/>
                <a:stretch>
                  <a:fillRect l="-395" t="-1235" b="-452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B1502724-3140-48CE-872D-DB83CFF5731F}"/>
              </a:ext>
            </a:extLst>
          </p:cNvPr>
          <p:cNvSpPr txBox="1"/>
          <p:nvPr/>
        </p:nvSpPr>
        <p:spPr>
          <a:xfrm>
            <a:off x="4198462" y="2143889"/>
            <a:ext cx="1476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B. Yang et al.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95415"/>
            <a:ext cx="5842664" cy="3269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0724" y="5733256"/>
            <a:ext cx="237626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b="1" u="sng" dirty="0" smtClean="0">
                <a:solidFill>
                  <a:srgbClr val="000000"/>
                </a:solidFill>
                <a:latin typeface="+mn-lt"/>
              </a:rPr>
              <a:t>Gas phase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CCSD(T</a:t>
            </a:r>
            <a:r>
              <a:rPr lang="en-US" sz="1100" dirty="0">
                <a:solidFill>
                  <a:prstClr val="black"/>
                </a:solidFill>
                <a:latin typeface="+mn-lt"/>
                <a:ea typeface="ＭＳ Ｐゴシック" charset="0"/>
              </a:rPr>
              <a:t>)/</a:t>
            </a:r>
            <a:r>
              <a:rPr lang="en-US" sz="1100" dirty="0" err="1">
                <a:solidFill>
                  <a:prstClr val="black"/>
                </a:solidFill>
                <a:latin typeface="+mn-lt"/>
                <a:ea typeface="ＭＳ Ｐゴシック" charset="0"/>
              </a:rPr>
              <a:t>aug-cc-pVTZ-PP:aug-cc-pVQZ-PP</a:t>
            </a:r>
            <a:r>
              <a:rPr lang="en-US" sz="1100" dirty="0">
                <a:solidFill>
                  <a:prstClr val="black"/>
                </a:solidFill>
                <a:latin typeface="+mn-lt"/>
                <a:ea typeface="ＭＳ Ｐゴシック" charset="0"/>
              </a:rPr>
              <a:t>//M06-2X/</a:t>
            </a:r>
            <a:r>
              <a:rPr lang="en-US" sz="1100" dirty="0" err="1">
                <a:solidFill>
                  <a:prstClr val="black"/>
                </a:solidFill>
                <a:latin typeface="+mn-lt"/>
                <a:ea typeface="ＭＳ Ｐゴシック" charset="0"/>
              </a:rPr>
              <a:t>aug</a:t>
            </a:r>
            <a:r>
              <a:rPr lang="en-US" sz="1100" dirty="0">
                <a:solidFill>
                  <a:prstClr val="black"/>
                </a:solidFill>
                <a:latin typeface="+mn-lt"/>
                <a:ea typeface="ＭＳ Ｐゴシック" charset="0"/>
              </a:rPr>
              <a:t>-cc-</a:t>
            </a:r>
            <a:r>
              <a:rPr lang="en-US" sz="1100" dirty="0" err="1">
                <a:solidFill>
                  <a:prstClr val="black"/>
                </a:solidFill>
                <a:latin typeface="+mn-lt"/>
                <a:ea typeface="ＭＳ Ｐゴシック" charset="0"/>
              </a:rPr>
              <a:t>pVTZ</a:t>
            </a:r>
            <a:r>
              <a:rPr lang="en-US" sz="1100" dirty="0">
                <a:solidFill>
                  <a:prstClr val="black"/>
                </a:solidFill>
                <a:latin typeface="+mn-lt"/>
                <a:ea typeface="ＭＳ Ｐゴシック" charset="0"/>
              </a:rPr>
              <a:t>-PP</a:t>
            </a:r>
            <a:endParaRPr lang="de-CH" sz="1100" dirty="0" err="1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47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eaLnBrk="1" hangingPunct="1">
          <a:lnSpc>
            <a:spcPct val="110000"/>
          </a:lnSpc>
          <a:spcBef>
            <a:spcPct val="0"/>
          </a:spcBef>
          <a:buClr>
            <a:srgbClr val="000000"/>
          </a:buClr>
          <a:defRPr sz="1800" dirty="0" err="1" smtClean="0">
            <a:solidFill>
              <a:srgbClr val="000000"/>
            </a:solidFill>
            <a:latin typeface="Calibri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SI-PowerPoint-Master deutsch 4_3.potx" id="{4BAA87CA-A3C3-4161-80AE-1D9C37CF4C14}" vid="{2236067E-2B6E-4CB0-859F-0C8648A252EE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Format 4_3 (DE)_VO-9713-104</Template>
  <TotalTime>0</TotalTime>
  <Words>571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Cambria Math</vt:lpstr>
      <vt:lpstr>Franklin Gothic Book</vt:lpstr>
      <vt:lpstr>Georgia</vt:lpstr>
      <vt:lpstr>Rockwell</vt:lpstr>
      <vt:lpstr>Symbol</vt:lpstr>
      <vt:lpstr>Times</vt:lpstr>
      <vt:lpstr>ヒラギノ角ゴ Pro W3</vt:lpstr>
      <vt:lpstr>PSI-Powerpoint-Master Calibri V2</vt:lpstr>
      <vt:lpstr>ONIOM QM/MM investigation of iodide oxidation by ozone on an aqueous particle</vt:lpstr>
      <vt:lpstr>Oxidation of iodide</vt:lpstr>
      <vt:lpstr>Experimental observation</vt:lpstr>
      <vt:lpstr>Reactivity on aerosol phase: Theoretical level</vt:lpstr>
      <vt:lpstr>Reactivity on aerosol phase: ONIOM method</vt:lpstr>
      <vt:lpstr>Acknowledgements</vt:lpstr>
      <vt:lpstr>TSSMM : Sampling the mixed spin PES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Mössbauer spectroscopy</dc:title>
  <dc:creator>Roose Antoine Roger</dc:creator>
  <cp:lastModifiedBy>Roose Antoine Roger</cp:lastModifiedBy>
  <cp:revision>133</cp:revision>
  <cp:lastPrinted>2015-09-30T13:23:15Z</cp:lastPrinted>
  <dcterms:created xsi:type="dcterms:W3CDTF">2021-11-17T13:41:07Z</dcterms:created>
  <dcterms:modified xsi:type="dcterms:W3CDTF">2022-05-25T11:36:08Z</dcterms:modified>
</cp:coreProperties>
</file>