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65" r:id="rId2"/>
    <p:sldId id="266" r:id="rId3"/>
    <p:sldId id="268" r:id="rId4"/>
    <p:sldId id="267" r:id="rId5"/>
    <p:sldId id="269" r:id="rId6"/>
    <p:sldId id="270" r:id="rId7"/>
    <p:sldId id="272" r:id="rId8"/>
    <p:sldId id="264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0" autoAdjust="0"/>
  </p:normalViewPr>
  <p:slideViewPr>
    <p:cSldViewPr snapToGrid="0">
      <p:cViewPr varScale="1">
        <p:scale>
          <a:sx n="59" d="100"/>
          <a:sy n="59" d="100"/>
        </p:scale>
        <p:origin x="8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5:02:19.671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 1154 24575,'1'4'0,"0"-1"0,1 1 0,-1-1 0,1 1 0,0-1 0,0 1 0,0-1 0,0 0 0,1 0 0,0 0 0,-1 0 0,1-1 0,0 1 0,0-1 0,0 1 0,0-1 0,7 3 0,0 3 0,119 86 0,132 107 0,-191-147 0,-42-34 0,44 42 0,-41-34 0,54 39 0,-61-50 0,-1 1 0,-1 1 0,0 1 0,-1 0 0,23 31 0,-11-10 0,2-2 0,2-1 0,47 38 0,-46-43 0,327 268 0,-224-220 0,172 139 0,-170-97 0,-91-76 0,58 42 0,-82-67 0,50 50 0,-58-51 0,1-1 0,1-1 0,43 29 0,137 82 0,-83-51 0,-57-39 0,167 98 0,4-17 0,-68-45 0,-11 9 0,36 19 0,-35-17 0,-80-40 0,3 3 0,27 11 0,-74-40 0,59 27 0,-40-24 0,60 38 0,-91-51 0,0-2 0,1-1 0,0 0 0,0-1 0,31 6 0,111 12 0,-142-22 0,37 6 0,59 19 0,-29-6 0,-31-13 0,-1-3 0,1-3 0,0-2 0,79-8 0,-111 5 0,0-1 0,0 0 0,0-2 0,-1-1 0,0 0 0,40-18 0,-52 18 0,0 0 0,0-1 0,0 0 0,-1-1 0,0 0 0,0 0 0,-1-1 0,-1 0 0,1-1 0,-1 0 0,-1 0 0,0 0 0,0-1 0,7-17 0,-5 5 0,-1-1 0,-1 0 0,-1 0 0,-1 0 0,-1-1 0,-1 1 0,-1-1 0,-3-43 0,3-99 0,-6-123 0,-3 249 0,-2 0 0,-2 1 0,-1 0 0,-32-67 0,9 19 0,-57-114 0,62 141 0,-26-48 0,-71-103 0,113 190 0,-14-22 0,-2 1 0,-2 1 0,-44-44 0,59 68 0,1 0 0,-16-24 0,-24-29 0,-136-116 0,173 168 0,-1 2 0,-35-24 0,-3-3 0,-137-117 0,64 60 0,2 3 0,54 39 0,44 36 0,-41-39 0,48 42 0,-1 0 0,-1 2 0,0 2 0,-1 0 0,-38-16 0,2 0 0,-77-48 0,-86-43 0,122 70 0,65 32 0,0 1 0,-46-15 0,57 24 0,0-1 0,1-1 0,0-1 0,-36-26 0,-91-82 0,118 82 0,31 33 0,0 0 0,-1 1 0,-1-1 0,1 1 0,-1 0 0,-10-7 0,-343-171 0,307 157 0,30 14 0,0 2 0,-28-9 0,-24-4 0,19 8 0,1-3 0,1-2 0,-66-35 0,97 44 0,-1 2 0,-30-10 0,28 10 0,-43-20 0,18 3 0,-1 4 0,-1 1 0,-58-15 0,95 31 0,1 0 0,0-1 0,-14-8 0,-24-12 0,31 16-1365,3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E5E30-EF53-4EEC-AEA5-25B35326037C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66E50-0B8C-41CD-BC7C-4593701DB88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4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66E50-0B8C-41CD-BC7C-4593701DB8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69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66E50-0B8C-41CD-BC7C-4593701DB8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5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66E50-0B8C-41CD-BC7C-4593701DB8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47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66E50-0B8C-41CD-BC7C-4593701DB8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56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27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9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5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5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1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41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08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6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92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2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77FA920-1460-40B1-8493-601698F53B5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B19062-C439-4D9F-87F2-9075D8ABEEAA}" type="slidenum">
              <a:rPr lang="en-GB" smtClean="0"/>
              <a:t>‹nr.›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0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52EEFB77-76E7-D5C6-8692-1FF4DD439C27}"/>
              </a:ext>
            </a:extLst>
          </p:cNvPr>
          <p:cNvSpPr txBox="1">
            <a:spLocks/>
          </p:cNvSpPr>
          <p:nvPr/>
        </p:nvSpPr>
        <p:spPr>
          <a:xfrm>
            <a:off x="1066800" y="4827639"/>
            <a:ext cx="10058400" cy="136592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/>
              <a:t>Marije Harkema</a:t>
            </a:r>
            <a:r>
              <a:rPr lang="en-GB" dirty="0"/>
              <a:t>, Jana Eichel, Wiebe Nijland, </a:t>
            </a:r>
          </a:p>
          <a:p>
            <a:pPr algn="ctr"/>
            <a:r>
              <a:rPr lang="en-GB" dirty="0"/>
              <a:t>Steven de Jong, Daniel Draebing, Teja Kattenborn</a:t>
            </a:r>
          </a:p>
          <a:p>
            <a:pPr algn="ctr"/>
            <a:r>
              <a:rPr lang="en-GB" dirty="0"/>
              <a:t>May 24</a:t>
            </a:r>
            <a:r>
              <a:rPr lang="en-GB" baseline="30000" dirty="0"/>
              <a:t>th</a:t>
            </a:r>
            <a:r>
              <a:rPr lang="en-GB" dirty="0"/>
              <a:t> 2022</a:t>
            </a:r>
          </a:p>
          <a:p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546FBE-6AC0-233B-60AB-24ADE0A3F3FD}"/>
              </a:ext>
            </a:extLst>
          </p:cNvPr>
          <p:cNvSpPr txBox="1">
            <a:spLocks/>
          </p:cNvSpPr>
          <p:nvPr/>
        </p:nvSpPr>
        <p:spPr>
          <a:xfrm>
            <a:off x="1066800" y="1037303"/>
            <a:ext cx="10058400" cy="266945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dirty="0">
                <a:latin typeface="+mj-lt"/>
              </a:rPr>
              <a:t>Using high-resolution topography to solve “periglacial puzzles”: A semi-automated approach to monitor solifluction movement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087B14-F35D-7016-5BD8-41465682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12" y="4560277"/>
            <a:ext cx="1724888" cy="22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51D9C9-C19F-E43E-74B4-8A1B0F52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953" y="2163010"/>
            <a:ext cx="1713047" cy="23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C961F98-8484-BC41-1BAB-FF9574D72BF6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BD8C98-6A50-78F5-1646-FD8D9A30F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" y="5397937"/>
            <a:ext cx="1333333" cy="133333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19D2A24-9F47-CD8F-C57C-8BA5B79BF6AC}"/>
              </a:ext>
            </a:extLst>
          </p:cNvPr>
          <p:cNvSpPr txBox="1"/>
          <p:nvPr/>
        </p:nvSpPr>
        <p:spPr>
          <a:xfrm>
            <a:off x="478972" y="5028606"/>
            <a:ext cx="133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Abstract:</a:t>
            </a:r>
          </a:p>
        </p:txBody>
      </p:sp>
    </p:spTree>
    <p:extLst>
      <p:ext uri="{BB962C8B-B14F-4D97-AF65-F5344CB8AC3E}">
        <p14:creationId xmlns:p14="http://schemas.microsoft.com/office/powerpoint/2010/main" val="178815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82860-2831-6E47-0291-7E4C423C2169}"/>
              </a:ext>
            </a:extLst>
          </p:cNvPr>
          <p:cNvSpPr txBox="1">
            <a:spLocks/>
          </p:cNvSpPr>
          <p:nvPr/>
        </p:nvSpPr>
        <p:spPr>
          <a:xfrm>
            <a:off x="1097280" y="894735"/>
            <a:ext cx="10058400" cy="8426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Introduction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71F551-1B36-2F96-5EA0-3DC0B0ECC0F3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941574" cy="177577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Solifluction &amp; Turf-banked Solifluction lobes (TBLs)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Knowledge gap: a fast (semi-) automatic method to map TBL movement with a high spatiotemporal resolution at landform scale</a:t>
            </a:r>
            <a:endParaRPr lang="en-GB" dirty="0"/>
          </a:p>
        </p:txBody>
      </p:sp>
      <p:pic>
        <p:nvPicPr>
          <p:cNvPr id="4" name="Tijdelijke aanduiding voor inhoud 5" descr="Afbeelding met buiten, gras, rots, rotsachtig&#10;&#10;Automatisch gegenereerde beschrijving">
            <a:extLst>
              <a:ext uri="{FF2B5EF4-FFF2-40B4-BE49-F238E27FC236}">
                <a16:creationId xmlns:a16="http://schemas.microsoft.com/office/drawing/2014/main" id="{BBFBBCA7-7894-DC0D-41EA-1DDEE462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54" y="1577578"/>
            <a:ext cx="4937125" cy="37028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F1A2496-4BB1-8804-A38A-2B5B261CB670}"/>
              </a:ext>
            </a:extLst>
          </p:cNvPr>
          <p:cNvSpPr txBox="1">
            <a:spLocks/>
          </p:cNvSpPr>
          <p:nvPr/>
        </p:nvSpPr>
        <p:spPr>
          <a:xfrm>
            <a:off x="1097280" y="3729879"/>
            <a:ext cx="5941574" cy="188263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Aim: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Quantify movement of solifluction lobes with a high spatial resolution over five years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Determine local factors controlling the movements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72352729-8D1F-4578-A86C-517090D5470A}"/>
                  </a:ext>
                </a:extLst>
              </p14:cNvPr>
              <p14:cNvContentPartPr/>
              <p14:nvPr/>
            </p14:nvContentPartPr>
            <p14:xfrm>
              <a:off x="8346037" y="2632311"/>
              <a:ext cx="2111760" cy="162576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72352729-8D1F-4578-A86C-517090D547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1637" y="2617911"/>
                <a:ext cx="2139840" cy="16538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kstvak 7">
            <a:extLst>
              <a:ext uri="{FF2B5EF4-FFF2-40B4-BE49-F238E27FC236}">
                <a16:creationId xmlns:a16="http://schemas.microsoft.com/office/drawing/2014/main" id="{6F34B891-6B9E-5E50-A286-29CB6C554D5A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124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4FC0B-64A2-ACE7-C4C6-D1A9DCEDF0A1}"/>
              </a:ext>
            </a:extLst>
          </p:cNvPr>
          <p:cNvSpPr txBox="1">
            <a:spLocks/>
          </p:cNvSpPr>
          <p:nvPr/>
        </p:nvSpPr>
        <p:spPr>
          <a:xfrm>
            <a:off x="769374" y="855182"/>
            <a:ext cx="10058400" cy="685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Methods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AF3FF4-7356-4DC0-8727-8E465E728D18}"/>
              </a:ext>
            </a:extLst>
          </p:cNvPr>
          <p:cNvSpPr txBox="1">
            <a:spLocks/>
          </p:cNvSpPr>
          <p:nvPr/>
        </p:nvSpPr>
        <p:spPr>
          <a:xfrm>
            <a:off x="769374" y="2118032"/>
            <a:ext cx="3142673" cy="262193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Study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Turtmann Valley,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Switzerland</a:t>
            </a:r>
          </a:p>
        </p:txBody>
      </p:sp>
      <p:pic>
        <p:nvPicPr>
          <p:cNvPr id="4" name="Tijdelijke aanduiding voor inhoud 7" descr="Afbeelding met kaart&#10;&#10;Automatisch gegenereerde beschrijving">
            <a:extLst>
              <a:ext uri="{FF2B5EF4-FFF2-40B4-BE49-F238E27FC236}">
                <a16:creationId xmlns:a16="http://schemas.microsoft.com/office/drawing/2014/main" id="{35DCA761-01B3-1576-6288-4A44E65CE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64" y="266700"/>
            <a:ext cx="8904236" cy="63246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4BB34F1-6E7A-7662-73B6-37BD77743848}"/>
              </a:ext>
            </a:extLst>
          </p:cNvPr>
          <p:cNvSpPr/>
          <p:nvPr/>
        </p:nvSpPr>
        <p:spPr>
          <a:xfrm>
            <a:off x="10407993" y="3928712"/>
            <a:ext cx="839561" cy="862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289032DB-2306-2634-197F-4444962D5B31}"/>
              </a:ext>
            </a:extLst>
          </p:cNvPr>
          <p:cNvSpPr/>
          <p:nvPr/>
        </p:nvSpPr>
        <p:spPr>
          <a:xfrm>
            <a:off x="9988212" y="2498241"/>
            <a:ext cx="839561" cy="862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6510A82-5DBE-7705-D224-4DC6D6F32DE7}"/>
              </a:ext>
            </a:extLst>
          </p:cNvPr>
          <p:cNvSpPr/>
          <p:nvPr/>
        </p:nvSpPr>
        <p:spPr>
          <a:xfrm>
            <a:off x="10250545" y="678396"/>
            <a:ext cx="839561" cy="862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294BD34-BCD4-BCDF-8B85-C3A5710BCDB2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44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E09CA-CABF-4D77-4DCF-BCF08B0D2CBD}"/>
              </a:ext>
            </a:extLst>
          </p:cNvPr>
          <p:cNvSpPr txBox="1">
            <a:spLocks/>
          </p:cNvSpPr>
          <p:nvPr/>
        </p:nvSpPr>
        <p:spPr>
          <a:xfrm>
            <a:off x="1066800" y="321098"/>
            <a:ext cx="10058400" cy="748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Methods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737F1D-EA43-75E9-AD27-E974D35C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427" y="1075414"/>
            <a:ext cx="5829300" cy="48577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F55069-1A66-84A3-5927-0B7623C9B171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406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CA6D5-28D0-EDEC-D07A-F367B23D87D5}"/>
              </a:ext>
            </a:extLst>
          </p:cNvPr>
          <p:cNvSpPr txBox="1">
            <a:spLocks/>
          </p:cNvSpPr>
          <p:nvPr/>
        </p:nvSpPr>
        <p:spPr>
          <a:xfrm>
            <a:off x="1097280" y="914400"/>
            <a:ext cx="100584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Result &amp; Discussion – Co-Alignment</a:t>
            </a:r>
          </a:p>
        </p:txBody>
      </p:sp>
      <p:pic>
        <p:nvPicPr>
          <p:cNvPr id="3" name="Tijdelijke aanduiding voor inhoud 5" descr="Afbeelding met tekst&#10;&#10;Automatisch gegenereerde beschrijving">
            <a:extLst>
              <a:ext uri="{FF2B5EF4-FFF2-40B4-BE49-F238E27FC236}">
                <a16:creationId xmlns:a16="http://schemas.microsoft.com/office/drawing/2014/main" id="{3F298459-F5AF-ABC7-F1A3-94510615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5" y="1854626"/>
            <a:ext cx="5801784" cy="43513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815076B-F137-D471-9DF8-CA556E1EAE38}"/>
              </a:ext>
            </a:extLst>
          </p:cNvPr>
          <p:cNvSpPr txBox="1"/>
          <p:nvPr/>
        </p:nvSpPr>
        <p:spPr>
          <a:xfrm>
            <a:off x="7257869" y="1896536"/>
            <a:ext cx="424614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Reprojection errors between 0.503 and 0.625 pixels</a:t>
            </a:r>
          </a:p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Resolution of 5 mm/pixel</a:t>
            </a:r>
          </a:p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Significant movement &gt;1 pixel</a:t>
            </a:r>
          </a:p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Reaching accuracies below mean lobe movement rates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E14AB0C-849B-B334-C12A-7D575DB89E62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9135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B98D6-BFE2-6FC7-39DF-D455D43EBB45}"/>
              </a:ext>
            </a:extLst>
          </p:cNvPr>
          <p:cNvSpPr txBox="1">
            <a:spLocks/>
          </p:cNvSpPr>
          <p:nvPr/>
        </p:nvSpPr>
        <p:spPr>
          <a:xfrm>
            <a:off x="1" y="306267"/>
            <a:ext cx="3112579" cy="19571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Results &amp; Discussion - Movement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DDA1871-CB0B-EED9-A360-1849FAC0A6A5}"/>
              </a:ext>
            </a:extLst>
          </p:cNvPr>
          <p:cNvSpPr txBox="1"/>
          <p:nvPr/>
        </p:nvSpPr>
        <p:spPr>
          <a:xfrm>
            <a:off x="0" y="2464947"/>
            <a:ext cx="4018969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 movement mapping in mm</a:t>
            </a:r>
          </a:p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Movement rates correspond with literature</a:t>
            </a:r>
          </a:p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Vegetation changes resolved with mask</a:t>
            </a:r>
          </a:p>
        </p:txBody>
      </p:sp>
      <p:pic>
        <p:nvPicPr>
          <p:cNvPr id="5" name="Afbeelding 4" descr="Afbeelding met tekst, boom&#10;&#10;Automatisch gegenereerde beschrijving">
            <a:extLst>
              <a:ext uri="{FF2B5EF4-FFF2-40B4-BE49-F238E27FC236}">
                <a16:creationId xmlns:a16="http://schemas.microsoft.com/office/drawing/2014/main" id="{23702C8D-AA6D-ABF1-2109-1507FF8D1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69" y="0"/>
            <a:ext cx="8173030" cy="685800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E4EEDA7A-E576-B228-A8BA-85F1E2AEBB13}"/>
              </a:ext>
            </a:extLst>
          </p:cNvPr>
          <p:cNvSpPr/>
          <p:nvPr/>
        </p:nvSpPr>
        <p:spPr>
          <a:xfrm>
            <a:off x="4200525" y="3676650"/>
            <a:ext cx="4895850" cy="3019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51B6A03-6261-273E-BFF2-87D5F527FC52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982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22D8-CC7A-1BB9-A226-CAFA5A375754}"/>
              </a:ext>
            </a:extLst>
          </p:cNvPr>
          <p:cNvSpPr txBox="1">
            <a:spLocks/>
          </p:cNvSpPr>
          <p:nvPr/>
        </p:nvSpPr>
        <p:spPr>
          <a:xfrm>
            <a:off x="478972" y="396702"/>
            <a:ext cx="3112579" cy="19571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Results &amp; Discussion - Movement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1EFDAA-7C1E-F6CD-60A9-4C28252D8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0" y="0"/>
            <a:ext cx="7069014" cy="683603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D611A9B-6249-2491-1B4E-6C1F345801B7}"/>
              </a:ext>
            </a:extLst>
          </p:cNvPr>
          <p:cNvSpPr txBox="1"/>
          <p:nvPr/>
        </p:nvSpPr>
        <p:spPr>
          <a:xfrm>
            <a:off x="527538" y="2464947"/>
            <a:ext cx="3442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Locations where highest movement is present changes between the different years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5F30018-9D67-5645-B657-CC6F8DC88086}"/>
              </a:ext>
            </a:extLst>
          </p:cNvPr>
          <p:cNvSpPr/>
          <p:nvPr/>
        </p:nvSpPr>
        <p:spPr>
          <a:xfrm>
            <a:off x="5143500" y="5429250"/>
            <a:ext cx="81915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FED3C8F-BE98-31C5-0BC5-B47D150A5CBA}"/>
              </a:ext>
            </a:extLst>
          </p:cNvPr>
          <p:cNvSpPr/>
          <p:nvPr/>
        </p:nvSpPr>
        <p:spPr>
          <a:xfrm>
            <a:off x="6934200" y="5689727"/>
            <a:ext cx="81915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A1BFDE4-7548-1209-8F57-BB827ACD8CC4}"/>
              </a:ext>
            </a:extLst>
          </p:cNvPr>
          <p:cNvSpPr/>
          <p:nvPr/>
        </p:nvSpPr>
        <p:spPr>
          <a:xfrm>
            <a:off x="8724900" y="5738812"/>
            <a:ext cx="81915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9B7918E-EA5D-6379-DCCB-E6F549756D0E}"/>
              </a:ext>
            </a:extLst>
          </p:cNvPr>
          <p:cNvSpPr/>
          <p:nvPr/>
        </p:nvSpPr>
        <p:spPr>
          <a:xfrm>
            <a:off x="10515600" y="5157787"/>
            <a:ext cx="819150" cy="795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5AE5536-6758-69C2-4DF0-CDE3B1564587}"/>
              </a:ext>
            </a:extLst>
          </p:cNvPr>
          <p:cNvSpPr txBox="1"/>
          <p:nvPr/>
        </p:nvSpPr>
        <p:spPr>
          <a:xfrm>
            <a:off x="0" y="6308852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815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3C879-D7A7-B4AB-08C1-6192E46B3B9A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873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Results &amp; Discussion – Local Factors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DF4D35-40EA-1879-2CC8-40FA2B1B586C}"/>
              </a:ext>
            </a:extLst>
          </p:cNvPr>
          <p:cNvSpPr txBox="1">
            <a:spLocks/>
          </p:cNvSpPr>
          <p:nvPr/>
        </p:nvSpPr>
        <p:spPr>
          <a:xfrm>
            <a:off x="1066800" y="1722914"/>
            <a:ext cx="1005840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Geomorphic properties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dirty="0"/>
              <a:t>Vegetation Species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Tijdelijke aanduiding voor inhoud 5" descr="Afbeelding met kaart&#10;&#10;Automatisch gegenereerde beschrijving">
            <a:extLst>
              <a:ext uri="{FF2B5EF4-FFF2-40B4-BE49-F238E27FC236}">
                <a16:creationId xmlns:a16="http://schemas.microsoft.com/office/drawing/2014/main" id="{F8EC22D1-18A0-C83C-AAAB-A96AF532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93" y="1490079"/>
            <a:ext cx="7436007" cy="5367921"/>
          </a:xfrm>
          <a:prstGeom prst="rect">
            <a:avLst/>
          </a:prstGeom>
        </p:spPr>
      </p:pic>
      <p:pic>
        <p:nvPicPr>
          <p:cNvPr id="10" name="Graphic 9" descr="Plant met wortels met effen opvulling">
            <a:extLst>
              <a:ext uri="{FF2B5EF4-FFF2-40B4-BE49-F238E27FC236}">
                <a16:creationId xmlns:a16="http://schemas.microsoft.com/office/drawing/2014/main" id="{BD7C5925-69F1-D099-BCFD-4925E372D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6454" y="3522785"/>
            <a:ext cx="914400" cy="914400"/>
          </a:xfrm>
          <a:prstGeom prst="rect">
            <a:avLst/>
          </a:prstGeom>
        </p:spPr>
      </p:pic>
      <p:pic>
        <p:nvPicPr>
          <p:cNvPr id="12" name="Graphic 11" descr="Naaldboom met effen opvulling">
            <a:extLst>
              <a:ext uri="{FF2B5EF4-FFF2-40B4-BE49-F238E27FC236}">
                <a16:creationId xmlns:a16="http://schemas.microsoft.com/office/drawing/2014/main" id="{42DBDD3F-E4E1-66C7-9E8D-9ACAD2AB0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3656" y="3335215"/>
            <a:ext cx="914400" cy="914400"/>
          </a:xfrm>
          <a:prstGeom prst="rect">
            <a:avLst/>
          </a:prstGeom>
        </p:spPr>
      </p:pic>
      <p:pic>
        <p:nvPicPr>
          <p:cNvPr id="13" name="Graphic 12" descr="Naaldboom met effen opvulling">
            <a:extLst>
              <a:ext uri="{FF2B5EF4-FFF2-40B4-BE49-F238E27FC236}">
                <a16:creationId xmlns:a16="http://schemas.microsoft.com/office/drawing/2014/main" id="{480DDD48-3043-4A42-4BEA-47A382FFE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2924" y="2104103"/>
            <a:ext cx="914400" cy="914400"/>
          </a:xfrm>
          <a:prstGeom prst="rect">
            <a:avLst/>
          </a:prstGeom>
        </p:spPr>
      </p:pic>
      <p:pic>
        <p:nvPicPr>
          <p:cNvPr id="14" name="Graphic 13" descr="Plant met wortels met effen opvulling">
            <a:extLst>
              <a:ext uri="{FF2B5EF4-FFF2-40B4-BE49-F238E27FC236}">
                <a16:creationId xmlns:a16="http://schemas.microsoft.com/office/drawing/2014/main" id="{EB67D454-B0AD-3073-D036-CA23AD6F9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6796" y="3522785"/>
            <a:ext cx="914400" cy="914400"/>
          </a:xfrm>
          <a:prstGeom prst="rect">
            <a:avLst/>
          </a:prstGeom>
        </p:spPr>
      </p:pic>
      <p:pic>
        <p:nvPicPr>
          <p:cNvPr id="15" name="Graphic 14" descr="Plant met wortels met effen opvulling">
            <a:extLst>
              <a:ext uri="{FF2B5EF4-FFF2-40B4-BE49-F238E27FC236}">
                <a16:creationId xmlns:a16="http://schemas.microsoft.com/office/drawing/2014/main" id="{5DFD1E9B-9E1A-B2AE-0011-F6ADFB48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917" y="2561303"/>
            <a:ext cx="914400" cy="914400"/>
          </a:xfrm>
          <a:prstGeom prst="rect">
            <a:avLst/>
          </a:prstGeom>
        </p:spPr>
      </p:pic>
      <p:pic>
        <p:nvPicPr>
          <p:cNvPr id="16" name="Graphic 15" descr="Plant met wortels met effen opvulling">
            <a:extLst>
              <a:ext uri="{FF2B5EF4-FFF2-40B4-BE49-F238E27FC236}">
                <a16:creationId xmlns:a16="http://schemas.microsoft.com/office/drawing/2014/main" id="{53AC4D54-801E-13B7-4D9F-35558DAF1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5509" y="2327031"/>
            <a:ext cx="914400" cy="914400"/>
          </a:xfrm>
          <a:prstGeom prst="rect">
            <a:avLst/>
          </a:prstGeom>
        </p:spPr>
      </p:pic>
      <p:pic>
        <p:nvPicPr>
          <p:cNvPr id="17" name="Graphic 16" descr="Plant met wortels met effen opvulling">
            <a:extLst>
              <a:ext uri="{FF2B5EF4-FFF2-40B4-BE49-F238E27FC236}">
                <a16:creationId xmlns:a16="http://schemas.microsoft.com/office/drawing/2014/main" id="{39BB42E6-0AC7-A2D1-332A-95F3CDD7D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3954" y="2196097"/>
            <a:ext cx="914400" cy="914400"/>
          </a:xfrm>
          <a:prstGeom prst="rect">
            <a:avLst/>
          </a:prstGeom>
        </p:spPr>
      </p:pic>
      <p:pic>
        <p:nvPicPr>
          <p:cNvPr id="18" name="Graphic 17" descr="Plant met wortels met effen opvulling">
            <a:extLst>
              <a:ext uri="{FF2B5EF4-FFF2-40B4-BE49-F238E27FC236}">
                <a16:creationId xmlns:a16="http://schemas.microsoft.com/office/drawing/2014/main" id="{6E5EAE59-8A02-C9EC-E56E-0C249F22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631" y="3755620"/>
            <a:ext cx="914400" cy="914400"/>
          </a:xfrm>
          <a:prstGeom prst="rect">
            <a:avLst/>
          </a:prstGeom>
        </p:spPr>
      </p:pic>
      <p:pic>
        <p:nvPicPr>
          <p:cNvPr id="19" name="Graphic 18" descr="Plant met wortels met effen opvulling">
            <a:extLst>
              <a:ext uri="{FF2B5EF4-FFF2-40B4-BE49-F238E27FC236}">
                <a16:creationId xmlns:a16="http://schemas.microsoft.com/office/drawing/2014/main" id="{1968B23A-F009-A2B2-AECF-AF2588B7E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7045" y="2865158"/>
            <a:ext cx="914400" cy="914400"/>
          </a:xfrm>
          <a:prstGeom prst="rect">
            <a:avLst/>
          </a:prstGeom>
        </p:spPr>
      </p:pic>
      <p:pic>
        <p:nvPicPr>
          <p:cNvPr id="20" name="Graphic 19" descr="Plant met wortels met effen opvulling">
            <a:extLst>
              <a:ext uri="{FF2B5EF4-FFF2-40B4-BE49-F238E27FC236}">
                <a16:creationId xmlns:a16="http://schemas.microsoft.com/office/drawing/2014/main" id="{9873B830-E9A3-2065-68A6-363D9FC7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6796" y="2878015"/>
            <a:ext cx="914400" cy="914400"/>
          </a:xfrm>
          <a:prstGeom prst="rect">
            <a:avLst/>
          </a:prstGeom>
        </p:spPr>
      </p:pic>
      <p:pic>
        <p:nvPicPr>
          <p:cNvPr id="21" name="Graphic 20" descr="Plant met wortels met effen opvulling">
            <a:extLst>
              <a:ext uri="{FF2B5EF4-FFF2-40B4-BE49-F238E27FC236}">
                <a16:creationId xmlns:a16="http://schemas.microsoft.com/office/drawing/2014/main" id="{9F212E34-FE9F-21D7-4DAE-B4DDDBF05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133" y="2030514"/>
            <a:ext cx="914400" cy="914400"/>
          </a:xfrm>
          <a:prstGeom prst="rect">
            <a:avLst/>
          </a:prstGeom>
        </p:spPr>
      </p:pic>
      <p:pic>
        <p:nvPicPr>
          <p:cNvPr id="22" name="Graphic 21" descr="Plant met wortels met effen opvulling">
            <a:extLst>
              <a:ext uri="{FF2B5EF4-FFF2-40B4-BE49-F238E27FC236}">
                <a16:creationId xmlns:a16="http://schemas.microsoft.com/office/drawing/2014/main" id="{D4ADDC1C-DA9F-89DD-D33A-A33E3C3F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403" y="2458876"/>
            <a:ext cx="914400" cy="914400"/>
          </a:xfrm>
          <a:prstGeom prst="rect">
            <a:avLst/>
          </a:prstGeom>
        </p:spPr>
      </p:pic>
      <p:pic>
        <p:nvPicPr>
          <p:cNvPr id="23" name="Graphic 22" descr="Plant met wortels met effen opvulling">
            <a:extLst>
              <a:ext uri="{FF2B5EF4-FFF2-40B4-BE49-F238E27FC236}">
                <a16:creationId xmlns:a16="http://schemas.microsoft.com/office/drawing/2014/main" id="{01E94F80-6A42-AF69-5C5C-7067504B0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4722" y="3266332"/>
            <a:ext cx="914400" cy="914400"/>
          </a:xfrm>
          <a:prstGeom prst="rect">
            <a:avLst/>
          </a:prstGeom>
        </p:spPr>
      </p:pic>
      <p:pic>
        <p:nvPicPr>
          <p:cNvPr id="24" name="Graphic 23" descr="Plant met wortels met effen opvulling">
            <a:extLst>
              <a:ext uri="{FF2B5EF4-FFF2-40B4-BE49-F238E27FC236}">
                <a16:creationId xmlns:a16="http://schemas.microsoft.com/office/drawing/2014/main" id="{04401F7E-F4DB-4D3C-D2FE-D0B23F7B0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329" y="2614247"/>
            <a:ext cx="914400" cy="914400"/>
          </a:xfrm>
          <a:prstGeom prst="rect">
            <a:avLst/>
          </a:prstGeom>
        </p:spPr>
      </p:pic>
      <p:pic>
        <p:nvPicPr>
          <p:cNvPr id="25" name="Graphic 24" descr="Plant met wortels met effen opvulling">
            <a:extLst>
              <a:ext uri="{FF2B5EF4-FFF2-40B4-BE49-F238E27FC236}">
                <a16:creationId xmlns:a16="http://schemas.microsoft.com/office/drawing/2014/main" id="{3400CEAE-EF55-B63F-B2CA-C485447B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5123" y="3328219"/>
            <a:ext cx="914400" cy="914400"/>
          </a:xfrm>
          <a:prstGeom prst="rect">
            <a:avLst/>
          </a:prstGeom>
        </p:spPr>
      </p:pic>
      <p:pic>
        <p:nvPicPr>
          <p:cNvPr id="26" name="Graphic 25" descr="Plant met wortels met effen opvulling">
            <a:extLst>
              <a:ext uri="{FF2B5EF4-FFF2-40B4-BE49-F238E27FC236}">
                <a16:creationId xmlns:a16="http://schemas.microsoft.com/office/drawing/2014/main" id="{2508866E-C412-91A1-E9B1-1AB0941A4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8532" y="3603373"/>
            <a:ext cx="914400" cy="914400"/>
          </a:xfrm>
          <a:prstGeom prst="rect">
            <a:avLst/>
          </a:prstGeom>
        </p:spPr>
      </p:pic>
      <p:pic>
        <p:nvPicPr>
          <p:cNvPr id="27" name="Graphic 26" descr="Plant met wortels met effen opvulling">
            <a:extLst>
              <a:ext uri="{FF2B5EF4-FFF2-40B4-BE49-F238E27FC236}">
                <a16:creationId xmlns:a16="http://schemas.microsoft.com/office/drawing/2014/main" id="{72D661BF-09AA-8920-D953-E748986A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0853" y="2897550"/>
            <a:ext cx="914400" cy="914400"/>
          </a:xfrm>
          <a:prstGeom prst="rect">
            <a:avLst/>
          </a:prstGeom>
        </p:spPr>
      </p:pic>
      <p:pic>
        <p:nvPicPr>
          <p:cNvPr id="28" name="Graphic 27" descr="Plant met wortels met effen opvulling">
            <a:extLst>
              <a:ext uri="{FF2B5EF4-FFF2-40B4-BE49-F238E27FC236}">
                <a16:creationId xmlns:a16="http://schemas.microsoft.com/office/drawing/2014/main" id="{DECFBE05-23E1-77A4-1EDA-F91FF9EB7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445" y="1646903"/>
            <a:ext cx="914400" cy="914400"/>
          </a:xfrm>
          <a:prstGeom prst="rect">
            <a:avLst/>
          </a:prstGeom>
        </p:spPr>
      </p:pic>
      <p:pic>
        <p:nvPicPr>
          <p:cNvPr id="29" name="Graphic 28" descr="Plant met wortels met effen opvulling">
            <a:extLst>
              <a:ext uri="{FF2B5EF4-FFF2-40B4-BE49-F238E27FC236}">
                <a16:creationId xmlns:a16="http://schemas.microsoft.com/office/drawing/2014/main" id="{7D5A0B3B-0C2D-6FC0-1E01-5E0CB9CD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067" y="1699847"/>
            <a:ext cx="914400" cy="914400"/>
          </a:xfrm>
          <a:prstGeom prst="rect">
            <a:avLst/>
          </a:prstGeom>
        </p:spPr>
      </p:pic>
      <p:pic>
        <p:nvPicPr>
          <p:cNvPr id="30" name="Graphic 29" descr="Plant met wortels met effen opvulling">
            <a:extLst>
              <a:ext uri="{FF2B5EF4-FFF2-40B4-BE49-F238E27FC236}">
                <a16:creationId xmlns:a16="http://schemas.microsoft.com/office/drawing/2014/main" id="{1141E139-4A85-033B-0377-4EF5F3082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8276" y="2653297"/>
            <a:ext cx="914400" cy="914400"/>
          </a:xfrm>
          <a:prstGeom prst="rect">
            <a:avLst/>
          </a:prstGeom>
        </p:spPr>
      </p:pic>
      <p:pic>
        <p:nvPicPr>
          <p:cNvPr id="31" name="Graphic 30" descr="Plant met wortels met effen opvulling">
            <a:extLst>
              <a:ext uri="{FF2B5EF4-FFF2-40B4-BE49-F238E27FC236}">
                <a16:creationId xmlns:a16="http://schemas.microsoft.com/office/drawing/2014/main" id="{C2C05498-9035-831F-AECB-44253AEA4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9814" y="3578306"/>
            <a:ext cx="914400" cy="914400"/>
          </a:xfrm>
          <a:prstGeom prst="rect">
            <a:avLst/>
          </a:prstGeom>
        </p:spPr>
      </p:pic>
      <p:pic>
        <p:nvPicPr>
          <p:cNvPr id="32" name="Graphic 31" descr="Plant met wortels met effen opvulling">
            <a:extLst>
              <a:ext uri="{FF2B5EF4-FFF2-40B4-BE49-F238E27FC236}">
                <a16:creationId xmlns:a16="http://schemas.microsoft.com/office/drawing/2014/main" id="{549399AD-3DD7-65EF-C6A7-CAC6B343A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703" y="3635230"/>
            <a:ext cx="914400" cy="914400"/>
          </a:xfrm>
          <a:prstGeom prst="rect">
            <a:avLst/>
          </a:prstGeom>
        </p:spPr>
      </p:pic>
      <p:pic>
        <p:nvPicPr>
          <p:cNvPr id="33" name="Graphic 32" descr="Plant met wortels met effen opvulling">
            <a:extLst>
              <a:ext uri="{FF2B5EF4-FFF2-40B4-BE49-F238E27FC236}">
                <a16:creationId xmlns:a16="http://schemas.microsoft.com/office/drawing/2014/main" id="{4007E5CF-48EC-53B5-491B-1F2FA8F83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6019" y="4013533"/>
            <a:ext cx="914400" cy="914400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069708E7-6DE8-B315-E7C3-DF3C2CD1BC40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336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F8210-0043-6C90-22E3-964AA2458338}"/>
              </a:ext>
            </a:extLst>
          </p:cNvPr>
          <p:cNvSpPr txBox="1">
            <a:spLocks/>
          </p:cNvSpPr>
          <p:nvPr/>
        </p:nvSpPr>
        <p:spPr>
          <a:xfrm>
            <a:off x="1097280" y="988906"/>
            <a:ext cx="10058400" cy="748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Take Home Message</a:t>
            </a:r>
          </a:p>
        </p:txBody>
      </p:sp>
      <p:sp>
        <p:nvSpPr>
          <p:cNvPr id="3" name="Tijdelijke aanduiding voor inhoud 7">
            <a:extLst>
              <a:ext uri="{FF2B5EF4-FFF2-40B4-BE49-F238E27FC236}">
                <a16:creationId xmlns:a16="http://schemas.microsoft.com/office/drawing/2014/main" id="{B6F0CD42-E6C3-F9A5-234A-E27AC4DA00E4}"/>
              </a:ext>
            </a:extLst>
          </p:cNvPr>
          <p:cNvSpPr txBox="1">
            <a:spLocks/>
          </p:cNvSpPr>
          <p:nvPr/>
        </p:nvSpPr>
        <p:spPr>
          <a:xfrm>
            <a:off x="1097280" y="1829394"/>
            <a:ext cx="10058400" cy="19860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800" dirty="0"/>
              <a:t>The combination of co-alignment and COSI-Corr allowed accurate movement mapping at mm scale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/>
              <a:t>Solifluction lobe movement differs between and within lobes and relates to risers and vegetation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243A0F-F597-DC51-746E-7F03C812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85" y="4460733"/>
            <a:ext cx="1799615" cy="23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E42B6A-5FE8-8D8F-59CC-BB96B37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3" y="5399198"/>
            <a:ext cx="1333333" cy="133333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4660792-C5E3-64D6-B816-044916A90813}"/>
              </a:ext>
            </a:extLst>
          </p:cNvPr>
          <p:cNvSpPr txBox="1"/>
          <p:nvPr/>
        </p:nvSpPr>
        <p:spPr>
          <a:xfrm>
            <a:off x="466282" y="4999088"/>
            <a:ext cx="133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Abstract:</a:t>
            </a:r>
          </a:p>
        </p:txBody>
      </p:sp>
      <p:sp>
        <p:nvSpPr>
          <p:cNvPr id="7" name="Tijdelijke aanduiding voor inhoud 7">
            <a:extLst>
              <a:ext uri="{FF2B5EF4-FFF2-40B4-BE49-F238E27FC236}">
                <a16:creationId xmlns:a16="http://schemas.microsoft.com/office/drawing/2014/main" id="{1F757C0D-4643-3669-4B19-40E9E6C69EB7}"/>
              </a:ext>
            </a:extLst>
          </p:cNvPr>
          <p:cNvSpPr txBox="1">
            <a:spLocks/>
          </p:cNvSpPr>
          <p:nvPr/>
        </p:nvSpPr>
        <p:spPr>
          <a:xfrm>
            <a:off x="1883229" y="4637668"/>
            <a:ext cx="8509156" cy="142693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Harkema, M.R., Eichel, J., Nijland, W., De Jong, S.M., Kattenborn, T. (in preparation): </a:t>
            </a:r>
            <a:r>
              <a:rPr lang="en-US" sz="2400" dirty="0"/>
              <a:t>Using high-resolution photogrammetry to solve “periglacial puzzles”: A semi-automated approach to monitor solifluction movement</a:t>
            </a:r>
            <a:endParaRPr lang="en-GB" sz="24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3FD6D24-F136-CE96-1563-038E4CE017B6}"/>
              </a:ext>
            </a:extLst>
          </p:cNvPr>
          <p:cNvSpPr txBox="1"/>
          <p:nvPr/>
        </p:nvSpPr>
        <p:spPr>
          <a:xfrm>
            <a:off x="0" y="6334780"/>
            <a:ext cx="47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01782138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2696</TotalTime>
  <Words>266</Words>
  <Application>Microsoft Office PowerPoint</Application>
  <PresentationFormat>Breedbeeld</PresentationFormat>
  <Paragraphs>48</Paragraphs>
  <Slides>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Terugblik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high-resolution topography to solve “periglacial puzzles”: A semi-automated approach to monitor solifluction movement</dc:title>
  <dc:creator>Harkema, M.R. (Marije)</dc:creator>
  <cp:lastModifiedBy>Harkema, M.R. (Marije)</cp:lastModifiedBy>
  <cp:revision>62</cp:revision>
  <dcterms:created xsi:type="dcterms:W3CDTF">2022-05-05T15:34:04Z</dcterms:created>
  <dcterms:modified xsi:type="dcterms:W3CDTF">2022-05-22T11:06:43Z</dcterms:modified>
</cp:coreProperties>
</file>