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9" r:id="rId2"/>
    <p:sldId id="267" r:id="rId3"/>
    <p:sldId id="270" r:id="rId4"/>
    <p:sldId id="271" r:id="rId5"/>
    <p:sldId id="264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1B3B9114-7A84-4647-A881-3D4653EAC099}">
          <p14:sldIdLst/>
        </p14:section>
        <p14:section name="Title" id="{9B29E633-9A01-4714-B8D4-23DA4FA4DF51}">
          <p14:sldIdLst>
            <p14:sldId id="269"/>
          </p14:sldIdLst>
        </p14:section>
        <p14:section name="Middle" id="{936DF879-7377-4992-B718-04CED388F2B5}">
          <p14:sldIdLst>
            <p14:sldId id="267"/>
            <p14:sldId id="270"/>
            <p14:sldId id="271"/>
          </p14:sldIdLst>
        </p14:section>
        <p14:section name="Conclusion" id="{F06A9F72-FD53-4DAF-99EF-77E66F15C85E}">
          <p14:sldIdLst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0C0C8F"/>
    <a:srgbClr val="FAB83E"/>
    <a:srgbClr val="4472C4"/>
    <a:srgbClr val="FF0000"/>
    <a:srgbClr val="890000"/>
    <a:srgbClr val="900D1F"/>
    <a:srgbClr val="CB18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3325" autoAdjust="0"/>
  </p:normalViewPr>
  <p:slideViewPr>
    <p:cSldViewPr snapToGrid="0">
      <p:cViewPr varScale="1">
        <p:scale>
          <a:sx n="61" d="100"/>
          <a:sy n="61" d="100"/>
        </p:scale>
        <p:origin x="804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99555-48A9-4694-95DE-DCABB597AF5D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7639C5-1898-4BF3-84B6-C82C47AACD7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681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EC40FD-0AE7-498D-889E-AAFFFD24B82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140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35467D-702B-41C2-AA17-B653F4E128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16A8ED4-8DCF-43EE-8910-0157C9B358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FA101CA-97DF-491D-AABF-F5880CA59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rmaiwald@iup.uni-heidelberg.de</a:t>
            </a:r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01165A3-C10C-47F5-A414-69DF062E1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https://www.iup.uni-heidelberg.de/en/research/GHGSim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3DDE70C-1CFD-44E4-AD15-834BDF4C4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F76E-0DD0-4F07-BE23-B622B6CA96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4277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A654BA-778A-464E-9E47-6315CC8AB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224514C-FAE1-4900-9CA4-0E79A34D05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C4FAE37-382D-44B3-AFB7-5E93564FD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rmaiwald@iup.uni-heidelberg.de</a:t>
            </a:r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4A784B1-A117-47D8-8205-88C7F8B32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https://www.iup.uni-heidelberg.de/en/research/GHGSim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39DAA7C-9ECE-48FF-ADB2-00BB64A77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F76E-0DD0-4F07-BE23-B622B6CA96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7245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03D99D7-944C-49FC-9437-800A90BCB2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2113290-3356-494C-8E8B-2AD89257D8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39B74B-120D-4F70-9CBD-7C94C8729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rmaiwald@iup.uni-heidelberg.de</a:t>
            </a:r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F289EEB-951E-4B3D-A7AF-E91416399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https://www.iup.uni-heidelberg.de/en/research/GHGSim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C407007-5642-444B-A5E9-F220F902E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F76E-0DD0-4F07-BE23-B622B6CA96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0780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745EFB-965D-4F59-AC1F-834C9DEF8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1ACEEFF-EA6E-428F-82F2-CDE94D644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C879538-6B7A-4409-BDE5-370B2EA11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rmaiwald@iup.uni-heidelberg.de</a:t>
            </a:r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946506-6AB8-4C26-AEF3-2145FD809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https://www.iup.uni-heidelberg.de/en/research/GHGSim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0FFFAAE-230D-40DB-AE73-57F654712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F76E-0DD0-4F07-BE23-B622B6CA96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1455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7E317E-A35E-4F33-9C73-368E15108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2531FD-A1EF-4DA7-AA5B-F343B5483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6543E98-6C67-4243-96AC-76DA199EF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rmaiwald@iup.uni-heidelberg.de</a:t>
            </a:r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98C363C-B555-44A3-A5CC-42AA2109A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https://www.iup.uni-heidelberg.de/en/research/GHGSim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A4C8DA0-FF83-4D6F-ACC9-3DFE56677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F76E-0DD0-4F07-BE23-B622B6CA96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7184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B51C23-81DC-4DA1-8411-7E3DA5C26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D466A50-4D59-4232-A79A-DACC867141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C749EB7-5BC2-4D14-804B-5552BA2461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595BA03-BDE2-4D6F-AB64-F705D4419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rmaiwald@iup.uni-heidelberg.de</a:t>
            </a:r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A46D7E1-D008-4C03-A0DB-844060928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https://www.iup.uni-heidelberg.de/en/research/GHGSim</a:t>
            </a: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6CAE464-1BFB-4A63-B015-1F34CE6ED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F76E-0DD0-4F07-BE23-B622B6CA96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2590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5E4D5A-47DD-4410-8B22-5C89C0AA3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A6FFF90-B404-4B0D-9E26-42CC8E0318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B7FA313-BE58-4EB6-AEE1-22F6C1D084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74109F0-2D84-4437-996E-57DB11EF8E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B52C713-FC24-4CA4-8BF1-7A977E10DD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3F6AC94-3B9A-4A1C-8706-CBD03CB51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rmaiwald@iup.uni-heidelberg.de</a:t>
            </a:r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1444BC1-2AED-4A6D-A2EE-3764592F5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https://www.iup.uni-heidelberg.de/en/research/GHGSim</a:t>
            </a:r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F53F186-6416-4694-A26A-538DBFD56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F76E-0DD0-4F07-BE23-B622B6CA96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6370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05F1D5-BC60-488C-A729-E421994C8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4F0C338-C5C7-46C7-94B5-F9EB88DFB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rmaiwald@iup.uni-heidelberg.de</a:t>
            </a:r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C0D208B-26FA-41B9-99B2-7CC6433FA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https://www.iup.uni-heidelberg.de/en/research/GHGSim</a:t>
            </a: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305563B-BD9A-4416-8BF0-08186F6A0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F76E-0DD0-4F07-BE23-B622B6CA96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9803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CA1734C-C3C5-4AA8-8277-B40FFCA0F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rmaiwald@iup.uni-heidelberg.de</a:t>
            </a:r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B05218D-5A18-4FA6-BAFC-172E909C3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https://www.iup.uni-heidelberg.de/en/research/GHGSim</a:t>
            </a:r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6BD8A2E-2025-4E2A-A578-DD584167E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F76E-0DD0-4F07-BE23-B622B6CA96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9580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43C6DD-F3F2-4C37-A6BB-F0D4AF0A3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E4A169-F4B2-40DE-994B-04C61BFED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1F34141-A5E1-4113-9125-CE167B42F3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979D419-309F-4867-9B2C-C1FF9DCC7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rmaiwald@iup.uni-heidelberg.de</a:t>
            </a:r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8283A35-2175-4091-AE74-B62E3482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https://www.iup.uni-heidelberg.de/en/research/GHGSim</a:t>
            </a: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1B9D5B0-5E5B-4834-B633-D4703CDCD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F76E-0DD0-4F07-BE23-B622B6CA96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495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C85E67-7BBB-4F21-9630-0BC2C6FF4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F985CA9-F178-4CB9-8AC4-3EE6FDB48A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9AA46E4-C574-47E6-94DA-8F2E825F03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B8CBF75-7848-4585-8691-65BAE0ADE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rmaiwald@iup.uni-heidelberg.de</a:t>
            </a:r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1B97E6A-8463-45ED-BC39-7A049106F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https://www.iup.uni-heidelberg.de/en/research/GHGSim</a:t>
            </a: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C764085-EB1D-4216-A41F-BB89D0BAF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F76E-0DD0-4F07-BE23-B622B6CA96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0202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759D314-2382-4746-84B9-27AAD98B7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FB292B7-F942-46CF-9179-BB54B4988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407127C-03BD-4E00-AC58-0B3DEA0525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rmaiwald@iup.uni-heidelberg.de</a:t>
            </a:r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0D20BBD-19BF-4CD7-BA32-1EA9B82463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https://www.iup.uni-heidelberg.de/en/research/GHGSim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931BB2B-68DC-42A4-9662-B1A3DACE26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170F76E-0DD0-4F07-BE23-B622B6CA96CD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Picture 3" hidden="1">
            <a:extLst>
              <a:ext uri="{FF2B5EF4-FFF2-40B4-BE49-F238E27FC236}">
                <a16:creationId xmlns:a16="http://schemas.microsoft.com/office/drawing/2014/main" id="{62606FFE-616D-4417-9DA4-8E244FE4E07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91"/>
          <a:stretch/>
        </p:blipFill>
        <p:spPr bwMode="auto">
          <a:xfrm>
            <a:off x="10446738" y="76592"/>
            <a:ext cx="1682335" cy="90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1" hidden="1">
            <a:extLst>
              <a:ext uri="{FF2B5EF4-FFF2-40B4-BE49-F238E27FC236}">
                <a16:creationId xmlns:a16="http://schemas.microsoft.com/office/drawing/2014/main" id="{44928C9F-43C7-4EDA-B178-91AC6212FF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7" b="13087"/>
          <a:stretch/>
        </p:blipFill>
        <p:spPr>
          <a:xfrm>
            <a:off x="-15015" y="1052736"/>
            <a:ext cx="12192000" cy="133348"/>
          </a:xfrm>
          <a:prstGeom prst="rect">
            <a:avLst/>
          </a:prstGeom>
        </p:spPr>
      </p:pic>
      <p:pic>
        <p:nvPicPr>
          <p:cNvPr id="9" name="Picture 8" descr="A drawing of a face&#10;&#10;Description automatically generated" hidden="1">
            <a:extLst>
              <a:ext uri="{FF2B5EF4-FFF2-40B4-BE49-F238E27FC236}">
                <a16:creationId xmlns:a16="http://schemas.microsoft.com/office/drawing/2014/main" id="{BBD9A52D-CFA9-4C65-B11A-4169AE1FDC26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724" y="1253065"/>
            <a:ext cx="1059349" cy="37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761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www.iup.uni-heidelberg.de/en/research/ghg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up.uni-heidelberg.de/en/research/ghg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10.png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up.uni-heidelberg.de/en/research/gh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hyperlink" Target="https://www.iup.uni-heidelberg.de/en/research/gh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up.uni-heidelberg.de/en/research/gh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80ACE85-CC86-4A61-86C8-7CFCB6D8172E}"/>
              </a:ext>
            </a:extLst>
          </p:cNvPr>
          <p:cNvSpPr txBox="1"/>
          <p:nvPr/>
        </p:nvSpPr>
        <p:spPr>
          <a:xfrm>
            <a:off x="5458046" y="2228667"/>
            <a:ext cx="6527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High-resolution meteorological simulations in Heidelberg using GRAMM/GRAL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model for inverse modelling</a:t>
            </a:r>
            <a:endParaRPr lang="en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C6CDFD-A264-4F44-A2AB-1DD8C40F33FA}"/>
              </a:ext>
            </a:extLst>
          </p:cNvPr>
          <p:cNvSpPr/>
          <p:nvPr/>
        </p:nvSpPr>
        <p:spPr>
          <a:xfrm>
            <a:off x="5458046" y="3636753"/>
            <a:ext cx="621198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Institute of Environmental Physics, Heidelberg University, Heidelberg, Germany</a:t>
            </a:r>
          </a:p>
          <a:p>
            <a:r>
              <a:rPr lang="en-GB" sz="105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EMPA, Air Pollution / Environmental Technology, Switzerland</a:t>
            </a:r>
          </a:p>
          <a:p>
            <a:r>
              <a:rPr lang="en-GB" sz="105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Heidelberg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Center for the Environment, Heidelberg University, Germany</a:t>
            </a:r>
            <a:endParaRPr lang="en-GB" sz="105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B9BE1604-1368-480E-5725-44ACA222D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8046" y="3381258"/>
            <a:ext cx="659186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Robert </a:t>
            </a:r>
            <a:r>
              <a:rPr lang="de-DE" altLang="de-DE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Maiwald</a:t>
            </a:r>
            <a:r>
              <a:rPr lang="en-GB" sz="11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e-DE" altLang="de-DE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altLang="de-DE" sz="1100" dirty="0">
                <a:latin typeface="Arial" panose="020B0604020202020204" pitchFamily="34" charset="0"/>
                <a:cs typeface="Arial" panose="020B0604020202020204" pitchFamily="34" charset="0"/>
              </a:rPr>
              <a:t>Simone </a:t>
            </a:r>
            <a:r>
              <a:rPr lang="de-DE" altLang="de-DE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Wald</a:t>
            </a:r>
            <a:r>
              <a:rPr lang="en-GB" sz="11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e-DE" altLang="de-DE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altLang="de-DE" sz="1100" dirty="0">
                <a:latin typeface="Arial" panose="020B0604020202020204" pitchFamily="34" charset="0"/>
                <a:cs typeface="Arial" panose="020B0604020202020204" pitchFamily="34" charset="0"/>
              </a:rPr>
              <a:t>Ivo </a:t>
            </a:r>
            <a:r>
              <a:rPr lang="de-DE" altLang="de-DE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Suter</a:t>
            </a:r>
            <a:r>
              <a:rPr lang="en-GB" sz="11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altLang="de-DE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altLang="de-DE" sz="1100" dirty="0">
                <a:latin typeface="Arial" panose="020B0604020202020204" pitchFamily="34" charset="0"/>
                <a:cs typeface="Arial" panose="020B0604020202020204" pitchFamily="34" charset="0"/>
              </a:rPr>
              <a:t>Dominik </a:t>
            </a:r>
            <a:r>
              <a:rPr lang="de-DE" altLang="de-DE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Brunner</a:t>
            </a:r>
            <a:r>
              <a:rPr lang="en-GB" sz="11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altLang="de-DE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altLang="de-DE" sz="1100" dirty="0">
                <a:latin typeface="Arial" panose="020B0604020202020204" pitchFamily="34" charset="0"/>
                <a:cs typeface="Arial" panose="020B0604020202020204" pitchFamily="34" charset="0"/>
              </a:rPr>
              <a:t>André </a:t>
            </a:r>
            <a:r>
              <a:rPr lang="de-DE" altLang="de-DE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Butz</a:t>
            </a:r>
            <a:r>
              <a:rPr lang="en-GB" sz="11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1,3</a:t>
            </a:r>
            <a:r>
              <a:rPr lang="de-DE" altLang="de-DE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de-DE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de-DE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Sanam</a:t>
            </a:r>
            <a:r>
              <a:rPr lang="en-US" altLang="de-DE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de-DE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N. </a:t>
            </a:r>
            <a:r>
              <a:rPr lang="en-US" altLang="de-DE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Varda</a:t>
            </a:r>
            <a:r>
              <a:rPr lang="de-DE" altLang="de-DE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GB" sz="11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1,3</a:t>
            </a:r>
            <a:endParaRPr kumimoji="0" lang="de-DE" altLang="de-DE" sz="11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991"/>
          <a:stretch/>
        </p:blipFill>
        <p:spPr bwMode="auto">
          <a:xfrm>
            <a:off x="8292123" y="76592"/>
            <a:ext cx="1682335" cy="90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7587" r="91315"/>
          <a:stretch/>
        </p:blipFill>
        <p:spPr bwMode="auto">
          <a:xfrm>
            <a:off x="7373325" y="115789"/>
            <a:ext cx="816532" cy="825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F76E-0DD0-4F07-BE23-B622B6CA96CD}" type="slidenum">
              <a:rPr lang="de-DE" smtClean="0"/>
              <a:t>1</a:t>
            </a:fld>
            <a:endParaRPr lang="de-DE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367200" y="1360800"/>
            <a:ext cx="5018824" cy="4765135"/>
            <a:chOff x="365694" y="1562206"/>
            <a:chExt cx="5018824" cy="4765135"/>
          </a:xfrm>
        </p:grpSpPr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8706E562-0A4B-4EB6-B36E-BE1D12E3FA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694" y="1562206"/>
              <a:ext cx="5018824" cy="4765135"/>
            </a:xfrm>
            <a:prstGeom prst="rect">
              <a:avLst/>
            </a:prstGeom>
          </p:spPr>
        </p:pic>
        <p:sp>
          <p:nvSpPr>
            <p:cNvPr id="4" name="Rechteck 3"/>
            <p:cNvSpPr/>
            <p:nvPr/>
          </p:nvSpPr>
          <p:spPr>
            <a:xfrm>
              <a:off x="3384001" y="5026617"/>
              <a:ext cx="10823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solidFill>
                    <a:srgbClr val="89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GRAMM</a:t>
              </a:r>
            </a:p>
          </p:txBody>
        </p:sp>
        <p:sp>
          <p:nvSpPr>
            <p:cNvPr id="11" name="Rechteck 10"/>
            <p:cNvSpPr/>
            <p:nvPr/>
          </p:nvSpPr>
          <p:spPr>
            <a:xfrm>
              <a:off x="3143326" y="4431545"/>
              <a:ext cx="83869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GRAL</a:t>
              </a:r>
              <a:endPara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3" name="Gerader Verbinder 12"/>
            <p:cNvCxnSpPr/>
            <p:nvPr/>
          </p:nvCxnSpPr>
          <p:spPr>
            <a:xfrm>
              <a:off x="639690" y="5925822"/>
              <a:ext cx="720000" cy="0"/>
            </a:xfrm>
            <a:prstGeom prst="line">
              <a:avLst/>
            </a:prstGeom>
            <a:ln w="127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feld 14"/>
            <p:cNvSpPr txBox="1"/>
            <p:nvPr/>
          </p:nvSpPr>
          <p:spPr>
            <a:xfrm>
              <a:off x="708594" y="5679347"/>
              <a:ext cx="6848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 km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Grafik 1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632" y="5288409"/>
            <a:ext cx="2899135" cy="955294"/>
          </a:xfrm>
          <a:prstGeom prst="rect">
            <a:avLst/>
          </a:prstGeom>
        </p:spPr>
      </p:pic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rmaiwald@iup.uni-heidelberg.de</a:t>
            </a:r>
            <a:endParaRPr lang="de-DE" dirty="0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https://www.iup.uni-heidelberg.de/en/research/GHGSim</a:t>
            </a:r>
            <a:endParaRPr lang="de-DE" dirty="0"/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861" y="105277"/>
            <a:ext cx="894077" cy="894077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774" y="61977"/>
            <a:ext cx="833035" cy="110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21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rafik 50">
            <a:extLst>
              <a:ext uri="{FF2B5EF4-FFF2-40B4-BE49-F238E27FC236}">
                <a16:creationId xmlns:a16="http://schemas.microsoft.com/office/drawing/2014/main" id="{535BF97E-99E6-4450-9C3B-4F877CF1DC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4" t="4854" r="4223" b="7561"/>
          <a:stretch/>
        </p:blipFill>
        <p:spPr>
          <a:xfrm>
            <a:off x="5824996" y="2186419"/>
            <a:ext cx="2894053" cy="2846466"/>
          </a:xfrm>
          <a:prstGeom prst="rect">
            <a:avLst/>
          </a:prstGeom>
        </p:spPr>
      </p:pic>
      <p:sp>
        <p:nvSpPr>
          <p:cNvPr id="89" name="Rechteck 88">
            <a:extLst>
              <a:ext uri="{FF2B5EF4-FFF2-40B4-BE49-F238E27FC236}">
                <a16:creationId xmlns:a16="http://schemas.microsoft.com/office/drawing/2014/main" id="{90A69D01-D208-420D-95E2-E717D1ED2BF5}"/>
              </a:ext>
            </a:extLst>
          </p:cNvPr>
          <p:cNvSpPr/>
          <p:nvPr/>
        </p:nvSpPr>
        <p:spPr>
          <a:xfrm>
            <a:off x="5704189" y="2167724"/>
            <a:ext cx="3016495" cy="2918295"/>
          </a:xfrm>
          <a:prstGeom prst="rect">
            <a:avLst/>
          </a:prstGeom>
          <a:blipFill dpi="0" rotWithShape="1">
            <a:blip r:embed="rId4">
              <a:alphaModFix amt="32000"/>
            </a:blip>
            <a:srcRect/>
            <a:stretch>
              <a:fillRect l="-119" r="-11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8706E562-0A4B-4EB6-B36E-BE1D12E3FA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94" y="1359006"/>
            <a:ext cx="5018824" cy="4765135"/>
          </a:xfrm>
          <a:prstGeom prst="rect">
            <a:avLst/>
          </a:prstGeom>
        </p:spPr>
      </p:pic>
      <p:sp>
        <p:nvSpPr>
          <p:cNvPr id="66" name="Rechteck 65">
            <a:extLst>
              <a:ext uri="{FF2B5EF4-FFF2-40B4-BE49-F238E27FC236}">
                <a16:creationId xmlns:a16="http://schemas.microsoft.com/office/drawing/2014/main" id="{29FE2E23-6F89-496A-B939-C36A051D9F87}"/>
              </a:ext>
            </a:extLst>
          </p:cNvPr>
          <p:cNvSpPr/>
          <p:nvPr/>
        </p:nvSpPr>
        <p:spPr>
          <a:xfrm>
            <a:off x="1566021" y="2142984"/>
            <a:ext cx="2858848" cy="3025095"/>
          </a:xfrm>
          <a:prstGeom prst="rect">
            <a:avLst/>
          </a:prstGeom>
          <a:blipFill dpi="0" rotWithShape="1">
            <a:blip r:embed="rId6">
              <a:alphaModFix amt="7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4E52449B-D6C4-43CB-B766-E373C18BA543}"/>
              </a:ext>
            </a:extLst>
          </p:cNvPr>
          <p:cNvSpPr/>
          <p:nvPr/>
        </p:nvSpPr>
        <p:spPr>
          <a:xfrm>
            <a:off x="274287" y="791646"/>
            <a:ext cx="52016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8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</a:t>
            </a: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20km x 20km, 100m </a:t>
            </a:r>
            <a:r>
              <a:rPr lang="de-DE" alt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resolution</a:t>
            </a:r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56D4E258-FC6D-4CEA-B443-200FED22FEDB}"/>
              </a:ext>
            </a:extLst>
          </p:cNvPr>
          <p:cNvSpPr/>
          <p:nvPr/>
        </p:nvSpPr>
        <p:spPr>
          <a:xfrm>
            <a:off x="5272625" y="1232645"/>
            <a:ext cx="39987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GRAL</a:t>
            </a: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12km x 12km, 10m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resolution</a:t>
            </a:r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CDC086F0-1FD3-4042-ADAF-584B7AC09775}"/>
              </a:ext>
            </a:extLst>
          </p:cNvPr>
          <p:cNvSpPr/>
          <p:nvPr/>
        </p:nvSpPr>
        <p:spPr>
          <a:xfrm>
            <a:off x="6496068" y="1606578"/>
            <a:ext cx="22955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(+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dispersion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1BC55969-A1E5-45B8-B6C1-5CB433BD6828}"/>
              </a:ext>
            </a:extLst>
          </p:cNvPr>
          <p:cNvSpPr txBox="1"/>
          <p:nvPr/>
        </p:nvSpPr>
        <p:spPr>
          <a:xfrm>
            <a:off x="1643761" y="5310392"/>
            <a:ext cx="2816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Topography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land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synoptic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forcing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BCBB45E4-BE90-48AE-8AC3-376E4A49B33A}"/>
              </a:ext>
            </a:extLst>
          </p:cNvPr>
          <p:cNvSpPr txBox="1"/>
          <p:nvPr/>
        </p:nvSpPr>
        <p:spPr>
          <a:xfrm>
            <a:off x="5824996" y="5399150"/>
            <a:ext cx="2816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building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shapes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378473B7-1B61-41D3-A80A-0FC160927F5D}"/>
              </a:ext>
            </a:extLst>
          </p:cNvPr>
          <p:cNvSpPr txBox="1"/>
          <p:nvPr/>
        </p:nvSpPr>
        <p:spPr>
          <a:xfrm>
            <a:off x="5757270" y="5620705"/>
            <a:ext cx="2816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emissions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523902AC-9F69-4663-BCEF-1D3C41B02C3A}"/>
              </a:ext>
            </a:extLst>
          </p:cNvPr>
          <p:cNvCxnSpPr>
            <a:cxnSpLocks/>
          </p:cNvCxnSpPr>
          <p:nvPr/>
        </p:nvCxnSpPr>
        <p:spPr>
          <a:xfrm flipV="1">
            <a:off x="2837638" y="2185738"/>
            <a:ext cx="2919632" cy="11784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54DC23EC-AEBE-43C1-819C-820C080851CB}"/>
              </a:ext>
            </a:extLst>
          </p:cNvPr>
          <p:cNvCxnSpPr>
            <a:cxnSpLocks/>
          </p:cNvCxnSpPr>
          <p:nvPr/>
        </p:nvCxnSpPr>
        <p:spPr>
          <a:xfrm>
            <a:off x="2837638" y="3638144"/>
            <a:ext cx="2919632" cy="144327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hteck 57">
            <a:extLst>
              <a:ext uri="{FF2B5EF4-FFF2-40B4-BE49-F238E27FC236}">
                <a16:creationId xmlns:a16="http://schemas.microsoft.com/office/drawing/2014/main" id="{9435E94C-DE2F-441A-A5BD-4CA73D3AA586}"/>
              </a:ext>
            </a:extLst>
          </p:cNvPr>
          <p:cNvSpPr/>
          <p:nvPr/>
        </p:nvSpPr>
        <p:spPr>
          <a:xfrm>
            <a:off x="2837638" y="3364891"/>
            <a:ext cx="291135" cy="272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Pfeil: nach unten 39">
            <a:extLst>
              <a:ext uri="{FF2B5EF4-FFF2-40B4-BE49-F238E27FC236}">
                <a16:creationId xmlns:a16="http://schemas.microsoft.com/office/drawing/2014/main" id="{C11760C1-7690-40CC-864D-85F7B973ED5B}"/>
              </a:ext>
            </a:extLst>
          </p:cNvPr>
          <p:cNvSpPr/>
          <p:nvPr/>
        </p:nvSpPr>
        <p:spPr>
          <a:xfrm rot="10800000">
            <a:off x="2845343" y="4883393"/>
            <a:ext cx="291134" cy="4577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Pfeil: nach unten 71">
            <a:extLst>
              <a:ext uri="{FF2B5EF4-FFF2-40B4-BE49-F238E27FC236}">
                <a16:creationId xmlns:a16="http://schemas.microsoft.com/office/drawing/2014/main" id="{4EF3970D-2D94-491A-8F97-AF6D8F146A50}"/>
              </a:ext>
            </a:extLst>
          </p:cNvPr>
          <p:cNvSpPr/>
          <p:nvPr/>
        </p:nvSpPr>
        <p:spPr>
          <a:xfrm rot="10800000">
            <a:off x="7088888" y="4925920"/>
            <a:ext cx="291134" cy="4577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Pfeil: nach unten 24">
            <a:extLst>
              <a:ext uri="{FF2B5EF4-FFF2-40B4-BE49-F238E27FC236}">
                <a16:creationId xmlns:a16="http://schemas.microsoft.com/office/drawing/2014/main" id="{9109D672-0ACA-41CB-B68C-9D2B29EFF8BC}"/>
              </a:ext>
            </a:extLst>
          </p:cNvPr>
          <p:cNvSpPr/>
          <p:nvPr/>
        </p:nvSpPr>
        <p:spPr>
          <a:xfrm rot="16200000">
            <a:off x="8320958" y="3293209"/>
            <a:ext cx="1442136" cy="5104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">
            <a:extLst>
              <a:ext uri="{FF2B5EF4-FFF2-40B4-BE49-F238E27FC236}">
                <a16:creationId xmlns:a16="http://schemas.microsoft.com/office/drawing/2014/main" id="{C80ACE85-CC86-4A61-86C8-7CFCB6D8172E}"/>
              </a:ext>
            </a:extLst>
          </p:cNvPr>
          <p:cNvSpPr txBox="1"/>
          <p:nvPr/>
        </p:nvSpPr>
        <p:spPr>
          <a:xfrm>
            <a:off x="0" y="216000"/>
            <a:ext cx="8554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Atmospheric transport</a:t>
            </a:r>
            <a:endParaRPr lang="en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Gerade Verbindung mit Pfeil 2"/>
          <p:cNvCxnSpPr>
            <a:stCxn id="7" idx="2"/>
          </p:cNvCxnSpPr>
          <p:nvPr/>
        </p:nvCxnSpPr>
        <p:spPr>
          <a:xfrm>
            <a:off x="2216716" y="2665948"/>
            <a:ext cx="180444" cy="80115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1663519" y="2388949"/>
            <a:ext cx="11063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Wind stations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F76E-0DD0-4F07-BE23-B622B6CA96CD}" type="slidenum">
              <a:rPr lang="de-DE" smtClean="0"/>
              <a:t>2</a:t>
            </a:fld>
            <a:endParaRPr lang="de-DE"/>
          </a:p>
        </p:txBody>
      </p:sp>
      <p:grpSp>
        <p:nvGrpSpPr>
          <p:cNvPr id="28" name="Gruppieren 27"/>
          <p:cNvGrpSpPr/>
          <p:nvPr/>
        </p:nvGrpSpPr>
        <p:grpSpPr>
          <a:xfrm>
            <a:off x="9537490" y="3100856"/>
            <a:ext cx="2268071" cy="1072731"/>
            <a:chOff x="401260" y="2222007"/>
            <a:chExt cx="2268071" cy="1072731"/>
          </a:xfrm>
        </p:grpSpPr>
        <p:grpSp>
          <p:nvGrpSpPr>
            <p:cNvPr id="29" name="Gruppieren 28"/>
            <p:cNvGrpSpPr/>
            <p:nvPr/>
          </p:nvGrpSpPr>
          <p:grpSpPr>
            <a:xfrm>
              <a:off x="401260" y="2275196"/>
              <a:ext cx="2268071" cy="1019542"/>
              <a:chOff x="266507" y="2699016"/>
              <a:chExt cx="2268071" cy="1019542"/>
            </a:xfrm>
          </p:grpSpPr>
          <p:grpSp>
            <p:nvGrpSpPr>
              <p:cNvPr id="36" name="Gruppieren 35"/>
              <p:cNvGrpSpPr/>
              <p:nvPr/>
            </p:nvGrpSpPr>
            <p:grpSpPr>
              <a:xfrm>
                <a:off x="266507" y="3216534"/>
                <a:ext cx="2268071" cy="502024"/>
                <a:chOff x="4146177" y="2633935"/>
                <a:chExt cx="2268071" cy="502024"/>
              </a:xfrm>
            </p:grpSpPr>
            <p:sp>
              <p:nvSpPr>
                <p:cNvPr id="61" name="Parallelogramm 60"/>
                <p:cNvSpPr/>
                <p:nvPr/>
              </p:nvSpPr>
              <p:spPr>
                <a:xfrm>
                  <a:off x="4146177" y="2633935"/>
                  <a:ext cx="2268071" cy="502024"/>
                </a:xfrm>
                <a:prstGeom prst="parallelogram">
                  <a:avLst>
                    <a:gd name="adj" fmla="val 175980"/>
                  </a:avLst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62" name="Gerade Verbindung mit Pfeil 61"/>
                <p:cNvCxnSpPr/>
                <p:nvPr/>
              </p:nvCxnSpPr>
              <p:spPr>
                <a:xfrm flipV="1">
                  <a:off x="4724400" y="2810435"/>
                  <a:ext cx="546847" cy="165847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Gerade Verbindung mit Pfeil 62"/>
                <p:cNvCxnSpPr/>
                <p:nvPr/>
              </p:nvCxnSpPr>
              <p:spPr>
                <a:xfrm flipV="1">
                  <a:off x="4970929" y="2884947"/>
                  <a:ext cx="721659" cy="119627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Gerade Verbindung mit Pfeil 63"/>
                <p:cNvCxnSpPr/>
                <p:nvPr/>
              </p:nvCxnSpPr>
              <p:spPr>
                <a:xfrm flipV="1">
                  <a:off x="5033682" y="2773310"/>
                  <a:ext cx="495300" cy="18574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Gerade Verbindung mit Pfeil 64"/>
                <p:cNvCxnSpPr/>
                <p:nvPr/>
              </p:nvCxnSpPr>
              <p:spPr>
                <a:xfrm flipH="1" flipV="1">
                  <a:off x="5107641" y="2698798"/>
                  <a:ext cx="172571" cy="9293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Gerade Verbindung mit Pfeil 66"/>
                <p:cNvCxnSpPr/>
                <p:nvPr/>
              </p:nvCxnSpPr>
              <p:spPr>
                <a:xfrm flipV="1">
                  <a:off x="5076265" y="3033564"/>
                  <a:ext cx="382121" cy="1723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Gerade Verbindung mit Pfeil 67"/>
                <p:cNvCxnSpPr/>
                <p:nvPr/>
              </p:nvCxnSpPr>
              <p:spPr>
                <a:xfrm flipV="1">
                  <a:off x="4482353" y="3004574"/>
                  <a:ext cx="488576" cy="351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ieren 36"/>
              <p:cNvGrpSpPr/>
              <p:nvPr/>
            </p:nvGrpSpPr>
            <p:grpSpPr>
              <a:xfrm>
                <a:off x="266507" y="2981840"/>
                <a:ext cx="2268071" cy="502024"/>
                <a:chOff x="4146177" y="2633935"/>
                <a:chExt cx="2268071" cy="502024"/>
              </a:xfrm>
            </p:grpSpPr>
            <p:sp>
              <p:nvSpPr>
                <p:cNvPr id="53" name="Parallelogramm 52"/>
                <p:cNvSpPr/>
                <p:nvPr/>
              </p:nvSpPr>
              <p:spPr>
                <a:xfrm>
                  <a:off x="4146177" y="2633935"/>
                  <a:ext cx="2268071" cy="502024"/>
                </a:xfrm>
                <a:prstGeom prst="parallelogram">
                  <a:avLst>
                    <a:gd name="adj" fmla="val 175980"/>
                  </a:avLst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54" name="Gerade Verbindung mit Pfeil 53"/>
                <p:cNvCxnSpPr/>
                <p:nvPr/>
              </p:nvCxnSpPr>
              <p:spPr>
                <a:xfrm flipV="1">
                  <a:off x="4724400" y="2735778"/>
                  <a:ext cx="351865" cy="24050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Gerade Verbindung mit Pfeil 54"/>
                <p:cNvCxnSpPr/>
                <p:nvPr/>
              </p:nvCxnSpPr>
              <p:spPr>
                <a:xfrm flipV="1">
                  <a:off x="5148261" y="2791730"/>
                  <a:ext cx="607640" cy="167443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Gerade Verbindung mit Pfeil 55"/>
                <p:cNvCxnSpPr/>
                <p:nvPr/>
              </p:nvCxnSpPr>
              <p:spPr>
                <a:xfrm flipV="1">
                  <a:off x="5033682" y="2764768"/>
                  <a:ext cx="233643" cy="194284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Gerade Verbindung mit Pfeil 56"/>
                <p:cNvCxnSpPr/>
                <p:nvPr/>
              </p:nvCxnSpPr>
              <p:spPr>
                <a:xfrm flipV="1">
                  <a:off x="5280212" y="2687204"/>
                  <a:ext cx="190780" cy="104526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Gerade Verbindung mit Pfeil 58"/>
                <p:cNvCxnSpPr/>
                <p:nvPr/>
              </p:nvCxnSpPr>
              <p:spPr>
                <a:xfrm flipV="1">
                  <a:off x="5076265" y="2976282"/>
                  <a:ext cx="454959" cy="7451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Gerade Verbindung mit Pfeil 59"/>
                <p:cNvCxnSpPr/>
                <p:nvPr/>
              </p:nvCxnSpPr>
              <p:spPr>
                <a:xfrm flipV="1">
                  <a:off x="4482353" y="3004574"/>
                  <a:ext cx="488576" cy="351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uppieren 37"/>
              <p:cNvGrpSpPr/>
              <p:nvPr/>
            </p:nvGrpSpPr>
            <p:grpSpPr>
              <a:xfrm>
                <a:off x="266507" y="2699016"/>
                <a:ext cx="2268071" cy="502024"/>
                <a:chOff x="4146177" y="2633935"/>
                <a:chExt cx="2268071" cy="502024"/>
              </a:xfrm>
            </p:grpSpPr>
            <p:sp>
              <p:nvSpPr>
                <p:cNvPr id="42" name="Parallelogramm 41"/>
                <p:cNvSpPr/>
                <p:nvPr/>
              </p:nvSpPr>
              <p:spPr>
                <a:xfrm>
                  <a:off x="4146177" y="2633935"/>
                  <a:ext cx="2268071" cy="502024"/>
                </a:xfrm>
                <a:prstGeom prst="parallelogram">
                  <a:avLst>
                    <a:gd name="adj" fmla="val 175980"/>
                  </a:avLst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44" name="Gerade Verbindung mit Pfeil 43"/>
                <p:cNvCxnSpPr/>
                <p:nvPr/>
              </p:nvCxnSpPr>
              <p:spPr>
                <a:xfrm flipV="1">
                  <a:off x="4724400" y="2810435"/>
                  <a:ext cx="546847" cy="165847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Gerade Verbindung mit Pfeil 46"/>
                <p:cNvCxnSpPr/>
                <p:nvPr/>
              </p:nvCxnSpPr>
              <p:spPr>
                <a:xfrm flipV="1">
                  <a:off x="4970929" y="2884947"/>
                  <a:ext cx="721659" cy="119627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Gerade Verbindung mit Pfeil 47"/>
                <p:cNvCxnSpPr/>
                <p:nvPr/>
              </p:nvCxnSpPr>
              <p:spPr>
                <a:xfrm flipV="1">
                  <a:off x="5033682" y="2764768"/>
                  <a:ext cx="815788" cy="194284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Gerade Verbindung mit Pfeil 48"/>
                <p:cNvCxnSpPr/>
                <p:nvPr/>
              </p:nvCxnSpPr>
              <p:spPr>
                <a:xfrm flipV="1">
                  <a:off x="5280212" y="2764768"/>
                  <a:ext cx="251012" cy="2696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Gerade Verbindung mit Pfeil 49"/>
                <p:cNvCxnSpPr/>
                <p:nvPr/>
              </p:nvCxnSpPr>
              <p:spPr>
                <a:xfrm flipV="1">
                  <a:off x="5076265" y="3033564"/>
                  <a:ext cx="382121" cy="1723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Gerade Verbindung mit Pfeil 51"/>
                <p:cNvCxnSpPr/>
                <p:nvPr/>
              </p:nvCxnSpPr>
              <p:spPr>
                <a:xfrm flipV="1">
                  <a:off x="4482353" y="3004574"/>
                  <a:ext cx="488576" cy="351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0" name="Textfeld 29"/>
            <p:cNvSpPr txBox="1"/>
            <p:nvPr/>
          </p:nvSpPr>
          <p:spPr>
            <a:xfrm>
              <a:off x="2086384" y="2222007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1h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Textfeld 33"/>
            <p:cNvSpPr txBox="1"/>
            <p:nvPr/>
          </p:nvSpPr>
          <p:spPr>
            <a:xfrm>
              <a:off x="2104553" y="2529114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1h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feld 34"/>
            <p:cNvSpPr txBox="1"/>
            <p:nvPr/>
          </p:nvSpPr>
          <p:spPr>
            <a:xfrm>
              <a:off x="2104029" y="2778668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1h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9" name="Rechteck 68">
            <a:extLst>
              <a:ext uri="{FF2B5EF4-FFF2-40B4-BE49-F238E27FC236}">
                <a16:creationId xmlns:a16="http://schemas.microsoft.com/office/drawing/2014/main" id="{56D4E258-FC6D-4CEA-B443-200FED22FEDB}"/>
              </a:ext>
            </a:extLst>
          </p:cNvPr>
          <p:cNvSpPr/>
          <p:nvPr/>
        </p:nvSpPr>
        <p:spPr>
          <a:xfrm>
            <a:off x="9528665" y="2327496"/>
            <a:ext cx="22599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Catalog</a:t>
            </a:r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9528665" y="4526455"/>
            <a:ext cx="19928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High-resolution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Long timescales</a:t>
            </a:r>
          </a:p>
        </p:txBody>
      </p:sp>
      <p:sp>
        <p:nvSpPr>
          <p:cNvPr id="5" name="Rechteck 4"/>
          <p:cNvSpPr/>
          <p:nvPr/>
        </p:nvSpPr>
        <p:spPr>
          <a:xfrm>
            <a:off x="9488165" y="5427581"/>
            <a:ext cx="1800493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Preliminary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RMSE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1 m/s </a:t>
            </a:r>
            <a:endParaRPr lang="en-US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Bias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0.6 m/s</a:t>
            </a:r>
          </a:p>
        </p:txBody>
      </p:sp>
      <p:sp>
        <p:nvSpPr>
          <p:cNvPr id="70" name="Rechteck 69"/>
          <p:cNvSpPr/>
          <p:nvPr/>
        </p:nvSpPr>
        <p:spPr>
          <a:xfrm>
            <a:off x="3384001" y="4823417"/>
            <a:ext cx="1082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8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</a:t>
            </a:r>
          </a:p>
        </p:txBody>
      </p:sp>
      <p:sp>
        <p:nvSpPr>
          <p:cNvPr id="71" name="Rechteck 70"/>
          <p:cNvSpPr/>
          <p:nvPr/>
        </p:nvSpPr>
        <p:spPr>
          <a:xfrm>
            <a:off x="3143326" y="4228345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GRAL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Rechteck 72">
            <a:extLst>
              <a:ext uri="{FF2B5EF4-FFF2-40B4-BE49-F238E27FC236}">
                <a16:creationId xmlns:a16="http://schemas.microsoft.com/office/drawing/2014/main" id="{9435E94C-DE2F-441A-A5BD-4CA73D3AA586}"/>
              </a:ext>
            </a:extLst>
          </p:cNvPr>
          <p:cNvSpPr/>
          <p:nvPr/>
        </p:nvSpPr>
        <p:spPr>
          <a:xfrm>
            <a:off x="2212276" y="2730501"/>
            <a:ext cx="1737423" cy="18281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feld 74"/>
          <p:cNvSpPr txBox="1"/>
          <p:nvPr/>
        </p:nvSpPr>
        <p:spPr>
          <a:xfrm>
            <a:off x="708594" y="5476147"/>
            <a:ext cx="684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5 km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6" name="Gerader Verbinder 75"/>
          <p:cNvCxnSpPr/>
          <p:nvPr/>
        </p:nvCxnSpPr>
        <p:spPr>
          <a:xfrm>
            <a:off x="641196" y="5724416"/>
            <a:ext cx="720000" cy="0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rmaiwald@iup.uni-heidelberg.de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https://www.iup.uni-heidelberg.de/en/research/GHGSim</a:t>
            </a:r>
            <a:endParaRPr lang="de-DE"/>
          </a:p>
        </p:txBody>
      </p:sp>
      <p:pic>
        <p:nvPicPr>
          <p:cNvPr id="74" name="Picture 3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991"/>
          <a:stretch/>
        </p:blipFill>
        <p:spPr bwMode="auto">
          <a:xfrm>
            <a:off x="10446738" y="76592"/>
            <a:ext cx="1682335" cy="90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2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7587" r="91315"/>
          <a:stretch/>
        </p:blipFill>
        <p:spPr bwMode="auto">
          <a:xfrm>
            <a:off x="9527940" y="115789"/>
            <a:ext cx="816532" cy="825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102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66" grpId="0" animBg="1"/>
      <p:bldP spid="31" grpId="0"/>
      <p:bldP spid="32" grpId="0"/>
      <p:bldP spid="33" grpId="0"/>
      <p:bldP spid="39" grpId="0"/>
      <p:bldP spid="41" grpId="0"/>
      <p:bldP spid="43" grpId="0"/>
      <p:bldP spid="58" grpId="0" animBg="1"/>
      <p:bldP spid="40" grpId="0" animBg="1"/>
      <p:bldP spid="72" grpId="0" animBg="1"/>
      <p:bldP spid="25" grpId="0" animBg="1"/>
      <p:bldP spid="7" grpId="0"/>
      <p:bldP spid="69" grpId="0"/>
      <p:bldP spid="4" grpId="0"/>
      <p:bldP spid="5" grpId="0" animBg="1"/>
      <p:bldP spid="70" grpId="0"/>
      <p:bldP spid="71" grpId="0"/>
      <p:bldP spid="7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ieren 11"/>
          <p:cNvGrpSpPr/>
          <p:nvPr/>
        </p:nvGrpSpPr>
        <p:grpSpPr>
          <a:xfrm>
            <a:off x="4275331" y="2072562"/>
            <a:ext cx="2268071" cy="1683684"/>
            <a:chOff x="838200" y="2559423"/>
            <a:chExt cx="2268071" cy="1683684"/>
          </a:xfrm>
        </p:grpSpPr>
        <p:grpSp>
          <p:nvGrpSpPr>
            <p:cNvPr id="9" name="Gruppieren 8"/>
            <p:cNvGrpSpPr/>
            <p:nvPr/>
          </p:nvGrpSpPr>
          <p:grpSpPr>
            <a:xfrm>
              <a:off x="838200" y="2559423"/>
              <a:ext cx="2268071" cy="502024"/>
              <a:chOff x="1676400" y="2008094"/>
              <a:chExt cx="2268071" cy="502024"/>
            </a:xfrm>
          </p:grpSpPr>
          <p:sp>
            <p:nvSpPr>
              <p:cNvPr id="3" name="Parallelogramm 2"/>
              <p:cNvSpPr/>
              <p:nvPr/>
            </p:nvSpPr>
            <p:spPr>
              <a:xfrm>
                <a:off x="1676400" y="2008094"/>
                <a:ext cx="2268071" cy="502024"/>
              </a:xfrm>
              <a:prstGeom prst="parallelogram">
                <a:avLst>
                  <a:gd name="adj" fmla="val 175980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" name="Parallelogramm 3"/>
              <p:cNvSpPr>
                <a:spLocks noChangeAspect="1"/>
              </p:cNvSpPr>
              <p:nvPr/>
            </p:nvSpPr>
            <p:spPr>
              <a:xfrm>
                <a:off x="2265681" y="2008094"/>
                <a:ext cx="756000" cy="167337"/>
              </a:xfrm>
              <a:prstGeom prst="parallelogram">
                <a:avLst>
                  <a:gd name="adj" fmla="val 175980"/>
                </a:avLst>
              </a:prstGeom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" name="Gruppieren 9"/>
            <p:cNvGrpSpPr/>
            <p:nvPr/>
          </p:nvGrpSpPr>
          <p:grpSpPr>
            <a:xfrm>
              <a:off x="838200" y="3150253"/>
              <a:ext cx="2268071" cy="502024"/>
              <a:chOff x="1310640" y="2576512"/>
              <a:chExt cx="2268071" cy="502024"/>
            </a:xfrm>
          </p:grpSpPr>
          <p:sp>
            <p:nvSpPr>
              <p:cNvPr id="5" name="Parallelogramm 4"/>
              <p:cNvSpPr/>
              <p:nvPr/>
            </p:nvSpPr>
            <p:spPr>
              <a:xfrm>
                <a:off x="1310640" y="2576512"/>
                <a:ext cx="2268071" cy="502024"/>
              </a:xfrm>
              <a:prstGeom prst="parallelogram">
                <a:avLst>
                  <a:gd name="adj" fmla="val 175980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Parallelogramm 5"/>
              <p:cNvSpPr>
                <a:spLocks noChangeAspect="1"/>
              </p:cNvSpPr>
              <p:nvPr/>
            </p:nvSpPr>
            <p:spPr>
              <a:xfrm>
                <a:off x="2810435" y="2576512"/>
                <a:ext cx="756000" cy="167337"/>
              </a:xfrm>
              <a:prstGeom prst="parallelogram">
                <a:avLst>
                  <a:gd name="adj" fmla="val 175980"/>
                </a:avLst>
              </a:prstGeom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" name="Gruppieren 10"/>
            <p:cNvGrpSpPr/>
            <p:nvPr/>
          </p:nvGrpSpPr>
          <p:grpSpPr>
            <a:xfrm>
              <a:off x="838200" y="3741083"/>
              <a:ext cx="2268071" cy="502024"/>
              <a:chOff x="1310640" y="3247614"/>
              <a:chExt cx="2268071" cy="502024"/>
            </a:xfrm>
          </p:grpSpPr>
          <p:sp>
            <p:nvSpPr>
              <p:cNvPr id="7" name="Parallelogramm 6"/>
              <p:cNvSpPr/>
              <p:nvPr/>
            </p:nvSpPr>
            <p:spPr>
              <a:xfrm>
                <a:off x="1310640" y="3247614"/>
                <a:ext cx="2268071" cy="502024"/>
              </a:xfrm>
              <a:prstGeom prst="parallelogram">
                <a:avLst>
                  <a:gd name="adj" fmla="val 175980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Parallelogramm 7"/>
              <p:cNvSpPr>
                <a:spLocks noChangeAspect="1"/>
              </p:cNvSpPr>
              <p:nvPr/>
            </p:nvSpPr>
            <p:spPr>
              <a:xfrm>
                <a:off x="2066675" y="3425227"/>
                <a:ext cx="756000" cy="167337"/>
              </a:xfrm>
              <a:prstGeom prst="parallelogram">
                <a:avLst>
                  <a:gd name="adj" fmla="val 175980"/>
                </a:avLst>
              </a:prstGeom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46" name="Textfeld 45"/>
          <p:cNvSpPr txBox="1"/>
          <p:nvPr/>
        </p:nvSpPr>
        <p:spPr>
          <a:xfrm>
            <a:off x="856107" y="3649349"/>
            <a:ext cx="2268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catalog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4287607" y="3851750"/>
            <a:ext cx="2255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basis emission maps 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8847397" y="2645430"/>
            <a:ext cx="2268071" cy="502024"/>
            <a:chOff x="8026128" y="3009496"/>
            <a:chExt cx="2268071" cy="502024"/>
          </a:xfrm>
        </p:grpSpPr>
        <p:sp>
          <p:nvSpPr>
            <p:cNvPr id="48" name="Parallelogramm 47"/>
            <p:cNvSpPr/>
            <p:nvPr/>
          </p:nvSpPr>
          <p:spPr>
            <a:xfrm>
              <a:off x="8026128" y="3009496"/>
              <a:ext cx="2268071" cy="502024"/>
            </a:xfrm>
            <a:prstGeom prst="parallelogram">
              <a:avLst>
                <a:gd name="adj" fmla="val 175980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Parallelogramm 48"/>
            <p:cNvSpPr>
              <a:spLocks noChangeAspect="1"/>
            </p:cNvSpPr>
            <p:nvPr/>
          </p:nvSpPr>
          <p:spPr>
            <a:xfrm>
              <a:off x="8620356" y="3015541"/>
              <a:ext cx="756000" cy="167337"/>
            </a:xfrm>
            <a:prstGeom prst="parallelogram">
              <a:avLst>
                <a:gd name="adj" fmla="val 175980"/>
              </a:avLst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Parallelogramm 49"/>
            <p:cNvSpPr>
              <a:spLocks noChangeAspect="1"/>
            </p:cNvSpPr>
            <p:nvPr/>
          </p:nvSpPr>
          <p:spPr>
            <a:xfrm>
              <a:off x="8326111" y="3182571"/>
              <a:ext cx="756000" cy="167337"/>
            </a:xfrm>
            <a:prstGeom prst="parallelogram">
              <a:avLst>
                <a:gd name="adj" fmla="val 175980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Parallelogramm 50"/>
            <p:cNvSpPr>
              <a:spLocks noChangeAspect="1"/>
            </p:cNvSpPr>
            <p:nvPr/>
          </p:nvSpPr>
          <p:spPr>
            <a:xfrm>
              <a:off x="9079277" y="3014228"/>
              <a:ext cx="756000" cy="167337"/>
            </a:xfrm>
            <a:prstGeom prst="parallelogram">
              <a:avLst>
                <a:gd name="adj" fmla="val 175980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Parallelogramm 51"/>
            <p:cNvSpPr>
              <a:spLocks noChangeAspect="1"/>
            </p:cNvSpPr>
            <p:nvPr/>
          </p:nvSpPr>
          <p:spPr>
            <a:xfrm>
              <a:off x="9525152" y="3014934"/>
              <a:ext cx="756000" cy="167337"/>
            </a:xfrm>
            <a:prstGeom prst="parallelogram">
              <a:avLst>
                <a:gd name="adj" fmla="val 175980"/>
              </a:avLst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Parallelogramm 52"/>
            <p:cNvSpPr>
              <a:spLocks noChangeAspect="1"/>
            </p:cNvSpPr>
            <p:nvPr/>
          </p:nvSpPr>
          <p:spPr>
            <a:xfrm>
              <a:off x="8785032" y="3180401"/>
              <a:ext cx="756000" cy="167337"/>
            </a:xfrm>
            <a:prstGeom prst="parallelogram">
              <a:avLst>
                <a:gd name="adj" fmla="val 175980"/>
              </a:avLst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Parallelogramm 53"/>
            <p:cNvSpPr>
              <a:spLocks noChangeAspect="1"/>
            </p:cNvSpPr>
            <p:nvPr/>
          </p:nvSpPr>
          <p:spPr>
            <a:xfrm>
              <a:off x="8508678" y="3338147"/>
              <a:ext cx="756000" cy="167337"/>
            </a:xfrm>
            <a:prstGeom prst="parallelogram">
              <a:avLst>
                <a:gd name="adj" fmla="val 175980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Parallelogramm 54"/>
            <p:cNvSpPr>
              <a:spLocks noChangeAspect="1"/>
            </p:cNvSpPr>
            <p:nvPr/>
          </p:nvSpPr>
          <p:spPr>
            <a:xfrm>
              <a:off x="8051461" y="3336559"/>
              <a:ext cx="756000" cy="167337"/>
            </a:xfrm>
            <a:prstGeom prst="parallelogram">
              <a:avLst>
                <a:gd name="adj" fmla="val 175980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Parallelogramm 55"/>
            <p:cNvSpPr>
              <a:spLocks noChangeAspect="1"/>
            </p:cNvSpPr>
            <p:nvPr/>
          </p:nvSpPr>
          <p:spPr>
            <a:xfrm>
              <a:off x="9226279" y="3179670"/>
              <a:ext cx="756000" cy="167337"/>
            </a:xfrm>
            <a:prstGeom prst="parallelogram">
              <a:avLst>
                <a:gd name="adj" fmla="val 17598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Parallelogramm 56"/>
            <p:cNvSpPr>
              <a:spLocks noChangeAspect="1"/>
            </p:cNvSpPr>
            <p:nvPr/>
          </p:nvSpPr>
          <p:spPr>
            <a:xfrm>
              <a:off x="8944221" y="3341071"/>
              <a:ext cx="756000" cy="167337"/>
            </a:xfrm>
            <a:prstGeom prst="parallelogram">
              <a:avLst>
                <a:gd name="adj" fmla="val 17598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8" name="Textfeld 57"/>
          <p:cNvSpPr txBox="1"/>
          <p:nvPr/>
        </p:nvSpPr>
        <p:spPr>
          <a:xfrm>
            <a:off x="9009455" y="3515503"/>
            <a:ext cx="2268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emission scenario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0" name="Gerade Verbindung mit Pfeil 59"/>
          <p:cNvCxnSpPr>
            <a:endCxn id="3" idx="5"/>
          </p:cNvCxnSpPr>
          <p:nvPr/>
        </p:nvCxnSpPr>
        <p:spPr>
          <a:xfrm>
            <a:off x="3345024" y="2323574"/>
            <a:ext cx="1372038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Gerade Verbindung mit Pfeil 64"/>
          <p:cNvCxnSpPr>
            <a:endCxn id="5" idx="5"/>
          </p:cNvCxnSpPr>
          <p:nvPr/>
        </p:nvCxnSpPr>
        <p:spPr>
          <a:xfrm>
            <a:off x="3345024" y="2323574"/>
            <a:ext cx="1372038" cy="59083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" name="Gerade Verbindung mit Pfeil 67"/>
          <p:cNvCxnSpPr>
            <a:endCxn id="7" idx="5"/>
          </p:cNvCxnSpPr>
          <p:nvPr/>
        </p:nvCxnSpPr>
        <p:spPr>
          <a:xfrm>
            <a:off x="3345024" y="2323574"/>
            <a:ext cx="1372038" cy="118166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Gerade Verbindung mit Pfeil 70"/>
          <p:cNvCxnSpPr>
            <a:stCxn id="3" idx="2"/>
            <a:endCxn id="74" idx="1"/>
          </p:cNvCxnSpPr>
          <p:nvPr/>
        </p:nvCxnSpPr>
        <p:spPr>
          <a:xfrm>
            <a:off x="6101671" y="2323574"/>
            <a:ext cx="765028" cy="570401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4" name="Rechteck 73"/>
          <p:cNvSpPr/>
          <p:nvPr/>
        </p:nvSpPr>
        <p:spPr>
          <a:xfrm>
            <a:off x="6866699" y="2547027"/>
            <a:ext cx="1521652" cy="6938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Linear combination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6" name="Gerade Verbindung mit Pfeil 75"/>
          <p:cNvCxnSpPr>
            <a:stCxn id="5" idx="2"/>
            <a:endCxn id="74" idx="1"/>
          </p:cNvCxnSpPr>
          <p:nvPr/>
        </p:nvCxnSpPr>
        <p:spPr>
          <a:xfrm flipV="1">
            <a:off x="6101671" y="2893975"/>
            <a:ext cx="765028" cy="20429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Gerade Verbindung mit Pfeil 78"/>
          <p:cNvCxnSpPr>
            <a:stCxn id="7" idx="2"/>
            <a:endCxn id="74" idx="1"/>
          </p:cNvCxnSpPr>
          <p:nvPr/>
        </p:nvCxnSpPr>
        <p:spPr>
          <a:xfrm flipV="1">
            <a:off x="6101671" y="2893975"/>
            <a:ext cx="765028" cy="611259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2" name="Gerade Verbindung mit Pfeil 81"/>
          <p:cNvCxnSpPr>
            <a:stCxn id="74" idx="3"/>
            <a:endCxn id="48" idx="5"/>
          </p:cNvCxnSpPr>
          <p:nvPr/>
        </p:nvCxnSpPr>
        <p:spPr>
          <a:xfrm>
            <a:off x="8388351" y="2893975"/>
            <a:ext cx="900777" cy="2467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61" name="Gruppieren 60"/>
          <p:cNvGrpSpPr/>
          <p:nvPr/>
        </p:nvGrpSpPr>
        <p:grpSpPr>
          <a:xfrm>
            <a:off x="1084470" y="2271703"/>
            <a:ext cx="2268071" cy="1072731"/>
            <a:chOff x="401260" y="2222007"/>
            <a:chExt cx="2268071" cy="1072731"/>
          </a:xfrm>
        </p:grpSpPr>
        <p:grpSp>
          <p:nvGrpSpPr>
            <p:cNvPr id="62" name="Gruppieren 61"/>
            <p:cNvGrpSpPr/>
            <p:nvPr/>
          </p:nvGrpSpPr>
          <p:grpSpPr>
            <a:xfrm>
              <a:off x="401260" y="2275196"/>
              <a:ext cx="2268071" cy="1019542"/>
              <a:chOff x="266507" y="2699016"/>
              <a:chExt cx="2268071" cy="1019542"/>
            </a:xfrm>
          </p:grpSpPr>
          <p:grpSp>
            <p:nvGrpSpPr>
              <p:cNvPr id="67" name="Gruppieren 66"/>
              <p:cNvGrpSpPr/>
              <p:nvPr/>
            </p:nvGrpSpPr>
            <p:grpSpPr>
              <a:xfrm>
                <a:off x="266507" y="3216534"/>
                <a:ext cx="2268071" cy="502024"/>
                <a:chOff x="4146177" y="2633935"/>
                <a:chExt cx="2268071" cy="502024"/>
              </a:xfrm>
            </p:grpSpPr>
            <p:sp>
              <p:nvSpPr>
                <p:cNvPr id="91" name="Parallelogramm 90"/>
                <p:cNvSpPr/>
                <p:nvPr/>
              </p:nvSpPr>
              <p:spPr>
                <a:xfrm>
                  <a:off x="4146177" y="2633935"/>
                  <a:ext cx="2268071" cy="502024"/>
                </a:xfrm>
                <a:prstGeom prst="parallelogram">
                  <a:avLst>
                    <a:gd name="adj" fmla="val 175980"/>
                  </a:avLst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92" name="Gerade Verbindung mit Pfeil 91"/>
                <p:cNvCxnSpPr/>
                <p:nvPr/>
              </p:nvCxnSpPr>
              <p:spPr>
                <a:xfrm flipV="1">
                  <a:off x="4724400" y="2810435"/>
                  <a:ext cx="546847" cy="165847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Gerade Verbindung mit Pfeil 92"/>
                <p:cNvCxnSpPr/>
                <p:nvPr/>
              </p:nvCxnSpPr>
              <p:spPr>
                <a:xfrm flipV="1">
                  <a:off x="4970929" y="2884947"/>
                  <a:ext cx="721659" cy="119627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Gerade Verbindung mit Pfeil 93"/>
                <p:cNvCxnSpPr/>
                <p:nvPr/>
              </p:nvCxnSpPr>
              <p:spPr>
                <a:xfrm flipV="1">
                  <a:off x="5033682" y="2773310"/>
                  <a:ext cx="495300" cy="18574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Gerade Verbindung mit Pfeil 94"/>
                <p:cNvCxnSpPr/>
                <p:nvPr/>
              </p:nvCxnSpPr>
              <p:spPr>
                <a:xfrm flipH="1" flipV="1">
                  <a:off x="5107641" y="2698798"/>
                  <a:ext cx="172571" cy="9293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Gerade Verbindung mit Pfeil 95"/>
                <p:cNvCxnSpPr/>
                <p:nvPr/>
              </p:nvCxnSpPr>
              <p:spPr>
                <a:xfrm flipV="1">
                  <a:off x="5076265" y="3033564"/>
                  <a:ext cx="382121" cy="1723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Gerade Verbindung mit Pfeil 96"/>
                <p:cNvCxnSpPr/>
                <p:nvPr/>
              </p:nvCxnSpPr>
              <p:spPr>
                <a:xfrm flipV="1">
                  <a:off x="4482353" y="3004574"/>
                  <a:ext cx="488576" cy="351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9" name="Gruppieren 68"/>
              <p:cNvGrpSpPr/>
              <p:nvPr/>
            </p:nvGrpSpPr>
            <p:grpSpPr>
              <a:xfrm>
                <a:off x="266507" y="2981840"/>
                <a:ext cx="2268071" cy="502024"/>
                <a:chOff x="4146177" y="2633935"/>
                <a:chExt cx="2268071" cy="502024"/>
              </a:xfrm>
            </p:grpSpPr>
            <p:sp>
              <p:nvSpPr>
                <p:cNvPr id="83" name="Parallelogramm 82"/>
                <p:cNvSpPr/>
                <p:nvPr/>
              </p:nvSpPr>
              <p:spPr>
                <a:xfrm>
                  <a:off x="4146177" y="2633935"/>
                  <a:ext cx="2268071" cy="502024"/>
                </a:xfrm>
                <a:prstGeom prst="parallelogram">
                  <a:avLst>
                    <a:gd name="adj" fmla="val 175980"/>
                  </a:avLst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84" name="Gerade Verbindung mit Pfeil 83"/>
                <p:cNvCxnSpPr/>
                <p:nvPr/>
              </p:nvCxnSpPr>
              <p:spPr>
                <a:xfrm flipV="1">
                  <a:off x="4724400" y="2735778"/>
                  <a:ext cx="351865" cy="24050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Gerade Verbindung mit Pfeil 84"/>
                <p:cNvCxnSpPr/>
                <p:nvPr/>
              </p:nvCxnSpPr>
              <p:spPr>
                <a:xfrm flipV="1">
                  <a:off x="5148261" y="2791730"/>
                  <a:ext cx="607640" cy="167443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Gerade Verbindung mit Pfeil 85"/>
                <p:cNvCxnSpPr/>
                <p:nvPr/>
              </p:nvCxnSpPr>
              <p:spPr>
                <a:xfrm flipV="1">
                  <a:off x="5033682" y="2764768"/>
                  <a:ext cx="233643" cy="194284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Gerade Verbindung mit Pfeil 86"/>
                <p:cNvCxnSpPr/>
                <p:nvPr/>
              </p:nvCxnSpPr>
              <p:spPr>
                <a:xfrm flipV="1">
                  <a:off x="5280212" y="2687204"/>
                  <a:ext cx="190780" cy="104526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Gerade Verbindung mit Pfeil 87"/>
                <p:cNvCxnSpPr/>
                <p:nvPr/>
              </p:nvCxnSpPr>
              <p:spPr>
                <a:xfrm flipV="1">
                  <a:off x="5076265" y="2976282"/>
                  <a:ext cx="454959" cy="7451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Gerade Verbindung mit Pfeil 89"/>
                <p:cNvCxnSpPr/>
                <p:nvPr/>
              </p:nvCxnSpPr>
              <p:spPr>
                <a:xfrm flipV="1">
                  <a:off x="4482353" y="3004574"/>
                  <a:ext cx="488576" cy="351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" name="Gruppieren 69"/>
              <p:cNvGrpSpPr/>
              <p:nvPr/>
            </p:nvGrpSpPr>
            <p:grpSpPr>
              <a:xfrm>
                <a:off x="266507" y="2699016"/>
                <a:ext cx="2268071" cy="502024"/>
                <a:chOff x="4146177" y="2633935"/>
                <a:chExt cx="2268071" cy="502024"/>
              </a:xfrm>
            </p:grpSpPr>
            <p:sp>
              <p:nvSpPr>
                <p:cNvPr id="72" name="Parallelogramm 71"/>
                <p:cNvSpPr/>
                <p:nvPr/>
              </p:nvSpPr>
              <p:spPr>
                <a:xfrm>
                  <a:off x="4146177" y="2633935"/>
                  <a:ext cx="2268071" cy="502024"/>
                </a:xfrm>
                <a:prstGeom prst="parallelogram">
                  <a:avLst>
                    <a:gd name="adj" fmla="val 175980"/>
                  </a:avLst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73" name="Gerade Verbindung mit Pfeil 72"/>
                <p:cNvCxnSpPr/>
                <p:nvPr/>
              </p:nvCxnSpPr>
              <p:spPr>
                <a:xfrm flipV="1">
                  <a:off x="4724400" y="2810435"/>
                  <a:ext cx="546847" cy="165847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Gerade Verbindung mit Pfeil 74"/>
                <p:cNvCxnSpPr/>
                <p:nvPr/>
              </p:nvCxnSpPr>
              <p:spPr>
                <a:xfrm flipV="1">
                  <a:off x="4970929" y="2884947"/>
                  <a:ext cx="721659" cy="119627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Gerade Verbindung mit Pfeil 76"/>
                <p:cNvCxnSpPr/>
                <p:nvPr/>
              </p:nvCxnSpPr>
              <p:spPr>
                <a:xfrm flipV="1">
                  <a:off x="5033682" y="2764768"/>
                  <a:ext cx="815788" cy="194284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Gerade Verbindung mit Pfeil 77"/>
                <p:cNvCxnSpPr/>
                <p:nvPr/>
              </p:nvCxnSpPr>
              <p:spPr>
                <a:xfrm flipV="1">
                  <a:off x="5280212" y="2764768"/>
                  <a:ext cx="251012" cy="2696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Gerade Verbindung mit Pfeil 79"/>
                <p:cNvCxnSpPr/>
                <p:nvPr/>
              </p:nvCxnSpPr>
              <p:spPr>
                <a:xfrm flipV="1">
                  <a:off x="5076265" y="3033564"/>
                  <a:ext cx="382121" cy="1723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Gerade Verbindung mit Pfeil 80"/>
                <p:cNvCxnSpPr/>
                <p:nvPr/>
              </p:nvCxnSpPr>
              <p:spPr>
                <a:xfrm flipV="1">
                  <a:off x="4482353" y="3004574"/>
                  <a:ext cx="488576" cy="351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3" name="Textfeld 62"/>
            <p:cNvSpPr txBox="1"/>
            <p:nvPr/>
          </p:nvSpPr>
          <p:spPr>
            <a:xfrm>
              <a:off x="2086384" y="2222007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1h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Textfeld 63"/>
            <p:cNvSpPr txBox="1"/>
            <p:nvPr/>
          </p:nvSpPr>
          <p:spPr>
            <a:xfrm>
              <a:off x="2104553" y="2529114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1h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Textfeld 65"/>
            <p:cNvSpPr txBox="1"/>
            <p:nvPr/>
          </p:nvSpPr>
          <p:spPr>
            <a:xfrm>
              <a:off x="2104029" y="2778668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1h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8" name="TextBox 2">
            <a:extLst>
              <a:ext uri="{FF2B5EF4-FFF2-40B4-BE49-F238E27FC236}">
                <a16:creationId xmlns:a16="http://schemas.microsoft.com/office/drawing/2014/main" id="{C80ACE85-CC86-4A61-86C8-7CFCB6D8172E}"/>
              </a:ext>
            </a:extLst>
          </p:cNvPr>
          <p:cNvSpPr txBox="1"/>
          <p:nvPr/>
        </p:nvSpPr>
        <p:spPr>
          <a:xfrm>
            <a:off x="-1" y="0"/>
            <a:ext cx="8554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Partitioning into basis maps 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 create a catalog for emission scenarios</a:t>
            </a:r>
            <a:endParaRPr lang="en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Foliennummernplatzhalter 5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F76E-0DD0-4F07-BE23-B622B6CA96CD}" type="slidenum">
              <a:rPr lang="de-DE" smtClean="0"/>
              <a:t>3</a:t>
            </a:fld>
            <a:endParaRPr lang="de-DE"/>
          </a:p>
        </p:txBody>
      </p:sp>
      <p:sp>
        <p:nvSpPr>
          <p:cNvPr id="89" name="Pfeil: nach unten 24">
            <a:extLst>
              <a:ext uri="{FF2B5EF4-FFF2-40B4-BE49-F238E27FC236}">
                <a16:creationId xmlns:a16="http://schemas.microsoft.com/office/drawing/2014/main" id="{9109D672-0ACA-41CB-B68C-9D2B29EFF8BC}"/>
              </a:ext>
            </a:extLst>
          </p:cNvPr>
          <p:cNvSpPr/>
          <p:nvPr/>
        </p:nvSpPr>
        <p:spPr>
          <a:xfrm rot="16200000">
            <a:off x="1709972" y="4899933"/>
            <a:ext cx="671925" cy="1379796"/>
          </a:xfrm>
          <a:prstGeom prst="downArrow">
            <a:avLst>
              <a:gd name="adj1" fmla="val 34358"/>
              <a:gd name="adj2" fmla="val 719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787239" y="5389776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pply Bayesian Inversion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rmaiwald@iup.uni-heidelberg.de</a:t>
            </a:r>
            <a:endParaRPr lang="de-DE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https://www.iup.uni-heidelberg.de/en/research/GHGSim</a:t>
            </a:r>
            <a:endParaRPr lang="de-DE"/>
          </a:p>
        </p:txBody>
      </p:sp>
      <p:pic>
        <p:nvPicPr>
          <p:cNvPr id="99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991"/>
          <a:stretch/>
        </p:blipFill>
        <p:spPr bwMode="auto">
          <a:xfrm>
            <a:off x="10446738" y="76592"/>
            <a:ext cx="1682335" cy="90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7587" r="91315"/>
          <a:stretch/>
        </p:blipFill>
        <p:spPr bwMode="auto">
          <a:xfrm>
            <a:off x="9527940" y="115789"/>
            <a:ext cx="816532" cy="825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690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Box 2">
            <a:extLst>
              <a:ext uri="{FF2B5EF4-FFF2-40B4-BE49-F238E27FC236}">
                <a16:creationId xmlns:a16="http://schemas.microsoft.com/office/drawing/2014/main" id="{C80ACE85-CC86-4A61-86C8-7CFCB6D8172E}"/>
              </a:ext>
            </a:extLst>
          </p:cNvPr>
          <p:cNvSpPr txBox="1"/>
          <p:nvPr/>
        </p:nvSpPr>
        <p:spPr>
          <a:xfrm>
            <a:off x="-1" y="0"/>
            <a:ext cx="8554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Sensitivity of toy model reproduces results 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from Turner et al., 2016</a:t>
            </a:r>
            <a:endParaRPr lang="en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482" y="1164149"/>
            <a:ext cx="8062146" cy="5374763"/>
          </a:xfrm>
          <a:prstGeom prst="rect">
            <a:avLst/>
          </a:prstGeom>
        </p:spPr>
      </p:pic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F76E-0DD0-4F07-BE23-B622B6CA96CD}" type="slidenum">
              <a:rPr lang="de-DE" smtClean="0"/>
              <a:t>4</a:t>
            </a:fld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2424224" y="1164149"/>
            <a:ext cx="6468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Estimation error for quality of measurements vs. quantity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rmaiwald@iup.uni-heidelberg.de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https://www.iup.uni-heidelberg.de/en/research/GHGSim</a:t>
            </a:r>
            <a:endParaRPr lang="de-DE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991"/>
          <a:stretch/>
        </p:blipFill>
        <p:spPr bwMode="auto">
          <a:xfrm>
            <a:off x="10446738" y="76592"/>
            <a:ext cx="1682335" cy="90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7587" r="91315"/>
          <a:stretch/>
        </p:blipFill>
        <p:spPr bwMode="auto">
          <a:xfrm>
            <a:off x="9527940" y="115789"/>
            <a:ext cx="816532" cy="825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531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80ACE85-CC86-4A61-86C8-7CFCB6D8172E}"/>
              </a:ext>
            </a:extLst>
          </p:cNvPr>
          <p:cNvSpPr txBox="1"/>
          <p:nvPr/>
        </p:nvSpPr>
        <p:spPr>
          <a:xfrm>
            <a:off x="-1" y="0"/>
            <a:ext cx="8554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High-resolution meteorological simulations in Heidelberg using GRAMM/GRAL model</a:t>
            </a:r>
            <a:endParaRPr lang="en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487889" y="1107573"/>
            <a:ext cx="40841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Setup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Catalog-based approach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Hourly steady-state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2671921" y="5280255"/>
            <a:ext cx="5850514" cy="64633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 any questions or a meet-up at the EGU:</a:t>
            </a:r>
          </a:p>
          <a:p>
            <a:pPr algn="ctr"/>
            <a:r>
              <a:rPr lang="de-DE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rmaiwald@iup.uni-heidelberg.de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hteck 30"/>
          <p:cNvSpPr/>
          <p:nvPr/>
        </p:nvSpPr>
        <p:spPr>
          <a:xfrm>
            <a:off x="487889" y="3578009"/>
            <a:ext cx="21403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+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High-resolution</a:t>
            </a:r>
          </a:p>
          <a:p>
            <a:pPr marL="285750" indent="-285750">
              <a:buFont typeface="Arial" panose="020B0604020202020204" pitchFamily="34" charset="0"/>
              <a:buChar char="+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Long timescales</a:t>
            </a:r>
          </a:p>
        </p:txBody>
      </p:sp>
      <p:grpSp>
        <p:nvGrpSpPr>
          <p:cNvPr id="43" name="Gruppieren 42"/>
          <p:cNvGrpSpPr/>
          <p:nvPr/>
        </p:nvGrpSpPr>
        <p:grpSpPr>
          <a:xfrm>
            <a:off x="969152" y="2222007"/>
            <a:ext cx="2268071" cy="1072731"/>
            <a:chOff x="401260" y="2222007"/>
            <a:chExt cx="2268071" cy="1072731"/>
          </a:xfrm>
        </p:grpSpPr>
        <p:grpSp>
          <p:nvGrpSpPr>
            <p:cNvPr id="33" name="Gruppieren 32"/>
            <p:cNvGrpSpPr/>
            <p:nvPr/>
          </p:nvGrpSpPr>
          <p:grpSpPr>
            <a:xfrm>
              <a:off x="401260" y="2275196"/>
              <a:ext cx="2268071" cy="1019542"/>
              <a:chOff x="266507" y="2699016"/>
              <a:chExt cx="2268071" cy="1019542"/>
            </a:xfrm>
          </p:grpSpPr>
          <p:grpSp>
            <p:nvGrpSpPr>
              <p:cNvPr id="9" name="Gruppieren 8"/>
              <p:cNvGrpSpPr/>
              <p:nvPr/>
            </p:nvGrpSpPr>
            <p:grpSpPr>
              <a:xfrm>
                <a:off x="266507" y="3216534"/>
                <a:ext cx="2268071" cy="502024"/>
                <a:chOff x="4146177" y="2633935"/>
                <a:chExt cx="2268071" cy="502024"/>
              </a:xfrm>
            </p:grpSpPr>
            <p:sp>
              <p:nvSpPr>
                <p:cNvPr id="10" name="Parallelogramm 9"/>
                <p:cNvSpPr/>
                <p:nvPr/>
              </p:nvSpPr>
              <p:spPr>
                <a:xfrm>
                  <a:off x="4146177" y="2633935"/>
                  <a:ext cx="2268071" cy="502024"/>
                </a:xfrm>
                <a:prstGeom prst="parallelogram">
                  <a:avLst>
                    <a:gd name="adj" fmla="val 175980"/>
                  </a:avLst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1" name="Gerade Verbindung mit Pfeil 10"/>
                <p:cNvCxnSpPr/>
                <p:nvPr/>
              </p:nvCxnSpPr>
              <p:spPr>
                <a:xfrm flipV="1">
                  <a:off x="4724400" y="2810435"/>
                  <a:ext cx="546847" cy="165847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Gerade Verbindung mit Pfeil 11"/>
                <p:cNvCxnSpPr/>
                <p:nvPr/>
              </p:nvCxnSpPr>
              <p:spPr>
                <a:xfrm flipV="1">
                  <a:off x="4970929" y="2884947"/>
                  <a:ext cx="721659" cy="119627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Gerade Verbindung mit Pfeil 12"/>
                <p:cNvCxnSpPr/>
                <p:nvPr/>
              </p:nvCxnSpPr>
              <p:spPr>
                <a:xfrm flipV="1">
                  <a:off x="5033682" y="2773310"/>
                  <a:ext cx="495300" cy="18574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Gerade Verbindung mit Pfeil 13"/>
                <p:cNvCxnSpPr/>
                <p:nvPr/>
              </p:nvCxnSpPr>
              <p:spPr>
                <a:xfrm flipH="1" flipV="1">
                  <a:off x="5107641" y="2698798"/>
                  <a:ext cx="172571" cy="9293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Gerade Verbindung mit Pfeil 14"/>
                <p:cNvCxnSpPr/>
                <p:nvPr/>
              </p:nvCxnSpPr>
              <p:spPr>
                <a:xfrm flipV="1">
                  <a:off x="5076265" y="3033564"/>
                  <a:ext cx="382121" cy="1723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Gerade Verbindung mit Pfeil 15"/>
                <p:cNvCxnSpPr/>
                <p:nvPr/>
              </p:nvCxnSpPr>
              <p:spPr>
                <a:xfrm flipV="1">
                  <a:off x="4482353" y="3004574"/>
                  <a:ext cx="488576" cy="351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Gruppieren 7"/>
              <p:cNvGrpSpPr/>
              <p:nvPr/>
            </p:nvGrpSpPr>
            <p:grpSpPr>
              <a:xfrm>
                <a:off x="266507" y="2981840"/>
                <a:ext cx="2268071" cy="502024"/>
                <a:chOff x="4146177" y="2633935"/>
                <a:chExt cx="2268071" cy="502024"/>
              </a:xfrm>
            </p:grpSpPr>
            <p:sp>
              <p:nvSpPr>
                <p:cNvPr id="17" name="Parallelogramm 16"/>
                <p:cNvSpPr/>
                <p:nvPr/>
              </p:nvSpPr>
              <p:spPr>
                <a:xfrm>
                  <a:off x="4146177" y="2633935"/>
                  <a:ext cx="2268071" cy="502024"/>
                </a:xfrm>
                <a:prstGeom prst="parallelogram">
                  <a:avLst>
                    <a:gd name="adj" fmla="val 175980"/>
                  </a:avLst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8" name="Gerade Verbindung mit Pfeil 17"/>
                <p:cNvCxnSpPr/>
                <p:nvPr/>
              </p:nvCxnSpPr>
              <p:spPr>
                <a:xfrm flipV="1">
                  <a:off x="4724400" y="2735778"/>
                  <a:ext cx="351865" cy="24050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Gerade Verbindung mit Pfeil 18"/>
                <p:cNvCxnSpPr/>
                <p:nvPr/>
              </p:nvCxnSpPr>
              <p:spPr>
                <a:xfrm flipV="1">
                  <a:off x="5148261" y="2791730"/>
                  <a:ext cx="607640" cy="167443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Gerade Verbindung mit Pfeil 19"/>
                <p:cNvCxnSpPr/>
                <p:nvPr/>
              </p:nvCxnSpPr>
              <p:spPr>
                <a:xfrm flipV="1">
                  <a:off x="5033682" y="2764768"/>
                  <a:ext cx="233643" cy="194284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Gerade Verbindung mit Pfeil 20"/>
                <p:cNvCxnSpPr/>
                <p:nvPr/>
              </p:nvCxnSpPr>
              <p:spPr>
                <a:xfrm flipV="1">
                  <a:off x="5280212" y="2687204"/>
                  <a:ext cx="190780" cy="104526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Gerade Verbindung mit Pfeil 21"/>
                <p:cNvCxnSpPr/>
                <p:nvPr/>
              </p:nvCxnSpPr>
              <p:spPr>
                <a:xfrm flipV="1">
                  <a:off x="5076265" y="2976282"/>
                  <a:ext cx="454959" cy="7451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Gerade Verbindung mit Pfeil 22"/>
                <p:cNvCxnSpPr/>
                <p:nvPr/>
              </p:nvCxnSpPr>
              <p:spPr>
                <a:xfrm flipV="1">
                  <a:off x="4482353" y="3004574"/>
                  <a:ext cx="488576" cy="351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" name="Gruppieren 6"/>
              <p:cNvGrpSpPr/>
              <p:nvPr/>
            </p:nvGrpSpPr>
            <p:grpSpPr>
              <a:xfrm>
                <a:off x="266507" y="2699016"/>
                <a:ext cx="2268071" cy="502024"/>
                <a:chOff x="4146177" y="2633935"/>
                <a:chExt cx="2268071" cy="502024"/>
              </a:xfrm>
            </p:grpSpPr>
            <p:sp>
              <p:nvSpPr>
                <p:cNvPr id="24" name="Parallelogramm 23"/>
                <p:cNvSpPr/>
                <p:nvPr/>
              </p:nvSpPr>
              <p:spPr>
                <a:xfrm>
                  <a:off x="4146177" y="2633935"/>
                  <a:ext cx="2268071" cy="502024"/>
                </a:xfrm>
                <a:prstGeom prst="parallelogram">
                  <a:avLst>
                    <a:gd name="adj" fmla="val 175980"/>
                  </a:avLst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25" name="Gerade Verbindung mit Pfeil 24"/>
                <p:cNvCxnSpPr/>
                <p:nvPr/>
              </p:nvCxnSpPr>
              <p:spPr>
                <a:xfrm flipV="1">
                  <a:off x="4724400" y="2810435"/>
                  <a:ext cx="546847" cy="165847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Gerade Verbindung mit Pfeil 25"/>
                <p:cNvCxnSpPr/>
                <p:nvPr/>
              </p:nvCxnSpPr>
              <p:spPr>
                <a:xfrm flipV="1">
                  <a:off x="4970929" y="2884947"/>
                  <a:ext cx="721659" cy="119627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Gerade Verbindung mit Pfeil 26"/>
                <p:cNvCxnSpPr/>
                <p:nvPr/>
              </p:nvCxnSpPr>
              <p:spPr>
                <a:xfrm flipV="1">
                  <a:off x="5033682" y="2764768"/>
                  <a:ext cx="815788" cy="194284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Gerade Verbindung mit Pfeil 27"/>
                <p:cNvCxnSpPr/>
                <p:nvPr/>
              </p:nvCxnSpPr>
              <p:spPr>
                <a:xfrm flipV="1">
                  <a:off x="5280212" y="2764768"/>
                  <a:ext cx="251012" cy="2696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Gerade Verbindung mit Pfeil 28"/>
                <p:cNvCxnSpPr/>
                <p:nvPr/>
              </p:nvCxnSpPr>
              <p:spPr>
                <a:xfrm flipV="1">
                  <a:off x="5076265" y="3033564"/>
                  <a:ext cx="382121" cy="1723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Gerade Verbindung mit Pfeil 29"/>
                <p:cNvCxnSpPr/>
                <p:nvPr/>
              </p:nvCxnSpPr>
              <p:spPr>
                <a:xfrm flipV="1">
                  <a:off x="4482353" y="3004574"/>
                  <a:ext cx="488576" cy="351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4" name="Textfeld 33"/>
            <p:cNvSpPr txBox="1"/>
            <p:nvPr/>
          </p:nvSpPr>
          <p:spPr>
            <a:xfrm>
              <a:off x="2086384" y="2222007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1h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feld 34"/>
            <p:cNvSpPr txBox="1"/>
            <p:nvPr/>
          </p:nvSpPr>
          <p:spPr>
            <a:xfrm>
              <a:off x="2104553" y="2529114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1h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Textfeld 35"/>
            <p:cNvSpPr txBox="1"/>
            <p:nvPr/>
          </p:nvSpPr>
          <p:spPr>
            <a:xfrm>
              <a:off x="2104029" y="2778668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1h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" name="Textfeld 36"/>
          <p:cNvSpPr txBox="1"/>
          <p:nvPr/>
        </p:nvSpPr>
        <p:spPr>
          <a:xfrm>
            <a:off x="6117021" y="1404438"/>
            <a:ext cx="58020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Bayesian Inversion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Qualitatively reproduces results from other studies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F76E-0DD0-4F07-BE23-B622B6CA96CD}" type="slidenum">
              <a:rPr lang="de-DE" smtClean="0"/>
              <a:t>5</a:t>
            </a:fld>
            <a:endParaRPr lang="de-DE"/>
          </a:p>
        </p:txBody>
      </p:sp>
      <p:sp>
        <p:nvSpPr>
          <p:cNvPr id="6" name="Pfeil nach rechts 5"/>
          <p:cNvSpPr/>
          <p:nvPr/>
        </p:nvSpPr>
        <p:spPr>
          <a:xfrm>
            <a:off x="6117021" y="3117831"/>
            <a:ext cx="1499190" cy="6460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feld 31"/>
          <p:cNvSpPr txBox="1"/>
          <p:nvPr/>
        </p:nvSpPr>
        <p:spPr>
          <a:xfrm>
            <a:off x="7672819" y="3209573"/>
            <a:ext cx="1345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Outlook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6361166" y="3898217"/>
            <a:ext cx="5737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Bayesian inversion with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Generative Neural Networks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Datumsplatzhalter 3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rmaiwald@iup.uni-heidelberg.de</a:t>
            </a:r>
            <a:endParaRPr lang="de-DE"/>
          </a:p>
        </p:txBody>
      </p:sp>
      <p:sp>
        <p:nvSpPr>
          <p:cNvPr id="40" name="Fußzeilenplatzhalter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https://www.iup.uni-heidelberg.de/en/research/GHGSim</a:t>
            </a:r>
            <a:endParaRPr lang="de-DE"/>
          </a:p>
        </p:txBody>
      </p:sp>
      <p:pic>
        <p:nvPicPr>
          <p:cNvPr id="42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991"/>
          <a:stretch/>
        </p:blipFill>
        <p:spPr bwMode="auto">
          <a:xfrm>
            <a:off x="10446738" y="76592"/>
            <a:ext cx="1682335" cy="90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7587" r="91315"/>
          <a:stretch/>
        </p:blipFill>
        <p:spPr bwMode="auto">
          <a:xfrm>
            <a:off x="9527940" y="115789"/>
            <a:ext cx="816532" cy="825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629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6" grpId="0" animBg="1"/>
      <p:bldP spid="32" grpId="0"/>
      <p:bldP spid="38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Breitbild</PresentationFormat>
  <Paragraphs>73</Paragraphs>
  <Slides>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Philip Holzbeck</dc:creator>
  <cp:lastModifiedBy>rmaiwald</cp:lastModifiedBy>
  <cp:revision>159</cp:revision>
  <dcterms:created xsi:type="dcterms:W3CDTF">2020-04-28T19:20:52Z</dcterms:created>
  <dcterms:modified xsi:type="dcterms:W3CDTF">2022-05-23T16:33:12Z</dcterms:modified>
</cp:coreProperties>
</file>