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Lst>
  <p:notesMasterIdLst>
    <p:notesMasterId r:id="rId48"/>
  </p:notesMasterIdLst>
  <p:sldIdLst>
    <p:sldId id="257" r:id="rId2"/>
    <p:sldId id="259" r:id="rId3"/>
    <p:sldId id="348" r:id="rId4"/>
    <p:sldId id="347" r:id="rId5"/>
    <p:sldId id="274" r:id="rId6"/>
    <p:sldId id="276" r:id="rId7"/>
    <p:sldId id="277" r:id="rId8"/>
    <p:sldId id="278" r:id="rId9"/>
    <p:sldId id="279" r:id="rId10"/>
    <p:sldId id="311" r:id="rId11"/>
    <p:sldId id="313" r:id="rId12"/>
    <p:sldId id="312" r:id="rId13"/>
    <p:sldId id="314" r:id="rId14"/>
    <p:sldId id="284" r:id="rId15"/>
    <p:sldId id="317" r:id="rId16"/>
    <p:sldId id="315" r:id="rId17"/>
    <p:sldId id="316"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46" r:id="rId34"/>
    <p:sldId id="333" r:id="rId35"/>
    <p:sldId id="334" r:id="rId36"/>
    <p:sldId id="335" r:id="rId37"/>
    <p:sldId id="336" r:id="rId38"/>
    <p:sldId id="337" r:id="rId39"/>
    <p:sldId id="338" r:id="rId40"/>
    <p:sldId id="339" r:id="rId41"/>
    <p:sldId id="344" r:id="rId42"/>
    <p:sldId id="341" r:id="rId43"/>
    <p:sldId id="340" r:id="rId44"/>
    <p:sldId id="343" r:id="rId45"/>
    <p:sldId id="342" r:id="rId46"/>
    <p:sldId id="34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63" d="100"/>
          <a:sy n="63"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C7051-3285-48AB-AC7D-2797D551FAE8}" type="datetimeFigureOut">
              <a:rPr lang="en-IN" smtClean="0"/>
              <a:t>22-05-2022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5485E-15A5-489A-B0FE-88F9BE3D90EC}" type="slidenum">
              <a:rPr lang="en-IN" smtClean="0"/>
              <a:t>‹#›</a:t>
            </a:fld>
            <a:endParaRPr lang="en-IN"/>
          </a:p>
        </p:txBody>
      </p:sp>
    </p:spTree>
    <p:extLst>
      <p:ext uri="{BB962C8B-B14F-4D97-AF65-F5344CB8AC3E}">
        <p14:creationId xmlns:p14="http://schemas.microsoft.com/office/powerpoint/2010/main" val="19952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4D5485E-15A5-489A-B0FE-88F9BE3D90EC}" type="slidenum">
              <a:rPr lang="en-IN" smtClean="0"/>
              <a:t>20</a:t>
            </a:fld>
            <a:endParaRPr lang="en-IN"/>
          </a:p>
        </p:txBody>
      </p:sp>
    </p:spTree>
    <p:extLst>
      <p:ext uri="{BB962C8B-B14F-4D97-AF65-F5344CB8AC3E}">
        <p14:creationId xmlns:p14="http://schemas.microsoft.com/office/powerpoint/2010/main" val="154209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4D5485E-15A5-489A-B0FE-88F9BE3D90EC}" type="slidenum">
              <a:rPr lang="en-IN" smtClean="0"/>
              <a:t>40</a:t>
            </a:fld>
            <a:endParaRPr lang="en-IN"/>
          </a:p>
        </p:txBody>
      </p:sp>
    </p:spTree>
    <p:extLst>
      <p:ext uri="{BB962C8B-B14F-4D97-AF65-F5344CB8AC3E}">
        <p14:creationId xmlns:p14="http://schemas.microsoft.com/office/powerpoint/2010/main" val="287896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4D5485E-15A5-489A-B0FE-88F9BE3D90EC}" type="slidenum">
              <a:rPr lang="en-IN" smtClean="0"/>
              <a:t>45</a:t>
            </a:fld>
            <a:endParaRPr lang="en-IN"/>
          </a:p>
        </p:txBody>
      </p:sp>
    </p:spTree>
    <p:extLst>
      <p:ext uri="{BB962C8B-B14F-4D97-AF65-F5344CB8AC3E}">
        <p14:creationId xmlns:p14="http://schemas.microsoft.com/office/powerpoint/2010/main" val="372204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4D5485E-15A5-489A-B0FE-88F9BE3D90EC}" type="slidenum">
              <a:rPr lang="en-IN" smtClean="0"/>
              <a:t>46</a:t>
            </a:fld>
            <a:endParaRPr lang="en-IN"/>
          </a:p>
        </p:txBody>
      </p:sp>
    </p:spTree>
    <p:extLst>
      <p:ext uri="{BB962C8B-B14F-4D97-AF65-F5344CB8AC3E}">
        <p14:creationId xmlns:p14="http://schemas.microsoft.com/office/powerpoint/2010/main" val="7208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9454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350794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154943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372471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326033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23-05-2022</a:t>
            </a:r>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412422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23-05-2022</a:t>
            </a:r>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403304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23-05-2022</a:t>
            </a:r>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404400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23-05-2022</a:t>
            </a:r>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214647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23-05-2022</a:t>
            </a:r>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309463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23-05-2022</a:t>
            </a:r>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a:t>
            </a:fld>
            <a:endParaRPr lang="en-IN"/>
          </a:p>
        </p:txBody>
      </p:sp>
    </p:spTree>
    <p:extLst>
      <p:ext uri="{BB962C8B-B14F-4D97-AF65-F5344CB8AC3E}">
        <p14:creationId xmlns:p14="http://schemas.microsoft.com/office/powerpoint/2010/main" val="337951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23-05-2022</a:t>
            </a:r>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1ECC4-7D6D-4169-9CCF-D675BA1541B3}" type="slidenum">
              <a:rPr lang="en-IN" smtClean="0"/>
              <a:t>‹#›</a:t>
            </a:fld>
            <a:endParaRPr lang="en-IN"/>
          </a:p>
        </p:txBody>
      </p:sp>
    </p:spTree>
    <p:extLst>
      <p:ext uri="{BB962C8B-B14F-4D97-AF65-F5344CB8AC3E}">
        <p14:creationId xmlns:p14="http://schemas.microsoft.com/office/powerpoint/2010/main" val="39808075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7492" y="797157"/>
            <a:ext cx="10635176" cy="235622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N" sz="3100" dirty="0" smtClean="0"/>
              <a:t> </a:t>
            </a:r>
            <a:r>
              <a:rPr lang="en-IN" sz="2900" b="1" dirty="0" smtClean="0"/>
              <a:t>“</a:t>
            </a:r>
            <a:r>
              <a:rPr lang="en-IN" sz="3200" b="1" dirty="0" smtClean="0"/>
              <a:t>APPLICATION OF FREQUENCY RATIO MODELLING TECHNIQUE FOR PREDICTIVE FLOODED AREA SUSCEPTIBILITY MAPPING USING REMOTE SENSING AND GIS”</a:t>
            </a:r>
            <a:r>
              <a:rPr lang="en-IN" sz="3200" dirty="0" smtClean="0"/>
              <a:t> </a:t>
            </a:r>
            <a:endParaRPr lang="en-IN" sz="3100" dirty="0"/>
          </a:p>
        </p:txBody>
      </p:sp>
      <p:sp>
        <p:nvSpPr>
          <p:cNvPr id="9" name="Date Placeholder 8"/>
          <p:cNvSpPr>
            <a:spLocks noGrp="1"/>
          </p:cNvSpPr>
          <p:nvPr>
            <p:ph type="dt" sz="half" idx="10"/>
          </p:nvPr>
        </p:nvSpPr>
        <p:spPr/>
        <p:txBody>
          <a:bodyPr/>
          <a:lstStyle/>
          <a:p>
            <a:r>
              <a:rPr lang="en-US" smtClean="0"/>
              <a:t>23-05-2022</a:t>
            </a:r>
            <a:endParaRPr lang="en-IN"/>
          </a:p>
        </p:txBody>
      </p:sp>
      <p:sp>
        <p:nvSpPr>
          <p:cNvPr id="10" name="Slide Number Placeholder 9"/>
          <p:cNvSpPr>
            <a:spLocks noGrp="1"/>
          </p:cNvSpPr>
          <p:nvPr>
            <p:ph type="sldNum" sz="quarter" idx="12"/>
          </p:nvPr>
        </p:nvSpPr>
        <p:spPr/>
        <p:txBody>
          <a:bodyPr/>
          <a:lstStyle/>
          <a:p>
            <a:fld id="{2B71ECC4-7D6D-4169-9CCF-D675BA1541B3}" type="slidenum">
              <a:rPr lang="en-IN" smtClean="0"/>
              <a:t>1</a:t>
            </a:fld>
            <a:endParaRPr lang="en-IN"/>
          </a:p>
        </p:txBody>
      </p:sp>
      <p:sp>
        <p:nvSpPr>
          <p:cNvPr id="2" name="TextBox 1"/>
          <p:cNvSpPr txBox="1"/>
          <p:nvPr/>
        </p:nvSpPr>
        <p:spPr>
          <a:xfrm>
            <a:off x="907492" y="3154430"/>
            <a:ext cx="10496591" cy="1323439"/>
          </a:xfrm>
          <a:prstGeom prst="rect">
            <a:avLst/>
          </a:prstGeom>
          <a:noFill/>
        </p:spPr>
        <p:txBody>
          <a:bodyPr wrap="none" rtlCol="0">
            <a:spAutoFit/>
          </a:bodyPr>
          <a:lstStyle/>
          <a:p>
            <a:pPr algn="ctr"/>
            <a:r>
              <a:rPr lang="en-IN" sz="2000" b="1" dirty="0">
                <a:latin typeface="+mj-lt"/>
                <a:ea typeface="+mj-ea"/>
                <a:cs typeface="+mj-cs"/>
              </a:rPr>
              <a:t>AUTHOR &amp; CO-AUTHORS:</a:t>
            </a:r>
          </a:p>
          <a:p>
            <a:endParaRPr lang="en-IN" sz="2000" b="1" dirty="0">
              <a:latin typeface="+mj-lt"/>
              <a:ea typeface="+mj-ea"/>
              <a:cs typeface="+mj-cs"/>
            </a:endParaRPr>
          </a:p>
          <a:p>
            <a:r>
              <a:rPr lang="en-IN" sz="2000" b="1" dirty="0">
                <a:latin typeface="+mj-lt"/>
                <a:ea typeface="+mj-ea"/>
                <a:cs typeface="+mj-cs"/>
              </a:rPr>
              <a:t> </a:t>
            </a:r>
            <a:r>
              <a:rPr lang="en-IN" sz="2000" b="1" dirty="0" err="1">
                <a:latin typeface="+mj-lt"/>
                <a:ea typeface="+mj-ea"/>
                <a:cs typeface="+mj-cs"/>
              </a:rPr>
              <a:t>Khushboo</a:t>
            </a:r>
            <a:r>
              <a:rPr lang="en-IN" sz="2000" b="1" dirty="0">
                <a:latin typeface="+mj-lt"/>
                <a:ea typeface="+mj-ea"/>
                <a:cs typeface="+mj-cs"/>
              </a:rPr>
              <a:t> </a:t>
            </a:r>
            <a:r>
              <a:rPr lang="en-IN" sz="2000" b="1" dirty="0" err="1">
                <a:latin typeface="+mj-lt"/>
                <a:ea typeface="+mj-ea"/>
                <a:cs typeface="+mj-cs"/>
              </a:rPr>
              <a:t>Jariwala</a:t>
            </a:r>
            <a:r>
              <a:rPr lang="en-IN" sz="2000" b="1" dirty="0">
                <a:latin typeface="+mj-lt"/>
                <a:ea typeface="+mj-ea"/>
                <a:cs typeface="+mj-cs"/>
              </a:rPr>
              <a:t>, </a:t>
            </a:r>
            <a:r>
              <a:rPr lang="en-IN" sz="2000" b="1" dirty="0" err="1">
                <a:latin typeface="+mj-lt"/>
                <a:ea typeface="+mj-ea"/>
                <a:cs typeface="+mj-cs"/>
              </a:rPr>
              <a:t>Prasit</a:t>
            </a:r>
            <a:r>
              <a:rPr lang="en-IN" sz="2000" b="1" dirty="0">
                <a:latin typeface="+mj-lt"/>
                <a:ea typeface="+mj-ea"/>
                <a:cs typeface="+mj-cs"/>
              </a:rPr>
              <a:t> </a:t>
            </a:r>
            <a:r>
              <a:rPr lang="en-IN" sz="2000" b="1" dirty="0" err="1">
                <a:latin typeface="+mj-lt"/>
                <a:ea typeface="+mj-ea"/>
                <a:cs typeface="+mj-cs"/>
              </a:rPr>
              <a:t>Agnihotri</a:t>
            </a:r>
            <a:r>
              <a:rPr lang="en-IN" sz="2000" b="1" dirty="0">
                <a:latin typeface="+mj-lt"/>
                <a:ea typeface="+mj-ea"/>
                <a:cs typeface="+mj-cs"/>
              </a:rPr>
              <a:t>, </a:t>
            </a:r>
            <a:r>
              <a:rPr lang="en-IN" sz="2000" b="1" dirty="0" err="1">
                <a:latin typeface="+mj-lt"/>
                <a:ea typeface="+mj-ea"/>
                <a:cs typeface="+mj-cs"/>
              </a:rPr>
              <a:t>Dhruvesh</a:t>
            </a:r>
            <a:r>
              <a:rPr lang="en-IN" sz="2000" b="1" dirty="0">
                <a:latin typeface="+mj-lt"/>
                <a:ea typeface="+mj-ea"/>
                <a:cs typeface="+mj-cs"/>
              </a:rPr>
              <a:t> Patel, </a:t>
            </a:r>
            <a:r>
              <a:rPr lang="en-IN" sz="2000" b="1" dirty="0" err="1">
                <a:latin typeface="+mj-lt"/>
                <a:ea typeface="+mj-ea"/>
                <a:cs typeface="+mj-cs"/>
              </a:rPr>
              <a:t>Azaz</a:t>
            </a:r>
            <a:r>
              <a:rPr lang="en-IN" sz="2000" b="1" dirty="0">
                <a:latin typeface="+mj-lt"/>
                <a:ea typeface="+mj-ea"/>
                <a:cs typeface="+mj-cs"/>
              </a:rPr>
              <a:t> </a:t>
            </a:r>
            <a:r>
              <a:rPr lang="en-IN" sz="2000" b="1" dirty="0" err="1">
                <a:latin typeface="+mj-lt"/>
                <a:ea typeface="+mj-ea"/>
                <a:cs typeface="+mj-cs"/>
              </a:rPr>
              <a:t>Pathan</a:t>
            </a:r>
            <a:r>
              <a:rPr lang="en-IN" sz="2000" b="1" dirty="0">
                <a:latin typeface="+mj-lt"/>
                <a:ea typeface="+mj-ea"/>
                <a:cs typeface="+mj-cs"/>
              </a:rPr>
              <a:t>, Usman </a:t>
            </a:r>
            <a:r>
              <a:rPr lang="en-IN" sz="2000" b="1" dirty="0" err="1">
                <a:latin typeface="+mj-lt"/>
                <a:ea typeface="+mj-ea"/>
                <a:cs typeface="+mj-cs"/>
              </a:rPr>
              <a:t>Mohseni</a:t>
            </a:r>
            <a:r>
              <a:rPr lang="en-IN" sz="2000" b="1" dirty="0">
                <a:latin typeface="+mj-lt"/>
                <a:ea typeface="+mj-ea"/>
                <a:cs typeface="+mj-cs"/>
              </a:rPr>
              <a:t>, and Nilesh </a:t>
            </a:r>
            <a:r>
              <a:rPr lang="en-IN" sz="2000" b="1" dirty="0" err="1">
                <a:latin typeface="+mj-lt"/>
                <a:ea typeface="+mj-ea"/>
                <a:cs typeface="+mj-cs"/>
              </a:rPr>
              <a:t>Patidar</a:t>
            </a:r>
            <a:endParaRPr lang="en-IN" sz="2000" b="1" dirty="0">
              <a:latin typeface="+mj-lt"/>
              <a:ea typeface="+mj-ea"/>
              <a:cs typeface="+mj-cs"/>
            </a:endParaRPr>
          </a:p>
          <a:p>
            <a:endParaRPr lang="en-IN" sz="2000" b="1" dirty="0">
              <a:latin typeface="+mj-lt"/>
              <a:ea typeface="+mj-ea"/>
              <a:cs typeface="+mj-cs"/>
            </a:endParaRPr>
          </a:p>
        </p:txBody>
      </p:sp>
      <p:sp>
        <p:nvSpPr>
          <p:cNvPr id="5" name="Rectangle 4"/>
          <p:cNvSpPr/>
          <p:nvPr/>
        </p:nvSpPr>
        <p:spPr>
          <a:xfrm>
            <a:off x="4437024" y="311739"/>
            <a:ext cx="3198376" cy="369332"/>
          </a:xfrm>
          <a:prstGeom prst="rect">
            <a:avLst/>
          </a:prstGeom>
        </p:spPr>
        <p:txBody>
          <a:bodyPr wrap="none">
            <a:spAutoFit/>
          </a:bodyPr>
          <a:lstStyle/>
          <a:p>
            <a:r>
              <a:rPr lang="en-IN" dirty="0">
                <a:latin typeface="Open Sans"/>
              </a:rPr>
              <a:t>EGU General Assembly 2022</a:t>
            </a:r>
            <a:endParaRPr lang="en-IN" dirty="0"/>
          </a:p>
        </p:txBody>
      </p:sp>
      <p:sp>
        <p:nvSpPr>
          <p:cNvPr id="11" name="TextBox 10"/>
          <p:cNvSpPr txBox="1"/>
          <p:nvPr/>
        </p:nvSpPr>
        <p:spPr>
          <a:xfrm>
            <a:off x="1557851" y="4370147"/>
            <a:ext cx="9334478" cy="1631216"/>
          </a:xfrm>
          <a:prstGeom prst="rect">
            <a:avLst/>
          </a:prstGeom>
          <a:noFill/>
        </p:spPr>
        <p:txBody>
          <a:bodyPr wrap="none" rtlCol="0">
            <a:spAutoFit/>
          </a:bodyPr>
          <a:lstStyle/>
          <a:p>
            <a:pPr algn="ctr"/>
            <a:r>
              <a:rPr lang="en-IN" sz="2000" b="1" dirty="0" smtClean="0">
                <a:latin typeface="+mj-lt"/>
                <a:ea typeface="+mj-ea"/>
                <a:cs typeface="+mj-cs"/>
              </a:rPr>
              <a:t>PRESENTER:</a:t>
            </a:r>
            <a:endParaRPr lang="en-IN" sz="2000" b="1" dirty="0">
              <a:latin typeface="+mj-lt"/>
              <a:ea typeface="+mj-ea"/>
              <a:cs typeface="+mj-cs"/>
            </a:endParaRPr>
          </a:p>
          <a:p>
            <a:endParaRPr lang="en-IN" sz="2000" b="1" dirty="0">
              <a:latin typeface="+mj-lt"/>
              <a:ea typeface="+mj-ea"/>
              <a:cs typeface="+mj-cs"/>
            </a:endParaRPr>
          </a:p>
          <a:p>
            <a:pPr algn="ctr"/>
            <a:r>
              <a:rPr lang="en-IN" sz="2000" b="1" dirty="0">
                <a:latin typeface="+mj-lt"/>
                <a:ea typeface="+mj-ea"/>
                <a:cs typeface="+mj-cs"/>
              </a:rPr>
              <a:t> </a:t>
            </a:r>
            <a:r>
              <a:rPr lang="en-IN" sz="2000" b="1" dirty="0" err="1">
                <a:latin typeface="+mj-lt"/>
                <a:ea typeface="+mj-ea"/>
                <a:cs typeface="+mj-cs"/>
              </a:rPr>
              <a:t>Khushboo</a:t>
            </a:r>
            <a:r>
              <a:rPr lang="en-IN" sz="2000" b="1" dirty="0">
                <a:latin typeface="+mj-lt"/>
                <a:ea typeface="+mj-ea"/>
                <a:cs typeface="+mj-cs"/>
              </a:rPr>
              <a:t> </a:t>
            </a:r>
            <a:r>
              <a:rPr lang="en-IN" sz="2000" b="1" dirty="0" err="1" smtClean="0">
                <a:latin typeface="+mj-lt"/>
                <a:ea typeface="+mj-ea"/>
                <a:cs typeface="+mj-cs"/>
              </a:rPr>
              <a:t>Jariwala</a:t>
            </a:r>
            <a:r>
              <a:rPr lang="en-IN" sz="2000" b="1" dirty="0" smtClean="0">
                <a:latin typeface="+mj-lt"/>
                <a:ea typeface="+mj-ea"/>
                <a:cs typeface="+mj-cs"/>
              </a:rPr>
              <a:t>, </a:t>
            </a:r>
          </a:p>
          <a:p>
            <a:pPr algn="ctr"/>
            <a:endParaRPr lang="en-IN" sz="2000" b="1" dirty="0">
              <a:latin typeface="+mj-lt"/>
              <a:ea typeface="+mj-ea"/>
              <a:cs typeface="+mj-cs"/>
            </a:endParaRPr>
          </a:p>
          <a:p>
            <a:pPr algn="ctr"/>
            <a:r>
              <a:rPr lang="en-IN" sz="2000" b="1" dirty="0" smtClean="0">
                <a:latin typeface="+mj-lt"/>
                <a:ea typeface="+mj-ea"/>
                <a:cs typeface="+mj-cs"/>
              </a:rPr>
              <a:t>Research Scholar, </a:t>
            </a:r>
            <a:r>
              <a:rPr lang="en-IN" sz="2000" b="1" dirty="0" err="1" smtClean="0">
                <a:latin typeface="+mj-lt"/>
                <a:ea typeface="+mj-ea"/>
                <a:cs typeface="+mj-cs"/>
              </a:rPr>
              <a:t>Sardar</a:t>
            </a:r>
            <a:r>
              <a:rPr lang="en-IN" sz="2000" b="1" dirty="0" smtClean="0">
                <a:latin typeface="+mj-lt"/>
                <a:ea typeface="+mj-ea"/>
                <a:cs typeface="+mj-cs"/>
              </a:rPr>
              <a:t> </a:t>
            </a:r>
            <a:r>
              <a:rPr lang="en-IN" sz="2000" b="1" dirty="0" err="1" smtClean="0">
                <a:latin typeface="+mj-lt"/>
                <a:ea typeface="+mj-ea"/>
                <a:cs typeface="+mj-cs"/>
              </a:rPr>
              <a:t>Vallabhbhai</a:t>
            </a:r>
            <a:r>
              <a:rPr lang="en-IN" sz="2000" b="1" dirty="0" smtClean="0">
                <a:latin typeface="+mj-lt"/>
                <a:ea typeface="+mj-ea"/>
                <a:cs typeface="+mj-cs"/>
              </a:rPr>
              <a:t> National Institute of Technology, </a:t>
            </a:r>
            <a:r>
              <a:rPr lang="en-IN" sz="2000" b="1" dirty="0" err="1" smtClean="0">
                <a:latin typeface="+mj-lt"/>
                <a:ea typeface="+mj-ea"/>
                <a:cs typeface="+mj-cs"/>
              </a:rPr>
              <a:t>Surat</a:t>
            </a:r>
            <a:r>
              <a:rPr lang="en-IN" sz="2000" b="1" dirty="0" smtClean="0">
                <a:latin typeface="+mj-lt"/>
                <a:ea typeface="+mj-ea"/>
                <a:cs typeface="+mj-cs"/>
              </a:rPr>
              <a:t>, Gujarat, India.</a:t>
            </a:r>
            <a:endParaRPr lang="en-IN" sz="2000" b="1" dirty="0">
              <a:latin typeface="+mj-lt"/>
              <a:ea typeface="+mj-ea"/>
              <a:cs typeface="+mj-cs"/>
            </a:endParaRPr>
          </a:p>
        </p:txBody>
      </p:sp>
    </p:spTree>
    <p:extLst>
      <p:ext uri="{BB962C8B-B14F-4D97-AF65-F5344CB8AC3E}">
        <p14:creationId xmlns:p14="http://schemas.microsoft.com/office/powerpoint/2010/main" val="124508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2481" y="1295400"/>
            <a:ext cx="10905533" cy="348569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IN" sz="2500" dirty="0" smtClean="0">
                <a:latin typeface="Times New Roman" panose="02020603050405020304" pitchFamily="18" charset="0"/>
                <a:cs typeface="Times New Roman" panose="02020603050405020304" pitchFamily="18" charset="0"/>
              </a:rPr>
              <a:t>Mapping </a:t>
            </a:r>
            <a:r>
              <a:rPr lang="en-IN" sz="2500" dirty="0">
                <a:latin typeface="Times New Roman" panose="02020603050405020304" pitchFamily="18" charset="0"/>
                <a:cs typeface="Times New Roman" panose="02020603050405020304" pitchFamily="18" charset="0"/>
              </a:rPr>
              <a:t>and analysis of flood susceptibility is one of the most important elements of early warning systems or strategies for prevention and mitigation of future flood situations since it identifies the most vulnerable areas based on physical conditions that determine the propensity for flooding. Therefore, the term susceptibility can be also perceived as one of the dimensions of vulnerability </a:t>
            </a:r>
            <a:r>
              <a:rPr lang="en-IN" sz="2500" dirty="0" smtClean="0">
                <a:latin typeface="Times New Roman" panose="02020603050405020304" pitchFamily="18" charset="0"/>
                <a:cs typeface="Times New Roman" panose="02020603050405020304" pitchFamily="18" charset="0"/>
              </a:rPr>
              <a:t>assessment.</a:t>
            </a:r>
            <a:endParaRPr lang="en-IN" sz="25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10</a:t>
            </a:fld>
            <a:endParaRPr lang="en-IN"/>
          </a:p>
        </p:txBody>
      </p:sp>
      <p:sp>
        <p:nvSpPr>
          <p:cNvPr id="6" name="Rectangle 5"/>
          <p:cNvSpPr/>
          <p:nvPr/>
        </p:nvSpPr>
        <p:spPr>
          <a:xfrm>
            <a:off x="1448972" y="318830"/>
            <a:ext cx="6978192" cy="905056"/>
          </a:xfrm>
          <a:prstGeom prst="rect">
            <a:avLst/>
          </a:prstGeom>
        </p:spPr>
        <p:txBody>
          <a:bodyPr wrap="none">
            <a:spAutoFit/>
          </a:bodyPr>
          <a:lstStyle/>
          <a:p>
            <a:pPr marL="457200" indent="-457200">
              <a:lnSpc>
                <a:spcPct val="150000"/>
              </a:lnSpc>
              <a:buFont typeface="Wingdings" panose="05000000000000000000" pitchFamily="2" charset="2"/>
              <a:buChar char="v"/>
            </a:pPr>
            <a:r>
              <a:rPr lang="en-IN" sz="4000" b="1" dirty="0">
                <a:latin typeface="Times New Roman" panose="02020603050405020304" pitchFamily="18" charset="0"/>
                <a:cs typeface="Times New Roman" panose="02020603050405020304" pitchFamily="18" charset="0"/>
              </a:rPr>
              <a:t>Flood susceptibility mapping</a:t>
            </a:r>
          </a:p>
        </p:txBody>
      </p:sp>
    </p:spTree>
    <p:extLst>
      <p:ext uri="{BB962C8B-B14F-4D97-AF65-F5344CB8AC3E}">
        <p14:creationId xmlns:p14="http://schemas.microsoft.com/office/powerpoint/2010/main" val="41442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1" y="274320"/>
            <a:ext cx="10905533" cy="6001643"/>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en-IN" sz="3000" b="1" dirty="0" smtClean="0">
                <a:latin typeface="Times New Roman" panose="02020603050405020304" pitchFamily="18" charset="0"/>
                <a:cs typeface="Times New Roman" panose="02020603050405020304" pitchFamily="18" charset="0"/>
              </a:rPr>
              <a:t>Tools used for susceptibility analysis</a:t>
            </a:r>
          </a:p>
          <a:p>
            <a:pPr>
              <a:lnSpc>
                <a:spcPct val="150000"/>
              </a:lnSpc>
            </a:pPr>
            <a:endParaRPr lang="en-IN" sz="3000" b="1"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IN" sz="2800" dirty="0" smtClean="0">
                <a:latin typeface="Times New Roman" panose="02020603050405020304" pitchFamily="18" charset="0"/>
                <a:ea typeface="Calibri" panose="020F0502020204030204" pitchFamily="34" charset="0"/>
              </a:rPr>
              <a:t>Analytical </a:t>
            </a:r>
            <a:r>
              <a:rPr lang="en-IN" sz="2800" dirty="0">
                <a:latin typeface="Times New Roman" panose="02020603050405020304" pitchFamily="18" charset="0"/>
                <a:ea typeface="Calibri" panose="020F0502020204030204" pitchFamily="34" charset="0"/>
              </a:rPr>
              <a:t>Hierarchy </a:t>
            </a:r>
            <a:r>
              <a:rPr lang="en-IN" sz="2800" dirty="0" smtClean="0">
                <a:latin typeface="Times New Roman" panose="02020603050405020304" pitchFamily="18" charset="0"/>
                <a:ea typeface="Calibri" panose="020F0502020204030204" pitchFamily="34" charset="0"/>
              </a:rPr>
              <a:t>Process(AHP)</a:t>
            </a:r>
          </a:p>
          <a:p>
            <a:pPr marL="342900" indent="-342900">
              <a:lnSpc>
                <a:spcPct val="150000"/>
              </a:lnSpc>
              <a:buFont typeface="Arial" panose="020B0604020202020204" pitchFamily="34" charset="0"/>
              <a:buChar char="•"/>
            </a:pPr>
            <a:r>
              <a:rPr lang="en-IN" sz="2800" dirty="0">
                <a:latin typeface="Times New Roman" panose="02020603050405020304" pitchFamily="18" charset="0"/>
                <a:ea typeface="Calibri" panose="020F0502020204030204" pitchFamily="34" charset="0"/>
              </a:rPr>
              <a:t>Multi-Criteria Decision support Approach (MCDA</a:t>
            </a:r>
            <a:r>
              <a:rPr lang="en-IN" sz="2800" dirty="0" smtClean="0">
                <a:latin typeface="Times New Roman" panose="02020603050405020304" pitchFamily="18" charset="0"/>
                <a:ea typeface="Calibri" panose="020F0502020204030204" pitchFamily="34" charset="0"/>
              </a:rPr>
              <a:t>)</a:t>
            </a:r>
          </a:p>
          <a:p>
            <a:pPr marL="342900" indent="-342900">
              <a:lnSpc>
                <a:spcPct val="150000"/>
              </a:lnSpc>
              <a:buFont typeface="Arial" panose="020B0604020202020204" pitchFamily="34" charset="0"/>
              <a:buChar char="•"/>
            </a:pPr>
            <a:r>
              <a:rPr lang="en-IN" sz="2800" dirty="0" smtClean="0">
                <a:latin typeface="Times New Roman" panose="02020603050405020304" pitchFamily="18" charset="0"/>
                <a:ea typeface="Calibri" panose="020F0502020204030204" pitchFamily="34" charset="0"/>
              </a:rPr>
              <a:t>Weights </a:t>
            </a:r>
            <a:r>
              <a:rPr lang="en-IN" sz="2800" dirty="0">
                <a:latin typeface="Times New Roman" panose="02020603050405020304" pitchFamily="18" charset="0"/>
                <a:ea typeface="Calibri" panose="020F0502020204030204" pitchFamily="34" charset="0"/>
              </a:rPr>
              <a:t>of Evidence (</a:t>
            </a:r>
            <a:r>
              <a:rPr lang="en-IN" sz="2800" dirty="0" err="1">
                <a:latin typeface="Times New Roman" panose="02020603050405020304" pitchFamily="18" charset="0"/>
                <a:ea typeface="Calibri" panose="020F0502020204030204" pitchFamily="34" charset="0"/>
              </a:rPr>
              <a:t>WofE</a:t>
            </a:r>
            <a:r>
              <a:rPr lang="en-IN" sz="2800" dirty="0">
                <a:latin typeface="Times New Roman" panose="02020603050405020304" pitchFamily="18" charset="0"/>
                <a:ea typeface="Calibri" panose="020F0502020204030204" pitchFamily="34" charset="0"/>
              </a:rPr>
              <a:t>) </a:t>
            </a:r>
            <a:endParaRPr lang="en-IN" sz="2800" dirty="0" smtClean="0">
              <a:latin typeface="Times New Roman" panose="02020603050405020304" pitchFamily="18" charset="0"/>
              <a:ea typeface="Calibri" panose="020F0502020204030204" pitchFamily="34" charset="0"/>
            </a:endParaRPr>
          </a:p>
          <a:p>
            <a:pPr marL="342900" indent="-342900">
              <a:lnSpc>
                <a:spcPct val="150000"/>
              </a:lnSpc>
              <a:buFont typeface="Arial" panose="020B0604020202020204" pitchFamily="34" charset="0"/>
              <a:buChar char="•"/>
            </a:pPr>
            <a:r>
              <a:rPr lang="en-IN" sz="2800" dirty="0" smtClean="0">
                <a:latin typeface="Times New Roman" panose="02020603050405020304" pitchFamily="18" charset="0"/>
                <a:ea typeface="Calibri" panose="020F0502020204030204" pitchFamily="34" charset="0"/>
              </a:rPr>
              <a:t>Adaptive </a:t>
            </a:r>
            <a:r>
              <a:rPr lang="en-IN" sz="2800" dirty="0" err="1">
                <a:latin typeface="Times New Roman" panose="02020603050405020304" pitchFamily="18" charset="0"/>
                <a:ea typeface="Calibri" panose="020F0502020204030204" pitchFamily="34" charset="0"/>
              </a:rPr>
              <a:t>neuro</a:t>
            </a:r>
            <a:r>
              <a:rPr lang="en-IN" sz="2800" dirty="0">
                <a:latin typeface="Times New Roman" panose="02020603050405020304" pitchFamily="18" charset="0"/>
                <a:ea typeface="Calibri" panose="020F0502020204030204" pitchFamily="34" charset="0"/>
              </a:rPr>
              <a:t>-fuzzy interface system </a:t>
            </a:r>
            <a:endParaRPr lang="en-IN" sz="2800" dirty="0" smtClean="0">
              <a:latin typeface="Times New Roman" panose="02020603050405020304" pitchFamily="18" charset="0"/>
              <a:ea typeface="Calibri" panose="020F0502020204030204" pitchFamily="34" charset="0"/>
            </a:endParaRPr>
          </a:p>
          <a:p>
            <a:pPr marL="342900" indent="-342900">
              <a:lnSpc>
                <a:spcPct val="150000"/>
              </a:lnSpc>
              <a:buFont typeface="Arial" panose="020B0604020202020204" pitchFamily="34" charset="0"/>
              <a:buChar char="•"/>
            </a:pPr>
            <a:r>
              <a:rPr lang="en-IN" sz="2800" dirty="0">
                <a:latin typeface="Times New Roman" panose="02020603050405020304" pitchFamily="18" charset="0"/>
                <a:ea typeface="Calibri" panose="020F0502020204030204" pitchFamily="34" charset="0"/>
              </a:rPr>
              <a:t>Artificial Neural Networks (ANN) </a:t>
            </a:r>
            <a:endParaRPr lang="en-IN" sz="2800" dirty="0" smtClean="0">
              <a:latin typeface="Times New Roman" panose="02020603050405020304" pitchFamily="18" charset="0"/>
              <a:ea typeface="Calibri" panose="020F0502020204030204" pitchFamily="34" charset="0"/>
            </a:endParaRPr>
          </a:p>
          <a:p>
            <a:pPr marL="342900" indent="-342900">
              <a:lnSpc>
                <a:spcPct val="150000"/>
              </a:lnSpc>
              <a:buFont typeface="Arial" panose="020B0604020202020204" pitchFamily="34" charset="0"/>
              <a:buChar char="•"/>
            </a:pPr>
            <a:r>
              <a:rPr lang="en-IN" sz="2800" b="1" dirty="0">
                <a:latin typeface="Times New Roman" panose="02020603050405020304" pitchFamily="18" charset="0"/>
                <a:ea typeface="Calibri" panose="020F0502020204030204" pitchFamily="34" charset="0"/>
              </a:rPr>
              <a:t>Frequency Ratio (FR) model</a:t>
            </a:r>
            <a:endParaRPr lang="en-IN" sz="2800" b="1" dirty="0" smtClean="0">
              <a:latin typeface="Times New Roman" panose="02020603050405020304" pitchFamily="18" charset="0"/>
              <a:ea typeface="Calibri" panose="020F0502020204030204" pitchFamily="34" charset="0"/>
            </a:endParaRPr>
          </a:p>
          <a:p>
            <a:pPr>
              <a:lnSpc>
                <a:spcPct val="150000"/>
              </a:lnSpc>
            </a:pPr>
            <a:endParaRPr lang="en-IN" sz="2800" dirty="0" smtClean="0">
              <a:latin typeface="Times New Roman" panose="02020603050405020304" pitchFamily="18" charset="0"/>
              <a:ea typeface="Calibri" panose="020F0502020204030204" pitchFamily="34" charset="0"/>
            </a:endParaRPr>
          </a:p>
        </p:txBody>
      </p:sp>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11</a:t>
            </a:fld>
            <a:endParaRPr lang="en-IN"/>
          </a:p>
        </p:txBody>
      </p:sp>
    </p:spTree>
    <p:extLst>
      <p:ext uri="{BB962C8B-B14F-4D97-AF65-F5344CB8AC3E}">
        <p14:creationId xmlns:p14="http://schemas.microsoft.com/office/powerpoint/2010/main" val="1464936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1" y="302359"/>
            <a:ext cx="11308079" cy="6555641"/>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en-IN" sz="3000" b="1" dirty="0" smtClean="0">
                <a:latin typeface="Times New Roman" panose="02020603050405020304" pitchFamily="18" charset="0"/>
                <a:cs typeface="Times New Roman" panose="02020603050405020304" pitchFamily="18" charset="0"/>
              </a:rPr>
              <a:t>Parameters used for susceptibility analysis using FR Ratio model</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Land use/ Land cover</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Elevation</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Slope</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River network</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Topographical Wetness Index (TWI)</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Surface runoff</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Lithology</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Soil texture</a:t>
            </a:r>
          </a:p>
          <a:p>
            <a:pPr marL="457200" indent="-457200">
              <a:lnSpc>
                <a:spcPct val="150000"/>
              </a:lnSpc>
              <a:buAutoNum type="arabicPeriod"/>
            </a:pPr>
            <a:r>
              <a:rPr lang="en-IN" sz="2500" dirty="0" smtClean="0">
                <a:latin typeface="Times New Roman" panose="02020603050405020304" pitchFamily="18" charset="0"/>
                <a:cs typeface="Times New Roman" panose="02020603050405020304" pitchFamily="18" charset="0"/>
              </a:rPr>
              <a:t>Distance from river</a:t>
            </a:r>
          </a:p>
          <a:p>
            <a:pPr>
              <a:lnSpc>
                <a:spcPct val="150000"/>
              </a:lnSpc>
            </a:pPr>
            <a:endParaRPr lang="en-IN" sz="2500" dirty="0" smtClean="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12</a:t>
            </a:fld>
            <a:endParaRPr lang="en-IN"/>
          </a:p>
        </p:txBody>
      </p:sp>
    </p:spTree>
    <p:extLst>
      <p:ext uri="{BB962C8B-B14F-4D97-AF65-F5344CB8AC3E}">
        <p14:creationId xmlns:p14="http://schemas.microsoft.com/office/powerpoint/2010/main" val="4035335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6406112"/>
              </p:ext>
            </p:extLst>
          </p:nvPr>
        </p:nvGraphicFramePr>
        <p:xfrm>
          <a:off x="196313" y="1213397"/>
          <a:ext cx="11599446" cy="5167388"/>
        </p:xfrm>
        <a:graphic>
          <a:graphicData uri="http://schemas.openxmlformats.org/drawingml/2006/table">
            <a:tbl>
              <a:tblPr firstRow="1" bandRow="1">
                <a:tableStyleId>{D7AC3CCA-C797-4891-BE02-D94E43425B78}</a:tableStyleId>
              </a:tblPr>
              <a:tblGrid>
                <a:gridCol w="855247"/>
                <a:gridCol w="2651760"/>
                <a:gridCol w="2042160"/>
                <a:gridCol w="1417320"/>
                <a:gridCol w="2072640"/>
                <a:gridCol w="2560319"/>
              </a:tblGrid>
              <a:tr h="389799">
                <a:tc>
                  <a:txBody>
                    <a:bodyPr/>
                    <a:lstStyle/>
                    <a:p>
                      <a:r>
                        <a:rPr lang="en-IN" sz="2000" dirty="0" err="1" smtClean="0"/>
                        <a:t>Sr</a:t>
                      </a:r>
                      <a:r>
                        <a:rPr lang="en-IN" sz="2000" dirty="0" smtClean="0"/>
                        <a:t> no.</a:t>
                      </a:r>
                      <a:endParaRPr lang="en-IN" sz="2000" dirty="0"/>
                    </a:p>
                  </a:txBody>
                  <a:tcPr/>
                </a:tc>
                <a:tc>
                  <a:txBody>
                    <a:bodyPr/>
                    <a:lstStyle/>
                    <a:p>
                      <a:r>
                        <a:rPr lang="en-IN" sz="2000" dirty="0" smtClean="0"/>
                        <a:t>Data</a:t>
                      </a:r>
                      <a:endParaRPr lang="en-IN" sz="2000" dirty="0"/>
                    </a:p>
                  </a:txBody>
                  <a:tcPr/>
                </a:tc>
                <a:tc>
                  <a:txBody>
                    <a:bodyPr/>
                    <a:lstStyle/>
                    <a:p>
                      <a:r>
                        <a:rPr lang="en-IN" sz="2000" dirty="0" smtClean="0"/>
                        <a:t>Source</a:t>
                      </a:r>
                      <a:endParaRPr lang="en-IN" sz="2000" dirty="0"/>
                    </a:p>
                  </a:txBody>
                  <a:tcPr/>
                </a:tc>
                <a:tc>
                  <a:txBody>
                    <a:bodyPr/>
                    <a:lstStyle/>
                    <a:p>
                      <a:r>
                        <a:rPr lang="en-IN" sz="2000" dirty="0" smtClean="0"/>
                        <a:t>year</a:t>
                      </a:r>
                      <a:endParaRPr lang="en-IN" sz="2000" dirty="0"/>
                    </a:p>
                  </a:txBody>
                  <a:tcPr/>
                </a:tc>
                <a:tc>
                  <a:txBody>
                    <a:bodyPr/>
                    <a:lstStyle/>
                    <a:p>
                      <a:r>
                        <a:rPr lang="en-IN" sz="2000" dirty="0" err="1" smtClean="0"/>
                        <a:t>Sofware</a:t>
                      </a:r>
                      <a:r>
                        <a:rPr lang="en-IN" sz="2000" dirty="0" smtClean="0"/>
                        <a:t> used</a:t>
                      </a:r>
                      <a:endParaRPr lang="en-IN" sz="2000" dirty="0"/>
                    </a:p>
                  </a:txBody>
                  <a:tcPr/>
                </a:tc>
                <a:tc>
                  <a:txBody>
                    <a:bodyPr/>
                    <a:lstStyle/>
                    <a:p>
                      <a:r>
                        <a:rPr lang="en-IN" sz="2000" dirty="0" smtClean="0"/>
                        <a:t>Purpose</a:t>
                      </a:r>
                      <a:endParaRPr lang="en-IN" sz="2000" dirty="0"/>
                    </a:p>
                  </a:txBody>
                  <a:tcPr/>
                </a:tc>
              </a:tr>
              <a:tr h="672803">
                <a:tc>
                  <a:txBody>
                    <a:bodyPr/>
                    <a:lstStyle/>
                    <a:p>
                      <a:r>
                        <a:rPr lang="en-IN" sz="2000" dirty="0" smtClean="0"/>
                        <a:t>1</a:t>
                      </a:r>
                      <a:endParaRPr lang="en-IN" sz="2000" dirty="0"/>
                    </a:p>
                  </a:txBody>
                  <a:tcPr/>
                </a:tc>
                <a:tc>
                  <a:txBody>
                    <a:bodyPr/>
                    <a:lstStyle/>
                    <a:p>
                      <a:r>
                        <a:rPr lang="en-IN" sz="2000" dirty="0" smtClean="0"/>
                        <a:t>Satellite imagery</a:t>
                      </a:r>
                      <a:endParaRPr lang="en-IN" sz="2000" dirty="0"/>
                    </a:p>
                  </a:txBody>
                  <a:tcPr/>
                </a:tc>
                <a:tc>
                  <a:txBody>
                    <a:bodyPr/>
                    <a:lstStyle/>
                    <a:p>
                      <a:r>
                        <a:rPr lang="en-IN" sz="2000" dirty="0" smtClean="0"/>
                        <a:t>USGS Earth explorer</a:t>
                      </a:r>
                      <a:endParaRPr lang="en-IN" sz="2000" dirty="0"/>
                    </a:p>
                  </a:txBody>
                  <a:tcPr/>
                </a:tc>
                <a:tc>
                  <a:txBody>
                    <a:bodyPr/>
                    <a:lstStyle/>
                    <a:p>
                      <a:r>
                        <a:rPr lang="en-IN" sz="2000" dirty="0" smtClean="0"/>
                        <a:t>Year 2021</a:t>
                      </a:r>
                      <a:endParaRPr lang="en-IN" sz="2000" dirty="0"/>
                    </a:p>
                  </a:txBody>
                  <a:tcPr/>
                </a:tc>
                <a:tc>
                  <a:txBody>
                    <a:bodyPr/>
                    <a:lstStyle/>
                    <a:p>
                      <a:r>
                        <a:rPr lang="en-IN" sz="2000" dirty="0" smtClean="0"/>
                        <a:t>ArcGIS 10.2.2</a:t>
                      </a:r>
                      <a:endParaRPr lang="en-IN" sz="2000" dirty="0"/>
                    </a:p>
                  </a:txBody>
                  <a:tcPr/>
                </a:tc>
                <a:tc>
                  <a:txBody>
                    <a:bodyPr/>
                    <a:lstStyle/>
                    <a:p>
                      <a:r>
                        <a:rPr lang="en-IN" sz="2000" dirty="0" smtClean="0"/>
                        <a:t>LULC Map preparation</a:t>
                      </a:r>
                      <a:endParaRPr lang="en-IN" sz="2000" dirty="0"/>
                    </a:p>
                  </a:txBody>
                  <a:tcPr/>
                </a:tc>
              </a:tr>
              <a:tr h="672803">
                <a:tc>
                  <a:txBody>
                    <a:bodyPr/>
                    <a:lstStyle/>
                    <a:p>
                      <a:r>
                        <a:rPr lang="en-IN" sz="2000" dirty="0" smtClean="0"/>
                        <a:t>2</a:t>
                      </a:r>
                      <a:endParaRPr lang="en-IN" sz="2000" dirty="0"/>
                    </a:p>
                  </a:txBody>
                  <a:tcPr/>
                </a:tc>
                <a:tc>
                  <a:txBody>
                    <a:bodyPr/>
                    <a:lstStyle/>
                    <a:p>
                      <a:r>
                        <a:rPr lang="en-IN" sz="2000" dirty="0" smtClean="0"/>
                        <a:t>World</a:t>
                      </a:r>
                      <a:r>
                        <a:rPr lang="en-IN" sz="2000" baseline="0" dirty="0" smtClean="0"/>
                        <a:t> Geological map</a:t>
                      </a:r>
                      <a:endParaRPr lang="en-IN" sz="2000" dirty="0"/>
                    </a:p>
                  </a:txBody>
                  <a:tcPr/>
                </a:tc>
                <a:tc>
                  <a:txBody>
                    <a:bodyPr/>
                    <a:lstStyle/>
                    <a:p>
                      <a:r>
                        <a:rPr lang="en-IN" sz="2000" dirty="0" smtClean="0"/>
                        <a:t>GSI</a:t>
                      </a:r>
                      <a:endParaRPr lang="en-IN" sz="2000" dirty="0"/>
                    </a:p>
                  </a:txBody>
                  <a:tcPr/>
                </a:tc>
                <a:tc>
                  <a:txBody>
                    <a:bodyPr/>
                    <a:lstStyle/>
                    <a:p>
                      <a:r>
                        <a:rPr lang="en-IN" sz="2000" dirty="0" smtClean="0"/>
                        <a:t>-</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ArcGIS 10.2.2</a:t>
                      </a:r>
                    </a:p>
                    <a:p>
                      <a:endParaRPr lang="en-IN" sz="2000" dirty="0"/>
                    </a:p>
                  </a:txBody>
                  <a:tcPr/>
                </a:tc>
                <a:tc>
                  <a:txBody>
                    <a:bodyPr/>
                    <a:lstStyle/>
                    <a:p>
                      <a:r>
                        <a:rPr lang="en-IN" sz="2000" dirty="0" smtClean="0"/>
                        <a:t>Lithology data</a:t>
                      </a:r>
                      <a:endParaRPr lang="en-IN" sz="2000" dirty="0"/>
                    </a:p>
                  </a:txBody>
                  <a:tcPr/>
                </a:tc>
              </a:tr>
              <a:tr h="672803">
                <a:tc>
                  <a:txBody>
                    <a:bodyPr/>
                    <a:lstStyle/>
                    <a:p>
                      <a:r>
                        <a:rPr lang="en-IN" sz="2000" dirty="0" smtClean="0"/>
                        <a:t>3</a:t>
                      </a:r>
                      <a:endParaRPr lang="en-IN" sz="2000" dirty="0"/>
                    </a:p>
                  </a:txBody>
                  <a:tcPr/>
                </a:tc>
                <a:tc>
                  <a:txBody>
                    <a:bodyPr/>
                    <a:lstStyle/>
                    <a:p>
                      <a:r>
                        <a:rPr lang="en-IN" sz="2000" dirty="0" smtClean="0"/>
                        <a:t>Daily rainfall data</a:t>
                      </a:r>
                      <a:endParaRPr lang="en-IN" sz="2000" dirty="0"/>
                    </a:p>
                  </a:txBody>
                  <a:tcPr/>
                </a:tc>
                <a:tc>
                  <a:txBody>
                    <a:bodyPr/>
                    <a:lstStyle/>
                    <a:p>
                      <a:r>
                        <a:rPr lang="en-IN" sz="2000" dirty="0" smtClean="0"/>
                        <a:t>IMD Pune</a:t>
                      </a:r>
                      <a:endParaRPr lang="en-IN" sz="2000" dirty="0"/>
                    </a:p>
                  </a:txBody>
                  <a:tcPr/>
                </a:tc>
                <a:tc>
                  <a:txBody>
                    <a:bodyPr/>
                    <a:lstStyle/>
                    <a:p>
                      <a:r>
                        <a:rPr lang="en-IN" sz="2000" dirty="0" smtClean="0"/>
                        <a:t>June</a:t>
                      </a:r>
                      <a:r>
                        <a:rPr lang="en-IN" sz="2000" baseline="0" dirty="0" smtClean="0"/>
                        <a:t> 2021</a:t>
                      </a:r>
                      <a:endParaRPr lang="en-IN" sz="2000" dirty="0"/>
                    </a:p>
                  </a:txBody>
                  <a:tcPr/>
                </a:tc>
                <a:tc>
                  <a:txBody>
                    <a:bodyPr/>
                    <a:lstStyle/>
                    <a:p>
                      <a:r>
                        <a:rPr lang="en-IN" sz="2000" dirty="0" smtClean="0"/>
                        <a:t>MS</a:t>
                      </a:r>
                      <a:r>
                        <a:rPr lang="en-IN" sz="2000" baseline="0" dirty="0" smtClean="0"/>
                        <a:t> Excel</a:t>
                      </a:r>
                      <a:endParaRPr lang="en-IN" sz="2000" dirty="0"/>
                    </a:p>
                  </a:txBody>
                  <a:tcPr/>
                </a:tc>
                <a:tc>
                  <a:txBody>
                    <a:bodyPr/>
                    <a:lstStyle/>
                    <a:p>
                      <a:r>
                        <a:rPr lang="en-IN" sz="2000" dirty="0" smtClean="0"/>
                        <a:t>CN number analysis/Surface</a:t>
                      </a:r>
                      <a:r>
                        <a:rPr lang="en-IN" sz="2000" baseline="0" dirty="0" smtClean="0"/>
                        <a:t> runoff</a:t>
                      </a:r>
                      <a:endParaRPr lang="en-IN" sz="2000" dirty="0"/>
                    </a:p>
                  </a:txBody>
                  <a:tcPr/>
                </a:tc>
              </a:tr>
              <a:tr h="672803">
                <a:tc>
                  <a:txBody>
                    <a:bodyPr/>
                    <a:lstStyle/>
                    <a:p>
                      <a:r>
                        <a:rPr lang="en-IN" sz="2000" dirty="0" smtClean="0"/>
                        <a:t>4</a:t>
                      </a:r>
                      <a:endParaRPr lang="en-IN" sz="2000" dirty="0"/>
                    </a:p>
                  </a:txBody>
                  <a:tcPr/>
                </a:tc>
                <a:tc>
                  <a:txBody>
                    <a:bodyPr/>
                    <a:lstStyle/>
                    <a:p>
                      <a:r>
                        <a:rPr lang="en-IN" sz="2000" dirty="0" smtClean="0"/>
                        <a:t>Soil</a:t>
                      </a:r>
                      <a:r>
                        <a:rPr lang="en-IN" sz="2000" baseline="0" dirty="0" smtClean="0"/>
                        <a:t> map of India</a:t>
                      </a:r>
                      <a:endParaRPr lang="en-IN" sz="2000" dirty="0"/>
                    </a:p>
                  </a:txBody>
                  <a:tcPr/>
                </a:tc>
                <a:tc>
                  <a:txBody>
                    <a:bodyPr/>
                    <a:lstStyle/>
                    <a:p>
                      <a:r>
                        <a:rPr lang="en-IN" sz="2000" dirty="0" smtClean="0"/>
                        <a:t>SOI Portal</a:t>
                      </a:r>
                      <a:endParaRPr lang="en-IN" sz="2000" dirty="0"/>
                    </a:p>
                  </a:txBody>
                  <a:tcPr/>
                </a:tc>
                <a:tc>
                  <a:txBody>
                    <a:bodyPr/>
                    <a:lstStyle/>
                    <a:p>
                      <a:r>
                        <a:rPr lang="en-IN" sz="2000" dirty="0" smtClean="0"/>
                        <a:t>-</a:t>
                      </a:r>
                      <a:endParaRPr lang="en-IN" sz="2000" dirty="0"/>
                    </a:p>
                  </a:txBody>
                  <a:tcPr/>
                </a:tc>
                <a:tc>
                  <a:txBody>
                    <a:bodyPr/>
                    <a:lstStyle/>
                    <a:p>
                      <a:r>
                        <a:rPr lang="en-IN" sz="2000" dirty="0" smtClean="0"/>
                        <a:t>MS</a:t>
                      </a:r>
                      <a:r>
                        <a:rPr lang="en-IN" sz="2000" baseline="0" dirty="0" smtClean="0"/>
                        <a:t> Excel and ArcGIS</a:t>
                      </a:r>
                      <a:endParaRPr lang="en-IN" sz="2000" dirty="0"/>
                    </a:p>
                  </a:txBody>
                  <a:tcPr/>
                </a:tc>
                <a:tc>
                  <a:txBody>
                    <a:bodyPr/>
                    <a:lstStyle/>
                    <a:p>
                      <a:r>
                        <a:rPr lang="en-IN" sz="2000" dirty="0" smtClean="0"/>
                        <a:t>Soil texture</a:t>
                      </a:r>
                      <a:endParaRPr lang="en-IN" sz="2000" dirty="0"/>
                    </a:p>
                  </a:txBody>
                  <a:tcPr/>
                </a:tc>
              </a:tr>
              <a:tr h="672803">
                <a:tc>
                  <a:txBody>
                    <a:bodyPr/>
                    <a:lstStyle/>
                    <a:p>
                      <a:r>
                        <a:rPr lang="en-IN" sz="2000" dirty="0" smtClean="0"/>
                        <a:t>5</a:t>
                      </a:r>
                      <a:endParaRPr lang="en-IN" sz="2000" dirty="0"/>
                    </a:p>
                  </a:txBody>
                  <a:tcPr/>
                </a:tc>
                <a:tc>
                  <a:txBody>
                    <a:bodyPr/>
                    <a:lstStyle/>
                    <a:p>
                      <a:pPr marL="0" indent="0">
                        <a:buNone/>
                      </a:pPr>
                      <a:r>
                        <a:rPr lang="en-IN" sz="2000" dirty="0" smtClean="0"/>
                        <a:t>Landsat imagery for Premonsoon and post monsoon seasons</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USGS Earth explorer</a:t>
                      </a:r>
                    </a:p>
                    <a:p>
                      <a:endParaRPr lang="en-IN" sz="2000" dirty="0"/>
                    </a:p>
                  </a:txBody>
                  <a:tcPr/>
                </a:tc>
                <a:tc>
                  <a:txBody>
                    <a:bodyPr/>
                    <a:lstStyle/>
                    <a:p>
                      <a:r>
                        <a:rPr lang="en-IN" sz="2000" dirty="0" smtClean="0"/>
                        <a:t>1990</a:t>
                      </a:r>
                    </a:p>
                    <a:p>
                      <a:r>
                        <a:rPr lang="en-IN" sz="2000" dirty="0" smtClean="0"/>
                        <a:t>2010</a:t>
                      </a:r>
                    </a:p>
                    <a:p>
                      <a:r>
                        <a:rPr lang="en-IN" sz="2000" dirty="0" smtClean="0"/>
                        <a:t>2020</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ArcGIS 10.2.2</a:t>
                      </a:r>
                    </a:p>
                    <a:p>
                      <a:endParaRPr lang="en-IN" sz="2000" dirty="0"/>
                    </a:p>
                  </a:txBody>
                  <a:tcPr/>
                </a:tc>
                <a:tc>
                  <a:txBody>
                    <a:bodyPr/>
                    <a:lstStyle/>
                    <a:p>
                      <a:r>
                        <a:rPr lang="en-IN" sz="2000" dirty="0" smtClean="0"/>
                        <a:t>Historical flood </a:t>
                      </a:r>
                      <a:r>
                        <a:rPr lang="en-IN" sz="2000" dirty="0" err="1" smtClean="0"/>
                        <a:t>occurence</a:t>
                      </a:r>
                      <a:endParaRPr lang="en-IN" sz="2000" dirty="0"/>
                    </a:p>
                  </a:txBody>
                  <a:tcPr/>
                </a:tc>
              </a:tr>
              <a:tr h="961148">
                <a:tc>
                  <a:txBody>
                    <a:bodyPr/>
                    <a:lstStyle/>
                    <a:p>
                      <a:r>
                        <a:rPr lang="en-IN" sz="2000" dirty="0" smtClean="0"/>
                        <a:t>6</a:t>
                      </a:r>
                      <a:endParaRPr lang="en-IN" sz="2000" dirty="0"/>
                    </a:p>
                  </a:txBody>
                  <a:tcPr/>
                </a:tc>
                <a:tc>
                  <a:txBody>
                    <a:bodyPr/>
                    <a:lstStyle/>
                    <a:p>
                      <a:r>
                        <a:rPr lang="en-IN" sz="2000" baseline="0" dirty="0" smtClean="0"/>
                        <a:t>Digital Elevation data</a:t>
                      </a:r>
                      <a:endParaRPr lang="en-IN" sz="2000" dirty="0"/>
                    </a:p>
                  </a:txBody>
                  <a:tcPr/>
                </a:tc>
                <a:tc>
                  <a:txBody>
                    <a:bodyPr/>
                    <a:lstStyle/>
                    <a:p>
                      <a:r>
                        <a:rPr lang="en-IN" sz="2000" dirty="0" smtClean="0"/>
                        <a:t>USGS Earth explorer</a:t>
                      </a:r>
                      <a:endParaRPr lang="en-IN" sz="2000" dirty="0"/>
                    </a:p>
                  </a:txBody>
                  <a:tcPr/>
                </a:tc>
                <a:tc>
                  <a:txBody>
                    <a:bodyPr/>
                    <a:lstStyle/>
                    <a:p>
                      <a:r>
                        <a:rPr lang="en-IN" sz="2000" dirty="0" smtClean="0"/>
                        <a:t>2020</a:t>
                      </a:r>
                      <a:endParaRPr lang="en-IN" sz="2000" dirty="0"/>
                    </a:p>
                  </a:txBody>
                  <a:tcPr/>
                </a:tc>
                <a:tc>
                  <a:txBody>
                    <a:bodyPr/>
                    <a:lstStyle/>
                    <a:p>
                      <a:r>
                        <a:rPr lang="en-IN" sz="2000" dirty="0" smtClean="0"/>
                        <a:t>ArcGIS 10.2.2</a:t>
                      </a:r>
                      <a:endParaRPr lang="en-IN" sz="2000" dirty="0"/>
                    </a:p>
                  </a:txBody>
                  <a:tcPr/>
                </a:tc>
                <a:tc>
                  <a:txBody>
                    <a:bodyPr/>
                    <a:lstStyle/>
                    <a:p>
                      <a:r>
                        <a:rPr lang="en-IN" sz="2000" dirty="0" smtClean="0"/>
                        <a:t>Elevation, slope and TWI</a:t>
                      </a:r>
                      <a:endParaRPr lang="en-IN" sz="2000" dirty="0"/>
                    </a:p>
                  </a:txBody>
                  <a:tcPr/>
                </a:tc>
              </a:tr>
            </a:tbl>
          </a:graphicData>
        </a:graphic>
      </p:graphicFrame>
      <p:sp>
        <p:nvSpPr>
          <p:cNvPr id="3" name="TextBox 2"/>
          <p:cNvSpPr txBox="1"/>
          <p:nvPr/>
        </p:nvSpPr>
        <p:spPr>
          <a:xfrm>
            <a:off x="3931920" y="335280"/>
            <a:ext cx="4195379" cy="553998"/>
          </a:xfrm>
          <a:prstGeom prst="rect">
            <a:avLst/>
          </a:prstGeom>
          <a:noFill/>
        </p:spPr>
        <p:txBody>
          <a:bodyPr wrap="none" rtlCol="0">
            <a:spAutoFit/>
          </a:bodyPr>
          <a:lstStyle/>
          <a:p>
            <a:r>
              <a:rPr lang="en-IN" sz="3000" dirty="0" smtClean="0">
                <a:latin typeface="Times New Roman" panose="02020603050405020304" pitchFamily="18" charset="0"/>
                <a:cs typeface="Times New Roman" panose="02020603050405020304" pitchFamily="18" charset="0"/>
              </a:rPr>
              <a:t>Data required and sources</a:t>
            </a:r>
            <a:endParaRPr lang="en-IN" sz="3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13</a:t>
            </a:fld>
            <a:endParaRPr lang="en-IN"/>
          </a:p>
        </p:txBody>
      </p:sp>
    </p:spTree>
    <p:extLst>
      <p:ext uri="{BB962C8B-B14F-4D97-AF65-F5344CB8AC3E}">
        <p14:creationId xmlns:p14="http://schemas.microsoft.com/office/powerpoint/2010/main" val="1006780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4403" y="243840"/>
            <a:ext cx="6991017" cy="584775"/>
          </a:xfrm>
          <a:prstGeom prst="rect">
            <a:avLst/>
          </a:prstGeom>
          <a:noFill/>
        </p:spPr>
        <p:txBody>
          <a:bodyPr wrap="none" rtlCol="0">
            <a:spAutoFit/>
          </a:bodyPr>
          <a:lstStyle/>
          <a:p>
            <a:pPr algn="ctr"/>
            <a:r>
              <a:rPr lang="en-IN" sz="3200" dirty="0" smtClean="0">
                <a:latin typeface="Times New Roman" panose="02020603050405020304" pitchFamily="18" charset="0"/>
                <a:cs typeface="Times New Roman" panose="02020603050405020304" pitchFamily="18" charset="0"/>
              </a:rPr>
              <a:t>1. Land use/ Land cover Map preparation</a:t>
            </a:r>
            <a:endParaRPr lang="en-I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18161" y="1364710"/>
            <a:ext cx="11018520" cy="2977738"/>
          </a:xfrm>
          <a:prstGeom prst="rect">
            <a:avLst/>
          </a:prstGeom>
        </p:spPr>
        <p:txBody>
          <a:bodyPr wrap="square">
            <a:spAutoFit/>
          </a:bodyPr>
          <a:lstStyle/>
          <a:p>
            <a:pPr marL="180340" indent="505460" algn="just">
              <a:lnSpc>
                <a:spcPct val="150000"/>
              </a:lnSpc>
              <a:spcAft>
                <a:spcPts val="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The preparation of LULC map needed Satellite image of the district from the year 2021. Which is obtained from USGS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Earth explorer </a:t>
            </a:r>
            <a:r>
              <a:rPr lang="en-IN" sz="2500" dirty="0">
                <a:solidFill>
                  <a:srgbClr val="000000"/>
                </a:solidFill>
                <a:latin typeface="Times New Roman" panose="02020603050405020304" pitchFamily="18" charset="0"/>
                <a:ea typeface="PalatinoLinotype-Roman"/>
                <a:cs typeface="Times New Roman" panose="02020603050405020304" pitchFamily="18" charset="0"/>
              </a:rPr>
              <a:t>having 30 m resolution.</a:t>
            </a:r>
          </a:p>
          <a:p>
            <a:pPr marL="180340" indent="505460" algn="just">
              <a:lnSpc>
                <a:spcPct val="150000"/>
              </a:lnSpc>
              <a:spcAft>
                <a:spcPts val="800"/>
              </a:spcAft>
            </a:pP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The </a:t>
            </a:r>
            <a:r>
              <a:rPr lang="en-IN" sz="2500" dirty="0">
                <a:solidFill>
                  <a:srgbClr val="000000"/>
                </a:solidFill>
                <a:latin typeface="Times New Roman" panose="02020603050405020304" pitchFamily="18" charset="0"/>
                <a:ea typeface="PalatinoLinotype-Roman"/>
                <a:cs typeface="Times New Roman" panose="02020603050405020304" pitchFamily="18" charset="0"/>
              </a:rPr>
              <a:t>classification method used is maximum likelihood classification. The classification scheme is based on NRSC (National Remote Sensing </a:t>
            </a:r>
            <a:r>
              <a:rPr lang="en-IN" sz="2500" dirty="0" err="1">
                <a:solidFill>
                  <a:srgbClr val="000000"/>
                </a:solidFill>
                <a:latin typeface="Times New Roman" panose="02020603050405020304" pitchFamily="18" charset="0"/>
                <a:ea typeface="PalatinoLinotype-Roman"/>
                <a:cs typeface="Times New Roman" panose="02020603050405020304" pitchFamily="18" charset="0"/>
              </a:rPr>
              <a:t>Center</a:t>
            </a:r>
            <a:r>
              <a:rPr lang="en-IN" sz="2500" dirty="0">
                <a:solidFill>
                  <a:srgbClr val="000000"/>
                </a:solidFill>
                <a:latin typeface="Times New Roman" panose="02020603050405020304" pitchFamily="18" charset="0"/>
                <a:ea typeface="PalatinoLinotype-Roman"/>
                <a:cs typeface="Times New Roman" panose="02020603050405020304" pitchFamily="18" charset="0"/>
              </a:rPr>
              <a:t>- operated by ISRO)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level-1 classification</a:t>
            </a:r>
            <a:r>
              <a:rPr lang="en-IN" sz="2500" dirty="0">
                <a:solidFill>
                  <a:srgbClr val="000000"/>
                </a:solidFill>
                <a:latin typeface="Times New Roman" panose="02020603050405020304" pitchFamily="18" charset="0"/>
                <a:ea typeface="PalatinoLinotype-Roman"/>
                <a:cs typeface="Times New Roman" panose="02020603050405020304" pitchFamily="18" charset="0"/>
              </a:rPr>
              <a:t>.</a:t>
            </a:r>
          </a:p>
        </p:txBody>
      </p:sp>
      <p:sp>
        <p:nvSpPr>
          <p:cNvPr id="6" name="Date Placeholder 5"/>
          <p:cNvSpPr>
            <a:spLocks noGrp="1"/>
          </p:cNvSpPr>
          <p:nvPr>
            <p:ph type="dt" sz="half" idx="10"/>
          </p:nvPr>
        </p:nvSpPr>
        <p:spPr/>
        <p:txBody>
          <a:bodyPr/>
          <a:lstStyle/>
          <a:p>
            <a:r>
              <a:rPr lang="en-US" smtClean="0"/>
              <a:t>23-05-2022</a:t>
            </a:r>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14</a:t>
            </a:fld>
            <a:endParaRPr lang="en-IN"/>
          </a:p>
        </p:txBody>
      </p:sp>
    </p:spTree>
    <p:extLst>
      <p:ext uri="{BB962C8B-B14F-4D97-AF65-F5344CB8AC3E}">
        <p14:creationId xmlns:p14="http://schemas.microsoft.com/office/powerpoint/2010/main" val="1465014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15</a:t>
            </a:fld>
            <a:endParaRPr lang="en-IN"/>
          </a:p>
        </p:txBody>
      </p:sp>
    </p:spTree>
    <p:extLst>
      <p:ext uri="{BB962C8B-B14F-4D97-AF65-F5344CB8AC3E}">
        <p14:creationId xmlns:p14="http://schemas.microsoft.com/office/powerpoint/2010/main" val="265528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1370" y="243840"/>
            <a:ext cx="2977097" cy="584775"/>
          </a:xfrm>
          <a:prstGeom prst="rect">
            <a:avLst/>
          </a:prstGeom>
          <a:noFill/>
        </p:spPr>
        <p:txBody>
          <a:bodyPr wrap="none" rtlCol="0">
            <a:spAutoFit/>
          </a:bodyPr>
          <a:lstStyle/>
          <a:p>
            <a:pPr algn="ctr"/>
            <a:r>
              <a:rPr lang="en-IN" sz="3200" dirty="0" smtClean="0">
                <a:latin typeface="Times New Roman" panose="02020603050405020304" pitchFamily="18" charset="0"/>
                <a:cs typeface="Times New Roman" panose="02020603050405020304" pitchFamily="18" charset="0"/>
              </a:rPr>
              <a:t>2. Elevation map</a:t>
            </a:r>
            <a:endParaRPr lang="en-I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1334230"/>
            <a:ext cx="11094719" cy="4337085"/>
          </a:xfrm>
          <a:prstGeom prst="rect">
            <a:avLst/>
          </a:prstGeom>
        </p:spPr>
        <p:txBody>
          <a:bodyPr wrap="square">
            <a:spAutoFit/>
          </a:bodyPr>
          <a:lstStyle/>
          <a:p>
            <a:pPr marL="457200"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This map is prepared using SRTM DEM data of BHARUCH district which are obtained from USGS </a:t>
            </a:r>
            <a:r>
              <a:rPr lang="en-IN" sz="2500" dirty="0" err="1">
                <a:solidFill>
                  <a:srgbClr val="000000"/>
                </a:solidFill>
                <a:latin typeface="Times New Roman" panose="02020603050405020304" pitchFamily="18" charset="0"/>
                <a:ea typeface="PalatinoLinotype-Roman"/>
                <a:cs typeface="Times New Roman" panose="02020603050405020304" pitchFamily="18" charset="0"/>
              </a:rPr>
              <a:t>Earthexplorer</a:t>
            </a:r>
            <a:r>
              <a:rPr lang="en-IN" sz="2500" dirty="0">
                <a:solidFill>
                  <a:srgbClr val="000000"/>
                </a:solidFill>
                <a:latin typeface="Times New Roman" panose="02020603050405020304" pitchFamily="18" charset="0"/>
                <a:ea typeface="PalatinoLinotype-Roman"/>
                <a:cs typeface="Times New Roman" panose="02020603050405020304" pitchFamily="18" charset="0"/>
              </a:rPr>
              <a:t> portal in a 30 m resolution.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Those </a:t>
            </a:r>
            <a:r>
              <a:rPr lang="en-IN" sz="2500" dirty="0">
                <a:solidFill>
                  <a:srgbClr val="000000"/>
                </a:solidFill>
                <a:latin typeface="Times New Roman" panose="02020603050405020304" pitchFamily="18" charset="0"/>
                <a:ea typeface="PalatinoLinotype-Roman"/>
                <a:cs typeface="Times New Roman" panose="02020603050405020304" pitchFamily="18" charset="0"/>
              </a:rPr>
              <a:t>DEM data are processed for contour which is used to obtain contour lines in the study area as well as raster classification is done is various classes having difference in elevation value</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a:t>
            </a:r>
          </a:p>
          <a:p>
            <a:pPr marL="457200" indent="457200" algn="just">
              <a:lnSpc>
                <a:spcPct val="150000"/>
              </a:lnSpc>
              <a:spcAft>
                <a:spcPts val="800"/>
              </a:spcAft>
            </a:pPr>
            <a:r>
              <a:rPr lang="en-IN" sz="25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maximum elevation is 255 m which is represented by blue </a:t>
            </a:r>
            <a:r>
              <a:rPr lang="en-IN" sz="25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color</a:t>
            </a:r>
            <a:r>
              <a:rPr lang="en-IN" sz="25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50000"/>
              </a:lnSpc>
              <a:spcAft>
                <a:spcPts val="800"/>
              </a:spcAft>
            </a:pPr>
            <a:r>
              <a:rPr lang="en-IN" sz="25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contour interval was taken as 40 m.</a:t>
            </a:r>
            <a:endParaRPr lang="en-IN"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16</a:t>
            </a:fld>
            <a:endParaRPr lang="en-IN"/>
          </a:p>
        </p:txBody>
      </p:sp>
    </p:spTree>
    <p:extLst>
      <p:ext uri="{BB962C8B-B14F-4D97-AF65-F5344CB8AC3E}">
        <p14:creationId xmlns:p14="http://schemas.microsoft.com/office/powerpoint/2010/main" val="1689723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17</a:t>
            </a:fld>
            <a:endParaRPr lang="en-IN"/>
          </a:p>
        </p:txBody>
      </p:sp>
    </p:spTree>
    <p:extLst>
      <p:ext uri="{BB962C8B-B14F-4D97-AF65-F5344CB8AC3E}">
        <p14:creationId xmlns:p14="http://schemas.microsoft.com/office/powerpoint/2010/main" val="2430857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0370" y="243840"/>
            <a:ext cx="2339103" cy="584775"/>
          </a:xfrm>
          <a:prstGeom prst="rect">
            <a:avLst/>
          </a:prstGeom>
          <a:noFill/>
        </p:spPr>
        <p:txBody>
          <a:bodyPr wrap="none" rtlCol="0">
            <a:spAutoFit/>
          </a:bodyPr>
          <a:lstStyle/>
          <a:p>
            <a:pPr algn="ctr"/>
            <a:r>
              <a:rPr lang="en-IN" sz="3200" dirty="0" smtClean="0">
                <a:latin typeface="Times New Roman" panose="02020603050405020304" pitchFamily="18" charset="0"/>
                <a:cs typeface="Times New Roman" panose="02020603050405020304" pitchFamily="18" charset="0"/>
              </a:rPr>
              <a:t>3. Slope map</a:t>
            </a:r>
            <a:endParaRPr lang="en-I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1082040" y="1490648"/>
            <a:ext cx="10576560" cy="3011209"/>
          </a:xfrm>
          <a:prstGeom prst="rect">
            <a:avLst/>
          </a:prstGeom>
        </p:spPr>
        <p:txBody>
          <a:bodyPr wrap="square">
            <a:spAutoFit/>
          </a:bodyPr>
          <a:lstStyle/>
          <a:p>
            <a:pPr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A slope map is a topographic map showing changes in elevation on a highly detailed level. Slope map is created using Digital elevation model of Bharuch district and ArcGIS tool “Slope”. </a:t>
            </a:r>
            <a:endParaRPr lang="en-IN" sz="2500" dirty="0" smtClean="0">
              <a:solidFill>
                <a:srgbClr val="000000"/>
              </a:solidFill>
              <a:latin typeface="Times New Roman" panose="02020603050405020304" pitchFamily="18" charset="0"/>
              <a:ea typeface="PalatinoLinotype-Roman"/>
              <a:cs typeface="Times New Roman" panose="02020603050405020304" pitchFamily="18" charset="0"/>
            </a:endParaRPr>
          </a:p>
          <a:p>
            <a:pPr indent="457200" algn="just">
              <a:lnSpc>
                <a:spcPct val="150000"/>
              </a:lnSpc>
              <a:spcAft>
                <a:spcPts val="800"/>
              </a:spcAft>
            </a:pP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With </a:t>
            </a:r>
            <a:r>
              <a:rPr lang="en-IN" sz="2500" dirty="0">
                <a:solidFill>
                  <a:srgbClr val="000000"/>
                </a:solidFill>
                <a:latin typeface="Times New Roman" panose="02020603050405020304" pitchFamily="18" charset="0"/>
                <a:ea typeface="PalatinoLinotype-Roman"/>
                <a:cs typeface="Times New Roman" panose="02020603050405020304" pitchFamily="18" charset="0"/>
              </a:rPr>
              <a:t>help of slope tool digital elevation raster is converted to percentage slope and plotted into raster. </a:t>
            </a:r>
          </a:p>
        </p:txBody>
      </p:sp>
      <p:sp>
        <p:nvSpPr>
          <p:cNvPr id="6" name="Date Placeholder 5"/>
          <p:cNvSpPr>
            <a:spLocks noGrp="1"/>
          </p:cNvSpPr>
          <p:nvPr>
            <p:ph type="dt" sz="half" idx="10"/>
          </p:nvPr>
        </p:nvSpPr>
        <p:spPr/>
        <p:txBody>
          <a:bodyPr/>
          <a:lstStyle/>
          <a:p>
            <a:r>
              <a:rPr lang="en-US" smtClean="0"/>
              <a:t>23-05-2022</a:t>
            </a:r>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18</a:t>
            </a:fld>
            <a:endParaRPr lang="en-IN"/>
          </a:p>
        </p:txBody>
      </p:sp>
    </p:spTree>
    <p:extLst>
      <p:ext uri="{BB962C8B-B14F-4D97-AF65-F5344CB8AC3E}">
        <p14:creationId xmlns:p14="http://schemas.microsoft.com/office/powerpoint/2010/main" val="1166010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71943" b="66410"/>
          <a:stretch/>
        </p:blipFill>
        <p:spPr>
          <a:xfrm>
            <a:off x="0" y="0"/>
            <a:ext cx="12192000" cy="6956085"/>
          </a:xfrm>
          <a:prstGeom prst="rect">
            <a:avLst/>
          </a:prstGeom>
        </p:spPr>
      </p:pic>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19</a:t>
            </a:fld>
            <a:endParaRPr lang="en-IN"/>
          </a:p>
        </p:txBody>
      </p:sp>
    </p:spTree>
    <p:extLst>
      <p:ext uri="{BB962C8B-B14F-4D97-AF65-F5344CB8AC3E}">
        <p14:creationId xmlns:p14="http://schemas.microsoft.com/office/powerpoint/2010/main" val="1485440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333" y="1221626"/>
            <a:ext cx="9312230" cy="4247317"/>
          </a:xfrm>
          <a:prstGeom prst="rect">
            <a:avLst/>
          </a:prstGeom>
        </p:spPr>
        <p:txBody>
          <a:bodyPr wrap="square">
            <a:spAutoFit/>
          </a:bodyPr>
          <a:lstStyle/>
          <a:p>
            <a:pPr marL="457200" indent="-457200" algn="just">
              <a:lnSpc>
                <a:spcPct val="150000"/>
              </a:lnSpc>
              <a:buFont typeface="+mj-lt"/>
              <a:buAutoNum type="arabicPeriod"/>
            </a:pPr>
            <a:r>
              <a:rPr lang="en-IN" sz="3000" b="0" i="0" u="none" strike="noStrike" baseline="0" dirty="0" smtClean="0">
                <a:solidFill>
                  <a:srgbClr val="000000"/>
                </a:solidFill>
              </a:rPr>
              <a:t>Introduction</a:t>
            </a:r>
            <a:endParaRPr lang="en-IN" sz="3000" b="0" i="0" u="none" strike="noStrike" dirty="0" smtClean="0">
              <a:solidFill>
                <a:srgbClr val="000000"/>
              </a:solidFill>
            </a:endParaRPr>
          </a:p>
          <a:p>
            <a:pPr marL="457200" indent="-457200" algn="just">
              <a:lnSpc>
                <a:spcPct val="150000"/>
              </a:lnSpc>
              <a:buFont typeface="+mj-lt"/>
              <a:buAutoNum type="arabicPeriod"/>
            </a:pPr>
            <a:r>
              <a:rPr lang="en-IN" sz="3000" baseline="0" dirty="0" smtClean="0">
                <a:solidFill>
                  <a:srgbClr val="000000"/>
                </a:solidFill>
              </a:rPr>
              <a:t>Study area</a:t>
            </a:r>
            <a:endParaRPr lang="en-IN" sz="3000" b="0" i="0" u="none" strike="noStrike" baseline="0" dirty="0" smtClean="0">
              <a:solidFill>
                <a:srgbClr val="000000"/>
              </a:solidFill>
            </a:endParaRPr>
          </a:p>
          <a:p>
            <a:pPr marL="457200" indent="-457200" algn="just">
              <a:lnSpc>
                <a:spcPct val="150000"/>
              </a:lnSpc>
              <a:buFont typeface="+mj-lt"/>
              <a:buAutoNum type="arabicPeriod"/>
            </a:pPr>
            <a:r>
              <a:rPr lang="en-IN" sz="3000" dirty="0" smtClean="0"/>
              <a:t>Data required and Methodology</a:t>
            </a:r>
          </a:p>
          <a:p>
            <a:pPr marL="457200" indent="-457200" algn="just">
              <a:lnSpc>
                <a:spcPct val="150000"/>
              </a:lnSpc>
              <a:buFont typeface="+mj-lt"/>
              <a:buAutoNum type="arabicPeriod"/>
            </a:pPr>
            <a:r>
              <a:rPr lang="en-IN" sz="3000" dirty="0"/>
              <a:t>Data analysis </a:t>
            </a:r>
            <a:endParaRPr lang="en-IN" sz="3000" dirty="0" smtClean="0"/>
          </a:p>
          <a:p>
            <a:pPr marL="457200" indent="-457200" algn="just">
              <a:lnSpc>
                <a:spcPct val="150000"/>
              </a:lnSpc>
              <a:buFont typeface="+mj-lt"/>
              <a:buAutoNum type="arabicPeriod"/>
            </a:pPr>
            <a:r>
              <a:rPr lang="en-IN" sz="3000" dirty="0" smtClean="0"/>
              <a:t>Results and Conclusion</a:t>
            </a:r>
          </a:p>
          <a:p>
            <a:pPr marL="457200" indent="-457200" algn="just">
              <a:lnSpc>
                <a:spcPct val="150000"/>
              </a:lnSpc>
              <a:buFont typeface="+mj-lt"/>
              <a:buAutoNum type="arabicPeriod"/>
            </a:pPr>
            <a:r>
              <a:rPr lang="en-IN" sz="3000" dirty="0" smtClean="0"/>
              <a:t> References</a:t>
            </a:r>
          </a:p>
        </p:txBody>
      </p:sp>
      <p:sp>
        <p:nvSpPr>
          <p:cNvPr id="3" name="Rectangle 2"/>
          <p:cNvSpPr/>
          <p:nvPr/>
        </p:nvSpPr>
        <p:spPr>
          <a:xfrm>
            <a:off x="1448972" y="318830"/>
            <a:ext cx="2265172" cy="707886"/>
          </a:xfrm>
          <a:prstGeom prst="rect">
            <a:avLst/>
          </a:prstGeom>
        </p:spPr>
        <p:txBody>
          <a:bodyPr wrap="none">
            <a:spAutoFit/>
          </a:bodyPr>
          <a:lstStyle/>
          <a:p>
            <a:r>
              <a:rPr lang="en-IN" sz="4000" b="1" i="0" u="sng" strike="noStrike" baseline="0" dirty="0" smtClean="0">
                <a:solidFill>
                  <a:srgbClr val="000000"/>
                </a:solidFill>
                <a:latin typeface="+mj-lt"/>
              </a:rPr>
              <a:t>CONTENT </a:t>
            </a:r>
            <a:endParaRPr lang="en-IN" sz="4000" u="sng" dirty="0">
              <a:latin typeface="+mj-lt"/>
            </a:endParaRP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2</a:t>
            </a:fld>
            <a:endParaRPr lang="en-IN"/>
          </a:p>
        </p:txBody>
      </p:sp>
    </p:spTree>
    <p:extLst>
      <p:ext uri="{BB962C8B-B14F-4D97-AF65-F5344CB8AC3E}">
        <p14:creationId xmlns:p14="http://schemas.microsoft.com/office/powerpoint/2010/main" val="40377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594" y="243840"/>
            <a:ext cx="6180666" cy="584775"/>
          </a:xfrm>
          <a:prstGeom prst="rect">
            <a:avLst/>
          </a:prstGeom>
          <a:noFill/>
        </p:spPr>
        <p:txBody>
          <a:bodyPr wrap="none" rtlCol="0">
            <a:spAutoFit/>
          </a:bodyPr>
          <a:lstStyle/>
          <a:p>
            <a:pPr algn="ctr"/>
            <a:r>
              <a:rPr lang="en-IN" sz="3200" dirty="0">
                <a:latin typeface="Times New Roman" panose="02020603050405020304" pitchFamily="18" charset="0"/>
                <a:cs typeface="Times New Roman" panose="02020603050405020304" pitchFamily="18" charset="0"/>
              </a:rPr>
              <a:t>4</a:t>
            </a:r>
            <a:r>
              <a:rPr lang="en-IN" sz="3200" dirty="0" smtClean="0">
                <a:latin typeface="Times New Roman" panose="02020603050405020304" pitchFamily="18" charset="0"/>
                <a:cs typeface="Times New Roman" panose="02020603050405020304" pitchFamily="18" charset="0"/>
              </a:rPr>
              <a:t>. Topographical wetness index map</a:t>
            </a:r>
            <a:endParaRPr lang="en-I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529389" y="828615"/>
            <a:ext cx="11181347" cy="5696431"/>
          </a:xfrm>
          <a:prstGeom prst="rect">
            <a:avLst/>
          </a:prstGeom>
        </p:spPr>
        <p:txBody>
          <a:bodyPr wrap="square">
            <a:spAutoFit/>
          </a:bodyPr>
          <a:lstStyle/>
          <a:p>
            <a:pPr indent="2286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The Topographic Wetness Index (TWI) is a useful model to estimate where water will accumulate in an area with elevation differences. It is a function of slope and the upstream contributing area:</a:t>
            </a:r>
          </a:p>
          <a:p>
            <a:pPr algn="just">
              <a:lnSpc>
                <a:spcPct val="150000"/>
              </a:lnSpc>
              <a:spcAft>
                <a:spcPts val="800"/>
              </a:spcAft>
            </a:pPr>
            <a:r>
              <a:rPr lang="es-ES" sz="2500" dirty="0">
                <a:solidFill>
                  <a:srgbClr val="000000"/>
                </a:solidFill>
                <a:latin typeface="Times New Roman" panose="02020603050405020304" pitchFamily="18" charset="0"/>
                <a:ea typeface="PalatinoLinotype-Roman"/>
                <a:cs typeface="Times New Roman" panose="02020603050405020304" pitchFamily="18" charset="0"/>
              </a:rPr>
              <a:t>TWI = </a:t>
            </a:r>
            <a:r>
              <a:rPr lang="es-ES" sz="2500" dirty="0" err="1">
                <a:solidFill>
                  <a:srgbClr val="000000"/>
                </a:solidFill>
                <a:latin typeface="Times New Roman" panose="02020603050405020304" pitchFamily="18" charset="0"/>
                <a:ea typeface="PalatinoLinotype-Roman"/>
                <a:cs typeface="Times New Roman" panose="02020603050405020304" pitchFamily="18" charset="0"/>
              </a:rPr>
              <a:t>ln</a:t>
            </a:r>
            <a:r>
              <a:rPr lang="es-ES" sz="2500" dirty="0">
                <a:solidFill>
                  <a:srgbClr val="000000"/>
                </a:solidFill>
                <a:latin typeface="Times New Roman" panose="02020603050405020304" pitchFamily="18" charset="0"/>
                <a:ea typeface="PalatinoLinotype-Roman"/>
                <a:cs typeface="Times New Roman" panose="02020603050405020304" pitchFamily="18" charset="0"/>
              </a:rPr>
              <a:t>(a/tan B)</a:t>
            </a:r>
            <a:endParaRPr lang="en-IN" sz="2500" dirty="0">
              <a:solidFill>
                <a:srgbClr val="000000"/>
              </a:solidFill>
              <a:latin typeface="Times New Roman" panose="02020603050405020304" pitchFamily="18" charset="0"/>
              <a:ea typeface="PalatinoLinotype-Roman"/>
              <a:cs typeface="Times New Roman" panose="02020603050405020304" pitchFamily="18" charset="0"/>
            </a:endParaRPr>
          </a:p>
          <a:p>
            <a:pPr algn="just">
              <a:lnSpc>
                <a:spcPct val="150000"/>
              </a:lnSpc>
              <a:spcAft>
                <a:spcPts val="800"/>
              </a:spcAft>
            </a:pP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Where:	a </a:t>
            </a:r>
            <a:r>
              <a:rPr lang="en-IN" sz="2500" dirty="0">
                <a:solidFill>
                  <a:srgbClr val="000000"/>
                </a:solidFill>
                <a:latin typeface="Times New Roman" panose="02020603050405020304" pitchFamily="18" charset="0"/>
                <a:ea typeface="PalatinoLinotype-Roman"/>
                <a:cs typeface="Times New Roman" panose="02020603050405020304" pitchFamily="18" charset="0"/>
              </a:rPr>
              <a:t>= upslope contributing area (m2)</a:t>
            </a:r>
          </a:p>
          <a:p>
            <a:pPr algn="just">
              <a:lnSpc>
                <a:spcPct val="150000"/>
              </a:lnSpc>
              <a:spcAft>
                <a:spcPts val="800"/>
              </a:spcAft>
            </a:pP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B </a:t>
            </a:r>
            <a:r>
              <a:rPr lang="en-IN" sz="2500" dirty="0">
                <a:solidFill>
                  <a:srgbClr val="000000"/>
                </a:solidFill>
                <a:latin typeface="Times New Roman" panose="02020603050405020304" pitchFamily="18" charset="0"/>
                <a:ea typeface="PalatinoLinotype-Roman"/>
                <a:cs typeface="Times New Roman" panose="02020603050405020304" pitchFamily="18" charset="0"/>
              </a:rPr>
              <a:t>= slope in radians</a:t>
            </a:r>
          </a:p>
          <a:p>
            <a:pPr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	To derive Topographic wetness index map raster calculator tool is used with flow accumulation and slope as input data. The first step is to compute flow direction raster from the digital elevation data. </a:t>
            </a:r>
          </a:p>
        </p:txBody>
      </p:sp>
      <p:sp>
        <p:nvSpPr>
          <p:cNvPr id="4" name="Date Placeholder 3"/>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20</a:t>
            </a:fld>
            <a:endParaRPr lang="en-IN"/>
          </a:p>
        </p:txBody>
      </p:sp>
    </p:spTree>
    <p:extLst>
      <p:ext uri="{BB962C8B-B14F-4D97-AF65-F5344CB8AC3E}">
        <p14:creationId xmlns:p14="http://schemas.microsoft.com/office/powerpoint/2010/main" val="3090466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1" y="869012"/>
            <a:ext cx="11117179" cy="2977738"/>
          </a:xfrm>
          <a:prstGeom prst="rect">
            <a:avLst/>
          </a:prstGeom>
        </p:spPr>
        <p:txBody>
          <a:bodyPr wrap="square">
            <a:spAutoFit/>
          </a:bodyPr>
          <a:lstStyle/>
          <a:p>
            <a:pPr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This the raster file which is mainly used to prepare TWI map. Now the Map algebra is used for computing TWI as per the equation given but before that, flow accumulation raster is separated with lowest values. After that slope is calculated from Spatial analyst tool-&gt; surface-&gt; slope. It is than calculated as Tangential slope (tan(slope)) in Map algebra function.</a:t>
            </a:r>
          </a:p>
        </p:txBody>
      </p:sp>
      <p:sp>
        <p:nvSpPr>
          <p:cNvPr id="3" name="Rectangle 2"/>
          <p:cNvSpPr/>
          <p:nvPr/>
        </p:nvSpPr>
        <p:spPr>
          <a:xfrm>
            <a:off x="513347" y="3846750"/>
            <a:ext cx="10988844" cy="1754455"/>
          </a:xfrm>
          <a:prstGeom prst="rect">
            <a:avLst/>
          </a:prstGeom>
        </p:spPr>
        <p:txBody>
          <a:bodyPr wrap="square">
            <a:spAutoFit/>
          </a:bodyPr>
          <a:lstStyle/>
          <a:p>
            <a:pPr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Now Function used in Map algebra for computing TWI as Ln of [Flow accumulation (deducted lowest values)]/ [Tangential slope]. Raster calculator then provide result with topographic wetness index map.</a:t>
            </a: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21</a:t>
            </a:fld>
            <a:endParaRPr lang="en-IN"/>
          </a:p>
        </p:txBody>
      </p:sp>
    </p:spTree>
    <p:extLst>
      <p:ext uri="{BB962C8B-B14F-4D97-AF65-F5344CB8AC3E}">
        <p14:creationId xmlns:p14="http://schemas.microsoft.com/office/powerpoint/2010/main" val="3799931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22</a:t>
            </a:fld>
            <a:endParaRPr lang="en-IN"/>
          </a:p>
        </p:txBody>
      </p:sp>
      <p:pic>
        <p:nvPicPr>
          <p:cNvPr id="6" name="Picture 5"/>
          <p:cNvPicPr>
            <a:picLocks noChangeAspect="1"/>
          </p:cNvPicPr>
          <p:nvPr/>
        </p:nvPicPr>
        <p:blipFill rotWithShape="1">
          <a:blip r:embed="rId2"/>
          <a:srcRect t="18126"/>
          <a:stretch/>
        </p:blipFill>
        <p:spPr>
          <a:xfrm>
            <a:off x="0" y="0"/>
            <a:ext cx="12192000" cy="6858000"/>
          </a:xfrm>
          <a:prstGeom prst="rect">
            <a:avLst/>
          </a:prstGeom>
        </p:spPr>
      </p:pic>
    </p:spTree>
    <p:extLst>
      <p:ext uri="{BB962C8B-B14F-4D97-AF65-F5344CB8AC3E}">
        <p14:creationId xmlns:p14="http://schemas.microsoft.com/office/powerpoint/2010/main" val="4041855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8937" y="243840"/>
            <a:ext cx="3021982" cy="584775"/>
          </a:xfrm>
          <a:prstGeom prst="rect">
            <a:avLst/>
          </a:prstGeom>
          <a:noFill/>
        </p:spPr>
        <p:txBody>
          <a:bodyPr wrap="none" rtlCol="0">
            <a:spAutoFit/>
          </a:bodyPr>
          <a:lstStyle/>
          <a:p>
            <a:pPr algn="ctr"/>
            <a:r>
              <a:rPr lang="en-IN" sz="3200" dirty="0" smtClean="0">
                <a:latin typeface="Times New Roman" panose="02020603050405020304" pitchFamily="18" charset="0"/>
                <a:cs typeface="Times New Roman" panose="02020603050405020304" pitchFamily="18" charset="0"/>
              </a:rPr>
              <a:t>5. Lithology map</a:t>
            </a:r>
            <a:endParaRPr lang="en-I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97304" y="994856"/>
            <a:ext cx="11101137" cy="5863144"/>
          </a:xfrm>
          <a:prstGeom prst="rect">
            <a:avLst/>
          </a:prstGeom>
        </p:spPr>
        <p:txBody>
          <a:bodyPr wrap="square">
            <a:spAutoFit/>
          </a:bodyPr>
          <a:lstStyle/>
          <a:p>
            <a:pPr algn="just">
              <a:lnSpc>
                <a:spcPct val="150000"/>
              </a:lnSpc>
            </a:pP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Lithology </a:t>
            </a:r>
            <a:r>
              <a:rPr lang="en-IN" sz="2500" dirty="0">
                <a:solidFill>
                  <a:srgbClr val="000000"/>
                </a:solidFill>
                <a:latin typeface="Times New Roman" panose="02020603050405020304" pitchFamily="18" charset="0"/>
                <a:ea typeface="PalatinoLinotype-Roman"/>
                <a:cs typeface="Times New Roman" panose="02020603050405020304" pitchFamily="18" charset="0"/>
              </a:rPr>
              <a:t>is the basis of subdividing rock sequences into individual lithostratigraphic units for the purposes of mapping and correlation between areas.</a:t>
            </a:r>
          </a:p>
          <a:p>
            <a:pPr algn="just">
              <a:lnSpc>
                <a:spcPct val="150000"/>
              </a:lnSpc>
            </a:pP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A </a:t>
            </a:r>
            <a:r>
              <a:rPr lang="en-IN" sz="2500" dirty="0">
                <a:solidFill>
                  <a:srgbClr val="000000"/>
                </a:solidFill>
                <a:latin typeface="Times New Roman" panose="02020603050405020304" pitchFamily="18" charset="0"/>
                <a:ea typeface="PalatinoLinotype-Roman"/>
                <a:cs typeface="Times New Roman" panose="02020603050405020304" pitchFamily="18" charset="0"/>
              </a:rPr>
              <a:t>geologic map or lithological map is a special-purpose map made to show various geological features. Rock units or geologic strata are shown by </a:t>
            </a:r>
            <a:r>
              <a:rPr lang="en-IN" sz="2500" dirty="0" err="1">
                <a:solidFill>
                  <a:srgbClr val="000000"/>
                </a:solidFill>
                <a:latin typeface="Times New Roman" panose="02020603050405020304" pitchFamily="18" charset="0"/>
                <a:ea typeface="PalatinoLinotype-Roman"/>
                <a:cs typeface="Times New Roman" panose="02020603050405020304" pitchFamily="18" charset="0"/>
              </a:rPr>
              <a:t>color</a:t>
            </a:r>
            <a:r>
              <a:rPr lang="en-IN" sz="2500" dirty="0">
                <a:solidFill>
                  <a:srgbClr val="000000"/>
                </a:solidFill>
                <a:latin typeface="Times New Roman" panose="02020603050405020304" pitchFamily="18" charset="0"/>
                <a:ea typeface="PalatinoLinotype-Roman"/>
                <a:cs typeface="Times New Roman" panose="02020603050405020304" pitchFamily="18" charset="0"/>
              </a:rPr>
              <a:t> or symbols. Bedding planes and structural features such as faults, folds, are shown with strike and dip or trend and plunge symbols which give three-dimensional orientations features.</a:t>
            </a:r>
          </a:p>
          <a:p>
            <a:pPr algn="just">
              <a:lnSpc>
                <a:spcPct val="150000"/>
              </a:lnSpc>
            </a:pPr>
            <a:r>
              <a:rPr lang="en-IN" sz="2500" dirty="0">
                <a:solidFill>
                  <a:srgbClr val="000000"/>
                </a:solidFill>
                <a:latin typeface="Times New Roman" panose="02020603050405020304" pitchFamily="18" charset="0"/>
                <a:ea typeface="PalatinoLinotype-Roman"/>
                <a:cs typeface="Times New Roman" panose="02020603050405020304" pitchFamily="18" charset="0"/>
              </a:rPr>
              <a:t>The vector file showing lithology of district area is obtained from world geological map from Geological survey of India, Department of soil survey and Land use planning.</a:t>
            </a:r>
          </a:p>
        </p:txBody>
      </p:sp>
      <p:sp>
        <p:nvSpPr>
          <p:cNvPr id="6" name="Date Placeholder 5"/>
          <p:cNvSpPr>
            <a:spLocks noGrp="1"/>
          </p:cNvSpPr>
          <p:nvPr>
            <p:ph type="dt" sz="half" idx="10"/>
          </p:nvPr>
        </p:nvSpPr>
        <p:spPr/>
        <p:txBody>
          <a:bodyPr/>
          <a:lstStyle/>
          <a:p>
            <a:r>
              <a:rPr lang="en-US" smtClean="0"/>
              <a:t>23-05-2022</a:t>
            </a:r>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23</a:t>
            </a:fld>
            <a:endParaRPr lang="en-IN"/>
          </a:p>
        </p:txBody>
      </p:sp>
    </p:spTree>
    <p:extLst>
      <p:ext uri="{BB962C8B-B14F-4D97-AF65-F5344CB8AC3E}">
        <p14:creationId xmlns:p14="http://schemas.microsoft.com/office/powerpoint/2010/main" val="3576606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24</a:t>
            </a:fld>
            <a:endParaRPr lang="en-IN"/>
          </a:p>
        </p:txBody>
      </p:sp>
    </p:spTree>
    <p:extLst>
      <p:ext uri="{BB962C8B-B14F-4D97-AF65-F5344CB8AC3E}">
        <p14:creationId xmlns:p14="http://schemas.microsoft.com/office/powerpoint/2010/main" val="1698408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7434" y="243840"/>
            <a:ext cx="2064989" cy="584775"/>
          </a:xfrm>
          <a:prstGeom prst="rect">
            <a:avLst/>
          </a:prstGeom>
          <a:noFill/>
        </p:spPr>
        <p:txBody>
          <a:bodyPr wrap="none" rtlCol="0">
            <a:spAutoFit/>
          </a:bodyPr>
          <a:lstStyle/>
          <a:p>
            <a:pPr algn="ctr"/>
            <a:r>
              <a:rPr lang="en-IN" sz="3200" dirty="0">
                <a:latin typeface="Times New Roman" panose="02020603050405020304" pitchFamily="18" charset="0"/>
                <a:cs typeface="Times New Roman" panose="02020603050405020304" pitchFamily="18" charset="0"/>
              </a:rPr>
              <a:t>6</a:t>
            </a:r>
            <a:r>
              <a:rPr lang="en-IN" sz="3200" dirty="0" smtClean="0">
                <a:latin typeface="Times New Roman" panose="02020603050405020304" pitchFamily="18" charset="0"/>
                <a:cs typeface="Times New Roman" panose="02020603050405020304" pitchFamily="18" charset="0"/>
              </a:rPr>
              <a:t>. Soil map</a:t>
            </a:r>
            <a:endParaRPr lang="en-I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25642" y="1092826"/>
            <a:ext cx="11293642" cy="3588290"/>
          </a:xfrm>
          <a:prstGeom prst="rect">
            <a:avLst/>
          </a:prstGeom>
        </p:spPr>
        <p:txBody>
          <a:bodyPr wrap="square">
            <a:spAutoFit/>
          </a:bodyPr>
          <a:lstStyle/>
          <a:p>
            <a:pPr indent="2286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Soil mapping is very important for the correct implementation of sustainable land use management. In recent decades, soil mapping methods and data availability have increased exponentially, improving the quality of the maps produced.</a:t>
            </a:r>
          </a:p>
          <a:p>
            <a:pPr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	The Survey of India, one of the India’s largest collections of natural resource soil information. For years, SOI soils were mapped using geopolitical boundaries, often county boundaries. The SOI soils data is available for download.</a:t>
            </a:r>
          </a:p>
        </p:txBody>
      </p:sp>
      <p:sp>
        <p:nvSpPr>
          <p:cNvPr id="4" name="Date Placeholder 3"/>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25</a:t>
            </a:fld>
            <a:endParaRPr lang="en-IN"/>
          </a:p>
        </p:txBody>
      </p:sp>
    </p:spTree>
    <p:extLst>
      <p:ext uri="{BB962C8B-B14F-4D97-AF65-F5344CB8AC3E}">
        <p14:creationId xmlns:p14="http://schemas.microsoft.com/office/powerpoint/2010/main" val="469629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7874" t="47779" r="26376" b="7110"/>
          <a:stretch/>
        </p:blipFill>
        <p:spPr>
          <a:xfrm>
            <a:off x="0" y="0"/>
            <a:ext cx="12192000" cy="6858000"/>
          </a:xfrm>
          <a:prstGeom prst="rect">
            <a:avLst/>
          </a:prstGeom>
          <a:ln w="3175">
            <a:solidFill>
              <a:schemeClr val="tx1"/>
            </a:solidFill>
          </a:ln>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26</a:t>
            </a:fld>
            <a:endParaRPr lang="en-IN"/>
          </a:p>
        </p:txBody>
      </p:sp>
    </p:spTree>
    <p:extLst>
      <p:ext uri="{BB962C8B-B14F-4D97-AF65-F5344CB8AC3E}">
        <p14:creationId xmlns:p14="http://schemas.microsoft.com/office/powerpoint/2010/main" val="3187412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 y="0"/>
            <a:ext cx="12192001" cy="6858000"/>
          </a:xfrm>
          <a:prstGeom prst="rect">
            <a:avLst/>
          </a:prstGeom>
          <a:ln w="3175">
            <a:solidFill>
              <a:schemeClr val="tx1"/>
            </a:solidFill>
          </a:ln>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27</a:t>
            </a:fld>
            <a:endParaRPr lang="en-IN"/>
          </a:p>
        </p:txBody>
      </p:sp>
    </p:spTree>
    <p:extLst>
      <p:ext uri="{BB962C8B-B14F-4D97-AF65-F5344CB8AC3E}">
        <p14:creationId xmlns:p14="http://schemas.microsoft.com/office/powerpoint/2010/main" val="4006784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a:ln w="3175">
            <a:solidFill>
              <a:schemeClr val="tx1"/>
            </a:solidFill>
          </a:ln>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28</a:t>
            </a:fld>
            <a:endParaRPr lang="en-IN"/>
          </a:p>
        </p:txBody>
      </p:sp>
    </p:spTree>
    <p:extLst>
      <p:ext uri="{BB962C8B-B14F-4D97-AF65-F5344CB8AC3E}">
        <p14:creationId xmlns:p14="http://schemas.microsoft.com/office/powerpoint/2010/main" val="2682681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2160" y="243840"/>
            <a:ext cx="3855544" cy="584775"/>
          </a:xfrm>
          <a:prstGeom prst="rect">
            <a:avLst/>
          </a:prstGeom>
          <a:noFill/>
        </p:spPr>
        <p:txBody>
          <a:bodyPr wrap="none" rtlCol="0">
            <a:spAutoFit/>
          </a:bodyPr>
          <a:lstStyle/>
          <a:p>
            <a:pPr algn="ctr"/>
            <a:r>
              <a:rPr lang="en-IN" sz="3200" dirty="0" smtClean="0">
                <a:latin typeface="Times New Roman" panose="02020603050405020304" pitchFamily="18" charset="0"/>
                <a:cs typeface="Times New Roman" panose="02020603050405020304" pitchFamily="18" charset="0"/>
              </a:rPr>
              <a:t>7. River Network map</a:t>
            </a:r>
            <a:endParaRPr lang="en-IN"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673321" y="1035819"/>
            <a:ext cx="11133221" cy="3657411"/>
          </a:xfrm>
          <a:prstGeom prst="rect">
            <a:avLst/>
          </a:prstGeom>
        </p:spPr>
        <p:txBody>
          <a:bodyPr wrap="square">
            <a:spAutoFit/>
          </a:bodyPr>
          <a:lstStyle/>
          <a:p>
            <a:pPr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River Network is a method of assigning a numeric order to links in a stream network. This order is a method for identifying and classifying types of streams based on their numbers of tributaries. Some characteristics of streams can be inferred by simply knowing their order.</a:t>
            </a:r>
          </a:p>
          <a:p>
            <a:pPr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		The Stream Order tool has two methods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proposed </a:t>
            </a:r>
            <a:r>
              <a:rPr lang="en-IN" sz="2500" dirty="0">
                <a:solidFill>
                  <a:srgbClr val="000000"/>
                </a:solidFill>
                <a:latin typeface="Times New Roman" panose="02020603050405020304" pitchFamily="18" charset="0"/>
                <a:ea typeface="PalatinoLinotype-Roman"/>
                <a:cs typeface="Times New Roman" panose="02020603050405020304" pitchFamily="18" charset="0"/>
              </a:rPr>
              <a:t>by </a:t>
            </a:r>
            <a:r>
              <a:rPr lang="en-IN" sz="2500" dirty="0" err="1">
                <a:solidFill>
                  <a:srgbClr val="000000"/>
                </a:solidFill>
                <a:latin typeface="Times New Roman" panose="02020603050405020304" pitchFamily="18" charset="0"/>
                <a:ea typeface="PalatinoLinotype-Roman"/>
                <a:cs typeface="Times New Roman" panose="02020603050405020304" pitchFamily="18" charset="0"/>
              </a:rPr>
              <a:t>Strahler</a:t>
            </a:r>
            <a:r>
              <a:rPr lang="en-IN" sz="2500" dirty="0">
                <a:solidFill>
                  <a:srgbClr val="000000"/>
                </a:solidFill>
                <a:latin typeface="Times New Roman" panose="02020603050405020304" pitchFamily="18" charset="0"/>
                <a:ea typeface="PalatinoLinotype-Roman"/>
                <a:cs typeface="Times New Roman" panose="02020603050405020304" pitchFamily="18" charset="0"/>
              </a:rPr>
              <a:t> (1957) and Shreve (1966</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We have used </a:t>
            </a:r>
            <a:r>
              <a:rPr lang="en-IN" sz="2500" dirty="0" err="1" smtClean="0">
                <a:solidFill>
                  <a:srgbClr val="000000"/>
                </a:solidFill>
                <a:latin typeface="Times New Roman" panose="02020603050405020304" pitchFamily="18" charset="0"/>
                <a:ea typeface="PalatinoLinotype-Roman"/>
                <a:cs typeface="Times New Roman" panose="02020603050405020304" pitchFamily="18" charset="0"/>
              </a:rPr>
              <a:t>Strahler</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method.</a:t>
            </a:r>
            <a:endParaRPr lang="en-IN" sz="2500" dirty="0">
              <a:solidFill>
                <a:srgbClr val="000000"/>
              </a:solidFill>
              <a:latin typeface="Times New Roman" panose="02020603050405020304" pitchFamily="18" charset="0"/>
              <a:ea typeface="PalatinoLinotype-Roman"/>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29</a:t>
            </a:fld>
            <a:endParaRPr lang="en-IN"/>
          </a:p>
        </p:txBody>
      </p:sp>
    </p:spTree>
    <p:extLst>
      <p:ext uri="{BB962C8B-B14F-4D97-AF65-F5344CB8AC3E}">
        <p14:creationId xmlns:p14="http://schemas.microsoft.com/office/powerpoint/2010/main" val="225173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23-05-2022</a:t>
            </a:r>
            <a:endParaRPr lang="en-IN"/>
          </a:p>
        </p:txBody>
      </p:sp>
      <p:sp>
        <p:nvSpPr>
          <p:cNvPr id="3" name="Slide Number Placeholder 2"/>
          <p:cNvSpPr>
            <a:spLocks noGrp="1"/>
          </p:cNvSpPr>
          <p:nvPr>
            <p:ph type="sldNum" sz="quarter" idx="12"/>
          </p:nvPr>
        </p:nvSpPr>
        <p:spPr/>
        <p:txBody>
          <a:bodyPr/>
          <a:lstStyle/>
          <a:p>
            <a:fld id="{2B71ECC4-7D6D-4169-9CCF-D675BA1541B3}" type="slidenum">
              <a:rPr lang="en-IN" smtClean="0"/>
              <a:t>3</a:t>
            </a:fld>
            <a:endParaRPr lang="en-IN"/>
          </a:p>
        </p:txBody>
      </p:sp>
      <p:sp>
        <p:nvSpPr>
          <p:cNvPr id="4" name="Rectangle 3"/>
          <p:cNvSpPr/>
          <p:nvPr/>
        </p:nvSpPr>
        <p:spPr>
          <a:xfrm>
            <a:off x="350520" y="1185704"/>
            <a:ext cx="11506200" cy="5170646"/>
          </a:xfrm>
          <a:prstGeom prst="rect">
            <a:avLst/>
          </a:prstGeom>
        </p:spPr>
        <p:txBody>
          <a:bodyPr wrap="square">
            <a:spAutoFit/>
          </a:bodyPr>
          <a:lstStyle/>
          <a:p>
            <a:pPr marL="457200" indent="-457200" algn="just">
              <a:buFont typeface="Arial" panose="020B0604020202020204" pitchFamily="34" charset="0"/>
              <a:buChar char="•"/>
            </a:pPr>
            <a:r>
              <a:rPr lang="en-IN" sz="3000" dirty="0"/>
              <a:t>Coastal areas are directly vulnerable to natural disasters like floods, which causes </a:t>
            </a:r>
            <a:r>
              <a:rPr lang="en-IN" sz="3000" dirty="0" smtClean="0"/>
              <a:t>massive damages </a:t>
            </a:r>
            <a:r>
              <a:rPr lang="en-IN" sz="3000" dirty="0"/>
              <a:t>to natural resources and human resources. </a:t>
            </a:r>
            <a:endParaRPr lang="en-IN" sz="3000" dirty="0" smtClean="0"/>
          </a:p>
          <a:p>
            <a:pPr marL="457200" indent="-457200" algn="just">
              <a:buFont typeface="Arial" panose="020B0604020202020204" pitchFamily="34" charset="0"/>
              <a:buChar char="•"/>
            </a:pPr>
            <a:r>
              <a:rPr lang="en-IN" sz="3000" dirty="0" smtClean="0"/>
              <a:t>Dam </a:t>
            </a:r>
            <a:r>
              <a:rPr lang="en-IN" sz="3000" dirty="0"/>
              <a:t>induces floods can be devastating </a:t>
            </a:r>
            <a:r>
              <a:rPr lang="en-IN" sz="3000" dirty="0" smtClean="0"/>
              <a:t>for surrounding </a:t>
            </a:r>
            <a:r>
              <a:rPr lang="en-IN" sz="3000" dirty="0"/>
              <a:t>low lying areas. Bharuch is a district with substantial industrial growth, and </a:t>
            </a:r>
            <a:r>
              <a:rPr lang="en-IN" sz="3000" dirty="0" smtClean="0"/>
              <a:t>intended human activities </a:t>
            </a:r>
            <a:r>
              <a:rPr lang="en-IN" sz="3000" dirty="0"/>
              <a:t>were causing an imbalance in natural resources for planning </a:t>
            </a:r>
            <a:r>
              <a:rPr lang="en-IN" sz="3000" dirty="0" smtClean="0"/>
              <a:t>and fulfilling other demands</a:t>
            </a:r>
            <a:r>
              <a:rPr lang="en-IN" sz="3000" dirty="0"/>
              <a:t>. </a:t>
            </a:r>
            <a:endParaRPr lang="en-IN" sz="3000" dirty="0" smtClean="0"/>
          </a:p>
          <a:p>
            <a:pPr marL="457200" indent="-457200" algn="just">
              <a:buFont typeface="Arial" panose="020B0604020202020204" pitchFamily="34" charset="0"/>
              <a:buChar char="•"/>
            </a:pPr>
            <a:r>
              <a:rPr lang="en-IN" sz="3000" dirty="0" smtClean="0"/>
              <a:t>Floods </a:t>
            </a:r>
            <a:r>
              <a:rPr lang="en-IN" sz="3000" dirty="0"/>
              <a:t>can be devastating concerning </a:t>
            </a:r>
            <a:r>
              <a:rPr lang="en-IN" sz="3000" dirty="0" smtClean="0"/>
              <a:t>the Bharuch </a:t>
            </a:r>
            <a:r>
              <a:rPr lang="en-IN" sz="3000" dirty="0"/>
              <a:t>district's social, economic, </a:t>
            </a:r>
            <a:r>
              <a:rPr lang="en-IN" sz="3000" dirty="0" smtClean="0"/>
              <a:t>and environmental </a:t>
            </a:r>
            <a:r>
              <a:rPr lang="en-IN" sz="3000" dirty="0"/>
              <a:t>perspectives. </a:t>
            </a:r>
            <a:endParaRPr lang="en-IN" sz="3000" dirty="0" smtClean="0"/>
          </a:p>
          <a:p>
            <a:pPr marL="457200" indent="-457200" algn="just">
              <a:buFont typeface="Arial" panose="020B0604020202020204" pitchFamily="34" charset="0"/>
              <a:buChar char="•"/>
            </a:pPr>
            <a:r>
              <a:rPr lang="en-IN" sz="3000" dirty="0" smtClean="0"/>
              <a:t>The proper </a:t>
            </a:r>
            <a:r>
              <a:rPr lang="en-IN" sz="3000" dirty="0"/>
              <a:t>analysis becomes very important to reduce the </a:t>
            </a:r>
            <a:r>
              <a:rPr lang="en-IN" sz="3000" dirty="0" smtClean="0"/>
              <a:t>impact and </a:t>
            </a:r>
            <a:r>
              <a:rPr lang="en-IN" sz="3000" dirty="0"/>
              <a:t>find mitigation measuring techniques. </a:t>
            </a:r>
          </a:p>
        </p:txBody>
      </p:sp>
      <p:sp>
        <p:nvSpPr>
          <p:cNvPr id="5" name="Rectangle 4"/>
          <p:cNvSpPr/>
          <p:nvPr/>
        </p:nvSpPr>
        <p:spPr>
          <a:xfrm>
            <a:off x="1448972" y="318830"/>
            <a:ext cx="3378554" cy="707886"/>
          </a:xfrm>
          <a:prstGeom prst="rect">
            <a:avLst/>
          </a:prstGeom>
        </p:spPr>
        <p:txBody>
          <a:bodyPr wrap="none">
            <a:spAutoFit/>
          </a:bodyPr>
          <a:lstStyle/>
          <a:p>
            <a:r>
              <a:rPr lang="en-IN" sz="4000" b="1" i="0" u="sng" strike="noStrike" baseline="0" dirty="0" smtClean="0">
                <a:solidFill>
                  <a:srgbClr val="000000"/>
                </a:solidFill>
                <a:latin typeface="+mj-lt"/>
              </a:rPr>
              <a:t>INTRODUCTION</a:t>
            </a:r>
            <a:endParaRPr lang="en-IN" sz="4000" u="sng" dirty="0">
              <a:latin typeface="+mj-lt"/>
            </a:endParaRPr>
          </a:p>
        </p:txBody>
      </p:sp>
    </p:spTree>
    <p:extLst>
      <p:ext uri="{BB962C8B-B14F-4D97-AF65-F5344CB8AC3E}">
        <p14:creationId xmlns:p14="http://schemas.microsoft.com/office/powerpoint/2010/main" val="24593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30</a:t>
            </a:fld>
            <a:endParaRPr lang="en-IN"/>
          </a:p>
        </p:txBody>
      </p:sp>
    </p:spTree>
    <p:extLst>
      <p:ext uri="{BB962C8B-B14F-4D97-AF65-F5344CB8AC3E}">
        <p14:creationId xmlns:p14="http://schemas.microsoft.com/office/powerpoint/2010/main" val="107813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273" y="243840"/>
            <a:ext cx="3641318" cy="584775"/>
          </a:xfrm>
          <a:prstGeom prst="rect">
            <a:avLst/>
          </a:prstGeom>
          <a:noFill/>
        </p:spPr>
        <p:txBody>
          <a:bodyPr wrap="none" rtlCol="0">
            <a:spAutoFit/>
          </a:bodyPr>
          <a:lstStyle/>
          <a:p>
            <a:pPr algn="ctr"/>
            <a:r>
              <a:rPr lang="en-IN" sz="3200" dirty="0">
                <a:latin typeface="Times New Roman" panose="02020603050405020304" pitchFamily="18" charset="0"/>
                <a:cs typeface="Times New Roman" panose="02020603050405020304" pitchFamily="18" charset="0"/>
              </a:rPr>
              <a:t>8</a:t>
            </a:r>
            <a:r>
              <a:rPr lang="en-IN" sz="3200" dirty="0" smtClean="0">
                <a:latin typeface="Times New Roman" panose="02020603050405020304" pitchFamily="18" charset="0"/>
                <a:cs typeface="Times New Roman" panose="02020603050405020304" pitchFamily="18" charset="0"/>
              </a:rPr>
              <a:t>. </a:t>
            </a:r>
            <a:r>
              <a:rPr lang="en-IN" sz="3200" dirty="0" err="1" smtClean="0">
                <a:latin typeface="Times New Roman" panose="02020603050405020304" pitchFamily="18" charset="0"/>
                <a:cs typeface="Times New Roman" panose="02020603050405020304" pitchFamily="18" charset="0"/>
              </a:rPr>
              <a:t>Suface</a:t>
            </a:r>
            <a:r>
              <a:rPr lang="en-IN" sz="3200" dirty="0" smtClean="0">
                <a:latin typeface="Times New Roman" panose="02020603050405020304" pitchFamily="18" charset="0"/>
                <a:cs typeface="Times New Roman" panose="02020603050405020304" pitchFamily="18" charset="0"/>
              </a:rPr>
              <a:t> runoff map</a:t>
            </a:r>
            <a:endParaRPr lang="en-I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721448" y="1143324"/>
            <a:ext cx="11036967" cy="2400657"/>
          </a:xfrm>
          <a:prstGeom prst="rect">
            <a:avLst/>
          </a:prstGeom>
        </p:spPr>
        <p:txBody>
          <a:bodyPr wrap="square">
            <a:spAutoFit/>
          </a:bodyPr>
          <a:lstStyle/>
          <a:p>
            <a:pPr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Surface runoff map is prepared using SCS curve number analysis for computing runoff. This method helped find out Runoff from different basin areas and then the compiled runoff gave the surface runoff map. The input criteria for computing runoff is soil data and land use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data.</a:t>
            </a:r>
            <a:endParaRPr lang="en-IN" sz="2500" dirty="0">
              <a:solidFill>
                <a:srgbClr val="000000"/>
              </a:solidFill>
              <a:latin typeface="Times New Roman" panose="02020603050405020304" pitchFamily="18" charset="0"/>
              <a:ea typeface="PalatinoLinotype-Roman"/>
              <a:cs typeface="Times New Roman" panose="02020603050405020304" pitchFamily="18" charset="0"/>
            </a:endParaRPr>
          </a:p>
        </p:txBody>
      </p:sp>
      <p:sp>
        <p:nvSpPr>
          <p:cNvPr id="5" name="Rectangle 4"/>
          <p:cNvSpPr/>
          <p:nvPr/>
        </p:nvSpPr>
        <p:spPr>
          <a:xfrm>
            <a:off x="721447" y="3640984"/>
            <a:ext cx="11036967" cy="2400657"/>
          </a:xfrm>
          <a:prstGeom prst="rect">
            <a:avLst/>
          </a:prstGeom>
        </p:spPr>
        <p:txBody>
          <a:bodyPr wrap="square">
            <a:spAutoFit/>
          </a:bodyPr>
          <a:lstStyle/>
          <a:p>
            <a:pPr indent="97155" algn="just">
              <a:lnSpc>
                <a:spcPct val="150000"/>
              </a:lnSpc>
              <a:spcAft>
                <a:spcPts val="800"/>
              </a:spcAft>
            </a:pPr>
            <a:r>
              <a:rPr lang="en-IN" sz="2500" dirty="0" err="1" smtClean="0">
                <a:solidFill>
                  <a:srgbClr val="000000"/>
                </a:solidFill>
                <a:latin typeface="Times New Roman" panose="02020603050405020304" pitchFamily="18" charset="0"/>
                <a:ea typeface="PalatinoLinotype-Roman"/>
                <a:cs typeface="Times New Roman" panose="02020603050405020304" pitchFamily="18" charset="0"/>
              </a:rPr>
              <a:t>Subdistricts</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a:t>
            </a:r>
            <a:r>
              <a:rPr lang="en-IN" sz="2500" dirty="0">
                <a:solidFill>
                  <a:srgbClr val="000000"/>
                </a:solidFill>
                <a:latin typeface="Times New Roman" panose="02020603050405020304" pitchFamily="18" charset="0"/>
                <a:ea typeface="PalatinoLinotype-Roman"/>
                <a:cs typeface="Times New Roman" panose="02020603050405020304" pitchFamily="18" charset="0"/>
              </a:rPr>
              <a:t>are extracted from district boundary and LULC is carried out from which SCS curve number method is used to compute individual CN number. HSG for individual </a:t>
            </a:r>
            <a:r>
              <a:rPr lang="en-IN" sz="2500" dirty="0" err="1">
                <a:solidFill>
                  <a:srgbClr val="000000"/>
                </a:solidFill>
                <a:latin typeface="Times New Roman" panose="02020603050405020304" pitchFamily="18" charset="0"/>
                <a:ea typeface="PalatinoLinotype-Roman"/>
                <a:cs typeface="Times New Roman" panose="02020603050405020304" pitchFamily="18" charset="0"/>
              </a:rPr>
              <a:t>Subdistricts</a:t>
            </a:r>
            <a:r>
              <a:rPr lang="en-IN" sz="2500" dirty="0">
                <a:solidFill>
                  <a:srgbClr val="000000"/>
                </a:solidFill>
                <a:latin typeface="Times New Roman" panose="02020603050405020304" pitchFamily="18" charset="0"/>
                <a:ea typeface="PalatinoLinotype-Roman"/>
                <a:cs typeface="Times New Roman" panose="02020603050405020304" pitchFamily="18" charset="0"/>
              </a:rPr>
              <a:t> area and AMC condition is applied to compute CN number for each class.</a:t>
            </a:r>
          </a:p>
        </p:txBody>
      </p:sp>
      <p:sp>
        <p:nvSpPr>
          <p:cNvPr id="6" name="Date Placeholder 5"/>
          <p:cNvSpPr>
            <a:spLocks noGrp="1"/>
          </p:cNvSpPr>
          <p:nvPr>
            <p:ph type="dt" sz="half" idx="10"/>
          </p:nvPr>
        </p:nvSpPr>
        <p:spPr/>
        <p:txBody>
          <a:bodyPr/>
          <a:lstStyle/>
          <a:p>
            <a:r>
              <a:rPr lang="en-US" smtClean="0"/>
              <a:t>23-05-2022</a:t>
            </a:r>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31</a:t>
            </a:fld>
            <a:endParaRPr lang="en-IN"/>
          </a:p>
        </p:txBody>
      </p:sp>
    </p:spTree>
    <p:extLst>
      <p:ext uri="{BB962C8B-B14F-4D97-AF65-F5344CB8AC3E}">
        <p14:creationId xmlns:p14="http://schemas.microsoft.com/office/powerpoint/2010/main" val="1246347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6463" y="192505"/>
            <a:ext cx="5614737" cy="6529137"/>
          </a:xfrm>
          <a:prstGeom prst="rect">
            <a:avLst/>
          </a:prstGeom>
          <a:noFill/>
          <a:ln>
            <a:noFill/>
          </a:ln>
        </p:spPr>
      </p:pic>
      <p:pic>
        <p:nvPicPr>
          <p:cNvPr id="3" name="Picture 2"/>
          <p:cNvPicPr>
            <a:picLocks noChangeAspect="1"/>
          </p:cNvPicPr>
          <p:nvPr/>
        </p:nvPicPr>
        <p:blipFill>
          <a:blip r:embed="rId3"/>
          <a:stretch>
            <a:fillRect/>
          </a:stretch>
        </p:blipFill>
        <p:spPr>
          <a:xfrm>
            <a:off x="6107879" y="1211178"/>
            <a:ext cx="5869954" cy="2245895"/>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070406" y="3816047"/>
            <a:ext cx="3533426" cy="1944673"/>
          </a:xfrm>
          <a:prstGeom prst="rect">
            <a:avLst/>
          </a:prstGeom>
          <a:noFill/>
          <a:ln>
            <a:noFill/>
          </a:ln>
        </p:spPr>
      </p:pic>
      <p:sp>
        <p:nvSpPr>
          <p:cNvPr id="5" name="Date Placeholder 4"/>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32</a:t>
            </a:fld>
            <a:endParaRPr lang="en-IN"/>
          </a:p>
        </p:txBody>
      </p:sp>
    </p:spTree>
    <p:extLst>
      <p:ext uri="{BB962C8B-B14F-4D97-AF65-F5344CB8AC3E}">
        <p14:creationId xmlns:p14="http://schemas.microsoft.com/office/powerpoint/2010/main" val="3221039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23-05-2022</a:t>
            </a:r>
            <a:endParaRPr lang="en-IN"/>
          </a:p>
        </p:txBody>
      </p:sp>
      <p:sp>
        <p:nvSpPr>
          <p:cNvPr id="3" name="Slide Number Placeholder 2"/>
          <p:cNvSpPr>
            <a:spLocks noGrp="1"/>
          </p:cNvSpPr>
          <p:nvPr>
            <p:ph type="sldNum" sz="quarter" idx="12"/>
          </p:nvPr>
        </p:nvSpPr>
        <p:spPr/>
        <p:txBody>
          <a:bodyPr/>
          <a:lstStyle/>
          <a:p>
            <a:fld id="{2B71ECC4-7D6D-4169-9CCF-D675BA1541B3}" type="slidenum">
              <a:rPr lang="en-IN" smtClean="0"/>
              <a:t>33</a:t>
            </a:fld>
            <a:endParaRPr lang="en-IN"/>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74080" cy="685800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101397" y="0"/>
            <a:ext cx="6090603" cy="6858000"/>
          </a:xfrm>
          <a:prstGeom prst="rect">
            <a:avLst/>
          </a:prstGeom>
          <a:noFill/>
          <a:ln>
            <a:noFill/>
          </a:ln>
        </p:spPr>
      </p:pic>
    </p:spTree>
    <p:extLst>
      <p:ext uri="{BB962C8B-B14F-4D97-AF65-F5344CB8AC3E}">
        <p14:creationId xmlns:p14="http://schemas.microsoft.com/office/powerpoint/2010/main" val="2176017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3175">
            <a:solidFill>
              <a:schemeClr val="tx1"/>
            </a:solidFill>
          </a:ln>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34</a:t>
            </a:fld>
            <a:endParaRPr lang="en-IN"/>
          </a:p>
        </p:txBody>
      </p:sp>
    </p:spTree>
    <p:extLst>
      <p:ext uri="{BB962C8B-B14F-4D97-AF65-F5344CB8AC3E}">
        <p14:creationId xmlns:p14="http://schemas.microsoft.com/office/powerpoint/2010/main" val="1221794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0649" y="243840"/>
            <a:ext cx="4618573" cy="584775"/>
          </a:xfrm>
          <a:prstGeom prst="rect">
            <a:avLst/>
          </a:prstGeom>
          <a:noFill/>
        </p:spPr>
        <p:txBody>
          <a:bodyPr wrap="none" rtlCol="0">
            <a:spAutoFit/>
          </a:bodyPr>
          <a:lstStyle/>
          <a:p>
            <a:pPr algn="ctr"/>
            <a:r>
              <a:rPr lang="en-IN" sz="3200" dirty="0" smtClean="0">
                <a:latin typeface="Times New Roman" panose="02020603050405020304" pitchFamily="18" charset="0"/>
                <a:cs typeface="Times New Roman" panose="02020603050405020304" pitchFamily="18" charset="0"/>
              </a:rPr>
              <a:t>9. Distance from river map</a:t>
            </a:r>
            <a:endParaRPr lang="en-IN"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753535" y="1092827"/>
            <a:ext cx="10972800" cy="4165371"/>
          </a:xfrm>
          <a:prstGeom prst="rect">
            <a:avLst/>
          </a:prstGeom>
        </p:spPr>
        <p:txBody>
          <a:bodyPr wrap="square">
            <a:spAutoFit/>
          </a:bodyPr>
          <a:lstStyle/>
          <a:p>
            <a:pPr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The map indicates, for each pixel in district of the originally binary picture, the shortest distance to the nearest pixel of river. Euclidean distance output raster function is used to derive this map with help of ArcGIS. </a:t>
            </a:r>
          </a:p>
          <a:p>
            <a:pPr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	The Euclidean distance output raster contains the measured distance from every cell to the nearest river pixel. The distances are measured as the crow flies (Euclidean distance) in the projection units of the raster, and are computed from cell </a:t>
            </a:r>
            <a:r>
              <a:rPr lang="en-IN" sz="2500" dirty="0" err="1">
                <a:solidFill>
                  <a:srgbClr val="000000"/>
                </a:solidFill>
                <a:latin typeface="Times New Roman" panose="02020603050405020304" pitchFamily="18" charset="0"/>
                <a:ea typeface="PalatinoLinotype-Roman"/>
                <a:cs typeface="Times New Roman" panose="02020603050405020304" pitchFamily="18" charset="0"/>
              </a:rPr>
              <a:t>center</a:t>
            </a:r>
            <a:r>
              <a:rPr lang="en-IN" sz="2500" dirty="0">
                <a:solidFill>
                  <a:srgbClr val="000000"/>
                </a:solidFill>
                <a:latin typeface="Times New Roman" panose="02020603050405020304" pitchFamily="18" charset="0"/>
                <a:ea typeface="PalatinoLinotype-Roman"/>
                <a:cs typeface="Times New Roman" panose="02020603050405020304" pitchFamily="18" charset="0"/>
              </a:rPr>
              <a:t> to cell </a:t>
            </a:r>
            <a:r>
              <a:rPr lang="en-IN" sz="2500" dirty="0" err="1">
                <a:solidFill>
                  <a:srgbClr val="000000"/>
                </a:solidFill>
                <a:latin typeface="Times New Roman" panose="02020603050405020304" pitchFamily="18" charset="0"/>
                <a:ea typeface="PalatinoLinotype-Roman"/>
                <a:cs typeface="Times New Roman" panose="02020603050405020304" pitchFamily="18" charset="0"/>
              </a:rPr>
              <a:t>center</a:t>
            </a:r>
            <a:r>
              <a:rPr lang="en-IN" sz="2500" dirty="0">
                <a:solidFill>
                  <a:srgbClr val="000000"/>
                </a:solidFill>
                <a:latin typeface="Times New Roman" panose="02020603050405020304" pitchFamily="18" charset="0"/>
                <a:ea typeface="PalatinoLinotype-Roman"/>
                <a:cs typeface="Times New Roman" panose="02020603050405020304" pitchFamily="18" charset="0"/>
              </a:rPr>
              <a:t>.</a:t>
            </a:r>
          </a:p>
        </p:txBody>
      </p:sp>
      <p:sp>
        <p:nvSpPr>
          <p:cNvPr id="6" name="Date Placeholder 5"/>
          <p:cNvSpPr>
            <a:spLocks noGrp="1"/>
          </p:cNvSpPr>
          <p:nvPr>
            <p:ph type="dt" sz="half" idx="10"/>
          </p:nvPr>
        </p:nvSpPr>
        <p:spPr/>
        <p:txBody>
          <a:bodyPr/>
          <a:lstStyle/>
          <a:p>
            <a:r>
              <a:rPr lang="en-US" smtClean="0"/>
              <a:t>23-05-2022</a:t>
            </a:r>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35</a:t>
            </a:fld>
            <a:endParaRPr lang="en-IN"/>
          </a:p>
        </p:txBody>
      </p:sp>
    </p:spTree>
    <p:extLst>
      <p:ext uri="{BB962C8B-B14F-4D97-AF65-F5344CB8AC3E}">
        <p14:creationId xmlns:p14="http://schemas.microsoft.com/office/powerpoint/2010/main" val="1070824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23-05-2022</a:t>
            </a:r>
            <a:endParaRPr lang="en-IN"/>
          </a:p>
        </p:txBody>
      </p:sp>
      <p:sp>
        <p:nvSpPr>
          <p:cNvPr id="7" name="Slide Number Placeholder 6"/>
          <p:cNvSpPr>
            <a:spLocks noGrp="1"/>
          </p:cNvSpPr>
          <p:nvPr>
            <p:ph type="sldNum" sz="quarter" idx="12"/>
          </p:nvPr>
        </p:nvSpPr>
        <p:spPr/>
        <p:txBody>
          <a:bodyPr/>
          <a:lstStyle/>
          <a:p>
            <a:fld id="{2B71ECC4-7D6D-4169-9CCF-D675BA1541B3}" type="slidenum">
              <a:rPr lang="en-IN" smtClean="0"/>
              <a:t>36</a:t>
            </a:fld>
            <a:endParaRPr lang="en-IN"/>
          </a:p>
        </p:txBody>
      </p:sp>
      <p:pic>
        <p:nvPicPr>
          <p:cNvPr id="2" name="Picture 1"/>
          <p:cNvPicPr>
            <a:picLocks noChangeAspect="1"/>
          </p:cNvPicPr>
          <p:nvPr/>
        </p:nvPicPr>
        <p:blipFill rotWithShape="1">
          <a:blip r:embed="rId2"/>
          <a:srcRect l="657" t="1544" r="921" b="2346"/>
          <a:stretch/>
        </p:blipFill>
        <p:spPr>
          <a:xfrm>
            <a:off x="0" y="0"/>
            <a:ext cx="12213772" cy="6858000"/>
          </a:xfrm>
          <a:prstGeom prst="rect">
            <a:avLst/>
          </a:prstGeom>
        </p:spPr>
      </p:pic>
    </p:spTree>
    <p:extLst>
      <p:ext uri="{BB962C8B-B14F-4D97-AF65-F5344CB8AC3E}">
        <p14:creationId xmlns:p14="http://schemas.microsoft.com/office/powerpoint/2010/main" val="2984251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0263" y="161108"/>
            <a:ext cx="3669594" cy="553998"/>
          </a:xfrm>
          <a:prstGeom prst="rect">
            <a:avLst/>
          </a:prstGeom>
          <a:noFill/>
        </p:spPr>
        <p:txBody>
          <a:bodyPr wrap="none" rtlCol="0">
            <a:spAutoFit/>
          </a:bodyPr>
          <a:lstStyle/>
          <a:p>
            <a:r>
              <a:rPr lang="en-IN" sz="3000" b="1" u="sng" dirty="0" smtClean="0">
                <a:latin typeface="Times New Roman" panose="02020603050405020304" pitchFamily="18" charset="0"/>
                <a:cs typeface="Times New Roman" panose="02020603050405020304" pitchFamily="18" charset="0"/>
              </a:rPr>
              <a:t>FR Ration Modelling</a:t>
            </a:r>
          </a:p>
        </p:txBody>
      </p:sp>
      <p:sp>
        <p:nvSpPr>
          <p:cNvPr id="3" name="Rectangle 2"/>
          <p:cNvSpPr/>
          <p:nvPr/>
        </p:nvSpPr>
        <p:spPr>
          <a:xfrm>
            <a:off x="308309" y="874764"/>
            <a:ext cx="11422743" cy="5388655"/>
          </a:xfrm>
          <a:prstGeom prst="rect">
            <a:avLst/>
          </a:prstGeom>
        </p:spPr>
        <p:txBody>
          <a:bodyPr wrap="square">
            <a:spAutoFit/>
          </a:bodyPr>
          <a:lstStyle/>
          <a:p>
            <a:pPr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Mapping of historic or past flood records is essential to identify the future flood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events. Which are obtained from Landsat imagery of years 1990, 2010 and 2020 both for pre monsoon and post monsoon season.</a:t>
            </a:r>
          </a:p>
          <a:p>
            <a:pPr indent="457200" algn="just">
              <a:lnSpc>
                <a:spcPct val="150000"/>
              </a:lnSpc>
              <a:spcAft>
                <a:spcPts val="800"/>
              </a:spcAft>
            </a:pP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It is then classified in </a:t>
            </a:r>
            <a:r>
              <a:rPr lang="en-IN" sz="2500" dirty="0" err="1" smtClean="0">
                <a:solidFill>
                  <a:srgbClr val="000000"/>
                </a:solidFill>
                <a:latin typeface="Times New Roman" panose="02020603050405020304" pitchFamily="18" charset="0"/>
                <a:ea typeface="PalatinoLinotype-Roman"/>
                <a:cs typeface="Times New Roman" panose="02020603050405020304" pitchFamily="18" charset="0"/>
              </a:rPr>
              <a:t>ArcMap</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 to see the change in water level near the river bank. Totally</a:t>
            </a:r>
            <a:r>
              <a:rPr lang="en-IN" sz="2500" dirty="0">
                <a:solidFill>
                  <a:srgbClr val="000000"/>
                </a:solidFill>
                <a:latin typeface="Times New Roman" panose="02020603050405020304" pitchFamily="18" charset="0"/>
                <a:ea typeface="PalatinoLinotype-Roman"/>
                <a:cs typeface="Times New Roman" panose="02020603050405020304" pitchFamily="18" charset="0"/>
              </a:rPr>
              <a:t>, 151 historic flood locations were collected from news reports and satellite data of pre and post-flood event. Among 151 flood locations, 72 were used for modelling. Frequency Ratio (FR) model was adopted for this study. This model establishes a quantitative relationship between the occurrence of flood events and various flood determining parameters. The FR index values were calculated using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following equation.</a:t>
            </a:r>
            <a:endParaRPr lang="en-IN" sz="2500" dirty="0">
              <a:solidFill>
                <a:srgbClr val="000000"/>
              </a:solidFill>
              <a:latin typeface="Times New Roman" panose="02020603050405020304" pitchFamily="18" charset="0"/>
              <a:ea typeface="PalatinoLinotype-Roman"/>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37</a:t>
            </a:fld>
            <a:endParaRPr lang="en-IN" dirty="0"/>
          </a:p>
        </p:txBody>
      </p:sp>
    </p:spTree>
    <p:extLst>
      <p:ext uri="{BB962C8B-B14F-4D97-AF65-F5344CB8AC3E}">
        <p14:creationId xmlns:p14="http://schemas.microsoft.com/office/powerpoint/2010/main" val="3382753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71" y="249231"/>
            <a:ext cx="11713029" cy="6191439"/>
          </a:xfrm>
          <a:prstGeom prst="rect">
            <a:avLst/>
          </a:prstGeom>
        </p:spPr>
        <p:txBody>
          <a:bodyPr wrap="square">
            <a:spAutoFit/>
          </a:bodyPr>
          <a:lstStyle/>
          <a:p>
            <a:pPr indent="457200" algn="ctr">
              <a:lnSpc>
                <a:spcPct val="150000"/>
              </a:lnSpc>
              <a:spcAft>
                <a:spcPts val="800"/>
              </a:spcAft>
            </a:pPr>
            <a:r>
              <a:rPr lang="en-IN" sz="2200" dirty="0">
                <a:solidFill>
                  <a:srgbClr val="000000"/>
                </a:solidFill>
                <a:latin typeface="Times New Roman" panose="02020603050405020304" pitchFamily="18" charset="0"/>
                <a:ea typeface="PalatinoLinotype-Roman"/>
                <a:cs typeface="Times New Roman" panose="02020603050405020304" pitchFamily="18" charset="0"/>
              </a:rPr>
              <a:t>FSI = Σ FR</a:t>
            </a:r>
          </a:p>
          <a:p>
            <a:pPr indent="457200" algn="just">
              <a:lnSpc>
                <a:spcPct val="150000"/>
              </a:lnSpc>
              <a:spcAft>
                <a:spcPts val="800"/>
              </a:spcAft>
            </a:pPr>
            <a:r>
              <a:rPr lang="en-IN" sz="2200" dirty="0">
                <a:solidFill>
                  <a:srgbClr val="000000"/>
                </a:solidFill>
                <a:latin typeface="Times New Roman" panose="02020603050405020304" pitchFamily="18" charset="0"/>
                <a:ea typeface="PalatinoLinotype-Roman"/>
                <a:cs typeface="Times New Roman" panose="02020603050405020304" pitchFamily="18" charset="0"/>
              </a:rPr>
              <a:t>Where FSI and FR are the Flood Susceptibility Index and Frequency Ratio for each factor, respectively.</a:t>
            </a:r>
          </a:p>
          <a:p>
            <a:pPr indent="457200" algn="just">
              <a:lnSpc>
                <a:spcPct val="150000"/>
              </a:lnSpc>
              <a:spcAft>
                <a:spcPts val="800"/>
              </a:spcAft>
            </a:pPr>
            <a:r>
              <a:rPr lang="en-IN" sz="2200" dirty="0">
                <a:solidFill>
                  <a:srgbClr val="000000"/>
                </a:solidFill>
                <a:latin typeface="Times New Roman" panose="02020603050405020304" pitchFamily="18" charset="0"/>
                <a:ea typeface="PalatinoLinotype-Roman"/>
                <a:cs typeface="Times New Roman" panose="02020603050405020304" pitchFamily="18" charset="0"/>
              </a:rPr>
              <a:t>The FR is the ratio of flooded area to the total study area that delineates flooded area from non-flooded </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area. Following equation was </a:t>
            </a:r>
            <a:r>
              <a:rPr lang="en-IN" sz="2200" dirty="0">
                <a:solidFill>
                  <a:srgbClr val="000000"/>
                </a:solidFill>
                <a:latin typeface="Times New Roman" panose="02020603050405020304" pitchFamily="18" charset="0"/>
                <a:ea typeface="PalatinoLinotype-Roman"/>
                <a:cs typeface="Times New Roman" panose="02020603050405020304" pitchFamily="18" charset="0"/>
              </a:rPr>
              <a:t>used to calculate the FR value.</a:t>
            </a:r>
          </a:p>
          <a:p>
            <a:pPr indent="457200" algn="ctr">
              <a:lnSpc>
                <a:spcPct val="150000"/>
              </a:lnSpc>
              <a:spcAft>
                <a:spcPts val="800"/>
              </a:spcAft>
            </a:pPr>
            <a:r>
              <a:rPr lang="en-IN" sz="2200" dirty="0">
                <a:solidFill>
                  <a:srgbClr val="000000"/>
                </a:solidFill>
                <a:latin typeface="Times New Roman" panose="02020603050405020304" pitchFamily="18" charset="0"/>
                <a:ea typeface="PalatinoLinotype-Roman"/>
                <a:cs typeface="Times New Roman" panose="02020603050405020304" pitchFamily="18" charset="0"/>
              </a:rPr>
              <a:t>FR = (E/F) / (M/L)</a:t>
            </a:r>
          </a:p>
          <a:p>
            <a:pPr indent="457200" algn="just">
              <a:lnSpc>
                <a:spcPct val="150000"/>
              </a:lnSpc>
              <a:spcAft>
                <a:spcPts val="800"/>
              </a:spcAft>
            </a:pPr>
            <a:r>
              <a:rPr lang="en-IN" sz="2200" dirty="0">
                <a:solidFill>
                  <a:srgbClr val="000000"/>
                </a:solidFill>
                <a:latin typeface="Times New Roman" panose="02020603050405020304" pitchFamily="18" charset="0"/>
                <a:ea typeface="PalatinoLinotype-Roman"/>
                <a:cs typeface="Times New Roman" panose="02020603050405020304" pitchFamily="18" charset="0"/>
              </a:rPr>
              <a:t>Where E is the number of flood events for each factor; F is the total number of flood events; M is the areal coverage (histogram) of the each factor; L is the total areal coverage (histogram) of the study area</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a:t>
            </a:r>
            <a:r>
              <a:rPr lang="en-IN" sz="2200" dirty="0"/>
              <a:t> </a:t>
            </a:r>
            <a:r>
              <a:rPr lang="en-IN" sz="2200" dirty="0">
                <a:solidFill>
                  <a:srgbClr val="000000"/>
                </a:solidFill>
                <a:latin typeface="Times New Roman" panose="02020603050405020304" pitchFamily="18" charset="0"/>
                <a:ea typeface="PalatinoLinotype-Roman"/>
                <a:cs typeface="Times New Roman" panose="02020603050405020304" pitchFamily="18" charset="0"/>
              </a:rPr>
              <a:t>The FR value indicates the types of correlation between factors and floods</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a:t>
            </a:r>
          </a:p>
          <a:p>
            <a:pPr indent="457200" algn="just">
              <a:lnSpc>
                <a:spcPct val="150000"/>
              </a:lnSpc>
              <a:spcAft>
                <a:spcPts val="800"/>
              </a:spcAft>
            </a:pP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 </a:t>
            </a:r>
            <a:r>
              <a:rPr lang="en-IN" sz="2200" dirty="0">
                <a:solidFill>
                  <a:srgbClr val="000000"/>
                </a:solidFill>
                <a:latin typeface="Times New Roman" panose="02020603050405020304" pitchFamily="18" charset="0"/>
                <a:ea typeface="PalatinoLinotype-Roman"/>
                <a:cs typeface="Times New Roman" panose="02020603050405020304" pitchFamily="18" charset="0"/>
              </a:rPr>
              <a:t>FR value higher than 1 indicates strong flood correlation; on the other hand, a value lower than 1 indicates weak flood correlation. </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Table </a:t>
            </a:r>
            <a:r>
              <a:rPr lang="en-IN" sz="2200" dirty="0">
                <a:solidFill>
                  <a:srgbClr val="000000"/>
                </a:solidFill>
                <a:latin typeface="Times New Roman" panose="02020603050405020304" pitchFamily="18" charset="0"/>
                <a:ea typeface="PalatinoLinotype-Roman"/>
                <a:cs typeface="Times New Roman" panose="02020603050405020304" pitchFamily="18" charset="0"/>
              </a:rPr>
              <a:t>shows the FR value for each </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parameter</a:t>
            </a:r>
            <a:r>
              <a:rPr lang="en-IN" sz="2200" dirty="0">
                <a:solidFill>
                  <a:srgbClr val="000000"/>
                </a:solidFill>
                <a:latin typeface="Times New Roman" panose="02020603050405020304" pitchFamily="18" charset="0"/>
                <a:ea typeface="PalatinoLinotype-Roman"/>
                <a:cs typeface="Times New Roman" panose="02020603050405020304" pitchFamily="18" charset="0"/>
              </a:rPr>
              <a:t>.</a:t>
            </a:r>
          </a:p>
        </p:txBody>
      </p:sp>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38</a:t>
            </a:fld>
            <a:endParaRPr lang="en-IN"/>
          </a:p>
        </p:txBody>
      </p:sp>
    </p:spTree>
    <p:extLst>
      <p:ext uri="{BB962C8B-B14F-4D97-AF65-F5344CB8AC3E}">
        <p14:creationId xmlns:p14="http://schemas.microsoft.com/office/powerpoint/2010/main" val="4246152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053943" cy="6858000"/>
          </a:xfrm>
          <a:prstGeom prst="rect">
            <a:avLst/>
          </a:prstGeom>
          <a:noFill/>
          <a:ln>
            <a:noFill/>
          </a:ln>
        </p:spPr>
      </p:pic>
      <p:sp>
        <p:nvSpPr>
          <p:cNvPr id="3" name="Rectangle 2"/>
          <p:cNvSpPr/>
          <p:nvPr/>
        </p:nvSpPr>
        <p:spPr>
          <a:xfrm>
            <a:off x="7286170" y="244065"/>
            <a:ext cx="4630059" cy="5794022"/>
          </a:xfrm>
          <a:prstGeom prst="rect">
            <a:avLst/>
          </a:prstGeom>
        </p:spPr>
        <p:txBody>
          <a:bodyPr wrap="square">
            <a:spAutoFit/>
          </a:bodyPr>
          <a:lstStyle/>
          <a:p>
            <a:pPr indent="457200" algn="just">
              <a:lnSpc>
                <a:spcPct val="150000"/>
              </a:lnSpc>
              <a:spcAft>
                <a:spcPts val="800"/>
              </a:spcAft>
            </a:pPr>
            <a:r>
              <a:rPr lang="en-IN" sz="2500" dirty="0">
                <a:solidFill>
                  <a:srgbClr val="000000"/>
                </a:solidFill>
                <a:latin typeface="Times New Roman" panose="02020603050405020304" pitchFamily="18" charset="0"/>
                <a:ea typeface="PalatinoLinotype-Roman"/>
                <a:cs typeface="Times New Roman" panose="02020603050405020304" pitchFamily="18" charset="0"/>
              </a:rPr>
              <a:t>Finally, all the parameters are converted into raster format and spatial resolution of each raster layer was set to 30 m x 30 m cell size and it is integrated in Arc GIS based on database. And this integrated database was reclassified into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four </a:t>
            </a:r>
            <a:r>
              <a:rPr lang="en-IN" sz="2500" dirty="0">
                <a:solidFill>
                  <a:srgbClr val="000000"/>
                </a:solidFill>
                <a:latin typeface="Times New Roman" panose="02020603050405020304" pitchFamily="18" charset="0"/>
                <a:ea typeface="PalatinoLinotype-Roman"/>
                <a:cs typeface="Times New Roman" panose="02020603050405020304" pitchFamily="18" charset="0"/>
              </a:rPr>
              <a:t>flood susceptibility </a:t>
            </a:r>
            <a:r>
              <a:rPr lang="en-IN" sz="2500" dirty="0" smtClean="0">
                <a:solidFill>
                  <a:srgbClr val="000000"/>
                </a:solidFill>
                <a:latin typeface="Times New Roman" panose="02020603050405020304" pitchFamily="18" charset="0"/>
                <a:ea typeface="PalatinoLinotype-Roman"/>
                <a:cs typeface="Times New Roman" panose="02020603050405020304" pitchFamily="18" charset="0"/>
              </a:rPr>
              <a:t>class namely low</a:t>
            </a:r>
            <a:r>
              <a:rPr lang="en-IN" sz="2500" dirty="0">
                <a:solidFill>
                  <a:srgbClr val="000000"/>
                </a:solidFill>
                <a:latin typeface="Times New Roman" panose="02020603050405020304" pitchFamily="18" charset="0"/>
                <a:ea typeface="PalatinoLinotype-Roman"/>
                <a:cs typeface="Times New Roman" panose="02020603050405020304" pitchFamily="18" charset="0"/>
              </a:rPr>
              <a:t>, medium, high and very high.</a:t>
            </a: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39</a:t>
            </a:fld>
            <a:endParaRPr lang="en-IN"/>
          </a:p>
        </p:txBody>
      </p:sp>
    </p:spTree>
    <p:extLst>
      <p:ext uri="{BB962C8B-B14F-4D97-AF65-F5344CB8AC3E}">
        <p14:creationId xmlns:p14="http://schemas.microsoft.com/office/powerpoint/2010/main" val="1412680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23-05-2022</a:t>
            </a:r>
            <a:endParaRPr lang="en-IN"/>
          </a:p>
        </p:txBody>
      </p:sp>
      <p:sp>
        <p:nvSpPr>
          <p:cNvPr id="3" name="Slide Number Placeholder 2"/>
          <p:cNvSpPr>
            <a:spLocks noGrp="1"/>
          </p:cNvSpPr>
          <p:nvPr>
            <p:ph type="sldNum" sz="quarter" idx="12"/>
          </p:nvPr>
        </p:nvSpPr>
        <p:spPr/>
        <p:txBody>
          <a:bodyPr/>
          <a:lstStyle/>
          <a:p>
            <a:fld id="{2B71ECC4-7D6D-4169-9CCF-D675BA1541B3}" type="slidenum">
              <a:rPr lang="en-IN" smtClean="0"/>
              <a:t>4</a:t>
            </a:fld>
            <a:endParaRPr lang="en-IN"/>
          </a:p>
        </p:txBody>
      </p:sp>
      <p:pic>
        <p:nvPicPr>
          <p:cNvPr id="1026" name="Picture 2" descr="Political Map of India, Political Map India, India Political Ma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319607"/>
            <a:ext cx="5379720" cy="6401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jarat District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302" y="319607"/>
            <a:ext cx="6275058" cy="640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15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8618" r="53713" b="-1"/>
          <a:stretch/>
        </p:blipFill>
        <p:spPr>
          <a:xfrm>
            <a:off x="0" y="0"/>
            <a:ext cx="12192000" cy="6858000"/>
          </a:xfrm>
          <a:prstGeom prst="rect">
            <a:avLst/>
          </a:prstGeom>
        </p:spPr>
      </p:pic>
      <p:sp>
        <p:nvSpPr>
          <p:cNvPr id="5" name="Date Placeholder 4"/>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40</a:t>
            </a:fld>
            <a:endParaRPr lang="en-IN"/>
          </a:p>
        </p:txBody>
      </p:sp>
    </p:spTree>
    <p:extLst>
      <p:ext uri="{BB962C8B-B14F-4D97-AF65-F5344CB8AC3E}">
        <p14:creationId xmlns:p14="http://schemas.microsoft.com/office/powerpoint/2010/main" val="2539090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2423" y="2129909"/>
            <a:ext cx="3312317" cy="784830"/>
          </a:xfrm>
          <a:prstGeom prst="rect">
            <a:avLst/>
          </a:prstGeom>
        </p:spPr>
        <p:txBody>
          <a:bodyPr wrap="none">
            <a:spAutoFit/>
          </a:bodyPr>
          <a:lstStyle/>
          <a:p>
            <a:pPr algn="ctr"/>
            <a:r>
              <a:rPr lang="en-IN" sz="4500" dirty="0" smtClean="0"/>
              <a:t>CONCLUSION</a:t>
            </a:r>
            <a:endParaRPr lang="en-IN" sz="4500" dirty="0"/>
          </a:p>
        </p:txBody>
      </p:sp>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41</a:t>
            </a:fld>
            <a:endParaRPr lang="en-IN"/>
          </a:p>
        </p:txBody>
      </p:sp>
    </p:spTree>
    <p:extLst>
      <p:ext uri="{BB962C8B-B14F-4D97-AF65-F5344CB8AC3E}">
        <p14:creationId xmlns:p14="http://schemas.microsoft.com/office/powerpoint/2010/main" val="593866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501" y="356898"/>
            <a:ext cx="10939886" cy="6186309"/>
          </a:xfrm>
          <a:prstGeom prst="rect">
            <a:avLst/>
          </a:prstGeom>
        </p:spPr>
        <p:txBody>
          <a:bodyPr wrap="square">
            <a:spAutoFit/>
          </a:bodyPr>
          <a:lstStyle/>
          <a:p>
            <a:pPr indent="228600" algn="just">
              <a:lnSpc>
                <a:spcPct val="150000"/>
              </a:lnSpc>
              <a:spcAft>
                <a:spcPts val="800"/>
              </a:spcAft>
            </a:pPr>
            <a:r>
              <a:rPr lang="en-IN" sz="2200" dirty="0">
                <a:solidFill>
                  <a:srgbClr val="000000"/>
                </a:solidFill>
                <a:latin typeface="Times New Roman" panose="02020603050405020304" pitchFamily="18" charset="0"/>
                <a:ea typeface="PalatinoLinotype-Roman"/>
                <a:cs typeface="Times New Roman" panose="02020603050405020304" pitchFamily="18" charset="0"/>
              </a:rPr>
              <a:t>The study intended to analyse the flood susceptibility zones of Bharuch by using FR model. Nine independent parameters, namely </a:t>
            </a:r>
            <a:r>
              <a:rPr lang="en-IN" sz="2200" dirty="0" err="1">
                <a:solidFill>
                  <a:srgbClr val="000000"/>
                </a:solidFill>
                <a:latin typeface="Times New Roman" panose="02020603050405020304" pitchFamily="18" charset="0"/>
                <a:ea typeface="PalatinoLinotype-Roman"/>
                <a:cs typeface="Times New Roman" panose="02020603050405020304" pitchFamily="18" charset="0"/>
              </a:rPr>
              <a:t>landuse</a:t>
            </a:r>
            <a:r>
              <a:rPr lang="en-IN" sz="2200" dirty="0">
                <a:solidFill>
                  <a:srgbClr val="000000"/>
                </a:solidFill>
                <a:latin typeface="Times New Roman" panose="02020603050405020304" pitchFamily="18" charset="0"/>
                <a:ea typeface="PalatinoLinotype-Roman"/>
                <a:cs typeface="Times New Roman" panose="02020603050405020304" pitchFamily="18" charset="0"/>
              </a:rPr>
              <a:t>/land cover, slope, elevation, soil, lithology, Topographic Wetness Index (TWI), distance from the river, river network and surface runoff, were used as an input of FR model for flood susceptibility mapping. </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The </a:t>
            </a:r>
            <a:r>
              <a:rPr lang="en-IN" sz="2200" dirty="0">
                <a:solidFill>
                  <a:srgbClr val="000000"/>
                </a:solidFill>
                <a:latin typeface="Times New Roman" panose="02020603050405020304" pitchFamily="18" charset="0"/>
                <a:ea typeface="PalatinoLinotype-Roman"/>
                <a:cs typeface="Times New Roman" panose="02020603050405020304" pitchFamily="18" charset="0"/>
              </a:rPr>
              <a:t>known fact that the higher the input, the greater would be the accuracy of the result. So, mapping of flood susceptible zones through FR model could be done only to the areas where the required flood locations are minimum 72 points. In total, 151 flooded locations were collected from news reports and satellite data of pre- and post-flood event. The created flood susceptibility zone using FR model was classified into </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five </a:t>
            </a:r>
            <a:r>
              <a:rPr lang="en-IN" sz="2200" dirty="0">
                <a:solidFill>
                  <a:srgbClr val="000000"/>
                </a:solidFill>
                <a:latin typeface="Times New Roman" panose="02020603050405020304" pitchFamily="18" charset="0"/>
                <a:ea typeface="PalatinoLinotype-Roman"/>
                <a:cs typeface="Times New Roman" panose="02020603050405020304" pitchFamily="18" charset="0"/>
              </a:rPr>
              <a:t>(Very high, high, medium and </a:t>
            </a:r>
            <a:r>
              <a:rPr lang="en-IN" sz="2200" dirty="0" smtClean="0">
                <a:solidFill>
                  <a:srgbClr val="000000"/>
                </a:solidFill>
                <a:latin typeface="Times New Roman" panose="02020603050405020304" pitchFamily="18" charset="0"/>
                <a:ea typeface="PalatinoLinotype-Roman"/>
                <a:cs typeface="Times New Roman" panose="02020603050405020304" pitchFamily="18" charset="0"/>
              </a:rPr>
              <a:t>low and very low). </a:t>
            </a:r>
            <a:r>
              <a:rPr lang="en-IN" sz="2200" dirty="0">
                <a:solidFill>
                  <a:srgbClr val="000000"/>
                </a:solidFill>
                <a:latin typeface="Times New Roman" panose="02020603050405020304" pitchFamily="18" charset="0"/>
                <a:ea typeface="PalatinoLinotype-Roman"/>
                <a:cs typeface="Times New Roman" panose="02020603050405020304" pitchFamily="18" charset="0"/>
              </a:rPr>
              <a:t>The high and very high classes are highly vulnerable for flood. Hence, the FR model is well suitable for predicting the flood susceptibility zone. The result of this analysis will be helpful for decision makers to execute appropriate flood management in future.</a:t>
            </a:r>
          </a:p>
        </p:txBody>
      </p:sp>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42</a:t>
            </a:fld>
            <a:endParaRPr lang="en-IN"/>
          </a:p>
        </p:txBody>
      </p:sp>
    </p:spTree>
    <p:extLst>
      <p:ext uri="{BB962C8B-B14F-4D97-AF65-F5344CB8AC3E}">
        <p14:creationId xmlns:p14="http://schemas.microsoft.com/office/powerpoint/2010/main" val="21141682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43</a:t>
            </a:fld>
            <a:endParaRPr lang="en-IN"/>
          </a:p>
        </p:txBody>
      </p:sp>
      <p:graphicFrame>
        <p:nvGraphicFramePr>
          <p:cNvPr id="2" name="Table 1"/>
          <p:cNvGraphicFramePr>
            <a:graphicFrameLocks noGrp="1"/>
          </p:cNvGraphicFramePr>
          <p:nvPr>
            <p:extLst>
              <p:ext uri="{D42A27DB-BD31-4B8C-83A1-F6EECF244321}">
                <p14:modId xmlns:p14="http://schemas.microsoft.com/office/powerpoint/2010/main" val="2137767940"/>
              </p:ext>
            </p:extLst>
          </p:nvPr>
        </p:nvGraphicFramePr>
        <p:xfrm>
          <a:off x="838200" y="958426"/>
          <a:ext cx="10515600" cy="3962198"/>
        </p:xfrm>
        <a:graphic>
          <a:graphicData uri="http://schemas.openxmlformats.org/drawingml/2006/table">
            <a:tbl>
              <a:tblPr firstRow="1" bandRow="1">
                <a:tableStyleId>{5940675A-B579-460E-94D1-54222C63F5DA}</a:tableStyleId>
              </a:tblPr>
              <a:tblGrid>
                <a:gridCol w="2362200"/>
                <a:gridCol w="4648200"/>
                <a:gridCol w="3505200"/>
              </a:tblGrid>
              <a:tr h="1220894">
                <a:tc>
                  <a:txBody>
                    <a:bodyPr/>
                    <a:lstStyle/>
                    <a:p>
                      <a:pPr algn="ctr">
                        <a:lnSpc>
                          <a:spcPts val="880"/>
                        </a:lnSpc>
                        <a:spcBef>
                          <a:spcPts val="195"/>
                        </a:spcBef>
                        <a:spcAft>
                          <a:spcPts val="0"/>
                        </a:spcAft>
                      </a:pPr>
                      <a:r>
                        <a:rPr lang="en-US" sz="2500" b="1" dirty="0" err="1">
                          <a:effectLst/>
                        </a:rPr>
                        <a:t>S.No</a:t>
                      </a:r>
                      <a:endParaRPr lang="en-IN"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1135" algn="ctr">
                        <a:lnSpc>
                          <a:spcPts val="880"/>
                        </a:lnSpc>
                        <a:spcBef>
                          <a:spcPts val="195"/>
                        </a:spcBef>
                        <a:spcAft>
                          <a:spcPts val="0"/>
                        </a:spcAft>
                      </a:pPr>
                      <a:r>
                        <a:rPr lang="en-US" sz="2500" b="1" dirty="0">
                          <a:effectLst/>
                        </a:rPr>
                        <a:t>Flood</a:t>
                      </a:r>
                      <a:r>
                        <a:rPr lang="en-US" sz="2500" b="1" spc="55" dirty="0">
                          <a:effectLst/>
                        </a:rPr>
                        <a:t> </a:t>
                      </a:r>
                      <a:r>
                        <a:rPr lang="en-US" sz="2500" b="1" dirty="0" smtClean="0">
                          <a:effectLst/>
                        </a:rPr>
                        <a:t>susceptibility class</a:t>
                      </a:r>
                      <a:endParaRPr lang="en-IN"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0500" algn="ctr">
                        <a:lnSpc>
                          <a:spcPts val="880"/>
                        </a:lnSpc>
                        <a:spcBef>
                          <a:spcPts val="195"/>
                        </a:spcBef>
                        <a:spcAft>
                          <a:spcPts val="0"/>
                        </a:spcAft>
                      </a:pPr>
                      <a:r>
                        <a:rPr lang="en-US" sz="2500" b="1" dirty="0">
                          <a:effectLst/>
                        </a:rPr>
                        <a:t>Range</a:t>
                      </a:r>
                      <a:r>
                        <a:rPr lang="en-US" sz="2500" b="1" spc="65" dirty="0">
                          <a:effectLst/>
                        </a:rPr>
                        <a:t> </a:t>
                      </a:r>
                      <a:r>
                        <a:rPr lang="en-US" sz="2500" b="1" dirty="0">
                          <a:effectLst/>
                        </a:rPr>
                        <a:t>of</a:t>
                      </a:r>
                      <a:r>
                        <a:rPr lang="en-US" sz="2500" b="1" spc="60" dirty="0">
                          <a:effectLst/>
                        </a:rPr>
                        <a:t> </a:t>
                      </a:r>
                      <a:r>
                        <a:rPr lang="en-US" sz="2500" b="1" dirty="0">
                          <a:effectLst/>
                        </a:rPr>
                        <a:t>FR</a:t>
                      </a:r>
                      <a:r>
                        <a:rPr lang="en-US" sz="2500" b="1" spc="70" dirty="0">
                          <a:effectLst/>
                        </a:rPr>
                        <a:t> </a:t>
                      </a:r>
                      <a:r>
                        <a:rPr lang="en-US" sz="2500" b="1" dirty="0">
                          <a:effectLst/>
                        </a:rPr>
                        <a:t>value</a:t>
                      </a:r>
                      <a:endParaRPr lang="en-IN"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48640">
                <a:tc>
                  <a:txBody>
                    <a:bodyPr/>
                    <a:lstStyle/>
                    <a:p>
                      <a:pPr algn="ctr">
                        <a:lnSpc>
                          <a:spcPts val="525"/>
                        </a:lnSpc>
                        <a:spcAft>
                          <a:spcPts val="0"/>
                        </a:spcAft>
                        <a:tabLst>
                          <a:tab pos="4643755" algn="l"/>
                        </a:tabLst>
                      </a:pPr>
                      <a:r>
                        <a:rPr lang="en-US" sz="2500" u="none" dirty="0" smtClean="0">
                          <a:effectLst/>
                        </a:rPr>
                        <a:t>1</a:t>
                      </a:r>
                      <a:endParaRPr lang="en-IN" sz="2500" u="non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30"/>
                        </a:spcBef>
                        <a:spcAft>
                          <a:spcPts val="0"/>
                        </a:spcAft>
                      </a:pPr>
                      <a:r>
                        <a:rPr lang="en-US" sz="2500" dirty="0">
                          <a:effectLst/>
                        </a:rPr>
                        <a:t> </a:t>
                      </a:r>
                      <a:r>
                        <a:rPr lang="en-US" sz="2500" dirty="0" smtClean="0">
                          <a:effectLst/>
                        </a:rPr>
                        <a:t>Very</a:t>
                      </a:r>
                      <a:r>
                        <a:rPr lang="en-US" sz="2500" spc="60" dirty="0" smtClean="0">
                          <a:effectLst/>
                        </a:rPr>
                        <a:t> </a:t>
                      </a:r>
                      <a:r>
                        <a:rPr lang="en-US" sz="2500" dirty="0">
                          <a:effectLst/>
                        </a:rPr>
                        <a:t>high</a:t>
                      </a:r>
                      <a:endParaRPr lang="en-I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30"/>
                        </a:spcBef>
                        <a:spcAft>
                          <a:spcPts val="0"/>
                        </a:spcAft>
                      </a:pPr>
                      <a:r>
                        <a:rPr lang="en-US" sz="2500" dirty="0">
                          <a:effectLst/>
                        </a:rPr>
                        <a:t> </a:t>
                      </a:r>
                      <a:r>
                        <a:rPr lang="en-US" sz="2500" dirty="0" smtClean="0">
                          <a:effectLst/>
                        </a:rPr>
                        <a:t>More</a:t>
                      </a:r>
                      <a:r>
                        <a:rPr lang="en-US" sz="2500" spc="60" dirty="0" smtClean="0">
                          <a:effectLst/>
                        </a:rPr>
                        <a:t> </a:t>
                      </a:r>
                      <a:r>
                        <a:rPr lang="en-US" sz="2500" dirty="0">
                          <a:effectLst/>
                        </a:rPr>
                        <a:t>than</a:t>
                      </a:r>
                      <a:r>
                        <a:rPr lang="en-US" sz="2500" spc="70" dirty="0">
                          <a:effectLst/>
                        </a:rPr>
                        <a:t> 13.2</a:t>
                      </a:r>
                      <a:endParaRPr lang="en-I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60833">
                <a:tc>
                  <a:txBody>
                    <a:bodyPr/>
                    <a:lstStyle/>
                    <a:p>
                      <a:pPr marL="635" algn="ctr">
                        <a:lnSpc>
                          <a:spcPct val="107000"/>
                        </a:lnSpc>
                        <a:spcAft>
                          <a:spcPts val="0"/>
                        </a:spcAft>
                      </a:pPr>
                      <a:r>
                        <a:rPr lang="en-US" sz="2500" dirty="0">
                          <a:effectLst/>
                        </a:rPr>
                        <a:t>2</a:t>
                      </a:r>
                      <a:endParaRPr lang="en-I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1135" algn="ctr">
                        <a:lnSpc>
                          <a:spcPct val="107000"/>
                        </a:lnSpc>
                        <a:spcAft>
                          <a:spcPts val="0"/>
                        </a:spcAft>
                      </a:pPr>
                      <a:r>
                        <a:rPr lang="en-US" sz="2500" dirty="0">
                          <a:effectLst/>
                        </a:rPr>
                        <a:t>High</a:t>
                      </a:r>
                      <a:endParaRPr lang="en-I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1135" algn="ctr">
                        <a:lnSpc>
                          <a:spcPct val="107000"/>
                        </a:lnSpc>
                        <a:spcAft>
                          <a:spcPts val="0"/>
                        </a:spcAft>
                      </a:pPr>
                      <a:r>
                        <a:rPr lang="en-US" sz="2500">
                          <a:effectLst/>
                        </a:rPr>
                        <a:t>5.58-11.42</a:t>
                      </a:r>
                      <a:endParaRPr lang="en-I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60833">
                <a:tc>
                  <a:txBody>
                    <a:bodyPr/>
                    <a:lstStyle/>
                    <a:p>
                      <a:pPr marL="635" algn="ctr">
                        <a:lnSpc>
                          <a:spcPct val="107000"/>
                        </a:lnSpc>
                        <a:spcAft>
                          <a:spcPts val="0"/>
                        </a:spcAft>
                      </a:pPr>
                      <a:r>
                        <a:rPr lang="en-US" sz="2500">
                          <a:effectLst/>
                        </a:rPr>
                        <a:t>3</a:t>
                      </a:r>
                      <a:endParaRPr lang="en-I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1135" algn="ctr">
                        <a:lnSpc>
                          <a:spcPct val="107000"/>
                        </a:lnSpc>
                        <a:spcAft>
                          <a:spcPts val="0"/>
                        </a:spcAft>
                      </a:pPr>
                      <a:r>
                        <a:rPr lang="en-US" sz="2500" dirty="0">
                          <a:effectLst/>
                        </a:rPr>
                        <a:t>Medium</a:t>
                      </a:r>
                      <a:endParaRPr lang="en-I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1135" algn="ctr">
                        <a:lnSpc>
                          <a:spcPct val="107000"/>
                        </a:lnSpc>
                        <a:spcAft>
                          <a:spcPts val="0"/>
                        </a:spcAft>
                      </a:pPr>
                      <a:r>
                        <a:rPr lang="en-US" sz="2500" dirty="0">
                          <a:effectLst/>
                        </a:rPr>
                        <a:t>2.04-5.58</a:t>
                      </a:r>
                      <a:endParaRPr lang="en-I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60833">
                <a:tc>
                  <a:txBody>
                    <a:bodyPr/>
                    <a:lstStyle/>
                    <a:p>
                      <a:pPr marL="635" algn="ctr">
                        <a:lnSpc>
                          <a:spcPct val="107000"/>
                        </a:lnSpc>
                        <a:spcAft>
                          <a:spcPts val="0"/>
                        </a:spcAft>
                      </a:pPr>
                      <a:r>
                        <a:rPr lang="en-US" sz="2500" dirty="0">
                          <a:effectLst/>
                        </a:rPr>
                        <a:t>4</a:t>
                      </a:r>
                      <a:endParaRPr lang="en-I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1135" algn="ctr">
                        <a:lnSpc>
                          <a:spcPct val="107000"/>
                        </a:lnSpc>
                        <a:spcAft>
                          <a:spcPts val="0"/>
                        </a:spcAft>
                      </a:pPr>
                      <a:r>
                        <a:rPr lang="en-US" sz="2500">
                          <a:effectLst/>
                        </a:rPr>
                        <a:t>Low</a:t>
                      </a:r>
                      <a:endParaRPr lang="en-I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1135" algn="ctr">
                        <a:lnSpc>
                          <a:spcPct val="107000"/>
                        </a:lnSpc>
                        <a:spcAft>
                          <a:spcPts val="0"/>
                        </a:spcAft>
                      </a:pPr>
                      <a:r>
                        <a:rPr lang="en-US" sz="2500" dirty="0" smtClean="0">
                          <a:effectLst/>
                        </a:rPr>
                        <a:t>0.99-2.04</a:t>
                      </a:r>
                      <a:endParaRPr lang="en-US" sz="2500" dirty="0" smtClean="0">
                        <a:effectLst/>
                        <a:latin typeface="Times New Roman" panose="02020603050405020304" pitchFamily="18" charset="0"/>
                        <a:cs typeface="Times New Roman" panose="02020603050405020304" pitchFamily="18" charset="0"/>
                      </a:endParaRPr>
                    </a:p>
                  </a:txBody>
                  <a:tcPr marL="0" marR="0" marT="0" marB="0" anchor="ctr"/>
                </a:tc>
              </a:tr>
              <a:tr h="510165">
                <a:tc>
                  <a:txBody>
                    <a:bodyPr/>
                    <a:lstStyle/>
                    <a:p>
                      <a:pPr marL="0" algn="ctr" defTabSz="914400" rtl="0" eaLnBrk="1" latinLnBrk="0" hangingPunct="1">
                        <a:lnSpc>
                          <a:spcPct val="107000"/>
                        </a:lnSpc>
                        <a:spcBef>
                          <a:spcPts val="30"/>
                        </a:spcBef>
                        <a:spcAft>
                          <a:spcPts val="0"/>
                        </a:spcAft>
                      </a:pPr>
                      <a:r>
                        <a:rPr lang="en-IN" sz="2500" kern="1200" dirty="0" smtClean="0">
                          <a:effectLst/>
                        </a:rPr>
                        <a:t>5</a:t>
                      </a:r>
                      <a:endParaRPr lang="en-IN" sz="25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lnSpc>
                          <a:spcPct val="107000"/>
                        </a:lnSpc>
                        <a:spcBef>
                          <a:spcPts val="30"/>
                        </a:spcBef>
                        <a:spcAft>
                          <a:spcPts val="0"/>
                        </a:spcAft>
                      </a:pPr>
                      <a:r>
                        <a:rPr lang="en-IN" sz="2500" kern="1200" dirty="0" smtClean="0">
                          <a:effectLst/>
                        </a:rPr>
                        <a:t>Very low</a:t>
                      </a:r>
                      <a:endParaRPr lang="en-IN" sz="25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lnSpc>
                          <a:spcPct val="107000"/>
                        </a:lnSpc>
                        <a:spcBef>
                          <a:spcPts val="30"/>
                        </a:spcBef>
                        <a:spcAft>
                          <a:spcPts val="0"/>
                        </a:spcAft>
                      </a:pPr>
                      <a:r>
                        <a:rPr lang="en-IN" sz="2500" kern="1200" dirty="0" smtClean="0">
                          <a:effectLst/>
                        </a:rPr>
                        <a:t>Less than 2.04</a:t>
                      </a:r>
                      <a:endParaRPr lang="en-IN" sz="25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91785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898" y="2129909"/>
            <a:ext cx="3141373" cy="784830"/>
          </a:xfrm>
          <a:prstGeom prst="rect">
            <a:avLst/>
          </a:prstGeom>
        </p:spPr>
        <p:txBody>
          <a:bodyPr wrap="none">
            <a:spAutoFit/>
          </a:bodyPr>
          <a:lstStyle/>
          <a:p>
            <a:pPr algn="ctr"/>
            <a:r>
              <a:rPr lang="en-IN" sz="4500" dirty="0" smtClean="0"/>
              <a:t>REFERENCES</a:t>
            </a:r>
            <a:endParaRPr lang="en-IN" sz="4500" dirty="0"/>
          </a:p>
        </p:txBody>
      </p:sp>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44</a:t>
            </a:fld>
            <a:endParaRPr lang="en-IN"/>
          </a:p>
        </p:txBody>
      </p:sp>
    </p:spTree>
    <p:extLst>
      <p:ext uri="{BB962C8B-B14F-4D97-AF65-F5344CB8AC3E}">
        <p14:creationId xmlns:p14="http://schemas.microsoft.com/office/powerpoint/2010/main" val="3371559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4872"/>
            <a:ext cx="12192000" cy="6434903"/>
          </a:xfrm>
          <a:prstGeom prst="rect">
            <a:avLst/>
          </a:prstGeom>
        </p:spPr>
        <p:txBody>
          <a:bodyPr wrap="square">
            <a:spAutoFit/>
          </a:bodyPr>
          <a:lstStyle/>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Athar</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H. (2015)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Teleconnections</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and variability in observed rainfall over Saudi Arabia during 1978-2010. Atmospheric Science Letters, 16, 373–379. https://doi.org/10.1002/asl2.570.</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Babar, S.F. and Ramesh, H. (2013) Analysis of south west monsoon rainfall trend using statistical techniques over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Nethravathi</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basin. International Journal of Advanced Technology in Civil Engineering, 2(1), 2231–5721.</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Banacos</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Peter C (2011) Box and whisker plots for local climate datasets: interpretations and creation using excel 2007/2010. Eastern Region Technical Attachment No. 2011 01</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Beyene</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A.N. (2015) Precipitation and temperature trend analysis in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Mekelle</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city Northern Ethiopia, the case of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Illala</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Meteorological station. Journal of Earth Science and Climatic Change, 5(19), 46–52. </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Bhutiyani</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M.R., Kale, V.S. and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Pawar</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N.J. (2007) Long-term trends in maximum, minimum and mean annual air temperatures across the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Northwestern</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Himalaya during the twentieth century. Climate Change, 85, 159–177.</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Duan</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W., Bin, H.,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Sahu</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N.,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Pingping</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L., Daniel, N.,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Maochuan</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H. and Kaoru, T. (2017) Spatiotemporal variability of Hokkaido's seasonal precipitation in recent decades and connection to water vapour flux. International Journal of Climatology, 37(9), 3660 3673.</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Adiat</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K. A. N.,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Nawawi</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M. N. M., &amp; Abdullah, K. (2012). Assessing the accuracy of GIS-based elementary multi criteria decision analysis as a spatial prediction tool–a case of predicting potential zones of sustainable groundwater resources. Journal of Hydrology, 440–41, 75–89.</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Amutha</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R., &amp;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Porchelvan</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P. (2009). Estimation of surface runoff in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malattar</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sub-watershed using SCS-CN method. Journal of Indian Society of Remote Sensing, 37(2), 291–304.</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de-DE"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BEVEN, K. J., &amp; KIRKBY, M. J. (1979). </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A physically based variable contributing area model of basin hydrology. Hydrological Sciences Bulletin, 24, 43–69.</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de-DE"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Bhatt, C. M., &amp; Mishra, A. (2016). </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Chennai floods, 2015 (a satellite and field based assessment study). Report of Disaster Manage-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ment</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Support Division.</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Billa</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L.,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Shattri</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M., Mahmud, A. R., &amp;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Ghazali</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A. H. (2006). Comprehensive planning and the role of SDSS in flood disaster management in Malaysia. Disaster Prevention and Management, 15, 233–240.</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Bisht</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D. S., Chatterjee, C.,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Kalakoti</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S.,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Upadhyay</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P.,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Sahoo</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M., &amp; Panda, A. (2016).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Modeling</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urban floods and drainage using SWMM and MIKE URBAN: A case study. Natural Hazards, 84(2), 749–776.</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Bonham-Carter, G. F. (1994). Geographic information systems for geoscientists: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modeling</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with GIS. In F. Bonham-Carter (Ed.), Computer methods in the geosciences. Oxford: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Pergamon</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press.</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de-DE"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Qin, C.-Z., Zhu, A.-X., Pei, T., Li, B.-L., Scholten, T., Behrens, T., &amp; Zhou, C.-H. (2011). </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An approach to computing topographic wetness index based on maximum downslope gradient. Precision Agriculture, 12, 32–43.</a:t>
            </a:r>
            <a:endParaRPr lang="en-IN" sz="1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Chen, Y. R., </a:t>
            </a:r>
            <a:r>
              <a:rPr lang="en-IN" sz="1150" dirty="0" err="1">
                <a:solidFill>
                  <a:srgbClr val="131413"/>
                </a:solidFill>
                <a:latin typeface="Times New Roman" panose="02020603050405020304" pitchFamily="18" charset="0"/>
                <a:ea typeface="Calibri" panose="020F0502020204030204" pitchFamily="34" charset="0"/>
                <a:cs typeface="Times New Roman" panose="02020603050405020304" pitchFamily="18" charset="0"/>
              </a:rPr>
              <a:t>Yeh</a:t>
            </a:r>
            <a:r>
              <a:rPr lang="en-IN" sz="1150" dirty="0">
                <a:solidFill>
                  <a:srgbClr val="131413"/>
                </a:solidFill>
                <a:latin typeface="Times New Roman" panose="02020603050405020304" pitchFamily="18" charset="0"/>
                <a:ea typeface="Calibri" panose="020F0502020204030204" pitchFamily="34" charset="0"/>
                <a:cs typeface="Times New Roman" panose="02020603050405020304" pitchFamily="18" charset="0"/>
              </a:rPr>
              <a:t>, C. H., &amp; Yu, B. (2011). Integrated application of the analytic hierarchy process and the geographic information system for flood risk assessment and flood plain management in Taiwan. Natural Hazards, 59(3), 1261–1276.</a:t>
            </a:r>
            <a:endParaRPr lang="en-IN" sz="1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45</a:t>
            </a:fld>
            <a:endParaRPr lang="en-IN"/>
          </a:p>
        </p:txBody>
      </p:sp>
    </p:spTree>
    <p:extLst>
      <p:ext uri="{BB962C8B-B14F-4D97-AF65-F5344CB8AC3E}">
        <p14:creationId xmlns:p14="http://schemas.microsoft.com/office/powerpoint/2010/main" val="1829180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7679" y="2488368"/>
            <a:ext cx="5168386" cy="1169551"/>
          </a:xfrm>
          <a:prstGeom prst="rect">
            <a:avLst/>
          </a:prstGeom>
          <a:noFill/>
        </p:spPr>
        <p:txBody>
          <a:bodyPr wrap="square" lIns="91440" tIns="45720" rIns="91440" bIns="45720">
            <a:spAutoFit/>
          </a:bodyPr>
          <a:lstStyle/>
          <a:p>
            <a:pPr algn="ctr"/>
            <a:r>
              <a:rPr lang="en-US" sz="7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7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46</a:t>
            </a:fld>
            <a:endParaRPr lang="en-IN"/>
          </a:p>
        </p:txBody>
      </p:sp>
    </p:spTree>
    <p:extLst>
      <p:ext uri="{BB962C8B-B14F-4D97-AF65-F5344CB8AC3E}">
        <p14:creationId xmlns:p14="http://schemas.microsoft.com/office/powerpoint/2010/main" val="1368550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2" y="1093371"/>
            <a:ext cx="3627118" cy="5262979"/>
          </a:xfrm>
          <a:prstGeom prst="rect">
            <a:avLst/>
          </a:prstGeom>
        </p:spPr>
        <p:txBody>
          <a:bodyPr wrap="square">
            <a:spAutoFit/>
          </a:bodyPr>
          <a:lstStyle/>
          <a:p>
            <a:r>
              <a:rPr lang="en-IN" sz="2800" dirty="0">
                <a:latin typeface="Times New Roman" panose="02020603050405020304" pitchFamily="18" charset="0"/>
                <a:cs typeface="Times New Roman" panose="02020603050405020304" pitchFamily="18" charset="0"/>
              </a:rPr>
              <a:t>Total district area = 6,509 </a:t>
            </a:r>
            <a:r>
              <a:rPr lang="en-IN" sz="2800" dirty="0" err="1">
                <a:latin typeface="Times New Roman" panose="02020603050405020304" pitchFamily="18" charset="0"/>
                <a:cs typeface="Times New Roman" panose="02020603050405020304" pitchFamily="18" charset="0"/>
              </a:rPr>
              <a:t>sq</a:t>
            </a:r>
            <a:r>
              <a:rPr lang="en-IN" sz="2800" dirty="0">
                <a:latin typeface="Times New Roman" panose="02020603050405020304" pitchFamily="18" charset="0"/>
                <a:cs typeface="Times New Roman" panose="02020603050405020304" pitchFamily="18" charset="0"/>
              </a:rPr>
              <a:t> km(170 </a:t>
            </a:r>
            <a:r>
              <a:rPr lang="en-IN" sz="2800" dirty="0" err="1">
                <a:latin typeface="Times New Roman" panose="02020603050405020304" pitchFamily="18" charset="0"/>
                <a:cs typeface="Times New Roman" panose="02020603050405020304" pitchFamily="18" charset="0"/>
              </a:rPr>
              <a:t>sq</a:t>
            </a:r>
            <a:r>
              <a:rPr lang="en-IN" sz="2800" dirty="0">
                <a:latin typeface="Times New Roman" panose="02020603050405020304" pitchFamily="18" charset="0"/>
                <a:cs typeface="Times New Roman" panose="02020603050405020304" pitchFamily="18" charset="0"/>
              </a:rPr>
              <a:t> km is urban and 6339 </a:t>
            </a:r>
            <a:r>
              <a:rPr lang="en-IN" sz="2800" dirty="0" err="1">
                <a:latin typeface="Times New Roman" panose="02020603050405020304" pitchFamily="18" charset="0"/>
                <a:cs typeface="Times New Roman" panose="02020603050405020304" pitchFamily="18" charset="0"/>
              </a:rPr>
              <a:t>sq</a:t>
            </a:r>
            <a:r>
              <a:rPr lang="en-IN" sz="2800" dirty="0">
                <a:latin typeface="Times New Roman" panose="02020603050405020304" pitchFamily="18" charset="0"/>
                <a:cs typeface="Times New Roman" panose="02020603050405020304" pitchFamily="18" charset="0"/>
              </a:rPr>
              <a:t> km is rural</a:t>
            </a:r>
            <a:r>
              <a:rPr lang="en-IN" sz="2800" dirty="0" smtClean="0">
                <a:latin typeface="Times New Roman" panose="02020603050405020304" pitchFamily="18" charset="0"/>
                <a:cs typeface="Times New Roman" panose="02020603050405020304" pitchFamily="18" charset="0"/>
              </a:rPr>
              <a:t>)</a:t>
            </a:r>
          </a:p>
          <a:p>
            <a:r>
              <a:rPr lang="en-IN" sz="2800" dirty="0" smtClean="0">
                <a:latin typeface="Times New Roman" panose="02020603050405020304" pitchFamily="18" charset="0"/>
                <a:cs typeface="Times New Roman" panose="02020603050405020304" pitchFamily="18" charset="0"/>
              </a:rPr>
              <a:t>Total </a:t>
            </a:r>
            <a:r>
              <a:rPr lang="en-IN" sz="2800" dirty="0">
                <a:latin typeface="Times New Roman" panose="02020603050405020304" pitchFamily="18" charset="0"/>
                <a:cs typeface="Times New Roman" panose="02020603050405020304" pitchFamily="18" charset="0"/>
              </a:rPr>
              <a:t>population (2020-21 as per </a:t>
            </a:r>
            <a:r>
              <a:rPr lang="en-IN" sz="2800" dirty="0" err="1">
                <a:latin typeface="Times New Roman" panose="02020603050405020304" pitchFamily="18" charset="0"/>
                <a:cs typeface="Times New Roman" panose="02020603050405020304" pitchFamily="18" charset="0"/>
              </a:rPr>
              <a:t>aadhar</a:t>
            </a:r>
            <a:r>
              <a:rPr lang="en-IN" sz="2800" dirty="0">
                <a:latin typeface="Times New Roman" panose="02020603050405020304" pitchFamily="18" charset="0"/>
                <a:cs typeface="Times New Roman" panose="02020603050405020304" pitchFamily="18" charset="0"/>
              </a:rPr>
              <a:t> uidai.gov.in </a:t>
            </a:r>
            <a:r>
              <a:rPr lang="en-IN" sz="2800" dirty="0" err="1">
                <a:latin typeface="Times New Roman" panose="02020603050405020304" pitchFamily="18" charset="0"/>
                <a:cs typeface="Times New Roman" panose="02020603050405020304" pitchFamily="18" charset="0"/>
              </a:rPr>
              <a:t>feb</a:t>
            </a:r>
            <a:r>
              <a:rPr lang="en-IN" sz="2800" dirty="0">
                <a:latin typeface="Times New Roman" panose="02020603050405020304" pitchFamily="18" charset="0"/>
                <a:cs typeface="Times New Roman" panose="02020603050405020304" pitchFamily="18" charset="0"/>
              </a:rPr>
              <a:t> 2019 data)  = 1,721,632(524,959 are in urban area and 1,026,060 are in rural area)</a:t>
            </a:r>
          </a:p>
        </p:txBody>
      </p:sp>
      <p:sp>
        <p:nvSpPr>
          <p:cNvPr id="2" name="Date Placeholder 1"/>
          <p:cNvSpPr>
            <a:spLocks noGrp="1"/>
          </p:cNvSpPr>
          <p:nvPr>
            <p:ph type="dt" sz="half" idx="10"/>
          </p:nvPr>
        </p:nvSpPr>
        <p:spPr/>
        <p:txBody>
          <a:bodyPr/>
          <a:lstStyle/>
          <a:p>
            <a:r>
              <a:rPr lang="en-US" smtClean="0"/>
              <a:t>23-05-2022</a:t>
            </a:r>
            <a:endParaRPr lang="en-IN"/>
          </a:p>
        </p:txBody>
      </p:sp>
      <p:sp>
        <p:nvSpPr>
          <p:cNvPr id="3" name="Slide Number Placeholder 2"/>
          <p:cNvSpPr>
            <a:spLocks noGrp="1"/>
          </p:cNvSpPr>
          <p:nvPr>
            <p:ph type="sldNum" sz="quarter" idx="12"/>
          </p:nvPr>
        </p:nvSpPr>
        <p:spPr/>
        <p:txBody>
          <a:bodyPr/>
          <a:lstStyle/>
          <a:p>
            <a:fld id="{2B71ECC4-7D6D-4169-9CCF-D675BA1541B3}" type="slidenum">
              <a:rPr lang="en-IN" smtClean="0"/>
              <a:t>5</a:t>
            </a:fld>
            <a:endParaRPr lang="en-IN"/>
          </a:p>
        </p:txBody>
      </p:sp>
      <p:pic>
        <p:nvPicPr>
          <p:cNvPr id="2050" name="Picture 2" descr="Bharuch Tehsil Map, Bharuch Tal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4770"/>
            <a:ext cx="6656705" cy="66567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5919" y="232410"/>
            <a:ext cx="4249881" cy="707886"/>
          </a:xfrm>
          <a:prstGeom prst="rect">
            <a:avLst/>
          </a:prstGeom>
        </p:spPr>
        <p:txBody>
          <a:bodyPr wrap="none">
            <a:spAutoFit/>
          </a:bodyPr>
          <a:lstStyle/>
          <a:p>
            <a:r>
              <a:rPr lang="en-IN" sz="4000" b="1" i="0" u="sng" strike="noStrike" baseline="0" dirty="0" smtClean="0">
                <a:solidFill>
                  <a:srgbClr val="000000"/>
                </a:solidFill>
                <a:latin typeface="+mj-lt"/>
              </a:rPr>
              <a:t>BHARUCH DISTRICT </a:t>
            </a:r>
            <a:endParaRPr lang="en-IN" sz="4000" u="sng" dirty="0">
              <a:latin typeface="+mj-lt"/>
            </a:endParaRPr>
          </a:p>
        </p:txBody>
      </p:sp>
    </p:spTree>
    <p:extLst>
      <p:ext uri="{BB962C8B-B14F-4D97-AF65-F5344CB8AC3E}">
        <p14:creationId xmlns:p14="http://schemas.microsoft.com/office/powerpoint/2010/main" val="2298605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4449" y="3244334"/>
            <a:ext cx="184731" cy="553998"/>
          </a:xfrm>
          <a:prstGeom prst="rect">
            <a:avLst/>
          </a:prstGeom>
        </p:spPr>
        <p:txBody>
          <a:bodyPr wrap="none">
            <a:spAutoFit/>
          </a:bodyPr>
          <a:lstStyle/>
          <a:p>
            <a:endParaRPr lang="en-IN" sz="3000" dirty="0">
              <a:latin typeface="Times New Roman" panose="02020603050405020304" pitchFamily="18" charset="0"/>
              <a:cs typeface="Times New Roman" panose="02020603050405020304" pitchFamily="18" charset="0"/>
            </a:endParaRPr>
          </a:p>
        </p:txBody>
      </p:sp>
      <p:sp>
        <p:nvSpPr>
          <p:cNvPr id="4" name="Rectangle 3"/>
          <p:cNvSpPr/>
          <p:nvPr/>
        </p:nvSpPr>
        <p:spPr>
          <a:xfrm>
            <a:off x="537298" y="195064"/>
            <a:ext cx="6999032" cy="553998"/>
          </a:xfrm>
          <a:prstGeom prst="rect">
            <a:avLst/>
          </a:prstGeom>
        </p:spPr>
        <p:txBody>
          <a:bodyPr wrap="none">
            <a:spAutoFit/>
          </a:bodyPr>
          <a:lstStyle/>
          <a:p>
            <a:r>
              <a:rPr lang="en-IN" sz="3000" dirty="0">
                <a:solidFill>
                  <a:srgbClr val="000000"/>
                </a:solidFill>
                <a:latin typeface="Times New Roman" panose="02020603050405020304" pitchFamily="18" charset="0"/>
                <a:ea typeface="PalatinoLinotype-Roman"/>
                <a:cs typeface="Times New Roman" panose="02020603050405020304" pitchFamily="18" charset="0"/>
              </a:rPr>
              <a:t>Past disasters occurrence in Bharuch district</a:t>
            </a:r>
            <a:endParaRPr lang="en-IN" sz="30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537298" y="1106428"/>
            <a:ext cx="10725062" cy="5248652"/>
          </a:xfrm>
          <a:prstGeom prst="rect">
            <a:avLst/>
          </a:prstGeom>
          <a:ln w="3175">
            <a:solidFill>
              <a:schemeClr val="tx1"/>
            </a:solidFill>
          </a:ln>
        </p:spPr>
      </p:pic>
      <p:sp>
        <p:nvSpPr>
          <p:cNvPr id="2" name="Date Placeholder 1"/>
          <p:cNvSpPr>
            <a:spLocks noGrp="1"/>
          </p:cNvSpPr>
          <p:nvPr>
            <p:ph type="dt" sz="half" idx="10"/>
          </p:nvPr>
        </p:nvSpPr>
        <p:spPr/>
        <p:txBody>
          <a:bodyPr/>
          <a:lstStyle/>
          <a:p>
            <a:r>
              <a:rPr lang="en-US" smtClean="0"/>
              <a:t>23-05-2022</a:t>
            </a:r>
            <a:endParaRPr lang="en-IN"/>
          </a:p>
        </p:txBody>
      </p:sp>
      <p:sp>
        <p:nvSpPr>
          <p:cNvPr id="6" name="Slide Number Placeholder 5"/>
          <p:cNvSpPr>
            <a:spLocks noGrp="1"/>
          </p:cNvSpPr>
          <p:nvPr>
            <p:ph type="sldNum" sz="quarter" idx="12"/>
          </p:nvPr>
        </p:nvSpPr>
        <p:spPr/>
        <p:txBody>
          <a:bodyPr/>
          <a:lstStyle/>
          <a:p>
            <a:fld id="{2B71ECC4-7D6D-4169-9CCF-D675BA1541B3}" type="slidenum">
              <a:rPr lang="en-IN" smtClean="0"/>
              <a:t>6</a:t>
            </a:fld>
            <a:endParaRPr lang="en-IN"/>
          </a:p>
        </p:txBody>
      </p:sp>
    </p:spTree>
    <p:extLst>
      <p:ext uri="{BB962C8B-B14F-4D97-AF65-F5344CB8AC3E}">
        <p14:creationId xmlns:p14="http://schemas.microsoft.com/office/powerpoint/2010/main" val="3860556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9552" y="167640"/>
            <a:ext cx="5698808" cy="5532120"/>
          </a:xfrm>
          <a:prstGeom prst="rect">
            <a:avLst/>
          </a:prstGeom>
          <a:ln w="3175">
            <a:solidFill>
              <a:schemeClr val="tx1"/>
            </a:solidFill>
          </a:ln>
        </p:spPr>
      </p:pic>
      <p:pic>
        <p:nvPicPr>
          <p:cNvPr id="3" name="Picture 2"/>
          <p:cNvPicPr/>
          <p:nvPr/>
        </p:nvPicPr>
        <p:blipFill>
          <a:blip r:embed="rId3"/>
          <a:stretch>
            <a:fillRect/>
          </a:stretch>
        </p:blipFill>
        <p:spPr>
          <a:xfrm>
            <a:off x="6252527" y="786447"/>
            <a:ext cx="5726113" cy="5812473"/>
          </a:xfrm>
          <a:prstGeom prst="rect">
            <a:avLst/>
          </a:prstGeom>
          <a:ln w="3175">
            <a:solidFill>
              <a:schemeClr val="tx1"/>
            </a:solidFill>
          </a:ln>
        </p:spPr>
      </p:pic>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7</a:t>
            </a:fld>
            <a:endParaRPr lang="en-IN"/>
          </a:p>
        </p:txBody>
      </p:sp>
    </p:spTree>
    <p:extLst>
      <p:ext uri="{BB962C8B-B14F-4D97-AF65-F5344CB8AC3E}">
        <p14:creationId xmlns:p14="http://schemas.microsoft.com/office/powerpoint/2010/main" val="2459267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64738" y="440174"/>
            <a:ext cx="10941461" cy="6006346"/>
          </a:xfrm>
          <a:prstGeom prst="rect">
            <a:avLst/>
          </a:prstGeom>
          <a:ln w="3175">
            <a:solidFill>
              <a:schemeClr val="tx1"/>
            </a:solidFill>
          </a:ln>
        </p:spPr>
      </p:pic>
      <p:sp>
        <p:nvSpPr>
          <p:cNvPr id="3" name="Date Placeholder 2"/>
          <p:cNvSpPr>
            <a:spLocks noGrp="1"/>
          </p:cNvSpPr>
          <p:nvPr>
            <p:ph type="dt" sz="half" idx="10"/>
          </p:nvPr>
        </p:nvSpPr>
        <p:spPr/>
        <p:txBody>
          <a:bodyPr/>
          <a:lstStyle/>
          <a:p>
            <a:r>
              <a:rPr lang="en-US" smtClean="0"/>
              <a:t>23-05-2022</a:t>
            </a:r>
            <a:endParaRPr lang="en-IN"/>
          </a:p>
        </p:txBody>
      </p:sp>
      <p:sp>
        <p:nvSpPr>
          <p:cNvPr id="4" name="Slide Number Placeholder 3"/>
          <p:cNvSpPr>
            <a:spLocks noGrp="1"/>
          </p:cNvSpPr>
          <p:nvPr>
            <p:ph type="sldNum" sz="quarter" idx="12"/>
          </p:nvPr>
        </p:nvSpPr>
        <p:spPr/>
        <p:txBody>
          <a:bodyPr/>
          <a:lstStyle/>
          <a:p>
            <a:fld id="{2B71ECC4-7D6D-4169-9CCF-D675BA1541B3}" type="slidenum">
              <a:rPr lang="en-IN" smtClean="0"/>
              <a:t>8</a:t>
            </a:fld>
            <a:endParaRPr lang="en-IN"/>
          </a:p>
        </p:txBody>
      </p:sp>
    </p:spTree>
    <p:extLst>
      <p:ext uri="{BB962C8B-B14F-4D97-AF65-F5344CB8AC3E}">
        <p14:creationId xmlns:p14="http://schemas.microsoft.com/office/powerpoint/2010/main" val="151701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47955" y="230187"/>
            <a:ext cx="5643246" cy="5317173"/>
          </a:xfrm>
          <a:prstGeom prst="rect">
            <a:avLst/>
          </a:prstGeom>
          <a:ln w="3175">
            <a:solidFill>
              <a:schemeClr val="tx1"/>
            </a:solidFill>
          </a:ln>
        </p:spPr>
      </p:pic>
      <p:pic>
        <p:nvPicPr>
          <p:cNvPr id="3" name="Picture 2"/>
          <p:cNvPicPr/>
          <p:nvPr/>
        </p:nvPicPr>
        <p:blipFill>
          <a:blip r:embed="rId3"/>
          <a:stretch>
            <a:fillRect/>
          </a:stretch>
        </p:blipFill>
        <p:spPr>
          <a:xfrm>
            <a:off x="6006464" y="1441767"/>
            <a:ext cx="5911215" cy="5233353"/>
          </a:xfrm>
          <a:prstGeom prst="rect">
            <a:avLst/>
          </a:prstGeom>
          <a:ln w="3175">
            <a:solidFill>
              <a:schemeClr val="tx1"/>
            </a:solidFill>
          </a:ln>
        </p:spPr>
      </p:pic>
      <p:sp>
        <p:nvSpPr>
          <p:cNvPr id="4" name="Date Placeholder 3"/>
          <p:cNvSpPr>
            <a:spLocks noGrp="1"/>
          </p:cNvSpPr>
          <p:nvPr>
            <p:ph type="dt" sz="half" idx="10"/>
          </p:nvPr>
        </p:nvSpPr>
        <p:spPr/>
        <p:txBody>
          <a:bodyPr/>
          <a:lstStyle/>
          <a:p>
            <a:r>
              <a:rPr lang="en-US" smtClean="0"/>
              <a:t>23-05-2022</a:t>
            </a:r>
            <a:endParaRPr lang="en-IN"/>
          </a:p>
        </p:txBody>
      </p:sp>
      <p:sp>
        <p:nvSpPr>
          <p:cNvPr id="5" name="Slide Number Placeholder 4"/>
          <p:cNvSpPr>
            <a:spLocks noGrp="1"/>
          </p:cNvSpPr>
          <p:nvPr>
            <p:ph type="sldNum" sz="quarter" idx="12"/>
          </p:nvPr>
        </p:nvSpPr>
        <p:spPr/>
        <p:txBody>
          <a:bodyPr/>
          <a:lstStyle/>
          <a:p>
            <a:fld id="{2B71ECC4-7D6D-4169-9CCF-D675BA1541B3}" type="slidenum">
              <a:rPr lang="en-IN" smtClean="0"/>
              <a:t>9</a:t>
            </a:fld>
            <a:endParaRPr lang="en-IN"/>
          </a:p>
        </p:txBody>
      </p:sp>
    </p:spTree>
    <p:extLst>
      <p:ext uri="{BB962C8B-B14F-4D97-AF65-F5344CB8AC3E}">
        <p14:creationId xmlns:p14="http://schemas.microsoft.com/office/powerpoint/2010/main" val="416433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TotalTime>
  <Words>2348</Words>
  <Application>Microsoft Office PowerPoint</Application>
  <PresentationFormat>Widescreen</PresentationFormat>
  <Paragraphs>268</Paragraphs>
  <Slides>46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Open Sans</vt:lpstr>
      <vt:lpstr>PalatinoLinotype-Roman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85</cp:revision>
  <dcterms:created xsi:type="dcterms:W3CDTF">2021-07-18T15:13:02Z</dcterms:created>
  <dcterms:modified xsi:type="dcterms:W3CDTF">2022-05-22T14:07:23Z</dcterms:modified>
</cp:coreProperties>
</file>