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8" r:id="rId5"/>
    <p:sldId id="259" r:id="rId6"/>
    <p:sldId id="261" r:id="rId7"/>
    <p:sldId id="265" r:id="rId8"/>
    <p:sldId id="266" r:id="rId9"/>
    <p:sldId id="257" r:id="rId10"/>
    <p:sldId id="267" r:id="rId11"/>
    <p:sldId id="269" r:id="rId12"/>
    <p:sldId id="277" r:id="rId13"/>
    <p:sldId id="282" r:id="rId14"/>
    <p:sldId id="279" r:id="rId15"/>
    <p:sldId id="284" r:id="rId16"/>
    <p:sldId id="285" r:id="rId17"/>
    <p:sldId id="274" r:id="rId18"/>
    <p:sldId id="283" r:id="rId19"/>
    <p:sldId id="275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5DB35"/>
    <a:srgbClr val="C5E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19" autoAdjust="0"/>
  </p:normalViewPr>
  <p:slideViewPr>
    <p:cSldViewPr snapToGrid="0">
      <p:cViewPr varScale="1">
        <p:scale>
          <a:sx n="51" d="100"/>
          <a:sy n="51" d="100"/>
        </p:scale>
        <p:origin x="11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D0914-00A3-4883-AD2F-B2B6B8FAED9D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F2CBB-D832-4279-BFD6-75FB7E6F2B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74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8DF8-CFC9-4D84-9B18-62122C7BE9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635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F2CBB-D832-4279-BFD6-75FB7E6F2B4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367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34600-462D-495A-883F-8552260684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645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34600-462D-495A-883F-8552260684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3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34600-462D-495A-883F-8552260684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10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8DF8-CFC9-4D84-9B18-62122C7BE9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8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F2CBB-D832-4279-BFD6-75FB7E6F2B4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91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F2CBB-D832-4279-BFD6-75FB7E6F2B4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067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F2CBB-D832-4279-BFD6-75FB7E6F2B4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48DF8-CFC9-4D84-9B18-62122C7BE9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84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496-FCEC-4443-9B3C-A07BA046C502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C818-3FD0-4F51-9F3F-B30A2E77C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06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496-FCEC-4443-9B3C-A07BA046C502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C818-3FD0-4F51-9F3F-B30A2E77C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8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496-FCEC-4443-9B3C-A07BA046C502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C818-3FD0-4F51-9F3F-B30A2E77C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557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496-FCEC-4443-9B3C-A07BA046C502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C818-3FD0-4F51-9F3F-B30A2E77C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36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496-FCEC-4443-9B3C-A07BA046C502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C818-3FD0-4F51-9F3F-B30A2E77C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33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496-FCEC-4443-9B3C-A07BA046C502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C818-3FD0-4F51-9F3F-B30A2E77C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22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496-FCEC-4443-9B3C-A07BA046C502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C818-3FD0-4F51-9F3F-B30A2E77C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7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496-FCEC-4443-9B3C-A07BA046C502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C818-3FD0-4F51-9F3F-B30A2E77C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53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496-FCEC-4443-9B3C-A07BA046C502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C818-3FD0-4F51-9F3F-B30A2E77C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68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496-FCEC-4443-9B3C-A07BA046C502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C818-3FD0-4F51-9F3F-B30A2E77C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29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E496-FCEC-4443-9B3C-A07BA046C502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7C818-3FD0-4F51-9F3F-B30A2E77C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91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E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1E496-FCEC-4443-9B3C-A07BA046C502}" type="datetimeFigureOut">
              <a:rPr lang="en-GB" smtClean="0"/>
              <a:t>22/05/2022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7C818-3FD0-4F51-9F3F-B30A2E77C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9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microsoft.com/en-gb/office/the-website-you-were-trying-to-reach-doesn-t-work-with-internet-explorer-8f5fc675-cd47-414c-9535-12821ddfc554?ui=en-us&amp;rs=en-gb&amp;ad=gb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26.jpe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8.png"/><Relationship Id="rId7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upport.microsoft.com/en-gb/office/the-website-you-were-trying-to-reach-doesn-t-work-with-internet-explorer-8f5fc675-cd47-414c-9535-12821ddfc554?ui=en-us&amp;rs=en-gb&amp;ad=gb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support.microsoft.com/en-gb/office/the-website-you-were-trying-to-reach-doesn-t-work-with-internet-explorer-8f5fc675-cd47-414c-9535-12821ddfc554?ui=en-us&amp;rs=en-gb&amp;ad=g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support.microsoft.com/en-gb/office/the-website-you-were-trying-to-reach-doesn-t-work-with-internet-explorer-8f5fc675-cd47-414c-9535-12821ddfc554?ui=en-us&amp;rs=en-gb&amp;ad=gb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support.microsoft.com/en-gb/office/the-website-you-were-trying-to-reach-doesn-t-work-with-internet-explorer-8f5fc675-cd47-414c-9535-12821ddfc554?ui=en-us&amp;rs=en-gb&amp;ad=gb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support.microsoft.com/en-gb/office/the-website-you-were-trying-to-reach-doesn-t-work-with-internet-explorer-8f5fc675-cd47-414c-9535-12821ddfc554?ui=en-us&amp;rs=en-gb&amp;ad=gb" TargetMode="External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7.png"/><Relationship Id="rId7" Type="http://schemas.openxmlformats.org/officeDocument/2006/relationships/image" Target="../media/image1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upport.microsoft.com/en-gb/office/the-website-you-were-trying-to-reach-doesn-t-work-with-internet-explorer-8f5fc675-cd47-414c-9535-12821ddfc554?ui=en-us&amp;rs=en-gb&amp;ad=gb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support.microsoft.com/en-gb/office/the-website-you-were-trying-to-reach-doesn-t-work-with-internet-explorer-8f5fc675-cd47-414c-9535-12821ddfc554?ui=en-us&amp;rs=en-gb&amp;ad=g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support.microsoft.com/en-gb/office/the-website-you-were-trying-to-reach-doesn-t-work-with-internet-explorer-8f5fc675-cd47-414c-9535-12821ddfc554?ui=en-us&amp;rs=en-gb&amp;ad=gb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upport.microsoft.com/en-gb/office/the-website-you-were-trying-to-reach-doesn-t-work-with-internet-explorer-8f5fc675-cd47-414c-9535-12821ddfc554?ui=en-us&amp;rs=en-gb&amp;ad=gb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jpeg"/><Relationship Id="rId7" Type="http://schemas.openxmlformats.org/officeDocument/2006/relationships/hyperlink" Target="https://support.microsoft.com/en-gb/office/the-website-you-were-trying-to-reach-doesn-t-work-with-internet-explorer-8f5fc675-cd47-414c-9535-12821ddfc554?ui=en-us&amp;rs=en-gb&amp;ad=g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1.jpg"/><Relationship Id="rId10" Type="http://schemas.openxmlformats.org/officeDocument/2006/relationships/image" Target="../media/image14.png"/><Relationship Id="rId4" Type="http://schemas.openxmlformats.org/officeDocument/2006/relationships/image" Target="../media/image20.jpe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upport.microsoft.com/en-gb/office/the-website-you-were-trying-to-reach-doesn-t-work-with-internet-explorer-8f5fc675-cd47-414c-9535-12821ddfc554?ui=en-us&amp;rs=en-gb&amp;ad=gb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gb/office/the-website-you-were-trying-to-reach-doesn-t-work-with-internet-explorer-8f5fc675-cd47-414c-9535-12821ddfc554?ui=en-us&amp;rs=en-gb&amp;ad=gb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support.microsoft.com/en-gb/office/the-website-you-were-trying-to-reach-doesn-t-work-with-internet-explorer-8f5fc675-cd47-414c-9535-12821ddfc554?ui=en-us&amp;rs=en-gb&amp;ad=gb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39" y="-2339375"/>
            <a:ext cx="12506601" cy="8315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2039" y="936751"/>
            <a:ext cx="12244038" cy="2174582"/>
          </a:xfrm>
        </p:spPr>
        <p:txBody>
          <a:bodyPr>
            <a:noAutofit/>
          </a:bodyPr>
          <a:lstStyle/>
          <a:p>
            <a:r>
              <a:rPr lang="en-GB" sz="4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the Belize River in localised coastal ocean </a:t>
            </a:r>
            <a:r>
              <a:rPr lang="en-GB" sz="48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acidification 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9396" y="4494998"/>
            <a:ext cx="9590049" cy="1369914"/>
          </a:xfrm>
        </p:spPr>
        <p:txBody>
          <a:bodyPr>
            <a:normAutofit/>
          </a:bodyPr>
          <a:lstStyle/>
          <a:p>
            <a:pPr algn="l"/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Stacey 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Felgate</a:t>
            </a:r>
            <a:r>
              <a:rPr lang="en-GB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Peter Brown</a:t>
            </a:r>
            <a:r>
              <a:rPr lang="en-GB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James Strong</a:t>
            </a:r>
            <a:r>
              <a:rPr lang="en-GB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Filipa Carvalho</a:t>
            </a:r>
            <a:r>
              <a:rPr lang="en-GB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Terry Wood</a:t>
            </a:r>
            <a:r>
              <a:rPr lang="en-GB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Gilbert Andrews</a:t>
            </a:r>
            <a:r>
              <a:rPr lang="en-GB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Samir Rosado</a:t>
            </a:r>
            <a:r>
              <a:rPr lang="en-GB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Arlene Young</a:t>
            </a:r>
            <a:r>
              <a:rPr lang="en-GB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Millie Goddard-Dwyer</a:t>
            </a:r>
            <a:r>
              <a:rPr lang="en-GB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Socratis Loucaides</a:t>
            </a:r>
            <a:r>
              <a:rPr lang="en-GB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Richard Sanders</a:t>
            </a:r>
            <a:r>
              <a:rPr lang="en-GB" sz="1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Claire </a:t>
            </a:r>
            <a:r>
              <a:rPr lang="en-GB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Evans</a:t>
            </a:r>
            <a:r>
              <a:rPr lang="en-GB" sz="18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F8C03A9-A1D7-4BD3-ACC6-001865D612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" y="0"/>
            <a:ext cx="12189597" cy="13134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15548" y="5442850"/>
            <a:ext cx="103564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R"/>
            </a:pPr>
            <a:r>
              <a:rPr lang="en-GB" sz="1050" i="1" dirty="0" smtClean="0">
                <a:solidFill>
                  <a:schemeClr val="bg1"/>
                </a:solidFill>
              </a:rPr>
              <a:t>University of Southampton, 2)National Oceanography Centre, Southampton, 3) Coastal Zone Management Authority and Institute, Belize City, Belize, 4) Norwegian Research Centre and Bjerknes Climate Change Centre</a:t>
            </a:r>
            <a:endParaRPr lang="en-GB" sz="105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52039" y="5901205"/>
            <a:ext cx="12244038" cy="984288"/>
            <a:chOff x="-52039" y="5901205"/>
            <a:chExt cx="12244038" cy="984288"/>
          </a:xfrm>
        </p:grpSpPr>
        <p:sp>
          <p:nvSpPr>
            <p:cNvPr id="14" name="Rectangle 13"/>
            <p:cNvSpPr/>
            <p:nvPr/>
          </p:nvSpPr>
          <p:spPr>
            <a:xfrm>
              <a:off x="-52039" y="5901205"/>
              <a:ext cx="12244038" cy="9567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-52039" y="5925042"/>
              <a:ext cx="12237269" cy="960451"/>
              <a:chOff x="0" y="5981091"/>
              <a:chExt cx="12237269" cy="960451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0" y="5981091"/>
                <a:ext cx="12043230" cy="960451"/>
                <a:chOff x="-205665" y="5914738"/>
                <a:chExt cx="12043230" cy="960451"/>
              </a:xfrm>
            </p:grpSpPr>
            <p:pic>
              <p:nvPicPr>
                <p:cNvPr id="22" name="Picture 21" descr="A screenshot of a cell phone&#10;&#10;Description generated with high confidence">
                  <a:extLst>
                    <a:ext uri="{FF2B5EF4-FFF2-40B4-BE49-F238E27FC236}">
                      <a16:creationId xmlns:a16="http://schemas.microsoft.com/office/drawing/2014/main" id="{526A4F16-C8F3-4DA9-9C0C-C8858FE922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340" t="24228" r="73017" b="20141"/>
                <a:stretch/>
              </p:blipFill>
              <p:spPr>
                <a:xfrm>
                  <a:off x="-205665" y="5937885"/>
                  <a:ext cx="1507840" cy="937304"/>
                </a:xfrm>
                <a:prstGeom prst="rect">
                  <a:avLst/>
                </a:prstGeom>
              </p:spPr>
            </p:pic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025" b="19652"/>
                <a:stretch/>
              </p:blipFill>
              <p:spPr>
                <a:xfrm>
                  <a:off x="5007343" y="6074493"/>
                  <a:ext cx="1537224" cy="597810"/>
                </a:xfrm>
                <a:prstGeom prst="rect">
                  <a:avLst/>
                </a:prstGeom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942"/>
                <a:stretch/>
              </p:blipFill>
              <p:spPr>
                <a:xfrm>
                  <a:off x="1168162" y="5961841"/>
                  <a:ext cx="2121656" cy="849562"/>
                </a:xfrm>
                <a:prstGeom prst="rect">
                  <a:avLst/>
                </a:prstGeom>
              </p:spPr>
            </p:pic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39918" y="6191785"/>
                  <a:ext cx="1810564" cy="429503"/>
                </a:xfrm>
                <a:prstGeom prst="rect">
                  <a:avLst/>
                </a:prstGeom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428"/>
                <a:stretch/>
              </p:blipFill>
              <p:spPr>
                <a:xfrm>
                  <a:off x="6683942" y="6036673"/>
                  <a:ext cx="1886338" cy="699897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4100" y="5935942"/>
                  <a:ext cx="1625675" cy="915195"/>
                </a:xfrm>
                <a:prstGeom prst="rect">
                  <a:avLst/>
                </a:prstGeom>
              </p:spPr>
            </p:pic>
            <p:grpSp>
              <p:nvGrpSpPr>
                <p:cNvPr id="28" name="Group 27"/>
                <p:cNvGrpSpPr/>
                <p:nvPr/>
              </p:nvGrpSpPr>
              <p:grpSpPr>
                <a:xfrm>
                  <a:off x="9713306" y="5914738"/>
                  <a:ext cx="2124259" cy="632034"/>
                  <a:chOff x="9816651" y="5933136"/>
                  <a:chExt cx="2124259" cy="632034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816651" y="5933136"/>
                    <a:ext cx="632034" cy="632034"/>
                  </a:xfrm>
                  <a:prstGeom prst="rect">
                    <a:avLst/>
                  </a:prstGeom>
                </p:spPr>
              </p:pic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10281958" y="6026689"/>
                    <a:ext cx="165895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55ACEE"/>
                        </a:solidFill>
                      </a:rPr>
                      <a:t>@</a:t>
                    </a:r>
                    <a:r>
                      <a:rPr lang="en-GB" sz="1400" dirty="0" err="1" smtClean="0">
                        <a:solidFill>
                          <a:srgbClr val="55ACEE"/>
                        </a:solidFill>
                      </a:rPr>
                      <a:t>SarahECryer</a:t>
                    </a:r>
                    <a:endParaRPr lang="en-GB" sz="1400" dirty="0" smtClean="0">
                      <a:solidFill>
                        <a:srgbClr val="55ACEE"/>
                      </a:solidFill>
                    </a:endParaRPr>
                  </a:p>
                  <a:p>
                    <a:r>
                      <a:rPr lang="en-GB" sz="1400" dirty="0" smtClean="0">
                        <a:solidFill>
                          <a:srgbClr val="55ACEE"/>
                        </a:solidFill>
                      </a:rPr>
                      <a:t>#</a:t>
                    </a:r>
                    <a:r>
                      <a:rPr lang="en-GB" sz="1400" dirty="0" err="1" smtClean="0">
                        <a:solidFill>
                          <a:srgbClr val="55ACEE"/>
                        </a:solidFill>
                      </a:rPr>
                      <a:t>CMEBelize</a:t>
                    </a:r>
                    <a:endParaRPr lang="en-GB" sz="1400" dirty="0" smtClean="0">
                      <a:solidFill>
                        <a:srgbClr val="55ACEE"/>
                      </a:solidFill>
                    </a:endParaRPr>
                  </a:p>
                </p:txBody>
              </p:sp>
            </p:grpSp>
          </p:grpSp>
          <p:sp>
            <p:nvSpPr>
              <p:cNvPr id="21" name="Rectangle 20"/>
              <p:cNvSpPr/>
              <p:nvPr/>
            </p:nvSpPr>
            <p:spPr>
              <a:xfrm>
                <a:off x="9596803" y="6502975"/>
                <a:ext cx="26404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>
                    <a:solidFill>
                      <a:srgbClr val="0D457E"/>
                    </a:solidFill>
                  </a:rPr>
                  <a:t>s.e.cryer@soton.ac.uk</a:t>
                </a:r>
              </a:p>
            </p:txBody>
          </p:sp>
        </p:grpSp>
      </p:grpSp>
      <p:sp>
        <p:nvSpPr>
          <p:cNvPr id="6" name="Rectangle 5"/>
          <p:cNvSpPr/>
          <p:nvPr/>
        </p:nvSpPr>
        <p:spPr>
          <a:xfrm>
            <a:off x="4961343" y="3072429"/>
            <a:ext cx="2553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Cryer</a:t>
            </a:r>
            <a:r>
              <a:rPr lang="en-GB" sz="28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54634" y1="36585" x2="60488" y2="36585"/>
                        <a14:foregroundMark x1="49268" y1="40000" x2="49756" y2="32683"/>
                        <a14:foregroundMark x1="55122" y1="29756" x2="55122" y2="29756"/>
                        <a14:foregroundMark x1="57073" y1="29756" x2="57073" y2="29756"/>
                        <a14:foregroundMark x1="66341" y1="30732" x2="66341" y2="30732"/>
                        <a14:foregroundMark x1="73171" y1="31220" x2="73171" y2="31220"/>
                        <a14:foregroundMark x1="41463" y1="18049" x2="77561" y2="25366"/>
                        <a14:foregroundMark x1="80488" y1="45854" x2="79024" y2="59512"/>
                        <a14:foregroundMark x1="76098" y1="63902" x2="47805" y2="84878"/>
                        <a14:foregroundMark x1="47805" y1="84878" x2="16585" y2="67317"/>
                        <a14:foregroundMark x1="17073" y1="66829" x2="20000" y2="24390"/>
                        <a14:foregroundMark x1="20488" y1="24878" x2="41951" y2="18049"/>
                        <a14:foregroundMark x1="74634" y1="26829" x2="76585" y2="61951"/>
                        <a14:foregroundMark x1="74146" y1="24878" x2="47805" y2="23902"/>
                        <a14:foregroundMark x1="49268" y1="25366" x2="40000" y2="44878"/>
                        <a14:foregroundMark x1="40000" y1="45366" x2="47805" y2="63902"/>
                        <a14:foregroundMark x1="50732" y1="67805" x2="59024" y2="70244"/>
                        <a14:foregroundMark x1="59024" y1="69756" x2="62439" y2="39512"/>
                        <a14:foregroundMark x1="60488" y1="41951" x2="45854" y2="35122"/>
                        <a14:foregroundMark x1="60976" y1="27317" x2="71220" y2="50732"/>
                        <a14:foregroundMark x1="23902" y1="36585" x2="42927" y2="69756"/>
                        <a14:backgroundMark x1="90732" y1="87317" x2="90732" y2="87317"/>
                        <a14:backgroundMark x1="91707" y1="13171" x2="91707" y2="13171"/>
                        <a14:backgroundMark x1="6341" y1="8293" x2="6341" y2="8293"/>
                        <a14:backgroundMark x1="8293" y1="90244" x2="8293" y2="902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427" y="3166278"/>
            <a:ext cx="1201764" cy="12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3" y="3125996"/>
            <a:ext cx="11889513" cy="282977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0632" y="636471"/>
            <a:ext cx="8712309" cy="1364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Seagrass is photosynthesising, consuming CO</a:t>
            </a:r>
            <a:r>
              <a:rPr lang="en-GB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increasing pH. 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45983" y="256086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Salinity 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91087" y="256528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21067" y="256528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Oxygen  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91087" y="3992924"/>
            <a:ext cx="330637" cy="502740"/>
            <a:chOff x="5674657" y="3734993"/>
            <a:chExt cx="330637" cy="502740"/>
          </a:xfrm>
        </p:grpSpPr>
        <p:grpSp>
          <p:nvGrpSpPr>
            <p:cNvPr id="6" name="Group 5"/>
            <p:cNvGrpSpPr/>
            <p:nvPr/>
          </p:nvGrpSpPr>
          <p:grpSpPr>
            <a:xfrm>
              <a:off x="5674657" y="3734993"/>
              <a:ext cx="266280" cy="250172"/>
              <a:chOff x="5763045" y="3492680"/>
              <a:chExt cx="264627" cy="215067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763045" y="3492680"/>
                <a:ext cx="264627" cy="215067"/>
                <a:chOff x="5227370" y="4011295"/>
                <a:chExt cx="264627" cy="215067"/>
              </a:xfrm>
            </p:grpSpPr>
            <p:sp>
              <p:nvSpPr>
                <p:cNvPr id="12" name="Freeform 11"/>
                <p:cNvSpPr/>
                <p:nvPr/>
              </p:nvSpPr>
              <p:spPr>
                <a:xfrm>
                  <a:off x="5308804" y="4011295"/>
                  <a:ext cx="52688" cy="192061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rot="1076796" flipH="1">
                  <a:off x="5428053" y="4090978"/>
                  <a:ext cx="63944" cy="135384"/>
                </a:xfrm>
                <a:custGeom>
                  <a:avLst/>
                  <a:gdLst>
                    <a:gd name="connsiteX0" fmla="*/ 139019 w 185123"/>
                    <a:gd name="connsiteY0" fmla="*/ 223144 h 240366"/>
                    <a:gd name="connsiteX1" fmla="*/ 139019 w 185123"/>
                    <a:gd name="connsiteY1" fmla="*/ 223144 h 240366"/>
                    <a:gd name="connsiteX2" fmla="*/ 92915 w 185123"/>
                    <a:gd name="connsiteY2" fmla="*/ 153987 h 240366"/>
                    <a:gd name="connsiteX3" fmla="*/ 85231 w 185123"/>
                    <a:gd name="connsiteY3" fmla="*/ 130935 h 240366"/>
                    <a:gd name="connsiteX4" fmla="*/ 69863 w 185123"/>
                    <a:gd name="connsiteY4" fmla="*/ 100199 h 240366"/>
                    <a:gd name="connsiteX5" fmla="*/ 39126 w 185123"/>
                    <a:gd name="connsiteY5" fmla="*/ 54095 h 240366"/>
                    <a:gd name="connsiteX6" fmla="*/ 23758 w 185123"/>
                    <a:gd name="connsiteY6" fmla="*/ 23359 h 240366"/>
                    <a:gd name="connsiteX7" fmla="*/ 706 w 185123"/>
                    <a:gd name="connsiteY7" fmla="*/ 307 h 240366"/>
                    <a:gd name="connsiteX8" fmla="*/ 54495 w 185123"/>
                    <a:gd name="connsiteY8" fmla="*/ 15675 h 240366"/>
                    <a:gd name="connsiteX9" fmla="*/ 85231 w 185123"/>
                    <a:gd name="connsiteY9" fmla="*/ 38727 h 240366"/>
                    <a:gd name="connsiteX10" fmla="*/ 115967 w 185123"/>
                    <a:gd name="connsiteY10" fmla="*/ 84831 h 240366"/>
                    <a:gd name="connsiteX11" fmla="*/ 154387 w 185123"/>
                    <a:gd name="connsiteY11" fmla="*/ 130935 h 240366"/>
                    <a:gd name="connsiteX12" fmla="*/ 185123 w 185123"/>
                    <a:gd name="connsiteY12" fmla="*/ 200092 h 240366"/>
                    <a:gd name="connsiteX13" fmla="*/ 177439 w 185123"/>
                    <a:gd name="connsiteY13" fmla="*/ 238512 h 240366"/>
                    <a:gd name="connsiteX14" fmla="*/ 139019 w 185123"/>
                    <a:gd name="connsiteY14" fmla="*/ 223144 h 240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123" h="240366">
                      <a:moveTo>
                        <a:pt x="139019" y="223144"/>
                      </a:moveTo>
                      <a:lnTo>
                        <a:pt x="139019" y="223144"/>
                      </a:lnTo>
                      <a:cubicBezTo>
                        <a:pt x="123651" y="200092"/>
                        <a:pt x="106875" y="177918"/>
                        <a:pt x="92915" y="153987"/>
                      </a:cubicBezTo>
                      <a:cubicBezTo>
                        <a:pt x="88834" y="146991"/>
                        <a:pt x="88422" y="138380"/>
                        <a:pt x="85231" y="130935"/>
                      </a:cubicBezTo>
                      <a:cubicBezTo>
                        <a:pt x="80719" y="120407"/>
                        <a:pt x="75756" y="110021"/>
                        <a:pt x="69863" y="100199"/>
                      </a:cubicBezTo>
                      <a:cubicBezTo>
                        <a:pt x="60360" y="84361"/>
                        <a:pt x="47386" y="70615"/>
                        <a:pt x="39126" y="54095"/>
                      </a:cubicBezTo>
                      <a:cubicBezTo>
                        <a:pt x="34003" y="43850"/>
                        <a:pt x="30416" y="32680"/>
                        <a:pt x="23758" y="23359"/>
                      </a:cubicBezTo>
                      <a:cubicBezTo>
                        <a:pt x="17442" y="14516"/>
                        <a:pt x="-4154" y="10027"/>
                        <a:pt x="706" y="307"/>
                      </a:cubicBezTo>
                      <a:cubicBezTo>
                        <a:pt x="2084" y="-2449"/>
                        <a:pt x="49968" y="14166"/>
                        <a:pt x="54495" y="15675"/>
                      </a:cubicBezTo>
                      <a:cubicBezTo>
                        <a:pt x="64740" y="23359"/>
                        <a:pt x="76723" y="29155"/>
                        <a:pt x="85231" y="38727"/>
                      </a:cubicBezTo>
                      <a:cubicBezTo>
                        <a:pt x="97502" y="52532"/>
                        <a:pt x="102907" y="71771"/>
                        <a:pt x="115967" y="84831"/>
                      </a:cubicBezTo>
                      <a:cubicBezTo>
                        <a:pt x="130443" y="99307"/>
                        <a:pt x="145829" y="111679"/>
                        <a:pt x="154387" y="130935"/>
                      </a:cubicBezTo>
                      <a:cubicBezTo>
                        <a:pt x="190966" y="213237"/>
                        <a:pt x="150342" y="147919"/>
                        <a:pt x="185123" y="200092"/>
                      </a:cubicBezTo>
                      <a:cubicBezTo>
                        <a:pt x="182562" y="212899"/>
                        <a:pt x="189120" y="232671"/>
                        <a:pt x="177439" y="238512"/>
                      </a:cubicBezTo>
                      <a:cubicBezTo>
                        <a:pt x="161240" y="246612"/>
                        <a:pt x="145422" y="225705"/>
                        <a:pt x="139019" y="22314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" name="Freeform 13"/>
                <p:cNvSpPr/>
                <p:nvPr/>
              </p:nvSpPr>
              <p:spPr>
                <a:xfrm>
                  <a:off x="5227370" y="4070892"/>
                  <a:ext cx="84508" cy="126892"/>
                </a:xfrm>
                <a:custGeom>
                  <a:avLst/>
                  <a:gdLst>
                    <a:gd name="connsiteX0" fmla="*/ 139019 w 185123"/>
                    <a:gd name="connsiteY0" fmla="*/ 223144 h 240366"/>
                    <a:gd name="connsiteX1" fmla="*/ 139019 w 185123"/>
                    <a:gd name="connsiteY1" fmla="*/ 223144 h 240366"/>
                    <a:gd name="connsiteX2" fmla="*/ 92915 w 185123"/>
                    <a:gd name="connsiteY2" fmla="*/ 153987 h 240366"/>
                    <a:gd name="connsiteX3" fmla="*/ 85231 w 185123"/>
                    <a:gd name="connsiteY3" fmla="*/ 130935 h 240366"/>
                    <a:gd name="connsiteX4" fmla="*/ 69863 w 185123"/>
                    <a:gd name="connsiteY4" fmla="*/ 100199 h 240366"/>
                    <a:gd name="connsiteX5" fmla="*/ 39126 w 185123"/>
                    <a:gd name="connsiteY5" fmla="*/ 54095 h 240366"/>
                    <a:gd name="connsiteX6" fmla="*/ 23758 w 185123"/>
                    <a:gd name="connsiteY6" fmla="*/ 23359 h 240366"/>
                    <a:gd name="connsiteX7" fmla="*/ 706 w 185123"/>
                    <a:gd name="connsiteY7" fmla="*/ 307 h 240366"/>
                    <a:gd name="connsiteX8" fmla="*/ 54495 w 185123"/>
                    <a:gd name="connsiteY8" fmla="*/ 15675 h 240366"/>
                    <a:gd name="connsiteX9" fmla="*/ 85231 w 185123"/>
                    <a:gd name="connsiteY9" fmla="*/ 38727 h 240366"/>
                    <a:gd name="connsiteX10" fmla="*/ 115967 w 185123"/>
                    <a:gd name="connsiteY10" fmla="*/ 84831 h 240366"/>
                    <a:gd name="connsiteX11" fmla="*/ 154387 w 185123"/>
                    <a:gd name="connsiteY11" fmla="*/ 130935 h 240366"/>
                    <a:gd name="connsiteX12" fmla="*/ 185123 w 185123"/>
                    <a:gd name="connsiteY12" fmla="*/ 200092 h 240366"/>
                    <a:gd name="connsiteX13" fmla="*/ 177439 w 185123"/>
                    <a:gd name="connsiteY13" fmla="*/ 238512 h 240366"/>
                    <a:gd name="connsiteX14" fmla="*/ 139019 w 185123"/>
                    <a:gd name="connsiteY14" fmla="*/ 223144 h 240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123" h="240366">
                      <a:moveTo>
                        <a:pt x="139019" y="223144"/>
                      </a:moveTo>
                      <a:lnTo>
                        <a:pt x="139019" y="223144"/>
                      </a:lnTo>
                      <a:cubicBezTo>
                        <a:pt x="123651" y="200092"/>
                        <a:pt x="106875" y="177918"/>
                        <a:pt x="92915" y="153987"/>
                      </a:cubicBezTo>
                      <a:cubicBezTo>
                        <a:pt x="88834" y="146991"/>
                        <a:pt x="88422" y="138380"/>
                        <a:pt x="85231" y="130935"/>
                      </a:cubicBezTo>
                      <a:cubicBezTo>
                        <a:pt x="80719" y="120407"/>
                        <a:pt x="75756" y="110021"/>
                        <a:pt x="69863" y="100199"/>
                      </a:cubicBezTo>
                      <a:cubicBezTo>
                        <a:pt x="60360" y="84361"/>
                        <a:pt x="47386" y="70615"/>
                        <a:pt x="39126" y="54095"/>
                      </a:cubicBezTo>
                      <a:cubicBezTo>
                        <a:pt x="34003" y="43850"/>
                        <a:pt x="30416" y="32680"/>
                        <a:pt x="23758" y="23359"/>
                      </a:cubicBezTo>
                      <a:cubicBezTo>
                        <a:pt x="17442" y="14516"/>
                        <a:pt x="-4154" y="10027"/>
                        <a:pt x="706" y="307"/>
                      </a:cubicBezTo>
                      <a:cubicBezTo>
                        <a:pt x="2084" y="-2449"/>
                        <a:pt x="49968" y="14166"/>
                        <a:pt x="54495" y="15675"/>
                      </a:cubicBezTo>
                      <a:cubicBezTo>
                        <a:pt x="64740" y="23359"/>
                        <a:pt x="76723" y="29155"/>
                        <a:pt x="85231" y="38727"/>
                      </a:cubicBezTo>
                      <a:cubicBezTo>
                        <a:pt x="97502" y="52532"/>
                        <a:pt x="102907" y="71771"/>
                        <a:pt x="115967" y="84831"/>
                      </a:cubicBezTo>
                      <a:cubicBezTo>
                        <a:pt x="130443" y="99307"/>
                        <a:pt x="145829" y="111679"/>
                        <a:pt x="154387" y="130935"/>
                      </a:cubicBezTo>
                      <a:cubicBezTo>
                        <a:pt x="190966" y="213237"/>
                        <a:pt x="150342" y="147919"/>
                        <a:pt x="185123" y="200092"/>
                      </a:cubicBezTo>
                      <a:cubicBezTo>
                        <a:pt x="182562" y="212899"/>
                        <a:pt x="189120" y="232671"/>
                        <a:pt x="177439" y="238512"/>
                      </a:cubicBezTo>
                      <a:cubicBezTo>
                        <a:pt x="161240" y="246612"/>
                        <a:pt x="145422" y="225705"/>
                        <a:pt x="139019" y="22314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 rot="520889" flipH="1">
                  <a:off x="5346132" y="4070094"/>
                  <a:ext cx="55040" cy="152080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" name="Freeform 16"/>
              <p:cNvSpPr/>
              <p:nvPr/>
            </p:nvSpPr>
            <p:spPr>
              <a:xfrm rot="2364169">
                <a:off x="5888557" y="3589570"/>
                <a:ext cx="93161" cy="102657"/>
              </a:xfrm>
              <a:custGeom>
                <a:avLst/>
                <a:gdLst>
                  <a:gd name="connsiteX0" fmla="*/ 139019 w 185123"/>
                  <a:gd name="connsiteY0" fmla="*/ 223144 h 240366"/>
                  <a:gd name="connsiteX1" fmla="*/ 139019 w 185123"/>
                  <a:gd name="connsiteY1" fmla="*/ 223144 h 240366"/>
                  <a:gd name="connsiteX2" fmla="*/ 92915 w 185123"/>
                  <a:gd name="connsiteY2" fmla="*/ 153987 h 240366"/>
                  <a:gd name="connsiteX3" fmla="*/ 85231 w 185123"/>
                  <a:gd name="connsiteY3" fmla="*/ 130935 h 240366"/>
                  <a:gd name="connsiteX4" fmla="*/ 69863 w 185123"/>
                  <a:gd name="connsiteY4" fmla="*/ 100199 h 240366"/>
                  <a:gd name="connsiteX5" fmla="*/ 39126 w 185123"/>
                  <a:gd name="connsiteY5" fmla="*/ 54095 h 240366"/>
                  <a:gd name="connsiteX6" fmla="*/ 23758 w 185123"/>
                  <a:gd name="connsiteY6" fmla="*/ 23359 h 240366"/>
                  <a:gd name="connsiteX7" fmla="*/ 706 w 185123"/>
                  <a:gd name="connsiteY7" fmla="*/ 307 h 240366"/>
                  <a:gd name="connsiteX8" fmla="*/ 54495 w 185123"/>
                  <a:gd name="connsiteY8" fmla="*/ 15675 h 240366"/>
                  <a:gd name="connsiteX9" fmla="*/ 85231 w 185123"/>
                  <a:gd name="connsiteY9" fmla="*/ 38727 h 240366"/>
                  <a:gd name="connsiteX10" fmla="*/ 115967 w 185123"/>
                  <a:gd name="connsiteY10" fmla="*/ 84831 h 240366"/>
                  <a:gd name="connsiteX11" fmla="*/ 154387 w 185123"/>
                  <a:gd name="connsiteY11" fmla="*/ 130935 h 240366"/>
                  <a:gd name="connsiteX12" fmla="*/ 185123 w 185123"/>
                  <a:gd name="connsiteY12" fmla="*/ 200092 h 240366"/>
                  <a:gd name="connsiteX13" fmla="*/ 177439 w 185123"/>
                  <a:gd name="connsiteY13" fmla="*/ 238512 h 240366"/>
                  <a:gd name="connsiteX14" fmla="*/ 139019 w 185123"/>
                  <a:gd name="connsiteY14" fmla="*/ 223144 h 24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123" h="240366">
                    <a:moveTo>
                      <a:pt x="139019" y="223144"/>
                    </a:moveTo>
                    <a:lnTo>
                      <a:pt x="139019" y="223144"/>
                    </a:lnTo>
                    <a:cubicBezTo>
                      <a:pt x="123651" y="200092"/>
                      <a:pt x="106875" y="177918"/>
                      <a:pt x="92915" y="153987"/>
                    </a:cubicBezTo>
                    <a:cubicBezTo>
                      <a:pt x="88834" y="146991"/>
                      <a:pt x="88422" y="138380"/>
                      <a:pt x="85231" y="130935"/>
                    </a:cubicBezTo>
                    <a:cubicBezTo>
                      <a:pt x="80719" y="120407"/>
                      <a:pt x="75756" y="110021"/>
                      <a:pt x="69863" y="100199"/>
                    </a:cubicBezTo>
                    <a:cubicBezTo>
                      <a:pt x="60360" y="84361"/>
                      <a:pt x="47386" y="70615"/>
                      <a:pt x="39126" y="54095"/>
                    </a:cubicBezTo>
                    <a:cubicBezTo>
                      <a:pt x="34003" y="43850"/>
                      <a:pt x="30416" y="32680"/>
                      <a:pt x="23758" y="23359"/>
                    </a:cubicBezTo>
                    <a:cubicBezTo>
                      <a:pt x="17442" y="14516"/>
                      <a:pt x="-4154" y="10027"/>
                      <a:pt x="706" y="307"/>
                    </a:cubicBezTo>
                    <a:cubicBezTo>
                      <a:pt x="2084" y="-2449"/>
                      <a:pt x="49968" y="14166"/>
                      <a:pt x="54495" y="15675"/>
                    </a:cubicBezTo>
                    <a:cubicBezTo>
                      <a:pt x="64740" y="23359"/>
                      <a:pt x="76723" y="29155"/>
                      <a:pt x="85231" y="38727"/>
                    </a:cubicBezTo>
                    <a:cubicBezTo>
                      <a:pt x="97502" y="52532"/>
                      <a:pt x="102907" y="71771"/>
                      <a:pt x="115967" y="84831"/>
                    </a:cubicBezTo>
                    <a:cubicBezTo>
                      <a:pt x="130443" y="99307"/>
                      <a:pt x="145829" y="111679"/>
                      <a:pt x="154387" y="130935"/>
                    </a:cubicBezTo>
                    <a:cubicBezTo>
                      <a:pt x="190966" y="213237"/>
                      <a:pt x="150342" y="147919"/>
                      <a:pt x="185123" y="200092"/>
                    </a:cubicBezTo>
                    <a:cubicBezTo>
                      <a:pt x="182562" y="212899"/>
                      <a:pt x="189120" y="232671"/>
                      <a:pt x="177439" y="238512"/>
                    </a:cubicBezTo>
                    <a:cubicBezTo>
                      <a:pt x="161240" y="246612"/>
                      <a:pt x="145422" y="225705"/>
                      <a:pt x="139019" y="22314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 rot="3936267">
                <a:off x="5905511" y="3589569"/>
                <a:ext cx="93161" cy="102657"/>
              </a:xfrm>
              <a:custGeom>
                <a:avLst/>
                <a:gdLst>
                  <a:gd name="connsiteX0" fmla="*/ 139019 w 185123"/>
                  <a:gd name="connsiteY0" fmla="*/ 223144 h 240366"/>
                  <a:gd name="connsiteX1" fmla="*/ 139019 w 185123"/>
                  <a:gd name="connsiteY1" fmla="*/ 223144 h 240366"/>
                  <a:gd name="connsiteX2" fmla="*/ 92915 w 185123"/>
                  <a:gd name="connsiteY2" fmla="*/ 153987 h 240366"/>
                  <a:gd name="connsiteX3" fmla="*/ 85231 w 185123"/>
                  <a:gd name="connsiteY3" fmla="*/ 130935 h 240366"/>
                  <a:gd name="connsiteX4" fmla="*/ 69863 w 185123"/>
                  <a:gd name="connsiteY4" fmla="*/ 100199 h 240366"/>
                  <a:gd name="connsiteX5" fmla="*/ 39126 w 185123"/>
                  <a:gd name="connsiteY5" fmla="*/ 54095 h 240366"/>
                  <a:gd name="connsiteX6" fmla="*/ 23758 w 185123"/>
                  <a:gd name="connsiteY6" fmla="*/ 23359 h 240366"/>
                  <a:gd name="connsiteX7" fmla="*/ 706 w 185123"/>
                  <a:gd name="connsiteY7" fmla="*/ 307 h 240366"/>
                  <a:gd name="connsiteX8" fmla="*/ 54495 w 185123"/>
                  <a:gd name="connsiteY8" fmla="*/ 15675 h 240366"/>
                  <a:gd name="connsiteX9" fmla="*/ 85231 w 185123"/>
                  <a:gd name="connsiteY9" fmla="*/ 38727 h 240366"/>
                  <a:gd name="connsiteX10" fmla="*/ 115967 w 185123"/>
                  <a:gd name="connsiteY10" fmla="*/ 84831 h 240366"/>
                  <a:gd name="connsiteX11" fmla="*/ 154387 w 185123"/>
                  <a:gd name="connsiteY11" fmla="*/ 130935 h 240366"/>
                  <a:gd name="connsiteX12" fmla="*/ 185123 w 185123"/>
                  <a:gd name="connsiteY12" fmla="*/ 200092 h 240366"/>
                  <a:gd name="connsiteX13" fmla="*/ 177439 w 185123"/>
                  <a:gd name="connsiteY13" fmla="*/ 238512 h 240366"/>
                  <a:gd name="connsiteX14" fmla="*/ 139019 w 185123"/>
                  <a:gd name="connsiteY14" fmla="*/ 223144 h 24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123" h="240366">
                    <a:moveTo>
                      <a:pt x="139019" y="223144"/>
                    </a:moveTo>
                    <a:lnTo>
                      <a:pt x="139019" y="223144"/>
                    </a:lnTo>
                    <a:cubicBezTo>
                      <a:pt x="123651" y="200092"/>
                      <a:pt x="106875" y="177918"/>
                      <a:pt x="92915" y="153987"/>
                    </a:cubicBezTo>
                    <a:cubicBezTo>
                      <a:pt x="88834" y="146991"/>
                      <a:pt x="88422" y="138380"/>
                      <a:pt x="85231" y="130935"/>
                    </a:cubicBezTo>
                    <a:cubicBezTo>
                      <a:pt x="80719" y="120407"/>
                      <a:pt x="75756" y="110021"/>
                      <a:pt x="69863" y="100199"/>
                    </a:cubicBezTo>
                    <a:cubicBezTo>
                      <a:pt x="60360" y="84361"/>
                      <a:pt x="47386" y="70615"/>
                      <a:pt x="39126" y="54095"/>
                    </a:cubicBezTo>
                    <a:cubicBezTo>
                      <a:pt x="34003" y="43850"/>
                      <a:pt x="30416" y="32680"/>
                      <a:pt x="23758" y="23359"/>
                    </a:cubicBezTo>
                    <a:cubicBezTo>
                      <a:pt x="17442" y="14516"/>
                      <a:pt x="-4154" y="10027"/>
                      <a:pt x="706" y="307"/>
                    </a:cubicBezTo>
                    <a:cubicBezTo>
                      <a:pt x="2084" y="-2449"/>
                      <a:pt x="49968" y="14166"/>
                      <a:pt x="54495" y="15675"/>
                    </a:cubicBezTo>
                    <a:cubicBezTo>
                      <a:pt x="64740" y="23359"/>
                      <a:pt x="76723" y="29155"/>
                      <a:pt x="85231" y="38727"/>
                    </a:cubicBezTo>
                    <a:cubicBezTo>
                      <a:pt x="97502" y="52532"/>
                      <a:pt x="102907" y="71771"/>
                      <a:pt x="115967" y="84831"/>
                    </a:cubicBezTo>
                    <a:cubicBezTo>
                      <a:pt x="130443" y="99307"/>
                      <a:pt x="145829" y="111679"/>
                      <a:pt x="154387" y="130935"/>
                    </a:cubicBezTo>
                    <a:cubicBezTo>
                      <a:pt x="190966" y="213237"/>
                      <a:pt x="150342" y="147919"/>
                      <a:pt x="185123" y="200092"/>
                    </a:cubicBezTo>
                    <a:cubicBezTo>
                      <a:pt x="182562" y="212899"/>
                      <a:pt x="189120" y="232671"/>
                      <a:pt x="177439" y="238512"/>
                    </a:cubicBezTo>
                    <a:cubicBezTo>
                      <a:pt x="161240" y="246612"/>
                      <a:pt x="145422" y="225705"/>
                      <a:pt x="139019" y="22314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 rot="1297009">
                <a:off x="5791901" y="3571519"/>
                <a:ext cx="93161" cy="102657"/>
              </a:xfrm>
              <a:custGeom>
                <a:avLst/>
                <a:gdLst>
                  <a:gd name="connsiteX0" fmla="*/ 139019 w 185123"/>
                  <a:gd name="connsiteY0" fmla="*/ 223144 h 240366"/>
                  <a:gd name="connsiteX1" fmla="*/ 139019 w 185123"/>
                  <a:gd name="connsiteY1" fmla="*/ 223144 h 240366"/>
                  <a:gd name="connsiteX2" fmla="*/ 92915 w 185123"/>
                  <a:gd name="connsiteY2" fmla="*/ 153987 h 240366"/>
                  <a:gd name="connsiteX3" fmla="*/ 85231 w 185123"/>
                  <a:gd name="connsiteY3" fmla="*/ 130935 h 240366"/>
                  <a:gd name="connsiteX4" fmla="*/ 69863 w 185123"/>
                  <a:gd name="connsiteY4" fmla="*/ 100199 h 240366"/>
                  <a:gd name="connsiteX5" fmla="*/ 39126 w 185123"/>
                  <a:gd name="connsiteY5" fmla="*/ 54095 h 240366"/>
                  <a:gd name="connsiteX6" fmla="*/ 23758 w 185123"/>
                  <a:gd name="connsiteY6" fmla="*/ 23359 h 240366"/>
                  <a:gd name="connsiteX7" fmla="*/ 706 w 185123"/>
                  <a:gd name="connsiteY7" fmla="*/ 307 h 240366"/>
                  <a:gd name="connsiteX8" fmla="*/ 54495 w 185123"/>
                  <a:gd name="connsiteY8" fmla="*/ 15675 h 240366"/>
                  <a:gd name="connsiteX9" fmla="*/ 85231 w 185123"/>
                  <a:gd name="connsiteY9" fmla="*/ 38727 h 240366"/>
                  <a:gd name="connsiteX10" fmla="*/ 115967 w 185123"/>
                  <a:gd name="connsiteY10" fmla="*/ 84831 h 240366"/>
                  <a:gd name="connsiteX11" fmla="*/ 154387 w 185123"/>
                  <a:gd name="connsiteY11" fmla="*/ 130935 h 240366"/>
                  <a:gd name="connsiteX12" fmla="*/ 185123 w 185123"/>
                  <a:gd name="connsiteY12" fmla="*/ 200092 h 240366"/>
                  <a:gd name="connsiteX13" fmla="*/ 177439 w 185123"/>
                  <a:gd name="connsiteY13" fmla="*/ 238512 h 240366"/>
                  <a:gd name="connsiteX14" fmla="*/ 139019 w 185123"/>
                  <a:gd name="connsiteY14" fmla="*/ 223144 h 24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123" h="240366">
                    <a:moveTo>
                      <a:pt x="139019" y="223144"/>
                    </a:moveTo>
                    <a:lnTo>
                      <a:pt x="139019" y="223144"/>
                    </a:lnTo>
                    <a:cubicBezTo>
                      <a:pt x="123651" y="200092"/>
                      <a:pt x="106875" y="177918"/>
                      <a:pt x="92915" y="153987"/>
                    </a:cubicBezTo>
                    <a:cubicBezTo>
                      <a:pt x="88834" y="146991"/>
                      <a:pt x="88422" y="138380"/>
                      <a:pt x="85231" y="130935"/>
                    </a:cubicBezTo>
                    <a:cubicBezTo>
                      <a:pt x="80719" y="120407"/>
                      <a:pt x="75756" y="110021"/>
                      <a:pt x="69863" y="100199"/>
                    </a:cubicBezTo>
                    <a:cubicBezTo>
                      <a:pt x="60360" y="84361"/>
                      <a:pt x="47386" y="70615"/>
                      <a:pt x="39126" y="54095"/>
                    </a:cubicBezTo>
                    <a:cubicBezTo>
                      <a:pt x="34003" y="43850"/>
                      <a:pt x="30416" y="32680"/>
                      <a:pt x="23758" y="23359"/>
                    </a:cubicBezTo>
                    <a:cubicBezTo>
                      <a:pt x="17442" y="14516"/>
                      <a:pt x="-4154" y="10027"/>
                      <a:pt x="706" y="307"/>
                    </a:cubicBezTo>
                    <a:cubicBezTo>
                      <a:pt x="2084" y="-2449"/>
                      <a:pt x="49968" y="14166"/>
                      <a:pt x="54495" y="15675"/>
                    </a:cubicBezTo>
                    <a:cubicBezTo>
                      <a:pt x="64740" y="23359"/>
                      <a:pt x="76723" y="29155"/>
                      <a:pt x="85231" y="38727"/>
                    </a:cubicBezTo>
                    <a:cubicBezTo>
                      <a:pt x="97502" y="52532"/>
                      <a:pt x="102907" y="71771"/>
                      <a:pt x="115967" y="84831"/>
                    </a:cubicBezTo>
                    <a:cubicBezTo>
                      <a:pt x="130443" y="99307"/>
                      <a:pt x="145829" y="111679"/>
                      <a:pt x="154387" y="130935"/>
                    </a:cubicBezTo>
                    <a:cubicBezTo>
                      <a:pt x="190966" y="213237"/>
                      <a:pt x="150342" y="147919"/>
                      <a:pt x="185123" y="200092"/>
                    </a:cubicBezTo>
                    <a:cubicBezTo>
                      <a:pt x="182562" y="212899"/>
                      <a:pt x="189120" y="232671"/>
                      <a:pt x="177439" y="238512"/>
                    </a:cubicBezTo>
                    <a:cubicBezTo>
                      <a:pt x="161240" y="246612"/>
                      <a:pt x="145422" y="225705"/>
                      <a:pt x="139019" y="22314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752167" y="3910379"/>
              <a:ext cx="193848" cy="194814"/>
              <a:chOff x="5763045" y="3492680"/>
              <a:chExt cx="173802" cy="210879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763045" y="3492680"/>
                <a:ext cx="173802" cy="210879"/>
                <a:chOff x="5227370" y="4011295"/>
                <a:chExt cx="173802" cy="210879"/>
              </a:xfrm>
            </p:grpSpPr>
            <p:sp>
              <p:nvSpPr>
                <p:cNvPr id="28" name="Freeform 27"/>
                <p:cNvSpPr/>
                <p:nvPr/>
              </p:nvSpPr>
              <p:spPr>
                <a:xfrm>
                  <a:off x="5308804" y="4011295"/>
                  <a:ext cx="52688" cy="192061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5227370" y="4070892"/>
                  <a:ext cx="84508" cy="126892"/>
                </a:xfrm>
                <a:custGeom>
                  <a:avLst/>
                  <a:gdLst>
                    <a:gd name="connsiteX0" fmla="*/ 139019 w 185123"/>
                    <a:gd name="connsiteY0" fmla="*/ 223144 h 240366"/>
                    <a:gd name="connsiteX1" fmla="*/ 139019 w 185123"/>
                    <a:gd name="connsiteY1" fmla="*/ 223144 h 240366"/>
                    <a:gd name="connsiteX2" fmla="*/ 92915 w 185123"/>
                    <a:gd name="connsiteY2" fmla="*/ 153987 h 240366"/>
                    <a:gd name="connsiteX3" fmla="*/ 85231 w 185123"/>
                    <a:gd name="connsiteY3" fmla="*/ 130935 h 240366"/>
                    <a:gd name="connsiteX4" fmla="*/ 69863 w 185123"/>
                    <a:gd name="connsiteY4" fmla="*/ 100199 h 240366"/>
                    <a:gd name="connsiteX5" fmla="*/ 39126 w 185123"/>
                    <a:gd name="connsiteY5" fmla="*/ 54095 h 240366"/>
                    <a:gd name="connsiteX6" fmla="*/ 23758 w 185123"/>
                    <a:gd name="connsiteY6" fmla="*/ 23359 h 240366"/>
                    <a:gd name="connsiteX7" fmla="*/ 706 w 185123"/>
                    <a:gd name="connsiteY7" fmla="*/ 307 h 240366"/>
                    <a:gd name="connsiteX8" fmla="*/ 54495 w 185123"/>
                    <a:gd name="connsiteY8" fmla="*/ 15675 h 240366"/>
                    <a:gd name="connsiteX9" fmla="*/ 85231 w 185123"/>
                    <a:gd name="connsiteY9" fmla="*/ 38727 h 240366"/>
                    <a:gd name="connsiteX10" fmla="*/ 115967 w 185123"/>
                    <a:gd name="connsiteY10" fmla="*/ 84831 h 240366"/>
                    <a:gd name="connsiteX11" fmla="*/ 154387 w 185123"/>
                    <a:gd name="connsiteY11" fmla="*/ 130935 h 240366"/>
                    <a:gd name="connsiteX12" fmla="*/ 185123 w 185123"/>
                    <a:gd name="connsiteY12" fmla="*/ 200092 h 240366"/>
                    <a:gd name="connsiteX13" fmla="*/ 177439 w 185123"/>
                    <a:gd name="connsiteY13" fmla="*/ 238512 h 240366"/>
                    <a:gd name="connsiteX14" fmla="*/ 139019 w 185123"/>
                    <a:gd name="connsiteY14" fmla="*/ 223144 h 240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123" h="240366">
                      <a:moveTo>
                        <a:pt x="139019" y="223144"/>
                      </a:moveTo>
                      <a:lnTo>
                        <a:pt x="139019" y="223144"/>
                      </a:lnTo>
                      <a:cubicBezTo>
                        <a:pt x="123651" y="200092"/>
                        <a:pt x="106875" y="177918"/>
                        <a:pt x="92915" y="153987"/>
                      </a:cubicBezTo>
                      <a:cubicBezTo>
                        <a:pt x="88834" y="146991"/>
                        <a:pt x="88422" y="138380"/>
                        <a:pt x="85231" y="130935"/>
                      </a:cubicBezTo>
                      <a:cubicBezTo>
                        <a:pt x="80719" y="120407"/>
                        <a:pt x="75756" y="110021"/>
                        <a:pt x="69863" y="100199"/>
                      </a:cubicBezTo>
                      <a:cubicBezTo>
                        <a:pt x="60360" y="84361"/>
                        <a:pt x="47386" y="70615"/>
                        <a:pt x="39126" y="54095"/>
                      </a:cubicBezTo>
                      <a:cubicBezTo>
                        <a:pt x="34003" y="43850"/>
                        <a:pt x="30416" y="32680"/>
                        <a:pt x="23758" y="23359"/>
                      </a:cubicBezTo>
                      <a:cubicBezTo>
                        <a:pt x="17442" y="14516"/>
                        <a:pt x="-4154" y="10027"/>
                        <a:pt x="706" y="307"/>
                      </a:cubicBezTo>
                      <a:cubicBezTo>
                        <a:pt x="2084" y="-2449"/>
                        <a:pt x="49968" y="14166"/>
                        <a:pt x="54495" y="15675"/>
                      </a:cubicBezTo>
                      <a:cubicBezTo>
                        <a:pt x="64740" y="23359"/>
                        <a:pt x="76723" y="29155"/>
                        <a:pt x="85231" y="38727"/>
                      </a:cubicBezTo>
                      <a:cubicBezTo>
                        <a:pt x="97502" y="52532"/>
                        <a:pt x="102907" y="71771"/>
                        <a:pt x="115967" y="84831"/>
                      </a:cubicBezTo>
                      <a:cubicBezTo>
                        <a:pt x="130443" y="99307"/>
                        <a:pt x="145829" y="111679"/>
                        <a:pt x="154387" y="130935"/>
                      </a:cubicBezTo>
                      <a:cubicBezTo>
                        <a:pt x="190966" y="213237"/>
                        <a:pt x="150342" y="147919"/>
                        <a:pt x="185123" y="200092"/>
                      </a:cubicBezTo>
                      <a:cubicBezTo>
                        <a:pt x="182562" y="212899"/>
                        <a:pt x="189120" y="232671"/>
                        <a:pt x="177439" y="238512"/>
                      </a:cubicBezTo>
                      <a:cubicBezTo>
                        <a:pt x="161240" y="246612"/>
                        <a:pt x="145422" y="225705"/>
                        <a:pt x="139019" y="22314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 rot="520889" flipH="1">
                  <a:off x="5346132" y="4070094"/>
                  <a:ext cx="55040" cy="152080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" name="Freeform 26"/>
              <p:cNvSpPr/>
              <p:nvPr/>
            </p:nvSpPr>
            <p:spPr>
              <a:xfrm rot="1297009">
                <a:off x="5791901" y="3571519"/>
                <a:ext cx="93161" cy="102657"/>
              </a:xfrm>
              <a:custGeom>
                <a:avLst/>
                <a:gdLst>
                  <a:gd name="connsiteX0" fmla="*/ 139019 w 185123"/>
                  <a:gd name="connsiteY0" fmla="*/ 223144 h 240366"/>
                  <a:gd name="connsiteX1" fmla="*/ 139019 w 185123"/>
                  <a:gd name="connsiteY1" fmla="*/ 223144 h 240366"/>
                  <a:gd name="connsiteX2" fmla="*/ 92915 w 185123"/>
                  <a:gd name="connsiteY2" fmla="*/ 153987 h 240366"/>
                  <a:gd name="connsiteX3" fmla="*/ 85231 w 185123"/>
                  <a:gd name="connsiteY3" fmla="*/ 130935 h 240366"/>
                  <a:gd name="connsiteX4" fmla="*/ 69863 w 185123"/>
                  <a:gd name="connsiteY4" fmla="*/ 100199 h 240366"/>
                  <a:gd name="connsiteX5" fmla="*/ 39126 w 185123"/>
                  <a:gd name="connsiteY5" fmla="*/ 54095 h 240366"/>
                  <a:gd name="connsiteX6" fmla="*/ 23758 w 185123"/>
                  <a:gd name="connsiteY6" fmla="*/ 23359 h 240366"/>
                  <a:gd name="connsiteX7" fmla="*/ 706 w 185123"/>
                  <a:gd name="connsiteY7" fmla="*/ 307 h 240366"/>
                  <a:gd name="connsiteX8" fmla="*/ 54495 w 185123"/>
                  <a:gd name="connsiteY8" fmla="*/ 15675 h 240366"/>
                  <a:gd name="connsiteX9" fmla="*/ 85231 w 185123"/>
                  <a:gd name="connsiteY9" fmla="*/ 38727 h 240366"/>
                  <a:gd name="connsiteX10" fmla="*/ 115967 w 185123"/>
                  <a:gd name="connsiteY10" fmla="*/ 84831 h 240366"/>
                  <a:gd name="connsiteX11" fmla="*/ 154387 w 185123"/>
                  <a:gd name="connsiteY11" fmla="*/ 130935 h 240366"/>
                  <a:gd name="connsiteX12" fmla="*/ 185123 w 185123"/>
                  <a:gd name="connsiteY12" fmla="*/ 200092 h 240366"/>
                  <a:gd name="connsiteX13" fmla="*/ 177439 w 185123"/>
                  <a:gd name="connsiteY13" fmla="*/ 238512 h 240366"/>
                  <a:gd name="connsiteX14" fmla="*/ 139019 w 185123"/>
                  <a:gd name="connsiteY14" fmla="*/ 223144 h 24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123" h="240366">
                    <a:moveTo>
                      <a:pt x="139019" y="223144"/>
                    </a:moveTo>
                    <a:lnTo>
                      <a:pt x="139019" y="223144"/>
                    </a:lnTo>
                    <a:cubicBezTo>
                      <a:pt x="123651" y="200092"/>
                      <a:pt x="106875" y="177918"/>
                      <a:pt x="92915" y="153987"/>
                    </a:cubicBezTo>
                    <a:cubicBezTo>
                      <a:pt x="88834" y="146991"/>
                      <a:pt x="88422" y="138380"/>
                      <a:pt x="85231" y="130935"/>
                    </a:cubicBezTo>
                    <a:cubicBezTo>
                      <a:pt x="80719" y="120407"/>
                      <a:pt x="75756" y="110021"/>
                      <a:pt x="69863" y="100199"/>
                    </a:cubicBezTo>
                    <a:cubicBezTo>
                      <a:pt x="60360" y="84361"/>
                      <a:pt x="47386" y="70615"/>
                      <a:pt x="39126" y="54095"/>
                    </a:cubicBezTo>
                    <a:cubicBezTo>
                      <a:pt x="34003" y="43850"/>
                      <a:pt x="30416" y="32680"/>
                      <a:pt x="23758" y="23359"/>
                    </a:cubicBezTo>
                    <a:cubicBezTo>
                      <a:pt x="17442" y="14516"/>
                      <a:pt x="-4154" y="10027"/>
                      <a:pt x="706" y="307"/>
                    </a:cubicBezTo>
                    <a:cubicBezTo>
                      <a:pt x="2084" y="-2449"/>
                      <a:pt x="49968" y="14166"/>
                      <a:pt x="54495" y="15675"/>
                    </a:cubicBezTo>
                    <a:cubicBezTo>
                      <a:pt x="64740" y="23359"/>
                      <a:pt x="76723" y="29155"/>
                      <a:pt x="85231" y="38727"/>
                    </a:cubicBezTo>
                    <a:cubicBezTo>
                      <a:pt x="97502" y="52532"/>
                      <a:pt x="102907" y="71771"/>
                      <a:pt x="115967" y="84831"/>
                    </a:cubicBezTo>
                    <a:cubicBezTo>
                      <a:pt x="130443" y="99307"/>
                      <a:pt x="145829" y="111679"/>
                      <a:pt x="154387" y="130935"/>
                    </a:cubicBezTo>
                    <a:cubicBezTo>
                      <a:pt x="190966" y="213237"/>
                      <a:pt x="150342" y="147919"/>
                      <a:pt x="185123" y="200092"/>
                    </a:cubicBezTo>
                    <a:cubicBezTo>
                      <a:pt x="182562" y="212899"/>
                      <a:pt x="189120" y="232671"/>
                      <a:pt x="177439" y="238512"/>
                    </a:cubicBezTo>
                    <a:cubicBezTo>
                      <a:pt x="161240" y="246612"/>
                      <a:pt x="145422" y="225705"/>
                      <a:pt x="139019" y="22314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811446" y="4042919"/>
              <a:ext cx="193848" cy="194814"/>
              <a:chOff x="5763045" y="3492680"/>
              <a:chExt cx="173802" cy="21087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763045" y="3492680"/>
                <a:ext cx="173802" cy="210879"/>
                <a:chOff x="5227370" y="4011295"/>
                <a:chExt cx="173802" cy="210879"/>
              </a:xfrm>
            </p:grpSpPr>
            <p:sp>
              <p:nvSpPr>
                <p:cNvPr id="37" name="Freeform 36"/>
                <p:cNvSpPr/>
                <p:nvPr/>
              </p:nvSpPr>
              <p:spPr>
                <a:xfrm>
                  <a:off x="5308804" y="4011295"/>
                  <a:ext cx="52688" cy="192061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5227370" y="4070892"/>
                  <a:ext cx="84508" cy="126892"/>
                </a:xfrm>
                <a:custGeom>
                  <a:avLst/>
                  <a:gdLst>
                    <a:gd name="connsiteX0" fmla="*/ 139019 w 185123"/>
                    <a:gd name="connsiteY0" fmla="*/ 223144 h 240366"/>
                    <a:gd name="connsiteX1" fmla="*/ 139019 w 185123"/>
                    <a:gd name="connsiteY1" fmla="*/ 223144 h 240366"/>
                    <a:gd name="connsiteX2" fmla="*/ 92915 w 185123"/>
                    <a:gd name="connsiteY2" fmla="*/ 153987 h 240366"/>
                    <a:gd name="connsiteX3" fmla="*/ 85231 w 185123"/>
                    <a:gd name="connsiteY3" fmla="*/ 130935 h 240366"/>
                    <a:gd name="connsiteX4" fmla="*/ 69863 w 185123"/>
                    <a:gd name="connsiteY4" fmla="*/ 100199 h 240366"/>
                    <a:gd name="connsiteX5" fmla="*/ 39126 w 185123"/>
                    <a:gd name="connsiteY5" fmla="*/ 54095 h 240366"/>
                    <a:gd name="connsiteX6" fmla="*/ 23758 w 185123"/>
                    <a:gd name="connsiteY6" fmla="*/ 23359 h 240366"/>
                    <a:gd name="connsiteX7" fmla="*/ 706 w 185123"/>
                    <a:gd name="connsiteY7" fmla="*/ 307 h 240366"/>
                    <a:gd name="connsiteX8" fmla="*/ 54495 w 185123"/>
                    <a:gd name="connsiteY8" fmla="*/ 15675 h 240366"/>
                    <a:gd name="connsiteX9" fmla="*/ 85231 w 185123"/>
                    <a:gd name="connsiteY9" fmla="*/ 38727 h 240366"/>
                    <a:gd name="connsiteX10" fmla="*/ 115967 w 185123"/>
                    <a:gd name="connsiteY10" fmla="*/ 84831 h 240366"/>
                    <a:gd name="connsiteX11" fmla="*/ 154387 w 185123"/>
                    <a:gd name="connsiteY11" fmla="*/ 130935 h 240366"/>
                    <a:gd name="connsiteX12" fmla="*/ 185123 w 185123"/>
                    <a:gd name="connsiteY12" fmla="*/ 200092 h 240366"/>
                    <a:gd name="connsiteX13" fmla="*/ 177439 w 185123"/>
                    <a:gd name="connsiteY13" fmla="*/ 238512 h 240366"/>
                    <a:gd name="connsiteX14" fmla="*/ 139019 w 185123"/>
                    <a:gd name="connsiteY14" fmla="*/ 223144 h 240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123" h="240366">
                      <a:moveTo>
                        <a:pt x="139019" y="223144"/>
                      </a:moveTo>
                      <a:lnTo>
                        <a:pt x="139019" y="223144"/>
                      </a:lnTo>
                      <a:cubicBezTo>
                        <a:pt x="123651" y="200092"/>
                        <a:pt x="106875" y="177918"/>
                        <a:pt x="92915" y="153987"/>
                      </a:cubicBezTo>
                      <a:cubicBezTo>
                        <a:pt x="88834" y="146991"/>
                        <a:pt x="88422" y="138380"/>
                        <a:pt x="85231" y="130935"/>
                      </a:cubicBezTo>
                      <a:cubicBezTo>
                        <a:pt x="80719" y="120407"/>
                        <a:pt x="75756" y="110021"/>
                        <a:pt x="69863" y="100199"/>
                      </a:cubicBezTo>
                      <a:cubicBezTo>
                        <a:pt x="60360" y="84361"/>
                        <a:pt x="47386" y="70615"/>
                        <a:pt x="39126" y="54095"/>
                      </a:cubicBezTo>
                      <a:cubicBezTo>
                        <a:pt x="34003" y="43850"/>
                        <a:pt x="30416" y="32680"/>
                        <a:pt x="23758" y="23359"/>
                      </a:cubicBezTo>
                      <a:cubicBezTo>
                        <a:pt x="17442" y="14516"/>
                        <a:pt x="-4154" y="10027"/>
                        <a:pt x="706" y="307"/>
                      </a:cubicBezTo>
                      <a:cubicBezTo>
                        <a:pt x="2084" y="-2449"/>
                        <a:pt x="49968" y="14166"/>
                        <a:pt x="54495" y="15675"/>
                      </a:cubicBezTo>
                      <a:cubicBezTo>
                        <a:pt x="64740" y="23359"/>
                        <a:pt x="76723" y="29155"/>
                        <a:pt x="85231" y="38727"/>
                      </a:cubicBezTo>
                      <a:cubicBezTo>
                        <a:pt x="97502" y="52532"/>
                        <a:pt x="102907" y="71771"/>
                        <a:pt x="115967" y="84831"/>
                      </a:cubicBezTo>
                      <a:cubicBezTo>
                        <a:pt x="130443" y="99307"/>
                        <a:pt x="145829" y="111679"/>
                        <a:pt x="154387" y="130935"/>
                      </a:cubicBezTo>
                      <a:cubicBezTo>
                        <a:pt x="190966" y="213237"/>
                        <a:pt x="150342" y="147919"/>
                        <a:pt x="185123" y="200092"/>
                      </a:cubicBezTo>
                      <a:cubicBezTo>
                        <a:pt x="182562" y="212899"/>
                        <a:pt x="189120" y="232671"/>
                        <a:pt x="177439" y="238512"/>
                      </a:cubicBezTo>
                      <a:cubicBezTo>
                        <a:pt x="161240" y="246612"/>
                        <a:pt x="145422" y="225705"/>
                        <a:pt x="139019" y="22314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 rot="520889" flipH="1">
                  <a:off x="5346132" y="4070094"/>
                  <a:ext cx="55040" cy="152080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6" name="Freeform 35"/>
              <p:cNvSpPr/>
              <p:nvPr/>
            </p:nvSpPr>
            <p:spPr>
              <a:xfrm rot="1297009">
                <a:off x="5791901" y="3571519"/>
                <a:ext cx="93161" cy="102657"/>
              </a:xfrm>
              <a:custGeom>
                <a:avLst/>
                <a:gdLst>
                  <a:gd name="connsiteX0" fmla="*/ 139019 w 185123"/>
                  <a:gd name="connsiteY0" fmla="*/ 223144 h 240366"/>
                  <a:gd name="connsiteX1" fmla="*/ 139019 w 185123"/>
                  <a:gd name="connsiteY1" fmla="*/ 223144 h 240366"/>
                  <a:gd name="connsiteX2" fmla="*/ 92915 w 185123"/>
                  <a:gd name="connsiteY2" fmla="*/ 153987 h 240366"/>
                  <a:gd name="connsiteX3" fmla="*/ 85231 w 185123"/>
                  <a:gd name="connsiteY3" fmla="*/ 130935 h 240366"/>
                  <a:gd name="connsiteX4" fmla="*/ 69863 w 185123"/>
                  <a:gd name="connsiteY4" fmla="*/ 100199 h 240366"/>
                  <a:gd name="connsiteX5" fmla="*/ 39126 w 185123"/>
                  <a:gd name="connsiteY5" fmla="*/ 54095 h 240366"/>
                  <a:gd name="connsiteX6" fmla="*/ 23758 w 185123"/>
                  <a:gd name="connsiteY6" fmla="*/ 23359 h 240366"/>
                  <a:gd name="connsiteX7" fmla="*/ 706 w 185123"/>
                  <a:gd name="connsiteY7" fmla="*/ 307 h 240366"/>
                  <a:gd name="connsiteX8" fmla="*/ 54495 w 185123"/>
                  <a:gd name="connsiteY8" fmla="*/ 15675 h 240366"/>
                  <a:gd name="connsiteX9" fmla="*/ 85231 w 185123"/>
                  <a:gd name="connsiteY9" fmla="*/ 38727 h 240366"/>
                  <a:gd name="connsiteX10" fmla="*/ 115967 w 185123"/>
                  <a:gd name="connsiteY10" fmla="*/ 84831 h 240366"/>
                  <a:gd name="connsiteX11" fmla="*/ 154387 w 185123"/>
                  <a:gd name="connsiteY11" fmla="*/ 130935 h 240366"/>
                  <a:gd name="connsiteX12" fmla="*/ 185123 w 185123"/>
                  <a:gd name="connsiteY12" fmla="*/ 200092 h 240366"/>
                  <a:gd name="connsiteX13" fmla="*/ 177439 w 185123"/>
                  <a:gd name="connsiteY13" fmla="*/ 238512 h 240366"/>
                  <a:gd name="connsiteX14" fmla="*/ 139019 w 185123"/>
                  <a:gd name="connsiteY14" fmla="*/ 223144 h 24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123" h="240366">
                    <a:moveTo>
                      <a:pt x="139019" y="223144"/>
                    </a:moveTo>
                    <a:lnTo>
                      <a:pt x="139019" y="223144"/>
                    </a:lnTo>
                    <a:cubicBezTo>
                      <a:pt x="123651" y="200092"/>
                      <a:pt x="106875" y="177918"/>
                      <a:pt x="92915" y="153987"/>
                    </a:cubicBezTo>
                    <a:cubicBezTo>
                      <a:pt x="88834" y="146991"/>
                      <a:pt x="88422" y="138380"/>
                      <a:pt x="85231" y="130935"/>
                    </a:cubicBezTo>
                    <a:cubicBezTo>
                      <a:pt x="80719" y="120407"/>
                      <a:pt x="75756" y="110021"/>
                      <a:pt x="69863" y="100199"/>
                    </a:cubicBezTo>
                    <a:cubicBezTo>
                      <a:pt x="60360" y="84361"/>
                      <a:pt x="47386" y="70615"/>
                      <a:pt x="39126" y="54095"/>
                    </a:cubicBezTo>
                    <a:cubicBezTo>
                      <a:pt x="34003" y="43850"/>
                      <a:pt x="30416" y="32680"/>
                      <a:pt x="23758" y="23359"/>
                    </a:cubicBezTo>
                    <a:cubicBezTo>
                      <a:pt x="17442" y="14516"/>
                      <a:pt x="-4154" y="10027"/>
                      <a:pt x="706" y="307"/>
                    </a:cubicBezTo>
                    <a:cubicBezTo>
                      <a:pt x="2084" y="-2449"/>
                      <a:pt x="49968" y="14166"/>
                      <a:pt x="54495" y="15675"/>
                    </a:cubicBezTo>
                    <a:cubicBezTo>
                      <a:pt x="64740" y="23359"/>
                      <a:pt x="76723" y="29155"/>
                      <a:pt x="85231" y="38727"/>
                    </a:cubicBezTo>
                    <a:cubicBezTo>
                      <a:pt x="97502" y="52532"/>
                      <a:pt x="102907" y="71771"/>
                      <a:pt x="115967" y="84831"/>
                    </a:cubicBezTo>
                    <a:cubicBezTo>
                      <a:pt x="130443" y="99307"/>
                      <a:pt x="145829" y="111679"/>
                      <a:pt x="154387" y="130935"/>
                    </a:cubicBezTo>
                    <a:cubicBezTo>
                      <a:pt x="190966" y="213237"/>
                      <a:pt x="150342" y="147919"/>
                      <a:pt x="185123" y="200092"/>
                    </a:cubicBezTo>
                    <a:cubicBezTo>
                      <a:pt x="182562" y="212899"/>
                      <a:pt x="189120" y="232671"/>
                      <a:pt x="177439" y="238512"/>
                    </a:cubicBezTo>
                    <a:cubicBezTo>
                      <a:pt x="161240" y="246612"/>
                      <a:pt x="145422" y="225705"/>
                      <a:pt x="139019" y="22314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9233004" y="4074595"/>
            <a:ext cx="313303" cy="498755"/>
            <a:chOff x="9588285" y="3453167"/>
            <a:chExt cx="313303" cy="502740"/>
          </a:xfrm>
        </p:grpSpPr>
        <p:grpSp>
          <p:nvGrpSpPr>
            <p:cNvPr id="41" name="Group 40"/>
            <p:cNvGrpSpPr/>
            <p:nvPr/>
          </p:nvGrpSpPr>
          <p:grpSpPr>
            <a:xfrm>
              <a:off x="9588285" y="3453167"/>
              <a:ext cx="266280" cy="250172"/>
              <a:chOff x="5763045" y="3492680"/>
              <a:chExt cx="264627" cy="215067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5763045" y="3492680"/>
                <a:ext cx="264627" cy="215067"/>
                <a:chOff x="5227370" y="4011295"/>
                <a:chExt cx="264627" cy="215067"/>
              </a:xfrm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5308804" y="4011295"/>
                  <a:ext cx="52688" cy="192061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 rot="1076796" flipH="1">
                  <a:off x="5428053" y="4090978"/>
                  <a:ext cx="63944" cy="135384"/>
                </a:xfrm>
                <a:custGeom>
                  <a:avLst/>
                  <a:gdLst>
                    <a:gd name="connsiteX0" fmla="*/ 139019 w 185123"/>
                    <a:gd name="connsiteY0" fmla="*/ 223144 h 240366"/>
                    <a:gd name="connsiteX1" fmla="*/ 139019 w 185123"/>
                    <a:gd name="connsiteY1" fmla="*/ 223144 h 240366"/>
                    <a:gd name="connsiteX2" fmla="*/ 92915 w 185123"/>
                    <a:gd name="connsiteY2" fmla="*/ 153987 h 240366"/>
                    <a:gd name="connsiteX3" fmla="*/ 85231 w 185123"/>
                    <a:gd name="connsiteY3" fmla="*/ 130935 h 240366"/>
                    <a:gd name="connsiteX4" fmla="*/ 69863 w 185123"/>
                    <a:gd name="connsiteY4" fmla="*/ 100199 h 240366"/>
                    <a:gd name="connsiteX5" fmla="*/ 39126 w 185123"/>
                    <a:gd name="connsiteY5" fmla="*/ 54095 h 240366"/>
                    <a:gd name="connsiteX6" fmla="*/ 23758 w 185123"/>
                    <a:gd name="connsiteY6" fmla="*/ 23359 h 240366"/>
                    <a:gd name="connsiteX7" fmla="*/ 706 w 185123"/>
                    <a:gd name="connsiteY7" fmla="*/ 307 h 240366"/>
                    <a:gd name="connsiteX8" fmla="*/ 54495 w 185123"/>
                    <a:gd name="connsiteY8" fmla="*/ 15675 h 240366"/>
                    <a:gd name="connsiteX9" fmla="*/ 85231 w 185123"/>
                    <a:gd name="connsiteY9" fmla="*/ 38727 h 240366"/>
                    <a:gd name="connsiteX10" fmla="*/ 115967 w 185123"/>
                    <a:gd name="connsiteY10" fmla="*/ 84831 h 240366"/>
                    <a:gd name="connsiteX11" fmla="*/ 154387 w 185123"/>
                    <a:gd name="connsiteY11" fmla="*/ 130935 h 240366"/>
                    <a:gd name="connsiteX12" fmla="*/ 185123 w 185123"/>
                    <a:gd name="connsiteY12" fmla="*/ 200092 h 240366"/>
                    <a:gd name="connsiteX13" fmla="*/ 177439 w 185123"/>
                    <a:gd name="connsiteY13" fmla="*/ 238512 h 240366"/>
                    <a:gd name="connsiteX14" fmla="*/ 139019 w 185123"/>
                    <a:gd name="connsiteY14" fmla="*/ 223144 h 240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123" h="240366">
                      <a:moveTo>
                        <a:pt x="139019" y="223144"/>
                      </a:moveTo>
                      <a:lnTo>
                        <a:pt x="139019" y="223144"/>
                      </a:lnTo>
                      <a:cubicBezTo>
                        <a:pt x="123651" y="200092"/>
                        <a:pt x="106875" y="177918"/>
                        <a:pt x="92915" y="153987"/>
                      </a:cubicBezTo>
                      <a:cubicBezTo>
                        <a:pt x="88834" y="146991"/>
                        <a:pt x="88422" y="138380"/>
                        <a:pt x="85231" y="130935"/>
                      </a:cubicBezTo>
                      <a:cubicBezTo>
                        <a:pt x="80719" y="120407"/>
                        <a:pt x="75756" y="110021"/>
                        <a:pt x="69863" y="100199"/>
                      </a:cubicBezTo>
                      <a:cubicBezTo>
                        <a:pt x="60360" y="84361"/>
                        <a:pt x="47386" y="70615"/>
                        <a:pt x="39126" y="54095"/>
                      </a:cubicBezTo>
                      <a:cubicBezTo>
                        <a:pt x="34003" y="43850"/>
                        <a:pt x="30416" y="32680"/>
                        <a:pt x="23758" y="23359"/>
                      </a:cubicBezTo>
                      <a:cubicBezTo>
                        <a:pt x="17442" y="14516"/>
                        <a:pt x="-4154" y="10027"/>
                        <a:pt x="706" y="307"/>
                      </a:cubicBezTo>
                      <a:cubicBezTo>
                        <a:pt x="2084" y="-2449"/>
                        <a:pt x="49968" y="14166"/>
                        <a:pt x="54495" y="15675"/>
                      </a:cubicBezTo>
                      <a:cubicBezTo>
                        <a:pt x="64740" y="23359"/>
                        <a:pt x="76723" y="29155"/>
                        <a:pt x="85231" y="38727"/>
                      </a:cubicBezTo>
                      <a:cubicBezTo>
                        <a:pt x="97502" y="52532"/>
                        <a:pt x="102907" y="71771"/>
                        <a:pt x="115967" y="84831"/>
                      </a:cubicBezTo>
                      <a:cubicBezTo>
                        <a:pt x="130443" y="99307"/>
                        <a:pt x="145829" y="111679"/>
                        <a:pt x="154387" y="130935"/>
                      </a:cubicBezTo>
                      <a:cubicBezTo>
                        <a:pt x="190966" y="213237"/>
                        <a:pt x="150342" y="147919"/>
                        <a:pt x="185123" y="200092"/>
                      </a:cubicBezTo>
                      <a:cubicBezTo>
                        <a:pt x="182562" y="212899"/>
                        <a:pt x="189120" y="232671"/>
                        <a:pt x="177439" y="238512"/>
                      </a:cubicBezTo>
                      <a:cubicBezTo>
                        <a:pt x="161240" y="246612"/>
                        <a:pt x="145422" y="225705"/>
                        <a:pt x="139019" y="22314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>
                  <a:off x="5227370" y="4070892"/>
                  <a:ext cx="84508" cy="126892"/>
                </a:xfrm>
                <a:custGeom>
                  <a:avLst/>
                  <a:gdLst>
                    <a:gd name="connsiteX0" fmla="*/ 139019 w 185123"/>
                    <a:gd name="connsiteY0" fmla="*/ 223144 h 240366"/>
                    <a:gd name="connsiteX1" fmla="*/ 139019 w 185123"/>
                    <a:gd name="connsiteY1" fmla="*/ 223144 h 240366"/>
                    <a:gd name="connsiteX2" fmla="*/ 92915 w 185123"/>
                    <a:gd name="connsiteY2" fmla="*/ 153987 h 240366"/>
                    <a:gd name="connsiteX3" fmla="*/ 85231 w 185123"/>
                    <a:gd name="connsiteY3" fmla="*/ 130935 h 240366"/>
                    <a:gd name="connsiteX4" fmla="*/ 69863 w 185123"/>
                    <a:gd name="connsiteY4" fmla="*/ 100199 h 240366"/>
                    <a:gd name="connsiteX5" fmla="*/ 39126 w 185123"/>
                    <a:gd name="connsiteY5" fmla="*/ 54095 h 240366"/>
                    <a:gd name="connsiteX6" fmla="*/ 23758 w 185123"/>
                    <a:gd name="connsiteY6" fmla="*/ 23359 h 240366"/>
                    <a:gd name="connsiteX7" fmla="*/ 706 w 185123"/>
                    <a:gd name="connsiteY7" fmla="*/ 307 h 240366"/>
                    <a:gd name="connsiteX8" fmla="*/ 54495 w 185123"/>
                    <a:gd name="connsiteY8" fmla="*/ 15675 h 240366"/>
                    <a:gd name="connsiteX9" fmla="*/ 85231 w 185123"/>
                    <a:gd name="connsiteY9" fmla="*/ 38727 h 240366"/>
                    <a:gd name="connsiteX10" fmla="*/ 115967 w 185123"/>
                    <a:gd name="connsiteY10" fmla="*/ 84831 h 240366"/>
                    <a:gd name="connsiteX11" fmla="*/ 154387 w 185123"/>
                    <a:gd name="connsiteY11" fmla="*/ 130935 h 240366"/>
                    <a:gd name="connsiteX12" fmla="*/ 185123 w 185123"/>
                    <a:gd name="connsiteY12" fmla="*/ 200092 h 240366"/>
                    <a:gd name="connsiteX13" fmla="*/ 177439 w 185123"/>
                    <a:gd name="connsiteY13" fmla="*/ 238512 h 240366"/>
                    <a:gd name="connsiteX14" fmla="*/ 139019 w 185123"/>
                    <a:gd name="connsiteY14" fmla="*/ 223144 h 240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123" h="240366">
                      <a:moveTo>
                        <a:pt x="139019" y="223144"/>
                      </a:moveTo>
                      <a:lnTo>
                        <a:pt x="139019" y="223144"/>
                      </a:lnTo>
                      <a:cubicBezTo>
                        <a:pt x="123651" y="200092"/>
                        <a:pt x="106875" y="177918"/>
                        <a:pt x="92915" y="153987"/>
                      </a:cubicBezTo>
                      <a:cubicBezTo>
                        <a:pt x="88834" y="146991"/>
                        <a:pt x="88422" y="138380"/>
                        <a:pt x="85231" y="130935"/>
                      </a:cubicBezTo>
                      <a:cubicBezTo>
                        <a:pt x="80719" y="120407"/>
                        <a:pt x="75756" y="110021"/>
                        <a:pt x="69863" y="100199"/>
                      </a:cubicBezTo>
                      <a:cubicBezTo>
                        <a:pt x="60360" y="84361"/>
                        <a:pt x="47386" y="70615"/>
                        <a:pt x="39126" y="54095"/>
                      </a:cubicBezTo>
                      <a:cubicBezTo>
                        <a:pt x="34003" y="43850"/>
                        <a:pt x="30416" y="32680"/>
                        <a:pt x="23758" y="23359"/>
                      </a:cubicBezTo>
                      <a:cubicBezTo>
                        <a:pt x="17442" y="14516"/>
                        <a:pt x="-4154" y="10027"/>
                        <a:pt x="706" y="307"/>
                      </a:cubicBezTo>
                      <a:cubicBezTo>
                        <a:pt x="2084" y="-2449"/>
                        <a:pt x="49968" y="14166"/>
                        <a:pt x="54495" y="15675"/>
                      </a:cubicBezTo>
                      <a:cubicBezTo>
                        <a:pt x="64740" y="23359"/>
                        <a:pt x="76723" y="29155"/>
                        <a:pt x="85231" y="38727"/>
                      </a:cubicBezTo>
                      <a:cubicBezTo>
                        <a:pt x="97502" y="52532"/>
                        <a:pt x="102907" y="71771"/>
                        <a:pt x="115967" y="84831"/>
                      </a:cubicBezTo>
                      <a:cubicBezTo>
                        <a:pt x="130443" y="99307"/>
                        <a:pt x="145829" y="111679"/>
                        <a:pt x="154387" y="130935"/>
                      </a:cubicBezTo>
                      <a:cubicBezTo>
                        <a:pt x="190966" y="213237"/>
                        <a:pt x="150342" y="147919"/>
                        <a:pt x="185123" y="200092"/>
                      </a:cubicBezTo>
                      <a:cubicBezTo>
                        <a:pt x="182562" y="212899"/>
                        <a:pt x="189120" y="232671"/>
                        <a:pt x="177439" y="238512"/>
                      </a:cubicBezTo>
                      <a:cubicBezTo>
                        <a:pt x="161240" y="246612"/>
                        <a:pt x="145422" y="225705"/>
                        <a:pt x="139019" y="22314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 rot="520889" flipH="1">
                  <a:off x="5346132" y="4070094"/>
                  <a:ext cx="55040" cy="152080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3" name="Freeform 42"/>
              <p:cNvSpPr/>
              <p:nvPr/>
            </p:nvSpPr>
            <p:spPr>
              <a:xfrm rot="2364169">
                <a:off x="5888557" y="3589570"/>
                <a:ext cx="93161" cy="102657"/>
              </a:xfrm>
              <a:custGeom>
                <a:avLst/>
                <a:gdLst>
                  <a:gd name="connsiteX0" fmla="*/ 139019 w 185123"/>
                  <a:gd name="connsiteY0" fmla="*/ 223144 h 240366"/>
                  <a:gd name="connsiteX1" fmla="*/ 139019 w 185123"/>
                  <a:gd name="connsiteY1" fmla="*/ 223144 h 240366"/>
                  <a:gd name="connsiteX2" fmla="*/ 92915 w 185123"/>
                  <a:gd name="connsiteY2" fmla="*/ 153987 h 240366"/>
                  <a:gd name="connsiteX3" fmla="*/ 85231 w 185123"/>
                  <a:gd name="connsiteY3" fmla="*/ 130935 h 240366"/>
                  <a:gd name="connsiteX4" fmla="*/ 69863 w 185123"/>
                  <a:gd name="connsiteY4" fmla="*/ 100199 h 240366"/>
                  <a:gd name="connsiteX5" fmla="*/ 39126 w 185123"/>
                  <a:gd name="connsiteY5" fmla="*/ 54095 h 240366"/>
                  <a:gd name="connsiteX6" fmla="*/ 23758 w 185123"/>
                  <a:gd name="connsiteY6" fmla="*/ 23359 h 240366"/>
                  <a:gd name="connsiteX7" fmla="*/ 706 w 185123"/>
                  <a:gd name="connsiteY7" fmla="*/ 307 h 240366"/>
                  <a:gd name="connsiteX8" fmla="*/ 54495 w 185123"/>
                  <a:gd name="connsiteY8" fmla="*/ 15675 h 240366"/>
                  <a:gd name="connsiteX9" fmla="*/ 85231 w 185123"/>
                  <a:gd name="connsiteY9" fmla="*/ 38727 h 240366"/>
                  <a:gd name="connsiteX10" fmla="*/ 115967 w 185123"/>
                  <a:gd name="connsiteY10" fmla="*/ 84831 h 240366"/>
                  <a:gd name="connsiteX11" fmla="*/ 154387 w 185123"/>
                  <a:gd name="connsiteY11" fmla="*/ 130935 h 240366"/>
                  <a:gd name="connsiteX12" fmla="*/ 185123 w 185123"/>
                  <a:gd name="connsiteY12" fmla="*/ 200092 h 240366"/>
                  <a:gd name="connsiteX13" fmla="*/ 177439 w 185123"/>
                  <a:gd name="connsiteY13" fmla="*/ 238512 h 240366"/>
                  <a:gd name="connsiteX14" fmla="*/ 139019 w 185123"/>
                  <a:gd name="connsiteY14" fmla="*/ 223144 h 24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123" h="240366">
                    <a:moveTo>
                      <a:pt x="139019" y="223144"/>
                    </a:moveTo>
                    <a:lnTo>
                      <a:pt x="139019" y="223144"/>
                    </a:lnTo>
                    <a:cubicBezTo>
                      <a:pt x="123651" y="200092"/>
                      <a:pt x="106875" y="177918"/>
                      <a:pt x="92915" y="153987"/>
                    </a:cubicBezTo>
                    <a:cubicBezTo>
                      <a:pt x="88834" y="146991"/>
                      <a:pt x="88422" y="138380"/>
                      <a:pt x="85231" y="130935"/>
                    </a:cubicBezTo>
                    <a:cubicBezTo>
                      <a:pt x="80719" y="120407"/>
                      <a:pt x="75756" y="110021"/>
                      <a:pt x="69863" y="100199"/>
                    </a:cubicBezTo>
                    <a:cubicBezTo>
                      <a:pt x="60360" y="84361"/>
                      <a:pt x="47386" y="70615"/>
                      <a:pt x="39126" y="54095"/>
                    </a:cubicBezTo>
                    <a:cubicBezTo>
                      <a:pt x="34003" y="43850"/>
                      <a:pt x="30416" y="32680"/>
                      <a:pt x="23758" y="23359"/>
                    </a:cubicBezTo>
                    <a:cubicBezTo>
                      <a:pt x="17442" y="14516"/>
                      <a:pt x="-4154" y="10027"/>
                      <a:pt x="706" y="307"/>
                    </a:cubicBezTo>
                    <a:cubicBezTo>
                      <a:pt x="2084" y="-2449"/>
                      <a:pt x="49968" y="14166"/>
                      <a:pt x="54495" y="15675"/>
                    </a:cubicBezTo>
                    <a:cubicBezTo>
                      <a:pt x="64740" y="23359"/>
                      <a:pt x="76723" y="29155"/>
                      <a:pt x="85231" y="38727"/>
                    </a:cubicBezTo>
                    <a:cubicBezTo>
                      <a:pt x="97502" y="52532"/>
                      <a:pt x="102907" y="71771"/>
                      <a:pt x="115967" y="84831"/>
                    </a:cubicBezTo>
                    <a:cubicBezTo>
                      <a:pt x="130443" y="99307"/>
                      <a:pt x="145829" y="111679"/>
                      <a:pt x="154387" y="130935"/>
                    </a:cubicBezTo>
                    <a:cubicBezTo>
                      <a:pt x="190966" y="213237"/>
                      <a:pt x="150342" y="147919"/>
                      <a:pt x="185123" y="200092"/>
                    </a:cubicBezTo>
                    <a:cubicBezTo>
                      <a:pt x="182562" y="212899"/>
                      <a:pt x="189120" y="232671"/>
                      <a:pt x="177439" y="238512"/>
                    </a:cubicBezTo>
                    <a:cubicBezTo>
                      <a:pt x="161240" y="246612"/>
                      <a:pt x="145422" y="225705"/>
                      <a:pt x="139019" y="22314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3936267">
                <a:off x="5905511" y="3589569"/>
                <a:ext cx="93161" cy="102657"/>
              </a:xfrm>
              <a:custGeom>
                <a:avLst/>
                <a:gdLst>
                  <a:gd name="connsiteX0" fmla="*/ 139019 w 185123"/>
                  <a:gd name="connsiteY0" fmla="*/ 223144 h 240366"/>
                  <a:gd name="connsiteX1" fmla="*/ 139019 w 185123"/>
                  <a:gd name="connsiteY1" fmla="*/ 223144 h 240366"/>
                  <a:gd name="connsiteX2" fmla="*/ 92915 w 185123"/>
                  <a:gd name="connsiteY2" fmla="*/ 153987 h 240366"/>
                  <a:gd name="connsiteX3" fmla="*/ 85231 w 185123"/>
                  <a:gd name="connsiteY3" fmla="*/ 130935 h 240366"/>
                  <a:gd name="connsiteX4" fmla="*/ 69863 w 185123"/>
                  <a:gd name="connsiteY4" fmla="*/ 100199 h 240366"/>
                  <a:gd name="connsiteX5" fmla="*/ 39126 w 185123"/>
                  <a:gd name="connsiteY5" fmla="*/ 54095 h 240366"/>
                  <a:gd name="connsiteX6" fmla="*/ 23758 w 185123"/>
                  <a:gd name="connsiteY6" fmla="*/ 23359 h 240366"/>
                  <a:gd name="connsiteX7" fmla="*/ 706 w 185123"/>
                  <a:gd name="connsiteY7" fmla="*/ 307 h 240366"/>
                  <a:gd name="connsiteX8" fmla="*/ 54495 w 185123"/>
                  <a:gd name="connsiteY8" fmla="*/ 15675 h 240366"/>
                  <a:gd name="connsiteX9" fmla="*/ 85231 w 185123"/>
                  <a:gd name="connsiteY9" fmla="*/ 38727 h 240366"/>
                  <a:gd name="connsiteX10" fmla="*/ 115967 w 185123"/>
                  <a:gd name="connsiteY10" fmla="*/ 84831 h 240366"/>
                  <a:gd name="connsiteX11" fmla="*/ 154387 w 185123"/>
                  <a:gd name="connsiteY11" fmla="*/ 130935 h 240366"/>
                  <a:gd name="connsiteX12" fmla="*/ 185123 w 185123"/>
                  <a:gd name="connsiteY12" fmla="*/ 200092 h 240366"/>
                  <a:gd name="connsiteX13" fmla="*/ 177439 w 185123"/>
                  <a:gd name="connsiteY13" fmla="*/ 238512 h 240366"/>
                  <a:gd name="connsiteX14" fmla="*/ 139019 w 185123"/>
                  <a:gd name="connsiteY14" fmla="*/ 223144 h 24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123" h="240366">
                    <a:moveTo>
                      <a:pt x="139019" y="223144"/>
                    </a:moveTo>
                    <a:lnTo>
                      <a:pt x="139019" y="223144"/>
                    </a:lnTo>
                    <a:cubicBezTo>
                      <a:pt x="123651" y="200092"/>
                      <a:pt x="106875" y="177918"/>
                      <a:pt x="92915" y="153987"/>
                    </a:cubicBezTo>
                    <a:cubicBezTo>
                      <a:pt x="88834" y="146991"/>
                      <a:pt x="88422" y="138380"/>
                      <a:pt x="85231" y="130935"/>
                    </a:cubicBezTo>
                    <a:cubicBezTo>
                      <a:pt x="80719" y="120407"/>
                      <a:pt x="75756" y="110021"/>
                      <a:pt x="69863" y="100199"/>
                    </a:cubicBezTo>
                    <a:cubicBezTo>
                      <a:pt x="60360" y="84361"/>
                      <a:pt x="47386" y="70615"/>
                      <a:pt x="39126" y="54095"/>
                    </a:cubicBezTo>
                    <a:cubicBezTo>
                      <a:pt x="34003" y="43850"/>
                      <a:pt x="30416" y="32680"/>
                      <a:pt x="23758" y="23359"/>
                    </a:cubicBezTo>
                    <a:cubicBezTo>
                      <a:pt x="17442" y="14516"/>
                      <a:pt x="-4154" y="10027"/>
                      <a:pt x="706" y="307"/>
                    </a:cubicBezTo>
                    <a:cubicBezTo>
                      <a:pt x="2084" y="-2449"/>
                      <a:pt x="49968" y="14166"/>
                      <a:pt x="54495" y="15675"/>
                    </a:cubicBezTo>
                    <a:cubicBezTo>
                      <a:pt x="64740" y="23359"/>
                      <a:pt x="76723" y="29155"/>
                      <a:pt x="85231" y="38727"/>
                    </a:cubicBezTo>
                    <a:cubicBezTo>
                      <a:pt x="97502" y="52532"/>
                      <a:pt x="102907" y="71771"/>
                      <a:pt x="115967" y="84831"/>
                    </a:cubicBezTo>
                    <a:cubicBezTo>
                      <a:pt x="130443" y="99307"/>
                      <a:pt x="145829" y="111679"/>
                      <a:pt x="154387" y="130935"/>
                    </a:cubicBezTo>
                    <a:cubicBezTo>
                      <a:pt x="190966" y="213237"/>
                      <a:pt x="150342" y="147919"/>
                      <a:pt x="185123" y="200092"/>
                    </a:cubicBezTo>
                    <a:cubicBezTo>
                      <a:pt x="182562" y="212899"/>
                      <a:pt x="189120" y="232671"/>
                      <a:pt x="177439" y="238512"/>
                    </a:cubicBezTo>
                    <a:cubicBezTo>
                      <a:pt x="161240" y="246612"/>
                      <a:pt x="145422" y="225705"/>
                      <a:pt x="139019" y="22314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 rot="1297009">
                <a:off x="5791901" y="3571519"/>
                <a:ext cx="93161" cy="102657"/>
              </a:xfrm>
              <a:custGeom>
                <a:avLst/>
                <a:gdLst>
                  <a:gd name="connsiteX0" fmla="*/ 139019 w 185123"/>
                  <a:gd name="connsiteY0" fmla="*/ 223144 h 240366"/>
                  <a:gd name="connsiteX1" fmla="*/ 139019 w 185123"/>
                  <a:gd name="connsiteY1" fmla="*/ 223144 h 240366"/>
                  <a:gd name="connsiteX2" fmla="*/ 92915 w 185123"/>
                  <a:gd name="connsiteY2" fmla="*/ 153987 h 240366"/>
                  <a:gd name="connsiteX3" fmla="*/ 85231 w 185123"/>
                  <a:gd name="connsiteY3" fmla="*/ 130935 h 240366"/>
                  <a:gd name="connsiteX4" fmla="*/ 69863 w 185123"/>
                  <a:gd name="connsiteY4" fmla="*/ 100199 h 240366"/>
                  <a:gd name="connsiteX5" fmla="*/ 39126 w 185123"/>
                  <a:gd name="connsiteY5" fmla="*/ 54095 h 240366"/>
                  <a:gd name="connsiteX6" fmla="*/ 23758 w 185123"/>
                  <a:gd name="connsiteY6" fmla="*/ 23359 h 240366"/>
                  <a:gd name="connsiteX7" fmla="*/ 706 w 185123"/>
                  <a:gd name="connsiteY7" fmla="*/ 307 h 240366"/>
                  <a:gd name="connsiteX8" fmla="*/ 54495 w 185123"/>
                  <a:gd name="connsiteY8" fmla="*/ 15675 h 240366"/>
                  <a:gd name="connsiteX9" fmla="*/ 85231 w 185123"/>
                  <a:gd name="connsiteY9" fmla="*/ 38727 h 240366"/>
                  <a:gd name="connsiteX10" fmla="*/ 115967 w 185123"/>
                  <a:gd name="connsiteY10" fmla="*/ 84831 h 240366"/>
                  <a:gd name="connsiteX11" fmla="*/ 154387 w 185123"/>
                  <a:gd name="connsiteY11" fmla="*/ 130935 h 240366"/>
                  <a:gd name="connsiteX12" fmla="*/ 185123 w 185123"/>
                  <a:gd name="connsiteY12" fmla="*/ 200092 h 240366"/>
                  <a:gd name="connsiteX13" fmla="*/ 177439 w 185123"/>
                  <a:gd name="connsiteY13" fmla="*/ 238512 h 240366"/>
                  <a:gd name="connsiteX14" fmla="*/ 139019 w 185123"/>
                  <a:gd name="connsiteY14" fmla="*/ 223144 h 24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123" h="240366">
                    <a:moveTo>
                      <a:pt x="139019" y="223144"/>
                    </a:moveTo>
                    <a:lnTo>
                      <a:pt x="139019" y="223144"/>
                    </a:lnTo>
                    <a:cubicBezTo>
                      <a:pt x="123651" y="200092"/>
                      <a:pt x="106875" y="177918"/>
                      <a:pt x="92915" y="153987"/>
                    </a:cubicBezTo>
                    <a:cubicBezTo>
                      <a:pt x="88834" y="146991"/>
                      <a:pt x="88422" y="138380"/>
                      <a:pt x="85231" y="130935"/>
                    </a:cubicBezTo>
                    <a:cubicBezTo>
                      <a:pt x="80719" y="120407"/>
                      <a:pt x="75756" y="110021"/>
                      <a:pt x="69863" y="100199"/>
                    </a:cubicBezTo>
                    <a:cubicBezTo>
                      <a:pt x="60360" y="84361"/>
                      <a:pt x="47386" y="70615"/>
                      <a:pt x="39126" y="54095"/>
                    </a:cubicBezTo>
                    <a:cubicBezTo>
                      <a:pt x="34003" y="43850"/>
                      <a:pt x="30416" y="32680"/>
                      <a:pt x="23758" y="23359"/>
                    </a:cubicBezTo>
                    <a:cubicBezTo>
                      <a:pt x="17442" y="14516"/>
                      <a:pt x="-4154" y="10027"/>
                      <a:pt x="706" y="307"/>
                    </a:cubicBezTo>
                    <a:cubicBezTo>
                      <a:pt x="2084" y="-2449"/>
                      <a:pt x="49968" y="14166"/>
                      <a:pt x="54495" y="15675"/>
                    </a:cubicBezTo>
                    <a:cubicBezTo>
                      <a:pt x="64740" y="23359"/>
                      <a:pt x="76723" y="29155"/>
                      <a:pt x="85231" y="38727"/>
                    </a:cubicBezTo>
                    <a:cubicBezTo>
                      <a:pt x="97502" y="52532"/>
                      <a:pt x="102907" y="71771"/>
                      <a:pt x="115967" y="84831"/>
                    </a:cubicBezTo>
                    <a:cubicBezTo>
                      <a:pt x="130443" y="99307"/>
                      <a:pt x="145829" y="111679"/>
                      <a:pt x="154387" y="130935"/>
                    </a:cubicBezTo>
                    <a:cubicBezTo>
                      <a:pt x="190966" y="213237"/>
                      <a:pt x="150342" y="147919"/>
                      <a:pt x="185123" y="200092"/>
                    </a:cubicBezTo>
                    <a:cubicBezTo>
                      <a:pt x="182562" y="212899"/>
                      <a:pt x="189120" y="232671"/>
                      <a:pt x="177439" y="238512"/>
                    </a:cubicBezTo>
                    <a:cubicBezTo>
                      <a:pt x="161240" y="246612"/>
                      <a:pt x="145422" y="225705"/>
                      <a:pt x="139019" y="22314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9648461" y="3628553"/>
              <a:ext cx="193848" cy="194814"/>
              <a:chOff x="5763045" y="3492680"/>
              <a:chExt cx="173802" cy="210879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5763045" y="3492680"/>
                <a:ext cx="173802" cy="210879"/>
                <a:chOff x="5227370" y="4011295"/>
                <a:chExt cx="173802" cy="210879"/>
              </a:xfrm>
            </p:grpSpPr>
            <p:sp>
              <p:nvSpPr>
                <p:cNvPr id="53" name="Freeform 52"/>
                <p:cNvSpPr/>
                <p:nvPr/>
              </p:nvSpPr>
              <p:spPr>
                <a:xfrm>
                  <a:off x="5308804" y="4011295"/>
                  <a:ext cx="52688" cy="192061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5227370" y="4070892"/>
                  <a:ext cx="84508" cy="126892"/>
                </a:xfrm>
                <a:custGeom>
                  <a:avLst/>
                  <a:gdLst>
                    <a:gd name="connsiteX0" fmla="*/ 139019 w 185123"/>
                    <a:gd name="connsiteY0" fmla="*/ 223144 h 240366"/>
                    <a:gd name="connsiteX1" fmla="*/ 139019 w 185123"/>
                    <a:gd name="connsiteY1" fmla="*/ 223144 h 240366"/>
                    <a:gd name="connsiteX2" fmla="*/ 92915 w 185123"/>
                    <a:gd name="connsiteY2" fmla="*/ 153987 h 240366"/>
                    <a:gd name="connsiteX3" fmla="*/ 85231 w 185123"/>
                    <a:gd name="connsiteY3" fmla="*/ 130935 h 240366"/>
                    <a:gd name="connsiteX4" fmla="*/ 69863 w 185123"/>
                    <a:gd name="connsiteY4" fmla="*/ 100199 h 240366"/>
                    <a:gd name="connsiteX5" fmla="*/ 39126 w 185123"/>
                    <a:gd name="connsiteY5" fmla="*/ 54095 h 240366"/>
                    <a:gd name="connsiteX6" fmla="*/ 23758 w 185123"/>
                    <a:gd name="connsiteY6" fmla="*/ 23359 h 240366"/>
                    <a:gd name="connsiteX7" fmla="*/ 706 w 185123"/>
                    <a:gd name="connsiteY7" fmla="*/ 307 h 240366"/>
                    <a:gd name="connsiteX8" fmla="*/ 54495 w 185123"/>
                    <a:gd name="connsiteY8" fmla="*/ 15675 h 240366"/>
                    <a:gd name="connsiteX9" fmla="*/ 85231 w 185123"/>
                    <a:gd name="connsiteY9" fmla="*/ 38727 h 240366"/>
                    <a:gd name="connsiteX10" fmla="*/ 115967 w 185123"/>
                    <a:gd name="connsiteY10" fmla="*/ 84831 h 240366"/>
                    <a:gd name="connsiteX11" fmla="*/ 154387 w 185123"/>
                    <a:gd name="connsiteY11" fmla="*/ 130935 h 240366"/>
                    <a:gd name="connsiteX12" fmla="*/ 185123 w 185123"/>
                    <a:gd name="connsiteY12" fmla="*/ 200092 h 240366"/>
                    <a:gd name="connsiteX13" fmla="*/ 177439 w 185123"/>
                    <a:gd name="connsiteY13" fmla="*/ 238512 h 240366"/>
                    <a:gd name="connsiteX14" fmla="*/ 139019 w 185123"/>
                    <a:gd name="connsiteY14" fmla="*/ 223144 h 240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123" h="240366">
                      <a:moveTo>
                        <a:pt x="139019" y="223144"/>
                      </a:moveTo>
                      <a:lnTo>
                        <a:pt x="139019" y="223144"/>
                      </a:lnTo>
                      <a:cubicBezTo>
                        <a:pt x="123651" y="200092"/>
                        <a:pt x="106875" y="177918"/>
                        <a:pt x="92915" y="153987"/>
                      </a:cubicBezTo>
                      <a:cubicBezTo>
                        <a:pt x="88834" y="146991"/>
                        <a:pt x="88422" y="138380"/>
                        <a:pt x="85231" y="130935"/>
                      </a:cubicBezTo>
                      <a:cubicBezTo>
                        <a:pt x="80719" y="120407"/>
                        <a:pt x="75756" y="110021"/>
                        <a:pt x="69863" y="100199"/>
                      </a:cubicBezTo>
                      <a:cubicBezTo>
                        <a:pt x="60360" y="84361"/>
                        <a:pt x="47386" y="70615"/>
                        <a:pt x="39126" y="54095"/>
                      </a:cubicBezTo>
                      <a:cubicBezTo>
                        <a:pt x="34003" y="43850"/>
                        <a:pt x="30416" y="32680"/>
                        <a:pt x="23758" y="23359"/>
                      </a:cubicBezTo>
                      <a:cubicBezTo>
                        <a:pt x="17442" y="14516"/>
                        <a:pt x="-4154" y="10027"/>
                        <a:pt x="706" y="307"/>
                      </a:cubicBezTo>
                      <a:cubicBezTo>
                        <a:pt x="2084" y="-2449"/>
                        <a:pt x="49968" y="14166"/>
                        <a:pt x="54495" y="15675"/>
                      </a:cubicBezTo>
                      <a:cubicBezTo>
                        <a:pt x="64740" y="23359"/>
                        <a:pt x="76723" y="29155"/>
                        <a:pt x="85231" y="38727"/>
                      </a:cubicBezTo>
                      <a:cubicBezTo>
                        <a:pt x="97502" y="52532"/>
                        <a:pt x="102907" y="71771"/>
                        <a:pt x="115967" y="84831"/>
                      </a:cubicBezTo>
                      <a:cubicBezTo>
                        <a:pt x="130443" y="99307"/>
                        <a:pt x="145829" y="111679"/>
                        <a:pt x="154387" y="130935"/>
                      </a:cubicBezTo>
                      <a:cubicBezTo>
                        <a:pt x="190966" y="213237"/>
                        <a:pt x="150342" y="147919"/>
                        <a:pt x="185123" y="200092"/>
                      </a:cubicBezTo>
                      <a:cubicBezTo>
                        <a:pt x="182562" y="212899"/>
                        <a:pt x="189120" y="232671"/>
                        <a:pt x="177439" y="238512"/>
                      </a:cubicBezTo>
                      <a:cubicBezTo>
                        <a:pt x="161240" y="246612"/>
                        <a:pt x="145422" y="225705"/>
                        <a:pt x="139019" y="22314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 rot="520889" flipH="1">
                  <a:off x="5346132" y="4070094"/>
                  <a:ext cx="55040" cy="152080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2" name="Freeform 51"/>
              <p:cNvSpPr/>
              <p:nvPr/>
            </p:nvSpPr>
            <p:spPr>
              <a:xfrm rot="1297009">
                <a:off x="5791901" y="3571519"/>
                <a:ext cx="93161" cy="102657"/>
              </a:xfrm>
              <a:custGeom>
                <a:avLst/>
                <a:gdLst>
                  <a:gd name="connsiteX0" fmla="*/ 139019 w 185123"/>
                  <a:gd name="connsiteY0" fmla="*/ 223144 h 240366"/>
                  <a:gd name="connsiteX1" fmla="*/ 139019 w 185123"/>
                  <a:gd name="connsiteY1" fmla="*/ 223144 h 240366"/>
                  <a:gd name="connsiteX2" fmla="*/ 92915 w 185123"/>
                  <a:gd name="connsiteY2" fmla="*/ 153987 h 240366"/>
                  <a:gd name="connsiteX3" fmla="*/ 85231 w 185123"/>
                  <a:gd name="connsiteY3" fmla="*/ 130935 h 240366"/>
                  <a:gd name="connsiteX4" fmla="*/ 69863 w 185123"/>
                  <a:gd name="connsiteY4" fmla="*/ 100199 h 240366"/>
                  <a:gd name="connsiteX5" fmla="*/ 39126 w 185123"/>
                  <a:gd name="connsiteY5" fmla="*/ 54095 h 240366"/>
                  <a:gd name="connsiteX6" fmla="*/ 23758 w 185123"/>
                  <a:gd name="connsiteY6" fmla="*/ 23359 h 240366"/>
                  <a:gd name="connsiteX7" fmla="*/ 706 w 185123"/>
                  <a:gd name="connsiteY7" fmla="*/ 307 h 240366"/>
                  <a:gd name="connsiteX8" fmla="*/ 54495 w 185123"/>
                  <a:gd name="connsiteY8" fmla="*/ 15675 h 240366"/>
                  <a:gd name="connsiteX9" fmla="*/ 85231 w 185123"/>
                  <a:gd name="connsiteY9" fmla="*/ 38727 h 240366"/>
                  <a:gd name="connsiteX10" fmla="*/ 115967 w 185123"/>
                  <a:gd name="connsiteY10" fmla="*/ 84831 h 240366"/>
                  <a:gd name="connsiteX11" fmla="*/ 154387 w 185123"/>
                  <a:gd name="connsiteY11" fmla="*/ 130935 h 240366"/>
                  <a:gd name="connsiteX12" fmla="*/ 185123 w 185123"/>
                  <a:gd name="connsiteY12" fmla="*/ 200092 h 240366"/>
                  <a:gd name="connsiteX13" fmla="*/ 177439 w 185123"/>
                  <a:gd name="connsiteY13" fmla="*/ 238512 h 240366"/>
                  <a:gd name="connsiteX14" fmla="*/ 139019 w 185123"/>
                  <a:gd name="connsiteY14" fmla="*/ 223144 h 24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123" h="240366">
                    <a:moveTo>
                      <a:pt x="139019" y="223144"/>
                    </a:moveTo>
                    <a:lnTo>
                      <a:pt x="139019" y="223144"/>
                    </a:lnTo>
                    <a:cubicBezTo>
                      <a:pt x="123651" y="200092"/>
                      <a:pt x="106875" y="177918"/>
                      <a:pt x="92915" y="153987"/>
                    </a:cubicBezTo>
                    <a:cubicBezTo>
                      <a:pt x="88834" y="146991"/>
                      <a:pt x="88422" y="138380"/>
                      <a:pt x="85231" y="130935"/>
                    </a:cubicBezTo>
                    <a:cubicBezTo>
                      <a:pt x="80719" y="120407"/>
                      <a:pt x="75756" y="110021"/>
                      <a:pt x="69863" y="100199"/>
                    </a:cubicBezTo>
                    <a:cubicBezTo>
                      <a:pt x="60360" y="84361"/>
                      <a:pt x="47386" y="70615"/>
                      <a:pt x="39126" y="54095"/>
                    </a:cubicBezTo>
                    <a:cubicBezTo>
                      <a:pt x="34003" y="43850"/>
                      <a:pt x="30416" y="32680"/>
                      <a:pt x="23758" y="23359"/>
                    </a:cubicBezTo>
                    <a:cubicBezTo>
                      <a:pt x="17442" y="14516"/>
                      <a:pt x="-4154" y="10027"/>
                      <a:pt x="706" y="307"/>
                    </a:cubicBezTo>
                    <a:cubicBezTo>
                      <a:pt x="2084" y="-2449"/>
                      <a:pt x="49968" y="14166"/>
                      <a:pt x="54495" y="15675"/>
                    </a:cubicBezTo>
                    <a:cubicBezTo>
                      <a:pt x="64740" y="23359"/>
                      <a:pt x="76723" y="29155"/>
                      <a:pt x="85231" y="38727"/>
                    </a:cubicBezTo>
                    <a:cubicBezTo>
                      <a:pt x="97502" y="52532"/>
                      <a:pt x="102907" y="71771"/>
                      <a:pt x="115967" y="84831"/>
                    </a:cubicBezTo>
                    <a:cubicBezTo>
                      <a:pt x="130443" y="99307"/>
                      <a:pt x="145829" y="111679"/>
                      <a:pt x="154387" y="130935"/>
                    </a:cubicBezTo>
                    <a:cubicBezTo>
                      <a:pt x="190966" y="213237"/>
                      <a:pt x="150342" y="147919"/>
                      <a:pt x="185123" y="200092"/>
                    </a:cubicBezTo>
                    <a:cubicBezTo>
                      <a:pt x="182562" y="212899"/>
                      <a:pt x="189120" y="232671"/>
                      <a:pt x="177439" y="238512"/>
                    </a:cubicBezTo>
                    <a:cubicBezTo>
                      <a:pt x="161240" y="246612"/>
                      <a:pt x="145422" y="225705"/>
                      <a:pt x="139019" y="22314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707740" y="3761093"/>
              <a:ext cx="193848" cy="194814"/>
              <a:chOff x="5763045" y="3492680"/>
              <a:chExt cx="173802" cy="210879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5763045" y="3492680"/>
                <a:ext cx="173802" cy="210879"/>
                <a:chOff x="5227370" y="4011295"/>
                <a:chExt cx="173802" cy="210879"/>
              </a:xfrm>
            </p:grpSpPr>
            <p:sp>
              <p:nvSpPr>
                <p:cNvPr id="59" name="Freeform 58"/>
                <p:cNvSpPr/>
                <p:nvPr/>
              </p:nvSpPr>
              <p:spPr>
                <a:xfrm>
                  <a:off x="5308804" y="4011295"/>
                  <a:ext cx="52688" cy="192061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Freeform 59"/>
                <p:cNvSpPr/>
                <p:nvPr/>
              </p:nvSpPr>
              <p:spPr>
                <a:xfrm>
                  <a:off x="5227370" y="4070892"/>
                  <a:ext cx="84508" cy="126892"/>
                </a:xfrm>
                <a:custGeom>
                  <a:avLst/>
                  <a:gdLst>
                    <a:gd name="connsiteX0" fmla="*/ 139019 w 185123"/>
                    <a:gd name="connsiteY0" fmla="*/ 223144 h 240366"/>
                    <a:gd name="connsiteX1" fmla="*/ 139019 w 185123"/>
                    <a:gd name="connsiteY1" fmla="*/ 223144 h 240366"/>
                    <a:gd name="connsiteX2" fmla="*/ 92915 w 185123"/>
                    <a:gd name="connsiteY2" fmla="*/ 153987 h 240366"/>
                    <a:gd name="connsiteX3" fmla="*/ 85231 w 185123"/>
                    <a:gd name="connsiteY3" fmla="*/ 130935 h 240366"/>
                    <a:gd name="connsiteX4" fmla="*/ 69863 w 185123"/>
                    <a:gd name="connsiteY4" fmla="*/ 100199 h 240366"/>
                    <a:gd name="connsiteX5" fmla="*/ 39126 w 185123"/>
                    <a:gd name="connsiteY5" fmla="*/ 54095 h 240366"/>
                    <a:gd name="connsiteX6" fmla="*/ 23758 w 185123"/>
                    <a:gd name="connsiteY6" fmla="*/ 23359 h 240366"/>
                    <a:gd name="connsiteX7" fmla="*/ 706 w 185123"/>
                    <a:gd name="connsiteY7" fmla="*/ 307 h 240366"/>
                    <a:gd name="connsiteX8" fmla="*/ 54495 w 185123"/>
                    <a:gd name="connsiteY8" fmla="*/ 15675 h 240366"/>
                    <a:gd name="connsiteX9" fmla="*/ 85231 w 185123"/>
                    <a:gd name="connsiteY9" fmla="*/ 38727 h 240366"/>
                    <a:gd name="connsiteX10" fmla="*/ 115967 w 185123"/>
                    <a:gd name="connsiteY10" fmla="*/ 84831 h 240366"/>
                    <a:gd name="connsiteX11" fmla="*/ 154387 w 185123"/>
                    <a:gd name="connsiteY11" fmla="*/ 130935 h 240366"/>
                    <a:gd name="connsiteX12" fmla="*/ 185123 w 185123"/>
                    <a:gd name="connsiteY12" fmla="*/ 200092 h 240366"/>
                    <a:gd name="connsiteX13" fmla="*/ 177439 w 185123"/>
                    <a:gd name="connsiteY13" fmla="*/ 238512 h 240366"/>
                    <a:gd name="connsiteX14" fmla="*/ 139019 w 185123"/>
                    <a:gd name="connsiteY14" fmla="*/ 223144 h 240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123" h="240366">
                      <a:moveTo>
                        <a:pt x="139019" y="223144"/>
                      </a:moveTo>
                      <a:lnTo>
                        <a:pt x="139019" y="223144"/>
                      </a:lnTo>
                      <a:cubicBezTo>
                        <a:pt x="123651" y="200092"/>
                        <a:pt x="106875" y="177918"/>
                        <a:pt x="92915" y="153987"/>
                      </a:cubicBezTo>
                      <a:cubicBezTo>
                        <a:pt x="88834" y="146991"/>
                        <a:pt x="88422" y="138380"/>
                        <a:pt x="85231" y="130935"/>
                      </a:cubicBezTo>
                      <a:cubicBezTo>
                        <a:pt x="80719" y="120407"/>
                        <a:pt x="75756" y="110021"/>
                        <a:pt x="69863" y="100199"/>
                      </a:cubicBezTo>
                      <a:cubicBezTo>
                        <a:pt x="60360" y="84361"/>
                        <a:pt x="47386" y="70615"/>
                        <a:pt x="39126" y="54095"/>
                      </a:cubicBezTo>
                      <a:cubicBezTo>
                        <a:pt x="34003" y="43850"/>
                        <a:pt x="30416" y="32680"/>
                        <a:pt x="23758" y="23359"/>
                      </a:cubicBezTo>
                      <a:cubicBezTo>
                        <a:pt x="17442" y="14516"/>
                        <a:pt x="-4154" y="10027"/>
                        <a:pt x="706" y="307"/>
                      </a:cubicBezTo>
                      <a:cubicBezTo>
                        <a:pt x="2084" y="-2449"/>
                        <a:pt x="49968" y="14166"/>
                        <a:pt x="54495" y="15675"/>
                      </a:cubicBezTo>
                      <a:cubicBezTo>
                        <a:pt x="64740" y="23359"/>
                        <a:pt x="76723" y="29155"/>
                        <a:pt x="85231" y="38727"/>
                      </a:cubicBezTo>
                      <a:cubicBezTo>
                        <a:pt x="97502" y="52532"/>
                        <a:pt x="102907" y="71771"/>
                        <a:pt x="115967" y="84831"/>
                      </a:cubicBezTo>
                      <a:cubicBezTo>
                        <a:pt x="130443" y="99307"/>
                        <a:pt x="145829" y="111679"/>
                        <a:pt x="154387" y="130935"/>
                      </a:cubicBezTo>
                      <a:cubicBezTo>
                        <a:pt x="190966" y="213237"/>
                        <a:pt x="150342" y="147919"/>
                        <a:pt x="185123" y="200092"/>
                      </a:cubicBezTo>
                      <a:cubicBezTo>
                        <a:pt x="182562" y="212899"/>
                        <a:pt x="189120" y="232671"/>
                        <a:pt x="177439" y="238512"/>
                      </a:cubicBezTo>
                      <a:cubicBezTo>
                        <a:pt x="161240" y="246612"/>
                        <a:pt x="145422" y="225705"/>
                        <a:pt x="139019" y="22314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Freeform 60"/>
                <p:cNvSpPr/>
                <p:nvPr/>
              </p:nvSpPr>
              <p:spPr>
                <a:xfrm rot="520889" flipH="1">
                  <a:off x="5346132" y="4070094"/>
                  <a:ext cx="55040" cy="152080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8" name="Freeform 57"/>
              <p:cNvSpPr/>
              <p:nvPr/>
            </p:nvSpPr>
            <p:spPr>
              <a:xfrm rot="1297009">
                <a:off x="5791901" y="3571519"/>
                <a:ext cx="93161" cy="102657"/>
              </a:xfrm>
              <a:custGeom>
                <a:avLst/>
                <a:gdLst>
                  <a:gd name="connsiteX0" fmla="*/ 139019 w 185123"/>
                  <a:gd name="connsiteY0" fmla="*/ 223144 h 240366"/>
                  <a:gd name="connsiteX1" fmla="*/ 139019 w 185123"/>
                  <a:gd name="connsiteY1" fmla="*/ 223144 h 240366"/>
                  <a:gd name="connsiteX2" fmla="*/ 92915 w 185123"/>
                  <a:gd name="connsiteY2" fmla="*/ 153987 h 240366"/>
                  <a:gd name="connsiteX3" fmla="*/ 85231 w 185123"/>
                  <a:gd name="connsiteY3" fmla="*/ 130935 h 240366"/>
                  <a:gd name="connsiteX4" fmla="*/ 69863 w 185123"/>
                  <a:gd name="connsiteY4" fmla="*/ 100199 h 240366"/>
                  <a:gd name="connsiteX5" fmla="*/ 39126 w 185123"/>
                  <a:gd name="connsiteY5" fmla="*/ 54095 h 240366"/>
                  <a:gd name="connsiteX6" fmla="*/ 23758 w 185123"/>
                  <a:gd name="connsiteY6" fmla="*/ 23359 h 240366"/>
                  <a:gd name="connsiteX7" fmla="*/ 706 w 185123"/>
                  <a:gd name="connsiteY7" fmla="*/ 307 h 240366"/>
                  <a:gd name="connsiteX8" fmla="*/ 54495 w 185123"/>
                  <a:gd name="connsiteY8" fmla="*/ 15675 h 240366"/>
                  <a:gd name="connsiteX9" fmla="*/ 85231 w 185123"/>
                  <a:gd name="connsiteY9" fmla="*/ 38727 h 240366"/>
                  <a:gd name="connsiteX10" fmla="*/ 115967 w 185123"/>
                  <a:gd name="connsiteY10" fmla="*/ 84831 h 240366"/>
                  <a:gd name="connsiteX11" fmla="*/ 154387 w 185123"/>
                  <a:gd name="connsiteY11" fmla="*/ 130935 h 240366"/>
                  <a:gd name="connsiteX12" fmla="*/ 185123 w 185123"/>
                  <a:gd name="connsiteY12" fmla="*/ 200092 h 240366"/>
                  <a:gd name="connsiteX13" fmla="*/ 177439 w 185123"/>
                  <a:gd name="connsiteY13" fmla="*/ 238512 h 240366"/>
                  <a:gd name="connsiteX14" fmla="*/ 139019 w 185123"/>
                  <a:gd name="connsiteY14" fmla="*/ 223144 h 24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123" h="240366">
                    <a:moveTo>
                      <a:pt x="139019" y="223144"/>
                    </a:moveTo>
                    <a:lnTo>
                      <a:pt x="139019" y="223144"/>
                    </a:lnTo>
                    <a:cubicBezTo>
                      <a:pt x="123651" y="200092"/>
                      <a:pt x="106875" y="177918"/>
                      <a:pt x="92915" y="153987"/>
                    </a:cubicBezTo>
                    <a:cubicBezTo>
                      <a:pt x="88834" y="146991"/>
                      <a:pt x="88422" y="138380"/>
                      <a:pt x="85231" y="130935"/>
                    </a:cubicBezTo>
                    <a:cubicBezTo>
                      <a:pt x="80719" y="120407"/>
                      <a:pt x="75756" y="110021"/>
                      <a:pt x="69863" y="100199"/>
                    </a:cubicBezTo>
                    <a:cubicBezTo>
                      <a:pt x="60360" y="84361"/>
                      <a:pt x="47386" y="70615"/>
                      <a:pt x="39126" y="54095"/>
                    </a:cubicBezTo>
                    <a:cubicBezTo>
                      <a:pt x="34003" y="43850"/>
                      <a:pt x="30416" y="32680"/>
                      <a:pt x="23758" y="23359"/>
                    </a:cubicBezTo>
                    <a:cubicBezTo>
                      <a:pt x="17442" y="14516"/>
                      <a:pt x="-4154" y="10027"/>
                      <a:pt x="706" y="307"/>
                    </a:cubicBezTo>
                    <a:cubicBezTo>
                      <a:pt x="2084" y="-2449"/>
                      <a:pt x="49968" y="14166"/>
                      <a:pt x="54495" y="15675"/>
                    </a:cubicBezTo>
                    <a:cubicBezTo>
                      <a:pt x="64740" y="23359"/>
                      <a:pt x="76723" y="29155"/>
                      <a:pt x="85231" y="38727"/>
                    </a:cubicBezTo>
                    <a:cubicBezTo>
                      <a:pt x="97502" y="52532"/>
                      <a:pt x="102907" y="71771"/>
                      <a:pt x="115967" y="84831"/>
                    </a:cubicBezTo>
                    <a:cubicBezTo>
                      <a:pt x="130443" y="99307"/>
                      <a:pt x="145829" y="111679"/>
                      <a:pt x="154387" y="130935"/>
                    </a:cubicBezTo>
                    <a:cubicBezTo>
                      <a:pt x="190966" y="213237"/>
                      <a:pt x="150342" y="147919"/>
                      <a:pt x="185123" y="200092"/>
                    </a:cubicBezTo>
                    <a:cubicBezTo>
                      <a:pt x="182562" y="212899"/>
                      <a:pt x="189120" y="232671"/>
                      <a:pt x="177439" y="238512"/>
                    </a:cubicBezTo>
                    <a:cubicBezTo>
                      <a:pt x="161240" y="246612"/>
                      <a:pt x="145422" y="225705"/>
                      <a:pt x="139019" y="22314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461" y="562233"/>
            <a:ext cx="2528327" cy="189606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grpSp>
        <p:nvGrpSpPr>
          <p:cNvPr id="63" name="Group 62"/>
          <p:cNvGrpSpPr/>
          <p:nvPr/>
        </p:nvGrpSpPr>
        <p:grpSpPr>
          <a:xfrm>
            <a:off x="1694402" y="4005655"/>
            <a:ext cx="330637" cy="502740"/>
            <a:chOff x="5674657" y="3734993"/>
            <a:chExt cx="330637" cy="502740"/>
          </a:xfrm>
        </p:grpSpPr>
        <p:grpSp>
          <p:nvGrpSpPr>
            <p:cNvPr id="64" name="Group 63"/>
            <p:cNvGrpSpPr/>
            <p:nvPr/>
          </p:nvGrpSpPr>
          <p:grpSpPr>
            <a:xfrm>
              <a:off x="5674657" y="3734993"/>
              <a:ext cx="266280" cy="250172"/>
              <a:chOff x="5763045" y="3492680"/>
              <a:chExt cx="264627" cy="215067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5763045" y="3492680"/>
                <a:ext cx="264627" cy="215067"/>
                <a:chOff x="5227370" y="4011295"/>
                <a:chExt cx="264627" cy="215067"/>
              </a:xfrm>
            </p:grpSpPr>
            <p:sp>
              <p:nvSpPr>
                <p:cNvPr id="81" name="Freeform 80"/>
                <p:cNvSpPr/>
                <p:nvPr/>
              </p:nvSpPr>
              <p:spPr>
                <a:xfrm>
                  <a:off x="5308804" y="4011295"/>
                  <a:ext cx="52688" cy="192061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 rot="1076796" flipH="1">
                  <a:off x="5428053" y="4090978"/>
                  <a:ext cx="63944" cy="135384"/>
                </a:xfrm>
                <a:custGeom>
                  <a:avLst/>
                  <a:gdLst>
                    <a:gd name="connsiteX0" fmla="*/ 139019 w 185123"/>
                    <a:gd name="connsiteY0" fmla="*/ 223144 h 240366"/>
                    <a:gd name="connsiteX1" fmla="*/ 139019 w 185123"/>
                    <a:gd name="connsiteY1" fmla="*/ 223144 h 240366"/>
                    <a:gd name="connsiteX2" fmla="*/ 92915 w 185123"/>
                    <a:gd name="connsiteY2" fmla="*/ 153987 h 240366"/>
                    <a:gd name="connsiteX3" fmla="*/ 85231 w 185123"/>
                    <a:gd name="connsiteY3" fmla="*/ 130935 h 240366"/>
                    <a:gd name="connsiteX4" fmla="*/ 69863 w 185123"/>
                    <a:gd name="connsiteY4" fmla="*/ 100199 h 240366"/>
                    <a:gd name="connsiteX5" fmla="*/ 39126 w 185123"/>
                    <a:gd name="connsiteY5" fmla="*/ 54095 h 240366"/>
                    <a:gd name="connsiteX6" fmla="*/ 23758 w 185123"/>
                    <a:gd name="connsiteY6" fmla="*/ 23359 h 240366"/>
                    <a:gd name="connsiteX7" fmla="*/ 706 w 185123"/>
                    <a:gd name="connsiteY7" fmla="*/ 307 h 240366"/>
                    <a:gd name="connsiteX8" fmla="*/ 54495 w 185123"/>
                    <a:gd name="connsiteY8" fmla="*/ 15675 h 240366"/>
                    <a:gd name="connsiteX9" fmla="*/ 85231 w 185123"/>
                    <a:gd name="connsiteY9" fmla="*/ 38727 h 240366"/>
                    <a:gd name="connsiteX10" fmla="*/ 115967 w 185123"/>
                    <a:gd name="connsiteY10" fmla="*/ 84831 h 240366"/>
                    <a:gd name="connsiteX11" fmla="*/ 154387 w 185123"/>
                    <a:gd name="connsiteY11" fmla="*/ 130935 h 240366"/>
                    <a:gd name="connsiteX12" fmla="*/ 185123 w 185123"/>
                    <a:gd name="connsiteY12" fmla="*/ 200092 h 240366"/>
                    <a:gd name="connsiteX13" fmla="*/ 177439 w 185123"/>
                    <a:gd name="connsiteY13" fmla="*/ 238512 h 240366"/>
                    <a:gd name="connsiteX14" fmla="*/ 139019 w 185123"/>
                    <a:gd name="connsiteY14" fmla="*/ 223144 h 240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123" h="240366">
                      <a:moveTo>
                        <a:pt x="139019" y="223144"/>
                      </a:moveTo>
                      <a:lnTo>
                        <a:pt x="139019" y="223144"/>
                      </a:lnTo>
                      <a:cubicBezTo>
                        <a:pt x="123651" y="200092"/>
                        <a:pt x="106875" y="177918"/>
                        <a:pt x="92915" y="153987"/>
                      </a:cubicBezTo>
                      <a:cubicBezTo>
                        <a:pt x="88834" y="146991"/>
                        <a:pt x="88422" y="138380"/>
                        <a:pt x="85231" y="130935"/>
                      </a:cubicBezTo>
                      <a:cubicBezTo>
                        <a:pt x="80719" y="120407"/>
                        <a:pt x="75756" y="110021"/>
                        <a:pt x="69863" y="100199"/>
                      </a:cubicBezTo>
                      <a:cubicBezTo>
                        <a:pt x="60360" y="84361"/>
                        <a:pt x="47386" y="70615"/>
                        <a:pt x="39126" y="54095"/>
                      </a:cubicBezTo>
                      <a:cubicBezTo>
                        <a:pt x="34003" y="43850"/>
                        <a:pt x="30416" y="32680"/>
                        <a:pt x="23758" y="23359"/>
                      </a:cubicBezTo>
                      <a:cubicBezTo>
                        <a:pt x="17442" y="14516"/>
                        <a:pt x="-4154" y="10027"/>
                        <a:pt x="706" y="307"/>
                      </a:cubicBezTo>
                      <a:cubicBezTo>
                        <a:pt x="2084" y="-2449"/>
                        <a:pt x="49968" y="14166"/>
                        <a:pt x="54495" y="15675"/>
                      </a:cubicBezTo>
                      <a:cubicBezTo>
                        <a:pt x="64740" y="23359"/>
                        <a:pt x="76723" y="29155"/>
                        <a:pt x="85231" y="38727"/>
                      </a:cubicBezTo>
                      <a:cubicBezTo>
                        <a:pt x="97502" y="52532"/>
                        <a:pt x="102907" y="71771"/>
                        <a:pt x="115967" y="84831"/>
                      </a:cubicBezTo>
                      <a:cubicBezTo>
                        <a:pt x="130443" y="99307"/>
                        <a:pt x="145829" y="111679"/>
                        <a:pt x="154387" y="130935"/>
                      </a:cubicBezTo>
                      <a:cubicBezTo>
                        <a:pt x="190966" y="213237"/>
                        <a:pt x="150342" y="147919"/>
                        <a:pt x="185123" y="200092"/>
                      </a:cubicBezTo>
                      <a:cubicBezTo>
                        <a:pt x="182562" y="212899"/>
                        <a:pt x="189120" y="232671"/>
                        <a:pt x="177439" y="238512"/>
                      </a:cubicBezTo>
                      <a:cubicBezTo>
                        <a:pt x="161240" y="246612"/>
                        <a:pt x="145422" y="225705"/>
                        <a:pt x="139019" y="22314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Freeform 82"/>
                <p:cNvSpPr/>
                <p:nvPr/>
              </p:nvSpPr>
              <p:spPr>
                <a:xfrm>
                  <a:off x="5227370" y="4070892"/>
                  <a:ext cx="84508" cy="126892"/>
                </a:xfrm>
                <a:custGeom>
                  <a:avLst/>
                  <a:gdLst>
                    <a:gd name="connsiteX0" fmla="*/ 139019 w 185123"/>
                    <a:gd name="connsiteY0" fmla="*/ 223144 h 240366"/>
                    <a:gd name="connsiteX1" fmla="*/ 139019 w 185123"/>
                    <a:gd name="connsiteY1" fmla="*/ 223144 h 240366"/>
                    <a:gd name="connsiteX2" fmla="*/ 92915 w 185123"/>
                    <a:gd name="connsiteY2" fmla="*/ 153987 h 240366"/>
                    <a:gd name="connsiteX3" fmla="*/ 85231 w 185123"/>
                    <a:gd name="connsiteY3" fmla="*/ 130935 h 240366"/>
                    <a:gd name="connsiteX4" fmla="*/ 69863 w 185123"/>
                    <a:gd name="connsiteY4" fmla="*/ 100199 h 240366"/>
                    <a:gd name="connsiteX5" fmla="*/ 39126 w 185123"/>
                    <a:gd name="connsiteY5" fmla="*/ 54095 h 240366"/>
                    <a:gd name="connsiteX6" fmla="*/ 23758 w 185123"/>
                    <a:gd name="connsiteY6" fmla="*/ 23359 h 240366"/>
                    <a:gd name="connsiteX7" fmla="*/ 706 w 185123"/>
                    <a:gd name="connsiteY7" fmla="*/ 307 h 240366"/>
                    <a:gd name="connsiteX8" fmla="*/ 54495 w 185123"/>
                    <a:gd name="connsiteY8" fmla="*/ 15675 h 240366"/>
                    <a:gd name="connsiteX9" fmla="*/ 85231 w 185123"/>
                    <a:gd name="connsiteY9" fmla="*/ 38727 h 240366"/>
                    <a:gd name="connsiteX10" fmla="*/ 115967 w 185123"/>
                    <a:gd name="connsiteY10" fmla="*/ 84831 h 240366"/>
                    <a:gd name="connsiteX11" fmla="*/ 154387 w 185123"/>
                    <a:gd name="connsiteY11" fmla="*/ 130935 h 240366"/>
                    <a:gd name="connsiteX12" fmla="*/ 185123 w 185123"/>
                    <a:gd name="connsiteY12" fmla="*/ 200092 h 240366"/>
                    <a:gd name="connsiteX13" fmla="*/ 177439 w 185123"/>
                    <a:gd name="connsiteY13" fmla="*/ 238512 h 240366"/>
                    <a:gd name="connsiteX14" fmla="*/ 139019 w 185123"/>
                    <a:gd name="connsiteY14" fmla="*/ 223144 h 240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123" h="240366">
                      <a:moveTo>
                        <a:pt x="139019" y="223144"/>
                      </a:moveTo>
                      <a:lnTo>
                        <a:pt x="139019" y="223144"/>
                      </a:lnTo>
                      <a:cubicBezTo>
                        <a:pt x="123651" y="200092"/>
                        <a:pt x="106875" y="177918"/>
                        <a:pt x="92915" y="153987"/>
                      </a:cubicBezTo>
                      <a:cubicBezTo>
                        <a:pt x="88834" y="146991"/>
                        <a:pt x="88422" y="138380"/>
                        <a:pt x="85231" y="130935"/>
                      </a:cubicBezTo>
                      <a:cubicBezTo>
                        <a:pt x="80719" y="120407"/>
                        <a:pt x="75756" y="110021"/>
                        <a:pt x="69863" y="100199"/>
                      </a:cubicBezTo>
                      <a:cubicBezTo>
                        <a:pt x="60360" y="84361"/>
                        <a:pt x="47386" y="70615"/>
                        <a:pt x="39126" y="54095"/>
                      </a:cubicBezTo>
                      <a:cubicBezTo>
                        <a:pt x="34003" y="43850"/>
                        <a:pt x="30416" y="32680"/>
                        <a:pt x="23758" y="23359"/>
                      </a:cubicBezTo>
                      <a:cubicBezTo>
                        <a:pt x="17442" y="14516"/>
                        <a:pt x="-4154" y="10027"/>
                        <a:pt x="706" y="307"/>
                      </a:cubicBezTo>
                      <a:cubicBezTo>
                        <a:pt x="2084" y="-2449"/>
                        <a:pt x="49968" y="14166"/>
                        <a:pt x="54495" y="15675"/>
                      </a:cubicBezTo>
                      <a:cubicBezTo>
                        <a:pt x="64740" y="23359"/>
                        <a:pt x="76723" y="29155"/>
                        <a:pt x="85231" y="38727"/>
                      </a:cubicBezTo>
                      <a:cubicBezTo>
                        <a:pt x="97502" y="52532"/>
                        <a:pt x="102907" y="71771"/>
                        <a:pt x="115967" y="84831"/>
                      </a:cubicBezTo>
                      <a:cubicBezTo>
                        <a:pt x="130443" y="99307"/>
                        <a:pt x="145829" y="111679"/>
                        <a:pt x="154387" y="130935"/>
                      </a:cubicBezTo>
                      <a:cubicBezTo>
                        <a:pt x="190966" y="213237"/>
                        <a:pt x="150342" y="147919"/>
                        <a:pt x="185123" y="200092"/>
                      </a:cubicBezTo>
                      <a:cubicBezTo>
                        <a:pt x="182562" y="212899"/>
                        <a:pt x="189120" y="232671"/>
                        <a:pt x="177439" y="238512"/>
                      </a:cubicBezTo>
                      <a:cubicBezTo>
                        <a:pt x="161240" y="246612"/>
                        <a:pt x="145422" y="225705"/>
                        <a:pt x="139019" y="22314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Freeform 83"/>
                <p:cNvSpPr/>
                <p:nvPr/>
              </p:nvSpPr>
              <p:spPr>
                <a:xfrm rot="520889" flipH="1">
                  <a:off x="5346132" y="4070094"/>
                  <a:ext cx="55040" cy="152080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8" name="Freeform 77"/>
              <p:cNvSpPr/>
              <p:nvPr/>
            </p:nvSpPr>
            <p:spPr>
              <a:xfrm rot="2364169">
                <a:off x="5888557" y="3589570"/>
                <a:ext cx="93161" cy="102657"/>
              </a:xfrm>
              <a:custGeom>
                <a:avLst/>
                <a:gdLst>
                  <a:gd name="connsiteX0" fmla="*/ 139019 w 185123"/>
                  <a:gd name="connsiteY0" fmla="*/ 223144 h 240366"/>
                  <a:gd name="connsiteX1" fmla="*/ 139019 w 185123"/>
                  <a:gd name="connsiteY1" fmla="*/ 223144 h 240366"/>
                  <a:gd name="connsiteX2" fmla="*/ 92915 w 185123"/>
                  <a:gd name="connsiteY2" fmla="*/ 153987 h 240366"/>
                  <a:gd name="connsiteX3" fmla="*/ 85231 w 185123"/>
                  <a:gd name="connsiteY3" fmla="*/ 130935 h 240366"/>
                  <a:gd name="connsiteX4" fmla="*/ 69863 w 185123"/>
                  <a:gd name="connsiteY4" fmla="*/ 100199 h 240366"/>
                  <a:gd name="connsiteX5" fmla="*/ 39126 w 185123"/>
                  <a:gd name="connsiteY5" fmla="*/ 54095 h 240366"/>
                  <a:gd name="connsiteX6" fmla="*/ 23758 w 185123"/>
                  <a:gd name="connsiteY6" fmla="*/ 23359 h 240366"/>
                  <a:gd name="connsiteX7" fmla="*/ 706 w 185123"/>
                  <a:gd name="connsiteY7" fmla="*/ 307 h 240366"/>
                  <a:gd name="connsiteX8" fmla="*/ 54495 w 185123"/>
                  <a:gd name="connsiteY8" fmla="*/ 15675 h 240366"/>
                  <a:gd name="connsiteX9" fmla="*/ 85231 w 185123"/>
                  <a:gd name="connsiteY9" fmla="*/ 38727 h 240366"/>
                  <a:gd name="connsiteX10" fmla="*/ 115967 w 185123"/>
                  <a:gd name="connsiteY10" fmla="*/ 84831 h 240366"/>
                  <a:gd name="connsiteX11" fmla="*/ 154387 w 185123"/>
                  <a:gd name="connsiteY11" fmla="*/ 130935 h 240366"/>
                  <a:gd name="connsiteX12" fmla="*/ 185123 w 185123"/>
                  <a:gd name="connsiteY12" fmla="*/ 200092 h 240366"/>
                  <a:gd name="connsiteX13" fmla="*/ 177439 w 185123"/>
                  <a:gd name="connsiteY13" fmla="*/ 238512 h 240366"/>
                  <a:gd name="connsiteX14" fmla="*/ 139019 w 185123"/>
                  <a:gd name="connsiteY14" fmla="*/ 223144 h 24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123" h="240366">
                    <a:moveTo>
                      <a:pt x="139019" y="223144"/>
                    </a:moveTo>
                    <a:lnTo>
                      <a:pt x="139019" y="223144"/>
                    </a:lnTo>
                    <a:cubicBezTo>
                      <a:pt x="123651" y="200092"/>
                      <a:pt x="106875" y="177918"/>
                      <a:pt x="92915" y="153987"/>
                    </a:cubicBezTo>
                    <a:cubicBezTo>
                      <a:pt x="88834" y="146991"/>
                      <a:pt x="88422" y="138380"/>
                      <a:pt x="85231" y="130935"/>
                    </a:cubicBezTo>
                    <a:cubicBezTo>
                      <a:pt x="80719" y="120407"/>
                      <a:pt x="75756" y="110021"/>
                      <a:pt x="69863" y="100199"/>
                    </a:cubicBezTo>
                    <a:cubicBezTo>
                      <a:pt x="60360" y="84361"/>
                      <a:pt x="47386" y="70615"/>
                      <a:pt x="39126" y="54095"/>
                    </a:cubicBezTo>
                    <a:cubicBezTo>
                      <a:pt x="34003" y="43850"/>
                      <a:pt x="30416" y="32680"/>
                      <a:pt x="23758" y="23359"/>
                    </a:cubicBezTo>
                    <a:cubicBezTo>
                      <a:pt x="17442" y="14516"/>
                      <a:pt x="-4154" y="10027"/>
                      <a:pt x="706" y="307"/>
                    </a:cubicBezTo>
                    <a:cubicBezTo>
                      <a:pt x="2084" y="-2449"/>
                      <a:pt x="49968" y="14166"/>
                      <a:pt x="54495" y="15675"/>
                    </a:cubicBezTo>
                    <a:cubicBezTo>
                      <a:pt x="64740" y="23359"/>
                      <a:pt x="76723" y="29155"/>
                      <a:pt x="85231" y="38727"/>
                    </a:cubicBezTo>
                    <a:cubicBezTo>
                      <a:pt x="97502" y="52532"/>
                      <a:pt x="102907" y="71771"/>
                      <a:pt x="115967" y="84831"/>
                    </a:cubicBezTo>
                    <a:cubicBezTo>
                      <a:pt x="130443" y="99307"/>
                      <a:pt x="145829" y="111679"/>
                      <a:pt x="154387" y="130935"/>
                    </a:cubicBezTo>
                    <a:cubicBezTo>
                      <a:pt x="190966" y="213237"/>
                      <a:pt x="150342" y="147919"/>
                      <a:pt x="185123" y="200092"/>
                    </a:cubicBezTo>
                    <a:cubicBezTo>
                      <a:pt x="182562" y="212899"/>
                      <a:pt x="189120" y="232671"/>
                      <a:pt x="177439" y="238512"/>
                    </a:cubicBezTo>
                    <a:cubicBezTo>
                      <a:pt x="161240" y="246612"/>
                      <a:pt x="145422" y="225705"/>
                      <a:pt x="139019" y="22314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>
              <a:xfrm rot="3936267">
                <a:off x="5905511" y="3589569"/>
                <a:ext cx="93161" cy="102657"/>
              </a:xfrm>
              <a:custGeom>
                <a:avLst/>
                <a:gdLst>
                  <a:gd name="connsiteX0" fmla="*/ 139019 w 185123"/>
                  <a:gd name="connsiteY0" fmla="*/ 223144 h 240366"/>
                  <a:gd name="connsiteX1" fmla="*/ 139019 w 185123"/>
                  <a:gd name="connsiteY1" fmla="*/ 223144 h 240366"/>
                  <a:gd name="connsiteX2" fmla="*/ 92915 w 185123"/>
                  <a:gd name="connsiteY2" fmla="*/ 153987 h 240366"/>
                  <a:gd name="connsiteX3" fmla="*/ 85231 w 185123"/>
                  <a:gd name="connsiteY3" fmla="*/ 130935 h 240366"/>
                  <a:gd name="connsiteX4" fmla="*/ 69863 w 185123"/>
                  <a:gd name="connsiteY4" fmla="*/ 100199 h 240366"/>
                  <a:gd name="connsiteX5" fmla="*/ 39126 w 185123"/>
                  <a:gd name="connsiteY5" fmla="*/ 54095 h 240366"/>
                  <a:gd name="connsiteX6" fmla="*/ 23758 w 185123"/>
                  <a:gd name="connsiteY6" fmla="*/ 23359 h 240366"/>
                  <a:gd name="connsiteX7" fmla="*/ 706 w 185123"/>
                  <a:gd name="connsiteY7" fmla="*/ 307 h 240366"/>
                  <a:gd name="connsiteX8" fmla="*/ 54495 w 185123"/>
                  <a:gd name="connsiteY8" fmla="*/ 15675 h 240366"/>
                  <a:gd name="connsiteX9" fmla="*/ 85231 w 185123"/>
                  <a:gd name="connsiteY9" fmla="*/ 38727 h 240366"/>
                  <a:gd name="connsiteX10" fmla="*/ 115967 w 185123"/>
                  <a:gd name="connsiteY10" fmla="*/ 84831 h 240366"/>
                  <a:gd name="connsiteX11" fmla="*/ 154387 w 185123"/>
                  <a:gd name="connsiteY11" fmla="*/ 130935 h 240366"/>
                  <a:gd name="connsiteX12" fmla="*/ 185123 w 185123"/>
                  <a:gd name="connsiteY12" fmla="*/ 200092 h 240366"/>
                  <a:gd name="connsiteX13" fmla="*/ 177439 w 185123"/>
                  <a:gd name="connsiteY13" fmla="*/ 238512 h 240366"/>
                  <a:gd name="connsiteX14" fmla="*/ 139019 w 185123"/>
                  <a:gd name="connsiteY14" fmla="*/ 223144 h 24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123" h="240366">
                    <a:moveTo>
                      <a:pt x="139019" y="223144"/>
                    </a:moveTo>
                    <a:lnTo>
                      <a:pt x="139019" y="223144"/>
                    </a:lnTo>
                    <a:cubicBezTo>
                      <a:pt x="123651" y="200092"/>
                      <a:pt x="106875" y="177918"/>
                      <a:pt x="92915" y="153987"/>
                    </a:cubicBezTo>
                    <a:cubicBezTo>
                      <a:pt x="88834" y="146991"/>
                      <a:pt x="88422" y="138380"/>
                      <a:pt x="85231" y="130935"/>
                    </a:cubicBezTo>
                    <a:cubicBezTo>
                      <a:pt x="80719" y="120407"/>
                      <a:pt x="75756" y="110021"/>
                      <a:pt x="69863" y="100199"/>
                    </a:cubicBezTo>
                    <a:cubicBezTo>
                      <a:pt x="60360" y="84361"/>
                      <a:pt x="47386" y="70615"/>
                      <a:pt x="39126" y="54095"/>
                    </a:cubicBezTo>
                    <a:cubicBezTo>
                      <a:pt x="34003" y="43850"/>
                      <a:pt x="30416" y="32680"/>
                      <a:pt x="23758" y="23359"/>
                    </a:cubicBezTo>
                    <a:cubicBezTo>
                      <a:pt x="17442" y="14516"/>
                      <a:pt x="-4154" y="10027"/>
                      <a:pt x="706" y="307"/>
                    </a:cubicBezTo>
                    <a:cubicBezTo>
                      <a:pt x="2084" y="-2449"/>
                      <a:pt x="49968" y="14166"/>
                      <a:pt x="54495" y="15675"/>
                    </a:cubicBezTo>
                    <a:cubicBezTo>
                      <a:pt x="64740" y="23359"/>
                      <a:pt x="76723" y="29155"/>
                      <a:pt x="85231" y="38727"/>
                    </a:cubicBezTo>
                    <a:cubicBezTo>
                      <a:pt x="97502" y="52532"/>
                      <a:pt x="102907" y="71771"/>
                      <a:pt x="115967" y="84831"/>
                    </a:cubicBezTo>
                    <a:cubicBezTo>
                      <a:pt x="130443" y="99307"/>
                      <a:pt x="145829" y="111679"/>
                      <a:pt x="154387" y="130935"/>
                    </a:cubicBezTo>
                    <a:cubicBezTo>
                      <a:pt x="190966" y="213237"/>
                      <a:pt x="150342" y="147919"/>
                      <a:pt x="185123" y="200092"/>
                    </a:cubicBezTo>
                    <a:cubicBezTo>
                      <a:pt x="182562" y="212899"/>
                      <a:pt x="189120" y="232671"/>
                      <a:pt x="177439" y="238512"/>
                    </a:cubicBezTo>
                    <a:cubicBezTo>
                      <a:pt x="161240" y="246612"/>
                      <a:pt x="145422" y="225705"/>
                      <a:pt x="139019" y="22314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>
              <a:xfrm rot="1297009">
                <a:off x="5791901" y="3571519"/>
                <a:ext cx="93161" cy="102657"/>
              </a:xfrm>
              <a:custGeom>
                <a:avLst/>
                <a:gdLst>
                  <a:gd name="connsiteX0" fmla="*/ 139019 w 185123"/>
                  <a:gd name="connsiteY0" fmla="*/ 223144 h 240366"/>
                  <a:gd name="connsiteX1" fmla="*/ 139019 w 185123"/>
                  <a:gd name="connsiteY1" fmla="*/ 223144 h 240366"/>
                  <a:gd name="connsiteX2" fmla="*/ 92915 w 185123"/>
                  <a:gd name="connsiteY2" fmla="*/ 153987 h 240366"/>
                  <a:gd name="connsiteX3" fmla="*/ 85231 w 185123"/>
                  <a:gd name="connsiteY3" fmla="*/ 130935 h 240366"/>
                  <a:gd name="connsiteX4" fmla="*/ 69863 w 185123"/>
                  <a:gd name="connsiteY4" fmla="*/ 100199 h 240366"/>
                  <a:gd name="connsiteX5" fmla="*/ 39126 w 185123"/>
                  <a:gd name="connsiteY5" fmla="*/ 54095 h 240366"/>
                  <a:gd name="connsiteX6" fmla="*/ 23758 w 185123"/>
                  <a:gd name="connsiteY6" fmla="*/ 23359 h 240366"/>
                  <a:gd name="connsiteX7" fmla="*/ 706 w 185123"/>
                  <a:gd name="connsiteY7" fmla="*/ 307 h 240366"/>
                  <a:gd name="connsiteX8" fmla="*/ 54495 w 185123"/>
                  <a:gd name="connsiteY8" fmla="*/ 15675 h 240366"/>
                  <a:gd name="connsiteX9" fmla="*/ 85231 w 185123"/>
                  <a:gd name="connsiteY9" fmla="*/ 38727 h 240366"/>
                  <a:gd name="connsiteX10" fmla="*/ 115967 w 185123"/>
                  <a:gd name="connsiteY10" fmla="*/ 84831 h 240366"/>
                  <a:gd name="connsiteX11" fmla="*/ 154387 w 185123"/>
                  <a:gd name="connsiteY11" fmla="*/ 130935 h 240366"/>
                  <a:gd name="connsiteX12" fmla="*/ 185123 w 185123"/>
                  <a:gd name="connsiteY12" fmla="*/ 200092 h 240366"/>
                  <a:gd name="connsiteX13" fmla="*/ 177439 w 185123"/>
                  <a:gd name="connsiteY13" fmla="*/ 238512 h 240366"/>
                  <a:gd name="connsiteX14" fmla="*/ 139019 w 185123"/>
                  <a:gd name="connsiteY14" fmla="*/ 223144 h 24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123" h="240366">
                    <a:moveTo>
                      <a:pt x="139019" y="223144"/>
                    </a:moveTo>
                    <a:lnTo>
                      <a:pt x="139019" y="223144"/>
                    </a:lnTo>
                    <a:cubicBezTo>
                      <a:pt x="123651" y="200092"/>
                      <a:pt x="106875" y="177918"/>
                      <a:pt x="92915" y="153987"/>
                    </a:cubicBezTo>
                    <a:cubicBezTo>
                      <a:pt x="88834" y="146991"/>
                      <a:pt x="88422" y="138380"/>
                      <a:pt x="85231" y="130935"/>
                    </a:cubicBezTo>
                    <a:cubicBezTo>
                      <a:pt x="80719" y="120407"/>
                      <a:pt x="75756" y="110021"/>
                      <a:pt x="69863" y="100199"/>
                    </a:cubicBezTo>
                    <a:cubicBezTo>
                      <a:pt x="60360" y="84361"/>
                      <a:pt x="47386" y="70615"/>
                      <a:pt x="39126" y="54095"/>
                    </a:cubicBezTo>
                    <a:cubicBezTo>
                      <a:pt x="34003" y="43850"/>
                      <a:pt x="30416" y="32680"/>
                      <a:pt x="23758" y="23359"/>
                    </a:cubicBezTo>
                    <a:cubicBezTo>
                      <a:pt x="17442" y="14516"/>
                      <a:pt x="-4154" y="10027"/>
                      <a:pt x="706" y="307"/>
                    </a:cubicBezTo>
                    <a:cubicBezTo>
                      <a:pt x="2084" y="-2449"/>
                      <a:pt x="49968" y="14166"/>
                      <a:pt x="54495" y="15675"/>
                    </a:cubicBezTo>
                    <a:cubicBezTo>
                      <a:pt x="64740" y="23359"/>
                      <a:pt x="76723" y="29155"/>
                      <a:pt x="85231" y="38727"/>
                    </a:cubicBezTo>
                    <a:cubicBezTo>
                      <a:pt x="97502" y="52532"/>
                      <a:pt x="102907" y="71771"/>
                      <a:pt x="115967" y="84831"/>
                    </a:cubicBezTo>
                    <a:cubicBezTo>
                      <a:pt x="130443" y="99307"/>
                      <a:pt x="145829" y="111679"/>
                      <a:pt x="154387" y="130935"/>
                    </a:cubicBezTo>
                    <a:cubicBezTo>
                      <a:pt x="190966" y="213237"/>
                      <a:pt x="150342" y="147919"/>
                      <a:pt x="185123" y="200092"/>
                    </a:cubicBezTo>
                    <a:cubicBezTo>
                      <a:pt x="182562" y="212899"/>
                      <a:pt x="189120" y="232671"/>
                      <a:pt x="177439" y="238512"/>
                    </a:cubicBezTo>
                    <a:cubicBezTo>
                      <a:pt x="161240" y="246612"/>
                      <a:pt x="145422" y="225705"/>
                      <a:pt x="139019" y="22314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752167" y="3910379"/>
              <a:ext cx="193848" cy="194814"/>
              <a:chOff x="5763045" y="3492680"/>
              <a:chExt cx="173802" cy="210879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5763045" y="3492680"/>
                <a:ext cx="173802" cy="210879"/>
                <a:chOff x="5227370" y="4011295"/>
                <a:chExt cx="173802" cy="210879"/>
              </a:xfrm>
            </p:grpSpPr>
            <p:sp>
              <p:nvSpPr>
                <p:cNvPr id="74" name="Freeform 73"/>
                <p:cNvSpPr/>
                <p:nvPr/>
              </p:nvSpPr>
              <p:spPr>
                <a:xfrm>
                  <a:off x="5308804" y="4011295"/>
                  <a:ext cx="52688" cy="192061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5227370" y="4070892"/>
                  <a:ext cx="84508" cy="126892"/>
                </a:xfrm>
                <a:custGeom>
                  <a:avLst/>
                  <a:gdLst>
                    <a:gd name="connsiteX0" fmla="*/ 139019 w 185123"/>
                    <a:gd name="connsiteY0" fmla="*/ 223144 h 240366"/>
                    <a:gd name="connsiteX1" fmla="*/ 139019 w 185123"/>
                    <a:gd name="connsiteY1" fmla="*/ 223144 h 240366"/>
                    <a:gd name="connsiteX2" fmla="*/ 92915 w 185123"/>
                    <a:gd name="connsiteY2" fmla="*/ 153987 h 240366"/>
                    <a:gd name="connsiteX3" fmla="*/ 85231 w 185123"/>
                    <a:gd name="connsiteY3" fmla="*/ 130935 h 240366"/>
                    <a:gd name="connsiteX4" fmla="*/ 69863 w 185123"/>
                    <a:gd name="connsiteY4" fmla="*/ 100199 h 240366"/>
                    <a:gd name="connsiteX5" fmla="*/ 39126 w 185123"/>
                    <a:gd name="connsiteY5" fmla="*/ 54095 h 240366"/>
                    <a:gd name="connsiteX6" fmla="*/ 23758 w 185123"/>
                    <a:gd name="connsiteY6" fmla="*/ 23359 h 240366"/>
                    <a:gd name="connsiteX7" fmla="*/ 706 w 185123"/>
                    <a:gd name="connsiteY7" fmla="*/ 307 h 240366"/>
                    <a:gd name="connsiteX8" fmla="*/ 54495 w 185123"/>
                    <a:gd name="connsiteY8" fmla="*/ 15675 h 240366"/>
                    <a:gd name="connsiteX9" fmla="*/ 85231 w 185123"/>
                    <a:gd name="connsiteY9" fmla="*/ 38727 h 240366"/>
                    <a:gd name="connsiteX10" fmla="*/ 115967 w 185123"/>
                    <a:gd name="connsiteY10" fmla="*/ 84831 h 240366"/>
                    <a:gd name="connsiteX11" fmla="*/ 154387 w 185123"/>
                    <a:gd name="connsiteY11" fmla="*/ 130935 h 240366"/>
                    <a:gd name="connsiteX12" fmla="*/ 185123 w 185123"/>
                    <a:gd name="connsiteY12" fmla="*/ 200092 h 240366"/>
                    <a:gd name="connsiteX13" fmla="*/ 177439 w 185123"/>
                    <a:gd name="connsiteY13" fmla="*/ 238512 h 240366"/>
                    <a:gd name="connsiteX14" fmla="*/ 139019 w 185123"/>
                    <a:gd name="connsiteY14" fmla="*/ 223144 h 240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123" h="240366">
                      <a:moveTo>
                        <a:pt x="139019" y="223144"/>
                      </a:moveTo>
                      <a:lnTo>
                        <a:pt x="139019" y="223144"/>
                      </a:lnTo>
                      <a:cubicBezTo>
                        <a:pt x="123651" y="200092"/>
                        <a:pt x="106875" y="177918"/>
                        <a:pt x="92915" y="153987"/>
                      </a:cubicBezTo>
                      <a:cubicBezTo>
                        <a:pt x="88834" y="146991"/>
                        <a:pt x="88422" y="138380"/>
                        <a:pt x="85231" y="130935"/>
                      </a:cubicBezTo>
                      <a:cubicBezTo>
                        <a:pt x="80719" y="120407"/>
                        <a:pt x="75756" y="110021"/>
                        <a:pt x="69863" y="100199"/>
                      </a:cubicBezTo>
                      <a:cubicBezTo>
                        <a:pt x="60360" y="84361"/>
                        <a:pt x="47386" y="70615"/>
                        <a:pt x="39126" y="54095"/>
                      </a:cubicBezTo>
                      <a:cubicBezTo>
                        <a:pt x="34003" y="43850"/>
                        <a:pt x="30416" y="32680"/>
                        <a:pt x="23758" y="23359"/>
                      </a:cubicBezTo>
                      <a:cubicBezTo>
                        <a:pt x="17442" y="14516"/>
                        <a:pt x="-4154" y="10027"/>
                        <a:pt x="706" y="307"/>
                      </a:cubicBezTo>
                      <a:cubicBezTo>
                        <a:pt x="2084" y="-2449"/>
                        <a:pt x="49968" y="14166"/>
                        <a:pt x="54495" y="15675"/>
                      </a:cubicBezTo>
                      <a:cubicBezTo>
                        <a:pt x="64740" y="23359"/>
                        <a:pt x="76723" y="29155"/>
                        <a:pt x="85231" y="38727"/>
                      </a:cubicBezTo>
                      <a:cubicBezTo>
                        <a:pt x="97502" y="52532"/>
                        <a:pt x="102907" y="71771"/>
                        <a:pt x="115967" y="84831"/>
                      </a:cubicBezTo>
                      <a:cubicBezTo>
                        <a:pt x="130443" y="99307"/>
                        <a:pt x="145829" y="111679"/>
                        <a:pt x="154387" y="130935"/>
                      </a:cubicBezTo>
                      <a:cubicBezTo>
                        <a:pt x="190966" y="213237"/>
                        <a:pt x="150342" y="147919"/>
                        <a:pt x="185123" y="200092"/>
                      </a:cubicBezTo>
                      <a:cubicBezTo>
                        <a:pt x="182562" y="212899"/>
                        <a:pt x="189120" y="232671"/>
                        <a:pt x="177439" y="238512"/>
                      </a:cubicBezTo>
                      <a:cubicBezTo>
                        <a:pt x="161240" y="246612"/>
                        <a:pt x="145422" y="225705"/>
                        <a:pt x="139019" y="22314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 rot="520889" flipH="1">
                  <a:off x="5346132" y="4070094"/>
                  <a:ext cx="55040" cy="152080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3" name="Freeform 72"/>
              <p:cNvSpPr/>
              <p:nvPr/>
            </p:nvSpPr>
            <p:spPr>
              <a:xfrm rot="1297009">
                <a:off x="5791901" y="3571519"/>
                <a:ext cx="93161" cy="102657"/>
              </a:xfrm>
              <a:custGeom>
                <a:avLst/>
                <a:gdLst>
                  <a:gd name="connsiteX0" fmla="*/ 139019 w 185123"/>
                  <a:gd name="connsiteY0" fmla="*/ 223144 h 240366"/>
                  <a:gd name="connsiteX1" fmla="*/ 139019 w 185123"/>
                  <a:gd name="connsiteY1" fmla="*/ 223144 h 240366"/>
                  <a:gd name="connsiteX2" fmla="*/ 92915 w 185123"/>
                  <a:gd name="connsiteY2" fmla="*/ 153987 h 240366"/>
                  <a:gd name="connsiteX3" fmla="*/ 85231 w 185123"/>
                  <a:gd name="connsiteY3" fmla="*/ 130935 h 240366"/>
                  <a:gd name="connsiteX4" fmla="*/ 69863 w 185123"/>
                  <a:gd name="connsiteY4" fmla="*/ 100199 h 240366"/>
                  <a:gd name="connsiteX5" fmla="*/ 39126 w 185123"/>
                  <a:gd name="connsiteY5" fmla="*/ 54095 h 240366"/>
                  <a:gd name="connsiteX6" fmla="*/ 23758 w 185123"/>
                  <a:gd name="connsiteY6" fmla="*/ 23359 h 240366"/>
                  <a:gd name="connsiteX7" fmla="*/ 706 w 185123"/>
                  <a:gd name="connsiteY7" fmla="*/ 307 h 240366"/>
                  <a:gd name="connsiteX8" fmla="*/ 54495 w 185123"/>
                  <a:gd name="connsiteY8" fmla="*/ 15675 h 240366"/>
                  <a:gd name="connsiteX9" fmla="*/ 85231 w 185123"/>
                  <a:gd name="connsiteY9" fmla="*/ 38727 h 240366"/>
                  <a:gd name="connsiteX10" fmla="*/ 115967 w 185123"/>
                  <a:gd name="connsiteY10" fmla="*/ 84831 h 240366"/>
                  <a:gd name="connsiteX11" fmla="*/ 154387 w 185123"/>
                  <a:gd name="connsiteY11" fmla="*/ 130935 h 240366"/>
                  <a:gd name="connsiteX12" fmla="*/ 185123 w 185123"/>
                  <a:gd name="connsiteY12" fmla="*/ 200092 h 240366"/>
                  <a:gd name="connsiteX13" fmla="*/ 177439 w 185123"/>
                  <a:gd name="connsiteY13" fmla="*/ 238512 h 240366"/>
                  <a:gd name="connsiteX14" fmla="*/ 139019 w 185123"/>
                  <a:gd name="connsiteY14" fmla="*/ 223144 h 24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123" h="240366">
                    <a:moveTo>
                      <a:pt x="139019" y="223144"/>
                    </a:moveTo>
                    <a:lnTo>
                      <a:pt x="139019" y="223144"/>
                    </a:lnTo>
                    <a:cubicBezTo>
                      <a:pt x="123651" y="200092"/>
                      <a:pt x="106875" y="177918"/>
                      <a:pt x="92915" y="153987"/>
                    </a:cubicBezTo>
                    <a:cubicBezTo>
                      <a:pt x="88834" y="146991"/>
                      <a:pt x="88422" y="138380"/>
                      <a:pt x="85231" y="130935"/>
                    </a:cubicBezTo>
                    <a:cubicBezTo>
                      <a:pt x="80719" y="120407"/>
                      <a:pt x="75756" y="110021"/>
                      <a:pt x="69863" y="100199"/>
                    </a:cubicBezTo>
                    <a:cubicBezTo>
                      <a:pt x="60360" y="84361"/>
                      <a:pt x="47386" y="70615"/>
                      <a:pt x="39126" y="54095"/>
                    </a:cubicBezTo>
                    <a:cubicBezTo>
                      <a:pt x="34003" y="43850"/>
                      <a:pt x="30416" y="32680"/>
                      <a:pt x="23758" y="23359"/>
                    </a:cubicBezTo>
                    <a:cubicBezTo>
                      <a:pt x="17442" y="14516"/>
                      <a:pt x="-4154" y="10027"/>
                      <a:pt x="706" y="307"/>
                    </a:cubicBezTo>
                    <a:cubicBezTo>
                      <a:pt x="2084" y="-2449"/>
                      <a:pt x="49968" y="14166"/>
                      <a:pt x="54495" y="15675"/>
                    </a:cubicBezTo>
                    <a:cubicBezTo>
                      <a:pt x="64740" y="23359"/>
                      <a:pt x="76723" y="29155"/>
                      <a:pt x="85231" y="38727"/>
                    </a:cubicBezTo>
                    <a:cubicBezTo>
                      <a:pt x="97502" y="52532"/>
                      <a:pt x="102907" y="71771"/>
                      <a:pt x="115967" y="84831"/>
                    </a:cubicBezTo>
                    <a:cubicBezTo>
                      <a:pt x="130443" y="99307"/>
                      <a:pt x="145829" y="111679"/>
                      <a:pt x="154387" y="130935"/>
                    </a:cubicBezTo>
                    <a:cubicBezTo>
                      <a:pt x="190966" y="213237"/>
                      <a:pt x="150342" y="147919"/>
                      <a:pt x="185123" y="200092"/>
                    </a:cubicBezTo>
                    <a:cubicBezTo>
                      <a:pt x="182562" y="212899"/>
                      <a:pt x="189120" y="232671"/>
                      <a:pt x="177439" y="238512"/>
                    </a:cubicBezTo>
                    <a:cubicBezTo>
                      <a:pt x="161240" y="246612"/>
                      <a:pt x="145422" y="225705"/>
                      <a:pt x="139019" y="22314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5811446" y="4042919"/>
              <a:ext cx="193848" cy="194814"/>
              <a:chOff x="5763045" y="3492680"/>
              <a:chExt cx="173802" cy="210879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5763045" y="3492680"/>
                <a:ext cx="173802" cy="210879"/>
                <a:chOff x="5227370" y="4011295"/>
                <a:chExt cx="173802" cy="210879"/>
              </a:xfrm>
            </p:grpSpPr>
            <p:sp>
              <p:nvSpPr>
                <p:cNvPr id="69" name="Freeform 68"/>
                <p:cNvSpPr/>
                <p:nvPr/>
              </p:nvSpPr>
              <p:spPr>
                <a:xfrm>
                  <a:off x="5308804" y="4011295"/>
                  <a:ext cx="52688" cy="192061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Freeform 69"/>
                <p:cNvSpPr/>
                <p:nvPr/>
              </p:nvSpPr>
              <p:spPr>
                <a:xfrm>
                  <a:off x="5227370" y="4070892"/>
                  <a:ext cx="84508" cy="126892"/>
                </a:xfrm>
                <a:custGeom>
                  <a:avLst/>
                  <a:gdLst>
                    <a:gd name="connsiteX0" fmla="*/ 139019 w 185123"/>
                    <a:gd name="connsiteY0" fmla="*/ 223144 h 240366"/>
                    <a:gd name="connsiteX1" fmla="*/ 139019 w 185123"/>
                    <a:gd name="connsiteY1" fmla="*/ 223144 h 240366"/>
                    <a:gd name="connsiteX2" fmla="*/ 92915 w 185123"/>
                    <a:gd name="connsiteY2" fmla="*/ 153987 h 240366"/>
                    <a:gd name="connsiteX3" fmla="*/ 85231 w 185123"/>
                    <a:gd name="connsiteY3" fmla="*/ 130935 h 240366"/>
                    <a:gd name="connsiteX4" fmla="*/ 69863 w 185123"/>
                    <a:gd name="connsiteY4" fmla="*/ 100199 h 240366"/>
                    <a:gd name="connsiteX5" fmla="*/ 39126 w 185123"/>
                    <a:gd name="connsiteY5" fmla="*/ 54095 h 240366"/>
                    <a:gd name="connsiteX6" fmla="*/ 23758 w 185123"/>
                    <a:gd name="connsiteY6" fmla="*/ 23359 h 240366"/>
                    <a:gd name="connsiteX7" fmla="*/ 706 w 185123"/>
                    <a:gd name="connsiteY7" fmla="*/ 307 h 240366"/>
                    <a:gd name="connsiteX8" fmla="*/ 54495 w 185123"/>
                    <a:gd name="connsiteY8" fmla="*/ 15675 h 240366"/>
                    <a:gd name="connsiteX9" fmla="*/ 85231 w 185123"/>
                    <a:gd name="connsiteY9" fmla="*/ 38727 h 240366"/>
                    <a:gd name="connsiteX10" fmla="*/ 115967 w 185123"/>
                    <a:gd name="connsiteY10" fmla="*/ 84831 h 240366"/>
                    <a:gd name="connsiteX11" fmla="*/ 154387 w 185123"/>
                    <a:gd name="connsiteY11" fmla="*/ 130935 h 240366"/>
                    <a:gd name="connsiteX12" fmla="*/ 185123 w 185123"/>
                    <a:gd name="connsiteY12" fmla="*/ 200092 h 240366"/>
                    <a:gd name="connsiteX13" fmla="*/ 177439 w 185123"/>
                    <a:gd name="connsiteY13" fmla="*/ 238512 h 240366"/>
                    <a:gd name="connsiteX14" fmla="*/ 139019 w 185123"/>
                    <a:gd name="connsiteY14" fmla="*/ 223144 h 240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5123" h="240366">
                      <a:moveTo>
                        <a:pt x="139019" y="223144"/>
                      </a:moveTo>
                      <a:lnTo>
                        <a:pt x="139019" y="223144"/>
                      </a:lnTo>
                      <a:cubicBezTo>
                        <a:pt x="123651" y="200092"/>
                        <a:pt x="106875" y="177918"/>
                        <a:pt x="92915" y="153987"/>
                      </a:cubicBezTo>
                      <a:cubicBezTo>
                        <a:pt x="88834" y="146991"/>
                        <a:pt x="88422" y="138380"/>
                        <a:pt x="85231" y="130935"/>
                      </a:cubicBezTo>
                      <a:cubicBezTo>
                        <a:pt x="80719" y="120407"/>
                        <a:pt x="75756" y="110021"/>
                        <a:pt x="69863" y="100199"/>
                      </a:cubicBezTo>
                      <a:cubicBezTo>
                        <a:pt x="60360" y="84361"/>
                        <a:pt x="47386" y="70615"/>
                        <a:pt x="39126" y="54095"/>
                      </a:cubicBezTo>
                      <a:cubicBezTo>
                        <a:pt x="34003" y="43850"/>
                        <a:pt x="30416" y="32680"/>
                        <a:pt x="23758" y="23359"/>
                      </a:cubicBezTo>
                      <a:cubicBezTo>
                        <a:pt x="17442" y="14516"/>
                        <a:pt x="-4154" y="10027"/>
                        <a:pt x="706" y="307"/>
                      </a:cubicBezTo>
                      <a:cubicBezTo>
                        <a:pt x="2084" y="-2449"/>
                        <a:pt x="49968" y="14166"/>
                        <a:pt x="54495" y="15675"/>
                      </a:cubicBezTo>
                      <a:cubicBezTo>
                        <a:pt x="64740" y="23359"/>
                        <a:pt x="76723" y="29155"/>
                        <a:pt x="85231" y="38727"/>
                      </a:cubicBezTo>
                      <a:cubicBezTo>
                        <a:pt x="97502" y="52532"/>
                        <a:pt x="102907" y="71771"/>
                        <a:pt x="115967" y="84831"/>
                      </a:cubicBezTo>
                      <a:cubicBezTo>
                        <a:pt x="130443" y="99307"/>
                        <a:pt x="145829" y="111679"/>
                        <a:pt x="154387" y="130935"/>
                      </a:cubicBezTo>
                      <a:cubicBezTo>
                        <a:pt x="190966" y="213237"/>
                        <a:pt x="150342" y="147919"/>
                        <a:pt x="185123" y="200092"/>
                      </a:cubicBezTo>
                      <a:cubicBezTo>
                        <a:pt x="182562" y="212899"/>
                        <a:pt x="189120" y="232671"/>
                        <a:pt x="177439" y="238512"/>
                      </a:cubicBezTo>
                      <a:cubicBezTo>
                        <a:pt x="161240" y="246612"/>
                        <a:pt x="145422" y="225705"/>
                        <a:pt x="139019" y="223144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Freeform 70"/>
                <p:cNvSpPr/>
                <p:nvPr/>
              </p:nvSpPr>
              <p:spPr>
                <a:xfrm rot="520889" flipH="1">
                  <a:off x="5346132" y="4070094"/>
                  <a:ext cx="55040" cy="152080"/>
                </a:xfrm>
                <a:custGeom>
                  <a:avLst/>
                  <a:gdLst>
                    <a:gd name="connsiteX0" fmla="*/ 34250 w 107016"/>
                    <a:gd name="connsiteY0" fmla="*/ 346449 h 352671"/>
                    <a:gd name="connsiteX1" fmla="*/ 34250 w 107016"/>
                    <a:gd name="connsiteY1" fmla="*/ 346449 h 352671"/>
                    <a:gd name="connsiteX2" fmla="*/ 30607 w 107016"/>
                    <a:gd name="connsiteY2" fmla="*/ 138796 h 352671"/>
                    <a:gd name="connsiteX3" fmla="*/ 23321 w 107016"/>
                    <a:gd name="connsiteY3" fmla="*/ 116938 h 352671"/>
                    <a:gd name="connsiteX4" fmla="*/ 8749 w 107016"/>
                    <a:gd name="connsiteY4" fmla="*/ 36792 h 352671"/>
                    <a:gd name="connsiteX5" fmla="*/ 5106 w 107016"/>
                    <a:gd name="connsiteY5" fmla="*/ 14933 h 352671"/>
                    <a:gd name="connsiteX6" fmla="*/ 1463 w 107016"/>
                    <a:gd name="connsiteY6" fmla="*/ 361 h 352671"/>
                    <a:gd name="connsiteX7" fmla="*/ 12392 w 107016"/>
                    <a:gd name="connsiteY7" fmla="*/ 11290 h 352671"/>
                    <a:gd name="connsiteX8" fmla="*/ 23321 w 107016"/>
                    <a:gd name="connsiteY8" fmla="*/ 25862 h 352671"/>
                    <a:gd name="connsiteX9" fmla="*/ 37893 w 107016"/>
                    <a:gd name="connsiteY9" fmla="*/ 47721 h 352671"/>
                    <a:gd name="connsiteX10" fmla="*/ 59751 w 107016"/>
                    <a:gd name="connsiteY10" fmla="*/ 80508 h 352671"/>
                    <a:gd name="connsiteX11" fmla="*/ 67037 w 107016"/>
                    <a:gd name="connsiteY11" fmla="*/ 91437 h 352671"/>
                    <a:gd name="connsiteX12" fmla="*/ 85253 w 107016"/>
                    <a:gd name="connsiteY12" fmla="*/ 142439 h 352671"/>
                    <a:gd name="connsiteX13" fmla="*/ 96182 w 107016"/>
                    <a:gd name="connsiteY13" fmla="*/ 157011 h 352671"/>
                    <a:gd name="connsiteX14" fmla="*/ 96182 w 107016"/>
                    <a:gd name="connsiteY14" fmla="*/ 346449 h 352671"/>
                    <a:gd name="connsiteX15" fmla="*/ 34250 w 107016"/>
                    <a:gd name="connsiteY15" fmla="*/ 346449 h 3526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016" h="352671">
                      <a:moveTo>
                        <a:pt x="34250" y="346449"/>
                      </a:moveTo>
                      <a:lnTo>
                        <a:pt x="34250" y="346449"/>
                      </a:lnTo>
                      <a:cubicBezTo>
                        <a:pt x="33036" y="277231"/>
                        <a:pt x="33900" y="207946"/>
                        <a:pt x="30607" y="138796"/>
                      </a:cubicBezTo>
                      <a:cubicBezTo>
                        <a:pt x="30242" y="131125"/>
                        <a:pt x="25184" y="124389"/>
                        <a:pt x="23321" y="116938"/>
                      </a:cubicBezTo>
                      <a:cubicBezTo>
                        <a:pt x="9793" y="62824"/>
                        <a:pt x="14857" y="79550"/>
                        <a:pt x="8749" y="36792"/>
                      </a:cubicBezTo>
                      <a:cubicBezTo>
                        <a:pt x="7704" y="29479"/>
                        <a:pt x="6555" y="22176"/>
                        <a:pt x="5106" y="14933"/>
                      </a:cubicBezTo>
                      <a:cubicBezTo>
                        <a:pt x="4124" y="10023"/>
                        <a:pt x="-3015" y="2600"/>
                        <a:pt x="1463" y="361"/>
                      </a:cubicBezTo>
                      <a:cubicBezTo>
                        <a:pt x="6071" y="-1943"/>
                        <a:pt x="9039" y="7378"/>
                        <a:pt x="12392" y="11290"/>
                      </a:cubicBezTo>
                      <a:cubicBezTo>
                        <a:pt x="16343" y="15900"/>
                        <a:pt x="19678" y="21005"/>
                        <a:pt x="23321" y="25862"/>
                      </a:cubicBezTo>
                      <a:cubicBezTo>
                        <a:pt x="30627" y="47782"/>
                        <a:pt x="21520" y="25890"/>
                        <a:pt x="37893" y="47721"/>
                      </a:cubicBezTo>
                      <a:cubicBezTo>
                        <a:pt x="45774" y="58229"/>
                        <a:pt x="52465" y="69579"/>
                        <a:pt x="59751" y="80508"/>
                      </a:cubicBezTo>
                      <a:cubicBezTo>
                        <a:pt x="62180" y="84151"/>
                        <a:pt x="65652" y="87283"/>
                        <a:pt x="67037" y="91437"/>
                      </a:cubicBezTo>
                      <a:cubicBezTo>
                        <a:pt x="68148" y="94770"/>
                        <a:pt x="80436" y="133768"/>
                        <a:pt x="85253" y="142439"/>
                      </a:cubicBezTo>
                      <a:cubicBezTo>
                        <a:pt x="88202" y="147747"/>
                        <a:pt x="92539" y="152154"/>
                        <a:pt x="96182" y="157011"/>
                      </a:cubicBezTo>
                      <a:cubicBezTo>
                        <a:pt x="105163" y="219882"/>
                        <a:pt x="115238" y="280487"/>
                        <a:pt x="96182" y="346449"/>
                      </a:cubicBezTo>
                      <a:cubicBezTo>
                        <a:pt x="92138" y="360449"/>
                        <a:pt x="44572" y="346449"/>
                        <a:pt x="34250" y="346449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GB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8" name="Freeform 67"/>
              <p:cNvSpPr/>
              <p:nvPr/>
            </p:nvSpPr>
            <p:spPr>
              <a:xfrm rot="1297009">
                <a:off x="5791901" y="3571519"/>
                <a:ext cx="93161" cy="102657"/>
              </a:xfrm>
              <a:custGeom>
                <a:avLst/>
                <a:gdLst>
                  <a:gd name="connsiteX0" fmla="*/ 139019 w 185123"/>
                  <a:gd name="connsiteY0" fmla="*/ 223144 h 240366"/>
                  <a:gd name="connsiteX1" fmla="*/ 139019 w 185123"/>
                  <a:gd name="connsiteY1" fmla="*/ 223144 h 240366"/>
                  <a:gd name="connsiteX2" fmla="*/ 92915 w 185123"/>
                  <a:gd name="connsiteY2" fmla="*/ 153987 h 240366"/>
                  <a:gd name="connsiteX3" fmla="*/ 85231 w 185123"/>
                  <a:gd name="connsiteY3" fmla="*/ 130935 h 240366"/>
                  <a:gd name="connsiteX4" fmla="*/ 69863 w 185123"/>
                  <a:gd name="connsiteY4" fmla="*/ 100199 h 240366"/>
                  <a:gd name="connsiteX5" fmla="*/ 39126 w 185123"/>
                  <a:gd name="connsiteY5" fmla="*/ 54095 h 240366"/>
                  <a:gd name="connsiteX6" fmla="*/ 23758 w 185123"/>
                  <a:gd name="connsiteY6" fmla="*/ 23359 h 240366"/>
                  <a:gd name="connsiteX7" fmla="*/ 706 w 185123"/>
                  <a:gd name="connsiteY7" fmla="*/ 307 h 240366"/>
                  <a:gd name="connsiteX8" fmla="*/ 54495 w 185123"/>
                  <a:gd name="connsiteY8" fmla="*/ 15675 h 240366"/>
                  <a:gd name="connsiteX9" fmla="*/ 85231 w 185123"/>
                  <a:gd name="connsiteY9" fmla="*/ 38727 h 240366"/>
                  <a:gd name="connsiteX10" fmla="*/ 115967 w 185123"/>
                  <a:gd name="connsiteY10" fmla="*/ 84831 h 240366"/>
                  <a:gd name="connsiteX11" fmla="*/ 154387 w 185123"/>
                  <a:gd name="connsiteY11" fmla="*/ 130935 h 240366"/>
                  <a:gd name="connsiteX12" fmla="*/ 185123 w 185123"/>
                  <a:gd name="connsiteY12" fmla="*/ 200092 h 240366"/>
                  <a:gd name="connsiteX13" fmla="*/ 177439 w 185123"/>
                  <a:gd name="connsiteY13" fmla="*/ 238512 h 240366"/>
                  <a:gd name="connsiteX14" fmla="*/ 139019 w 185123"/>
                  <a:gd name="connsiteY14" fmla="*/ 223144 h 240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5123" h="240366">
                    <a:moveTo>
                      <a:pt x="139019" y="223144"/>
                    </a:moveTo>
                    <a:lnTo>
                      <a:pt x="139019" y="223144"/>
                    </a:lnTo>
                    <a:cubicBezTo>
                      <a:pt x="123651" y="200092"/>
                      <a:pt x="106875" y="177918"/>
                      <a:pt x="92915" y="153987"/>
                    </a:cubicBezTo>
                    <a:cubicBezTo>
                      <a:pt x="88834" y="146991"/>
                      <a:pt x="88422" y="138380"/>
                      <a:pt x="85231" y="130935"/>
                    </a:cubicBezTo>
                    <a:cubicBezTo>
                      <a:pt x="80719" y="120407"/>
                      <a:pt x="75756" y="110021"/>
                      <a:pt x="69863" y="100199"/>
                    </a:cubicBezTo>
                    <a:cubicBezTo>
                      <a:pt x="60360" y="84361"/>
                      <a:pt x="47386" y="70615"/>
                      <a:pt x="39126" y="54095"/>
                    </a:cubicBezTo>
                    <a:cubicBezTo>
                      <a:pt x="34003" y="43850"/>
                      <a:pt x="30416" y="32680"/>
                      <a:pt x="23758" y="23359"/>
                    </a:cubicBezTo>
                    <a:cubicBezTo>
                      <a:pt x="17442" y="14516"/>
                      <a:pt x="-4154" y="10027"/>
                      <a:pt x="706" y="307"/>
                    </a:cubicBezTo>
                    <a:cubicBezTo>
                      <a:pt x="2084" y="-2449"/>
                      <a:pt x="49968" y="14166"/>
                      <a:pt x="54495" y="15675"/>
                    </a:cubicBezTo>
                    <a:cubicBezTo>
                      <a:pt x="64740" y="23359"/>
                      <a:pt x="76723" y="29155"/>
                      <a:pt x="85231" y="38727"/>
                    </a:cubicBezTo>
                    <a:cubicBezTo>
                      <a:pt x="97502" y="52532"/>
                      <a:pt x="102907" y="71771"/>
                      <a:pt x="115967" y="84831"/>
                    </a:cubicBezTo>
                    <a:cubicBezTo>
                      <a:pt x="130443" y="99307"/>
                      <a:pt x="145829" y="111679"/>
                      <a:pt x="154387" y="130935"/>
                    </a:cubicBezTo>
                    <a:cubicBezTo>
                      <a:pt x="190966" y="213237"/>
                      <a:pt x="150342" y="147919"/>
                      <a:pt x="185123" y="200092"/>
                    </a:cubicBezTo>
                    <a:cubicBezTo>
                      <a:pt x="182562" y="212899"/>
                      <a:pt x="189120" y="232671"/>
                      <a:pt x="177439" y="238512"/>
                    </a:cubicBezTo>
                    <a:cubicBezTo>
                      <a:pt x="161240" y="246612"/>
                      <a:pt x="145422" y="225705"/>
                      <a:pt x="139019" y="223144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9917547" y="2965403"/>
            <a:ext cx="1426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µmol/kg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690375" y="2965403"/>
            <a:ext cx="819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594690" y="2965403"/>
            <a:ext cx="819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Salinity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330172" y="2933989"/>
            <a:ext cx="1039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Depth (m)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267738" y="6424009"/>
            <a:ext cx="6924262" cy="426289"/>
            <a:chOff x="5267738" y="6445051"/>
            <a:chExt cx="6924262" cy="426289"/>
          </a:xfrm>
        </p:grpSpPr>
        <p:sp>
          <p:nvSpPr>
            <p:cNvPr id="89" name="Rectangle 88"/>
            <p:cNvSpPr/>
            <p:nvPr/>
          </p:nvSpPr>
          <p:spPr>
            <a:xfrm>
              <a:off x="5267738" y="6579768"/>
              <a:ext cx="6924262" cy="291572"/>
            </a:xfrm>
            <a:prstGeom prst="rect">
              <a:avLst/>
            </a:prstGeom>
            <a:solidFill>
              <a:srgbClr val="1AC3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267739" y="6445051"/>
              <a:ext cx="6924261" cy="412675"/>
              <a:chOff x="5069949" y="6498765"/>
              <a:chExt cx="6924261" cy="412675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5108713" y="6498765"/>
                <a:ext cx="6885497" cy="412675"/>
                <a:chOff x="5102742" y="6485513"/>
                <a:chExt cx="6885497" cy="412675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5102742" y="6530521"/>
                  <a:ext cx="6885497" cy="281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A7D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4" name="Group 93"/>
                <p:cNvGrpSpPr/>
                <p:nvPr/>
              </p:nvGrpSpPr>
              <p:grpSpPr>
                <a:xfrm>
                  <a:off x="7798437" y="6485513"/>
                  <a:ext cx="4189802" cy="412675"/>
                  <a:chOff x="7798437" y="6485513"/>
                  <a:chExt cx="4189802" cy="412675"/>
                </a:xfrm>
              </p:grpSpPr>
              <p:pic>
                <p:nvPicPr>
                  <p:cNvPr id="95" name="Picture 9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96148" y="6485513"/>
                    <a:ext cx="412675" cy="412675"/>
                  </a:xfrm>
                  <a:prstGeom prst="rect">
                    <a:avLst/>
                  </a:prstGeom>
                </p:spPr>
              </p:pic>
              <p:sp>
                <p:nvSpPr>
                  <p:cNvPr id="96" name="TextBox 95">
                    <a:hlinkClick r:id="rId6"/>
                  </p:cNvPr>
                  <p:cNvSpPr txBox="1"/>
                  <p:nvPr/>
                </p:nvSpPr>
                <p:spPr>
                  <a:xfrm>
                    <a:off x="10533628" y="6516907"/>
                    <a:ext cx="14546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55ACEE"/>
                        </a:solidFill>
                      </a:rPr>
                      <a:t>@SarahECryer</a:t>
                    </a:r>
                  </a:p>
                </p:txBody>
              </p:sp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025" b="19652"/>
                  <a:stretch/>
                </p:blipFill>
                <p:spPr>
                  <a:xfrm>
                    <a:off x="9574919" y="6552955"/>
                    <a:ext cx="621229" cy="241589"/>
                  </a:xfrm>
                  <a:prstGeom prst="rect">
                    <a:avLst/>
                  </a:prstGeom>
                </p:spPr>
              </p:pic>
              <p:pic>
                <p:nvPicPr>
                  <p:cNvPr id="98" name="Picture 97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942" t="8526" b="16074"/>
                  <a:stretch/>
                </p:blipFill>
                <p:spPr>
                  <a:xfrm>
                    <a:off x="7798437" y="6559982"/>
                    <a:ext cx="747053" cy="225550"/>
                  </a:xfrm>
                  <a:prstGeom prst="rect">
                    <a:avLst/>
                  </a:prstGeom>
                </p:spPr>
              </p:pic>
              <p:pic>
                <p:nvPicPr>
                  <p:cNvPr id="99" name="Picture 98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212" y="6585587"/>
                    <a:ext cx="964914" cy="22889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2" name="TextBox 91"/>
              <p:cNvSpPr txBox="1"/>
              <p:nvPr/>
            </p:nvSpPr>
            <p:spPr>
              <a:xfrm>
                <a:off x="5069949" y="6519369"/>
                <a:ext cx="28419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i="1" dirty="0" smtClean="0">
                    <a:solidFill>
                      <a:srgbClr val="1AC3D0"/>
                    </a:solidFill>
                  </a:rPr>
                  <a:t>Sarah Cryer s.e.cryer@soton.ac.uk</a:t>
                </a:r>
                <a:endParaRPr lang="en-GB" sz="1300" i="1" dirty="0">
                  <a:solidFill>
                    <a:srgbClr val="1AC3D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23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68" y="1920362"/>
            <a:ext cx="4937774" cy="4023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59" y="1920362"/>
            <a:ext cx="5437071" cy="4020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41815" cy="1325563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4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</a:t>
            </a:r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more negative in the river and more positive at the reef. 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3957" y="5855408"/>
            <a:ext cx="10620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Respiration dominating in the river?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Photosynthesis dominating in coastal ocean?</a:t>
            </a:r>
            <a:endParaRPr lang="en-GB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67738" y="6424009"/>
            <a:ext cx="6924262" cy="426289"/>
            <a:chOff x="5267738" y="6445051"/>
            <a:chExt cx="6924262" cy="426289"/>
          </a:xfrm>
        </p:grpSpPr>
        <p:sp>
          <p:nvSpPr>
            <p:cNvPr id="9" name="Rectangle 8"/>
            <p:cNvSpPr/>
            <p:nvPr/>
          </p:nvSpPr>
          <p:spPr>
            <a:xfrm>
              <a:off x="5267738" y="6579768"/>
              <a:ext cx="6924262" cy="291572"/>
            </a:xfrm>
            <a:prstGeom prst="rect">
              <a:avLst/>
            </a:prstGeom>
            <a:solidFill>
              <a:srgbClr val="1AC3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267739" y="6445051"/>
              <a:ext cx="6924261" cy="412675"/>
              <a:chOff x="5069949" y="6498765"/>
              <a:chExt cx="6924261" cy="41267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108713" y="6498765"/>
                <a:ext cx="6885497" cy="412675"/>
                <a:chOff x="5102742" y="6485513"/>
                <a:chExt cx="6885497" cy="412675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102742" y="6530521"/>
                  <a:ext cx="6885497" cy="281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A7D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7798437" y="6485513"/>
                  <a:ext cx="4189802" cy="412675"/>
                  <a:chOff x="7798437" y="6485513"/>
                  <a:chExt cx="4189802" cy="412675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96148" y="6485513"/>
                    <a:ext cx="412675" cy="412675"/>
                  </a:xfrm>
                  <a:prstGeom prst="rect">
                    <a:avLst/>
                  </a:prstGeom>
                </p:spPr>
              </p:pic>
              <p:sp>
                <p:nvSpPr>
                  <p:cNvPr id="16" name="TextBox 15">
                    <a:hlinkClick r:id="rId5"/>
                  </p:cNvPr>
                  <p:cNvSpPr txBox="1"/>
                  <p:nvPr/>
                </p:nvSpPr>
                <p:spPr>
                  <a:xfrm>
                    <a:off x="10533628" y="6516907"/>
                    <a:ext cx="14546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55ACEE"/>
                        </a:solidFill>
                      </a:rPr>
                      <a:t>@SarahECryer</a:t>
                    </a:r>
                  </a:p>
                </p:txBody>
              </p:sp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025" b="19652"/>
                  <a:stretch/>
                </p:blipFill>
                <p:spPr>
                  <a:xfrm>
                    <a:off x="9574919" y="6552955"/>
                    <a:ext cx="621229" cy="241589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942" t="8526" b="16074"/>
                  <a:stretch/>
                </p:blipFill>
                <p:spPr>
                  <a:xfrm>
                    <a:off x="7798437" y="6559982"/>
                    <a:ext cx="747053" cy="225550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212" y="6585587"/>
                    <a:ext cx="964914" cy="22889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TextBox 11"/>
              <p:cNvSpPr txBox="1"/>
              <p:nvPr/>
            </p:nvSpPr>
            <p:spPr>
              <a:xfrm>
                <a:off x="5069949" y="6519369"/>
                <a:ext cx="28419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i="1" dirty="0" smtClean="0">
                    <a:solidFill>
                      <a:srgbClr val="1AC3D0"/>
                    </a:solidFill>
                  </a:rPr>
                  <a:t>Sarah Cryer s.e.cryer@soton.ac.uk</a:t>
                </a:r>
                <a:endParaRPr lang="en-GB" sz="1300" i="1" dirty="0">
                  <a:solidFill>
                    <a:srgbClr val="1AC3D0"/>
                  </a:solidFill>
                </a:endParaRPr>
              </a:p>
            </p:txBody>
          </p:sp>
        </p:grpSp>
      </p:grpSp>
      <p:cxnSp>
        <p:nvCxnSpPr>
          <p:cNvPr id="21" name="Straight Connector 20"/>
          <p:cNvCxnSpPr/>
          <p:nvPr/>
        </p:nvCxnSpPr>
        <p:spPr>
          <a:xfrm>
            <a:off x="10555941" y="295835"/>
            <a:ext cx="13447" cy="131108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0555942" y="871819"/>
            <a:ext cx="145228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236452" y="229326"/>
            <a:ext cx="369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GB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51870" y="1055277"/>
            <a:ext cx="35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778680" y="661448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(‰)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10737389" y="389250"/>
            <a:ext cx="132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GB" sz="1400" i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GB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37389" y="1077185"/>
            <a:ext cx="132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 </a:t>
            </a:r>
            <a:r>
              <a:rPr lang="en-GB" sz="1400" i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1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endParaRPr lang="en-GB" sz="14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06503" y="1591949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10606246" y="1635690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30797" y="1920362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Oct-Nov 2018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34342" y="5299032"/>
            <a:ext cx="174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Nov 2019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4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55" y="1637457"/>
            <a:ext cx="9282783" cy="479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54" y="365125"/>
            <a:ext cx="9217826" cy="1325563"/>
          </a:xfrm>
        </p:spPr>
        <p:txBody>
          <a:bodyPr>
            <a:noAutofit/>
          </a:bodyPr>
          <a:lstStyle/>
          <a:p>
            <a:r>
              <a:rPr lang="el-G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40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</a:t>
            </a:r>
            <a:r>
              <a:rPr lang="el-G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l-GR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4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  <a:r>
              <a:rPr lang="en-GB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less negative with increasing salinity. 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67738" y="6424009"/>
            <a:ext cx="6924262" cy="426289"/>
            <a:chOff x="5267738" y="6445051"/>
            <a:chExt cx="6924262" cy="426289"/>
          </a:xfrm>
        </p:grpSpPr>
        <p:sp>
          <p:nvSpPr>
            <p:cNvPr id="5" name="Rectangle 4"/>
            <p:cNvSpPr/>
            <p:nvPr/>
          </p:nvSpPr>
          <p:spPr>
            <a:xfrm>
              <a:off x="5267738" y="6579768"/>
              <a:ext cx="6924262" cy="291572"/>
            </a:xfrm>
            <a:prstGeom prst="rect">
              <a:avLst/>
            </a:prstGeom>
            <a:solidFill>
              <a:srgbClr val="1AC3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267739" y="6445051"/>
              <a:ext cx="6924261" cy="412675"/>
              <a:chOff x="5069949" y="6498765"/>
              <a:chExt cx="6924261" cy="41267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108713" y="6498765"/>
                <a:ext cx="6885497" cy="412675"/>
                <a:chOff x="5102742" y="6485513"/>
                <a:chExt cx="6885497" cy="412675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102742" y="6530521"/>
                  <a:ext cx="6885497" cy="281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A7D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7798437" y="6485513"/>
                  <a:ext cx="4189802" cy="412675"/>
                  <a:chOff x="7798437" y="6485513"/>
                  <a:chExt cx="4189802" cy="412675"/>
                </a:xfrm>
              </p:grpSpPr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96148" y="6485513"/>
                    <a:ext cx="412675" cy="412675"/>
                  </a:xfrm>
                  <a:prstGeom prst="rect">
                    <a:avLst/>
                  </a:prstGeom>
                </p:spPr>
              </p:pic>
              <p:sp>
                <p:nvSpPr>
                  <p:cNvPr id="12" name="TextBox 11">
                    <a:hlinkClick r:id="rId4"/>
                  </p:cNvPr>
                  <p:cNvSpPr txBox="1"/>
                  <p:nvPr/>
                </p:nvSpPr>
                <p:spPr>
                  <a:xfrm>
                    <a:off x="10533628" y="6516907"/>
                    <a:ext cx="14546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55ACEE"/>
                        </a:solidFill>
                      </a:rPr>
                      <a:t>@SarahECryer</a:t>
                    </a:r>
                  </a:p>
                </p:txBody>
              </p:sp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025" b="19652"/>
                  <a:stretch/>
                </p:blipFill>
                <p:spPr>
                  <a:xfrm>
                    <a:off x="9574919" y="6552955"/>
                    <a:ext cx="621229" cy="241589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942" t="8526" b="16074"/>
                  <a:stretch/>
                </p:blipFill>
                <p:spPr>
                  <a:xfrm>
                    <a:off x="7798437" y="6559982"/>
                    <a:ext cx="747053" cy="22555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212" y="6585587"/>
                    <a:ext cx="964914" cy="22889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8" name="TextBox 7"/>
              <p:cNvSpPr txBox="1"/>
              <p:nvPr/>
            </p:nvSpPr>
            <p:spPr>
              <a:xfrm>
                <a:off x="5069949" y="6519369"/>
                <a:ext cx="28419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i="1" dirty="0" smtClean="0">
                    <a:solidFill>
                      <a:srgbClr val="1AC3D0"/>
                    </a:solidFill>
                  </a:rPr>
                  <a:t>Sarah Cryer s.e.cryer@soton.ac.uk</a:t>
                </a:r>
                <a:endParaRPr lang="en-GB" sz="1300" i="1" dirty="0">
                  <a:solidFill>
                    <a:srgbClr val="1AC3D0"/>
                  </a:solidFill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9778680" y="229326"/>
            <a:ext cx="2285485" cy="1377598"/>
            <a:chOff x="9778680" y="229326"/>
            <a:chExt cx="2285485" cy="1377598"/>
          </a:xfrm>
        </p:grpSpPr>
        <p:grpSp>
          <p:nvGrpSpPr>
            <p:cNvPr id="22" name="Group 21"/>
            <p:cNvGrpSpPr/>
            <p:nvPr/>
          </p:nvGrpSpPr>
          <p:grpSpPr>
            <a:xfrm>
              <a:off x="9778680" y="229326"/>
              <a:ext cx="2285485" cy="1287616"/>
              <a:chOff x="9778680" y="229326"/>
              <a:chExt cx="2285485" cy="1287616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10555942" y="871819"/>
                <a:ext cx="1452282" cy="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10236452" y="229326"/>
                <a:ext cx="3697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GB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251870" y="1055277"/>
                <a:ext cx="3543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778680" y="661448"/>
                <a:ext cx="708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δ</a:t>
                </a:r>
                <a:r>
                  <a:rPr lang="en-GB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(‰)</a:t>
                </a:r>
                <a:endParaRPr lang="en-GB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737389" y="389250"/>
                <a:ext cx="13267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More </a:t>
                </a:r>
                <a:r>
                  <a:rPr lang="en-GB" sz="1400" i="1" baseline="30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  <a:r>
                  <a:rPr lang="en-GB" sz="1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endParaRPr lang="en-GB" sz="1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737389" y="1077185"/>
                <a:ext cx="13267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</a:t>
                </a:r>
                <a:r>
                  <a:rPr lang="en-GB" sz="1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ess </a:t>
                </a:r>
                <a:r>
                  <a:rPr lang="en-GB" sz="1400" i="1" baseline="30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</a:t>
                </a:r>
                <a:r>
                  <a:rPr lang="en-GB" sz="1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endParaRPr lang="en-GB" sz="1400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0555941" y="295835"/>
              <a:ext cx="13447" cy="1311089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670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55" y="1637457"/>
            <a:ext cx="9282783" cy="479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709" y="267039"/>
            <a:ext cx="11838291" cy="1325563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relationship between </a:t>
            </a:r>
            <a:r>
              <a:rPr lang="el-G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4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</a:t>
            </a: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l-G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4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variation potentially from ecosystem metabolism.  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08633" y="2932345"/>
            <a:ext cx="1590628" cy="1074683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693978" y="4007028"/>
            <a:ext cx="1320265" cy="1076426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502737" y="2723007"/>
            <a:ext cx="2164576" cy="2107932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 rot="20562502">
            <a:off x="6184661" y="1803041"/>
            <a:ext cx="2748118" cy="1014433"/>
          </a:xfrm>
          <a:prstGeom prst="ellipse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267738" y="6424009"/>
            <a:ext cx="6924262" cy="426289"/>
            <a:chOff x="5267738" y="6445051"/>
            <a:chExt cx="6924262" cy="426289"/>
          </a:xfrm>
        </p:grpSpPr>
        <p:sp>
          <p:nvSpPr>
            <p:cNvPr id="9" name="Rectangle 8"/>
            <p:cNvSpPr/>
            <p:nvPr/>
          </p:nvSpPr>
          <p:spPr>
            <a:xfrm>
              <a:off x="5267738" y="6579768"/>
              <a:ext cx="6924262" cy="291572"/>
            </a:xfrm>
            <a:prstGeom prst="rect">
              <a:avLst/>
            </a:prstGeom>
            <a:solidFill>
              <a:srgbClr val="1AC3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267739" y="6445051"/>
              <a:ext cx="6924261" cy="412675"/>
              <a:chOff x="5069949" y="6498765"/>
              <a:chExt cx="6924261" cy="41267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5108713" y="6498765"/>
                <a:ext cx="6885497" cy="412675"/>
                <a:chOff x="5102742" y="6485513"/>
                <a:chExt cx="6885497" cy="412675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102742" y="6530521"/>
                  <a:ext cx="6885497" cy="281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A7D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7798437" y="6485513"/>
                  <a:ext cx="4189802" cy="412675"/>
                  <a:chOff x="7798437" y="6485513"/>
                  <a:chExt cx="4189802" cy="412675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96148" y="6485513"/>
                    <a:ext cx="412675" cy="412675"/>
                  </a:xfrm>
                  <a:prstGeom prst="rect">
                    <a:avLst/>
                  </a:prstGeom>
                </p:spPr>
              </p:pic>
              <p:sp>
                <p:nvSpPr>
                  <p:cNvPr id="16" name="TextBox 15">
                    <a:hlinkClick r:id="rId4"/>
                  </p:cNvPr>
                  <p:cNvSpPr txBox="1"/>
                  <p:nvPr/>
                </p:nvSpPr>
                <p:spPr>
                  <a:xfrm>
                    <a:off x="10533628" y="6516907"/>
                    <a:ext cx="14546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55ACEE"/>
                        </a:solidFill>
                      </a:rPr>
                      <a:t>@SarahECryer</a:t>
                    </a:r>
                  </a:p>
                </p:txBody>
              </p:sp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025" b="19652"/>
                  <a:stretch/>
                </p:blipFill>
                <p:spPr>
                  <a:xfrm>
                    <a:off x="9574919" y="6552955"/>
                    <a:ext cx="621229" cy="241589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942" t="8526" b="16074"/>
                  <a:stretch/>
                </p:blipFill>
                <p:spPr>
                  <a:xfrm>
                    <a:off x="7798437" y="6559982"/>
                    <a:ext cx="747053" cy="225550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212" y="6585587"/>
                    <a:ext cx="964914" cy="22889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2" name="TextBox 11"/>
              <p:cNvSpPr txBox="1"/>
              <p:nvPr/>
            </p:nvSpPr>
            <p:spPr>
              <a:xfrm>
                <a:off x="5069949" y="6519369"/>
                <a:ext cx="28419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i="1" dirty="0" smtClean="0">
                    <a:solidFill>
                      <a:srgbClr val="1AC3D0"/>
                    </a:solidFill>
                  </a:rPr>
                  <a:t>Sarah Cryer s.e.cryer@soton.ac.uk</a:t>
                </a:r>
                <a:endParaRPr lang="en-GB" sz="1300" i="1" dirty="0">
                  <a:solidFill>
                    <a:srgbClr val="1AC3D0"/>
                  </a:solidFill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9245789" y="1366399"/>
            <a:ext cx="95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Salinity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71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0" y="2536619"/>
            <a:ext cx="5580000" cy="2858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137" y="365126"/>
            <a:ext cx="11405425" cy="156527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Respiration is potentially driving </a:t>
            </a:r>
            <a:r>
              <a:rPr lang="el-G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40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000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</a:t>
            </a: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l-G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sz="4000" b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</a:t>
            </a:r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signature more than photosynthesis.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43652" y="2251947"/>
            <a:ext cx="256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</a:t>
            </a:r>
            <a:r>
              <a:rPr lang="en-GB" baseline="-25000" dirty="0" smtClean="0"/>
              <a:t>2</a:t>
            </a:r>
            <a:r>
              <a:rPr lang="en-GB" dirty="0" smtClean="0"/>
              <a:t> µmol/kg 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267738" y="6424009"/>
            <a:ext cx="6924262" cy="426289"/>
            <a:chOff x="5267738" y="6445051"/>
            <a:chExt cx="6924262" cy="426289"/>
          </a:xfrm>
        </p:grpSpPr>
        <p:sp>
          <p:nvSpPr>
            <p:cNvPr id="6" name="Rectangle 5"/>
            <p:cNvSpPr/>
            <p:nvPr/>
          </p:nvSpPr>
          <p:spPr>
            <a:xfrm>
              <a:off x="5267738" y="6579768"/>
              <a:ext cx="6924262" cy="291572"/>
            </a:xfrm>
            <a:prstGeom prst="rect">
              <a:avLst/>
            </a:prstGeom>
            <a:solidFill>
              <a:srgbClr val="1AC3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267739" y="6445051"/>
              <a:ext cx="6924261" cy="412675"/>
              <a:chOff x="5069949" y="6498765"/>
              <a:chExt cx="6924261" cy="41267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108713" y="6498765"/>
                <a:ext cx="6885497" cy="412675"/>
                <a:chOff x="5102742" y="6485513"/>
                <a:chExt cx="6885497" cy="412675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5102742" y="6530521"/>
                  <a:ext cx="6885497" cy="281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A7D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7798437" y="6485513"/>
                  <a:ext cx="4189802" cy="412675"/>
                  <a:chOff x="7798437" y="6485513"/>
                  <a:chExt cx="4189802" cy="412675"/>
                </a:xfrm>
              </p:grpSpPr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96148" y="6485513"/>
                    <a:ext cx="412675" cy="412675"/>
                  </a:xfrm>
                  <a:prstGeom prst="rect">
                    <a:avLst/>
                  </a:prstGeom>
                </p:spPr>
              </p:pic>
              <p:sp>
                <p:nvSpPr>
                  <p:cNvPr id="14" name="TextBox 13">
                    <a:hlinkClick r:id="rId4"/>
                  </p:cNvPr>
                  <p:cNvSpPr txBox="1"/>
                  <p:nvPr/>
                </p:nvSpPr>
                <p:spPr>
                  <a:xfrm>
                    <a:off x="10533628" y="6516907"/>
                    <a:ext cx="14546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55ACEE"/>
                        </a:solidFill>
                      </a:rPr>
                      <a:t>@SarahECryer</a:t>
                    </a:r>
                  </a:p>
                </p:txBody>
              </p:sp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025" b="19652"/>
                  <a:stretch/>
                </p:blipFill>
                <p:spPr>
                  <a:xfrm>
                    <a:off x="9574919" y="6552955"/>
                    <a:ext cx="621229" cy="241589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942" t="8526" b="16074"/>
                  <a:stretch/>
                </p:blipFill>
                <p:spPr>
                  <a:xfrm>
                    <a:off x="7798437" y="6559982"/>
                    <a:ext cx="747053" cy="225550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212" y="6585587"/>
                    <a:ext cx="964914" cy="22889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0" name="TextBox 9"/>
              <p:cNvSpPr txBox="1"/>
              <p:nvPr/>
            </p:nvSpPr>
            <p:spPr>
              <a:xfrm>
                <a:off x="5069949" y="6519369"/>
                <a:ext cx="28419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i="1" dirty="0" smtClean="0">
                    <a:solidFill>
                      <a:srgbClr val="1AC3D0"/>
                    </a:solidFill>
                  </a:rPr>
                  <a:t>Sarah Cryer s.e.cryer@soton.ac.uk</a:t>
                </a:r>
                <a:endParaRPr lang="en-GB" sz="1300" i="1" dirty="0">
                  <a:solidFill>
                    <a:srgbClr val="1AC3D0"/>
                  </a:solidFill>
                </a:endParaRP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62" y="2561160"/>
            <a:ext cx="5580000" cy="283014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40051" y="2221888"/>
            <a:ext cx="185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DIC </a:t>
            </a:r>
            <a:r>
              <a:rPr lang="en-GB" dirty="0"/>
              <a:t>µmol/kg </a:t>
            </a:r>
          </a:p>
        </p:txBody>
      </p:sp>
    </p:spTree>
    <p:extLst>
      <p:ext uri="{BB962C8B-B14F-4D97-AF65-F5344CB8AC3E}">
        <p14:creationId xmlns:p14="http://schemas.microsoft.com/office/powerpoint/2010/main" val="30469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	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528" y="1568025"/>
            <a:ext cx="7493454" cy="485032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Belize River is a source of 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CO</a:t>
            </a:r>
            <a:r>
              <a:rPr lang="en-GB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low pH water.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Seagrass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 CO</a:t>
            </a:r>
            <a:r>
              <a:rPr lang="en-GB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it reaches the reef.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identify a range of </a:t>
            </a:r>
            <a:r>
              <a:rPr lang="el-G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signatures from 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- 25‰ (river) to +2.5 ‰ (reef)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l-G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GB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appear to correlate with O</a:t>
            </a:r>
            <a:r>
              <a:rPr lang="en-GB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is </a:t>
            </a:r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negative with increasing DIC</a:t>
            </a:r>
            <a:r>
              <a:rPr lang="en-GB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67738" y="6424009"/>
            <a:ext cx="6924262" cy="426289"/>
            <a:chOff x="5267738" y="6445051"/>
            <a:chExt cx="6924262" cy="426289"/>
          </a:xfrm>
        </p:grpSpPr>
        <p:sp>
          <p:nvSpPr>
            <p:cNvPr id="5" name="Rectangle 4"/>
            <p:cNvSpPr/>
            <p:nvPr/>
          </p:nvSpPr>
          <p:spPr>
            <a:xfrm>
              <a:off x="5267738" y="6579768"/>
              <a:ext cx="6924262" cy="291572"/>
            </a:xfrm>
            <a:prstGeom prst="rect">
              <a:avLst/>
            </a:prstGeom>
            <a:solidFill>
              <a:srgbClr val="1AC3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267739" y="6445051"/>
              <a:ext cx="6924261" cy="412675"/>
              <a:chOff x="5069949" y="6498765"/>
              <a:chExt cx="6924261" cy="41267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108713" y="6498765"/>
                <a:ext cx="6885497" cy="412675"/>
                <a:chOff x="5102742" y="6485513"/>
                <a:chExt cx="6885497" cy="412675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102742" y="6530521"/>
                  <a:ext cx="6885497" cy="281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A7D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7798437" y="6485513"/>
                  <a:ext cx="4189802" cy="412675"/>
                  <a:chOff x="7798437" y="6485513"/>
                  <a:chExt cx="4189802" cy="412675"/>
                </a:xfrm>
              </p:grpSpPr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96148" y="6485513"/>
                    <a:ext cx="412675" cy="412675"/>
                  </a:xfrm>
                  <a:prstGeom prst="rect">
                    <a:avLst/>
                  </a:prstGeom>
                </p:spPr>
              </p:pic>
              <p:sp>
                <p:nvSpPr>
                  <p:cNvPr id="12" name="TextBox 11">
                    <a:hlinkClick r:id="rId4"/>
                  </p:cNvPr>
                  <p:cNvSpPr txBox="1"/>
                  <p:nvPr/>
                </p:nvSpPr>
                <p:spPr>
                  <a:xfrm>
                    <a:off x="10533628" y="6516907"/>
                    <a:ext cx="14546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55ACEE"/>
                        </a:solidFill>
                      </a:rPr>
                      <a:t>@SarahECryer</a:t>
                    </a:r>
                  </a:p>
                </p:txBody>
              </p:sp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025" b="19652"/>
                  <a:stretch/>
                </p:blipFill>
                <p:spPr>
                  <a:xfrm>
                    <a:off x="9574919" y="6552955"/>
                    <a:ext cx="621229" cy="241589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942" t="8526" b="16074"/>
                  <a:stretch/>
                </p:blipFill>
                <p:spPr>
                  <a:xfrm>
                    <a:off x="7798437" y="6559982"/>
                    <a:ext cx="747053" cy="22555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212" y="6585587"/>
                    <a:ext cx="964914" cy="22889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8" name="TextBox 7"/>
              <p:cNvSpPr txBox="1"/>
              <p:nvPr/>
            </p:nvSpPr>
            <p:spPr>
              <a:xfrm>
                <a:off x="5069949" y="6519369"/>
                <a:ext cx="28419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i="1" dirty="0" smtClean="0">
                    <a:solidFill>
                      <a:srgbClr val="1AC3D0"/>
                    </a:solidFill>
                  </a:rPr>
                  <a:t>Sarah Cryer s.e.cryer@soton.ac.uk</a:t>
                </a:r>
                <a:endParaRPr lang="en-GB" sz="1300" i="1" dirty="0">
                  <a:solidFill>
                    <a:srgbClr val="1AC3D0"/>
                  </a:solidFill>
                </a:endParaRPr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38" y="747325"/>
            <a:ext cx="3303112" cy="219621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738" y="3252419"/>
            <a:ext cx="3303112" cy="247709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423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DIC and TA is in river – but very difficult to measure. 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" y="2253901"/>
            <a:ext cx="5444653" cy="3942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586" y="2305401"/>
            <a:ext cx="5302416" cy="383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04" y="145908"/>
            <a:ext cx="3403446" cy="86007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 Mouth 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0277" y="1312659"/>
            <a:ext cx="3323065" cy="4381616"/>
          </a:xfrm>
        </p:spPr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Tide is not greatly affecting the distribution of DIC and TA.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Both DIC and TA decrease with Salinity 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4" y="1005982"/>
            <a:ext cx="8074476" cy="270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01"/>
          <a:stretch/>
        </p:blipFill>
        <p:spPr>
          <a:xfrm>
            <a:off x="198287" y="3751729"/>
            <a:ext cx="3892077" cy="273972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24653" y="3641090"/>
            <a:ext cx="4151071" cy="2860579"/>
            <a:chOff x="4429785" y="3711882"/>
            <a:chExt cx="4151071" cy="28605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60" t="-1834" r="-1867" b="9923"/>
            <a:stretch/>
          </p:blipFill>
          <p:spPr>
            <a:xfrm>
              <a:off x="4429785" y="3711882"/>
              <a:ext cx="4151071" cy="251809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739" r="51801"/>
            <a:stretch/>
          </p:blipFill>
          <p:spPr>
            <a:xfrm>
              <a:off x="4688779" y="6318738"/>
              <a:ext cx="3892077" cy="25372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267738" y="6424009"/>
            <a:ext cx="6924262" cy="426289"/>
            <a:chOff x="5267738" y="6445051"/>
            <a:chExt cx="6924262" cy="426289"/>
          </a:xfrm>
        </p:grpSpPr>
        <p:sp>
          <p:nvSpPr>
            <p:cNvPr id="12" name="Rectangle 11"/>
            <p:cNvSpPr/>
            <p:nvPr/>
          </p:nvSpPr>
          <p:spPr>
            <a:xfrm>
              <a:off x="5267738" y="6579768"/>
              <a:ext cx="6924262" cy="291572"/>
            </a:xfrm>
            <a:prstGeom prst="rect">
              <a:avLst/>
            </a:prstGeom>
            <a:solidFill>
              <a:srgbClr val="1AC3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267739" y="6445051"/>
              <a:ext cx="6924261" cy="412675"/>
              <a:chOff x="5069949" y="6498765"/>
              <a:chExt cx="6924261" cy="41267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108713" y="6498765"/>
                <a:ext cx="6885497" cy="412675"/>
                <a:chOff x="5102742" y="6485513"/>
                <a:chExt cx="6885497" cy="412675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5102742" y="6530521"/>
                  <a:ext cx="6885497" cy="281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A7D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>
                  <a:off x="7798437" y="6485513"/>
                  <a:ext cx="4189802" cy="412675"/>
                  <a:chOff x="7798437" y="6485513"/>
                  <a:chExt cx="4189802" cy="412675"/>
                </a:xfrm>
              </p:grpSpPr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96148" y="6485513"/>
                    <a:ext cx="412675" cy="412675"/>
                  </a:xfrm>
                  <a:prstGeom prst="rect">
                    <a:avLst/>
                  </a:prstGeom>
                </p:spPr>
              </p:pic>
              <p:sp>
                <p:nvSpPr>
                  <p:cNvPr id="19" name="TextBox 18">
                    <a:hlinkClick r:id="rId5"/>
                  </p:cNvPr>
                  <p:cNvSpPr txBox="1"/>
                  <p:nvPr/>
                </p:nvSpPr>
                <p:spPr>
                  <a:xfrm>
                    <a:off x="10533628" y="6516907"/>
                    <a:ext cx="14546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55ACEE"/>
                        </a:solidFill>
                      </a:rPr>
                      <a:t>@SarahECryer</a:t>
                    </a:r>
                  </a:p>
                </p:txBody>
              </p:sp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025" b="19652"/>
                  <a:stretch/>
                </p:blipFill>
                <p:spPr>
                  <a:xfrm>
                    <a:off x="9574919" y="6552955"/>
                    <a:ext cx="621229" cy="241589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942" t="8526" b="16074"/>
                  <a:stretch/>
                </p:blipFill>
                <p:spPr>
                  <a:xfrm>
                    <a:off x="7798437" y="6559982"/>
                    <a:ext cx="747053" cy="225550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212" y="6585587"/>
                    <a:ext cx="964914" cy="22889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5" name="TextBox 14"/>
              <p:cNvSpPr txBox="1"/>
              <p:nvPr/>
            </p:nvSpPr>
            <p:spPr>
              <a:xfrm>
                <a:off x="5069949" y="6519369"/>
                <a:ext cx="28419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i="1" dirty="0" smtClean="0">
                    <a:solidFill>
                      <a:srgbClr val="1AC3D0"/>
                    </a:solidFill>
                  </a:rPr>
                  <a:t>Sarah Cryer s.e.cryer@soton.ac.uk</a:t>
                </a:r>
                <a:endParaRPr lang="en-GB" sz="1300" i="1" dirty="0">
                  <a:solidFill>
                    <a:srgbClr val="1AC3D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51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 rot="937276" flipH="1">
            <a:off x="5470524" y="4111615"/>
            <a:ext cx="261871" cy="215067"/>
            <a:chOff x="5227370" y="4011295"/>
            <a:chExt cx="264627" cy="215067"/>
          </a:xfrm>
        </p:grpSpPr>
        <p:sp>
          <p:nvSpPr>
            <p:cNvPr id="78" name="Freeform 77"/>
            <p:cNvSpPr/>
            <p:nvPr/>
          </p:nvSpPr>
          <p:spPr>
            <a:xfrm>
              <a:off x="5308804" y="4011295"/>
              <a:ext cx="52688" cy="192061"/>
            </a:xfrm>
            <a:custGeom>
              <a:avLst/>
              <a:gdLst>
                <a:gd name="connsiteX0" fmla="*/ 34250 w 107016"/>
                <a:gd name="connsiteY0" fmla="*/ 346449 h 352671"/>
                <a:gd name="connsiteX1" fmla="*/ 34250 w 107016"/>
                <a:gd name="connsiteY1" fmla="*/ 346449 h 352671"/>
                <a:gd name="connsiteX2" fmla="*/ 30607 w 107016"/>
                <a:gd name="connsiteY2" fmla="*/ 138796 h 352671"/>
                <a:gd name="connsiteX3" fmla="*/ 23321 w 107016"/>
                <a:gd name="connsiteY3" fmla="*/ 116938 h 352671"/>
                <a:gd name="connsiteX4" fmla="*/ 8749 w 107016"/>
                <a:gd name="connsiteY4" fmla="*/ 36792 h 352671"/>
                <a:gd name="connsiteX5" fmla="*/ 5106 w 107016"/>
                <a:gd name="connsiteY5" fmla="*/ 14933 h 352671"/>
                <a:gd name="connsiteX6" fmla="*/ 1463 w 107016"/>
                <a:gd name="connsiteY6" fmla="*/ 361 h 352671"/>
                <a:gd name="connsiteX7" fmla="*/ 12392 w 107016"/>
                <a:gd name="connsiteY7" fmla="*/ 11290 h 352671"/>
                <a:gd name="connsiteX8" fmla="*/ 23321 w 107016"/>
                <a:gd name="connsiteY8" fmla="*/ 25862 h 352671"/>
                <a:gd name="connsiteX9" fmla="*/ 37893 w 107016"/>
                <a:gd name="connsiteY9" fmla="*/ 47721 h 352671"/>
                <a:gd name="connsiteX10" fmla="*/ 59751 w 107016"/>
                <a:gd name="connsiteY10" fmla="*/ 80508 h 352671"/>
                <a:gd name="connsiteX11" fmla="*/ 67037 w 107016"/>
                <a:gd name="connsiteY11" fmla="*/ 91437 h 352671"/>
                <a:gd name="connsiteX12" fmla="*/ 85253 w 107016"/>
                <a:gd name="connsiteY12" fmla="*/ 142439 h 352671"/>
                <a:gd name="connsiteX13" fmla="*/ 96182 w 107016"/>
                <a:gd name="connsiteY13" fmla="*/ 157011 h 352671"/>
                <a:gd name="connsiteX14" fmla="*/ 96182 w 107016"/>
                <a:gd name="connsiteY14" fmla="*/ 346449 h 352671"/>
                <a:gd name="connsiteX15" fmla="*/ 34250 w 107016"/>
                <a:gd name="connsiteY15" fmla="*/ 346449 h 3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016" h="352671">
                  <a:moveTo>
                    <a:pt x="34250" y="346449"/>
                  </a:moveTo>
                  <a:lnTo>
                    <a:pt x="34250" y="346449"/>
                  </a:lnTo>
                  <a:cubicBezTo>
                    <a:pt x="33036" y="277231"/>
                    <a:pt x="33900" y="207946"/>
                    <a:pt x="30607" y="138796"/>
                  </a:cubicBezTo>
                  <a:cubicBezTo>
                    <a:pt x="30242" y="131125"/>
                    <a:pt x="25184" y="124389"/>
                    <a:pt x="23321" y="116938"/>
                  </a:cubicBezTo>
                  <a:cubicBezTo>
                    <a:pt x="9793" y="62824"/>
                    <a:pt x="14857" y="79550"/>
                    <a:pt x="8749" y="36792"/>
                  </a:cubicBezTo>
                  <a:cubicBezTo>
                    <a:pt x="7704" y="29479"/>
                    <a:pt x="6555" y="22176"/>
                    <a:pt x="5106" y="14933"/>
                  </a:cubicBezTo>
                  <a:cubicBezTo>
                    <a:pt x="4124" y="10023"/>
                    <a:pt x="-3015" y="2600"/>
                    <a:pt x="1463" y="361"/>
                  </a:cubicBezTo>
                  <a:cubicBezTo>
                    <a:pt x="6071" y="-1943"/>
                    <a:pt x="9039" y="7378"/>
                    <a:pt x="12392" y="11290"/>
                  </a:cubicBezTo>
                  <a:cubicBezTo>
                    <a:pt x="16343" y="15900"/>
                    <a:pt x="19678" y="21005"/>
                    <a:pt x="23321" y="25862"/>
                  </a:cubicBezTo>
                  <a:cubicBezTo>
                    <a:pt x="30627" y="47782"/>
                    <a:pt x="21520" y="25890"/>
                    <a:pt x="37893" y="47721"/>
                  </a:cubicBezTo>
                  <a:cubicBezTo>
                    <a:pt x="45774" y="58229"/>
                    <a:pt x="52465" y="69579"/>
                    <a:pt x="59751" y="80508"/>
                  </a:cubicBezTo>
                  <a:cubicBezTo>
                    <a:pt x="62180" y="84151"/>
                    <a:pt x="65652" y="87283"/>
                    <a:pt x="67037" y="91437"/>
                  </a:cubicBezTo>
                  <a:cubicBezTo>
                    <a:pt x="68148" y="94770"/>
                    <a:pt x="80436" y="133768"/>
                    <a:pt x="85253" y="142439"/>
                  </a:cubicBezTo>
                  <a:cubicBezTo>
                    <a:pt x="88202" y="147747"/>
                    <a:pt x="92539" y="152154"/>
                    <a:pt x="96182" y="157011"/>
                  </a:cubicBezTo>
                  <a:cubicBezTo>
                    <a:pt x="105163" y="219882"/>
                    <a:pt x="115238" y="280487"/>
                    <a:pt x="96182" y="346449"/>
                  </a:cubicBezTo>
                  <a:cubicBezTo>
                    <a:pt x="92138" y="360449"/>
                    <a:pt x="44572" y="346449"/>
                    <a:pt x="34250" y="34644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 rot="1076796" flipH="1">
              <a:off x="5428053" y="4090978"/>
              <a:ext cx="63944" cy="135384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 rot="1284972">
              <a:off x="5339078" y="4092453"/>
              <a:ext cx="98408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5227370" y="4070892"/>
              <a:ext cx="84508" cy="126892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 rot="520889" flipH="1">
              <a:off x="5346132" y="4070094"/>
              <a:ext cx="55040" cy="152080"/>
            </a:xfrm>
            <a:custGeom>
              <a:avLst/>
              <a:gdLst>
                <a:gd name="connsiteX0" fmla="*/ 34250 w 107016"/>
                <a:gd name="connsiteY0" fmla="*/ 346449 h 352671"/>
                <a:gd name="connsiteX1" fmla="*/ 34250 w 107016"/>
                <a:gd name="connsiteY1" fmla="*/ 346449 h 352671"/>
                <a:gd name="connsiteX2" fmla="*/ 30607 w 107016"/>
                <a:gd name="connsiteY2" fmla="*/ 138796 h 352671"/>
                <a:gd name="connsiteX3" fmla="*/ 23321 w 107016"/>
                <a:gd name="connsiteY3" fmla="*/ 116938 h 352671"/>
                <a:gd name="connsiteX4" fmla="*/ 8749 w 107016"/>
                <a:gd name="connsiteY4" fmla="*/ 36792 h 352671"/>
                <a:gd name="connsiteX5" fmla="*/ 5106 w 107016"/>
                <a:gd name="connsiteY5" fmla="*/ 14933 h 352671"/>
                <a:gd name="connsiteX6" fmla="*/ 1463 w 107016"/>
                <a:gd name="connsiteY6" fmla="*/ 361 h 352671"/>
                <a:gd name="connsiteX7" fmla="*/ 12392 w 107016"/>
                <a:gd name="connsiteY7" fmla="*/ 11290 h 352671"/>
                <a:gd name="connsiteX8" fmla="*/ 23321 w 107016"/>
                <a:gd name="connsiteY8" fmla="*/ 25862 h 352671"/>
                <a:gd name="connsiteX9" fmla="*/ 37893 w 107016"/>
                <a:gd name="connsiteY9" fmla="*/ 47721 h 352671"/>
                <a:gd name="connsiteX10" fmla="*/ 59751 w 107016"/>
                <a:gd name="connsiteY10" fmla="*/ 80508 h 352671"/>
                <a:gd name="connsiteX11" fmla="*/ 67037 w 107016"/>
                <a:gd name="connsiteY11" fmla="*/ 91437 h 352671"/>
                <a:gd name="connsiteX12" fmla="*/ 85253 w 107016"/>
                <a:gd name="connsiteY12" fmla="*/ 142439 h 352671"/>
                <a:gd name="connsiteX13" fmla="*/ 96182 w 107016"/>
                <a:gd name="connsiteY13" fmla="*/ 157011 h 352671"/>
                <a:gd name="connsiteX14" fmla="*/ 96182 w 107016"/>
                <a:gd name="connsiteY14" fmla="*/ 346449 h 352671"/>
                <a:gd name="connsiteX15" fmla="*/ 34250 w 107016"/>
                <a:gd name="connsiteY15" fmla="*/ 346449 h 3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016" h="352671">
                  <a:moveTo>
                    <a:pt x="34250" y="346449"/>
                  </a:moveTo>
                  <a:lnTo>
                    <a:pt x="34250" y="346449"/>
                  </a:lnTo>
                  <a:cubicBezTo>
                    <a:pt x="33036" y="277231"/>
                    <a:pt x="33900" y="207946"/>
                    <a:pt x="30607" y="138796"/>
                  </a:cubicBezTo>
                  <a:cubicBezTo>
                    <a:pt x="30242" y="131125"/>
                    <a:pt x="25184" y="124389"/>
                    <a:pt x="23321" y="116938"/>
                  </a:cubicBezTo>
                  <a:cubicBezTo>
                    <a:pt x="9793" y="62824"/>
                    <a:pt x="14857" y="79550"/>
                    <a:pt x="8749" y="36792"/>
                  </a:cubicBezTo>
                  <a:cubicBezTo>
                    <a:pt x="7704" y="29479"/>
                    <a:pt x="6555" y="22176"/>
                    <a:pt x="5106" y="14933"/>
                  </a:cubicBezTo>
                  <a:cubicBezTo>
                    <a:pt x="4124" y="10023"/>
                    <a:pt x="-3015" y="2600"/>
                    <a:pt x="1463" y="361"/>
                  </a:cubicBezTo>
                  <a:cubicBezTo>
                    <a:pt x="6071" y="-1943"/>
                    <a:pt x="9039" y="7378"/>
                    <a:pt x="12392" y="11290"/>
                  </a:cubicBezTo>
                  <a:cubicBezTo>
                    <a:pt x="16343" y="15900"/>
                    <a:pt x="19678" y="21005"/>
                    <a:pt x="23321" y="25862"/>
                  </a:cubicBezTo>
                  <a:cubicBezTo>
                    <a:pt x="30627" y="47782"/>
                    <a:pt x="21520" y="25890"/>
                    <a:pt x="37893" y="47721"/>
                  </a:cubicBezTo>
                  <a:cubicBezTo>
                    <a:pt x="45774" y="58229"/>
                    <a:pt x="52465" y="69579"/>
                    <a:pt x="59751" y="80508"/>
                  </a:cubicBezTo>
                  <a:cubicBezTo>
                    <a:pt x="62180" y="84151"/>
                    <a:pt x="65652" y="87283"/>
                    <a:pt x="67037" y="91437"/>
                  </a:cubicBezTo>
                  <a:cubicBezTo>
                    <a:pt x="68148" y="94770"/>
                    <a:pt x="80436" y="133768"/>
                    <a:pt x="85253" y="142439"/>
                  </a:cubicBezTo>
                  <a:cubicBezTo>
                    <a:pt x="88202" y="147747"/>
                    <a:pt x="92539" y="152154"/>
                    <a:pt x="96182" y="157011"/>
                  </a:cubicBezTo>
                  <a:cubicBezTo>
                    <a:pt x="105163" y="219882"/>
                    <a:pt x="115238" y="280487"/>
                    <a:pt x="96182" y="346449"/>
                  </a:cubicBezTo>
                  <a:cubicBezTo>
                    <a:pt x="92138" y="360449"/>
                    <a:pt x="44572" y="346449"/>
                    <a:pt x="34250" y="34644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 rot="1284972">
              <a:off x="5253903" y="4073287"/>
              <a:ext cx="98408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 rot="21297817" flipH="1">
              <a:off x="5401716" y="4087810"/>
              <a:ext cx="79433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63270" y="4090257"/>
            <a:ext cx="264627" cy="215067"/>
            <a:chOff x="5227370" y="4011295"/>
            <a:chExt cx="264627" cy="215067"/>
          </a:xfrm>
        </p:grpSpPr>
        <p:sp>
          <p:nvSpPr>
            <p:cNvPr id="70" name="Freeform 69"/>
            <p:cNvSpPr/>
            <p:nvPr/>
          </p:nvSpPr>
          <p:spPr>
            <a:xfrm>
              <a:off x="5308804" y="4011295"/>
              <a:ext cx="52688" cy="192061"/>
            </a:xfrm>
            <a:custGeom>
              <a:avLst/>
              <a:gdLst>
                <a:gd name="connsiteX0" fmla="*/ 34250 w 107016"/>
                <a:gd name="connsiteY0" fmla="*/ 346449 h 352671"/>
                <a:gd name="connsiteX1" fmla="*/ 34250 w 107016"/>
                <a:gd name="connsiteY1" fmla="*/ 346449 h 352671"/>
                <a:gd name="connsiteX2" fmla="*/ 30607 w 107016"/>
                <a:gd name="connsiteY2" fmla="*/ 138796 h 352671"/>
                <a:gd name="connsiteX3" fmla="*/ 23321 w 107016"/>
                <a:gd name="connsiteY3" fmla="*/ 116938 h 352671"/>
                <a:gd name="connsiteX4" fmla="*/ 8749 w 107016"/>
                <a:gd name="connsiteY4" fmla="*/ 36792 h 352671"/>
                <a:gd name="connsiteX5" fmla="*/ 5106 w 107016"/>
                <a:gd name="connsiteY5" fmla="*/ 14933 h 352671"/>
                <a:gd name="connsiteX6" fmla="*/ 1463 w 107016"/>
                <a:gd name="connsiteY6" fmla="*/ 361 h 352671"/>
                <a:gd name="connsiteX7" fmla="*/ 12392 w 107016"/>
                <a:gd name="connsiteY7" fmla="*/ 11290 h 352671"/>
                <a:gd name="connsiteX8" fmla="*/ 23321 w 107016"/>
                <a:gd name="connsiteY8" fmla="*/ 25862 h 352671"/>
                <a:gd name="connsiteX9" fmla="*/ 37893 w 107016"/>
                <a:gd name="connsiteY9" fmla="*/ 47721 h 352671"/>
                <a:gd name="connsiteX10" fmla="*/ 59751 w 107016"/>
                <a:gd name="connsiteY10" fmla="*/ 80508 h 352671"/>
                <a:gd name="connsiteX11" fmla="*/ 67037 w 107016"/>
                <a:gd name="connsiteY11" fmla="*/ 91437 h 352671"/>
                <a:gd name="connsiteX12" fmla="*/ 85253 w 107016"/>
                <a:gd name="connsiteY12" fmla="*/ 142439 h 352671"/>
                <a:gd name="connsiteX13" fmla="*/ 96182 w 107016"/>
                <a:gd name="connsiteY13" fmla="*/ 157011 h 352671"/>
                <a:gd name="connsiteX14" fmla="*/ 96182 w 107016"/>
                <a:gd name="connsiteY14" fmla="*/ 346449 h 352671"/>
                <a:gd name="connsiteX15" fmla="*/ 34250 w 107016"/>
                <a:gd name="connsiteY15" fmla="*/ 346449 h 3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016" h="352671">
                  <a:moveTo>
                    <a:pt x="34250" y="346449"/>
                  </a:moveTo>
                  <a:lnTo>
                    <a:pt x="34250" y="346449"/>
                  </a:lnTo>
                  <a:cubicBezTo>
                    <a:pt x="33036" y="277231"/>
                    <a:pt x="33900" y="207946"/>
                    <a:pt x="30607" y="138796"/>
                  </a:cubicBezTo>
                  <a:cubicBezTo>
                    <a:pt x="30242" y="131125"/>
                    <a:pt x="25184" y="124389"/>
                    <a:pt x="23321" y="116938"/>
                  </a:cubicBezTo>
                  <a:cubicBezTo>
                    <a:pt x="9793" y="62824"/>
                    <a:pt x="14857" y="79550"/>
                    <a:pt x="8749" y="36792"/>
                  </a:cubicBezTo>
                  <a:cubicBezTo>
                    <a:pt x="7704" y="29479"/>
                    <a:pt x="6555" y="22176"/>
                    <a:pt x="5106" y="14933"/>
                  </a:cubicBezTo>
                  <a:cubicBezTo>
                    <a:pt x="4124" y="10023"/>
                    <a:pt x="-3015" y="2600"/>
                    <a:pt x="1463" y="361"/>
                  </a:cubicBezTo>
                  <a:cubicBezTo>
                    <a:pt x="6071" y="-1943"/>
                    <a:pt x="9039" y="7378"/>
                    <a:pt x="12392" y="11290"/>
                  </a:cubicBezTo>
                  <a:cubicBezTo>
                    <a:pt x="16343" y="15900"/>
                    <a:pt x="19678" y="21005"/>
                    <a:pt x="23321" y="25862"/>
                  </a:cubicBezTo>
                  <a:cubicBezTo>
                    <a:pt x="30627" y="47782"/>
                    <a:pt x="21520" y="25890"/>
                    <a:pt x="37893" y="47721"/>
                  </a:cubicBezTo>
                  <a:cubicBezTo>
                    <a:pt x="45774" y="58229"/>
                    <a:pt x="52465" y="69579"/>
                    <a:pt x="59751" y="80508"/>
                  </a:cubicBezTo>
                  <a:cubicBezTo>
                    <a:pt x="62180" y="84151"/>
                    <a:pt x="65652" y="87283"/>
                    <a:pt x="67037" y="91437"/>
                  </a:cubicBezTo>
                  <a:cubicBezTo>
                    <a:pt x="68148" y="94770"/>
                    <a:pt x="80436" y="133768"/>
                    <a:pt x="85253" y="142439"/>
                  </a:cubicBezTo>
                  <a:cubicBezTo>
                    <a:pt x="88202" y="147747"/>
                    <a:pt x="92539" y="152154"/>
                    <a:pt x="96182" y="157011"/>
                  </a:cubicBezTo>
                  <a:cubicBezTo>
                    <a:pt x="105163" y="219882"/>
                    <a:pt x="115238" y="280487"/>
                    <a:pt x="96182" y="346449"/>
                  </a:cubicBezTo>
                  <a:cubicBezTo>
                    <a:pt x="92138" y="360449"/>
                    <a:pt x="44572" y="346449"/>
                    <a:pt x="34250" y="34644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076796" flipH="1">
              <a:off x="5428053" y="4090978"/>
              <a:ext cx="63944" cy="135384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 rot="1284972">
              <a:off x="5339078" y="4092453"/>
              <a:ext cx="98408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5227370" y="4070892"/>
              <a:ext cx="84508" cy="126892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520889" flipH="1">
              <a:off x="5346132" y="4070094"/>
              <a:ext cx="55040" cy="152080"/>
            </a:xfrm>
            <a:custGeom>
              <a:avLst/>
              <a:gdLst>
                <a:gd name="connsiteX0" fmla="*/ 34250 w 107016"/>
                <a:gd name="connsiteY0" fmla="*/ 346449 h 352671"/>
                <a:gd name="connsiteX1" fmla="*/ 34250 w 107016"/>
                <a:gd name="connsiteY1" fmla="*/ 346449 h 352671"/>
                <a:gd name="connsiteX2" fmla="*/ 30607 w 107016"/>
                <a:gd name="connsiteY2" fmla="*/ 138796 h 352671"/>
                <a:gd name="connsiteX3" fmla="*/ 23321 w 107016"/>
                <a:gd name="connsiteY3" fmla="*/ 116938 h 352671"/>
                <a:gd name="connsiteX4" fmla="*/ 8749 w 107016"/>
                <a:gd name="connsiteY4" fmla="*/ 36792 h 352671"/>
                <a:gd name="connsiteX5" fmla="*/ 5106 w 107016"/>
                <a:gd name="connsiteY5" fmla="*/ 14933 h 352671"/>
                <a:gd name="connsiteX6" fmla="*/ 1463 w 107016"/>
                <a:gd name="connsiteY6" fmla="*/ 361 h 352671"/>
                <a:gd name="connsiteX7" fmla="*/ 12392 w 107016"/>
                <a:gd name="connsiteY7" fmla="*/ 11290 h 352671"/>
                <a:gd name="connsiteX8" fmla="*/ 23321 w 107016"/>
                <a:gd name="connsiteY8" fmla="*/ 25862 h 352671"/>
                <a:gd name="connsiteX9" fmla="*/ 37893 w 107016"/>
                <a:gd name="connsiteY9" fmla="*/ 47721 h 352671"/>
                <a:gd name="connsiteX10" fmla="*/ 59751 w 107016"/>
                <a:gd name="connsiteY10" fmla="*/ 80508 h 352671"/>
                <a:gd name="connsiteX11" fmla="*/ 67037 w 107016"/>
                <a:gd name="connsiteY11" fmla="*/ 91437 h 352671"/>
                <a:gd name="connsiteX12" fmla="*/ 85253 w 107016"/>
                <a:gd name="connsiteY12" fmla="*/ 142439 h 352671"/>
                <a:gd name="connsiteX13" fmla="*/ 96182 w 107016"/>
                <a:gd name="connsiteY13" fmla="*/ 157011 h 352671"/>
                <a:gd name="connsiteX14" fmla="*/ 96182 w 107016"/>
                <a:gd name="connsiteY14" fmla="*/ 346449 h 352671"/>
                <a:gd name="connsiteX15" fmla="*/ 34250 w 107016"/>
                <a:gd name="connsiteY15" fmla="*/ 346449 h 3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016" h="352671">
                  <a:moveTo>
                    <a:pt x="34250" y="346449"/>
                  </a:moveTo>
                  <a:lnTo>
                    <a:pt x="34250" y="346449"/>
                  </a:lnTo>
                  <a:cubicBezTo>
                    <a:pt x="33036" y="277231"/>
                    <a:pt x="33900" y="207946"/>
                    <a:pt x="30607" y="138796"/>
                  </a:cubicBezTo>
                  <a:cubicBezTo>
                    <a:pt x="30242" y="131125"/>
                    <a:pt x="25184" y="124389"/>
                    <a:pt x="23321" y="116938"/>
                  </a:cubicBezTo>
                  <a:cubicBezTo>
                    <a:pt x="9793" y="62824"/>
                    <a:pt x="14857" y="79550"/>
                    <a:pt x="8749" y="36792"/>
                  </a:cubicBezTo>
                  <a:cubicBezTo>
                    <a:pt x="7704" y="29479"/>
                    <a:pt x="6555" y="22176"/>
                    <a:pt x="5106" y="14933"/>
                  </a:cubicBezTo>
                  <a:cubicBezTo>
                    <a:pt x="4124" y="10023"/>
                    <a:pt x="-3015" y="2600"/>
                    <a:pt x="1463" y="361"/>
                  </a:cubicBezTo>
                  <a:cubicBezTo>
                    <a:pt x="6071" y="-1943"/>
                    <a:pt x="9039" y="7378"/>
                    <a:pt x="12392" y="11290"/>
                  </a:cubicBezTo>
                  <a:cubicBezTo>
                    <a:pt x="16343" y="15900"/>
                    <a:pt x="19678" y="21005"/>
                    <a:pt x="23321" y="25862"/>
                  </a:cubicBezTo>
                  <a:cubicBezTo>
                    <a:pt x="30627" y="47782"/>
                    <a:pt x="21520" y="25890"/>
                    <a:pt x="37893" y="47721"/>
                  </a:cubicBezTo>
                  <a:cubicBezTo>
                    <a:pt x="45774" y="58229"/>
                    <a:pt x="52465" y="69579"/>
                    <a:pt x="59751" y="80508"/>
                  </a:cubicBezTo>
                  <a:cubicBezTo>
                    <a:pt x="62180" y="84151"/>
                    <a:pt x="65652" y="87283"/>
                    <a:pt x="67037" y="91437"/>
                  </a:cubicBezTo>
                  <a:cubicBezTo>
                    <a:pt x="68148" y="94770"/>
                    <a:pt x="80436" y="133768"/>
                    <a:pt x="85253" y="142439"/>
                  </a:cubicBezTo>
                  <a:cubicBezTo>
                    <a:pt x="88202" y="147747"/>
                    <a:pt x="92539" y="152154"/>
                    <a:pt x="96182" y="157011"/>
                  </a:cubicBezTo>
                  <a:cubicBezTo>
                    <a:pt x="105163" y="219882"/>
                    <a:pt x="115238" y="280487"/>
                    <a:pt x="96182" y="346449"/>
                  </a:cubicBezTo>
                  <a:cubicBezTo>
                    <a:pt x="92138" y="360449"/>
                    <a:pt x="44572" y="346449"/>
                    <a:pt x="34250" y="34644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rot="1284972">
              <a:off x="5253903" y="4073287"/>
              <a:ext cx="98408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21297817" flipH="1">
              <a:off x="5401716" y="4087810"/>
              <a:ext cx="79433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66320" y="1855204"/>
            <a:ext cx="9140577" cy="4403800"/>
            <a:chOff x="47622" y="-46083"/>
            <a:chExt cx="6047452" cy="2551329"/>
          </a:xfrm>
        </p:grpSpPr>
        <p:grpSp>
          <p:nvGrpSpPr>
            <p:cNvPr id="10" name="Group 9"/>
            <p:cNvGrpSpPr/>
            <p:nvPr/>
          </p:nvGrpSpPr>
          <p:grpSpPr>
            <a:xfrm>
              <a:off x="47622" y="-46083"/>
              <a:ext cx="6047452" cy="2551329"/>
              <a:chOff x="-2" y="-140593"/>
              <a:chExt cx="9770889" cy="4261265"/>
            </a:xfrm>
          </p:grpSpPr>
          <p:sp>
            <p:nvSpPr>
              <p:cNvPr id="13" name="Chord 12"/>
              <p:cNvSpPr/>
              <p:nvPr/>
            </p:nvSpPr>
            <p:spPr>
              <a:xfrm rot="5602847">
                <a:off x="5625648" y="2170878"/>
                <a:ext cx="338220" cy="237673"/>
              </a:xfrm>
              <a:prstGeom prst="chord">
                <a:avLst>
                  <a:gd name="adj1" fmla="val 2700000"/>
                  <a:gd name="adj2" fmla="val 19148131"/>
                </a:avLst>
              </a:prstGeom>
              <a:solidFill>
                <a:srgbClr val="A1F9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ord 13"/>
              <p:cNvSpPr/>
              <p:nvPr/>
            </p:nvSpPr>
            <p:spPr>
              <a:xfrm rot="6384592">
                <a:off x="5357947" y="2233248"/>
                <a:ext cx="348828" cy="231663"/>
              </a:xfrm>
              <a:prstGeom prst="chord">
                <a:avLst>
                  <a:gd name="adj1" fmla="val 4321138"/>
                  <a:gd name="adj2" fmla="val 16055915"/>
                </a:avLst>
              </a:prstGeom>
              <a:solidFill>
                <a:srgbClr val="EBD4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 rot="1252730">
                <a:off x="5452328" y="2082244"/>
                <a:ext cx="406131" cy="292111"/>
                <a:chOff x="5452356" y="2082268"/>
                <a:chExt cx="748576" cy="638154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flipH="1" flipV="1">
                  <a:off x="5867303" y="2374094"/>
                  <a:ext cx="74815" cy="346328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5904710" y="2299279"/>
                  <a:ext cx="137160" cy="247979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663642" y="2398681"/>
                  <a:ext cx="232755" cy="49174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5522872" y="2404500"/>
                  <a:ext cx="166774" cy="24587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5686041" y="2240228"/>
                  <a:ext cx="8743" cy="158453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5873177" y="2240228"/>
                  <a:ext cx="68941" cy="149860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041870" y="2315158"/>
                  <a:ext cx="159062" cy="0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783056" y="2158243"/>
                  <a:ext cx="159062" cy="99494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602283" y="2515038"/>
                  <a:ext cx="305953" cy="91270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5452356" y="2518621"/>
                  <a:ext cx="154113" cy="15209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5612424" y="2327522"/>
                  <a:ext cx="1666" cy="178542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5934307" y="2146278"/>
                  <a:ext cx="77966" cy="112385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6030390" y="2158243"/>
                  <a:ext cx="19793" cy="148975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5645623" y="2126114"/>
                  <a:ext cx="228522" cy="256028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5754894" y="2082268"/>
                  <a:ext cx="63281" cy="169021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5568141" y="2296485"/>
                  <a:ext cx="222194" cy="9416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5926962" y="2136535"/>
                  <a:ext cx="52564" cy="286734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0" y="1655173"/>
                <a:ext cx="8883090" cy="2465499"/>
                <a:chOff x="0" y="1655171"/>
                <a:chExt cx="10022370" cy="2545807"/>
              </a:xfrm>
            </p:grpSpPr>
            <p:sp>
              <p:nvSpPr>
                <p:cNvPr id="39" name="Right Arrow 38"/>
                <p:cNvSpPr/>
                <p:nvPr/>
              </p:nvSpPr>
              <p:spPr>
                <a:xfrm>
                  <a:off x="0" y="1655171"/>
                  <a:ext cx="2162472" cy="566786"/>
                </a:xfrm>
                <a:prstGeom prst="rightArrow">
                  <a:avLst>
                    <a:gd name="adj1" fmla="val 52319"/>
                    <a:gd name="adj2" fmla="val 63929"/>
                  </a:avLst>
                </a:prstGeom>
                <a:solidFill>
                  <a:srgbClr val="97E1E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2072965" y="1675732"/>
                  <a:ext cx="5827221" cy="0"/>
                </a:xfrm>
                <a:prstGeom prst="line">
                  <a:avLst/>
                </a:prstGeom>
                <a:ln w="762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7260107" y="1680549"/>
                  <a:ext cx="2480740" cy="4798"/>
                </a:xfrm>
                <a:prstGeom prst="line">
                  <a:avLst/>
                </a:prstGeom>
                <a:ln w="762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216719" y="2164359"/>
                  <a:ext cx="2132214" cy="58189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312421" y="2488556"/>
                  <a:ext cx="1404850" cy="1537855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8717271" y="4026412"/>
                  <a:ext cx="1305099" cy="17456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348933" y="2222549"/>
                  <a:ext cx="2963488" cy="266007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Right Brace 25"/>
              <p:cNvSpPr/>
              <p:nvPr/>
            </p:nvSpPr>
            <p:spPr>
              <a:xfrm rot="5400000" flipH="1">
                <a:off x="4039705" y="-1363016"/>
                <a:ext cx="649332" cy="4041031"/>
              </a:xfrm>
              <a:prstGeom prst="rightBrace">
                <a:avLst>
                  <a:gd name="adj1" fmla="val 38174"/>
                  <a:gd name="adj2" fmla="val 5320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7" name="Right Brace 26"/>
              <p:cNvSpPr/>
              <p:nvPr/>
            </p:nvSpPr>
            <p:spPr>
              <a:xfrm rot="5400000" flipH="1">
                <a:off x="7450925" y="-716596"/>
                <a:ext cx="649332" cy="2762442"/>
              </a:xfrm>
              <a:prstGeom prst="rightBrace">
                <a:avLst>
                  <a:gd name="adj1" fmla="val 38174"/>
                  <a:gd name="adj2" fmla="val 5320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4" name="Right Brace 33"/>
              <p:cNvSpPr/>
              <p:nvPr/>
            </p:nvSpPr>
            <p:spPr>
              <a:xfrm rot="5400000" flipH="1">
                <a:off x="847260" y="-508440"/>
                <a:ext cx="649332" cy="2343855"/>
              </a:xfrm>
              <a:prstGeom prst="rightBrace">
                <a:avLst>
                  <a:gd name="adj1" fmla="val 38174"/>
                  <a:gd name="adj2" fmla="val 5320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5" name="TextBox 120"/>
              <p:cNvSpPr txBox="1"/>
              <p:nvPr/>
            </p:nvSpPr>
            <p:spPr>
              <a:xfrm>
                <a:off x="686067" y="-111725"/>
                <a:ext cx="2087425" cy="5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RIVER</a:t>
                </a:r>
                <a:endParaRPr lang="en-GB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6" name="TextBox 121"/>
              <p:cNvSpPr txBox="1"/>
              <p:nvPr/>
            </p:nvSpPr>
            <p:spPr>
              <a:xfrm>
                <a:off x="3107480" y="-140593"/>
                <a:ext cx="3823400" cy="5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COASTAL OCEAN</a:t>
                </a:r>
                <a:endParaRPr lang="en-GB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7" name="TextBox 122"/>
              <p:cNvSpPr txBox="1"/>
              <p:nvPr/>
            </p:nvSpPr>
            <p:spPr>
              <a:xfrm>
                <a:off x="6838548" y="-94392"/>
                <a:ext cx="2932339" cy="5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OPEN OCEAN</a:t>
                </a:r>
                <a:endParaRPr lang="en-GB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5305425" y="1043801"/>
              <a:ext cx="447675" cy="243"/>
            </a:xfrm>
            <a:prstGeom prst="line">
              <a:avLst/>
            </a:pr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itle 4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Coastal Ocean is the transition zone between land and open ocean 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5267738" y="6424009"/>
            <a:ext cx="6924262" cy="426289"/>
            <a:chOff x="5267738" y="6445051"/>
            <a:chExt cx="6924262" cy="426289"/>
          </a:xfrm>
        </p:grpSpPr>
        <p:sp>
          <p:nvSpPr>
            <p:cNvPr id="87" name="Rectangle 86"/>
            <p:cNvSpPr/>
            <p:nvPr/>
          </p:nvSpPr>
          <p:spPr>
            <a:xfrm>
              <a:off x="5267738" y="6579768"/>
              <a:ext cx="6924262" cy="291572"/>
            </a:xfrm>
            <a:prstGeom prst="rect">
              <a:avLst/>
            </a:prstGeom>
            <a:solidFill>
              <a:srgbClr val="1AC3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5267739" y="6445051"/>
              <a:ext cx="6924261" cy="412675"/>
              <a:chOff x="5069949" y="6498765"/>
              <a:chExt cx="6924261" cy="412675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5108713" y="6498765"/>
                <a:ext cx="6885497" cy="412675"/>
                <a:chOff x="5102742" y="6485513"/>
                <a:chExt cx="6885497" cy="412675"/>
              </a:xfrm>
            </p:grpSpPr>
            <p:sp>
              <p:nvSpPr>
                <p:cNvPr id="91" name="Rectangle 90"/>
                <p:cNvSpPr/>
                <p:nvPr/>
              </p:nvSpPr>
              <p:spPr>
                <a:xfrm>
                  <a:off x="5102742" y="6530521"/>
                  <a:ext cx="6885497" cy="281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A7D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2" name="Group 91"/>
                <p:cNvGrpSpPr/>
                <p:nvPr/>
              </p:nvGrpSpPr>
              <p:grpSpPr>
                <a:xfrm>
                  <a:off x="7798437" y="6485513"/>
                  <a:ext cx="4189802" cy="412675"/>
                  <a:chOff x="7798437" y="6485513"/>
                  <a:chExt cx="4189802" cy="412675"/>
                </a:xfrm>
              </p:grpSpPr>
              <p:pic>
                <p:nvPicPr>
                  <p:cNvPr id="93" name="Picture 92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96148" y="6485513"/>
                    <a:ext cx="412675" cy="412675"/>
                  </a:xfrm>
                  <a:prstGeom prst="rect">
                    <a:avLst/>
                  </a:prstGeom>
                </p:spPr>
              </p:pic>
              <p:sp>
                <p:nvSpPr>
                  <p:cNvPr id="94" name="TextBox 93">
                    <a:hlinkClick r:id="rId4"/>
                  </p:cNvPr>
                  <p:cNvSpPr txBox="1"/>
                  <p:nvPr/>
                </p:nvSpPr>
                <p:spPr>
                  <a:xfrm>
                    <a:off x="10533628" y="6516907"/>
                    <a:ext cx="14546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55ACEE"/>
                        </a:solidFill>
                      </a:rPr>
                      <a:t>@SarahECryer</a:t>
                    </a:r>
                  </a:p>
                </p:txBody>
              </p:sp>
              <p:pic>
                <p:nvPicPr>
                  <p:cNvPr id="95" name="Picture 94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025" b="19652"/>
                  <a:stretch/>
                </p:blipFill>
                <p:spPr>
                  <a:xfrm>
                    <a:off x="9574919" y="6552955"/>
                    <a:ext cx="621229" cy="241589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942" t="8526" b="16074"/>
                  <a:stretch/>
                </p:blipFill>
                <p:spPr>
                  <a:xfrm>
                    <a:off x="7798437" y="6559982"/>
                    <a:ext cx="747053" cy="225550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212" y="6585587"/>
                    <a:ext cx="964914" cy="22889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0" name="TextBox 89"/>
              <p:cNvSpPr txBox="1"/>
              <p:nvPr/>
            </p:nvSpPr>
            <p:spPr>
              <a:xfrm>
                <a:off x="5069949" y="6519369"/>
                <a:ext cx="28419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i="1" dirty="0" smtClean="0">
                    <a:solidFill>
                      <a:srgbClr val="1AC3D0"/>
                    </a:solidFill>
                  </a:rPr>
                  <a:t>Sarah Cryer s.e.cryer@soton.ac.uk</a:t>
                </a:r>
                <a:endParaRPr lang="en-GB" sz="1300" i="1" dirty="0">
                  <a:solidFill>
                    <a:srgbClr val="1AC3D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988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 rot="937276" flipH="1">
            <a:off x="5470524" y="4111615"/>
            <a:ext cx="261871" cy="215067"/>
            <a:chOff x="5227370" y="4011295"/>
            <a:chExt cx="264627" cy="215067"/>
          </a:xfrm>
        </p:grpSpPr>
        <p:sp>
          <p:nvSpPr>
            <p:cNvPr id="78" name="Freeform 77"/>
            <p:cNvSpPr/>
            <p:nvPr/>
          </p:nvSpPr>
          <p:spPr>
            <a:xfrm>
              <a:off x="5308804" y="4011295"/>
              <a:ext cx="52688" cy="192061"/>
            </a:xfrm>
            <a:custGeom>
              <a:avLst/>
              <a:gdLst>
                <a:gd name="connsiteX0" fmla="*/ 34250 w 107016"/>
                <a:gd name="connsiteY0" fmla="*/ 346449 h 352671"/>
                <a:gd name="connsiteX1" fmla="*/ 34250 w 107016"/>
                <a:gd name="connsiteY1" fmla="*/ 346449 h 352671"/>
                <a:gd name="connsiteX2" fmla="*/ 30607 w 107016"/>
                <a:gd name="connsiteY2" fmla="*/ 138796 h 352671"/>
                <a:gd name="connsiteX3" fmla="*/ 23321 w 107016"/>
                <a:gd name="connsiteY3" fmla="*/ 116938 h 352671"/>
                <a:gd name="connsiteX4" fmla="*/ 8749 w 107016"/>
                <a:gd name="connsiteY4" fmla="*/ 36792 h 352671"/>
                <a:gd name="connsiteX5" fmla="*/ 5106 w 107016"/>
                <a:gd name="connsiteY5" fmla="*/ 14933 h 352671"/>
                <a:gd name="connsiteX6" fmla="*/ 1463 w 107016"/>
                <a:gd name="connsiteY6" fmla="*/ 361 h 352671"/>
                <a:gd name="connsiteX7" fmla="*/ 12392 w 107016"/>
                <a:gd name="connsiteY7" fmla="*/ 11290 h 352671"/>
                <a:gd name="connsiteX8" fmla="*/ 23321 w 107016"/>
                <a:gd name="connsiteY8" fmla="*/ 25862 h 352671"/>
                <a:gd name="connsiteX9" fmla="*/ 37893 w 107016"/>
                <a:gd name="connsiteY9" fmla="*/ 47721 h 352671"/>
                <a:gd name="connsiteX10" fmla="*/ 59751 w 107016"/>
                <a:gd name="connsiteY10" fmla="*/ 80508 h 352671"/>
                <a:gd name="connsiteX11" fmla="*/ 67037 w 107016"/>
                <a:gd name="connsiteY11" fmla="*/ 91437 h 352671"/>
                <a:gd name="connsiteX12" fmla="*/ 85253 w 107016"/>
                <a:gd name="connsiteY12" fmla="*/ 142439 h 352671"/>
                <a:gd name="connsiteX13" fmla="*/ 96182 w 107016"/>
                <a:gd name="connsiteY13" fmla="*/ 157011 h 352671"/>
                <a:gd name="connsiteX14" fmla="*/ 96182 w 107016"/>
                <a:gd name="connsiteY14" fmla="*/ 346449 h 352671"/>
                <a:gd name="connsiteX15" fmla="*/ 34250 w 107016"/>
                <a:gd name="connsiteY15" fmla="*/ 346449 h 3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016" h="352671">
                  <a:moveTo>
                    <a:pt x="34250" y="346449"/>
                  </a:moveTo>
                  <a:lnTo>
                    <a:pt x="34250" y="346449"/>
                  </a:lnTo>
                  <a:cubicBezTo>
                    <a:pt x="33036" y="277231"/>
                    <a:pt x="33900" y="207946"/>
                    <a:pt x="30607" y="138796"/>
                  </a:cubicBezTo>
                  <a:cubicBezTo>
                    <a:pt x="30242" y="131125"/>
                    <a:pt x="25184" y="124389"/>
                    <a:pt x="23321" y="116938"/>
                  </a:cubicBezTo>
                  <a:cubicBezTo>
                    <a:pt x="9793" y="62824"/>
                    <a:pt x="14857" y="79550"/>
                    <a:pt x="8749" y="36792"/>
                  </a:cubicBezTo>
                  <a:cubicBezTo>
                    <a:pt x="7704" y="29479"/>
                    <a:pt x="6555" y="22176"/>
                    <a:pt x="5106" y="14933"/>
                  </a:cubicBezTo>
                  <a:cubicBezTo>
                    <a:pt x="4124" y="10023"/>
                    <a:pt x="-3015" y="2600"/>
                    <a:pt x="1463" y="361"/>
                  </a:cubicBezTo>
                  <a:cubicBezTo>
                    <a:pt x="6071" y="-1943"/>
                    <a:pt x="9039" y="7378"/>
                    <a:pt x="12392" y="11290"/>
                  </a:cubicBezTo>
                  <a:cubicBezTo>
                    <a:pt x="16343" y="15900"/>
                    <a:pt x="19678" y="21005"/>
                    <a:pt x="23321" y="25862"/>
                  </a:cubicBezTo>
                  <a:cubicBezTo>
                    <a:pt x="30627" y="47782"/>
                    <a:pt x="21520" y="25890"/>
                    <a:pt x="37893" y="47721"/>
                  </a:cubicBezTo>
                  <a:cubicBezTo>
                    <a:pt x="45774" y="58229"/>
                    <a:pt x="52465" y="69579"/>
                    <a:pt x="59751" y="80508"/>
                  </a:cubicBezTo>
                  <a:cubicBezTo>
                    <a:pt x="62180" y="84151"/>
                    <a:pt x="65652" y="87283"/>
                    <a:pt x="67037" y="91437"/>
                  </a:cubicBezTo>
                  <a:cubicBezTo>
                    <a:pt x="68148" y="94770"/>
                    <a:pt x="80436" y="133768"/>
                    <a:pt x="85253" y="142439"/>
                  </a:cubicBezTo>
                  <a:cubicBezTo>
                    <a:pt x="88202" y="147747"/>
                    <a:pt x="92539" y="152154"/>
                    <a:pt x="96182" y="157011"/>
                  </a:cubicBezTo>
                  <a:cubicBezTo>
                    <a:pt x="105163" y="219882"/>
                    <a:pt x="115238" y="280487"/>
                    <a:pt x="96182" y="346449"/>
                  </a:cubicBezTo>
                  <a:cubicBezTo>
                    <a:pt x="92138" y="360449"/>
                    <a:pt x="44572" y="346449"/>
                    <a:pt x="34250" y="34644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 rot="1076796" flipH="1">
              <a:off x="5428053" y="4090978"/>
              <a:ext cx="63944" cy="135384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 rot="1284972">
              <a:off x="5339078" y="4092453"/>
              <a:ext cx="98408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5227370" y="4070892"/>
              <a:ext cx="84508" cy="126892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 rot="520889" flipH="1">
              <a:off x="5346132" y="4070094"/>
              <a:ext cx="55040" cy="152080"/>
            </a:xfrm>
            <a:custGeom>
              <a:avLst/>
              <a:gdLst>
                <a:gd name="connsiteX0" fmla="*/ 34250 w 107016"/>
                <a:gd name="connsiteY0" fmla="*/ 346449 h 352671"/>
                <a:gd name="connsiteX1" fmla="*/ 34250 w 107016"/>
                <a:gd name="connsiteY1" fmla="*/ 346449 h 352671"/>
                <a:gd name="connsiteX2" fmla="*/ 30607 w 107016"/>
                <a:gd name="connsiteY2" fmla="*/ 138796 h 352671"/>
                <a:gd name="connsiteX3" fmla="*/ 23321 w 107016"/>
                <a:gd name="connsiteY3" fmla="*/ 116938 h 352671"/>
                <a:gd name="connsiteX4" fmla="*/ 8749 w 107016"/>
                <a:gd name="connsiteY4" fmla="*/ 36792 h 352671"/>
                <a:gd name="connsiteX5" fmla="*/ 5106 w 107016"/>
                <a:gd name="connsiteY5" fmla="*/ 14933 h 352671"/>
                <a:gd name="connsiteX6" fmla="*/ 1463 w 107016"/>
                <a:gd name="connsiteY6" fmla="*/ 361 h 352671"/>
                <a:gd name="connsiteX7" fmla="*/ 12392 w 107016"/>
                <a:gd name="connsiteY7" fmla="*/ 11290 h 352671"/>
                <a:gd name="connsiteX8" fmla="*/ 23321 w 107016"/>
                <a:gd name="connsiteY8" fmla="*/ 25862 h 352671"/>
                <a:gd name="connsiteX9" fmla="*/ 37893 w 107016"/>
                <a:gd name="connsiteY9" fmla="*/ 47721 h 352671"/>
                <a:gd name="connsiteX10" fmla="*/ 59751 w 107016"/>
                <a:gd name="connsiteY10" fmla="*/ 80508 h 352671"/>
                <a:gd name="connsiteX11" fmla="*/ 67037 w 107016"/>
                <a:gd name="connsiteY11" fmla="*/ 91437 h 352671"/>
                <a:gd name="connsiteX12" fmla="*/ 85253 w 107016"/>
                <a:gd name="connsiteY12" fmla="*/ 142439 h 352671"/>
                <a:gd name="connsiteX13" fmla="*/ 96182 w 107016"/>
                <a:gd name="connsiteY13" fmla="*/ 157011 h 352671"/>
                <a:gd name="connsiteX14" fmla="*/ 96182 w 107016"/>
                <a:gd name="connsiteY14" fmla="*/ 346449 h 352671"/>
                <a:gd name="connsiteX15" fmla="*/ 34250 w 107016"/>
                <a:gd name="connsiteY15" fmla="*/ 346449 h 3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016" h="352671">
                  <a:moveTo>
                    <a:pt x="34250" y="346449"/>
                  </a:moveTo>
                  <a:lnTo>
                    <a:pt x="34250" y="346449"/>
                  </a:lnTo>
                  <a:cubicBezTo>
                    <a:pt x="33036" y="277231"/>
                    <a:pt x="33900" y="207946"/>
                    <a:pt x="30607" y="138796"/>
                  </a:cubicBezTo>
                  <a:cubicBezTo>
                    <a:pt x="30242" y="131125"/>
                    <a:pt x="25184" y="124389"/>
                    <a:pt x="23321" y="116938"/>
                  </a:cubicBezTo>
                  <a:cubicBezTo>
                    <a:pt x="9793" y="62824"/>
                    <a:pt x="14857" y="79550"/>
                    <a:pt x="8749" y="36792"/>
                  </a:cubicBezTo>
                  <a:cubicBezTo>
                    <a:pt x="7704" y="29479"/>
                    <a:pt x="6555" y="22176"/>
                    <a:pt x="5106" y="14933"/>
                  </a:cubicBezTo>
                  <a:cubicBezTo>
                    <a:pt x="4124" y="10023"/>
                    <a:pt x="-3015" y="2600"/>
                    <a:pt x="1463" y="361"/>
                  </a:cubicBezTo>
                  <a:cubicBezTo>
                    <a:pt x="6071" y="-1943"/>
                    <a:pt x="9039" y="7378"/>
                    <a:pt x="12392" y="11290"/>
                  </a:cubicBezTo>
                  <a:cubicBezTo>
                    <a:pt x="16343" y="15900"/>
                    <a:pt x="19678" y="21005"/>
                    <a:pt x="23321" y="25862"/>
                  </a:cubicBezTo>
                  <a:cubicBezTo>
                    <a:pt x="30627" y="47782"/>
                    <a:pt x="21520" y="25890"/>
                    <a:pt x="37893" y="47721"/>
                  </a:cubicBezTo>
                  <a:cubicBezTo>
                    <a:pt x="45774" y="58229"/>
                    <a:pt x="52465" y="69579"/>
                    <a:pt x="59751" y="80508"/>
                  </a:cubicBezTo>
                  <a:cubicBezTo>
                    <a:pt x="62180" y="84151"/>
                    <a:pt x="65652" y="87283"/>
                    <a:pt x="67037" y="91437"/>
                  </a:cubicBezTo>
                  <a:cubicBezTo>
                    <a:pt x="68148" y="94770"/>
                    <a:pt x="80436" y="133768"/>
                    <a:pt x="85253" y="142439"/>
                  </a:cubicBezTo>
                  <a:cubicBezTo>
                    <a:pt x="88202" y="147747"/>
                    <a:pt x="92539" y="152154"/>
                    <a:pt x="96182" y="157011"/>
                  </a:cubicBezTo>
                  <a:cubicBezTo>
                    <a:pt x="105163" y="219882"/>
                    <a:pt x="115238" y="280487"/>
                    <a:pt x="96182" y="346449"/>
                  </a:cubicBezTo>
                  <a:cubicBezTo>
                    <a:pt x="92138" y="360449"/>
                    <a:pt x="44572" y="346449"/>
                    <a:pt x="34250" y="34644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 rot="1284972">
              <a:off x="5253903" y="4073287"/>
              <a:ext cx="98408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 rot="21297817" flipH="1">
              <a:off x="5401716" y="4087810"/>
              <a:ext cx="79433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63270" y="4090257"/>
            <a:ext cx="264627" cy="215067"/>
            <a:chOff x="5227370" y="4011295"/>
            <a:chExt cx="264627" cy="215067"/>
          </a:xfrm>
        </p:grpSpPr>
        <p:sp>
          <p:nvSpPr>
            <p:cNvPr id="70" name="Freeform 69"/>
            <p:cNvSpPr/>
            <p:nvPr/>
          </p:nvSpPr>
          <p:spPr>
            <a:xfrm>
              <a:off x="5308804" y="4011295"/>
              <a:ext cx="52688" cy="192061"/>
            </a:xfrm>
            <a:custGeom>
              <a:avLst/>
              <a:gdLst>
                <a:gd name="connsiteX0" fmla="*/ 34250 w 107016"/>
                <a:gd name="connsiteY0" fmla="*/ 346449 h 352671"/>
                <a:gd name="connsiteX1" fmla="*/ 34250 w 107016"/>
                <a:gd name="connsiteY1" fmla="*/ 346449 h 352671"/>
                <a:gd name="connsiteX2" fmla="*/ 30607 w 107016"/>
                <a:gd name="connsiteY2" fmla="*/ 138796 h 352671"/>
                <a:gd name="connsiteX3" fmla="*/ 23321 w 107016"/>
                <a:gd name="connsiteY3" fmla="*/ 116938 h 352671"/>
                <a:gd name="connsiteX4" fmla="*/ 8749 w 107016"/>
                <a:gd name="connsiteY4" fmla="*/ 36792 h 352671"/>
                <a:gd name="connsiteX5" fmla="*/ 5106 w 107016"/>
                <a:gd name="connsiteY5" fmla="*/ 14933 h 352671"/>
                <a:gd name="connsiteX6" fmla="*/ 1463 w 107016"/>
                <a:gd name="connsiteY6" fmla="*/ 361 h 352671"/>
                <a:gd name="connsiteX7" fmla="*/ 12392 w 107016"/>
                <a:gd name="connsiteY7" fmla="*/ 11290 h 352671"/>
                <a:gd name="connsiteX8" fmla="*/ 23321 w 107016"/>
                <a:gd name="connsiteY8" fmla="*/ 25862 h 352671"/>
                <a:gd name="connsiteX9" fmla="*/ 37893 w 107016"/>
                <a:gd name="connsiteY9" fmla="*/ 47721 h 352671"/>
                <a:gd name="connsiteX10" fmla="*/ 59751 w 107016"/>
                <a:gd name="connsiteY10" fmla="*/ 80508 h 352671"/>
                <a:gd name="connsiteX11" fmla="*/ 67037 w 107016"/>
                <a:gd name="connsiteY11" fmla="*/ 91437 h 352671"/>
                <a:gd name="connsiteX12" fmla="*/ 85253 w 107016"/>
                <a:gd name="connsiteY12" fmla="*/ 142439 h 352671"/>
                <a:gd name="connsiteX13" fmla="*/ 96182 w 107016"/>
                <a:gd name="connsiteY13" fmla="*/ 157011 h 352671"/>
                <a:gd name="connsiteX14" fmla="*/ 96182 w 107016"/>
                <a:gd name="connsiteY14" fmla="*/ 346449 h 352671"/>
                <a:gd name="connsiteX15" fmla="*/ 34250 w 107016"/>
                <a:gd name="connsiteY15" fmla="*/ 346449 h 3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016" h="352671">
                  <a:moveTo>
                    <a:pt x="34250" y="346449"/>
                  </a:moveTo>
                  <a:lnTo>
                    <a:pt x="34250" y="346449"/>
                  </a:lnTo>
                  <a:cubicBezTo>
                    <a:pt x="33036" y="277231"/>
                    <a:pt x="33900" y="207946"/>
                    <a:pt x="30607" y="138796"/>
                  </a:cubicBezTo>
                  <a:cubicBezTo>
                    <a:pt x="30242" y="131125"/>
                    <a:pt x="25184" y="124389"/>
                    <a:pt x="23321" y="116938"/>
                  </a:cubicBezTo>
                  <a:cubicBezTo>
                    <a:pt x="9793" y="62824"/>
                    <a:pt x="14857" y="79550"/>
                    <a:pt x="8749" y="36792"/>
                  </a:cubicBezTo>
                  <a:cubicBezTo>
                    <a:pt x="7704" y="29479"/>
                    <a:pt x="6555" y="22176"/>
                    <a:pt x="5106" y="14933"/>
                  </a:cubicBezTo>
                  <a:cubicBezTo>
                    <a:pt x="4124" y="10023"/>
                    <a:pt x="-3015" y="2600"/>
                    <a:pt x="1463" y="361"/>
                  </a:cubicBezTo>
                  <a:cubicBezTo>
                    <a:pt x="6071" y="-1943"/>
                    <a:pt x="9039" y="7378"/>
                    <a:pt x="12392" y="11290"/>
                  </a:cubicBezTo>
                  <a:cubicBezTo>
                    <a:pt x="16343" y="15900"/>
                    <a:pt x="19678" y="21005"/>
                    <a:pt x="23321" y="25862"/>
                  </a:cubicBezTo>
                  <a:cubicBezTo>
                    <a:pt x="30627" y="47782"/>
                    <a:pt x="21520" y="25890"/>
                    <a:pt x="37893" y="47721"/>
                  </a:cubicBezTo>
                  <a:cubicBezTo>
                    <a:pt x="45774" y="58229"/>
                    <a:pt x="52465" y="69579"/>
                    <a:pt x="59751" y="80508"/>
                  </a:cubicBezTo>
                  <a:cubicBezTo>
                    <a:pt x="62180" y="84151"/>
                    <a:pt x="65652" y="87283"/>
                    <a:pt x="67037" y="91437"/>
                  </a:cubicBezTo>
                  <a:cubicBezTo>
                    <a:pt x="68148" y="94770"/>
                    <a:pt x="80436" y="133768"/>
                    <a:pt x="85253" y="142439"/>
                  </a:cubicBezTo>
                  <a:cubicBezTo>
                    <a:pt x="88202" y="147747"/>
                    <a:pt x="92539" y="152154"/>
                    <a:pt x="96182" y="157011"/>
                  </a:cubicBezTo>
                  <a:cubicBezTo>
                    <a:pt x="105163" y="219882"/>
                    <a:pt x="115238" y="280487"/>
                    <a:pt x="96182" y="346449"/>
                  </a:cubicBezTo>
                  <a:cubicBezTo>
                    <a:pt x="92138" y="360449"/>
                    <a:pt x="44572" y="346449"/>
                    <a:pt x="34250" y="34644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076796" flipH="1">
              <a:off x="5428053" y="4090978"/>
              <a:ext cx="63944" cy="135384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 rot="1284972">
              <a:off x="5339078" y="4092453"/>
              <a:ext cx="98408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5227370" y="4070892"/>
              <a:ext cx="84508" cy="126892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520889" flipH="1">
              <a:off x="5346132" y="4070094"/>
              <a:ext cx="55040" cy="152080"/>
            </a:xfrm>
            <a:custGeom>
              <a:avLst/>
              <a:gdLst>
                <a:gd name="connsiteX0" fmla="*/ 34250 w 107016"/>
                <a:gd name="connsiteY0" fmla="*/ 346449 h 352671"/>
                <a:gd name="connsiteX1" fmla="*/ 34250 w 107016"/>
                <a:gd name="connsiteY1" fmla="*/ 346449 h 352671"/>
                <a:gd name="connsiteX2" fmla="*/ 30607 w 107016"/>
                <a:gd name="connsiteY2" fmla="*/ 138796 h 352671"/>
                <a:gd name="connsiteX3" fmla="*/ 23321 w 107016"/>
                <a:gd name="connsiteY3" fmla="*/ 116938 h 352671"/>
                <a:gd name="connsiteX4" fmla="*/ 8749 w 107016"/>
                <a:gd name="connsiteY4" fmla="*/ 36792 h 352671"/>
                <a:gd name="connsiteX5" fmla="*/ 5106 w 107016"/>
                <a:gd name="connsiteY5" fmla="*/ 14933 h 352671"/>
                <a:gd name="connsiteX6" fmla="*/ 1463 w 107016"/>
                <a:gd name="connsiteY6" fmla="*/ 361 h 352671"/>
                <a:gd name="connsiteX7" fmla="*/ 12392 w 107016"/>
                <a:gd name="connsiteY7" fmla="*/ 11290 h 352671"/>
                <a:gd name="connsiteX8" fmla="*/ 23321 w 107016"/>
                <a:gd name="connsiteY8" fmla="*/ 25862 h 352671"/>
                <a:gd name="connsiteX9" fmla="*/ 37893 w 107016"/>
                <a:gd name="connsiteY9" fmla="*/ 47721 h 352671"/>
                <a:gd name="connsiteX10" fmla="*/ 59751 w 107016"/>
                <a:gd name="connsiteY10" fmla="*/ 80508 h 352671"/>
                <a:gd name="connsiteX11" fmla="*/ 67037 w 107016"/>
                <a:gd name="connsiteY11" fmla="*/ 91437 h 352671"/>
                <a:gd name="connsiteX12" fmla="*/ 85253 w 107016"/>
                <a:gd name="connsiteY12" fmla="*/ 142439 h 352671"/>
                <a:gd name="connsiteX13" fmla="*/ 96182 w 107016"/>
                <a:gd name="connsiteY13" fmla="*/ 157011 h 352671"/>
                <a:gd name="connsiteX14" fmla="*/ 96182 w 107016"/>
                <a:gd name="connsiteY14" fmla="*/ 346449 h 352671"/>
                <a:gd name="connsiteX15" fmla="*/ 34250 w 107016"/>
                <a:gd name="connsiteY15" fmla="*/ 346449 h 3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016" h="352671">
                  <a:moveTo>
                    <a:pt x="34250" y="346449"/>
                  </a:moveTo>
                  <a:lnTo>
                    <a:pt x="34250" y="346449"/>
                  </a:lnTo>
                  <a:cubicBezTo>
                    <a:pt x="33036" y="277231"/>
                    <a:pt x="33900" y="207946"/>
                    <a:pt x="30607" y="138796"/>
                  </a:cubicBezTo>
                  <a:cubicBezTo>
                    <a:pt x="30242" y="131125"/>
                    <a:pt x="25184" y="124389"/>
                    <a:pt x="23321" y="116938"/>
                  </a:cubicBezTo>
                  <a:cubicBezTo>
                    <a:pt x="9793" y="62824"/>
                    <a:pt x="14857" y="79550"/>
                    <a:pt x="8749" y="36792"/>
                  </a:cubicBezTo>
                  <a:cubicBezTo>
                    <a:pt x="7704" y="29479"/>
                    <a:pt x="6555" y="22176"/>
                    <a:pt x="5106" y="14933"/>
                  </a:cubicBezTo>
                  <a:cubicBezTo>
                    <a:pt x="4124" y="10023"/>
                    <a:pt x="-3015" y="2600"/>
                    <a:pt x="1463" y="361"/>
                  </a:cubicBezTo>
                  <a:cubicBezTo>
                    <a:pt x="6071" y="-1943"/>
                    <a:pt x="9039" y="7378"/>
                    <a:pt x="12392" y="11290"/>
                  </a:cubicBezTo>
                  <a:cubicBezTo>
                    <a:pt x="16343" y="15900"/>
                    <a:pt x="19678" y="21005"/>
                    <a:pt x="23321" y="25862"/>
                  </a:cubicBezTo>
                  <a:cubicBezTo>
                    <a:pt x="30627" y="47782"/>
                    <a:pt x="21520" y="25890"/>
                    <a:pt x="37893" y="47721"/>
                  </a:cubicBezTo>
                  <a:cubicBezTo>
                    <a:pt x="45774" y="58229"/>
                    <a:pt x="52465" y="69579"/>
                    <a:pt x="59751" y="80508"/>
                  </a:cubicBezTo>
                  <a:cubicBezTo>
                    <a:pt x="62180" y="84151"/>
                    <a:pt x="65652" y="87283"/>
                    <a:pt x="67037" y="91437"/>
                  </a:cubicBezTo>
                  <a:cubicBezTo>
                    <a:pt x="68148" y="94770"/>
                    <a:pt x="80436" y="133768"/>
                    <a:pt x="85253" y="142439"/>
                  </a:cubicBezTo>
                  <a:cubicBezTo>
                    <a:pt x="88202" y="147747"/>
                    <a:pt x="92539" y="152154"/>
                    <a:pt x="96182" y="157011"/>
                  </a:cubicBezTo>
                  <a:cubicBezTo>
                    <a:pt x="105163" y="219882"/>
                    <a:pt x="115238" y="280487"/>
                    <a:pt x="96182" y="346449"/>
                  </a:cubicBezTo>
                  <a:cubicBezTo>
                    <a:pt x="92138" y="360449"/>
                    <a:pt x="44572" y="346449"/>
                    <a:pt x="34250" y="34644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rot="1284972">
              <a:off x="5253903" y="4073287"/>
              <a:ext cx="98408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21297817" flipH="1">
              <a:off x="5401716" y="4087810"/>
              <a:ext cx="79433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66320" y="1855204"/>
            <a:ext cx="9140577" cy="4403800"/>
            <a:chOff x="47622" y="-46083"/>
            <a:chExt cx="6047452" cy="2551329"/>
          </a:xfrm>
        </p:grpSpPr>
        <p:grpSp>
          <p:nvGrpSpPr>
            <p:cNvPr id="10" name="Group 9"/>
            <p:cNvGrpSpPr/>
            <p:nvPr/>
          </p:nvGrpSpPr>
          <p:grpSpPr>
            <a:xfrm>
              <a:off x="47622" y="-46083"/>
              <a:ext cx="6047452" cy="2551329"/>
              <a:chOff x="-2" y="-140593"/>
              <a:chExt cx="9770889" cy="4261265"/>
            </a:xfrm>
          </p:grpSpPr>
          <p:sp>
            <p:nvSpPr>
              <p:cNvPr id="13" name="Chord 12"/>
              <p:cNvSpPr/>
              <p:nvPr/>
            </p:nvSpPr>
            <p:spPr>
              <a:xfrm rot="5602847">
                <a:off x="5625648" y="2170878"/>
                <a:ext cx="338220" cy="237673"/>
              </a:xfrm>
              <a:prstGeom prst="chord">
                <a:avLst>
                  <a:gd name="adj1" fmla="val 2700000"/>
                  <a:gd name="adj2" fmla="val 19148131"/>
                </a:avLst>
              </a:prstGeom>
              <a:solidFill>
                <a:srgbClr val="A1F9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ord 13"/>
              <p:cNvSpPr/>
              <p:nvPr/>
            </p:nvSpPr>
            <p:spPr>
              <a:xfrm rot="6384592">
                <a:off x="5357947" y="2233248"/>
                <a:ext cx="348828" cy="231663"/>
              </a:xfrm>
              <a:prstGeom prst="chord">
                <a:avLst>
                  <a:gd name="adj1" fmla="val 4321138"/>
                  <a:gd name="adj2" fmla="val 16055915"/>
                </a:avLst>
              </a:prstGeom>
              <a:solidFill>
                <a:srgbClr val="EBD4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 rot="1252730">
                <a:off x="5452328" y="2082244"/>
                <a:ext cx="406131" cy="292111"/>
                <a:chOff x="5452356" y="2082268"/>
                <a:chExt cx="748576" cy="638154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flipH="1" flipV="1">
                  <a:off x="5867303" y="2374094"/>
                  <a:ext cx="74815" cy="346328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5904710" y="2299279"/>
                  <a:ext cx="137160" cy="247979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663642" y="2398681"/>
                  <a:ext cx="232755" cy="49174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5522872" y="2404500"/>
                  <a:ext cx="166774" cy="24587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5686041" y="2240228"/>
                  <a:ext cx="8743" cy="158453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5873177" y="2240228"/>
                  <a:ext cx="68941" cy="149860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041870" y="2315158"/>
                  <a:ext cx="159062" cy="0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783056" y="2158243"/>
                  <a:ext cx="159062" cy="99494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602283" y="2515038"/>
                  <a:ext cx="305953" cy="91270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5452356" y="2518621"/>
                  <a:ext cx="154113" cy="15209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5612424" y="2327522"/>
                  <a:ext cx="1666" cy="178542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5934307" y="2146278"/>
                  <a:ext cx="77966" cy="112385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6030390" y="2158243"/>
                  <a:ext cx="19793" cy="148975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5645623" y="2126114"/>
                  <a:ext cx="228522" cy="256028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5754894" y="2082268"/>
                  <a:ext cx="63281" cy="169021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5568141" y="2296485"/>
                  <a:ext cx="222194" cy="9416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5926962" y="2136535"/>
                  <a:ext cx="52564" cy="286734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0" y="1655173"/>
                <a:ext cx="8883090" cy="2465499"/>
                <a:chOff x="0" y="1655171"/>
                <a:chExt cx="10022370" cy="2545807"/>
              </a:xfrm>
            </p:grpSpPr>
            <p:sp>
              <p:nvSpPr>
                <p:cNvPr id="39" name="Right Arrow 38"/>
                <p:cNvSpPr/>
                <p:nvPr/>
              </p:nvSpPr>
              <p:spPr>
                <a:xfrm>
                  <a:off x="0" y="1655171"/>
                  <a:ext cx="2162472" cy="566786"/>
                </a:xfrm>
                <a:prstGeom prst="rightArrow">
                  <a:avLst>
                    <a:gd name="adj1" fmla="val 52319"/>
                    <a:gd name="adj2" fmla="val 63929"/>
                  </a:avLst>
                </a:prstGeom>
                <a:solidFill>
                  <a:srgbClr val="97E1E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2072965" y="1675732"/>
                  <a:ext cx="5827221" cy="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7260107" y="1670933"/>
                  <a:ext cx="2480740" cy="4798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216719" y="2164359"/>
                  <a:ext cx="2132214" cy="58189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312421" y="2488556"/>
                  <a:ext cx="1404850" cy="1537855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8717271" y="4026412"/>
                  <a:ext cx="1305099" cy="17456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348933" y="2222549"/>
                  <a:ext cx="2963488" cy="266007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88"/>
              <p:cNvSpPr txBox="1"/>
              <p:nvPr/>
            </p:nvSpPr>
            <p:spPr>
              <a:xfrm>
                <a:off x="52359" y="1403614"/>
                <a:ext cx="2618309" cy="428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FRESHWATER </a:t>
                </a:r>
                <a:endParaRPr lang="en-GB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TextBox 90"/>
              <p:cNvSpPr txBox="1"/>
              <p:nvPr/>
            </p:nvSpPr>
            <p:spPr>
              <a:xfrm>
                <a:off x="8043641" y="2334105"/>
                <a:ext cx="1614874" cy="72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OPEN </a:t>
                </a:r>
                <a:endParaRPr lang="en-GB" sz="1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GB" sz="1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OCEAN </a:t>
                </a:r>
                <a:endParaRPr lang="en-GB" sz="1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6850532" y="2586116"/>
                <a:ext cx="917267" cy="104607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7231356" y="2142570"/>
                <a:ext cx="1495462" cy="626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5" name="TextBox 100"/>
              <p:cNvSpPr txBox="1"/>
              <p:nvPr/>
            </p:nvSpPr>
            <p:spPr>
              <a:xfrm>
                <a:off x="2446686" y="750168"/>
                <a:ext cx="1446623" cy="297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GB" sz="14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GB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Right Brace 25"/>
              <p:cNvSpPr/>
              <p:nvPr/>
            </p:nvSpPr>
            <p:spPr>
              <a:xfrm rot="5400000" flipH="1">
                <a:off x="4039705" y="-1363016"/>
                <a:ext cx="649332" cy="4041031"/>
              </a:xfrm>
              <a:prstGeom prst="rightBrace">
                <a:avLst>
                  <a:gd name="adj1" fmla="val 38174"/>
                  <a:gd name="adj2" fmla="val 5320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7" name="Right Brace 26"/>
              <p:cNvSpPr/>
              <p:nvPr/>
            </p:nvSpPr>
            <p:spPr>
              <a:xfrm rot="5400000" flipH="1">
                <a:off x="7450925" y="-716596"/>
                <a:ext cx="649332" cy="2762442"/>
              </a:xfrm>
              <a:prstGeom prst="rightBrace">
                <a:avLst>
                  <a:gd name="adj1" fmla="val 38174"/>
                  <a:gd name="adj2" fmla="val 5320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2673580" y="1095612"/>
                <a:ext cx="8331" cy="91749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112"/>
              <p:cNvSpPr txBox="1"/>
              <p:nvPr/>
            </p:nvSpPr>
            <p:spPr>
              <a:xfrm>
                <a:off x="2637981" y="989291"/>
                <a:ext cx="687402" cy="387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" name="TextBox 113"/>
              <p:cNvSpPr txBox="1"/>
              <p:nvPr/>
            </p:nvSpPr>
            <p:spPr>
              <a:xfrm>
                <a:off x="7689317" y="976518"/>
                <a:ext cx="1445597" cy="297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CO</a:t>
                </a:r>
                <a:r>
                  <a:rPr lang="en-GB" sz="14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endParaRPr lang="en-GB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1" name="Straight Arrow Connector 30"/>
              <p:cNvCxnSpPr>
                <a:stCxn id="30" idx="2"/>
              </p:cNvCxnSpPr>
              <p:nvPr/>
            </p:nvCxnSpPr>
            <p:spPr>
              <a:xfrm flipH="1">
                <a:off x="8381141" y="1366736"/>
                <a:ext cx="0" cy="59116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116"/>
              <p:cNvSpPr txBox="1"/>
              <p:nvPr/>
            </p:nvSpPr>
            <p:spPr>
              <a:xfrm>
                <a:off x="7508847" y="2925802"/>
                <a:ext cx="1928777" cy="41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p</a:t>
                </a:r>
                <a:r>
                  <a:rPr lang="en-GB" sz="11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CO</a:t>
                </a:r>
                <a:r>
                  <a:rPr lang="en-GB" sz="1100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GB" sz="11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= </a:t>
                </a:r>
                <a:r>
                  <a:rPr lang="en-GB" sz="11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~400-µ</a:t>
                </a:r>
                <a:r>
                  <a:rPr lang="en-GB" sz="1100" dirty="0" err="1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atm</a:t>
                </a:r>
                <a:endParaRPr lang="en-GB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r>
                  <a:rPr lang="en-GB" sz="11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pH = 8.1  </a:t>
                </a:r>
                <a:endParaRPr lang="en-GB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4" name="Right Brace 33"/>
              <p:cNvSpPr/>
              <p:nvPr/>
            </p:nvSpPr>
            <p:spPr>
              <a:xfrm rot="5400000" flipH="1">
                <a:off x="847260" y="-508440"/>
                <a:ext cx="649332" cy="2343855"/>
              </a:xfrm>
              <a:prstGeom prst="rightBrace">
                <a:avLst>
                  <a:gd name="adj1" fmla="val 38174"/>
                  <a:gd name="adj2" fmla="val 5320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5" name="TextBox 120"/>
              <p:cNvSpPr txBox="1"/>
              <p:nvPr/>
            </p:nvSpPr>
            <p:spPr>
              <a:xfrm>
                <a:off x="686067" y="-111725"/>
                <a:ext cx="2087425" cy="5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RIVER</a:t>
                </a:r>
                <a:endParaRPr lang="en-GB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6" name="TextBox 121"/>
              <p:cNvSpPr txBox="1"/>
              <p:nvPr/>
            </p:nvSpPr>
            <p:spPr>
              <a:xfrm>
                <a:off x="3107480" y="-140593"/>
                <a:ext cx="3823400" cy="5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COASTAL OCEAN</a:t>
                </a:r>
                <a:endParaRPr lang="en-GB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7" name="TextBox 122"/>
              <p:cNvSpPr txBox="1"/>
              <p:nvPr/>
            </p:nvSpPr>
            <p:spPr>
              <a:xfrm>
                <a:off x="6838548" y="-94392"/>
                <a:ext cx="2932339" cy="5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OPEN OCEAN</a:t>
                </a:r>
                <a:endParaRPr lang="en-GB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5305425" y="1038225"/>
              <a:ext cx="447675" cy="243"/>
            </a:xfrm>
            <a:prstGeom prst="line">
              <a:avLst/>
            </a:prstGeom>
            <a:ln w="381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1662431" y="3842554"/>
            <a:ext cx="1284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sz="1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2154524" y="3999266"/>
            <a:ext cx="564310" cy="45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coastal ocean there are multiple sources of CO</a:t>
            </a:r>
            <a:r>
              <a:rPr lang="en-GB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5975534" y="3726807"/>
            <a:ext cx="850227" cy="604989"/>
            <a:chOff x="4387166" y="4809611"/>
            <a:chExt cx="987565" cy="722566"/>
          </a:xfrm>
        </p:grpSpPr>
        <p:sp>
          <p:nvSpPr>
            <p:cNvPr id="48" name="Freeform 47"/>
            <p:cNvSpPr/>
            <p:nvPr/>
          </p:nvSpPr>
          <p:spPr>
            <a:xfrm>
              <a:off x="4473341" y="4886831"/>
              <a:ext cx="455498" cy="398847"/>
            </a:xfrm>
            <a:custGeom>
              <a:avLst/>
              <a:gdLst>
                <a:gd name="connsiteX0" fmla="*/ 7138 w 1053191"/>
                <a:gd name="connsiteY0" fmla="*/ 1012164 h 1012164"/>
                <a:gd name="connsiteX1" fmla="*/ 140953 w 1053191"/>
                <a:gd name="connsiteY1" fmla="*/ 64310 h 1012164"/>
                <a:gd name="connsiteX2" fmla="*/ 966143 w 1053191"/>
                <a:gd name="connsiteY2" fmla="*/ 86613 h 1012164"/>
                <a:gd name="connsiteX3" fmla="*/ 988446 w 1053191"/>
                <a:gd name="connsiteY3" fmla="*/ 97764 h 101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3191" h="1012164">
                  <a:moveTo>
                    <a:pt x="7138" y="1012164"/>
                  </a:moveTo>
                  <a:cubicBezTo>
                    <a:pt x="-5872" y="615366"/>
                    <a:pt x="-18881" y="218569"/>
                    <a:pt x="140953" y="64310"/>
                  </a:cubicBezTo>
                  <a:cubicBezTo>
                    <a:pt x="300787" y="-89949"/>
                    <a:pt x="824894" y="81037"/>
                    <a:pt x="966143" y="86613"/>
                  </a:cubicBezTo>
                  <a:cubicBezTo>
                    <a:pt x="1107392" y="92189"/>
                    <a:pt x="1047919" y="94976"/>
                    <a:pt x="988446" y="9776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 flipH="1" flipV="1">
              <a:off x="4534241" y="5065836"/>
              <a:ext cx="516367" cy="438559"/>
            </a:xfrm>
            <a:custGeom>
              <a:avLst/>
              <a:gdLst>
                <a:gd name="connsiteX0" fmla="*/ 7138 w 1053191"/>
                <a:gd name="connsiteY0" fmla="*/ 1012164 h 1012164"/>
                <a:gd name="connsiteX1" fmla="*/ 140953 w 1053191"/>
                <a:gd name="connsiteY1" fmla="*/ 64310 h 1012164"/>
                <a:gd name="connsiteX2" fmla="*/ 966143 w 1053191"/>
                <a:gd name="connsiteY2" fmla="*/ 86613 h 1012164"/>
                <a:gd name="connsiteX3" fmla="*/ 988446 w 1053191"/>
                <a:gd name="connsiteY3" fmla="*/ 97764 h 101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3191" h="1012164">
                  <a:moveTo>
                    <a:pt x="7138" y="1012164"/>
                  </a:moveTo>
                  <a:cubicBezTo>
                    <a:pt x="-5872" y="615366"/>
                    <a:pt x="-18881" y="218569"/>
                    <a:pt x="140953" y="64310"/>
                  </a:cubicBezTo>
                  <a:cubicBezTo>
                    <a:pt x="300787" y="-89949"/>
                    <a:pt x="824894" y="81037"/>
                    <a:pt x="966143" y="86613"/>
                  </a:cubicBezTo>
                  <a:cubicBezTo>
                    <a:pt x="1107392" y="92189"/>
                    <a:pt x="1047919" y="94976"/>
                    <a:pt x="988446" y="9776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833057" y="4809611"/>
              <a:ext cx="541674" cy="31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GB" sz="1100" b="1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387166" y="5219724"/>
              <a:ext cx="541674" cy="31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GB" sz="1100" b="1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267738" y="6424009"/>
            <a:ext cx="6924262" cy="426289"/>
            <a:chOff x="5267738" y="6445051"/>
            <a:chExt cx="6924262" cy="426289"/>
          </a:xfrm>
        </p:grpSpPr>
        <p:sp>
          <p:nvSpPr>
            <p:cNvPr id="88" name="Rectangle 87"/>
            <p:cNvSpPr/>
            <p:nvPr/>
          </p:nvSpPr>
          <p:spPr>
            <a:xfrm>
              <a:off x="5267738" y="6579768"/>
              <a:ext cx="6924262" cy="291572"/>
            </a:xfrm>
            <a:prstGeom prst="rect">
              <a:avLst/>
            </a:prstGeom>
            <a:solidFill>
              <a:srgbClr val="1AC3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5267739" y="6445051"/>
              <a:ext cx="6924261" cy="412675"/>
              <a:chOff x="5069949" y="6498765"/>
              <a:chExt cx="6924261" cy="412675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5108713" y="6498765"/>
                <a:ext cx="6885497" cy="412675"/>
                <a:chOff x="5102742" y="6485513"/>
                <a:chExt cx="6885497" cy="412675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5102742" y="6530521"/>
                  <a:ext cx="6885497" cy="281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A7D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3" name="Group 92"/>
                <p:cNvGrpSpPr/>
                <p:nvPr/>
              </p:nvGrpSpPr>
              <p:grpSpPr>
                <a:xfrm>
                  <a:off x="7798437" y="6485513"/>
                  <a:ext cx="4189802" cy="412675"/>
                  <a:chOff x="7798437" y="6485513"/>
                  <a:chExt cx="4189802" cy="412675"/>
                </a:xfrm>
              </p:grpSpPr>
              <p:pic>
                <p:nvPicPr>
                  <p:cNvPr id="94" name="Picture 93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96148" y="6485513"/>
                    <a:ext cx="412675" cy="412675"/>
                  </a:xfrm>
                  <a:prstGeom prst="rect">
                    <a:avLst/>
                  </a:prstGeom>
                </p:spPr>
              </p:pic>
              <p:sp>
                <p:nvSpPr>
                  <p:cNvPr id="95" name="TextBox 94">
                    <a:hlinkClick r:id="rId4"/>
                  </p:cNvPr>
                  <p:cNvSpPr txBox="1"/>
                  <p:nvPr/>
                </p:nvSpPr>
                <p:spPr>
                  <a:xfrm>
                    <a:off x="10533628" y="6516907"/>
                    <a:ext cx="14546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55ACEE"/>
                        </a:solidFill>
                      </a:rPr>
                      <a:t>@SarahECryer</a:t>
                    </a:r>
                  </a:p>
                </p:txBody>
              </p:sp>
              <p:pic>
                <p:nvPicPr>
                  <p:cNvPr id="96" name="Picture 95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025" b="19652"/>
                  <a:stretch/>
                </p:blipFill>
                <p:spPr>
                  <a:xfrm>
                    <a:off x="9574919" y="6552955"/>
                    <a:ext cx="621229" cy="241589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942" t="8526" b="16074"/>
                  <a:stretch/>
                </p:blipFill>
                <p:spPr>
                  <a:xfrm>
                    <a:off x="7798437" y="6559982"/>
                    <a:ext cx="747053" cy="225550"/>
                  </a:xfrm>
                  <a:prstGeom prst="rect">
                    <a:avLst/>
                  </a:prstGeom>
                </p:spPr>
              </p:pic>
              <p:pic>
                <p:nvPicPr>
                  <p:cNvPr id="98" name="Picture 97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212" y="6585587"/>
                    <a:ext cx="964914" cy="22889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1" name="TextBox 90"/>
              <p:cNvSpPr txBox="1"/>
              <p:nvPr/>
            </p:nvSpPr>
            <p:spPr>
              <a:xfrm>
                <a:off x="5069949" y="6519369"/>
                <a:ext cx="28419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i="1" dirty="0" smtClean="0">
                    <a:solidFill>
                      <a:srgbClr val="1AC3D0"/>
                    </a:solidFill>
                  </a:rPr>
                  <a:t>Sarah Cryer s.e.cryer@soton.ac.uk</a:t>
                </a:r>
                <a:endParaRPr lang="en-GB" sz="1300" i="1" dirty="0">
                  <a:solidFill>
                    <a:srgbClr val="1AC3D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553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 rot="937276" flipH="1">
            <a:off x="5470524" y="4111615"/>
            <a:ext cx="261871" cy="215067"/>
            <a:chOff x="5227370" y="4011295"/>
            <a:chExt cx="264627" cy="215067"/>
          </a:xfrm>
        </p:grpSpPr>
        <p:sp>
          <p:nvSpPr>
            <p:cNvPr id="78" name="Freeform 77"/>
            <p:cNvSpPr/>
            <p:nvPr/>
          </p:nvSpPr>
          <p:spPr>
            <a:xfrm>
              <a:off x="5308804" y="4011295"/>
              <a:ext cx="52688" cy="192061"/>
            </a:xfrm>
            <a:custGeom>
              <a:avLst/>
              <a:gdLst>
                <a:gd name="connsiteX0" fmla="*/ 34250 w 107016"/>
                <a:gd name="connsiteY0" fmla="*/ 346449 h 352671"/>
                <a:gd name="connsiteX1" fmla="*/ 34250 w 107016"/>
                <a:gd name="connsiteY1" fmla="*/ 346449 h 352671"/>
                <a:gd name="connsiteX2" fmla="*/ 30607 w 107016"/>
                <a:gd name="connsiteY2" fmla="*/ 138796 h 352671"/>
                <a:gd name="connsiteX3" fmla="*/ 23321 w 107016"/>
                <a:gd name="connsiteY3" fmla="*/ 116938 h 352671"/>
                <a:gd name="connsiteX4" fmla="*/ 8749 w 107016"/>
                <a:gd name="connsiteY4" fmla="*/ 36792 h 352671"/>
                <a:gd name="connsiteX5" fmla="*/ 5106 w 107016"/>
                <a:gd name="connsiteY5" fmla="*/ 14933 h 352671"/>
                <a:gd name="connsiteX6" fmla="*/ 1463 w 107016"/>
                <a:gd name="connsiteY6" fmla="*/ 361 h 352671"/>
                <a:gd name="connsiteX7" fmla="*/ 12392 w 107016"/>
                <a:gd name="connsiteY7" fmla="*/ 11290 h 352671"/>
                <a:gd name="connsiteX8" fmla="*/ 23321 w 107016"/>
                <a:gd name="connsiteY8" fmla="*/ 25862 h 352671"/>
                <a:gd name="connsiteX9" fmla="*/ 37893 w 107016"/>
                <a:gd name="connsiteY9" fmla="*/ 47721 h 352671"/>
                <a:gd name="connsiteX10" fmla="*/ 59751 w 107016"/>
                <a:gd name="connsiteY10" fmla="*/ 80508 h 352671"/>
                <a:gd name="connsiteX11" fmla="*/ 67037 w 107016"/>
                <a:gd name="connsiteY11" fmla="*/ 91437 h 352671"/>
                <a:gd name="connsiteX12" fmla="*/ 85253 w 107016"/>
                <a:gd name="connsiteY12" fmla="*/ 142439 h 352671"/>
                <a:gd name="connsiteX13" fmla="*/ 96182 w 107016"/>
                <a:gd name="connsiteY13" fmla="*/ 157011 h 352671"/>
                <a:gd name="connsiteX14" fmla="*/ 96182 w 107016"/>
                <a:gd name="connsiteY14" fmla="*/ 346449 h 352671"/>
                <a:gd name="connsiteX15" fmla="*/ 34250 w 107016"/>
                <a:gd name="connsiteY15" fmla="*/ 346449 h 3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016" h="352671">
                  <a:moveTo>
                    <a:pt x="34250" y="346449"/>
                  </a:moveTo>
                  <a:lnTo>
                    <a:pt x="34250" y="346449"/>
                  </a:lnTo>
                  <a:cubicBezTo>
                    <a:pt x="33036" y="277231"/>
                    <a:pt x="33900" y="207946"/>
                    <a:pt x="30607" y="138796"/>
                  </a:cubicBezTo>
                  <a:cubicBezTo>
                    <a:pt x="30242" y="131125"/>
                    <a:pt x="25184" y="124389"/>
                    <a:pt x="23321" y="116938"/>
                  </a:cubicBezTo>
                  <a:cubicBezTo>
                    <a:pt x="9793" y="62824"/>
                    <a:pt x="14857" y="79550"/>
                    <a:pt x="8749" y="36792"/>
                  </a:cubicBezTo>
                  <a:cubicBezTo>
                    <a:pt x="7704" y="29479"/>
                    <a:pt x="6555" y="22176"/>
                    <a:pt x="5106" y="14933"/>
                  </a:cubicBezTo>
                  <a:cubicBezTo>
                    <a:pt x="4124" y="10023"/>
                    <a:pt x="-3015" y="2600"/>
                    <a:pt x="1463" y="361"/>
                  </a:cubicBezTo>
                  <a:cubicBezTo>
                    <a:pt x="6071" y="-1943"/>
                    <a:pt x="9039" y="7378"/>
                    <a:pt x="12392" y="11290"/>
                  </a:cubicBezTo>
                  <a:cubicBezTo>
                    <a:pt x="16343" y="15900"/>
                    <a:pt x="19678" y="21005"/>
                    <a:pt x="23321" y="25862"/>
                  </a:cubicBezTo>
                  <a:cubicBezTo>
                    <a:pt x="30627" y="47782"/>
                    <a:pt x="21520" y="25890"/>
                    <a:pt x="37893" y="47721"/>
                  </a:cubicBezTo>
                  <a:cubicBezTo>
                    <a:pt x="45774" y="58229"/>
                    <a:pt x="52465" y="69579"/>
                    <a:pt x="59751" y="80508"/>
                  </a:cubicBezTo>
                  <a:cubicBezTo>
                    <a:pt x="62180" y="84151"/>
                    <a:pt x="65652" y="87283"/>
                    <a:pt x="67037" y="91437"/>
                  </a:cubicBezTo>
                  <a:cubicBezTo>
                    <a:pt x="68148" y="94770"/>
                    <a:pt x="80436" y="133768"/>
                    <a:pt x="85253" y="142439"/>
                  </a:cubicBezTo>
                  <a:cubicBezTo>
                    <a:pt x="88202" y="147747"/>
                    <a:pt x="92539" y="152154"/>
                    <a:pt x="96182" y="157011"/>
                  </a:cubicBezTo>
                  <a:cubicBezTo>
                    <a:pt x="105163" y="219882"/>
                    <a:pt x="115238" y="280487"/>
                    <a:pt x="96182" y="346449"/>
                  </a:cubicBezTo>
                  <a:cubicBezTo>
                    <a:pt x="92138" y="360449"/>
                    <a:pt x="44572" y="346449"/>
                    <a:pt x="34250" y="34644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 rot="1076796" flipH="1">
              <a:off x="5428053" y="4090978"/>
              <a:ext cx="63944" cy="135384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 rot="1284972">
              <a:off x="5339078" y="4092453"/>
              <a:ext cx="98408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5227370" y="4070892"/>
              <a:ext cx="84508" cy="126892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 rot="520889" flipH="1">
              <a:off x="5346132" y="4070094"/>
              <a:ext cx="55040" cy="152080"/>
            </a:xfrm>
            <a:custGeom>
              <a:avLst/>
              <a:gdLst>
                <a:gd name="connsiteX0" fmla="*/ 34250 w 107016"/>
                <a:gd name="connsiteY0" fmla="*/ 346449 h 352671"/>
                <a:gd name="connsiteX1" fmla="*/ 34250 w 107016"/>
                <a:gd name="connsiteY1" fmla="*/ 346449 h 352671"/>
                <a:gd name="connsiteX2" fmla="*/ 30607 w 107016"/>
                <a:gd name="connsiteY2" fmla="*/ 138796 h 352671"/>
                <a:gd name="connsiteX3" fmla="*/ 23321 w 107016"/>
                <a:gd name="connsiteY3" fmla="*/ 116938 h 352671"/>
                <a:gd name="connsiteX4" fmla="*/ 8749 w 107016"/>
                <a:gd name="connsiteY4" fmla="*/ 36792 h 352671"/>
                <a:gd name="connsiteX5" fmla="*/ 5106 w 107016"/>
                <a:gd name="connsiteY5" fmla="*/ 14933 h 352671"/>
                <a:gd name="connsiteX6" fmla="*/ 1463 w 107016"/>
                <a:gd name="connsiteY6" fmla="*/ 361 h 352671"/>
                <a:gd name="connsiteX7" fmla="*/ 12392 w 107016"/>
                <a:gd name="connsiteY7" fmla="*/ 11290 h 352671"/>
                <a:gd name="connsiteX8" fmla="*/ 23321 w 107016"/>
                <a:gd name="connsiteY8" fmla="*/ 25862 h 352671"/>
                <a:gd name="connsiteX9" fmla="*/ 37893 w 107016"/>
                <a:gd name="connsiteY9" fmla="*/ 47721 h 352671"/>
                <a:gd name="connsiteX10" fmla="*/ 59751 w 107016"/>
                <a:gd name="connsiteY10" fmla="*/ 80508 h 352671"/>
                <a:gd name="connsiteX11" fmla="*/ 67037 w 107016"/>
                <a:gd name="connsiteY11" fmla="*/ 91437 h 352671"/>
                <a:gd name="connsiteX12" fmla="*/ 85253 w 107016"/>
                <a:gd name="connsiteY12" fmla="*/ 142439 h 352671"/>
                <a:gd name="connsiteX13" fmla="*/ 96182 w 107016"/>
                <a:gd name="connsiteY13" fmla="*/ 157011 h 352671"/>
                <a:gd name="connsiteX14" fmla="*/ 96182 w 107016"/>
                <a:gd name="connsiteY14" fmla="*/ 346449 h 352671"/>
                <a:gd name="connsiteX15" fmla="*/ 34250 w 107016"/>
                <a:gd name="connsiteY15" fmla="*/ 346449 h 3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016" h="352671">
                  <a:moveTo>
                    <a:pt x="34250" y="346449"/>
                  </a:moveTo>
                  <a:lnTo>
                    <a:pt x="34250" y="346449"/>
                  </a:lnTo>
                  <a:cubicBezTo>
                    <a:pt x="33036" y="277231"/>
                    <a:pt x="33900" y="207946"/>
                    <a:pt x="30607" y="138796"/>
                  </a:cubicBezTo>
                  <a:cubicBezTo>
                    <a:pt x="30242" y="131125"/>
                    <a:pt x="25184" y="124389"/>
                    <a:pt x="23321" y="116938"/>
                  </a:cubicBezTo>
                  <a:cubicBezTo>
                    <a:pt x="9793" y="62824"/>
                    <a:pt x="14857" y="79550"/>
                    <a:pt x="8749" y="36792"/>
                  </a:cubicBezTo>
                  <a:cubicBezTo>
                    <a:pt x="7704" y="29479"/>
                    <a:pt x="6555" y="22176"/>
                    <a:pt x="5106" y="14933"/>
                  </a:cubicBezTo>
                  <a:cubicBezTo>
                    <a:pt x="4124" y="10023"/>
                    <a:pt x="-3015" y="2600"/>
                    <a:pt x="1463" y="361"/>
                  </a:cubicBezTo>
                  <a:cubicBezTo>
                    <a:pt x="6071" y="-1943"/>
                    <a:pt x="9039" y="7378"/>
                    <a:pt x="12392" y="11290"/>
                  </a:cubicBezTo>
                  <a:cubicBezTo>
                    <a:pt x="16343" y="15900"/>
                    <a:pt x="19678" y="21005"/>
                    <a:pt x="23321" y="25862"/>
                  </a:cubicBezTo>
                  <a:cubicBezTo>
                    <a:pt x="30627" y="47782"/>
                    <a:pt x="21520" y="25890"/>
                    <a:pt x="37893" y="47721"/>
                  </a:cubicBezTo>
                  <a:cubicBezTo>
                    <a:pt x="45774" y="58229"/>
                    <a:pt x="52465" y="69579"/>
                    <a:pt x="59751" y="80508"/>
                  </a:cubicBezTo>
                  <a:cubicBezTo>
                    <a:pt x="62180" y="84151"/>
                    <a:pt x="65652" y="87283"/>
                    <a:pt x="67037" y="91437"/>
                  </a:cubicBezTo>
                  <a:cubicBezTo>
                    <a:pt x="68148" y="94770"/>
                    <a:pt x="80436" y="133768"/>
                    <a:pt x="85253" y="142439"/>
                  </a:cubicBezTo>
                  <a:cubicBezTo>
                    <a:pt x="88202" y="147747"/>
                    <a:pt x="92539" y="152154"/>
                    <a:pt x="96182" y="157011"/>
                  </a:cubicBezTo>
                  <a:cubicBezTo>
                    <a:pt x="105163" y="219882"/>
                    <a:pt x="115238" y="280487"/>
                    <a:pt x="96182" y="346449"/>
                  </a:cubicBezTo>
                  <a:cubicBezTo>
                    <a:pt x="92138" y="360449"/>
                    <a:pt x="44572" y="346449"/>
                    <a:pt x="34250" y="34644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 rot="1284972">
              <a:off x="5253903" y="4073287"/>
              <a:ext cx="98408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 rot="21297817" flipH="1">
              <a:off x="5401716" y="4087810"/>
              <a:ext cx="79433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263270" y="4090257"/>
            <a:ext cx="264627" cy="215067"/>
            <a:chOff x="5227370" y="4011295"/>
            <a:chExt cx="264627" cy="215067"/>
          </a:xfrm>
        </p:grpSpPr>
        <p:sp>
          <p:nvSpPr>
            <p:cNvPr id="70" name="Freeform 69"/>
            <p:cNvSpPr/>
            <p:nvPr/>
          </p:nvSpPr>
          <p:spPr>
            <a:xfrm>
              <a:off x="5308804" y="4011295"/>
              <a:ext cx="52688" cy="192061"/>
            </a:xfrm>
            <a:custGeom>
              <a:avLst/>
              <a:gdLst>
                <a:gd name="connsiteX0" fmla="*/ 34250 w 107016"/>
                <a:gd name="connsiteY0" fmla="*/ 346449 h 352671"/>
                <a:gd name="connsiteX1" fmla="*/ 34250 w 107016"/>
                <a:gd name="connsiteY1" fmla="*/ 346449 h 352671"/>
                <a:gd name="connsiteX2" fmla="*/ 30607 w 107016"/>
                <a:gd name="connsiteY2" fmla="*/ 138796 h 352671"/>
                <a:gd name="connsiteX3" fmla="*/ 23321 w 107016"/>
                <a:gd name="connsiteY3" fmla="*/ 116938 h 352671"/>
                <a:gd name="connsiteX4" fmla="*/ 8749 w 107016"/>
                <a:gd name="connsiteY4" fmla="*/ 36792 h 352671"/>
                <a:gd name="connsiteX5" fmla="*/ 5106 w 107016"/>
                <a:gd name="connsiteY5" fmla="*/ 14933 h 352671"/>
                <a:gd name="connsiteX6" fmla="*/ 1463 w 107016"/>
                <a:gd name="connsiteY6" fmla="*/ 361 h 352671"/>
                <a:gd name="connsiteX7" fmla="*/ 12392 w 107016"/>
                <a:gd name="connsiteY7" fmla="*/ 11290 h 352671"/>
                <a:gd name="connsiteX8" fmla="*/ 23321 w 107016"/>
                <a:gd name="connsiteY8" fmla="*/ 25862 h 352671"/>
                <a:gd name="connsiteX9" fmla="*/ 37893 w 107016"/>
                <a:gd name="connsiteY9" fmla="*/ 47721 h 352671"/>
                <a:gd name="connsiteX10" fmla="*/ 59751 w 107016"/>
                <a:gd name="connsiteY10" fmla="*/ 80508 h 352671"/>
                <a:gd name="connsiteX11" fmla="*/ 67037 w 107016"/>
                <a:gd name="connsiteY11" fmla="*/ 91437 h 352671"/>
                <a:gd name="connsiteX12" fmla="*/ 85253 w 107016"/>
                <a:gd name="connsiteY12" fmla="*/ 142439 h 352671"/>
                <a:gd name="connsiteX13" fmla="*/ 96182 w 107016"/>
                <a:gd name="connsiteY13" fmla="*/ 157011 h 352671"/>
                <a:gd name="connsiteX14" fmla="*/ 96182 w 107016"/>
                <a:gd name="connsiteY14" fmla="*/ 346449 h 352671"/>
                <a:gd name="connsiteX15" fmla="*/ 34250 w 107016"/>
                <a:gd name="connsiteY15" fmla="*/ 346449 h 3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016" h="352671">
                  <a:moveTo>
                    <a:pt x="34250" y="346449"/>
                  </a:moveTo>
                  <a:lnTo>
                    <a:pt x="34250" y="346449"/>
                  </a:lnTo>
                  <a:cubicBezTo>
                    <a:pt x="33036" y="277231"/>
                    <a:pt x="33900" y="207946"/>
                    <a:pt x="30607" y="138796"/>
                  </a:cubicBezTo>
                  <a:cubicBezTo>
                    <a:pt x="30242" y="131125"/>
                    <a:pt x="25184" y="124389"/>
                    <a:pt x="23321" y="116938"/>
                  </a:cubicBezTo>
                  <a:cubicBezTo>
                    <a:pt x="9793" y="62824"/>
                    <a:pt x="14857" y="79550"/>
                    <a:pt x="8749" y="36792"/>
                  </a:cubicBezTo>
                  <a:cubicBezTo>
                    <a:pt x="7704" y="29479"/>
                    <a:pt x="6555" y="22176"/>
                    <a:pt x="5106" y="14933"/>
                  </a:cubicBezTo>
                  <a:cubicBezTo>
                    <a:pt x="4124" y="10023"/>
                    <a:pt x="-3015" y="2600"/>
                    <a:pt x="1463" y="361"/>
                  </a:cubicBezTo>
                  <a:cubicBezTo>
                    <a:pt x="6071" y="-1943"/>
                    <a:pt x="9039" y="7378"/>
                    <a:pt x="12392" y="11290"/>
                  </a:cubicBezTo>
                  <a:cubicBezTo>
                    <a:pt x="16343" y="15900"/>
                    <a:pt x="19678" y="21005"/>
                    <a:pt x="23321" y="25862"/>
                  </a:cubicBezTo>
                  <a:cubicBezTo>
                    <a:pt x="30627" y="47782"/>
                    <a:pt x="21520" y="25890"/>
                    <a:pt x="37893" y="47721"/>
                  </a:cubicBezTo>
                  <a:cubicBezTo>
                    <a:pt x="45774" y="58229"/>
                    <a:pt x="52465" y="69579"/>
                    <a:pt x="59751" y="80508"/>
                  </a:cubicBezTo>
                  <a:cubicBezTo>
                    <a:pt x="62180" y="84151"/>
                    <a:pt x="65652" y="87283"/>
                    <a:pt x="67037" y="91437"/>
                  </a:cubicBezTo>
                  <a:cubicBezTo>
                    <a:pt x="68148" y="94770"/>
                    <a:pt x="80436" y="133768"/>
                    <a:pt x="85253" y="142439"/>
                  </a:cubicBezTo>
                  <a:cubicBezTo>
                    <a:pt x="88202" y="147747"/>
                    <a:pt x="92539" y="152154"/>
                    <a:pt x="96182" y="157011"/>
                  </a:cubicBezTo>
                  <a:cubicBezTo>
                    <a:pt x="105163" y="219882"/>
                    <a:pt x="115238" y="280487"/>
                    <a:pt x="96182" y="346449"/>
                  </a:cubicBezTo>
                  <a:cubicBezTo>
                    <a:pt x="92138" y="360449"/>
                    <a:pt x="44572" y="346449"/>
                    <a:pt x="34250" y="34644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076796" flipH="1">
              <a:off x="5428053" y="4090978"/>
              <a:ext cx="63944" cy="135384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 rot="1284972">
              <a:off x="5339078" y="4092453"/>
              <a:ext cx="98408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5227370" y="4070892"/>
              <a:ext cx="84508" cy="126892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520889" flipH="1">
              <a:off x="5346132" y="4070094"/>
              <a:ext cx="55040" cy="152080"/>
            </a:xfrm>
            <a:custGeom>
              <a:avLst/>
              <a:gdLst>
                <a:gd name="connsiteX0" fmla="*/ 34250 w 107016"/>
                <a:gd name="connsiteY0" fmla="*/ 346449 h 352671"/>
                <a:gd name="connsiteX1" fmla="*/ 34250 w 107016"/>
                <a:gd name="connsiteY1" fmla="*/ 346449 h 352671"/>
                <a:gd name="connsiteX2" fmla="*/ 30607 w 107016"/>
                <a:gd name="connsiteY2" fmla="*/ 138796 h 352671"/>
                <a:gd name="connsiteX3" fmla="*/ 23321 w 107016"/>
                <a:gd name="connsiteY3" fmla="*/ 116938 h 352671"/>
                <a:gd name="connsiteX4" fmla="*/ 8749 w 107016"/>
                <a:gd name="connsiteY4" fmla="*/ 36792 h 352671"/>
                <a:gd name="connsiteX5" fmla="*/ 5106 w 107016"/>
                <a:gd name="connsiteY5" fmla="*/ 14933 h 352671"/>
                <a:gd name="connsiteX6" fmla="*/ 1463 w 107016"/>
                <a:gd name="connsiteY6" fmla="*/ 361 h 352671"/>
                <a:gd name="connsiteX7" fmla="*/ 12392 w 107016"/>
                <a:gd name="connsiteY7" fmla="*/ 11290 h 352671"/>
                <a:gd name="connsiteX8" fmla="*/ 23321 w 107016"/>
                <a:gd name="connsiteY8" fmla="*/ 25862 h 352671"/>
                <a:gd name="connsiteX9" fmla="*/ 37893 w 107016"/>
                <a:gd name="connsiteY9" fmla="*/ 47721 h 352671"/>
                <a:gd name="connsiteX10" fmla="*/ 59751 w 107016"/>
                <a:gd name="connsiteY10" fmla="*/ 80508 h 352671"/>
                <a:gd name="connsiteX11" fmla="*/ 67037 w 107016"/>
                <a:gd name="connsiteY11" fmla="*/ 91437 h 352671"/>
                <a:gd name="connsiteX12" fmla="*/ 85253 w 107016"/>
                <a:gd name="connsiteY12" fmla="*/ 142439 h 352671"/>
                <a:gd name="connsiteX13" fmla="*/ 96182 w 107016"/>
                <a:gd name="connsiteY13" fmla="*/ 157011 h 352671"/>
                <a:gd name="connsiteX14" fmla="*/ 96182 w 107016"/>
                <a:gd name="connsiteY14" fmla="*/ 346449 h 352671"/>
                <a:gd name="connsiteX15" fmla="*/ 34250 w 107016"/>
                <a:gd name="connsiteY15" fmla="*/ 346449 h 3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016" h="352671">
                  <a:moveTo>
                    <a:pt x="34250" y="346449"/>
                  </a:moveTo>
                  <a:lnTo>
                    <a:pt x="34250" y="346449"/>
                  </a:lnTo>
                  <a:cubicBezTo>
                    <a:pt x="33036" y="277231"/>
                    <a:pt x="33900" y="207946"/>
                    <a:pt x="30607" y="138796"/>
                  </a:cubicBezTo>
                  <a:cubicBezTo>
                    <a:pt x="30242" y="131125"/>
                    <a:pt x="25184" y="124389"/>
                    <a:pt x="23321" y="116938"/>
                  </a:cubicBezTo>
                  <a:cubicBezTo>
                    <a:pt x="9793" y="62824"/>
                    <a:pt x="14857" y="79550"/>
                    <a:pt x="8749" y="36792"/>
                  </a:cubicBezTo>
                  <a:cubicBezTo>
                    <a:pt x="7704" y="29479"/>
                    <a:pt x="6555" y="22176"/>
                    <a:pt x="5106" y="14933"/>
                  </a:cubicBezTo>
                  <a:cubicBezTo>
                    <a:pt x="4124" y="10023"/>
                    <a:pt x="-3015" y="2600"/>
                    <a:pt x="1463" y="361"/>
                  </a:cubicBezTo>
                  <a:cubicBezTo>
                    <a:pt x="6071" y="-1943"/>
                    <a:pt x="9039" y="7378"/>
                    <a:pt x="12392" y="11290"/>
                  </a:cubicBezTo>
                  <a:cubicBezTo>
                    <a:pt x="16343" y="15900"/>
                    <a:pt x="19678" y="21005"/>
                    <a:pt x="23321" y="25862"/>
                  </a:cubicBezTo>
                  <a:cubicBezTo>
                    <a:pt x="30627" y="47782"/>
                    <a:pt x="21520" y="25890"/>
                    <a:pt x="37893" y="47721"/>
                  </a:cubicBezTo>
                  <a:cubicBezTo>
                    <a:pt x="45774" y="58229"/>
                    <a:pt x="52465" y="69579"/>
                    <a:pt x="59751" y="80508"/>
                  </a:cubicBezTo>
                  <a:cubicBezTo>
                    <a:pt x="62180" y="84151"/>
                    <a:pt x="65652" y="87283"/>
                    <a:pt x="67037" y="91437"/>
                  </a:cubicBezTo>
                  <a:cubicBezTo>
                    <a:pt x="68148" y="94770"/>
                    <a:pt x="80436" y="133768"/>
                    <a:pt x="85253" y="142439"/>
                  </a:cubicBezTo>
                  <a:cubicBezTo>
                    <a:pt x="88202" y="147747"/>
                    <a:pt x="92539" y="152154"/>
                    <a:pt x="96182" y="157011"/>
                  </a:cubicBezTo>
                  <a:cubicBezTo>
                    <a:pt x="105163" y="219882"/>
                    <a:pt x="115238" y="280487"/>
                    <a:pt x="96182" y="346449"/>
                  </a:cubicBezTo>
                  <a:cubicBezTo>
                    <a:pt x="92138" y="360449"/>
                    <a:pt x="44572" y="346449"/>
                    <a:pt x="34250" y="346449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rot="1284972">
              <a:off x="5253903" y="4073287"/>
              <a:ext cx="98408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21297817" flipH="1">
              <a:off x="5401716" y="4087810"/>
              <a:ext cx="79433" cy="116649"/>
            </a:xfrm>
            <a:custGeom>
              <a:avLst/>
              <a:gdLst>
                <a:gd name="connsiteX0" fmla="*/ 139019 w 185123"/>
                <a:gd name="connsiteY0" fmla="*/ 223144 h 240366"/>
                <a:gd name="connsiteX1" fmla="*/ 139019 w 185123"/>
                <a:gd name="connsiteY1" fmla="*/ 223144 h 240366"/>
                <a:gd name="connsiteX2" fmla="*/ 92915 w 185123"/>
                <a:gd name="connsiteY2" fmla="*/ 153987 h 240366"/>
                <a:gd name="connsiteX3" fmla="*/ 85231 w 185123"/>
                <a:gd name="connsiteY3" fmla="*/ 130935 h 240366"/>
                <a:gd name="connsiteX4" fmla="*/ 69863 w 185123"/>
                <a:gd name="connsiteY4" fmla="*/ 100199 h 240366"/>
                <a:gd name="connsiteX5" fmla="*/ 39126 w 185123"/>
                <a:gd name="connsiteY5" fmla="*/ 54095 h 240366"/>
                <a:gd name="connsiteX6" fmla="*/ 23758 w 185123"/>
                <a:gd name="connsiteY6" fmla="*/ 23359 h 240366"/>
                <a:gd name="connsiteX7" fmla="*/ 706 w 185123"/>
                <a:gd name="connsiteY7" fmla="*/ 307 h 240366"/>
                <a:gd name="connsiteX8" fmla="*/ 54495 w 185123"/>
                <a:gd name="connsiteY8" fmla="*/ 15675 h 240366"/>
                <a:gd name="connsiteX9" fmla="*/ 85231 w 185123"/>
                <a:gd name="connsiteY9" fmla="*/ 38727 h 240366"/>
                <a:gd name="connsiteX10" fmla="*/ 115967 w 185123"/>
                <a:gd name="connsiteY10" fmla="*/ 84831 h 240366"/>
                <a:gd name="connsiteX11" fmla="*/ 154387 w 185123"/>
                <a:gd name="connsiteY11" fmla="*/ 130935 h 240366"/>
                <a:gd name="connsiteX12" fmla="*/ 185123 w 185123"/>
                <a:gd name="connsiteY12" fmla="*/ 200092 h 240366"/>
                <a:gd name="connsiteX13" fmla="*/ 177439 w 185123"/>
                <a:gd name="connsiteY13" fmla="*/ 238512 h 240366"/>
                <a:gd name="connsiteX14" fmla="*/ 139019 w 185123"/>
                <a:gd name="connsiteY14" fmla="*/ 223144 h 2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5123" h="240366">
                  <a:moveTo>
                    <a:pt x="139019" y="223144"/>
                  </a:moveTo>
                  <a:lnTo>
                    <a:pt x="139019" y="223144"/>
                  </a:lnTo>
                  <a:cubicBezTo>
                    <a:pt x="123651" y="200092"/>
                    <a:pt x="106875" y="177918"/>
                    <a:pt x="92915" y="153987"/>
                  </a:cubicBezTo>
                  <a:cubicBezTo>
                    <a:pt x="88834" y="146991"/>
                    <a:pt x="88422" y="138380"/>
                    <a:pt x="85231" y="130935"/>
                  </a:cubicBezTo>
                  <a:cubicBezTo>
                    <a:pt x="80719" y="120407"/>
                    <a:pt x="75756" y="110021"/>
                    <a:pt x="69863" y="100199"/>
                  </a:cubicBezTo>
                  <a:cubicBezTo>
                    <a:pt x="60360" y="84361"/>
                    <a:pt x="47386" y="70615"/>
                    <a:pt x="39126" y="54095"/>
                  </a:cubicBezTo>
                  <a:cubicBezTo>
                    <a:pt x="34003" y="43850"/>
                    <a:pt x="30416" y="32680"/>
                    <a:pt x="23758" y="23359"/>
                  </a:cubicBezTo>
                  <a:cubicBezTo>
                    <a:pt x="17442" y="14516"/>
                    <a:pt x="-4154" y="10027"/>
                    <a:pt x="706" y="307"/>
                  </a:cubicBezTo>
                  <a:cubicBezTo>
                    <a:pt x="2084" y="-2449"/>
                    <a:pt x="49968" y="14166"/>
                    <a:pt x="54495" y="15675"/>
                  </a:cubicBezTo>
                  <a:cubicBezTo>
                    <a:pt x="64740" y="23359"/>
                    <a:pt x="76723" y="29155"/>
                    <a:pt x="85231" y="38727"/>
                  </a:cubicBezTo>
                  <a:cubicBezTo>
                    <a:pt x="97502" y="52532"/>
                    <a:pt x="102907" y="71771"/>
                    <a:pt x="115967" y="84831"/>
                  </a:cubicBezTo>
                  <a:cubicBezTo>
                    <a:pt x="130443" y="99307"/>
                    <a:pt x="145829" y="111679"/>
                    <a:pt x="154387" y="130935"/>
                  </a:cubicBezTo>
                  <a:cubicBezTo>
                    <a:pt x="190966" y="213237"/>
                    <a:pt x="150342" y="147919"/>
                    <a:pt x="185123" y="200092"/>
                  </a:cubicBezTo>
                  <a:cubicBezTo>
                    <a:pt x="182562" y="212899"/>
                    <a:pt x="189120" y="232671"/>
                    <a:pt x="177439" y="238512"/>
                  </a:cubicBezTo>
                  <a:cubicBezTo>
                    <a:pt x="161240" y="246612"/>
                    <a:pt x="145422" y="225705"/>
                    <a:pt x="139019" y="223144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66320" y="1855204"/>
            <a:ext cx="9140577" cy="4403800"/>
            <a:chOff x="47622" y="-46083"/>
            <a:chExt cx="6047452" cy="2551329"/>
          </a:xfrm>
        </p:grpSpPr>
        <p:grpSp>
          <p:nvGrpSpPr>
            <p:cNvPr id="10" name="Group 9"/>
            <p:cNvGrpSpPr/>
            <p:nvPr/>
          </p:nvGrpSpPr>
          <p:grpSpPr>
            <a:xfrm>
              <a:off x="47622" y="-46083"/>
              <a:ext cx="6047452" cy="2551329"/>
              <a:chOff x="-2" y="-140593"/>
              <a:chExt cx="9770889" cy="4261265"/>
            </a:xfrm>
          </p:grpSpPr>
          <p:sp>
            <p:nvSpPr>
              <p:cNvPr id="13" name="Chord 12"/>
              <p:cNvSpPr/>
              <p:nvPr/>
            </p:nvSpPr>
            <p:spPr>
              <a:xfrm rot="5602847">
                <a:off x="5625648" y="2170878"/>
                <a:ext cx="338220" cy="237673"/>
              </a:xfrm>
              <a:prstGeom prst="chord">
                <a:avLst>
                  <a:gd name="adj1" fmla="val 2700000"/>
                  <a:gd name="adj2" fmla="val 19148131"/>
                </a:avLst>
              </a:prstGeom>
              <a:solidFill>
                <a:srgbClr val="A1F9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ord 13"/>
              <p:cNvSpPr/>
              <p:nvPr/>
            </p:nvSpPr>
            <p:spPr>
              <a:xfrm rot="6384592">
                <a:off x="5357947" y="2233248"/>
                <a:ext cx="348828" cy="231663"/>
              </a:xfrm>
              <a:prstGeom prst="chord">
                <a:avLst>
                  <a:gd name="adj1" fmla="val 4321138"/>
                  <a:gd name="adj2" fmla="val 16055915"/>
                </a:avLst>
              </a:prstGeom>
              <a:solidFill>
                <a:srgbClr val="EBD4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Group 14"/>
              <p:cNvGrpSpPr/>
              <p:nvPr/>
            </p:nvGrpSpPr>
            <p:grpSpPr>
              <a:xfrm rot="1252730">
                <a:off x="5452328" y="2082244"/>
                <a:ext cx="406131" cy="292111"/>
                <a:chOff x="5452356" y="2082268"/>
                <a:chExt cx="748576" cy="638154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flipH="1" flipV="1">
                  <a:off x="5867303" y="2374094"/>
                  <a:ext cx="74815" cy="346328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flipV="1">
                  <a:off x="5904710" y="2299279"/>
                  <a:ext cx="137160" cy="247979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5663642" y="2398681"/>
                  <a:ext cx="232755" cy="49174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V="1">
                  <a:off x="5522872" y="2404500"/>
                  <a:ext cx="166774" cy="24587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5686041" y="2240228"/>
                  <a:ext cx="8743" cy="158453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5873177" y="2240228"/>
                  <a:ext cx="68941" cy="149860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6041870" y="2315158"/>
                  <a:ext cx="159062" cy="0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5783056" y="2158243"/>
                  <a:ext cx="159062" cy="99494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602283" y="2515038"/>
                  <a:ext cx="305953" cy="91270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5452356" y="2518621"/>
                  <a:ext cx="154113" cy="15209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5612424" y="2327522"/>
                  <a:ext cx="1666" cy="178542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H="1">
                  <a:off x="5934307" y="2146278"/>
                  <a:ext cx="77966" cy="112385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6030390" y="2158243"/>
                  <a:ext cx="19793" cy="148975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5645623" y="2126114"/>
                  <a:ext cx="228522" cy="256028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flipH="1">
                  <a:off x="5754894" y="2082268"/>
                  <a:ext cx="63281" cy="169021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5568141" y="2296485"/>
                  <a:ext cx="222194" cy="9416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5926962" y="2136535"/>
                  <a:ext cx="52564" cy="286734"/>
                </a:xfrm>
                <a:prstGeom prst="line">
                  <a:avLst/>
                </a:prstGeom>
                <a:ln w="12700">
                  <a:solidFill>
                    <a:srgbClr val="FFCCC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0" y="1655173"/>
                <a:ext cx="8883090" cy="2465499"/>
                <a:chOff x="0" y="1655171"/>
                <a:chExt cx="10022370" cy="2545807"/>
              </a:xfrm>
            </p:grpSpPr>
            <p:sp>
              <p:nvSpPr>
                <p:cNvPr id="39" name="Right Arrow 38"/>
                <p:cNvSpPr/>
                <p:nvPr/>
              </p:nvSpPr>
              <p:spPr>
                <a:xfrm>
                  <a:off x="0" y="1655171"/>
                  <a:ext cx="2162472" cy="566786"/>
                </a:xfrm>
                <a:prstGeom prst="rightArrow">
                  <a:avLst>
                    <a:gd name="adj1" fmla="val 52319"/>
                    <a:gd name="adj2" fmla="val 63929"/>
                  </a:avLst>
                </a:prstGeom>
                <a:solidFill>
                  <a:srgbClr val="97E1E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 flipV="1">
                  <a:off x="2072965" y="1675732"/>
                  <a:ext cx="5827221" cy="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7260107" y="1670933"/>
                  <a:ext cx="2480740" cy="4798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216719" y="2164359"/>
                  <a:ext cx="2132214" cy="58189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7312421" y="2488556"/>
                  <a:ext cx="1404850" cy="1537855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8717271" y="4026412"/>
                  <a:ext cx="1305099" cy="174566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348933" y="2222549"/>
                  <a:ext cx="2963488" cy="266007"/>
                </a:xfrm>
                <a:prstGeom prst="line">
                  <a:avLst/>
                </a:prstGeom>
                <a:ln w="76200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88"/>
              <p:cNvSpPr txBox="1"/>
              <p:nvPr/>
            </p:nvSpPr>
            <p:spPr>
              <a:xfrm>
                <a:off x="52359" y="1403614"/>
                <a:ext cx="2618309" cy="428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FRESHWATER </a:t>
                </a:r>
                <a:endParaRPr lang="en-GB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1" name="TextBox 89"/>
              <p:cNvSpPr txBox="1"/>
              <p:nvPr/>
            </p:nvSpPr>
            <p:spPr>
              <a:xfrm>
                <a:off x="2279481" y="2666627"/>
                <a:ext cx="4280502" cy="655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en-GB" sz="14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ECOSYSTEM METABOLISM</a:t>
                </a:r>
                <a:br>
                  <a:rPr lang="en-GB" sz="14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</a:br>
                <a:endParaRPr lang="en-GB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2" name="TextBox 90"/>
              <p:cNvSpPr txBox="1"/>
              <p:nvPr/>
            </p:nvSpPr>
            <p:spPr>
              <a:xfrm>
                <a:off x="8043641" y="2334105"/>
                <a:ext cx="1614874" cy="728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OPEN </a:t>
                </a:r>
                <a:endParaRPr lang="en-GB" sz="1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GB" sz="14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OCEAN </a:t>
                </a:r>
                <a:endParaRPr lang="en-GB" sz="1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 flipH="1" flipV="1">
                <a:off x="6850532" y="2586116"/>
                <a:ext cx="917267" cy="1046078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7231356" y="2142570"/>
                <a:ext cx="1495462" cy="6266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5" name="TextBox 100"/>
              <p:cNvSpPr txBox="1"/>
              <p:nvPr/>
            </p:nvSpPr>
            <p:spPr>
              <a:xfrm>
                <a:off x="2446686" y="750168"/>
                <a:ext cx="1446623" cy="297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GB" sz="14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GB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6" name="Right Brace 25"/>
              <p:cNvSpPr/>
              <p:nvPr/>
            </p:nvSpPr>
            <p:spPr>
              <a:xfrm rot="5400000" flipH="1">
                <a:off x="4039705" y="-1363016"/>
                <a:ext cx="649332" cy="4041031"/>
              </a:xfrm>
              <a:prstGeom prst="rightBrace">
                <a:avLst>
                  <a:gd name="adj1" fmla="val 38174"/>
                  <a:gd name="adj2" fmla="val 5320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7" name="Right Brace 26"/>
              <p:cNvSpPr/>
              <p:nvPr/>
            </p:nvSpPr>
            <p:spPr>
              <a:xfrm rot="5400000" flipH="1">
                <a:off x="7450925" y="-716596"/>
                <a:ext cx="649332" cy="2762442"/>
              </a:xfrm>
              <a:prstGeom prst="rightBrace">
                <a:avLst>
                  <a:gd name="adj1" fmla="val 38174"/>
                  <a:gd name="adj2" fmla="val 5320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2673580" y="1095612"/>
                <a:ext cx="8331" cy="91749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112"/>
              <p:cNvSpPr txBox="1"/>
              <p:nvPr/>
            </p:nvSpPr>
            <p:spPr>
              <a:xfrm>
                <a:off x="2637981" y="989291"/>
                <a:ext cx="687402" cy="387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  <a:latin typeface="Arial Black" panose="020B0A040201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GB" sz="24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0" name="TextBox 113"/>
              <p:cNvSpPr txBox="1"/>
              <p:nvPr/>
            </p:nvSpPr>
            <p:spPr>
              <a:xfrm>
                <a:off x="7689317" y="976518"/>
                <a:ext cx="1445597" cy="297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CO</a:t>
                </a:r>
                <a:r>
                  <a:rPr lang="en-GB" sz="1400" b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endParaRPr lang="en-GB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31" name="Straight Arrow Connector 30"/>
              <p:cNvCxnSpPr>
                <a:stCxn id="30" idx="2"/>
              </p:cNvCxnSpPr>
              <p:nvPr/>
            </p:nvCxnSpPr>
            <p:spPr>
              <a:xfrm flipH="1">
                <a:off x="8381141" y="1366736"/>
                <a:ext cx="0" cy="59116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116"/>
              <p:cNvSpPr txBox="1"/>
              <p:nvPr/>
            </p:nvSpPr>
            <p:spPr>
              <a:xfrm>
                <a:off x="7508847" y="2925802"/>
                <a:ext cx="1928777" cy="41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i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p</a:t>
                </a:r>
                <a:r>
                  <a:rPr lang="en-GB" sz="11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CO</a:t>
                </a:r>
                <a:r>
                  <a:rPr lang="en-GB" sz="1100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en-GB" sz="11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= </a:t>
                </a:r>
                <a:r>
                  <a:rPr lang="en-GB" sz="1100" dirty="0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~400-µ</a:t>
                </a:r>
                <a:r>
                  <a:rPr lang="en-GB" sz="1100" dirty="0" err="1" smtClean="0">
                    <a:latin typeface="Arial" panose="020B0604020202020204" pitchFamily="34" charset="0"/>
                    <a:ea typeface="Times New Roman" panose="02020603050405020304" pitchFamily="18" charset="0"/>
                  </a:rPr>
                  <a:t>atm</a:t>
                </a:r>
                <a:endParaRPr lang="en-GB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r>
                  <a:rPr lang="en-GB" sz="11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pH = 8.1  </a:t>
                </a:r>
                <a:endParaRPr lang="en-GB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3" name="TextBox 117"/>
              <p:cNvSpPr txBox="1"/>
              <p:nvPr/>
            </p:nvSpPr>
            <p:spPr>
              <a:xfrm>
                <a:off x="2963743" y="1672922"/>
                <a:ext cx="1251570" cy="446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pH?</a:t>
                </a:r>
                <a:endParaRPr lang="en-GB" sz="36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4" name="Right Brace 33"/>
              <p:cNvSpPr/>
              <p:nvPr/>
            </p:nvSpPr>
            <p:spPr>
              <a:xfrm rot="5400000" flipH="1">
                <a:off x="847260" y="-508440"/>
                <a:ext cx="649332" cy="2343855"/>
              </a:xfrm>
              <a:prstGeom prst="rightBrace">
                <a:avLst>
                  <a:gd name="adj1" fmla="val 38174"/>
                  <a:gd name="adj2" fmla="val 53202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35" name="TextBox 120"/>
              <p:cNvSpPr txBox="1"/>
              <p:nvPr/>
            </p:nvSpPr>
            <p:spPr>
              <a:xfrm>
                <a:off x="686067" y="-111725"/>
                <a:ext cx="2087425" cy="5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RIVER</a:t>
                </a:r>
                <a:endParaRPr lang="en-GB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6" name="TextBox 121"/>
              <p:cNvSpPr txBox="1"/>
              <p:nvPr/>
            </p:nvSpPr>
            <p:spPr>
              <a:xfrm>
                <a:off x="3107480" y="-140593"/>
                <a:ext cx="3823400" cy="5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COASTAL OCEAN</a:t>
                </a:r>
                <a:endParaRPr lang="en-GB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7" name="TextBox 122"/>
              <p:cNvSpPr txBox="1"/>
              <p:nvPr/>
            </p:nvSpPr>
            <p:spPr>
              <a:xfrm>
                <a:off x="6838548" y="-94392"/>
                <a:ext cx="2932339" cy="5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OPEN OCEAN</a:t>
                </a:r>
                <a:endParaRPr lang="en-GB" sz="3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279483" y="1397625"/>
                <a:ext cx="4155342" cy="1121396"/>
              </a:xfrm>
              <a:prstGeom prst="rect">
                <a:avLst/>
              </a:prstGeom>
              <a:noFill/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5305425" y="1038225"/>
              <a:ext cx="447675" cy="243"/>
            </a:xfrm>
            <a:prstGeom prst="line">
              <a:avLst/>
            </a:prstGeom>
            <a:ln w="381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114490" y="4952471"/>
            <a:ext cx="1284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Respiration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30466" y="5097063"/>
                <a:ext cx="235160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𝐶𝐻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𝑂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↔ </m:t>
                      </m:r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𝐶𝑂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1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𝑂</m:t>
                      </m:r>
                    </m:oMath>
                  </m:oMathPara>
                </a14:m>
                <a:endParaRPr lang="en-GB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466" y="5097063"/>
                <a:ext cx="2351605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5077422" y="5367969"/>
            <a:ext cx="14872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 Photosynthesis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62431" y="3842554"/>
            <a:ext cx="1284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sz="1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2154524" y="3999266"/>
            <a:ext cx="564310" cy="45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3779836" y="5962315"/>
                <a:ext cx="4453142" cy="3116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GB" sz="14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sz="1400" i="0">
                          <a:latin typeface="Cambria Math" panose="02040503050406030204" pitchFamily="18" charset="0"/>
                        </a:rPr>
                        <m:t> ⇌ 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3 </m:t>
                          </m:r>
                        </m:sub>
                      </m:sSub>
                      <m:r>
                        <a:rPr lang="en-GB" sz="1400" i="0">
                          <a:latin typeface="Cambria Math" panose="02040503050406030204" pitchFamily="18" charset="0"/>
                        </a:rPr>
                        <m:t>⇌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GB" sz="1400" i="0"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GB" sz="1400" i="0">
                          <a:latin typeface="Cambria Math" panose="02040503050406030204" pitchFamily="18" charset="0"/>
                        </a:rPr>
                        <m:t> ⇌</m:t>
                      </m:r>
                      <m:sSubSup>
                        <m:sSub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2−</m:t>
                          </m:r>
                        </m:sup>
                      </m:sSubSup>
                      <m:r>
                        <a:rPr lang="en-GB" sz="1400" i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836" y="5962315"/>
                <a:ext cx="4453142" cy="311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Rectangle 92"/>
          <p:cNvSpPr/>
          <p:nvPr/>
        </p:nvSpPr>
        <p:spPr>
          <a:xfrm>
            <a:off x="2785795" y="571030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1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CARBONATE BUFFERING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controlling pH in </a:t>
            </a:r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tropical coastal environment? </a:t>
            </a:r>
            <a:endParaRPr lang="en-GB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5975534" y="3726807"/>
            <a:ext cx="850227" cy="604989"/>
            <a:chOff x="4387166" y="4809611"/>
            <a:chExt cx="987565" cy="722566"/>
          </a:xfrm>
        </p:grpSpPr>
        <p:sp>
          <p:nvSpPr>
            <p:cNvPr id="105" name="Freeform 104"/>
            <p:cNvSpPr/>
            <p:nvPr/>
          </p:nvSpPr>
          <p:spPr>
            <a:xfrm>
              <a:off x="4473341" y="4886831"/>
              <a:ext cx="455498" cy="398847"/>
            </a:xfrm>
            <a:custGeom>
              <a:avLst/>
              <a:gdLst>
                <a:gd name="connsiteX0" fmla="*/ 7138 w 1053191"/>
                <a:gd name="connsiteY0" fmla="*/ 1012164 h 1012164"/>
                <a:gd name="connsiteX1" fmla="*/ 140953 w 1053191"/>
                <a:gd name="connsiteY1" fmla="*/ 64310 h 1012164"/>
                <a:gd name="connsiteX2" fmla="*/ 966143 w 1053191"/>
                <a:gd name="connsiteY2" fmla="*/ 86613 h 1012164"/>
                <a:gd name="connsiteX3" fmla="*/ 988446 w 1053191"/>
                <a:gd name="connsiteY3" fmla="*/ 97764 h 101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3191" h="1012164">
                  <a:moveTo>
                    <a:pt x="7138" y="1012164"/>
                  </a:moveTo>
                  <a:cubicBezTo>
                    <a:pt x="-5872" y="615366"/>
                    <a:pt x="-18881" y="218569"/>
                    <a:pt x="140953" y="64310"/>
                  </a:cubicBezTo>
                  <a:cubicBezTo>
                    <a:pt x="300787" y="-89949"/>
                    <a:pt x="824894" y="81037"/>
                    <a:pt x="966143" y="86613"/>
                  </a:cubicBezTo>
                  <a:cubicBezTo>
                    <a:pt x="1107392" y="92189"/>
                    <a:pt x="1047919" y="94976"/>
                    <a:pt x="988446" y="9776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Freeform 105"/>
            <p:cNvSpPr/>
            <p:nvPr/>
          </p:nvSpPr>
          <p:spPr>
            <a:xfrm flipH="1" flipV="1">
              <a:off x="4534241" y="5065836"/>
              <a:ext cx="516367" cy="438559"/>
            </a:xfrm>
            <a:custGeom>
              <a:avLst/>
              <a:gdLst>
                <a:gd name="connsiteX0" fmla="*/ 7138 w 1053191"/>
                <a:gd name="connsiteY0" fmla="*/ 1012164 h 1012164"/>
                <a:gd name="connsiteX1" fmla="*/ 140953 w 1053191"/>
                <a:gd name="connsiteY1" fmla="*/ 64310 h 1012164"/>
                <a:gd name="connsiteX2" fmla="*/ 966143 w 1053191"/>
                <a:gd name="connsiteY2" fmla="*/ 86613 h 1012164"/>
                <a:gd name="connsiteX3" fmla="*/ 988446 w 1053191"/>
                <a:gd name="connsiteY3" fmla="*/ 97764 h 1012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3191" h="1012164">
                  <a:moveTo>
                    <a:pt x="7138" y="1012164"/>
                  </a:moveTo>
                  <a:cubicBezTo>
                    <a:pt x="-5872" y="615366"/>
                    <a:pt x="-18881" y="218569"/>
                    <a:pt x="140953" y="64310"/>
                  </a:cubicBezTo>
                  <a:cubicBezTo>
                    <a:pt x="300787" y="-89949"/>
                    <a:pt x="824894" y="81037"/>
                    <a:pt x="966143" y="86613"/>
                  </a:cubicBezTo>
                  <a:cubicBezTo>
                    <a:pt x="1107392" y="92189"/>
                    <a:pt x="1047919" y="94976"/>
                    <a:pt x="988446" y="9776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833057" y="4809611"/>
              <a:ext cx="541674" cy="31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GB" sz="1100" b="1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387166" y="5219724"/>
              <a:ext cx="541674" cy="31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GB" sz="1100" b="1" baseline="-250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GB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267738" y="6424009"/>
            <a:ext cx="6924262" cy="426289"/>
            <a:chOff x="5267738" y="6445051"/>
            <a:chExt cx="6924262" cy="426289"/>
          </a:xfrm>
        </p:grpSpPr>
        <p:sp>
          <p:nvSpPr>
            <p:cNvPr id="90" name="Rectangle 89"/>
            <p:cNvSpPr/>
            <p:nvPr/>
          </p:nvSpPr>
          <p:spPr>
            <a:xfrm>
              <a:off x="5267738" y="6579768"/>
              <a:ext cx="6924262" cy="291572"/>
            </a:xfrm>
            <a:prstGeom prst="rect">
              <a:avLst/>
            </a:prstGeom>
            <a:solidFill>
              <a:srgbClr val="1AC3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5267739" y="6445051"/>
              <a:ext cx="6924261" cy="412675"/>
              <a:chOff x="5069949" y="6498765"/>
              <a:chExt cx="6924261" cy="412675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108713" y="6498765"/>
                <a:ext cx="6885497" cy="412675"/>
                <a:chOff x="5102742" y="6485513"/>
                <a:chExt cx="6885497" cy="412675"/>
              </a:xfrm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5102742" y="6530521"/>
                  <a:ext cx="6885497" cy="281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A7D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6" name="Group 95"/>
                <p:cNvGrpSpPr/>
                <p:nvPr/>
              </p:nvGrpSpPr>
              <p:grpSpPr>
                <a:xfrm>
                  <a:off x="7798437" y="6485513"/>
                  <a:ext cx="4189802" cy="412675"/>
                  <a:chOff x="7798437" y="6485513"/>
                  <a:chExt cx="4189802" cy="412675"/>
                </a:xfrm>
              </p:grpSpPr>
              <p:pic>
                <p:nvPicPr>
                  <p:cNvPr id="97" name="Picture 96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96148" y="6485513"/>
                    <a:ext cx="412675" cy="412675"/>
                  </a:xfrm>
                  <a:prstGeom prst="rect">
                    <a:avLst/>
                  </a:prstGeom>
                </p:spPr>
              </p:pic>
              <p:sp>
                <p:nvSpPr>
                  <p:cNvPr id="98" name="TextBox 97">
                    <a:hlinkClick r:id="rId6"/>
                  </p:cNvPr>
                  <p:cNvSpPr txBox="1"/>
                  <p:nvPr/>
                </p:nvSpPr>
                <p:spPr>
                  <a:xfrm>
                    <a:off x="10533628" y="6516907"/>
                    <a:ext cx="14546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55ACEE"/>
                        </a:solidFill>
                      </a:rPr>
                      <a:t>@SarahECryer</a:t>
                    </a:r>
                  </a:p>
                </p:txBody>
              </p:sp>
              <p:pic>
                <p:nvPicPr>
                  <p:cNvPr id="99" name="Picture 98"/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025" b="19652"/>
                  <a:stretch/>
                </p:blipFill>
                <p:spPr>
                  <a:xfrm>
                    <a:off x="9574919" y="6552955"/>
                    <a:ext cx="621229" cy="241589"/>
                  </a:xfrm>
                  <a:prstGeom prst="rect">
                    <a:avLst/>
                  </a:prstGeom>
                </p:spPr>
              </p:pic>
              <p:pic>
                <p:nvPicPr>
                  <p:cNvPr id="100" name="Picture 99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942" t="8526" b="16074"/>
                  <a:stretch/>
                </p:blipFill>
                <p:spPr>
                  <a:xfrm>
                    <a:off x="7798437" y="6559982"/>
                    <a:ext cx="747053" cy="225550"/>
                  </a:xfrm>
                  <a:prstGeom prst="rect">
                    <a:avLst/>
                  </a:prstGeom>
                </p:spPr>
              </p:pic>
              <p:pic>
                <p:nvPicPr>
                  <p:cNvPr id="101" name="Picture 100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212" y="6585587"/>
                    <a:ext cx="964914" cy="22889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4" name="TextBox 93"/>
              <p:cNvSpPr txBox="1"/>
              <p:nvPr/>
            </p:nvSpPr>
            <p:spPr>
              <a:xfrm>
                <a:off x="5069949" y="6519369"/>
                <a:ext cx="28419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i="1" dirty="0" smtClean="0">
                    <a:solidFill>
                      <a:srgbClr val="1AC3D0"/>
                    </a:solidFill>
                  </a:rPr>
                  <a:t>Sarah Cryer s.e.cryer@soton.ac.uk</a:t>
                </a:r>
                <a:endParaRPr lang="en-GB" sz="1300" i="1" dirty="0">
                  <a:solidFill>
                    <a:srgbClr val="1AC3D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209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39" y="1480520"/>
            <a:ext cx="3799243" cy="527354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90805" y="-69739"/>
            <a:ext cx="11901195" cy="2076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Belize is undergoing increasing rates of deforestation – does this impact their coastal environment?   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"/>
          <a:stretch/>
        </p:blipFill>
        <p:spPr>
          <a:xfrm>
            <a:off x="1332771" y="2131309"/>
            <a:ext cx="3948909" cy="447478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564783" y="4491473"/>
            <a:ext cx="3668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C71FD6"/>
                </a:solidFill>
              </a:rPr>
              <a:t>Meso</a:t>
            </a:r>
            <a:r>
              <a:rPr lang="en-GB" dirty="0" smtClean="0">
                <a:solidFill>
                  <a:srgbClr val="C71FD6"/>
                </a:solidFill>
              </a:rPr>
              <a:t>-American </a:t>
            </a:r>
          </a:p>
          <a:p>
            <a:r>
              <a:rPr lang="en-GB" dirty="0" smtClean="0">
                <a:solidFill>
                  <a:srgbClr val="C71FD6"/>
                </a:solidFill>
              </a:rPr>
              <a:t>Barrier Reef </a:t>
            </a:r>
            <a:endParaRPr lang="en-GB" dirty="0">
              <a:solidFill>
                <a:srgbClr val="C71FD6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413700" y="3812449"/>
            <a:ext cx="307728" cy="679024"/>
          </a:xfrm>
          <a:prstGeom prst="straightConnector1">
            <a:avLst/>
          </a:prstGeom>
          <a:ln>
            <a:solidFill>
              <a:srgbClr val="C71F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1"/>
          </p:cNvCxnSpPr>
          <p:nvPr/>
        </p:nvCxnSpPr>
        <p:spPr>
          <a:xfrm flipH="1">
            <a:off x="3045860" y="4814639"/>
            <a:ext cx="518923" cy="323165"/>
          </a:xfrm>
          <a:prstGeom prst="straightConnector1">
            <a:avLst/>
          </a:prstGeom>
          <a:ln>
            <a:solidFill>
              <a:srgbClr val="C71F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4053597" y="2143632"/>
            <a:ext cx="735060" cy="944978"/>
          </a:xfrm>
          <a:custGeom>
            <a:avLst/>
            <a:gdLst>
              <a:gd name="connsiteX0" fmla="*/ 735060 w 735060"/>
              <a:gd name="connsiteY0" fmla="*/ 0 h 944978"/>
              <a:gd name="connsiteX1" fmla="*/ 485678 w 735060"/>
              <a:gd name="connsiteY1" fmla="*/ 270163 h 944978"/>
              <a:gd name="connsiteX2" fmla="*/ 340205 w 735060"/>
              <a:gd name="connsiteY2" fmla="*/ 381000 h 944978"/>
              <a:gd name="connsiteX3" fmla="*/ 222442 w 735060"/>
              <a:gd name="connsiteY3" fmla="*/ 554181 h 944978"/>
              <a:gd name="connsiteX4" fmla="*/ 118533 w 735060"/>
              <a:gd name="connsiteY4" fmla="*/ 706581 h 944978"/>
              <a:gd name="connsiteX5" fmla="*/ 104678 w 735060"/>
              <a:gd name="connsiteY5" fmla="*/ 817418 h 944978"/>
              <a:gd name="connsiteX6" fmla="*/ 56187 w 735060"/>
              <a:gd name="connsiteY6" fmla="*/ 893618 h 944978"/>
              <a:gd name="connsiteX7" fmla="*/ 7696 w 735060"/>
              <a:gd name="connsiteY7" fmla="*/ 942109 h 944978"/>
              <a:gd name="connsiteX8" fmla="*/ 769 w 735060"/>
              <a:gd name="connsiteY8" fmla="*/ 935181 h 944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5060" h="944978">
                <a:moveTo>
                  <a:pt x="735060" y="0"/>
                </a:moveTo>
                <a:cubicBezTo>
                  <a:pt x="643273" y="103331"/>
                  <a:pt x="551487" y="206663"/>
                  <a:pt x="485678" y="270163"/>
                </a:cubicBezTo>
                <a:cubicBezTo>
                  <a:pt x="419869" y="333663"/>
                  <a:pt x="384077" y="333664"/>
                  <a:pt x="340205" y="381000"/>
                </a:cubicBezTo>
                <a:cubicBezTo>
                  <a:pt x="296333" y="428336"/>
                  <a:pt x="222442" y="554181"/>
                  <a:pt x="222442" y="554181"/>
                </a:cubicBezTo>
                <a:cubicBezTo>
                  <a:pt x="185497" y="608444"/>
                  <a:pt x="138160" y="662708"/>
                  <a:pt x="118533" y="706581"/>
                </a:cubicBezTo>
                <a:cubicBezTo>
                  <a:pt x="98906" y="750454"/>
                  <a:pt x="115069" y="786245"/>
                  <a:pt x="104678" y="817418"/>
                </a:cubicBezTo>
                <a:cubicBezTo>
                  <a:pt x="94287" y="848591"/>
                  <a:pt x="72351" y="872836"/>
                  <a:pt x="56187" y="893618"/>
                </a:cubicBezTo>
                <a:cubicBezTo>
                  <a:pt x="40023" y="914400"/>
                  <a:pt x="7696" y="942109"/>
                  <a:pt x="7696" y="942109"/>
                </a:cubicBezTo>
                <a:cubicBezTo>
                  <a:pt x="-1540" y="949036"/>
                  <a:pt x="-386" y="942108"/>
                  <a:pt x="769" y="935181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521198" y="3687912"/>
            <a:ext cx="346057" cy="1050802"/>
          </a:xfrm>
          <a:custGeom>
            <a:avLst/>
            <a:gdLst>
              <a:gd name="connsiteX0" fmla="*/ 0 w 346057"/>
              <a:gd name="connsiteY0" fmla="*/ 1050802 h 1050802"/>
              <a:gd name="connsiteX1" fmla="*/ 37889 w 346057"/>
              <a:gd name="connsiteY1" fmla="*/ 896718 h 1050802"/>
              <a:gd name="connsiteX2" fmla="*/ 37889 w 346057"/>
              <a:gd name="connsiteY2" fmla="*/ 828517 h 1050802"/>
              <a:gd name="connsiteX3" fmla="*/ 42941 w 346057"/>
              <a:gd name="connsiteY3" fmla="*/ 732530 h 1050802"/>
              <a:gd name="connsiteX4" fmla="*/ 75779 w 346057"/>
              <a:gd name="connsiteY4" fmla="*/ 631491 h 1050802"/>
              <a:gd name="connsiteX5" fmla="*/ 106090 w 346057"/>
              <a:gd name="connsiteY5" fmla="*/ 540557 h 1050802"/>
              <a:gd name="connsiteX6" fmla="*/ 166714 w 346057"/>
              <a:gd name="connsiteY6" fmla="*/ 439518 h 1050802"/>
              <a:gd name="connsiteX7" fmla="*/ 199551 w 346057"/>
              <a:gd name="connsiteY7" fmla="*/ 351109 h 1050802"/>
              <a:gd name="connsiteX8" fmla="*/ 227337 w 346057"/>
              <a:gd name="connsiteY8" fmla="*/ 255122 h 1050802"/>
              <a:gd name="connsiteX9" fmla="*/ 303116 w 346057"/>
              <a:gd name="connsiteY9" fmla="*/ 171765 h 1050802"/>
              <a:gd name="connsiteX10" fmla="*/ 320798 w 346057"/>
              <a:gd name="connsiteY10" fmla="*/ 95986 h 1050802"/>
              <a:gd name="connsiteX11" fmla="*/ 346057 w 346057"/>
              <a:gd name="connsiteY11" fmla="*/ 0 h 1050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057" h="1050802">
                <a:moveTo>
                  <a:pt x="0" y="1050802"/>
                </a:moveTo>
                <a:cubicBezTo>
                  <a:pt x="15787" y="992283"/>
                  <a:pt x="31574" y="933765"/>
                  <a:pt x="37889" y="896718"/>
                </a:cubicBezTo>
                <a:cubicBezTo>
                  <a:pt x="44204" y="859671"/>
                  <a:pt x="37047" y="855882"/>
                  <a:pt x="37889" y="828517"/>
                </a:cubicBezTo>
                <a:cubicBezTo>
                  <a:pt x="38731" y="801152"/>
                  <a:pt x="36626" y="765368"/>
                  <a:pt x="42941" y="732530"/>
                </a:cubicBezTo>
                <a:cubicBezTo>
                  <a:pt x="49256" y="699692"/>
                  <a:pt x="65254" y="663486"/>
                  <a:pt x="75779" y="631491"/>
                </a:cubicBezTo>
                <a:cubicBezTo>
                  <a:pt x="86304" y="599496"/>
                  <a:pt x="90934" y="572552"/>
                  <a:pt x="106090" y="540557"/>
                </a:cubicBezTo>
                <a:cubicBezTo>
                  <a:pt x="121246" y="508562"/>
                  <a:pt x="151137" y="471093"/>
                  <a:pt x="166714" y="439518"/>
                </a:cubicBezTo>
                <a:cubicBezTo>
                  <a:pt x="182291" y="407943"/>
                  <a:pt x="189447" y="381842"/>
                  <a:pt x="199551" y="351109"/>
                </a:cubicBezTo>
                <a:cubicBezTo>
                  <a:pt x="209655" y="320376"/>
                  <a:pt x="210076" y="285013"/>
                  <a:pt x="227337" y="255122"/>
                </a:cubicBezTo>
                <a:cubicBezTo>
                  <a:pt x="244598" y="225231"/>
                  <a:pt x="287539" y="198288"/>
                  <a:pt x="303116" y="171765"/>
                </a:cubicBezTo>
                <a:cubicBezTo>
                  <a:pt x="318693" y="145242"/>
                  <a:pt x="313641" y="124613"/>
                  <a:pt x="320798" y="95986"/>
                </a:cubicBezTo>
                <a:cubicBezTo>
                  <a:pt x="327955" y="67358"/>
                  <a:pt x="337006" y="33679"/>
                  <a:pt x="346057" y="0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3514241" y="4757980"/>
            <a:ext cx="167888" cy="280906"/>
          </a:xfrm>
          <a:custGeom>
            <a:avLst/>
            <a:gdLst>
              <a:gd name="connsiteX0" fmla="*/ 0 w 164669"/>
              <a:gd name="connsiteY0" fmla="*/ 0 h 275095"/>
              <a:gd name="connsiteX1" fmla="*/ 85240 w 164669"/>
              <a:gd name="connsiteY1" fmla="*/ 52306 h 275095"/>
              <a:gd name="connsiteX2" fmla="*/ 135610 w 164669"/>
              <a:gd name="connsiteY2" fmla="*/ 69742 h 275095"/>
              <a:gd name="connsiteX3" fmla="*/ 139484 w 164669"/>
              <a:gd name="connsiteY3" fmla="*/ 92989 h 275095"/>
              <a:gd name="connsiteX4" fmla="*/ 141422 w 164669"/>
              <a:gd name="connsiteY4" fmla="*/ 156920 h 275095"/>
              <a:gd name="connsiteX5" fmla="*/ 141422 w 164669"/>
              <a:gd name="connsiteY5" fmla="*/ 184042 h 275095"/>
              <a:gd name="connsiteX6" fmla="*/ 139484 w 164669"/>
              <a:gd name="connsiteY6" fmla="*/ 226662 h 275095"/>
              <a:gd name="connsiteX7" fmla="*/ 141422 w 164669"/>
              <a:gd name="connsiteY7" fmla="*/ 251847 h 275095"/>
              <a:gd name="connsiteX8" fmla="*/ 164669 w 164669"/>
              <a:gd name="connsiteY8" fmla="*/ 275095 h 27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669" h="275095">
                <a:moveTo>
                  <a:pt x="0" y="0"/>
                </a:moveTo>
                <a:cubicBezTo>
                  <a:pt x="31319" y="20341"/>
                  <a:pt x="62638" y="40682"/>
                  <a:pt x="85240" y="52306"/>
                </a:cubicBezTo>
                <a:cubicBezTo>
                  <a:pt x="107842" y="63930"/>
                  <a:pt x="126569" y="62962"/>
                  <a:pt x="135610" y="69742"/>
                </a:cubicBezTo>
                <a:cubicBezTo>
                  <a:pt x="144651" y="76522"/>
                  <a:pt x="138515" y="78459"/>
                  <a:pt x="139484" y="92989"/>
                </a:cubicBezTo>
                <a:cubicBezTo>
                  <a:pt x="140453" y="107519"/>
                  <a:pt x="141099" y="141745"/>
                  <a:pt x="141422" y="156920"/>
                </a:cubicBezTo>
                <a:cubicBezTo>
                  <a:pt x="141745" y="172095"/>
                  <a:pt x="141745" y="172418"/>
                  <a:pt x="141422" y="184042"/>
                </a:cubicBezTo>
                <a:cubicBezTo>
                  <a:pt x="141099" y="195666"/>
                  <a:pt x="139484" y="215361"/>
                  <a:pt x="139484" y="226662"/>
                </a:cubicBezTo>
                <a:cubicBezTo>
                  <a:pt x="139484" y="237963"/>
                  <a:pt x="137225" y="243775"/>
                  <a:pt x="141422" y="251847"/>
                </a:cubicBezTo>
                <a:cubicBezTo>
                  <a:pt x="145620" y="259919"/>
                  <a:pt x="155144" y="267507"/>
                  <a:pt x="164669" y="275095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 rot="18945545">
            <a:off x="4055553" y="2378895"/>
            <a:ext cx="10918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</a:rPr>
              <a:t>Continental shelf</a:t>
            </a:r>
            <a:endParaRPr lang="en-GB" sz="9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060554" y="1489740"/>
            <a:ext cx="3401682" cy="29028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45860" y="4491473"/>
            <a:ext cx="3400593" cy="21269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8577280" y="3011600"/>
            <a:ext cx="2664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Barrier Reef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3269" y="3891236"/>
            <a:ext cx="153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Belize City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962064" y="3447667"/>
            <a:ext cx="624115" cy="4875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7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0" t="36260" r="35585" b="19187"/>
          <a:stretch/>
        </p:blipFill>
        <p:spPr>
          <a:xfrm>
            <a:off x="5252224" y="2732048"/>
            <a:ext cx="4047892" cy="305543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a combination of discrete water samples and sensors mounted on an ASV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18911" y="2148147"/>
            <a:ext cx="3659669" cy="274475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 t="1413" r="25710" b="1413"/>
          <a:stretch/>
        </p:blipFill>
        <p:spPr>
          <a:xfrm>
            <a:off x="435897" y="2754351"/>
            <a:ext cx="4459489" cy="3065242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5267738" y="6424009"/>
            <a:ext cx="6924262" cy="426289"/>
            <a:chOff x="5267738" y="6445051"/>
            <a:chExt cx="6924262" cy="426289"/>
          </a:xfrm>
        </p:grpSpPr>
        <p:sp>
          <p:nvSpPr>
            <p:cNvPr id="8" name="Rectangle 7"/>
            <p:cNvSpPr/>
            <p:nvPr/>
          </p:nvSpPr>
          <p:spPr>
            <a:xfrm>
              <a:off x="5267738" y="6579768"/>
              <a:ext cx="6924262" cy="291572"/>
            </a:xfrm>
            <a:prstGeom prst="rect">
              <a:avLst/>
            </a:prstGeom>
            <a:solidFill>
              <a:srgbClr val="1AC3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267739" y="6445051"/>
              <a:ext cx="6924261" cy="412675"/>
              <a:chOff x="5069949" y="6498765"/>
              <a:chExt cx="6924261" cy="41267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108713" y="6498765"/>
                <a:ext cx="6885497" cy="412675"/>
                <a:chOff x="5102742" y="6485513"/>
                <a:chExt cx="6885497" cy="412675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5102742" y="6530521"/>
                  <a:ext cx="6885497" cy="281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A7D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7798437" y="6485513"/>
                  <a:ext cx="4189802" cy="412675"/>
                  <a:chOff x="7798437" y="6485513"/>
                  <a:chExt cx="4189802" cy="412675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96148" y="6485513"/>
                    <a:ext cx="412675" cy="412675"/>
                  </a:xfrm>
                  <a:prstGeom prst="rect">
                    <a:avLst/>
                  </a:prstGeom>
                </p:spPr>
              </p:pic>
              <p:sp>
                <p:nvSpPr>
                  <p:cNvPr id="15" name="TextBox 14">
                    <a:hlinkClick r:id="rId7"/>
                  </p:cNvPr>
                  <p:cNvSpPr txBox="1"/>
                  <p:nvPr/>
                </p:nvSpPr>
                <p:spPr>
                  <a:xfrm>
                    <a:off x="10533628" y="6516907"/>
                    <a:ext cx="14546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55ACEE"/>
                        </a:solidFill>
                      </a:rPr>
                      <a:t>@SarahECryer</a:t>
                    </a:r>
                  </a:p>
                </p:txBody>
              </p:sp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025" b="19652"/>
                  <a:stretch/>
                </p:blipFill>
                <p:spPr>
                  <a:xfrm>
                    <a:off x="9574919" y="6552955"/>
                    <a:ext cx="621229" cy="241589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942" t="8526" b="16074"/>
                  <a:stretch/>
                </p:blipFill>
                <p:spPr>
                  <a:xfrm>
                    <a:off x="7798437" y="6559982"/>
                    <a:ext cx="747053" cy="225550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212" y="6585587"/>
                    <a:ext cx="964914" cy="22889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1" name="TextBox 10"/>
              <p:cNvSpPr txBox="1"/>
              <p:nvPr/>
            </p:nvSpPr>
            <p:spPr>
              <a:xfrm>
                <a:off x="5069949" y="6519369"/>
                <a:ext cx="28419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i="1" dirty="0" smtClean="0">
                    <a:solidFill>
                      <a:srgbClr val="1AC3D0"/>
                    </a:solidFill>
                  </a:rPr>
                  <a:t>Sarah Cryer s.e.cryer@soton.ac.uk</a:t>
                </a:r>
                <a:endParaRPr lang="en-GB" sz="1300" i="1" dirty="0">
                  <a:solidFill>
                    <a:srgbClr val="1AC3D0"/>
                  </a:solidFill>
                </a:endParaRPr>
              </a:p>
            </p:txBody>
          </p:sp>
        </p:grpSp>
      </p:grpSp>
      <p:sp>
        <p:nvSpPr>
          <p:cNvPr id="3" name="Oval 2"/>
          <p:cNvSpPr/>
          <p:nvPr/>
        </p:nvSpPr>
        <p:spPr>
          <a:xfrm>
            <a:off x="9962779" y="3622123"/>
            <a:ext cx="995680" cy="10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7" y="1430589"/>
            <a:ext cx="11129384" cy="4727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266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Field Campaigns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67738" y="6424009"/>
            <a:ext cx="6924262" cy="426289"/>
            <a:chOff x="5267738" y="6445051"/>
            <a:chExt cx="6924262" cy="426289"/>
          </a:xfrm>
        </p:grpSpPr>
        <p:sp>
          <p:nvSpPr>
            <p:cNvPr id="5" name="Rectangle 4"/>
            <p:cNvSpPr/>
            <p:nvPr/>
          </p:nvSpPr>
          <p:spPr>
            <a:xfrm>
              <a:off x="5267738" y="6579768"/>
              <a:ext cx="6924262" cy="291572"/>
            </a:xfrm>
            <a:prstGeom prst="rect">
              <a:avLst/>
            </a:prstGeom>
            <a:solidFill>
              <a:srgbClr val="1AC3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267739" y="6445051"/>
              <a:ext cx="6924261" cy="412675"/>
              <a:chOff x="5069949" y="6498765"/>
              <a:chExt cx="6924261" cy="41267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108713" y="6498765"/>
                <a:ext cx="6885497" cy="412675"/>
                <a:chOff x="5102742" y="6485513"/>
                <a:chExt cx="6885497" cy="412675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5102742" y="6530521"/>
                  <a:ext cx="6885497" cy="281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A7D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0" name="Group 9"/>
                <p:cNvGrpSpPr/>
                <p:nvPr/>
              </p:nvGrpSpPr>
              <p:grpSpPr>
                <a:xfrm>
                  <a:off x="7798437" y="6485513"/>
                  <a:ext cx="4189802" cy="412675"/>
                  <a:chOff x="7798437" y="6485513"/>
                  <a:chExt cx="4189802" cy="412675"/>
                </a:xfrm>
              </p:grpSpPr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96148" y="6485513"/>
                    <a:ext cx="412675" cy="412675"/>
                  </a:xfrm>
                  <a:prstGeom prst="rect">
                    <a:avLst/>
                  </a:prstGeom>
                </p:spPr>
              </p:pic>
              <p:sp>
                <p:nvSpPr>
                  <p:cNvPr id="12" name="TextBox 11">
                    <a:hlinkClick r:id="rId5"/>
                  </p:cNvPr>
                  <p:cNvSpPr txBox="1"/>
                  <p:nvPr/>
                </p:nvSpPr>
                <p:spPr>
                  <a:xfrm>
                    <a:off x="10533628" y="6516907"/>
                    <a:ext cx="14546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55ACEE"/>
                        </a:solidFill>
                      </a:rPr>
                      <a:t>@SarahECryer</a:t>
                    </a:r>
                  </a:p>
                </p:txBody>
              </p:sp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025" b="19652"/>
                  <a:stretch/>
                </p:blipFill>
                <p:spPr>
                  <a:xfrm>
                    <a:off x="9574919" y="6552955"/>
                    <a:ext cx="621229" cy="241589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942" t="8526" b="16074"/>
                  <a:stretch/>
                </p:blipFill>
                <p:spPr>
                  <a:xfrm>
                    <a:off x="7798437" y="6559982"/>
                    <a:ext cx="747053" cy="22555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212" y="6585587"/>
                    <a:ext cx="964914" cy="22889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8" name="TextBox 7"/>
              <p:cNvSpPr txBox="1"/>
              <p:nvPr/>
            </p:nvSpPr>
            <p:spPr>
              <a:xfrm>
                <a:off x="5069949" y="6519369"/>
                <a:ext cx="28419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i="1" dirty="0" smtClean="0">
                    <a:solidFill>
                      <a:srgbClr val="1AC3D0"/>
                    </a:solidFill>
                  </a:rPr>
                  <a:t>Sarah Cryer s.e.cryer@soton.ac.uk</a:t>
                </a:r>
                <a:endParaRPr lang="en-GB" sz="1300" i="1" dirty="0">
                  <a:solidFill>
                    <a:srgbClr val="1AC3D0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1334348" y="1645994"/>
            <a:ext cx="1910080" cy="620468"/>
            <a:chOff x="1781387" y="5262954"/>
            <a:chExt cx="1910080" cy="620468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781387" y="5421756"/>
              <a:ext cx="528320" cy="0"/>
            </a:xfrm>
            <a:prstGeom prst="line">
              <a:avLst/>
            </a:prstGeom>
            <a:ln w="57150">
              <a:solidFill>
                <a:srgbClr val="35DB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262294" y="5262954"/>
              <a:ext cx="12801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ASV Tracks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6534" y="5575645"/>
              <a:ext cx="1704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Discrete Samples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806534" y="5626207"/>
              <a:ext cx="180000" cy="1800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26883" y="5340730"/>
            <a:ext cx="1900647" cy="465421"/>
            <a:chOff x="1781387" y="5262954"/>
            <a:chExt cx="1900647" cy="465421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781387" y="5421756"/>
              <a:ext cx="528320" cy="0"/>
            </a:xfrm>
            <a:prstGeom prst="line">
              <a:avLst/>
            </a:prstGeom>
            <a:ln w="57150">
              <a:solidFill>
                <a:srgbClr val="35DB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262294" y="5262954"/>
              <a:ext cx="12801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ASV Tracks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77101" y="5466765"/>
              <a:ext cx="1704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Discrete Samples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1833101" y="5541292"/>
              <a:ext cx="144000" cy="1440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68379" y="1194172"/>
            <a:ext cx="3237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Oct-Nov 2018 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54046" y="1118494"/>
            <a:ext cx="1745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 2019 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3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Belize River is a source of high CO</a:t>
            </a:r>
            <a:r>
              <a:rPr lang="en-GB" sz="4000" b="1" baseline="-25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low pH water to the coastal environment.</a:t>
            </a: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67738" y="6424009"/>
            <a:ext cx="6924262" cy="426289"/>
            <a:chOff x="5267738" y="6445051"/>
            <a:chExt cx="6924262" cy="426289"/>
          </a:xfrm>
        </p:grpSpPr>
        <p:sp>
          <p:nvSpPr>
            <p:cNvPr id="18" name="Rectangle 17"/>
            <p:cNvSpPr/>
            <p:nvPr/>
          </p:nvSpPr>
          <p:spPr>
            <a:xfrm>
              <a:off x="5267738" y="6579768"/>
              <a:ext cx="6924262" cy="291572"/>
            </a:xfrm>
            <a:prstGeom prst="rect">
              <a:avLst/>
            </a:prstGeom>
            <a:solidFill>
              <a:srgbClr val="1AC3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5267739" y="6445051"/>
              <a:ext cx="6924261" cy="412675"/>
              <a:chOff x="5069949" y="6498765"/>
              <a:chExt cx="6924261" cy="41267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108713" y="6498765"/>
                <a:ext cx="6885497" cy="412675"/>
                <a:chOff x="5102742" y="6485513"/>
                <a:chExt cx="6885497" cy="412675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5102742" y="6530521"/>
                  <a:ext cx="6885497" cy="281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A7D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3" name="Group 22"/>
                <p:cNvGrpSpPr/>
                <p:nvPr/>
              </p:nvGrpSpPr>
              <p:grpSpPr>
                <a:xfrm>
                  <a:off x="7798437" y="6485513"/>
                  <a:ext cx="4189802" cy="412675"/>
                  <a:chOff x="7798437" y="6485513"/>
                  <a:chExt cx="4189802" cy="412675"/>
                </a:xfrm>
              </p:grpSpPr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96148" y="6485513"/>
                    <a:ext cx="412675" cy="412675"/>
                  </a:xfrm>
                  <a:prstGeom prst="rect">
                    <a:avLst/>
                  </a:prstGeom>
                </p:spPr>
              </p:pic>
              <p:sp>
                <p:nvSpPr>
                  <p:cNvPr id="25" name="TextBox 24">
                    <a:hlinkClick r:id="rId3"/>
                  </p:cNvPr>
                  <p:cNvSpPr txBox="1"/>
                  <p:nvPr/>
                </p:nvSpPr>
                <p:spPr>
                  <a:xfrm>
                    <a:off x="10533628" y="6516907"/>
                    <a:ext cx="14546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55ACEE"/>
                        </a:solidFill>
                      </a:rPr>
                      <a:t>@SarahECryer</a:t>
                    </a:r>
                  </a:p>
                </p:txBody>
              </p:sp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025" b="19652"/>
                  <a:stretch/>
                </p:blipFill>
                <p:spPr>
                  <a:xfrm>
                    <a:off x="9574919" y="6552955"/>
                    <a:ext cx="621229" cy="241589"/>
                  </a:xfrm>
                  <a:prstGeom prst="rect">
                    <a:avLst/>
                  </a:prstGeom>
                </p:spPr>
              </p:pic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942" t="8526" b="16074"/>
                  <a:stretch/>
                </p:blipFill>
                <p:spPr>
                  <a:xfrm>
                    <a:off x="7798437" y="6559982"/>
                    <a:ext cx="747053" cy="225550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212" y="6585587"/>
                    <a:ext cx="964914" cy="22889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21" name="TextBox 20"/>
              <p:cNvSpPr txBox="1"/>
              <p:nvPr/>
            </p:nvSpPr>
            <p:spPr>
              <a:xfrm>
                <a:off x="5069949" y="6519369"/>
                <a:ext cx="28419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i="1" dirty="0" smtClean="0">
                    <a:solidFill>
                      <a:srgbClr val="1AC3D0"/>
                    </a:solidFill>
                  </a:rPr>
                  <a:t>Sarah Cryer s.e.cryer@soton.ac.uk</a:t>
                </a:r>
                <a:endParaRPr lang="en-GB" sz="1300" i="1" dirty="0">
                  <a:solidFill>
                    <a:srgbClr val="1AC3D0"/>
                  </a:solidFill>
                </a:endParaRPr>
              </a:p>
            </p:txBody>
          </p:sp>
        </p:grpSp>
      </p:grp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52" y="1757963"/>
            <a:ext cx="7133934" cy="4629778"/>
          </a:xfrm>
        </p:spPr>
      </p:pic>
    </p:spTree>
    <p:extLst>
      <p:ext uri="{BB962C8B-B14F-4D97-AF65-F5344CB8AC3E}">
        <p14:creationId xmlns:p14="http://schemas.microsoft.com/office/powerpoint/2010/main" val="14336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8709" cy="1446843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2060"/>
                </a:solidFill>
                <a:latin typeface="+mn-lt"/>
              </a:rPr>
              <a:t>It is not obvious that high pCO</a:t>
            </a:r>
            <a:r>
              <a:rPr lang="en-GB" sz="4000" b="1" baseline="-25000" dirty="0" smtClean="0">
                <a:solidFill>
                  <a:srgbClr val="002060"/>
                </a:solidFill>
                <a:latin typeface="+mn-lt"/>
              </a:rPr>
              <a:t>2</a:t>
            </a:r>
            <a:r>
              <a:rPr lang="en-GB" sz="4000" b="1" dirty="0" smtClean="0">
                <a:solidFill>
                  <a:srgbClr val="002060"/>
                </a:solidFill>
                <a:latin typeface="+mn-lt"/>
              </a:rPr>
              <a:t>, low pH water reaches the coral reef.  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267738" y="6424009"/>
            <a:ext cx="6924262" cy="426289"/>
            <a:chOff x="5267738" y="6445051"/>
            <a:chExt cx="6924262" cy="426289"/>
          </a:xfrm>
        </p:grpSpPr>
        <p:sp>
          <p:nvSpPr>
            <p:cNvPr id="6" name="Rectangle 5"/>
            <p:cNvSpPr/>
            <p:nvPr/>
          </p:nvSpPr>
          <p:spPr>
            <a:xfrm>
              <a:off x="5267738" y="6579768"/>
              <a:ext cx="6924262" cy="291572"/>
            </a:xfrm>
            <a:prstGeom prst="rect">
              <a:avLst/>
            </a:prstGeom>
            <a:solidFill>
              <a:srgbClr val="1AC3D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267739" y="6445051"/>
              <a:ext cx="6924261" cy="412675"/>
              <a:chOff x="5069949" y="6498765"/>
              <a:chExt cx="6924261" cy="41267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108713" y="6498765"/>
                <a:ext cx="6885497" cy="412675"/>
                <a:chOff x="5102742" y="6485513"/>
                <a:chExt cx="6885497" cy="412675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5102742" y="6530521"/>
                  <a:ext cx="6885497" cy="2812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0A7D8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>
                  <a:off x="7798437" y="6485513"/>
                  <a:ext cx="4189802" cy="412675"/>
                  <a:chOff x="7798437" y="6485513"/>
                  <a:chExt cx="4189802" cy="412675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196148" y="6485513"/>
                    <a:ext cx="412675" cy="412675"/>
                  </a:xfrm>
                  <a:prstGeom prst="rect">
                    <a:avLst/>
                  </a:prstGeom>
                </p:spPr>
              </p:pic>
              <p:sp>
                <p:nvSpPr>
                  <p:cNvPr id="13" name="TextBox 12">
                    <a:hlinkClick r:id="rId4"/>
                  </p:cNvPr>
                  <p:cNvSpPr txBox="1"/>
                  <p:nvPr/>
                </p:nvSpPr>
                <p:spPr>
                  <a:xfrm>
                    <a:off x="10533628" y="6516907"/>
                    <a:ext cx="145461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400" dirty="0" smtClean="0">
                        <a:solidFill>
                          <a:srgbClr val="55ACEE"/>
                        </a:solidFill>
                      </a:rPr>
                      <a:t>@SarahECryer</a:t>
                    </a:r>
                  </a:p>
                </p:txBody>
              </p:sp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0025" b="19652"/>
                  <a:stretch/>
                </p:blipFill>
                <p:spPr>
                  <a:xfrm>
                    <a:off x="9574919" y="6552955"/>
                    <a:ext cx="621229" cy="241589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942" t="8526" b="16074"/>
                  <a:stretch/>
                </p:blipFill>
                <p:spPr>
                  <a:xfrm>
                    <a:off x="7798437" y="6559982"/>
                    <a:ext cx="747053" cy="225550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547212" y="6585587"/>
                    <a:ext cx="964914" cy="228897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" name="TextBox 8"/>
              <p:cNvSpPr txBox="1"/>
              <p:nvPr/>
            </p:nvSpPr>
            <p:spPr>
              <a:xfrm>
                <a:off x="5069949" y="6519369"/>
                <a:ext cx="284191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i="1" dirty="0" smtClean="0">
                    <a:solidFill>
                      <a:srgbClr val="1AC3D0"/>
                    </a:solidFill>
                  </a:rPr>
                  <a:t>Sarah Cryer s.e.cryer@soton.ac.uk</a:t>
                </a:r>
                <a:endParaRPr lang="en-GB" sz="1300" i="1" dirty="0">
                  <a:solidFill>
                    <a:srgbClr val="1AC3D0"/>
                  </a:solidFill>
                </a:endParaRPr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6" y="1689237"/>
            <a:ext cx="11148271" cy="450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A9E486B8AB14DA44E840CBD222BE2" ma:contentTypeVersion="14" ma:contentTypeDescription="Create a new document." ma:contentTypeScope="" ma:versionID="32e5f6c0207ceba2a87355b89131bc06">
  <xsd:schema xmlns:xsd="http://www.w3.org/2001/XMLSchema" xmlns:xs="http://www.w3.org/2001/XMLSchema" xmlns:p="http://schemas.microsoft.com/office/2006/metadata/properties" xmlns:ns3="4fa50c32-6332-4783-9bbe-ceee0ab06e10" xmlns:ns4="368a7908-83e5-4d3c-aad7-b7d94f188792" targetNamespace="http://schemas.microsoft.com/office/2006/metadata/properties" ma:root="true" ma:fieldsID="faa03bbf71b4379e2be6c6257a9b8d1b" ns3:_="" ns4:_="">
    <xsd:import namespace="4fa50c32-6332-4783-9bbe-ceee0ab06e10"/>
    <xsd:import namespace="368a7908-83e5-4d3c-aad7-b7d94f1887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50c32-6332-4783-9bbe-ceee0ab06e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8a7908-83e5-4d3c-aad7-b7d94f1887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FA3ABB-F5C4-4312-8FC4-81EFB94E20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89D1D5-4BD7-400E-9470-C337303BD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a50c32-6332-4783-9bbe-ceee0ab06e10"/>
    <ds:schemaRef ds:uri="368a7908-83e5-4d3c-aad7-b7d94f1887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26AAED-FE0C-42EB-967B-6E4FBE25764E}">
  <ds:schemaRefs>
    <ds:schemaRef ds:uri="http://purl.org/dc/terms/"/>
    <ds:schemaRef ds:uri="http://schemas.openxmlformats.org/package/2006/metadata/core-properties"/>
    <ds:schemaRef ds:uri="368a7908-83e5-4d3c-aad7-b7d94f188792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fa50c32-6332-4783-9bbe-ceee0ab06e1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643</Words>
  <Application>Microsoft Office PowerPoint</Application>
  <PresentationFormat>Widescreen</PresentationFormat>
  <Paragraphs>142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Cambria Math</vt:lpstr>
      <vt:lpstr>Times New Roman</vt:lpstr>
      <vt:lpstr>Wingdings</vt:lpstr>
      <vt:lpstr>Office Theme</vt:lpstr>
      <vt:lpstr>The role of the Belize River in localised coastal ocean acidification </vt:lpstr>
      <vt:lpstr>PowerPoint Presentation</vt:lpstr>
      <vt:lpstr>In the coastal ocean there are multiple sources of CO2 </vt:lpstr>
      <vt:lpstr>What is controlling pH in a tropical coastal environment? </vt:lpstr>
      <vt:lpstr>PowerPoint Presentation</vt:lpstr>
      <vt:lpstr>Used a combination of discrete water samples and sensors mounted on an ASV</vt:lpstr>
      <vt:lpstr>Two Field Campaigns</vt:lpstr>
      <vt:lpstr>The Belize River is a source of high CO2, low pH water to the coastal environment.</vt:lpstr>
      <vt:lpstr>It is not obvious that high pCO2, low pH water reaches the coral reef.  </vt:lpstr>
      <vt:lpstr>PowerPoint Presentation</vt:lpstr>
      <vt:lpstr>δ13CDIC is more negative in the river and more positive at the reef. </vt:lpstr>
      <vt:lpstr>δ13CDIC and δ13CPOC  are less negative with increasing salinity. </vt:lpstr>
      <vt:lpstr>Linear relationship between δ13CDIC &amp; δ13CPOC  - some variation potentially from ecosystem metabolism.  </vt:lpstr>
      <vt:lpstr> Respiration is potentially driving δ13CDIC &amp; δ13CPOC signature more than photosynthesis.</vt:lpstr>
      <vt:lpstr>Summary </vt:lpstr>
      <vt:lpstr>Highest DIC and TA is in river – but very difficult to measure. </vt:lpstr>
      <vt:lpstr>River Mouth 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Cryer</dc:creator>
  <cp:lastModifiedBy>Sarah Cryer</cp:lastModifiedBy>
  <cp:revision>43</cp:revision>
  <dcterms:created xsi:type="dcterms:W3CDTF">2022-05-13T10:04:41Z</dcterms:created>
  <dcterms:modified xsi:type="dcterms:W3CDTF">2022-05-22T16:55:57Z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0x010100206A9E486B8AB14DA44E840CBD222BE2</vt:lpwstr>
  </property>
</Properties>
</file>