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57" r:id="rId5"/>
    <p:sldId id="261" r:id="rId6"/>
    <p:sldId id="258" r:id="rId7"/>
    <p:sldId id="259" r:id="rId8"/>
    <p:sldId id="263" r:id="rId9"/>
    <p:sldId id="264" r:id="rId10"/>
    <p:sldId id="266" r:id="rId11"/>
    <p:sldId id="267" r:id="rId12"/>
    <p:sldId id="269" r:id="rId13"/>
    <p:sldId id="275" r:id="rId14"/>
    <p:sldId id="270" r:id="rId15"/>
    <p:sldId id="271" r:id="rId16"/>
    <p:sldId id="273" r:id="rId17"/>
    <p:sldId id="272" r:id="rId18"/>
    <p:sldId id="276" r:id="rId19"/>
    <p:sldId id="277" r:id="rId20"/>
    <p:sldId id="26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3C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3" autoAdjust="0"/>
    <p:restoredTop sz="94660"/>
  </p:normalViewPr>
  <p:slideViewPr>
    <p:cSldViewPr snapToGrid="0" showGuides="1">
      <p:cViewPr varScale="1">
        <p:scale>
          <a:sx n="157" d="100"/>
          <a:sy n="157" d="100"/>
        </p:scale>
        <p:origin x="156" y="28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2EA85C-7CB4-445D-A10C-1E741619D21D}" type="datetimeFigureOut">
              <a:rPr lang="en-GB" smtClean="0"/>
              <a:t>20/05/2022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6D6D1E-944B-4AEF-9FBF-AB9D60C57AD2}" type="slidenum">
              <a:rPr lang="en-GB" smtClean="0"/>
              <a:t>‹#›</a:t>
            </a:fld>
            <a:endParaRPr lang="en-GB"/>
          </a:p>
        </p:txBody>
      </p:sp>
    </p:spTree>
    <p:extLst>
      <p:ext uri="{BB962C8B-B14F-4D97-AF65-F5344CB8AC3E}">
        <p14:creationId xmlns:p14="http://schemas.microsoft.com/office/powerpoint/2010/main" val="1695873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EA922AB-C3F1-471F-AB9D-195099FE4D40}" type="slidenum">
              <a:rPr lang="en-GB" smtClean="0"/>
              <a:t>16</a:t>
            </a:fld>
            <a:endParaRPr lang="en-GB"/>
          </a:p>
        </p:txBody>
      </p:sp>
    </p:spTree>
    <p:extLst>
      <p:ext uri="{BB962C8B-B14F-4D97-AF65-F5344CB8AC3E}">
        <p14:creationId xmlns:p14="http://schemas.microsoft.com/office/powerpoint/2010/main" val="2214778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170D75C-DAB0-45F7-8F33-B8E9D6E3A318}" type="datetimeFigureOut">
              <a:rPr lang="en-GB" smtClean="0"/>
              <a:t>20/05/2022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ED4715-17A0-4974-AD65-1DE2B7B569FA}" type="slidenum">
              <a:rPr lang="en-GB" smtClean="0"/>
              <a:t>‹#›</a:t>
            </a:fld>
            <a:endParaRPr lang="en-GB"/>
          </a:p>
        </p:txBody>
      </p:sp>
    </p:spTree>
    <p:extLst>
      <p:ext uri="{BB962C8B-B14F-4D97-AF65-F5344CB8AC3E}">
        <p14:creationId xmlns:p14="http://schemas.microsoft.com/office/powerpoint/2010/main" val="1386062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170D75C-DAB0-45F7-8F33-B8E9D6E3A318}" type="datetimeFigureOut">
              <a:rPr lang="en-GB" smtClean="0"/>
              <a:t>20/05/2022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ED4715-17A0-4974-AD65-1DE2B7B569FA}" type="slidenum">
              <a:rPr lang="en-GB" smtClean="0"/>
              <a:t>‹#›</a:t>
            </a:fld>
            <a:endParaRPr lang="en-GB"/>
          </a:p>
        </p:txBody>
      </p:sp>
    </p:spTree>
    <p:extLst>
      <p:ext uri="{BB962C8B-B14F-4D97-AF65-F5344CB8AC3E}">
        <p14:creationId xmlns:p14="http://schemas.microsoft.com/office/powerpoint/2010/main" val="904527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170D75C-DAB0-45F7-8F33-B8E9D6E3A318}" type="datetimeFigureOut">
              <a:rPr lang="en-GB" smtClean="0"/>
              <a:t>20/05/2022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ED4715-17A0-4974-AD65-1DE2B7B569FA}" type="slidenum">
              <a:rPr lang="en-GB" smtClean="0"/>
              <a:t>‹#›</a:t>
            </a:fld>
            <a:endParaRPr lang="en-GB"/>
          </a:p>
        </p:txBody>
      </p:sp>
    </p:spTree>
    <p:extLst>
      <p:ext uri="{BB962C8B-B14F-4D97-AF65-F5344CB8AC3E}">
        <p14:creationId xmlns:p14="http://schemas.microsoft.com/office/powerpoint/2010/main" val="27299152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170D75C-DAB0-45F7-8F33-B8E9D6E3A318}" type="datetimeFigureOut">
              <a:rPr lang="en-GB" smtClean="0"/>
              <a:t>20/05/2022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ED4715-17A0-4974-AD65-1DE2B7B569FA}" type="slidenum">
              <a:rPr lang="en-GB" smtClean="0"/>
              <a:t>‹#›</a:t>
            </a:fld>
            <a:endParaRPr lang="en-GB"/>
          </a:p>
        </p:txBody>
      </p:sp>
    </p:spTree>
    <p:extLst>
      <p:ext uri="{BB962C8B-B14F-4D97-AF65-F5344CB8AC3E}">
        <p14:creationId xmlns:p14="http://schemas.microsoft.com/office/powerpoint/2010/main" val="988287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170D75C-DAB0-45F7-8F33-B8E9D6E3A318}" type="datetimeFigureOut">
              <a:rPr lang="en-GB" smtClean="0"/>
              <a:t>20/05/2022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ED4715-17A0-4974-AD65-1DE2B7B569FA}" type="slidenum">
              <a:rPr lang="en-GB" smtClean="0"/>
              <a:t>‹#›</a:t>
            </a:fld>
            <a:endParaRPr lang="en-GB"/>
          </a:p>
        </p:txBody>
      </p:sp>
    </p:spTree>
    <p:extLst>
      <p:ext uri="{BB962C8B-B14F-4D97-AF65-F5344CB8AC3E}">
        <p14:creationId xmlns:p14="http://schemas.microsoft.com/office/powerpoint/2010/main" val="437168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oundRect">
            <a:avLst/>
          </a:prstGeom>
          <a:solidFill>
            <a:schemeClr val="bg1"/>
          </a:solidFill>
        </p:spPr>
        <p:txBody>
          <a:bodyPr anchor="b">
            <a:normAutofit/>
          </a:bodyPr>
          <a:lstStyle>
            <a:lvl1pPr algn="ctr">
              <a:defRPr sz="6000" b="1">
                <a:solidFill>
                  <a:srgbClr val="0070C0"/>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rgbClr val="0070C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lvl1pPr>
              <a:defRPr>
                <a:solidFill>
                  <a:schemeClr val="bg1"/>
                </a:solidFill>
              </a:defRPr>
            </a:lvl1pPr>
          </a:lstStyle>
          <a:p>
            <a:r>
              <a:rPr lang="en-GB" smtClean="0"/>
              <a:t>26/11/2021</a:t>
            </a:r>
            <a:endParaRPr lang="en-GB"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D15DFD1-478B-41B0-9DB9-BB287FB1ABC4}" type="slidenum">
              <a:rPr lang="en-GB" smtClean="0"/>
              <a:pPr/>
              <a:t>‹#›</a:t>
            </a:fld>
            <a:endParaRPr lang="en-GB"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15871" y="6083616"/>
            <a:ext cx="1560258" cy="650920"/>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61387" y="6120165"/>
            <a:ext cx="2149613" cy="577821"/>
          </a:xfrm>
          <a:prstGeom prst="rect">
            <a:avLst/>
          </a:prstGeom>
        </p:spPr>
      </p:pic>
      <p:pic>
        <p:nvPicPr>
          <p:cNvPr id="1026" name="Picture 2" descr="image007"/>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13378" y="6141901"/>
            <a:ext cx="1933219"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0796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170D75C-DAB0-45F7-8F33-B8E9D6E3A318}" type="datetimeFigureOut">
              <a:rPr lang="en-GB" smtClean="0"/>
              <a:t>20/05/2022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ED4715-17A0-4974-AD65-1DE2B7B569FA}" type="slidenum">
              <a:rPr lang="en-GB" smtClean="0"/>
              <a:t>‹#›</a:t>
            </a:fld>
            <a:endParaRPr lang="en-GB"/>
          </a:p>
        </p:txBody>
      </p:sp>
    </p:spTree>
    <p:extLst>
      <p:ext uri="{BB962C8B-B14F-4D97-AF65-F5344CB8AC3E}">
        <p14:creationId xmlns:p14="http://schemas.microsoft.com/office/powerpoint/2010/main" val="446714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34209" y="143546"/>
            <a:ext cx="8589951" cy="577006"/>
          </a:xfrm>
          <a:prstGeom prst="roundRect">
            <a:avLst/>
          </a:prstGeom>
          <a:solidFill>
            <a:schemeClr val="bg1"/>
          </a:solidFill>
        </p:spPr>
        <p:txBody>
          <a:bodyPr>
            <a:normAutofit/>
          </a:bodyPr>
          <a:lstStyle>
            <a:lvl1pPr algn="ctr">
              <a:defRPr sz="3600" b="1">
                <a:solidFill>
                  <a:srgbClr val="0070C0"/>
                </a:solidFil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marL="457200" indent="-457200">
              <a:buClr>
                <a:srgbClr val="0070C0"/>
              </a:buClr>
              <a:buFont typeface="Arial" panose="020B0604020202020204" pitchFamily="34" charset="0"/>
              <a:buChar char="•"/>
              <a:defRPr>
                <a:solidFill>
                  <a:schemeClr val="tx1"/>
                </a:solidFill>
              </a:defRPr>
            </a:lvl1pPr>
            <a:lvl2pPr marL="800100" indent="-342900">
              <a:buClr>
                <a:srgbClr val="0070C0"/>
              </a:buClr>
              <a:buFont typeface="Arial" panose="020B0604020202020204" pitchFamily="34" charset="0"/>
              <a:buChar char="•"/>
              <a:defRPr>
                <a:solidFill>
                  <a:schemeClr val="tx1"/>
                </a:solidFill>
              </a:defRPr>
            </a:lvl2pPr>
            <a:lvl3pPr marL="1257300" indent="-342900">
              <a:buClr>
                <a:srgbClr val="0070C0"/>
              </a:buClr>
              <a:buFont typeface="Arial" panose="020B0604020202020204" pitchFamily="34" charset="0"/>
              <a:buChar char="•"/>
              <a:defRPr>
                <a:solidFill>
                  <a:schemeClr val="tx1"/>
                </a:solidFill>
              </a:defRPr>
            </a:lvl3pPr>
            <a:lvl4pPr marL="1657350" indent="-285750">
              <a:buClr>
                <a:srgbClr val="0070C0"/>
              </a:buClr>
              <a:buFont typeface="Arial" panose="020B0604020202020204" pitchFamily="34" charset="0"/>
              <a:buChar char="•"/>
              <a:defRPr>
                <a:solidFill>
                  <a:schemeClr val="tx1"/>
                </a:solidFill>
              </a:defRPr>
            </a:lvl4pPr>
            <a:lvl5pPr marL="2114550" indent="-285750">
              <a:buClr>
                <a:srgbClr val="0070C0"/>
              </a:buClr>
              <a:buFont typeface="Arial" panose="020B0604020202020204" pitchFamily="34" charset="0"/>
              <a:buChar char="•"/>
              <a:defRPr>
                <a:solidFill>
                  <a:schemeClr val="tx1"/>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a:xfrm>
            <a:off x="9846053" y="131650"/>
            <a:ext cx="2743200" cy="365125"/>
          </a:xfrm>
        </p:spPr>
        <p:txBody>
          <a:bodyPr/>
          <a:lstStyle>
            <a:lvl1pPr algn="ctr">
              <a:defRPr>
                <a:solidFill>
                  <a:srgbClr val="F2F4FF"/>
                </a:solidFill>
              </a:defRPr>
            </a:lvl1pPr>
          </a:lstStyle>
          <a:p>
            <a:r>
              <a:rPr lang="en-GB" smtClean="0"/>
              <a:t>26/11/2021</a:t>
            </a:r>
            <a:endParaRPr lang="en-GB" dirty="0"/>
          </a:p>
        </p:txBody>
      </p:sp>
      <p:sp>
        <p:nvSpPr>
          <p:cNvPr id="6" name="Slide Number Placeholder 5"/>
          <p:cNvSpPr>
            <a:spLocks noGrp="1"/>
          </p:cNvSpPr>
          <p:nvPr>
            <p:ph type="sldNum" sz="quarter" idx="12"/>
          </p:nvPr>
        </p:nvSpPr>
        <p:spPr>
          <a:xfrm>
            <a:off x="9365202" y="6400739"/>
            <a:ext cx="2743200" cy="365125"/>
          </a:xfrm>
        </p:spPr>
        <p:txBody>
          <a:bodyPr/>
          <a:lstStyle>
            <a:lvl1pPr>
              <a:defRPr>
                <a:solidFill>
                  <a:srgbClr val="F2F4FF"/>
                </a:solidFill>
              </a:defRPr>
            </a:lvl1pPr>
          </a:lstStyle>
          <a:p>
            <a:fld id="{6D15DFD1-478B-41B0-9DB9-BB287FB1ABC4}" type="slidenum">
              <a:rPr lang="en-GB" smtClean="0"/>
              <a:pPr/>
              <a:t>‹#›</a:t>
            </a:fld>
            <a:endParaRPr lang="en-GB" dirty="0"/>
          </a:p>
        </p:txBody>
      </p:sp>
      <p:pic>
        <p:nvPicPr>
          <p:cNvPr id="7" name="Picture 6"/>
          <p:cNvPicPr>
            <a:picLocks noChangeAspect="1"/>
          </p:cNvPicPr>
          <p:nvPr userDrawn="1"/>
        </p:nvPicPr>
        <p:blipFill>
          <a:blip r:embed="rId2"/>
          <a:stretch>
            <a:fillRect/>
          </a:stretch>
        </p:blipFill>
        <p:spPr>
          <a:xfrm>
            <a:off x="113593" y="143546"/>
            <a:ext cx="1604611" cy="431836"/>
          </a:xfrm>
          <a:prstGeom prst="rect">
            <a:avLst/>
          </a:prstGeom>
        </p:spPr>
      </p:pic>
    </p:spTree>
    <p:extLst>
      <p:ext uri="{BB962C8B-B14F-4D97-AF65-F5344CB8AC3E}">
        <p14:creationId xmlns:p14="http://schemas.microsoft.com/office/powerpoint/2010/main" val="31130306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170D75C-DAB0-45F7-8F33-B8E9D6E3A318}" type="datetimeFigureOut">
              <a:rPr lang="en-GB" smtClean="0"/>
              <a:t>20/05/2022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ED4715-17A0-4974-AD65-1DE2B7B569FA}" type="slidenum">
              <a:rPr lang="en-GB" smtClean="0"/>
              <a:t>‹#›</a:t>
            </a:fld>
            <a:endParaRPr lang="en-GB"/>
          </a:p>
        </p:txBody>
      </p:sp>
    </p:spTree>
    <p:extLst>
      <p:ext uri="{BB962C8B-B14F-4D97-AF65-F5344CB8AC3E}">
        <p14:creationId xmlns:p14="http://schemas.microsoft.com/office/powerpoint/2010/main" val="3638395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170D75C-DAB0-45F7-8F33-B8E9D6E3A318}" type="datetimeFigureOut">
              <a:rPr lang="en-GB" smtClean="0"/>
              <a:t>20/05/2022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ED4715-17A0-4974-AD65-1DE2B7B569FA}" type="slidenum">
              <a:rPr lang="en-GB" smtClean="0"/>
              <a:t>‹#›</a:t>
            </a:fld>
            <a:endParaRPr lang="en-GB"/>
          </a:p>
        </p:txBody>
      </p:sp>
    </p:spTree>
    <p:extLst>
      <p:ext uri="{BB962C8B-B14F-4D97-AF65-F5344CB8AC3E}">
        <p14:creationId xmlns:p14="http://schemas.microsoft.com/office/powerpoint/2010/main" val="3446151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170D75C-DAB0-45F7-8F33-B8E9D6E3A318}" type="datetimeFigureOut">
              <a:rPr lang="en-GB" smtClean="0"/>
              <a:t>20/05/2022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CED4715-17A0-4974-AD65-1DE2B7B569FA}" type="slidenum">
              <a:rPr lang="en-GB" smtClean="0"/>
              <a:t>‹#›</a:t>
            </a:fld>
            <a:endParaRPr lang="en-GB"/>
          </a:p>
        </p:txBody>
      </p:sp>
    </p:spTree>
    <p:extLst>
      <p:ext uri="{BB962C8B-B14F-4D97-AF65-F5344CB8AC3E}">
        <p14:creationId xmlns:p14="http://schemas.microsoft.com/office/powerpoint/2010/main" val="622357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170D75C-DAB0-45F7-8F33-B8E9D6E3A318}" type="datetimeFigureOut">
              <a:rPr lang="en-GB" smtClean="0"/>
              <a:t>20/05/2022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CED4715-17A0-4974-AD65-1DE2B7B569FA}" type="slidenum">
              <a:rPr lang="en-GB" smtClean="0"/>
              <a:t>‹#›</a:t>
            </a:fld>
            <a:endParaRPr lang="en-GB"/>
          </a:p>
        </p:txBody>
      </p:sp>
    </p:spTree>
    <p:extLst>
      <p:ext uri="{BB962C8B-B14F-4D97-AF65-F5344CB8AC3E}">
        <p14:creationId xmlns:p14="http://schemas.microsoft.com/office/powerpoint/2010/main" val="4144422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70D75C-DAB0-45F7-8F33-B8E9D6E3A318}" type="datetimeFigureOut">
              <a:rPr lang="en-GB" smtClean="0"/>
              <a:t>20/05/2022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CED4715-17A0-4974-AD65-1DE2B7B569FA}" type="slidenum">
              <a:rPr lang="en-GB" smtClean="0"/>
              <a:t>‹#›</a:t>
            </a:fld>
            <a:endParaRPr lang="en-GB"/>
          </a:p>
        </p:txBody>
      </p:sp>
    </p:spTree>
    <p:extLst>
      <p:ext uri="{BB962C8B-B14F-4D97-AF65-F5344CB8AC3E}">
        <p14:creationId xmlns:p14="http://schemas.microsoft.com/office/powerpoint/2010/main" val="3770314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70D75C-DAB0-45F7-8F33-B8E9D6E3A318}" type="datetimeFigureOut">
              <a:rPr lang="en-GB" smtClean="0"/>
              <a:t>20/05/2022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ED4715-17A0-4974-AD65-1DE2B7B569FA}" type="slidenum">
              <a:rPr lang="en-GB" smtClean="0"/>
              <a:t>‹#›</a:t>
            </a:fld>
            <a:endParaRPr lang="en-GB"/>
          </a:p>
        </p:txBody>
      </p:sp>
    </p:spTree>
    <p:extLst>
      <p:ext uri="{BB962C8B-B14F-4D97-AF65-F5344CB8AC3E}">
        <p14:creationId xmlns:p14="http://schemas.microsoft.com/office/powerpoint/2010/main" val="1536699369"/>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1"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4.xml"/><Relationship Id="rId4" Type="http://schemas.openxmlformats.org/officeDocument/2006/relationships/image" Target="../media/image42.png"/></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4.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4.xml"/><Relationship Id="rId4" Type="http://schemas.openxmlformats.org/officeDocument/2006/relationships/image" Target="../media/image50.png"/></Relationships>
</file>

<file path=ppt/slides/_rels/slide1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5.png"/><Relationship Id="rId7" Type="http://schemas.openxmlformats.org/officeDocument/2006/relationships/image" Target="../media/image58.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57.png"/><Relationship Id="rId5" Type="http://schemas.openxmlformats.org/officeDocument/2006/relationships/image" Target="../media/image2.png"/><Relationship Id="rId4" Type="http://schemas.openxmlformats.org/officeDocument/2006/relationships/image" Target="../media/image5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a:t>The Ionospheric Alfvén Resonator Observed at Eskdalemuir Observatory</a:t>
            </a:r>
          </a:p>
        </p:txBody>
      </p:sp>
      <p:sp>
        <p:nvSpPr>
          <p:cNvPr id="3" name="Subtitle 2"/>
          <p:cNvSpPr>
            <a:spLocks noGrp="1"/>
          </p:cNvSpPr>
          <p:nvPr>
            <p:ph type="subTitle" idx="1"/>
          </p:nvPr>
        </p:nvSpPr>
        <p:spPr/>
        <p:txBody>
          <a:bodyPr>
            <a:noAutofit/>
          </a:bodyPr>
          <a:lstStyle/>
          <a:p>
            <a:pPr lvl="0"/>
            <a:r>
              <a:rPr lang="en-GB" sz="1900" dirty="0"/>
              <a:t>R. M. Hodnett [1], T. K. Yeoman [1], D. M. Wright [1], C. D. Beggan [2] </a:t>
            </a:r>
          </a:p>
          <a:p>
            <a:pPr lvl="0"/>
            <a:r>
              <a:rPr lang="en-GB" sz="1900" dirty="0"/>
              <a:t>[1] School of Physics and Astronomy, University of </a:t>
            </a:r>
            <a:r>
              <a:rPr lang="en-GB" sz="1900" dirty="0" smtClean="0"/>
              <a:t>Leicester, UK</a:t>
            </a:r>
            <a:endParaRPr lang="en-GB" sz="1900" dirty="0"/>
          </a:p>
          <a:p>
            <a:pPr lvl="0"/>
            <a:r>
              <a:rPr lang="en-GB" sz="1900" dirty="0"/>
              <a:t>[2] British Geological Survey, </a:t>
            </a:r>
            <a:r>
              <a:rPr lang="en-GB" sz="1900" dirty="0" smtClean="0"/>
              <a:t>Edinburgh, UK</a:t>
            </a:r>
          </a:p>
          <a:p>
            <a:pPr lvl="0"/>
            <a:endParaRPr lang="en-GB" sz="1900" dirty="0"/>
          </a:p>
          <a:p>
            <a:pPr lvl="0"/>
            <a:endParaRPr lang="en-GB" sz="1900" dirty="0"/>
          </a:p>
          <a:p>
            <a:pPr lvl="0"/>
            <a:r>
              <a:rPr lang="en-GB" sz="1900" dirty="0"/>
              <a:t>rmh38@leicester.ac.uk</a:t>
            </a:r>
          </a:p>
        </p:txBody>
      </p:sp>
    </p:spTree>
    <p:extLst>
      <p:ext uri="{BB962C8B-B14F-4D97-AF65-F5344CB8AC3E}">
        <p14:creationId xmlns:p14="http://schemas.microsoft.com/office/powerpoint/2010/main" val="16733627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fontScale="90000"/>
              </a:bodyPr>
              <a:lstStyle/>
              <a:p>
                <a:r>
                  <a:rPr lang="en-GB" dirty="0" smtClean="0"/>
                  <a:t>Modelled </a:t>
                </a:r>
                <a14:m>
                  <m:oMath xmlns:m="http://schemas.openxmlformats.org/officeDocument/2006/math">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𝑓</m:t>
                    </m:r>
                  </m:oMath>
                </a14:m>
                <a:r>
                  <a:rPr lang="en-GB" dirty="0" smtClean="0"/>
                  <a:t> - Results</a:t>
                </a:r>
                <a:endParaRPr lang="en-GB"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t="-18085" b="-31915"/>
                </a:stretch>
              </a:blipFill>
            </p:spPr>
            <p:txBody>
              <a:bodyPr/>
              <a:lstStyle/>
              <a:p>
                <a:r>
                  <a:rPr lang="en-GB">
                    <a:noFill/>
                  </a:rPr>
                  <a:t> </a:t>
                </a:r>
              </a:p>
            </p:txBody>
          </p:sp>
        </mc:Fallback>
      </mc:AlternateContent>
      <p:pic>
        <p:nvPicPr>
          <p:cNvPr id="4" name="Picture 3"/>
          <p:cNvPicPr>
            <a:picLocks noChangeAspect="1"/>
          </p:cNvPicPr>
          <p:nvPr/>
        </p:nvPicPr>
        <p:blipFill>
          <a:blip r:embed="rId3"/>
          <a:stretch>
            <a:fillRect/>
          </a:stretch>
        </p:blipFill>
        <p:spPr>
          <a:xfrm>
            <a:off x="377264" y="731989"/>
            <a:ext cx="5178033" cy="385443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02034" y="731989"/>
            <a:ext cx="5440325" cy="4053371"/>
          </a:xfrm>
          <a:prstGeom prst="rect">
            <a:avLst/>
          </a:prstGeom>
        </p:spPr>
      </p:pic>
      <p:sp>
        <p:nvSpPr>
          <p:cNvPr id="6" name="TextBox 5"/>
          <p:cNvSpPr txBox="1"/>
          <p:nvPr/>
        </p:nvSpPr>
        <p:spPr>
          <a:xfrm flipH="1">
            <a:off x="8722197" y="3182962"/>
            <a:ext cx="1673266" cy="415498"/>
          </a:xfrm>
          <a:prstGeom prst="rect">
            <a:avLst/>
          </a:prstGeom>
          <a:noFill/>
        </p:spPr>
        <p:txBody>
          <a:bodyPr wrap="square" rtlCol="0">
            <a:spAutoFit/>
          </a:bodyPr>
          <a:lstStyle/>
          <a:p>
            <a:r>
              <a:rPr lang="en-GB" sz="1050" dirty="0" smtClean="0"/>
              <a:t>Higher sunspot</a:t>
            </a:r>
          </a:p>
          <a:p>
            <a:r>
              <a:rPr lang="en-GB" sz="1050" dirty="0" smtClean="0"/>
              <a:t>Number (80, 90, 130</a:t>
            </a:r>
            <a:r>
              <a:rPr lang="en-GB" sz="900" dirty="0" smtClean="0"/>
              <a:t>)</a:t>
            </a:r>
            <a:endParaRPr lang="en-GB" sz="900" dirty="0"/>
          </a:p>
        </p:txBody>
      </p:sp>
      <p:sp>
        <p:nvSpPr>
          <p:cNvPr id="7" name="TextBox 6"/>
          <p:cNvSpPr txBox="1"/>
          <p:nvPr/>
        </p:nvSpPr>
        <p:spPr>
          <a:xfrm flipH="1">
            <a:off x="7437120" y="1089018"/>
            <a:ext cx="1673266" cy="415498"/>
          </a:xfrm>
          <a:prstGeom prst="rect">
            <a:avLst/>
          </a:prstGeom>
          <a:noFill/>
        </p:spPr>
        <p:txBody>
          <a:bodyPr wrap="square" rtlCol="0">
            <a:spAutoFit/>
          </a:bodyPr>
          <a:lstStyle/>
          <a:p>
            <a:r>
              <a:rPr lang="en-GB" sz="1050" dirty="0" smtClean="0"/>
              <a:t>Lower sunspot</a:t>
            </a:r>
          </a:p>
          <a:p>
            <a:r>
              <a:rPr lang="en-GB" sz="1050" dirty="0" smtClean="0"/>
              <a:t>Number (4, 5,  13)</a:t>
            </a:r>
            <a:endParaRPr lang="en-GB" sz="1050" dirty="0"/>
          </a:p>
        </p:txBody>
      </p:sp>
      <mc:AlternateContent xmlns:mc="http://schemas.openxmlformats.org/markup-compatibility/2006" xmlns:a14="http://schemas.microsoft.com/office/drawing/2010/main">
        <mc:Choice Requires="a14">
          <p:sp>
            <p:nvSpPr>
              <p:cNvPr id="8" name="TextBox 7"/>
              <p:cNvSpPr txBox="1"/>
              <p:nvPr/>
            </p:nvSpPr>
            <p:spPr>
              <a:xfrm>
                <a:off x="6241784" y="4785360"/>
                <a:ext cx="5200575" cy="1846659"/>
              </a:xfrm>
              <a:prstGeom prst="rect">
                <a:avLst/>
              </a:prstGeom>
              <a:noFill/>
            </p:spPr>
            <p:txBody>
              <a:bodyPr wrap="square" rtlCol="0">
                <a:spAutoFit/>
              </a:bodyPr>
              <a:lstStyle/>
              <a:p>
                <a:pPr marL="285750" indent="-285750">
                  <a:buClr>
                    <a:srgbClr val="0070C0"/>
                  </a:buClr>
                  <a:buFont typeface="Arial" panose="020B0604020202020204" pitchFamily="34" charset="0"/>
                  <a:buChar char="•"/>
                </a:pPr>
                <a:r>
                  <a:rPr lang="en-GB" sz="1600" dirty="0" smtClean="0"/>
                  <a:t>This plot shows the yearly means of </a:t>
                </a:r>
                <a14:m>
                  <m:oMath xmlns:m="http://schemas.openxmlformats.org/officeDocument/2006/math">
                    <m:r>
                      <a:rPr lang="en-GB" sz="1600" i="1" smtClean="0">
                        <a:latin typeface="Cambria Math" panose="02040503050406030204" pitchFamily="18" charset="0"/>
                        <a:ea typeface="Cambria Math" panose="02040503050406030204" pitchFamily="18" charset="0"/>
                      </a:rPr>
                      <m:t>∆</m:t>
                    </m:r>
                    <m:r>
                      <a:rPr lang="en-GB" sz="1600" i="1" smtClean="0">
                        <a:latin typeface="Cambria Math" panose="02040503050406030204" pitchFamily="18" charset="0"/>
                        <a:ea typeface="Cambria Math" panose="02040503050406030204" pitchFamily="18" charset="0"/>
                      </a:rPr>
                      <m:t>𝑓</m:t>
                    </m:r>
                  </m:oMath>
                </a14:m>
                <a:r>
                  <a:rPr lang="en-GB" sz="1600" dirty="0" smtClean="0"/>
                  <a:t> for years 2007 – 2018. </a:t>
                </a:r>
              </a:p>
              <a:p>
                <a:pPr marL="285750" indent="-285750">
                  <a:buClr>
                    <a:srgbClr val="0070C0"/>
                  </a:buClr>
                  <a:buFont typeface="Arial" panose="020B0604020202020204" pitchFamily="34" charset="0"/>
                  <a:buChar char="•"/>
                </a:pPr>
                <a:r>
                  <a:rPr lang="en-GB" sz="1600" dirty="0" smtClean="0"/>
                  <a:t>The mean yearly sunspot numbers (SILSO, 2022) are given for years where </a:t>
                </a:r>
                <a14:m>
                  <m:oMath xmlns:m="http://schemas.openxmlformats.org/officeDocument/2006/math">
                    <m:r>
                      <a:rPr lang="en-GB" sz="1600" i="1" smtClean="0">
                        <a:latin typeface="Cambria Math" panose="02040503050406030204" pitchFamily="18" charset="0"/>
                        <a:ea typeface="Cambria Math" panose="02040503050406030204" pitchFamily="18" charset="0"/>
                      </a:rPr>
                      <m:t>∆</m:t>
                    </m:r>
                    <m:r>
                      <a:rPr lang="en-GB" sz="1600" i="1" smtClean="0">
                        <a:latin typeface="Cambria Math" panose="02040503050406030204" pitchFamily="18" charset="0"/>
                        <a:ea typeface="Cambria Math" panose="02040503050406030204" pitchFamily="18" charset="0"/>
                      </a:rPr>
                      <m:t>𝑓</m:t>
                    </m:r>
                  </m:oMath>
                </a14:m>
                <a:r>
                  <a:rPr lang="en-GB" sz="1600" dirty="0" smtClean="0"/>
                  <a:t> is highest and lowest.</a:t>
                </a:r>
              </a:p>
              <a:p>
                <a:pPr marL="285750" indent="-285750">
                  <a:buClr>
                    <a:srgbClr val="0070C0"/>
                  </a:buClr>
                  <a:buFont typeface="Arial" panose="020B0604020202020204" pitchFamily="34" charset="0"/>
                  <a:buChar char="•"/>
                </a:pPr>
                <a:r>
                  <a:rPr lang="en-GB" sz="1600" dirty="0" smtClean="0"/>
                  <a:t> The frequency of the IAR is greater when there is a lower sunspot number.</a:t>
                </a:r>
                <a:endParaRPr lang="en-GB" sz="1600" b="0" dirty="0" smtClean="0">
                  <a:ea typeface="Cambria Math" panose="02040503050406030204" pitchFamily="18" charset="0"/>
                </a:endParaRPr>
              </a:p>
              <a:p>
                <a:endParaRPr lang="en-GB" sz="1600" dirty="0"/>
              </a:p>
            </p:txBody>
          </p:sp>
        </mc:Choice>
        <mc:Fallback xmlns="">
          <p:sp>
            <p:nvSpPr>
              <p:cNvPr id="8" name="TextBox 7"/>
              <p:cNvSpPr txBox="1">
                <a:spLocks noRot="1" noChangeAspect="1" noMove="1" noResize="1" noEditPoints="1" noAdjustHandles="1" noChangeArrowheads="1" noChangeShapeType="1" noTextEdit="1"/>
              </p:cNvSpPr>
              <p:nvPr/>
            </p:nvSpPr>
            <p:spPr>
              <a:xfrm>
                <a:off x="6241784" y="4785360"/>
                <a:ext cx="5200575" cy="1846659"/>
              </a:xfrm>
              <a:prstGeom prst="rect">
                <a:avLst/>
              </a:prstGeom>
              <a:blipFill>
                <a:blip r:embed="rId5"/>
                <a:stretch>
                  <a:fillRect l="-469" t="-99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54722" y="4462272"/>
                <a:ext cx="5200575" cy="2800767"/>
              </a:xfrm>
              <a:prstGeom prst="rect">
                <a:avLst/>
              </a:prstGeom>
              <a:noFill/>
            </p:spPr>
            <p:txBody>
              <a:bodyPr wrap="square" rtlCol="0">
                <a:spAutoFit/>
              </a:bodyPr>
              <a:lstStyle/>
              <a:p>
                <a:pPr marL="285750" indent="-285750">
                  <a:buClr>
                    <a:srgbClr val="0070C0"/>
                  </a:buClr>
                  <a:buFont typeface="Arial" panose="020B0604020202020204" pitchFamily="34" charset="0"/>
                  <a:buChar char="•"/>
                </a:pPr>
                <a:r>
                  <a:rPr lang="en-GB" sz="1600" dirty="0" smtClean="0"/>
                  <a:t>This plot shows the hourly means of </a:t>
                </a:r>
                <a14:m>
                  <m:oMath xmlns:m="http://schemas.openxmlformats.org/officeDocument/2006/math">
                    <m:r>
                      <a:rPr lang="en-GB" sz="1600" i="1" smtClean="0">
                        <a:latin typeface="Cambria Math" panose="02040503050406030204" pitchFamily="18" charset="0"/>
                        <a:ea typeface="Cambria Math" panose="02040503050406030204" pitchFamily="18" charset="0"/>
                      </a:rPr>
                      <m:t>∆</m:t>
                    </m:r>
                    <m:r>
                      <a:rPr lang="en-GB" sz="1600" i="1" smtClean="0">
                        <a:latin typeface="Cambria Math" panose="02040503050406030204" pitchFamily="18" charset="0"/>
                        <a:ea typeface="Cambria Math" panose="02040503050406030204" pitchFamily="18" charset="0"/>
                      </a:rPr>
                      <m:t>𝑓</m:t>
                    </m:r>
                  </m:oMath>
                </a14:m>
                <a:r>
                  <a:rPr lang="en-GB" sz="1600" dirty="0" smtClean="0"/>
                  <a:t> for each month of 2013. </a:t>
                </a:r>
              </a:p>
              <a:p>
                <a:pPr marL="285750" indent="-285750">
                  <a:buClr>
                    <a:srgbClr val="0070C0"/>
                  </a:buClr>
                  <a:buFont typeface="Arial" panose="020B0604020202020204" pitchFamily="34" charset="0"/>
                  <a:buChar char="•"/>
                </a:pPr>
                <a:r>
                  <a:rPr lang="en-GB" sz="1600" dirty="0" smtClean="0"/>
                  <a:t>It shows the modelled frequencies of the IAR are higher in the winter than the summer, with Jan, Feb and Dec having the highest </a:t>
                </a:r>
                <a14:m>
                  <m:oMath xmlns:m="http://schemas.openxmlformats.org/officeDocument/2006/math">
                    <m:r>
                      <a:rPr lang="en-GB" sz="1600" i="1" smtClean="0">
                        <a:latin typeface="Cambria Math" panose="02040503050406030204" pitchFamily="18" charset="0"/>
                        <a:ea typeface="Cambria Math" panose="02040503050406030204" pitchFamily="18" charset="0"/>
                      </a:rPr>
                      <m:t>∆</m:t>
                    </m:r>
                    <m:r>
                      <a:rPr lang="en-GB" sz="1600" b="0" i="1" smtClean="0">
                        <a:latin typeface="Cambria Math" panose="02040503050406030204" pitchFamily="18" charset="0"/>
                        <a:ea typeface="Cambria Math" panose="02040503050406030204" pitchFamily="18" charset="0"/>
                      </a:rPr>
                      <m:t>𝑓</m:t>
                    </m:r>
                  </m:oMath>
                </a14:m>
                <a:r>
                  <a:rPr lang="en-GB" sz="1600" b="0" dirty="0" smtClean="0">
                    <a:ea typeface="Cambria Math" panose="02040503050406030204" pitchFamily="18" charset="0"/>
                  </a:rPr>
                  <a:t>, and </a:t>
                </a:r>
                <a:r>
                  <a:rPr lang="en-GB" sz="1600" dirty="0" smtClean="0"/>
                  <a:t>Jun, Jul and May having the lowest </a:t>
                </a:r>
                <a14:m>
                  <m:oMath xmlns:m="http://schemas.openxmlformats.org/officeDocument/2006/math">
                    <m:r>
                      <a:rPr lang="en-GB" sz="1600" i="1">
                        <a:latin typeface="Cambria Math" panose="02040503050406030204" pitchFamily="18" charset="0"/>
                        <a:ea typeface="Cambria Math" panose="02040503050406030204" pitchFamily="18" charset="0"/>
                      </a:rPr>
                      <m:t>∆</m:t>
                    </m:r>
                    <m:r>
                      <a:rPr lang="en-GB" sz="1600" i="1">
                        <a:latin typeface="Cambria Math" panose="02040503050406030204" pitchFamily="18" charset="0"/>
                        <a:ea typeface="Cambria Math" panose="02040503050406030204" pitchFamily="18" charset="0"/>
                      </a:rPr>
                      <m:t>𝑓</m:t>
                    </m:r>
                  </m:oMath>
                </a14:m>
                <a:r>
                  <a:rPr lang="en-GB" sz="1600" dirty="0" smtClean="0">
                    <a:ea typeface="Cambria Math" panose="02040503050406030204" pitchFamily="18" charset="0"/>
                  </a:rPr>
                  <a:t>.</a:t>
                </a:r>
              </a:p>
              <a:p>
                <a:pPr marL="285750" indent="-285750">
                  <a:buClr>
                    <a:srgbClr val="0070C0"/>
                  </a:buClr>
                  <a:buFont typeface="Arial" panose="020B0604020202020204" pitchFamily="34" charset="0"/>
                  <a:buChar char="•"/>
                </a:pPr>
                <a:r>
                  <a:rPr lang="en-GB" sz="1600" dirty="0" smtClean="0">
                    <a:ea typeface="Cambria Math" panose="02040503050406030204" pitchFamily="18" charset="0"/>
                  </a:rPr>
                  <a:t>Note the double peak in frequency in the winter months; we have created this plot for years 2007 – 2018 and it appears in all years.</a:t>
                </a:r>
                <a:endParaRPr lang="en-GB" sz="1600" dirty="0">
                  <a:ea typeface="Cambria Math" panose="02040503050406030204" pitchFamily="18" charset="0"/>
                </a:endParaRPr>
              </a:p>
              <a:p>
                <a:endParaRPr lang="en-GB" sz="1600" b="0" dirty="0" smtClean="0">
                  <a:ea typeface="Cambria Math" panose="02040503050406030204" pitchFamily="18" charset="0"/>
                </a:endParaRPr>
              </a:p>
              <a:p>
                <a:endParaRPr lang="en-GB" sz="1600" dirty="0"/>
              </a:p>
            </p:txBody>
          </p:sp>
        </mc:Choice>
        <mc:Fallback xmlns="">
          <p:sp>
            <p:nvSpPr>
              <p:cNvPr id="9" name="TextBox 8"/>
              <p:cNvSpPr txBox="1">
                <a:spLocks noRot="1" noChangeAspect="1" noMove="1" noResize="1" noEditPoints="1" noAdjustHandles="1" noChangeArrowheads="1" noChangeShapeType="1" noTextEdit="1"/>
              </p:cNvSpPr>
              <p:nvPr/>
            </p:nvSpPr>
            <p:spPr>
              <a:xfrm>
                <a:off x="354722" y="4462272"/>
                <a:ext cx="5200575" cy="2800767"/>
              </a:xfrm>
              <a:prstGeom prst="rect">
                <a:avLst/>
              </a:prstGeom>
              <a:blipFill>
                <a:blip r:embed="rId6"/>
                <a:stretch>
                  <a:fillRect l="-469" t="-654" r="-938"/>
                </a:stretch>
              </a:blipFill>
            </p:spPr>
            <p:txBody>
              <a:bodyPr/>
              <a:lstStyle/>
              <a:p>
                <a:r>
                  <a:rPr lang="en-GB">
                    <a:noFill/>
                  </a:rPr>
                  <a:t> </a:t>
                </a:r>
              </a:p>
            </p:txBody>
          </p:sp>
        </mc:Fallback>
      </mc:AlternateContent>
    </p:spTree>
    <p:extLst>
      <p:ext uri="{BB962C8B-B14F-4D97-AF65-F5344CB8AC3E}">
        <p14:creationId xmlns:p14="http://schemas.microsoft.com/office/powerpoint/2010/main" val="37040108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Identifying IAR with Machine Learning</a:t>
            </a:r>
            <a:endParaRPr lang="en-GB" dirty="0"/>
          </a:p>
        </p:txBody>
      </p:sp>
      <p:sp>
        <p:nvSpPr>
          <p:cNvPr id="3" name="Content Placeholder 2"/>
          <p:cNvSpPr>
            <a:spLocks noGrp="1"/>
          </p:cNvSpPr>
          <p:nvPr>
            <p:ph idx="1"/>
          </p:nvPr>
        </p:nvSpPr>
        <p:spPr>
          <a:xfrm>
            <a:off x="362712" y="760037"/>
            <a:ext cx="5410200" cy="3632366"/>
          </a:xfrm>
        </p:spPr>
        <p:txBody>
          <a:bodyPr>
            <a:normAutofit/>
          </a:bodyPr>
          <a:lstStyle/>
          <a:p>
            <a:r>
              <a:rPr lang="en-GB" sz="1800" dirty="0" err="1" smtClean="0"/>
              <a:t>Marangio</a:t>
            </a:r>
            <a:r>
              <a:rPr lang="en-GB" sz="1800" dirty="0" smtClean="0"/>
              <a:t> et al. (2020) developed a method for identifying IAR in spectrograms using the fully convolutional neural network U-Net (</a:t>
            </a:r>
            <a:r>
              <a:rPr lang="en-GB" sz="1800" dirty="0" err="1"/>
              <a:t>Ronneberger</a:t>
            </a:r>
            <a:r>
              <a:rPr lang="en-GB" sz="1800" dirty="0"/>
              <a:t> et </a:t>
            </a:r>
            <a:r>
              <a:rPr lang="en-GB" sz="1800" dirty="0" smtClean="0"/>
              <a:t>al, 2015).</a:t>
            </a:r>
          </a:p>
          <a:p>
            <a:r>
              <a:rPr lang="en-GB" sz="1800" dirty="0" smtClean="0"/>
              <a:t>Created a training set consisting of a mixture of manually drawn labels and labels generated by the automatic detection method by Beggan. (2014).</a:t>
            </a:r>
            <a:endParaRPr lang="en-GB" sz="1800" dirty="0"/>
          </a:p>
          <a:p>
            <a:r>
              <a:rPr lang="en-GB" sz="1800" dirty="0" smtClean="0"/>
              <a:t>Input greyscale spectrogram to the U-Net.</a:t>
            </a:r>
          </a:p>
          <a:p>
            <a:r>
              <a:rPr lang="en-GB" sz="1800" dirty="0" smtClean="0"/>
              <a:t>Output is an image where a darker pixel represents a higher probability that it is an IAR.</a:t>
            </a:r>
          </a:p>
          <a:p>
            <a:r>
              <a:rPr lang="en-GB" sz="1800" dirty="0" smtClean="0"/>
              <a:t>Threshold at 0.7 which gave the more accurate result.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032" y="4303560"/>
            <a:ext cx="2544293" cy="249348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29184" y="760037"/>
            <a:ext cx="3008720" cy="2919479"/>
          </a:xfrm>
          <a:prstGeom prst="rect">
            <a:avLst/>
          </a:prstGeom>
        </p:spPr>
      </p:pic>
      <p:sp>
        <p:nvSpPr>
          <p:cNvPr id="6" name="TextBox 5"/>
          <p:cNvSpPr txBox="1"/>
          <p:nvPr/>
        </p:nvSpPr>
        <p:spPr>
          <a:xfrm>
            <a:off x="2865783" y="4214702"/>
            <a:ext cx="3230217" cy="2616101"/>
          </a:xfrm>
          <a:prstGeom prst="rect">
            <a:avLst/>
          </a:prstGeom>
          <a:noFill/>
        </p:spPr>
        <p:txBody>
          <a:bodyPr wrap="square" rtlCol="0">
            <a:spAutoFit/>
          </a:bodyPr>
          <a:lstStyle/>
          <a:p>
            <a:r>
              <a:rPr lang="en-GB" sz="1600" dirty="0" smtClean="0"/>
              <a:t>Input to the U-Net is a greyscale spectrogram. The frequencies go from 0.5 – 6.5 Hz, and the time from 16:00 – 08:00 UT, which contains most of the IAR harmonics.  The plot is rotated to follow the method from </a:t>
            </a:r>
            <a:r>
              <a:rPr lang="en-GB" sz="1600" dirty="0" err="1"/>
              <a:t>Marangio</a:t>
            </a:r>
            <a:r>
              <a:rPr lang="en-GB" sz="1600" dirty="0"/>
              <a:t> et al. (2020</a:t>
            </a:r>
            <a:r>
              <a:rPr lang="en-GB" sz="1600" dirty="0" smtClean="0"/>
              <a:t>). The inputs and outputs do not include axis (they are shown here for better understanding of the images).</a:t>
            </a:r>
            <a:endParaRPr lang="en-GB" sz="1600" b="0" dirty="0" smtClean="0">
              <a:ea typeface="Cambria Math" panose="02040503050406030204" pitchFamily="18" charset="0"/>
            </a:endParaRPr>
          </a:p>
        </p:txBody>
      </p:sp>
      <p:sp>
        <p:nvSpPr>
          <p:cNvPr id="7" name="TextBox 6"/>
          <p:cNvSpPr txBox="1"/>
          <p:nvPr/>
        </p:nvSpPr>
        <p:spPr>
          <a:xfrm>
            <a:off x="9494176" y="1397208"/>
            <a:ext cx="2273808" cy="1323439"/>
          </a:xfrm>
          <a:prstGeom prst="rect">
            <a:avLst/>
          </a:prstGeom>
          <a:noFill/>
        </p:spPr>
        <p:txBody>
          <a:bodyPr wrap="square" rtlCol="0">
            <a:spAutoFit/>
          </a:bodyPr>
          <a:lstStyle/>
          <a:p>
            <a:r>
              <a:rPr lang="en-GB" sz="1600" dirty="0" smtClean="0"/>
              <a:t>Output of the U-Net before a threshold is applied. The darker the pixel colour, the more likely it is IAR.</a:t>
            </a:r>
            <a:endParaRPr lang="en-GB" sz="1600" b="0" dirty="0" smtClean="0">
              <a:ea typeface="Cambria Math" panose="02040503050406030204" pitchFamily="18" charset="0"/>
            </a:endParaRPr>
          </a:p>
        </p:txBody>
      </p:sp>
      <p:pic>
        <p:nvPicPr>
          <p:cNvPr id="8" name="Picture 7"/>
          <p:cNvPicPr>
            <a:picLocks noChangeAspect="1"/>
          </p:cNvPicPr>
          <p:nvPr/>
        </p:nvPicPr>
        <p:blipFill>
          <a:blip r:embed="rId4"/>
          <a:stretch>
            <a:fillRect/>
          </a:stretch>
        </p:blipFill>
        <p:spPr>
          <a:xfrm>
            <a:off x="6024711" y="3858727"/>
            <a:ext cx="3546581" cy="2889545"/>
          </a:xfrm>
          <a:prstGeom prst="rect">
            <a:avLst/>
          </a:prstGeom>
        </p:spPr>
      </p:pic>
      <p:sp>
        <p:nvSpPr>
          <p:cNvPr id="9" name="TextBox 8"/>
          <p:cNvSpPr txBox="1"/>
          <p:nvPr/>
        </p:nvSpPr>
        <p:spPr>
          <a:xfrm>
            <a:off x="9494176" y="4392403"/>
            <a:ext cx="2273808" cy="1815882"/>
          </a:xfrm>
          <a:prstGeom prst="rect">
            <a:avLst/>
          </a:prstGeom>
          <a:noFill/>
        </p:spPr>
        <p:txBody>
          <a:bodyPr wrap="square" rtlCol="0">
            <a:spAutoFit/>
          </a:bodyPr>
          <a:lstStyle/>
          <a:p>
            <a:r>
              <a:rPr lang="en-GB" sz="1600" dirty="0" smtClean="0"/>
              <a:t>After a threshold of 0.7 is applied. 6 harmonics are clearly visible and noise is extremely reduced. From this, we can now find the harmonic frequency separation.</a:t>
            </a:r>
            <a:endParaRPr lang="en-GB" sz="1600" b="0" dirty="0" smtClean="0">
              <a:ea typeface="Cambria Math" panose="02040503050406030204" pitchFamily="18" charset="0"/>
            </a:endParaRPr>
          </a:p>
        </p:txBody>
      </p:sp>
    </p:spTree>
    <p:extLst>
      <p:ext uri="{BB962C8B-B14F-4D97-AF65-F5344CB8AC3E}">
        <p14:creationId xmlns:p14="http://schemas.microsoft.com/office/powerpoint/2010/main" val="689108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Finding the harmonic frequency separation from the data</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58663" y="1024016"/>
                <a:ext cx="4587240" cy="2996311"/>
              </a:xfrm>
            </p:spPr>
            <p:txBody>
              <a:bodyPr>
                <a:normAutofit/>
              </a:bodyPr>
              <a:lstStyle/>
              <a:p>
                <a:r>
                  <a:rPr lang="en-GB" sz="2000" dirty="0" smtClean="0"/>
                  <a:t>From the U-Net output, </a:t>
                </a:r>
                <a14:m>
                  <m:oMath xmlns:m="http://schemas.openxmlformats.org/officeDocument/2006/math">
                    <m:r>
                      <a:rPr lang="en-GB" sz="2000" i="1">
                        <a:latin typeface="Cambria Math" panose="02040503050406030204" pitchFamily="18" charset="0"/>
                        <a:ea typeface="Cambria Math" panose="02040503050406030204" pitchFamily="18" charset="0"/>
                      </a:rPr>
                      <m:t>∆</m:t>
                    </m:r>
                    <m:r>
                      <a:rPr lang="en-GB" sz="2000" i="1">
                        <a:latin typeface="Cambria Math" panose="02040503050406030204" pitchFamily="18" charset="0"/>
                        <a:ea typeface="Cambria Math" panose="02040503050406030204" pitchFamily="18" charset="0"/>
                      </a:rPr>
                      <m:t>𝑓</m:t>
                    </m:r>
                  </m:oMath>
                </a14:m>
                <a:r>
                  <a:rPr lang="en-GB" sz="2000" dirty="0"/>
                  <a:t> </a:t>
                </a:r>
                <a:r>
                  <a:rPr lang="en-GB" sz="2000" dirty="0" smtClean="0"/>
                  <a:t>can be found.</a:t>
                </a:r>
              </a:p>
              <a:p>
                <a:r>
                  <a:rPr lang="en-GB" sz="2000" dirty="0" smtClean="0"/>
                  <a:t>For every row of pixels, the average distance between the maximum peaks calculated. This is then scaled to pixels. </a:t>
                </a:r>
                <a:endParaRPr lang="en-GB"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58663" y="1024016"/>
                <a:ext cx="4587240" cy="2996311"/>
              </a:xfrm>
              <a:blipFill>
                <a:blip r:embed="rId2"/>
                <a:stretch>
                  <a:fillRect l="-1197" t="-2236"/>
                </a:stretch>
              </a:blipFill>
            </p:spPr>
            <p:txBody>
              <a:bodyPr/>
              <a:lstStyle/>
              <a:p>
                <a:r>
                  <a:rPr lang="en-GB">
                    <a:noFill/>
                  </a:rPr>
                  <a:t> </a:t>
                </a:r>
              </a:p>
            </p:txBody>
          </p:sp>
        </mc:Fallback>
      </mc:AlternateContent>
      <p:pic>
        <p:nvPicPr>
          <p:cNvPr id="4" name="Picture 3"/>
          <p:cNvPicPr>
            <a:picLocks noChangeAspect="1"/>
          </p:cNvPicPr>
          <p:nvPr/>
        </p:nvPicPr>
        <p:blipFill>
          <a:blip r:embed="rId3"/>
          <a:stretch>
            <a:fillRect/>
          </a:stretch>
        </p:blipFill>
        <p:spPr>
          <a:xfrm>
            <a:off x="6260592" y="990473"/>
            <a:ext cx="2871216" cy="2401949"/>
          </a:xfrm>
          <a:prstGeom prst="rect">
            <a:avLst/>
          </a:prstGeom>
        </p:spPr>
      </p:pic>
      <p:cxnSp>
        <p:nvCxnSpPr>
          <p:cNvPr id="6" name="Straight Arrow Connector 5"/>
          <p:cNvCxnSpPr/>
          <p:nvPr/>
        </p:nvCxnSpPr>
        <p:spPr>
          <a:xfrm>
            <a:off x="7020388" y="2462531"/>
            <a:ext cx="174310" cy="18399"/>
          </a:xfrm>
          <a:prstGeom prst="straightConnector1">
            <a:avLst/>
          </a:prstGeom>
          <a:ln>
            <a:solidFill>
              <a:srgbClr val="FF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7"/>
              <p:cNvSpPr txBox="1"/>
              <p:nvPr/>
            </p:nvSpPr>
            <p:spPr>
              <a:xfrm>
                <a:off x="7034377" y="2039116"/>
                <a:ext cx="320641" cy="30698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smtClean="0">
                          <a:solidFill>
                            <a:srgbClr val="FF0000"/>
                          </a:solidFill>
                          <a:latin typeface="Cambria Math" panose="02040503050406030204" pitchFamily="18" charset="0"/>
                          <a:ea typeface="Cambria Math" panose="02040503050406030204" pitchFamily="18" charset="0"/>
                        </a:rPr>
                        <m:t>∆</m:t>
                      </m:r>
                      <m:r>
                        <a:rPr lang="en-GB" i="1" smtClean="0">
                          <a:solidFill>
                            <a:srgbClr val="FF0000"/>
                          </a:solidFill>
                          <a:latin typeface="Cambria Math" panose="02040503050406030204" pitchFamily="18" charset="0"/>
                          <a:ea typeface="Cambria Math" panose="02040503050406030204" pitchFamily="18" charset="0"/>
                        </a:rPr>
                        <m:t>𝑓</m:t>
                      </m:r>
                    </m:oMath>
                  </m:oMathPara>
                </a14:m>
                <a:endParaRPr lang="en-GB" dirty="0">
                  <a:solidFill>
                    <a:srgbClr val="FF0000"/>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7034377" y="2039116"/>
                <a:ext cx="320641" cy="306987"/>
              </a:xfrm>
              <a:prstGeom prst="rect">
                <a:avLst/>
              </a:prstGeom>
              <a:blipFill>
                <a:blip r:embed="rId4"/>
                <a:stretch>
                  <a:fillRect r="-45283" b="-36000"/>
                </a:stretch>
              </a:blipFill>
            </p:spPr>
            <p:txBody>
              <a:bodyPr/>
              <a:lstStyle/>
              <a:p>
                <a:r>
                  <a:rPr lang="en-GB">
                    <a:noFill/>
                  </a:rPr>
                  <a:t> </a:t>
                </a:r>
              </a:p>
            </p:txBody>
          </p:sp>
        </mc:Fallback>
      </mc:AlternateContent>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0352" y="3022267"/>
            <a:ext cx="5558551" cy="3695525"/>
          </a:xfrm>
          <a:prstGeom prst="rect">
            <a:avLst/>
          </a:prstGeom>
        </p:spPr>
      </p:pic>
      <p:sp>
        <p:nvSpPr>
          <p:cNvPr id="14" name="TextBox 13"/>
          <p:cNvSpPr txBox="1"/>
          <p:nvPr/>
        </p:nvSpPr>
        <p:spPr>
          <a:xfrm>
            <a:off x="9189376" y="1557054"/>
            <a:ext cx="2273808" cy="1077218"/>
          </a:xfrm>
          <a:prstGeom prst="rect">
            <a:avLst/>
          </a:prstGeom>
          <a:noFill/>
        </p:spPr>
        <p:txBody>
          <a:bodyPr wrap="square" rtlCol="0">
            <a:spAutoFit/>
          </a:bodyPr>
          <a:lstStyle/>
          <a:p>
            <a:r>
              <a:rPr lang="en-GB" sz="1600" dirty="0" smtClean="0"/>
              <a:t>U-Net output with harmonic frequency separation marked for one row. </a:t>
            </a:r>
            <a:endParaRPr lang="en-GB" sz="1600" b="0" dirty="0" smtClean="0">
              <a:ea typeface="Cambria Math" panose="02040503050406030204" pitchFamily="18" charset="0"/>
            </a:endParaRPr>
          </a:p>
        </p:txBody>
      </p:sp>
      <mc:AlternateContent xmlns:mc="http://schemas.openxmlformats.org/markup-compatibility/2006" xmlns:a14="http://schemas.microsoft.com/office/drawing/2010/main">
        <mc:Choice Requires="a14">
          <p:sp>
            <p:nvSpPr>
              <p:cNvPr id="15" name="Content Placeholder 2"/>
              <p:cNvSpPr txBox="1">
                <a:spLocks/>
              </p:cNvSpPr>
              <p:nvPr/>
            </p:nvSpPr>
            <p:spPr>
              <a:xfrm>
                <a:off x="6317299" y="3868883"/>
                <a:ext cx="4587240" cy="2996311"/>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Clr>
                    <a:srgbClr val="0070C0"/>
                  </a:buClr>
                  <a:buFont typeface="Arial" panose="020B0604020202020204" pitchFamily="34" charset="0"/>
                  <a:buChar char="•"/>
                  <a:defRPr sz="2800" kern="1200">
                    <a:solidFill>
                      <a:schemeClr val="tx1"/>
                    </a:solidFill>
                    <a:latin typeface="+mn-lt"/>
                    <a:ea typeface="+mn-ea"/>
                    <a:cs typeface="+mn-cs"/>
                  </a:defRPr>
                </a:lvl1pPr>
                <a:lvl2pPr marL="800100" indent="-342900" algn="l" defTabSz="914400" rtl="0" eaLnBrk="1" latinLnBrk="0" hangingPunct="1">
                  <a:lnSpc>
                    <a:spcPct val="90000"/>
                  </a:lnSpc>
                  <a:spcBef>
                    <a:spcPts val="500"/>
                  </a:spcBef>
                  <a:buClr>
                    <a:srgbClr val="0070C0"/>
                  </a:buClr>
                  <a:buFont typeface="Arial" panose="020B0604020202020204" pitchFamily="34" charset="0"/>
                  <a:buChar char="•"/>
                  <a:defRPr sz="2400" kern="1200">
                    <a:solidFill>
                      <a:schemeClr val="tx1"/>
                    </a:solidFill>
                    <a:latin typeface="+mn-lt"/>
                    <a:ea typeface="+mn-ea"/>
                    <a:cs typeface="+mn-cs"/>
                  </a:defRPr>
                </a:lvl2pPr>
                <a:lvl3pPr marL="1257300" indent="-342900" algn="l" defTabSz="914400" rtl="0" eaLnBrk="1" latinLnBrk="0" hangingPunct="1">
                  <a:lnSpc>
                    <a:spcPct val="90000"/>
                  </a:lnSpc>
                  <a:spcBef>
                    <a:spcPts val="500"/>
                  </a:spcBef>
                  <a:buClr>
                    <a:srgbClr val="0070C0"/>
                  </a:buClr>
                  <a:buFont typeface="Arial" panose="020B0604020202020204" pitchFamily="34" charset="0"/>
                  <a:buChar char="•"/>
                  <a:defRPr sz="20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Clr>
                    <a:srgbClr val="0070C0"/>
                  </a:buClr>
                  <a:buFont typeface="Arial" panose="020B0604020202020204" pitchFamily="34" charset="0"/>
                  <a:buChar char="•"/>
                  <a:defRPr sz="1800" kern="1200">
                    <a:solidFill>
                      <a:schemeClr val="tx1"/>
                    </a:solidFill>
                    <a:latin typeface="+mn-lt"/>
                    <a:ea typeface="+mn-ea"/>
                    <a:cs typeface="+mn-cs"/>
                  </a:defRPr>
                </a:lvl4pPr>
                <a:lvl5pPr marL="2114550" indent="-285750" algn="l" defTabSz="914400" rtl="0" eaLnBrk="1" latinLnBrk="0" hangingPunct="1">
                  <a:lnSpc>
                    <a:spcPct val="90000"/>
                  </a:lnSpc>
                  <a:spcBef>
                    <a:spcPts val="500"/>
                  </a:spcBef>
                  <a:buClr>
                    <a:srgbClr val="0070C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smtClean="0"/>
                  <a:t>The calculated </a:t>
                </a:r>
                <a14:m>
                  <m:oMath xmlns:m="http://schemas.openxmlformats.org/officeDocument/2006/math">
                    <m:r>
                      <a:rPr lang="en-GB" sz="2000" i="1">
                        <a:latin typeface="Cambria Math" panose="02040503050406030204" pitchFamily="18" charset="0"/>
                        <a:ea typeface="Cambria Math" panose="02040503050406030204" pitchFamily="18" charset="0"/>
                      </a:rPr>
                      <m:t>∆</m:t>
                    </m:r>
                    <m:r>
                      <a:rPr lang="en-GB" sz="2000" i="1">
                        <a:latin typeface="Cambria Math" panose="02040503050406030204" pitchFamily="18" charset="0"/>
                        <a:ea typeface="Cambria Math" panose="02040503050406030204" pitchFamily="18" charset="0"/>
                      </a:rPr>
                      <m:t>𝑓</m:t>
                    </m:r>
                  </m:oMath>
                </a14:m>
                <a:r>
                  <a:rPr lang="en-GB" sz="2000" dirty="0" smtClean="0"/>
                  <a:t> is plotted on top of the spectrogram in red. </a:t>
                </a:r>
              </a:p>
              <a:p>
                <a:r>
                  <a:rPr lang="en-GB" sz="2000" dirty="0" smtClean="0"/>
                  <a:t>The lowest line is 1 x </a:t>
                </a:r>
                <a14:m>
                  <m:oMath xmlns:m="http://schemas.openxmlformats.org/officeDocument/2006/math">
                    <m:r>
                      <a:rPr lang="en-GB" sz="2000" i="1">
                        <a:latin typeface="Cambria Math" panose="02040503050406030204" pitchFamily="18" charset="0"/>
                        <a:ea typeface="Cambria Math" panose="02040503050406030204" pitchFamily="18" charset="0"/>
                      </a:rPr>
                      <m:t>∆</m:t>
                    </m:r>
                    <m:r>
                      <a:rPr lang="en-GB" sz="2000" i="1">
                        <a:latin typeface="Cambria Math" panose="02040503050406030204" pitchFamily="18" charset="0"/>
                        <a:ea typeface="Cambria Math" panose="02040503050406030204" pitchFamily="18" charset="0"/>
                      </a:rPr>
                      <m:t>𝑓</m:t>
                    </m:r>
                  </m:oMath>
                </a14:m>
                <a:r>
                  <a:rPr lang="en-GB" sz="2000" dirty="0" smtClean="0"/>
                  <a:t>, with higher lines being n*</a:t>
                </a:r>
                <a:r>
                  <a:rPr lang="en-GB" sz="2000" dirty="0">
                    <a:ea typeface="Cambria Math" panose="02040503050406030204" pitchFamily="18" charset="0"/>
                  </a:rPr>
                  <a:t> </a:t>
                </a:r>
                <a14:m>
                  <m:oMath xmlns:m="http://schemas.openxmlformats.org/officeDocument/2006/math">
                    <m:r>
                      <a:rPr lang="en-GB" sz="2000" i="1">
                        <a:latin typeface="Cambria Math" panose="02040503050406030204" pitchFamily="18" charset="0"/>
                        <a:ea typeface="Cambria Math" panose="02040503050406030204" pitchFamily="18" charset="0"/>
                      </a:rPr>
                      <m:t>∆</m:t>
                    </m:r>
                    <m:r>
                      <a:rPr lang="en-GB" sz="2000" i="1">
                        <a:latin typeface="Cambria Math" panose="02040503050406030204" pitchFamily="18" charset="0"/>
                        <a:ea typeface="Cambria Math" panose="02040503050406030204" pitchFamily="18" charset="0"/>
                      </a:rPr>
                      <m:t>𝑓</m:t>
                    </m:r>
                  </m:oMath>
                </a14:m>
                <a:r>
                  <a:rPr lang="en-GB" sz="2000" dirty="0" smtClean="0"/>
                  <a:t>. </a:t>
                </a:r>
              </a:p>
              <a:p>
                <a:r>
                  <a:rPr lang="en-GB" sz="2000" dirty="0" smtClean="0"/>
                  <a:t>These are plotted so that we can see </a:t>
                </a:r>
                <a14:m>
                  <m:oMath xmlns:m="http://schemas.openxmlformats.org/officeDocument/2006/math">
                    <m:r>
                      <a:rPr lang="en-GB" sz="2000" i="1">
                        <a:latin typeface="Cambria Math" panose="02040503050406030204" pitchFamily="18" charset="0"/>
                        <a:ea typeface="Cambria Math" panose="02040503050406030204" pitchFamily="18" charset="0"/>
                      </a:rPr>
                      <m:t>∆</m:t>
                    </m:r>
                    <m:r>
                      <a:rPr lang="en-GB" sz="2000" i="1">
                        <a:latin typeface="Cambria Math" panose="02040503050406030204" pitchFamily="18" charset="0"/>
                        <a:ea typeface="Cambria Math" panose="02040503050406030204" pitchFamily="18" charset="0"/>
                      </a:rPr>
                      <m:t>𝑓</m:t>
                    </m:r>
                  </m:oMath>
                </a14:m>
                <a:r>
                  <a:rPr lang="en-GB" sz="2000" dirty="0" smtClean="0"/>
                  <a:t> following the trend of the harmonics in the data. </a:t>
                </a:r>
                <a:endParaRPr lang="en-GB" sz="2000" dirty="0"/>
              </a:p>
            </p:txBody>
          </p:sp>
        </mc:Choice>
        <mc:Fallback xmlns="">
          <p:sp>
            <p:nvSpPr>
              <p:cNvPr id="15" name="Content Placeholder 2"/>
              <p:cNvSpPr txBox="1">
                <a:spLocks noRot="1" noChangeAspect="1" noMove="1" noResize="1" noEditPoints="1" noAdjustHandles="1" noChangeArrowheads="1" noChangeShapeType="1" noTextEdit="1"/>
              </p:cNvSpPr>
              <p:nvPr/>
            </p:nvSpPr>
            <p:spPr>
              <a:xfrm>
                <a:off x="6317299" y="3868883"/>
                <a:ext cx="4587240" cy="2996311"/>
              </a:xfrm>
              <a:prstGeom prst="rect">
                <a:avLst/>
              </a:prstGeom>
              <a:blipFill>
                <a:blip r:embed="rId6"/>
                <a:stretch>
                  <a:fillRect l="-1195" t="-2240" r="-930"/>
                </a:stretch>
              </a:blipFill>
            </p:spPr>
            <p:txBody>
              <a:bodyPr/>
              <a:lstStyle/>
              <a:p>
                <a:r>
                  <a:rPr lang="en-GB">
                    <a:noFill/>
                  </a:rPr>
                  <a:t> </a:t>
                </a:r>
              </a:p>
            </p:txBody>
          </p:sp>
        </mc:Fallback>
      </mc:AlternateContent>
    </p:spTree>
    <p:extLst>
      <p:ext uri="{BB962C8B-B14F-4D97-AF65-F5344CB8AC3E}">
        <p14:creationId xmlns:p14="http://schemas.microsoft.com/office/powerpoint/2010/main" val="3438889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Comparison with the Model</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543" y="720552"/>
            <a:ext cx="5945525" cy="395279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3068" y="1479272"/>
            <a:ext cx="5955206" cy="3007217"/>
          </a:xfrm>
          <a:prstGeom prst="rect">
            <a:avLst/>
          </a:prstGeom>
        </p:spPr>
      </p:pic>
      <mc:AlternateContent xmlns:mc="http://schemas.openxmlformats.org/markup-compatibility/2006" xmlns:a14="http://schemas.microsoft.com/office/drawing/2010/main">
        <mc:Choice Requires="a14">
          <p:sp>
            <p:nvSpPr>
              <p:cNvPr id="6" name="Content Placeholder 2"/>
              <p:cNvSpPr>
                <a:spLocks noGrp="1"/>
              </p:cNvSpPr>
              <p:nvPr>
                <p:ph idx="1"/>
              </p:nvPr>
            </p:nvSpPr>
            <p:spPr>
              <a:xfrm>
                <a:off x="871384" y="4830487"/>
                <a:ext cx="10515600" cy="1804229"/>
              </a:xfrm>
            </p:spPr>
            <p:txBody>
              <a:bodyPr>
                <a:normAutofit fontScale="92500" lnSpcReduction="20000"/>
              </a:bodyPr>
              <a:lstStyle/>
              <a:p>
                <a:pPr>
                  <a:buClr>
                    <a:srgbClr val="0070C0"/>
                  </a:buClr>
                </a:pPr>
                <a14:m>
                  <m:oMath xmlns:m="http://schemas.openxmlformats.org/officeDocument/2006/math">
                    <m:r>
                      <a:rPr lang="en-GB" i="1" smtClean="0">
                        <a:latin typeface="Cambria Math" panose="02040503050406030204" pitchFamily="18" charset="0"/>
                        <a:ea typeface="Cambria Math" panose="02040503050406030204" pitchFamily="18" charset="0"/>
                      </a:rPr>
                      <m:t>∆</m:t>
                    </m:r>
                    <m:r>
                      <a:rPr lang="en-GB" i="1" smtClean="0">
                        <a:latin typeface="Cambria Math" panose="02040503050406030204" pitchFamily="18" charset="0"/>
                        <a:ea typeface="Cambria Math" panose="02040503050406030204" pitchFamily="18" charset="0"/>
                      </a:rPr>
                      <m:t>𝑓</m:t>
                    </m:r>
                  </m:oMath>
                </a14:m>
                <a:r>
                  <a:rPr lang="en-GB" dirty="0" smtClean="0"/>
                  <a:t> from the </a:t>
                </a:r>
                <a:r>
                  <a:rPr lang="en-GB" b="1" dirty="0" smtClean="0">
                    <a:solidFill>
                      <a:srgbClr val="FF0000"/>
                    </a:solidFill>
                  </a:rPr>
                  <a:t>data (red) </a:t>
                </a:r>
                <a:r>
                  <a:rPr lang="en-GB" dirty="0" smtClean="0"/>
                  <a:t>can then be compared with </a:t>
                </a:r>
                <a14:m>
                  <m:oMath xmlns:m="http://schemas.openxmlformats.org/officeDocument/2006/math">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𝑓</m:t>
                    </m:r>
                  </m:oMath>
                </a14:m>
                <a:r>
                  <a:rPr lang="en-GB" dirty="0" smtClean="0"/>
                  <a:t> from the </a:t>
                </a:r>
                <a:r>
                  <a:rPr lang="en-GB" b="1" dirty="0" smtClean="0">
                    <a:solidFill>
                      <a:srgbClr val="9ACE32"/>
                    </a:solidFill>
                  </a:rPr>
                  <a:t>model (green).</a:t>
                </a:r>
              </a:p>
              <a:p>
                <a:pPr>
                  <a:buClr>
                    <a:srgbClr val="0070C0"/>
                  </a:buClr>
                </a:pPr>
                <a:r>
                  <a:rPr lang="en-GB" b="1" dirty="0" smtClean="0">
                    <a:solidFill>
                      <a:srgbClr val="3584BB"/>
                    </a:solidFill>
                  </a:rPr>
                  <a:t>Difference (blue) </a:t>
                </a:r>
                <a:r>
                  <a:rPr lang="en-GB" dirty="0" smtClean="0"/>
                  <a:t>between model </a:t>
                </a:r>
                <a14:m>
                  <m:oMath xmlns:m="http://schemas.openxmlformats.org/officeDocument/2006/math">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𝑓</m:t>
                    </m:r>
                  </m:oMath>
                </a14:m>
                <a:r>
                  <a:rPr lang="en-GB" dirty="0"/>
                  <a:t> </a:t>
                </a:r>
                <a:r>
                  <a:rPr lang="en-GB" dirty="0" smtClean="0"/>
                  <a:t>and data </a:t>
                </a:r>
                <a14:m>
                  <m:oMath xmlns:m="http://schemas.openxmlformats.org/officeDocument/2006/math">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𝑓</m:t>
                    </m:r>
                  </m:oMath>
                </a14:m>
                <a:r>
                  <a:rPr lang="en-GB" dirty="0"/>
                  <a:t> </a:t>
                </a:r>
                <a:r>
                  <a:rPr lang="en-GB" dirty="0" smtClean="0"/>
                  <a:t>is useful.</a:t>
                </a:r>
              </a:p>
              <a:p>
                <a:pPr>
                  <a:buClr>
                    <a:srgbClr val="0070C0"/>
                  </a:buClr>
                </a:pPr>
                <a:r>
                  <a:rPr lang="en-GB" dirty="0" smtClean="0"/>
                  <a:t>For 05/03/2013, there is minimal difference between the data and the model.</a:t>
                </a:r>
                <a:endParaRPr lang="en-GB" dirty="0"/>
              </a:p>
            </p:txBody>
          </p:sp>
        </mc:Choice>
        <mc:Fallback xmlns="">
          <p:sp>
            <p:nvSpPr>
              <p:cNvPr id="6" name="Content Placeholder 2"/>
              <p:cNvSpPr>
                <a:spLocks noGrp="1" noRot="1" noChangeAspect="1" noMove="1" noResize="1" noEditPoints="1" noAdjustHandles="1" noChangeArrowheads="1" noChangeShapeType="1" noTextEdit="1"/>
              </p:cNvSpPr>
              <p:nvPr>
                <p:ph idx="1"/>
              </p:nvPr>
            </p:nvSpPr>
            <p:spPr>
              <a:xfrm>
                <a:off x="871384" y="4830487"/>
                <a:ext cx="10515600" cy="1804229"/>
              </a:xfrm>
              <a:blipFill>
                <a:blip r:embed="rId4"/>
                <a:stretch>
                  <a:fillRect l="-928" t="-8446" b="-6081"/>
                </a:stretch>
              </a:blipFill>
            </p:spPr>
            <p:txBody>
              <a:bodyPr/>
              <a:lstStyle/>
              <a:p>
                <a:r>
                  <a:rPr lang="en-GB">
                    <a:noFill/>
                  </a:rPr>
                  <a:t> </a:t>
                </a:r>
              </a:p>
            </p:txBody>
          </p:sp>
        </mc:Fallback>
      </mc:AlternateContent>
    </p:spTree>
    <p:extLst>
      <p:ext uri="{BB962C8B-B14F-4D97-AF65-F5344CB8AC3E}">
        <p14:creationId xmlns:p14="http://schemas.microsoft.com/office/powerpoint/2010/main" val="3996382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2013 Results</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4754685"/>
                <a:ext cx="10515600" cy="1422277"/>
              </a:xfrm>
            </p:spPr>
            <p:txBody>
              <a:bodyPr>
                <a:noAutofit/>
              </a:bodyPr>
              <a:lstStyle/>
              <a:p>
                <a:r>
                  <a:rPr lang="en-GB" sz="2000" dirty="0" smtClean="0"/>
                  <a:t>This can be done for each day.</a:t>
                </a:r>
              </a:p>
              <a:p>
                <a:r>
                  <a:rPr lang="en-GB" sz="2000" dirty="0" smtClean="0"/>
                  <a:t>Plot shows the modelled </a:t>
                </a:r>
                <a14:m>
                  <m:oMath xmlns:m="http://schemas.openxmlformats.org/officeDocument/2006/math">
                    <m:r>
                      <a:rPr lang="en-GB" sz="2000" i="1">
                        <a:latin typeface="Cambria Math" panose="02040503050406030204" pitchFamily="18" charset="0"/>
                        <a:ea typeface="Cambria Math" panose="02040503050406030204" pitchFamily="18" charset="0"/>
                      </a:rPr>
                      <m:t>∆</m:t>
                    </m:r>
                    <m:r>
                      <a:rPr lang="en-GB" sz="2000" i="1">
                        <a:latin typeface="Cambria Math" panose="02040503050406030204" pitchFamily="18" charset="0"/>
                        <a:ea typeface="Cambria Math" panose="02040503050406030204" pitchFamily="18" charset="0"/>
                      </a:rPr>
                      <m:t>𝑓</m:t>
                    </m:r>
                  </m:oMath>
                </a14:m>
                <a:r>
                  <a:rPr lang="en-GB" sz="2000" dirty="0" smtClean="0"/>
                  <a:t>, </a:t>
                </a:r>
                <a14:m>
                  <m:oMath xmlns:m="http://schemas.openxmlformats.org/officeDocument/2006/math">
                    <m:r>
                      <a:rPr lang="en-GB" sz="2000" i="1">
                        <a:latin typeface="Cambria Math" panose="02040503050406030204" pitchFamily="18" charset="0"/>
                        <a:ea typeface="Cambria Math" panose="02040503050406030204" pitchFamily="18" charset="0"/>
                      </a:rPr>
                      <m:t>∆</m:t>
                    </m:r>
                    <m:r>
                      <a:rPr lang="en-GB" sz="2000" i="1">
                        <a:latin typeface="Cambria Math" panose="02040503050406030204" pitchFamily="18" charset="0"/>
                        <a:ea typeface="Cambria Math" panose="02040503050406030204" pitchFamily="18" charset="0"/>
                      </a:rPr>
                      <m:t>𝑓</m:t>
                    </m:r>
                  </m:oMath>
                </a14:m>
                <a:r>
                  <a:rPr lang="en-GB" sz="2000" dirty="0" smtClean="0"/>
                  <a:t> from data and the difference between the model and data for March 2013. </a:t>
                </a:r>
              </a:p>
              <a:p>
                <a:r>
                  <a:rPr lang="en-GB" sz="2000" dirty="0" smtClean="0"/>
                  <a:t> Many days show a similar </a:t>
                </a:r>
                <a14:m>
                  <m:oMath xmlns:m="http://schemas.openxmlformats.org/officeDocument/2006/math">
                    <m:r>
                      <a:rPr lang="en-GB" sz="2000" i="1">
                        <a:latin typeface="Cambria Math" panose="02040503050406030204" pitchFamily="18" charset="0"/>
                        <a:ea typeface="Cambria Math" panose="02040503050406030204" pitchFamily="18" charset="0"/>
                      </a:rPr>
                      <m:t>∆</m:t>
                    </m:r>
                    <m:r>
                      <a:rPr lang="en-GB" sz="2000" i="1">
                        <a:latin typeface="Cambria Math" panose="02040503050406030204" pitchFamily="18" charset="0"/>
                        <a:ea typeface="Cambria Math" panose="02040503050406030204" pitchFamily="18" charset="0"/>
                      </a:rPr>
                      <m:t>𝑓</m:t>
                    </m:r>
                  </m:oMath>
                </a14:m>
                <a:r>
                  <a:rPr lang="en-GB" sz="2000" dirty="0" smtClean="0"/>
                  <a:t> to the model.</a:t>
                </a:r>
              </a:p>
              <a:p>
                <a:r>
                  <a:rPr lang="en-GB" sz="2000" dirty="0" smtClean="0"/>
                  <a:t>Note there is a larger difference on 21/03/2013.</a:t>
                </a:r>
                <a:endParaRPr lang="en-GB"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4754685"/>
                <a:ext cx="10515600" cy="1422277"/>
              </a:xfrm>
              <a:blipFill>
                <a:blip r:embed="rId2"/>
                <a:stretch>
                  <a:fillRect l="-522" t="-4721" b="-37768"/>
                </a:stretch>
              </a:blipFill>
            </p:spPr>
            <p:txBody>
              <a:bodyPr/>
              <a:lstStyle/>
              <a:p>
                <a:r>
                  <a:rPr lang="en-GB">
                    <a:noFill/>
                  </a:rPr>
                  <a:t> </a:t>
                </a:r>
              </a:p>
            </p:txBody>
          </p:sp>
        </mc:Fallback>
      </mc:AlternateContent>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6083" y="791648"/>
            <a:ext cx="7311329" cy="3963038"/>
          </a:xfrm>
          <a:prstGeom prst="rect">
            <a:avLst/>
          </a:prstGeom>
        </p:spPr>
      </p:pic>
      <p:cxnSp>
        <p:nvCxnSpPr>
          <p:cNvPr id="7" name="Straight Arrow Connector 6"/>
          <p:cNvCxnSpPr/>
          <p:nvPr/>
        </p:nvCxnSpPr>
        <p:spPr>
          <a:xfrm flipV="1">
            <a:off x="6705600" y="4572000"/>
            <a:ext cx="0" cy="530352"/>
          </a:xfrm>
          <a:prstGeom prst="straightConnector1">
            <a:avLst/>
          </a:prstGeom>
          <a:ln w="28575">
            <a:solidFill>
              <a:srgbClr val="CF3C5B"/>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705600" y="5577840"/>
            <a:ext cx="0" cy="859536"/>
          </a:xfrm>
          <a:prstGeom prst="line">
            <a:avLst/>
          </a:prstGeom>
          <a:ln w="28575">
            <a:solidFill>
              <a:srgbClr val="CF3C5B"/>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6492240" y="6432994"/>
            <a:ext cx="213360" cy="4382"/>
          </a:xfrm>
          <a:prstGeom prst="line">
            <a:avLst/>
          </a:prstGeom>
          <a:ln w="28575">
            <a:solidFill>
              <a:srgbClr val="CF3C5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5470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2013 Results</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4564911"/>
                <a:ext cx="10515600" cy="1796349"/>
              </a:xfrm>
            </p:spPr>
            <p:txBody>
              <a:bodyPr>
                <a:normAutofit fontScale="92500" lnSpcReduction="20000"/>
              </a:bodyPr>
              <a:lstStyle/>
              <a:p>
                <a:r>
                  <a:rPr lang="en-GB" dirty="0" smtClean="0"/>
                  <a:t>Modelled </a:t>
                </a:r>
                <a14:m>
                  <m:oMath xmlns:m="http://schemas.openxmlformats.org/officeDocument/2006/math">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𝑓</m:t>
                    </m:r>
                  </m:oMath>
                </a14:m>
                <a:r>
                  <a:rPr lang="en-GB" dirty="0" smtClean="0"/>
                  <a:t>, </a:t>
                </a:r>
                <a14:m>
                  <m:oMath xmlns:m="http://schemas.openxmlformats.org/officeDocument/2006/math">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𝑓</m:t>
                    </m:r>
                  </m:oMath>
                </a14:m>
                <a:r>
                  <a:rPr lang="en-GB" dirty="0" smtClean="0"/>
                  <a:t> from data and difference between them plotted for a full year (2013).</a:t>
                </a:r>
              </a:p>
              <a:p>
                <a:r>
                  <a:rPr lang="en-GB" dirty="0" smtClean="0"/>
                  <a:t>Both the model and the data show the same trend of </a:t>
                </a:r>
                <a14:m>
                  <m:oMath xmlns:m="http://schemas.openxmlformats.org/officeDocument/2006/math">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𝑓</m:t>
                    </m:r>
                  </m:oMath>
                </a14:m>
                <a:r>
                  <a:rPr lang="en-GB" dirty="0" smtClean="0"/>
                  <a:t> being higher in the winter months.</a:t>
                </a:r>
              </a:p>
              <a:p>
                <a:r>
                  <a:rPr lang="en-GB" dirty="0" smtClean="0"/>
                  <a:t>On some days, </a:t>
                </a:r>
                <a14:m>
                  <m:oMath xmlns:m="http://schemas.openxmlformats.org/officeDocument/2006/math">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𝑓</m:t>
                    </m:r>
                  </m:oMath>
                </a14:m>
                <a:r>
                  <a:rPr lang="en-GB" dirty="0" smtClean="0"/>
                  <a:t> reaches higher frequencies than modelled. </a:t>
                </a: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4564911"/>
                <a:ext cx="10515600" cy="1796349"/>
              </a:xfrm>
              <a:blipFill>
                <a:blip r:embed="rId2"/>
                <a:stretch>
                  <a:fillRect l="-928" t="-8475" b="-6102"/>
                </a:stretch>
              </a:blipFill>
            </p:spPr>
            <p:txBody>
              <a:bodyPr/>
              <a:lstStyle/>
              <a:p>
                <a:r>
                  <a:rPr lang="en-GB">
                    <a:noFill/>
                  </a:rPr>
                  <a:t> </a:t>
                </a:r>
              </a:p>
            </p:txBody>
          </p:sp>
        </mc:Fallback>
      </mc:AlternateContent>
      <p:pic>
        <p:nvPicPr>
          <p:cNvPr id="5" name="Picture 4"/>
          <p:cNvPicPr>
            <a:picLocks noChangeAspect="1"/>
          </p:cNvPicPr>
          <p:nvPr/>
        </p:nvPicPr>
        <p:blipFill>
          <a:blip r:embed="rId3"/>
          <a:stretch>
            <a:fillRect/>
          </a:stretch>
        </p:blipFill>
        <p:spPr>
          <a:xfrm>
            <a:off x="2380013" y="720552"/>
            <a:ext cx="6927019" cy="3745771"/>
          </a:xfrm>
          <a:prstGeom prst="rect">
            <a:avLst/>
          </a:prstGeom>
        </p:spPr>
      </p:pic>
    </p:spTree>
    <p:extLst>
      <p:ext uri="{BB962C8B-B14F-4D97-AF65-F5344CB8AC3E}">
        <p14:creationId xmlns:p14="http://schemas.microsoft.com/office/powerpoint/2010/main" val="5737851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32665" y="3803197"/>
            <a:ext cx="5443885" cy="2977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8" name="Rounded Rectangle 7"/>
              <p:cNvSpPr/>
              <p:nvPr/>
            </p:nvSpPr>
            <p:spPr>
              <a:xfrm>
                <a:off x="6080670" y="293019"/>
                <a:ext cx="5769735" cy="55894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800" b="1" dirty="0" smtClean="0">
                    <a:solidFill>
                      <a:srgbClr val="0070C0"/>
                    </a:solidFill>
                  </a:rPr>
                  <a:t>Summary and Further Work</a:t>
                </a:r>
                <a:endParaRPr lang="en-GB" sz="2800" dirty="0" smtClean="0">
                  <a:solidFill>
                    <a:srgbClr val="0070C0"/>
                  </a:solidFill>
                </a:endParaRPr>
              </a:p>
              <a:p>
                <a:pPr marL="457200" indent="-457200">
                  <a:buClr>
                    <a:srgbClr val="0070C0"/>
                  </a:buClr>
                  <a:buFont typeface="Arial" panose="020B0604020202020204" pitchFamily="34" charset="0"/>
                  <a:buChar char="•"/>
                </a:pPr>
                <a:r>
                  <a:rPr lang="en-GB" sz="2300" dirty="0" smtClean="0">
                    <a:solidFill>
                      <a:schemeClr val="tx1"/>
                    </a:solidFill>
                  </a:rPr>
                  <a:t>IAR occur when Alfvén waves are partially reflected at boundaries in the ionosphere</a:t>
                </a:r>
              </a:p>
              <a:p>
                <a:pPr marL="457200" indent="-457200">
                  <a:buClr>
                    <a:srgbClr val="0070C0"/>
                  </a:buClr>
                  <a:buFont typeface="Arial" panose="020B0604020202020204" pitchFamily="34" charset="0"/>
                  <a:buChar char="•"/>
                </a:pPr>
                <a:r>
                  <a:rPr lang="en-GB" sz="2300" dirty="0" smtClean="0">
                    <a:solidFill>
                      <a:schemeClr val="tx1"/>
                    </a:solidFill>
                  </a:rPr>
                  <a:t>Used the IRI and IGRF to model </a:t>
                </a:r>
                <a14:m>
                  <m:oMath xmlns:m="http://schemas.openxmlformats.org/officeDocument/2006/math">
                    <m:r>
                      <a:rPr lang="en-GB" sz="2300" b="0" i="1" smtClean="0">
                        <a:solidFill>
                          <a:schemeClr val="tx1"/>
                        </a:solidFill>
                        <a:latin typeface="Cambria Math" panose="02040503050406030204" pitchFamily="18" charset="0"/>
                        <a:ea typeface="Cambria Math" panose="02040503050406030204" pitchFamily="18" charset="0"/>
                      </a:rPr>
                      <m:t>∆</m:t>
                    </m:r>
                    <m:r>
                      <a:rPr lang="en-GB" sz="2300" b="0" i="1" smtClean="0">
                        <a:solidFill>
                          <a:schemeClr val="tx1"/>
                        </a:solidFill>
                        <a:latin typeface="Cambria Math" panose="02040503050406030204" pitchFamily="18" charset="0"/>
                        <a:ea typeface="Cambria Math" panose="02040503050406030204" pitchFamily="18" charset="0"/>
                      </a:rPr>
                      <m:t>𝑓</m:t>
                    </m:r>
                  </m:oMath>
                </a14:m>
                <a:r>
                  <a:rPr lang="en-GB" sz="2300" dirty="0" smtClean="0">
                    <a:solidFill>
                      <a:schemeClr val="tx1"/>
                    </a:solidFill>
                  </a:rPr>
                  <a:t> </a:t>
                </a:r>
              </a:p>
              <a:p>
                <a:pPr marL="457200" indent="-457200">
                  <a:buClr>
                    <a:srgbClr val="0070C0"/>
                  </a:buClr>
                  <a:buFont typeface="Arial" panose="020B0604020202020204" pitchFamily="34" charset="0"/>
                  <a:buChar char="•"/>
                </a:pPr>
                <a:r>
                  <a:rPr lang="en-GB" sz="2300" dirty="0" smtClean="0">
                    <a:solidFill>
                      <a:schemeClr val="tx1"/>
                    </a:solidFill>
                  </a:rPr>
                  <a:t>Used machine learning to identify IAR </a:t>
                </a:r>
              </a:p>
              <a:p>
                <a:pPr marL="457200" indent="-457200">
                  <a:buClr>
                    <a:srgbClr val="0070C0"/>
                  </a:buClr>
                  <a:buFont typeface="Arial" panose="020B0604020202020204" pitchFamily="34" charset="0"/>
                  <a:buChar char="•"/>
                </a:pPr>
                <a:r>
                  <a:rPr lang="en-GB" sz="2300" dirty="0" smtClean="0">
                    <a:solidFill>
                      <a:schemeClr val="tx1"/>
                    </a:solidFill>
                  </a:rPr>
                  <a:t>Found </a:t>
                </a:r>
                <a14:m>
                  <m:oMath xmlns:m="http://schemas.openxmlformats.org/officeDocument/2006/math">
                    <m:r>
                      <a:rPr lang="en-GB" sz="2300" b="0" i="1" smtClean="0">
                        <a:solidFill>
                          <a:schemeClr val="tx1"/>
                        </a:solidFill>
                        <a:latin typeface="Cambria Math" panose="02040503050406030204" pitchFamily="18" charset="0"/>
                        <a:ea typeface="Cambria Math" panose="02040503050406030204" pitchFamily="18" charset="0"/>
                      </a:rPr>
                      <m:t>∆</m:t>
                    </m:r>
                    <m:r>
                      <a:rPr lang="en-GB" sz="2300" b="0" i="1" smtClean="0">
                        <a:solidFill>
                          <a:schemeClr val="tx1"/>
                        </a:solidFill>
                        <a:latin typeface="Cambria Math" panose="02040503050406030204" pitchFamily="18" charset="0"/>
                        <a:ea typeface="Cambria Math" panose="02040503050406030204" pitchFamily="18" charset="0"/>
                      </a:rPr>
                      <m:t>𝑓</m:t>
                    </m:r>
                  </m:oMath>
                </a14:m>
                <a:r>
                  <a:rPr lang="en-GB" sz="2300" dirty="0" smtClean="0">
                    <a:solidFill>
                      <a:schemeClr val="tx1"/>
                    </a:solidFill>
                  </a:rPr>
                  <a:t> from data</a:t>
                </a:r>
              </a:p>
              <a:p>
                <a:pPr marL="457200" indent="-457200">
                  <a:buClr>
                    <a:srgbClr val="0070C0"/>
                  </a:buClr>
                  <a:buFont typeface="Arial" panose="020B0604020202020204" pitchFamily="34" charset="0"/>
                  <a:buChar char="•"/>
                </a:pPr>
                <a:r>
                  <a:rPr lang="en-GB" sz="2300" dirty="0" smtClean="0">
                    <a:solidFill>
                      <a:schemeClr val="tx1"/>
                    </a:solidFill>
                  </a:rPr>
                  <a:t>Future work – compare model and data with DST, </a:t>
                </a:r>
                <a:r>
                  <a:rPr lang="en-GB" sz="2300" dirty="0" err="1" smtClean="0">
                    <a:solidFill>
                      <a:schemeClr val="tx1"/>
                    </a:solidFill>
                  </a:rPr>
                  <a:t>Kp</a:t>
                </a:r>
                <a:r>
                  <a:rPr lang="en-GB" sz="2300" dirty="0" smtClean="0">
                    <a:solidFill>
                      <a:schemeClr val="tx1"/>
                    </a:solidFill>
                  </a:rPr>
                  <a:t>, </a:t>
                </a:r>
                <a:r>
                  <a:rPr lang="en-GB" sz="2300" dirty="0" err="1" smtClean="0">
                    <a:solidFill>
                      <a:schemeClr val="tx1"/>
                    </a:solidFill>
                  </a:rPr>
                  <a:t>ionosonde</a:t>
                </a:r>
                <a:r>
                  <a:rPr lang="en-GB" sz="2300" dirty="0" smtClean="0">
                    <a:solidFill>
                      <a:schemeClr val="tx1"/>
                    </a:solidFill>
                  </a:rPr>
                  <a:t> data </a:t>
                </a:r>
                <a:r>
                  <a:rPr lang="en-GB" sz="2300" dirty="0" err="1" smtClean="0">
                    <a:solidFill>
                      <a:schemeClr val="tx1"/>
                    </a:solidFill>
                  </a:rPr>
                  <a:t>etc</a:t>
                </a:r>
                <a:endParaRPr lang="en-GB" sz="2300" dirty="0" smtClean="0">
                  <a:solidFill>
                    <a:schemeClr val="tx1"/>
                  </a:solidFill>
                </a:endParaRPr>
              </a:p>
              <a:p>
                <a:pPr marL="457200" indent="-457200">
                  <a:buClr>
                    <a:srgbClr val="0070C0"/>
                  </a:buClr>
                  <a:buFont typeface="Arial" panose="020B0604020202020204" pitchFamily="34" charset="0"/>
                  <a:buChar char="•"/>
                </a:pPr>
                <a:r>
                  <a:rPr lang="en-GB" sz="2300" dirty="0" smtClean="0">
                    <a:solidFill>
                      <a:schemeClr val="tx1"/>
                    </a:solidFill>
                  </a:rPr>
                  <a:t>Analyse days which differ most from the model, e.g. 21/03/2013 (shown here)</a:t>
                </a:r>
              </a:p>
              <a:p>
                <a:pPr marL="457200" indent="-457200">
                  <a:buClr>
                    <a:srgbClr val="0070C0"/>
                  </a:buClr>
                  <a:buFont typeface="Arial" panose="020B0604020202020204" pitchFamily="34" charset="0"/>
                  <a:buChar char="•"/>
                </a:pPr>
                <a:r>
                  <a:rPr lang="en-GB" sz="2300" dirty="0" smtClean="0">
                    <a:solidFill>
                      <a:schemeClr val="tx1"/>
                    </a:solidFill>
                  </a:rPr>
                  <a:t>Have data from June 2012 – present day</a:t>
                </a:r>
              </a:p>
              <a:p>
                <a:pPr algn="ctr"/>
                <a:r>
                  <a:rPr lang="en-GB" sz="2400" dirty="0" smtClean="0">
                    <a:solidFill>
                      <a:srgbClr val="0070C0"/>
                    </a:solidFill>
                  </a:rPr>
                  <a:t>rmh38@leicester.ac.uk</a:t>
                </a:r>
              </a:p>
              <a:p>
                <a:pPr marL="457200" indent="-457200">
                  <a:buFont typeface="Arial" panose="020B0604020202020204" pitchFamily="34" charset="0"/>
                  <a:buChar char="•"/>
                </a:pPr>
                <a:endParaRPr lang="en-GB" sz="2800" dirty="0">
                  <a:solidFill>
                    <a:srgbClr val="099BDD"/>
                  </a:solidFill>
                </a:endParaRPr>
              </a:p>
            </p:txBody>
          </p:sp>
        </mc:Choice>
        <mc:Fallback xmlns="">
          <p:sp>
            <p:nvSpPr>
              <p:cNvPr id="8" name="Rounded Rectangle 7"/>
              <p:cNvSpPr>
                <a:spLocks noRot="1" noChangeAspect="1" noMove="1" noResize="1" noEditPoints="1" noAdjustHandles="1" noChangeArrowheads="1" noChangeShapeType="1" noTextEdit="1"/>
              </p:cNvSpPr>
              <p:nvPr/>
            </p:nvSpPr>
            <p:spPr>
              <a:xfrm>
                <a:off x="6080670" y="293019"/>
                <a:ext cx="5769735" cy="5589432"/>
              </a:xfrm>
              <a:prstGeom prst="roundRect">
                <a:avLst/>
              </a:prstGeom>
              <a:blipFill>
                <a:blip r:embed="rId3"/>
                <a:stretch>
                  <a:fillRect b="-4689"/>
                </a:stretch>
              </a:blipFill>
              <a:ln>
                <a:noFill/>
              </a:ln>
            </p:spPr>
            <p:txBody>
              <a:bodyPr/>
              <a:lstStyle/>
              <a:p>
                <a:r>
                  <a:rPr lang="en-GB">
                    <a:noFill/>
                  </a:rPr>
                  <a:t> </a:t>
                </a:r>
              </a:p>
            </p:txBody>
          </p:sp>
        </mc:Fallback>
      </mc:AlternateContent>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61431" y="6197231"/>
            <a:ext cx="1837385" cy="489708"/>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61387" y="6120165"/>
            <a:ext cx="2149613" cy="577821"/>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2665" y="93540"/>
            <a:ext cx="5399555" cy="3589818"/>
          </a:xfrm>
          <a:prstGeom prst="rect">
            <a:avLst/>
          </a:prstGeom>
        </p:spPr>
      </p:pic>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678" y="3694405"/>
            <a:ext cx="5948005" cy="3003581"/>
          </a:xfrm>
          <a:prstGeom prst="rect">
            <a:avLst/>
          </a:prstGeom>
        </p:spPr>
      </p:pic>
      <p:pic>
        <p:nvPicPr>
          <p:cNvPr id="12" name="Picture 11"/>
          <p:cNvPicPr>
            <a:picLocks noChangeAspect="1"/>
          </p:cNvPicPr>
          <p:nvPr/>
        </p:nvPicPr>
        <p:blipFill rotWithShape="1">
          <a:blip r:embed="rId8"/>
          <a:srcRect l="78729" t="6408" r="1063" b="73287"/>
          <a:stretch/>
        </p:blipFill>
        <p:spPr>
          <a:xfrm>
            <a:off x="4714102" y="3867665"/>
            <a:ext cx="1235676" cy="673444"/>
          </a:xfrm>
          <a:prstGeom prst="rect">
            <a:avLst/>
          </a:prstGeom>
        </p:spPr>
      </p:pic>
      <p:cxnSp>
        <p:nvCxnSpPr>
          <p:cNvPr id="13" name="Straight Arrow Connector 12"/>
          <p:cNvCxnSpPr/>
          <p:nvPr/>
        </p:nvCxnSpPr>
        <p:spPr>
          <a:xfrm flipH="1">
            <a:off x="6096000" y="4398017"/>
            <a:ext cx="609600" cy="3295"/>
          </a:xfrm>
          <a:prstGeom prst="straightConnector1">
            <a:avLst/>
          </a:prstGeom>
          <a:ln w="28575">
            <a:solidFill>
              <a:srgbClr val="CF3C5B"/>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26300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References</a:t>
            </a:r>
            <a:endParaRPr lang="en-GB" dirty="0"/>
          </a:p>
        </p:txBody>
      </p:sp>
      <p:sp>
        <p:nvSpPr>
          <p:cNvPr id="3" name="Content Placeholder 2"/>
          <p:cNvSpPr>
            <a:spLocks noGrp="1"/>
          </p:cNvSpPr>
          <p:nvPr>
            <p:ph idx="1"/>
          </p:nvPr>
        </p:nvSpPr>
        <p:spPr>
          <a:xfrm>
            <a:off x="838200" y="774192"/>
            <a:ext cx="10515600" cy="5402771"/>
          </a:xfrm>
        </p:spPr>
        <p:txBody>
          <a:bodyPr>
            <a:normAutofit fontScale="92500" lnSpcReduction="20000"/>
          </a:bodyPr>
          <a:lstStyle/>
          <a:p>
            <a:pPr marL="0" indent="0">
              <a:buNone/>
            </a:pPr>
            <a:r>
              <a:rPr lang="en-GB" sz="1600" dirty="0"/>
              <a:t>Beggan, C.D., 2014. Automatic detection of </a:t>
            </a:r>
            <a:r>
              <a:rPr lang="en-GB" sz="1600" dirty="0" err="1"/>
              <a:t>ionospheric</a:t>
            </a:r>
            <a:r>
              <a:rPr lang="en-GB" sz="1600" dirty="0"/>
              <a:t> Alfvén resonances using </a:t>
            </a:r>
            <a:r>
              <a:rPr lang="en-GB" sz="1600" dirty="0" smtClean="0"/>
              <a:t>signal and </a:t>
            </a:r>
            <a:r>
              <a:rPr lang="en-GB" sz="1600" dirty="0"/>
              <a:t>image processing techniques. Ann. </a:t>
            </a:r>
            <a:r>
              <a:rPr lang="en-GB" sz="1600" dirty="0" err="1"/>
              <a:t>Geophys</a:t>
            </a:r>
            <a:r>
              <a:rPr lang="en-GB" sz="1600" dirty="0"/>
              <a:t>. 32, 951–958. http://</a:t>
            </a:r>
            <a:r>
              <a:rPr lang="en-GB" sz="1600" dirty="0" smtClean="0"/>
              <a:t>dx.doi.org/10.5194/angeo-32-951-2014</a:t>
            </a:r>
            <a:r>
              <a:rPr lang="en-GB" sz="1600" dirty="0"/>
              <a:t>.</a:t>
            </a:r>
          </a:p>
          <a:p>
            <a:pPr marL="0" indent="0">
              <a:buNone/>
            </a:pPr>
            <a:r>
              <a:rPr lang="en-GB" sz="1600" dirty="0" err="1" smtClean="0"/>
              <a:t>Belyaev</a:t>
            </a:r>
            <a:r>
              <a:rPr lang="en-GB" sz="1600" dirty="0"/>
              <a:t>, P. P., </a:t>
            </a:r>
            <a:r>
              <a:rPr lang="en-GB" sz="1600" dirty="0" err="1"/>
              <a:t>Polyakov</a:t>
            </a:r>
            <a:r>
              <a:rPr lang="en-GB" sz="1600" dirty="0"/>
              <a:t>, S., </a:t>
            </a:r>
            <a:r>
              <a:rPr lang="en-GB" sz="1600" dirty="0" err="1"/>
              <a:t>Rapoport</a:t>
            </a:r>
            <a:r>
              <a:rPr lang="en-GB" sz="1600" dirty="0"/>
              <a:t>, V., &amp; </a:t>
            </a:r>
            <a:r>
              <a:rPr lang="en-GB" sz="1600" dirty="0" err="1"/>
              <a:t>Trakhtengerts</a:t>
            </a:r>
            <a:r>
              <a:rPr lang="en-GB" sz="1600" dirty="0"/>
              <a:t>, V. Y. (1990). The </a:t>
            </a:r>
            <a:r>
              <a:rPr lang="en-GB" sz="1600" dirty="0" err="1"/>
              <a:t>ionospheric</a:t>
            </a:r>
            <a:r>
              <a:rPr lang="en-GB" sz="1600" dirty="0"/>
              <a:t> Alfvén resonator. Journal of Atmospheric and </a:t>
            </a:r>
            <a:r>
              <a:rPr lang="en-GB" sz="1600" dirty="0" smtClean="0"/>
              <a:t>Terrestrial Physics</a:t>
            </a:r>
            <a:r>
              <a:rPr lang="en-GB" sz="1600" dirty="0"/>
              <a:t>, 52(9), 781–788. https://doi.org/10.1016/0021-9169(90)90010-K</a:t>
            </a:r>
          </a:p>
          <a:p>
            <a:pPr marL="0" indent="0">
              <a:buNone/>
            </a:pPr>
            <a:r>
              <a:rPr lang="en-GB" sz="1600" dirty="0" smtClean="0"/>
              <a:t>British Geological Survey (2022). </a:t>
            </a:r>
            <a:r>
              <a:rPr lang="en-GB" sz="1600" dirty="0"/>
              <a:t>Deposited Data Search. https://</a:t>
            </a:r>
            <a:r>
              <a:rPr lang="en-GB" sz="1600" dirty="0" smtClean="0"/>
              <a:t>webapps.bgs.ac.uk/services/ngdc/accessions/index.html?simpleText=induction%20coil (Date accessed 18/05/22)</a:t>
            </a:r>
            <a:endParaRPr lang="en-GB" sz="1600" dirty="0"/>
          </a:p>
          <a:p>
            <a:pPr marL="0" indent="0">
              <a:buNone/>
            </a:pPr>
            <a:r>
              <a:rPr lang="en-GB" sz="1600" dirty="0" smtClean="0"/>
              <a:t>British Geological Survey (2022). Eskdalemuir </a:t>
            </a:r>
            <a:r>
              <a:rPr lang="en-GB" sz="1600" dirty="0"/>
              <a:t>Magnetic Observatory. http://</a:t>
            </a:r>
            <a:r>
              <a:rPr lang="en-GB" sz="1600" dirty="0" smtClean="0"/>
              <a:t>www.geomag.bgs.ac.uk/operations/eskdale.html (Date accessed 18/05/22)</a:t>
            </a:r>
          </a:p>
          <a:p>
            <a:pPr marL="0" indent="0">
              <a:buNone/>
            </a:pPr>
            <a:r>
              <a:rPr lang="en-GB" sz="1600" dirty="0" err="1"/>
              <a:t>Füllekrug</a:t>
            </a:r>
            <a:r>
              <a:rPr lang="en-GB" sz="1600" dirty="0"/>
              <a:t>, M., &amp; </a:t>
            </a:r>
            <a:r>
              <a:rPr lang="en-GB" sz="1600" dirty="0" err="1"/>
              <a:t>Reising</a:t>
            </a:r>
            <a:r>
              <a:rPr lang="en-GB" sz="1600" dirty="0"/>
              <a:t>, S. C. (1998). Excitation of earth-ionosphere cavity resonances by sprite-associated lightning flashes. </a:t>
            </a:r>
            <a:r>
              <a:rPr lang="en-GB" sz="1600" i="1" dirty="0" smtClean="0"/>
              <a:t>Geophysical Research </a:t>
            </a:r>
            <a:r>
              <a:rPr lang="en-GB" sz="1600" i="1" dirty="0"/>
              <a:t>Letters</a:t>
            </a:r>
            <a:r>
              <a:rPr lang="en-GB" sz="1600" dirty="0"/>
              <a:t>, </a:t>
            </a:r>
            <a:r>
              <a:rPr lang="en-GB" sz="1600" i="1" dirty="0"/>
              <a:t>25</a:t>
            </a:r>
            <a:r>
              <a:rPr lang="en-GB" sz="1600" dirty="0"/>
              <a:t>(22), 4145–4148. https://</a:t>
            </a:r>
            <a:r>
              <a:rPr lang="en-GB" sz="1600" dirty="0" smtClean="0"/>
              <a:t>doi.org/10.1029/98GL02590</a:t>
            </a:r>
          </a:p>
          <a:p>
            <a:pPr marL="0" indent="0">
              <a:buNone/>
            </a:pPr>
            <a:r>
              <a:rPr lang="en-GB" sz="1600" dirty="0" err="1"/>
              <a:t>Hebden</a:t>
            </a:r>
            <a:r>
              <a:rPr lang="en-GB" sz="1600" dirty="0"/>
              <a:t>, S. R., Robinson, T. R., Wright, D. M., Yeoman, T., Raita, T., &amp; </a:t>
            </a:r>
            <a:r>
              <a:rPr lang="en-GB" sz="1600" dirty="0" err="1"/>
              <a:t>Bösinger</a:t>
            </a:r>
            <a:r>
              <a:rPr lang="en-GB" sz="1600" dirty="0"/>
              <a:t>, T. (2005). A quantitative analysis of the diurnal evolution </a:t>
            </a:r>
            <a:r>
              <a:rPr lang="en-GB" sz="1600" dirty="0" smtClean="0"/>
              <a:t>of </a:t>
            </a:r>
            <a:r>
              <a:rPr lang="en-GB" sz="1600" dirty="0" err="1" smtClean="0"/>
              <a:t>ionospheric</a:t>
            </a:r>
            <a:r>
              <a:rPr lang="en-GB" sz="1600" dirty="0" smtClean="0"/>
              <a:t> </a:t>
            </a:r>
            <a:r>
              <a:rPr lang="en-GB" sz="1600" dirty="0"/>
              <a:t>Alfven resonator magnetic resonance features and calculation of changing IAR parameters. </a:t>
            </a:r>
            <a:r>
              <a:rPr lang="en-GB" sz="1600" dirty="0" err="1"/>
              <a:t>Annales</a:t>
            </a:r>
            <a:r>
              <a:rPr lang="en-GB" sz="1600" dirty="0"/>
              <a:t> </a:t>
            </a:r>
            <a:r>
              <a:rPr lang="en-GB" sz="1600" dirty="0" err="1"/>
              <a:t>Geophysicae</a:t>
            </a:r>
            <a:r>
              <a:rPr lang="en-GB" sz="1600" dirty="0"/>
              <a:t>, 23(5</a:t>
            </a:r>
            <a:r>
              <a:rPr lang="en-GB" sz="1600" dirty="0" smtClean="0"/>
              <a:t>), 1711–1721</a:t>
            </a:r>
            <a:r>
              <a:rPr lang="en-GB" sz="1600" dirty="0"/>
              <a:t>. https://</a:t>
            </a:r>
            <a:r>
              <a:rPr lang="en-GB" sz="1600" dirty="0" smtClean="0"/>
              <a:t>doi.org/10.5194/angeo-23-1711-2005</a:t>
            </a:r>
          </a:p>
          <a:p>
            <a:pPr marL="0" indent="0">
              <a:buNone/>
            </a:pPr>
            <a:r>
              <a:rPr lang="en-GB" sz="1600" dirty="0" smtClean="0"/>
              <a:t>International </a:t>
            </a:r>
            <a:r>
              <a:rPr lang="en-GB" sz="1600" dirty="0"/>
              <a:t>Geomagnetic Reference Field (2022). https://</a:t>
            </a:r>
            <a:r>
              <a:rPr lang="en-GB" sz="1600" dirty="0" smtClean="0"/>
              <a:t>www.ngdc.noaa.gov/IAGA/vmod/igrf.html (Date accessed 18/05/22)</a:t>
            </a:r>
          </a:p>
          <a:p>
            <a:pPr marL="0" indent="0">
              <a:buNone/>
            </a:pPr>
            <a:r>
              <a:rPr lang="en-GB" sz="1600" dirty="0" smtClean="0"/>
              <a:t>International Reference Ionosphere (2022</a:t>
            </a:r>
            <a:r>
              <a:rPr lang="en-GB" sz="1600" dirty="0"/>
              <a:t>). https://irimodel.org</a:t>
            </a:r>
            <a:r>
              <a:rPr lang="en-GB" sz="1600" dirty="0" smtClean="0"/>
              <a:t>/ (Date accessed 18/05/22)</a:t>
            </a:r>
          </a:p>
          <a:p>
            <a:pPr marL="0" indent="0">
              <a:buNone/>
            </a:pPr>
            <a:r>
              <a:rPr lang="en-GB" sz="1600" dirty="0" err="1" smtClean="0"/>
              <a:t>Marangio</a:t>
            </a:r>
            <a:r>
              <a:rPr lang="en-GB" sz="1600" dirty="0" smtClean="0"/>
              <a:t>, P., Christodoulou, V., </a:t>
            </a:r>
            <a:r>
              <a:rPr lang="en-GB" sz="1600" dirty="0" err="1" smtClean="0"/>
              <a:t>Filgueira</a:t>
            </a:r>
            <a:r>
              <a:rPr lang="en-GB" sz="1600" dirty="0" smtClean="0"/>
              <a:t>, R., Rogers H. F., &amp; Beggan, C. D. (</a:t>
            </a:r>
            <a:r>
              <a:rPr lang="en-GB" sz="1600" dirty="0"/>
              <a:t>2020). Automatic detection of Ionospheric Alfvén Resonances in </a:t>
            </a:r>
            <a:r>
              <a:rPr lang="en-GB" sz="1600" dirty="0" smtClean="0"/>
              <a:t>magnetic spectrograms </a:t>
            </a:r>
            <a:r>
              <a:rPr lang="en-GB" sz="1600" dirty="0"/>
              <a:t>using </a:t>
            </a:r>
            <a:r>
              <a:rPr lang="en-GB" sz="1600" dirty="0" smtClean="0"/>
              <a:t>U-net</a:t>
            </a:r>
            <a:r>
              <a:rPr lang="en-GB" sz="1600" dirty="0"/>
              <a:t>. </a:t>
            </a:r>
            <a:r>
              <a:rPr lang="en-GB" sz="1600" dirty="0" smtClean="0"/>
              <a:t>Computers &amp; </a:t>
            </a:r>
            <a:r>
              <a:rPr lang="en-GB" sz="1600" dirty="0"/>
              <a:t>Geosciences, 145, 104598. https://doi.org/10.1016/j.cageo.2020.104598 </a:t>
            </a:r>
          </a:p>
          <a:p>
            <a:pPr marL="0" indent="0">
              <a:buNone/>
            </a:pPr>
            <a:r>
              <a:rPr lang="en-GB" sz="1600" dirty="0" err="1" smtClean="0"/>
              <a:t>Polyakov</a:t>
            </a:r>
            <a:r>
              <a:rPr lang="en-GB" sz="1600" dirty="0" smtClean="0"/>
              <a:t>, S. V., &amp; </a:t>
            </a:r>
            <a:r>
              <a:rPr lang="en-GB" sz="1600" dirty="0" err="1" smtClean="0"/>
              <a:t>Rapoport</a:t>
            </a:r>
            <a:r>
              <a:rPr lang="en-GB" sz="1600" dirty="0" smtClean="0"/>
              <a:t>, V. (1981). Ionospheric Alfvén resonator, </a:t>
            </a:r>
            <a:r>
              <a:rPr lang="en-GB" sz="1600" i="1" dirty="0" err="1" smtClean="0"/>
              <a:t>Geomag</a:t>
            </a:r>
            <a:r>
              <a:rPr lang="en-GB" sz="1600" i="1" dirty="0" smtClean="0"/>
              <a:t>. </a:t>
            </a:r>
            <a:r>
              <a:rPr lang="en-GB" sz="1600" i="1" dirty="0" err="1" smtClean="0"/>
              <a:t>Aeronomy</a:t>
            </a:r>
            <a:r>
              <a:rPr lang="en-GB" sz="1600" i="1" dirty="0" smtClean="0"/>
              <a:t>, 21</a:t>
            </a:r>
            <a:r>
              <a:rPr lang="en-GB" sz="1600" dirty="0" smtClean="0"/>
              <a:t>, 816. </a:t>
            </a:r>
          </a:p>
          <a:p>
            <a:pPr marL="0" indent="0">
              <a:buNone/>
            </a:pPr>
            <a:r>
              <a:rPr lang="en-GB" sz="1600" dirty="0" err="1"/>
              <a:t>Ronneberger</a:t>
            </a:r>
            <a:r>
              <a:rPr lang="en-GB" sz="1600" dirty="0"/>
              <a:t>, O., Fischer, P., </a:t>
            </a:r>
            <a:r>
              <a:rPr lang="en-GB" sz="1600" dirty="0" err="1"/>
              <a:t>Brox</a:t>
            </a:r>
            <a:r>
              <a:rPr lang="en-GB" sz="1600" dirty="0"/>
              <a:t>, T., 2015. U-net: Convolutional networks </a:t>
            </a:r>
            <a:r>
              <a:rPr lang="en-GB" sz="1600" dirty="0" smtClean="0"/>
              <a:t>for biomedical </a:t>
            </a:r>
            <a:r>
              <a:rPr lang="en-GB" sz="1600" dirty="0"/>
              <a:t>image segmentation</a:t>
            </a:r>
            <a:r>
              <a:rPr lang="en-GB" sz="1600" dirty="0" smtClean="0"/>
              <a:t>. </a:t>
            </a:r>
            <a:r>
              <a:rPr lang="en-GB" sz="1600" i="1" dirty="0" smtClean="0"/>
              <a:t>Lecture </a:t>
            </a:r>
            <a:r>
              <a:rPr lang="en-GB" sz="1600" i="1" dirty="0"/>
              <a:t>Notes in Computer Science</a:t>
            </a:r>
            <a:r>
              <a:rPr lang="en-GB" sz="1600" dirty="0"/>
              <a:t>, 234–241. https://doi.org/10.1007/978-3-319-24574-4_28 </a:t>
            </a:r>
          </a:p>
          <a:p>
            <a:pPr marL="0" indent="0">
              <a:buNone/>
            </a:pPr>
            <a:r>
              <a:rPr lang="en-GB" sz="1600" dirty="0" smtClean="0"/>
              <a:t>Sunspot </a:t>
            </a:r>
            <a:r>
              <a:rPr lang="en-GB" sz="1600" dirty="0"/>
              <a:t>Index and Long term Solar Observations (2022). Sunspot number. WDC-SILSO, Royal Observatory of Belgium, Brussels. https://</a:t>
            </a:r>
            <a:r>
              <a:rPr lang="en-GB" sz="1600" dirty="0" smtClean="0"/>
              <a:t>www.sidc.be/silso/datafiles (Date accessed 18/05/22). </a:t>
            </a:r>
            <a:endParaRPr lang="en-GB" sz="1600" dirty="0"/>
          </a:p>
        </p:txBody>
      </p:sp>
    </p:spTree>
    <p:extLst>
      <p:ext uri="{BB962C8B-B14F-4D97-AF65-F5344CB8AC3E}">
        <p14:creationId xmlns:p14="http://schemas.microsoft.com/office/powerpoint/2010/main" val="4287000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Aims</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71384" y="1478153"/>
                <a:ext cx="10515600" cy="4351338"/>
              </a:xfrm>
            </p:spPr>
            <p:txBody>
              <a:bodyPr/>
              <a:lstStyle/>
              <a:p>
                <a:r>
                  <a:rPr lang="en-GB" dirty="0" smtClean="0"/>
                  <a:t>Create a model of the harmonic frequency separation (</a:t>
                </a:r>
                <a14:m>
                  <m:oMath xmlns:m="http://schemas.openxmlformats.org/officeDocument/2006/math">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𝑓</m:t>
                    </m:r>
                  </m:oMath>
                </a14:m>
                <a:r>
                  <a:rPr lang="en-GB" dirty="0" smtClean="0"/>
                  <a:t>) of the Ionospheric Alfvén Resonator (IAR) using the International Reference Ionosphere and International Geomagnetic Reference Field</a:t>
                </a:r>
              </a:p>
              <a:p>
                <a:r>
                  <a:rPr lang="en-GB" dirty="0" smtClean="0"/>
                  <a:t>Using machine learning to identify IAR in spectrograms, obtain </a:t>
                </a:r>
                <a14:m>
                  <m:oMath xmlns:m="http://schemas.openxmlformats.org/officeDocument/2006/math">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𝑓</m:t>
                    </m:r>
                  </m:oMath>
                </a14:m>
                <a:r>
                  <a:rPr lang="en-GB" dirty="0" smtClean="0"/>
                  <a:t> from the Eskdalemuir data set</a:t>
                </a:r>
              </a:p>
              <a:p>
                <a:r>
                  <a:rPr lang="en-GB" dirty="0" smtClean="0"/>
                  <a:t>Compare the modelled </a:t>
                </a:r>
                <a14:m>
                  <m:oMath xmlns:m="http://schemas.openxmlformats.org/officeDocument/2006/math">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𝑓</m:t>
                    </m:r>
                  </m:oMath>
                </a14:m>
                <a:r>
                  <a:rPr lang="en-GB" dirty="0" smtClean="0"/>
                  <a:t> values with those from the data</a:t>
                </a: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71384" y="1478153"/>
                <a:ext cx="10515600" cy="4351338"/>
              </a:xfrm>
              <a:blipFill>
                <a:blip r:embed="rId2"/>
                <a:stretch>
                  <a:fillRect l="-1043" t="-2241"/>
                </a:stretch>
              </a:blipFill>
            </p:spPr>
            <p:txBody>
              <a:bodyPr/>
              <a:lstStyle/>
              <a:p>
                <a:r>
                  <a:rPr lang="en-GB">
                    <a:noFill/>
                  </a:rPr>
                  <a:t> </a:t>
                </a:r>
              </a:p>
            </p:txBody>
          </p:sp>
        </mc:Fallback>
      </mc:AlternateContent>
    </p:spTree>
    <p:extLst>
      <p:ext uri="{BB962C8B-B14F-4D97-AF65-F5344CB8AC3E}">
        <p14:creationId xmlns:p14="http://schemas.microsoft.com/office/powerpoint/2010/main" val="28330808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Ionospheric Alfvén Resonances (IAR) - background</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44424" y="1133856"/>
                <a:ext cx="5751576" cy="5516880"/>
              </a:xfrm>
            </p:spPr>
            <p:txBody>
              <a:bodyPr>
                <a:normAutofit fontScale="92500" lnSpcReduction="20000"/>
              </a:bodyPr>
              <a:lstStyle/>
              <a:p>
                <a:r>
                  <a:rPr lang="en-GB" sz="1900" dirty="0" smtClean="0"/>
                  <a:t>The Ionospheric resonator (IAR) is formed when energy propagating in the form of an Alfvén wave is partially reflected at boundaries in the ionosphere where there are sharp changes in the plasma density. </a:t>
                </a:r>
              </a:p>
              <a:p>
                <a:r>
                  <a:rPr lang="en-GB" sz="1900" dirty="0"/>
                  <a:t>These boundaries are likely to be the bottom of the ionosphere and above the F region peak where the Alfvén velocity reaches a maximum (</a:t>
                </a:r>
                <a:r>
                  <a:rPr lang="en-GB" sz="1900" dirty="0" err="1"/>
                  <a:t>Belyaev</a:t>
                </a:r>
                <a:r>
                  <a:rPr lang="en-GB" sz="1900" dirty="0"/>
                  <a:t> et al</a:t>
                </a:r>
                <a:r>
                  <a:rPr lang="en-GB" sz="1900" dirty="0" smtClean="0"/>
                  <a:t>., 1990). </a:t>
                </a:r>
                <a:endParaRPr lang="en-GB" sz="1900" dirty="0"/>
              </a:p>
              <a:p>
                <a:r>
                  <a:rPr lang="en-GB" sz="1900" dirty="0" smtClean="0"/>
                  <a:t>This sets up a resonance in the cavity; the IAR (</a:t>
                </a:r>
                <a:r>
                  <a:rPr lang="en-GB" sz="1900" dirty="0" err="1" smtClean="0"/>
                  <a:t>Polyakov</a:t>
                </a:r>
                <a:r>
                  <a:rPr lang="en-GB" sz="1900" dirty="0" smtClean="0"/>
                  <a:t> and </a:t>
                </a:r>
                <a:r>
                  <a:rPr lang="en-GB" sz="1900" dirty="0" err="1" smtClean="0"/>
                  <a:t>Rapoport</a:t>
                </a:r>
                <a:r>
                  <a:rPr lang="en-GB" sz="1900" dirty="0" smtClean="0"/>
                  <a:t>, 1981). </a:t>
                </a:r>
              </a:p>
              <a:p>
                <a:r>
                  <a:rPr lang="en-GB" sz="1900" dirty="0" smtClean="0"/>
                  <a:t>The energy source for the Alfvén waves may come from lightning (</a:t>
                </a:r>
                <a:r>
                  <a:rPr lang="en-GB" sz="2000" dirty="0" err="1" smtClean="0"/>
                  <a:t>Füllekrug</a:t>
                </a:r>
                <a:r>
                  <a:rPr lang="en-GB" sz="2000" dirty="0" smtClean="0"/>
                  <a:t>, 1998)</a:t>
                </a:r>
                <a:r>
                  <a:rPr lang="en-GB" sz="1900" dirty="0" smtClean="0"/>
                  <a:t>. </a:t>
                </a:r>
              </a:p>
              <a:p>
                <a:r>
                  <a:rPr lang="en-GB" sz="1900" dirty="0" smtClean="0"/>
                  <a:t>The Alfvén waves travel at the Alfvén velocity:</a:t>
                </a:r>
                <a:endParaRPr lang="en-GB" sz="1900" i="1" dirty="0" smtClean="0">
                  <a:solidFill>
                    <a:schemeClr val="tx1"/>
                  </a:solidFill>
                  <a:latin typeface="Cambria Math" panose="02040503050406030204" pitchFamily="18" charset="0"/>
                </a:endParaRPr>
              </a:p>
              <a:p>
                <a:pPr marL="0" indent="0">
                  <a:buNone/>
                </a:pPr>
                <a:endParaRPr lang="en-GB" sz="1900" i="1" dirty="0" smtClean="0">
                  <a:solidFill>
                    <a:schemeClr val="tx1"/>
                  </a:solidFill>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GB" sz="1900" i="1" smtClean="0">
                              <a:solidFill>
                                <a:schemeClr val="tx1"/>
                              </a:solidFill>
                              <a:latin typeface="Cambria Math" panose="02040503050406030204" pitchFamily="18" charset="0"/>
                            </a:rPr>
                          </m:ctrlPr>
                        </m:sSubPr>
                        <m:e>
                          <m:r>
                            <m:rPr>
                              <m:nor/>
                            </m:rPr>
                            <a:rPr lang="en-GB" sz="1900" dirty="0">
                              <a:solidFill>
                                <a:schemeClr val="tx1"/>
                              </a:solidFill>
                            </a:rPr>
                            <m:t> </m:t>
                          </m:r>
                          <m:r>
                            <a:rPr lang="en-GB" sz="1900" i="1">
                              <a:solidFill>
                                <a:schemeClr val="tx1"/>
                              </a:solidFill>
                              <a:latin typeface="Cambria Math" panose="02040503050406030204" pitchFamily="18" charset="0"/>
                            </a:rPr>
                            <m:t>𝑉</m:t>
                          </m:r>
                        </m:e>
                        <m:sub>
                          <m:r>
                            <a:rPr lang="en-GB" sz="1900" i="1">
                              <a:solidFill>
                                <a:schemeClr val="tx1"/>
                              </a:solidFill>
                              <a:latin typeface="Cambria Math" panose="02040503050406030204" pitchFamily="18" charset="0"/>
                            </a:rPr>
                            <m:t>𝐴</m:t>
                          </m:r>
                        </m:sub>
                      </m:sSub>
                      <m:r>
                        <a:rPr lang="en-GB" sz="1900" i="1">
                          <a:solidFill>
                            <a:schemeClr val="tx1"/>
                          </a:solidFill>
                          <a:latin typeface="Cambria Math" panose="02040503050406030204" pitchFamily="18" charset="0"/>
                        </a:rPr>
                        <m:t>= </m:t>
                      </m:r>
                      <m:f>
                        <m:fPr>
                          <m:ctrlPr>
                            <a:rPr lang="en-GB" sz="1900" i="1">
                              <a:solidFill>
                                <a:schemeClr val="tx1"/>
                              </a:solidFill>
                              <a:latin typeface="Cambria Math" panose="02040503050406030204" pitchFamily="18" charset="0"/>
                            </a:rPr>
                          </m:ctrlPr>
                        </m:fPr>
                        <m:num>
                          <m:r>
                            <a:rPr lang="en-GB" sz="1900" i="1">
                              <a:solidFill>
                                <a:schemeClr val="tx1"/>
                              </a:solidFill>
                              <a:latin typeface="Cambria Math" panose="02040503050406030204" pitchFamily="18" charset="0"/>
                            </a:rPr>
                            <m:t>𝐵</m:t>
                          </m:r>
                        </m:num>
                        <m:den>
                          <m:rad>
                            <m:radPr>
                              <m:degHide m:val="on"/>
                              <m:ctrlPr>
                                <a:rPr lang="en-GB" sz="1900" i="1">
                                  <a:solidFill>
                                    <a:schemeClr val="tx1"/>
                                  </a:solidFill>
                                  <a:latin typeface="Cambria Math" panose="02040503050406030204" pitchFamily="18" charset="0"/>
                                </a:rPr>
                              </m:ctrlPr>
                            </m:radPr>
                            <m:deg/>
                            <m:e>
                              <m:sSub>
                                <m:sSubPr>
                                  <m:ctrlPr>
                                    <a:rPr lang="en-GB" sz="1900" i="1">
                                      <a:solidFill>
                                        <a:schemeClr val="tx1"/>
                                      </a:solidFill>
                                      <a:latin typeface="Cambria Math" panose="02040503050406030204" pitchFamily="18" charset="0"/>
                                    </a:rPr>
                                  </m:ctrlPr>
                                </m:sSubPr>
                                <m:e>
                                  <m:r>
                                    <a:rPr lang="en-GB" sz="1900" i="1">
                                      <a:solidFill>
                                        <a:schemeClr val="tx1"/>
                                      </a:solidFill>
                                      <a:latin typeface="Cambria Math" panose="02040503050406030204" pitchFamily="18" charset="0"/>
                                      <a:ea typeface="Cambria Math" panose="02040503050406030204" pitchFamily="18" charset="0"/>
                                    </a:rPr>
                                    <m:t>𝜇</m:t>
                                  </m:r>
                                </m:e>
                                <m:sub>
                                  <m:r>
                                    <a:rPr lang="en-GB" sz="1900" i="1">
                                      <a:solidFill>
                                        <a:schemeClr val="tx1"/>
                                      </a:solidFill>
                                      <a:latin typeface="Cambria Math" panose="02040503050406030204" pitchFamily="18" charset="0"/>
                                    </a:rPr>
                                    <m:t>0</m:t>
                                  </m:r>
                                </m:sub>
                              </m:sSub>
                              <m:r>
                                <a:rPr lang="en-GB" sz="1900" i="1">
                                  <a:solidFill>
                                    <a:schemeClr val="tx1"/>
                                  </a:solidFill>
                                  <a:latin typeface="Cambria Math" panose="02040503050406030204" pitchFamily="18" charset="0"/>
                                  <a:ea typeface="Cambria Math" panose="02040503050406030204" pitchFamily="18" charset="0"/>
                                </a:rPr>
                                <m:t>𝜌</m:t>
                              </m:r>
                            </m:e>
                          </m:rad>
                        </m:den>
                      </m:f>
                    </m:oMath>
                  </m:oMathPara>
                </a14:m>
                <a:endParaRPr lang="en-GB" sz="1900" i="1" dirty="0" smtClean="0">
                  <a:solidFill>
                    <a:schemeClr val="tx1"/>
                  </a:solidFill>
                  <a:latin typeface="Cambria Math" panose="02040503050406030204" pitchFamily="18" charset="0"/>
                  <a:ea typeface="Cambria Math" panose="02040503050406030204" pitchFamily="18" charset="0"/>
                </a:endParaRPr>
              </a:p>
              <a:p>
                <a:pPr marL="0" indent="0">
                  <a:buNone/>
                </a:pPr>
                <a:r>
                  <a:rPr lang="en-GB" sz="1900" dirty="0" smtClean="0">
                    <a:solidFill>
                      <a:schemeClr val="tx1"/>
                    </a:solidFill>
                  </a:rPr>
                  <a:t>	</a:t>
                </a:r>
                <a14:m>
                  <m:oMath xmlns:m="http://schemas.openxmlformats.org/officeDocument/2006/math">
                    <m:sSub>
                      <m:sSubPr>
                        <m:ctrlPr>
                          <a:rPr lang="en-GB" sz="1900" i="1" smtClean="0">
                            <a:solidFill>
                              <a:schemeClr val="tx1"/>
                            </a:solidFill>
                            <a:latin typeface="Cambria Math" panose="02040503050406030204" pitchFamily="18" charset="0"/>
                          </a:rPr>
                        </m:ctrlPr>
                      </m:sSubPr>
                      <m:e>
                        <m:r>
                          <a:rPr lang="en-GB" sz="1900" i="1">
                            <a:solidFill>
                              <a:schemeClr val="tx1"/>
                            </a:solidFill>
                            <a:latin typeface="Cambria Math" panose="02040503050406030204" pitchFamily="18" charset="0"/>
                          </a:rPr>
                          <m:t>𝑉</m:t>
                        </m:r>
                      </m:e>
                      <m:sub>
                        <m:r>
                          <a:rPr lang="en-GB" sz="1900" i="1">
                            <a:solidFill>
                              <a:schemeClr val="tx1"/>
                            </a:solidFill>
                            <a:latin typeface="Cambria Math" panose="02040503050406030204" pitchFamily="18" charset="0"/>
                          </a:rPr>
                          <m:t>𝐴</m:t>
                        </m:r>
                      </m:sub>
                    </m:sSub>
                  </m:oMath>
                </a14:m>
                <a:r>
                  <a:rPr lang="en-GB" sz="1900" dirty="0">
                    <a:solidFill>
                      <a:schemeClr val="tx1"/>
                    </a:solidFill>
                    <a:ea typeface="Cambria Math" panose="02040503050406030204" pitchFamily="18" charset="0"/>
                  </a:rPr>
                  <a:t> = </a:t>
                </a:r>
                <a:r>
                  <a:rPr lang="en-GB" sz="1900" dirty="0">
                    <a:solidFill>
                      <a:schemeClr val="tx1"/>
                    </a:solidFill>
                  </a:rPr>
                  <a:t>Alfvén velocity</a:t>
                </a:r>
                <a:endParaRPr lang="en-GB" sz="1900" i="1" dirty="0" smtClean="0">
                  <a:latin typeface="Cambria Math" panose="02040503050406030204" pitchFamily="18" charset="0"/>
                </a:endParaRPr>
              </a:p>
              <a:p>
                <a:pPr marL="0" indent="0">
                  <a:buNone/>
                </a:pPr>
                <a:r>
                  <a:rPr lang="en-GB" sz="1900" dirty="0" smtClean="0">
                    <a:solidFill>
                      <a:schemeClr val="tx1"/>
                    </a:solidFill>
                  </a:rPr>
                  <a:t>	</a:t>
                </a:r>
                <a14:m>
                  <m:oMath xmlns:m="http://schemas.openxmlformats.org/officeDocument/2006/math">
                    <m:r>
                      <a:rPr lang="en-GB" sz="1900" i="1">
                        <a:solidFill>
                          <a:schemeClr val="tx1"/>
                        </a:solidFill>
                        <a:latin typeface="Cambria Math" panose="02040503050406030204" pitchFamily="18" charset="0"/>
                      </a:rPr>
                      <m:t>𝐵</m:t>
                    </m:r>
                  </m:oMath>
                </a14:m>
                <a:r>
                  <a:rPr lang="en-GB" sz="1900" b="1" dirty="0">
                    <a:solidFill>
                      <a:schemeClr val="tx1"/>
                    </a:solidFill>
                  </a:rPr>
                  <a:t> </a:t>
                </a:r>
                <a:r>
                  <a:rPr lang="en-GB" sz="1900" dirty="0">
                    <a:solidFill>
                      <a:schemeClr val="tx1"/>
                    </a:solidFill>
                  </a:rPr>
                  <a:t>= magnetic field </a:t>
                </a:r>
                <a:r>
                  <a:rPr lang="en-GB" sz="1900" dirty="0" smtClean="0">
                    <a:solidFill>
                      <a:schemeClr val="tx1"/>
                    </a:solidFill>
                  </a:rPr>
                  <a:t>strength</a:t>
                </a:r>
              </a:p>
              <a:p>
                <a:pPr marL="0" indent="0">
                  <a:buNone/>
                </a:pPr>
                <a:r>
                  <a:rPr lang="en-GB" sz="1900" dirty="0" smtClean="0">
                    <a:solidFill>
                      <a:schemeClr val="tx1"/>
                    </a:solidFill>
                  </a:rPr>
                  <a:t>	</a:t>
                </a:r>
                <a14:m>
                  <m:oMath xmlns:m="http://schemas.openxmlformats.org/officeDocument/2006/math">
                    <m:sSub>
                      <m:sSubPr>
                        <m:ctrlPr>
                          <a:rPr lang="en-GB" sz="1900" i="1" smtClean="0">
                            <a:solidFill>
                              <a:schemeClr val="tx1"/>
                            </a:solidFill>
                            <a:latin typeface="Cambria Math" panose="02040503050406030204" pitchFamily="18" charset="0"/>
                          </a:rPr>
                        </m:ctrlPr>
                      </m:sSubPr>
                      <m:e>
                        <m:r>
                          <a:rPr lang="en-GB" sz="1900" i="1">
                            <a:solidFill>
                              <a:schemeClr val="tx1"/>
                            </a:solidFill>
                            <a:latin typeface="Cambria Math" panose="02040503050406030204" pitchFamily="18" charset="0"/>
                            <a:ea typeface="Cambria Math" panose="02040503050406030204" pitchFamily="18" charset="0"/>
                          </a:rPr>
                          <m:t>𝜇</m:t>
                        </m:r>
                      </m:e>
                      <m:sub>
                        <m:r>
                          <a:rPr lang="en-GB" sz="1900" i="1">
                            <a:solidFill>
                              <a:schemeClr val="tx1"/>
                            </a:solidFill>
                            <a:latin typeface="Cambria Math" panose="02040503050406030204" pitchFamily="18" charset="0"/>
                          </a:rPr>
                          <m:t>0</m:t>
                        </m:r>
                      </m:sub>
                    </m:sSub>
                  </m:oMath>
                </a14:m>
                <a:r>
                  <a:rPr lang="en-GB" sz="1900" dirty="0">
                    <a:solidFill>
                      <a:schemeClr val="tx1"/>
                    </a:solidFill>
                  </a:rPr>
                  <a:t> </a:t>
                </a:r>
                <a:r>
                  <a:rPr lang="en-GB" sz="1900" dirty="0" smtClean="0">
                    <a:solidFill>
                      <a:schemeClr val="tx1"/>
                    </a:solidFill>
                  </a:rPr>
                  <a:t>= </a:t>
                </a:r>
                <a:r>
                  <a:rPr lang="en-GB" sz="1900" dirty="0">
                    <a:solidFill>
                      <a:schemeClr val="tx1"/>
                    </a:solidFill>
                  </a:rPr>
                  <a:t>permeability of free space</a:t>
                </a:r>
                <a:endParaRPr lang="en-GB" sz="1900" dirty="0" smtClean="0">
                  <a:solidFill>
                    <a:schemeClr val="tx1"/>
                  </a:solidFill>
                </a:endParaRPr>
              </a:p>
              <a:p>
                <a:pPr marL="0" indent="0">
                  <a:buNone/>
                </a:pPr>
                <a:r>
                  <a:rPr lang="en-GB" sz="1900" dirty="0" smtClean="0">
                    <a:solidFill>
                      <a:schemeClr val="tx1"/>
                    </a:solidFill>
                    <a:ea typeface="Cambria Math" panose="02040503050406030204" pitchFamily="18" charset="0"/>
                  </a:rPr>
                  <a:t>	</a:t>
                </a:r>
                <a14:m>
                  <m:oMath xmlns:m="http://schemas.openxmlformats.org/officeDocument/2006/math">
                    <m:r>
                      <a:rPr lang="en-GB" sz="1900" i="1">
                        <a:solidFill>
                          <a:schemeClr val="tx1"/>
                        </a:solidFill>
                        <a:latin typeface="Cambria Math" panose="02040503050406030204" pitchFamily="18" charset="0"/>
                        <a:ea typeface="Cambria Math" panose="02040503050406030204" pitchFamily="18" charset="0"/>
                      </a:rPr>
                      <m:t>𝜌</m:t>
                    </m:r>
                  </m:oMath>
                </a14:m>
                <a:r>
                  <a:rPr lang="en-GB" sz="1900" dirty="0">
                    <a:solidFill>
                      <a:schemeClr val="tx1"/>
                    </a:solidFill>
                  </a:rPr>
                  <a:t> = plasma mass density </a:t>
                </a:r>
              </a:p>
              <a:p>
                <a:pPr marL="0" indent="0">
                  <a:buNone/>
                </a:pPr>
                <a:endParaRPr lang="en-GB" sz="18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44424" y="1133856"/>
                <a:ext cx="5751576" cy="5516880"/>
              </a:xfrm>
              <a:blipFill>
                <a:blip r:embed="rId2"/>
                <a:stretch>
                  <a:fillRect l="-742" t="-1768"/>
                </a:stretch>
              </a:blipFill>
            </p:spPr>
            <p:txBody>
              <a:bodyPr/>
              <a:lstStyle/>
              <a:p>
                <a:r>
                  <a:rPr lang="en-GB">
                    <a:noFill/>
                  </a:rPr>
                  <a:t> </a:t>
                </a:r>
              </a:p>
            </p:txBody>
          </p:sp>
        </mc:Fallback>
      </mc:AlternateContent>
      <p:pic>
        <p:nvPicPr>
          <p:cNvPr id="4" name="Picture 3"/>
          <p:cNvPicPr>
            <a:picLocks noChangeAspect="1"/>
          </p:cNvPicPr>
          <p:nvPr/>
        </p:nvPicPr>
        <p:blipFill rotWithShape="1">
          <a:blip r:embed="rId3"/>
          <a:srcRect l="582" t="1123" r="655" b="491"/>
          <a:stretch/>
        </p:blipFill>
        <p:spPr>
          <a:xfrm>
            <a:off x="6778751" y="1542288"/>
            <a:ext cx="3547873" cy="2779846"/>
          </a:xfrm>
          <a:prstGeom prst="rect">
            <a:avLst/>
          </a:prstGeom>
        </p:spPr>
      </p:pic>
      <p:sp>
        <p:nvSpPr>
          <p:cNvPr id="5" name="TextBox 4"/>
          <p:cNvSpPr txBox="1"/>
          <p:nvPr/>
        </p:nvSpPr>
        <p:spPr>
          <a:xfrm>
            <a:off x="6876287" y="4643998"/>
            <a:ext cx="3602737" cy="523220"/>
          </a:xfrm>
          <a:prstGeom prst="rect">
            <a:avLst/>
          </a:prstGeom>
          <a:noFill/>
        </p:spPr>
        <p:txBody>
          <a:bodyPr wrap="square" rtlCol="0">
            <a:spAutoFit/>
          </a:bodyPr>
          <a:lstStyle/>
          <a:p>
            <a:r>
              <a:rPr lang="en-GB" sz="1400" dirty="0" smtClean="0"/>
              <a:t>Standing waves in the IAR cavity, adapted from </a:t>
            </a:r>
            <a:r>
              <a:rPr lang="en-GB" sz="1400" dirty="0" err="1" smtClean="0"/>
              <a:t>Hebden</a:t>
            </a:r>
            <a:r>
              <a:rPr lang="en-GB" sz="1400" dirty="0" smtClean="0"/>
              <a:t> et al. (2005).</a:t>
            </a:r>
            <a:endParaRPr lang="en-GB" sz="1400" dirty="0"/>
          </a:p>
        </p:txBody>
      </p:sp>
    </p:spTree>
    <p:extLst>
      <p:ext uri="{BB962C8B-B14F-4D97-AF65-F5344CB8AC3E}">
        <p14:creationId xmlns:p14="http://schemas.microsoft.com/office/powerpoint/2010/main" val="37840527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Data</a:t>
            </a:r>
            <a:endParaRPr lang="en-GB" dirty="0"/>
          </a:p>
        </p:txBody>
      </p:sp>
      <p:sp>
        <p:nvSpPr>
          <p:cNvPr id="3" name="Content Placeholder 2"/>
          <p:cNvSpPr>
            <a:spLocks noGrp="1"/>
          </p:cNvSpPr>
          <p:nvPr>
            <p:ph idx="1"/>
          </p:nvPr>
        </p:nvSpPr>
        <p:spPr>
          <a:xfrm>
            <a:off x="326136" y="1099260"/>
            <a:ext cx="5769864" cy="5836566"/>
          </a:xfrm>
        </p:spPr>
        <p:txBody>
          <a:bodyPr>
            <a:normAutofit/>
          </a:bodyPr>
          <a:lstStyle/>
          <a:p>
            <a:r>
              <a:rPr lang="en-GB" sz="1800" dirty="0" smtClean="0"/>
              <a:t>The data (BGS, 2022) comes from Eskdalemuir magnetic observatory which is located in Scotland, UK. It is a British Geological Survey site and has two induction coil magnetometers, orientated north – south (Channel 1) and east – west (Channel 2), relative to magnetic north. (BGS Geomagnetism, 2022). </a:t>
            </a:r>
          </a:p>
          <a:p>
            <a:endParaRPr lang="en-GB" sz="1800" dirty="0"/>
          </a:p>
          <a:p>
            <a:pPr marL="0" indent="0">
              <a:buNone/>
            </a:pPr>
            <a:endParaRPr lang="en-GB" sz="1800" dirty="0" smtClean="0"/>
          </a:p>
          <a:p>
            <a:endParaRPr lang="en-GB" sz="1800" dirty="0" smtClean="0"/>
          </a:p>
          <a:p>
            <a:pPr marL="0" indent="0">
              <a:buNone/>
            </a:pPr>
            <a:endParaRPr lang="en-GB" sz="1800" dirty="0"/>
          </a:p>
          <a:p>
            <a:r>
              <a:rPr lang="en-GB" sz="1800" dirty="0" smtClean="0"/>
              <a:t>The IAR appear as discrete spectral bands in the spectrogram. </a:t>
            </a:r>
            <a:r>
              <a:rPr lang="en-GB" sz="1800" dirty="0"/>
              <a:t>The bands correlate with the different harmonics.</a:t>
            </a:r>
            <a:r>
              <a:rPr lang="en-GB" sz="1800" dirty="0" smtClean="0"/>
              <a:t> The frequencies usually range from 0.5 – 10 Hz. They are most visible in the spectrograms during the </a:t>
            </a:r>
            <a:r>
              <a:rPr lang="en-GB" sz="1800" dirty="0" err="1" smtClean="0"/>
              <a:t>nighttime</a:t>
            </a:r>
            <a:r>
              <a:rPr lang="en-GB" sz="1800" dirty="0" smtClean="0"/>
              <a:t> hours.</a:t>
            </a:r>
          </a:p>
          <a:p>
            <a:r>
              <a:rPr lang="en-GB" sz="1800" dirty="0" smtClean="0"/>
              <a:t>The harmonic frequency separation is the distance between two harmonics at a given time. This is a useful property as it shows the frequency variation of the IAR.</a:t>
            </a:r>
            <a:endParaRPr lang="en-GB" sz="1800" dirty="0"/>
          </a:p>
        </p:txBody>
      </p:sp>
      <p:graphicFrame>
        <p:nvGraphicFramePr>
          <p:cNvPr id="4" name="Table 3"/>
          <p:cNvGraphicFramePr>
            <a:graphicFrameLocks noGrp="1"/>
          </p:cNvGraphicFramePr>
          <p:nvPr>
            <p:extLst>
              <p:ext uri="{D42A27DB-BD31-4B8C-83A1-F6EECF244321}">
                <p14:modId xmlns:p14="http://schemas.microsoft.com/office/powerpoint/2010/main" val="1445406117"/>
              </p:ext>
            </p:extLst>
          </p:nvPr>
        </p:nvGraphicFramePr>
        <p:xfrm>
          <a:off x="1338250" y="2694946"/>
          <a:ext cx="3439460" cy="1257300"/>
        </p:xfrm>
        <a:graphic>
          <a:graphicData uri="http://schemas.openxmlformats.org/drawingml/2006/table">
            <a:tbl>
              <a:tblPr firstRow="1" bandRow="1">
                <a:tableStyleId>{22838BEF-8BB2-4498-84A7-C5851F593DF1}</a:tableStyleId>
              </a:tblPr>
              <a:tblGrid>
                <a:gridCol w="1719730">
                  <a:extLst>
                    <a:ext uri="{9D8B030D-6E8A-4147-A177-3AD203B41FA5}">
                      <a16:colId xmlns:a16="http://schemas.microsoft.com/office/drawing/2014/main" val="1988809418"/>
                    </a:ext>
                  </a:extLst>
                </a:gridCol>
                <a:gridCol w="1719730">
                  <a:extLst>
                    <a:ext uri="{9D8B030D-6E8A-4147-A177-3AD203B41FA5}">
                      <a16:colId xmlns:a16="http://schemas.microsoft.com/office/drawing/2014/main" val="1953052488"/>
                    </a:ext>
                  </a:extLst>
                </a:gridCol>
              </a:tblGrid>
              <a:tr h="241299">
                <a:tc>
                  <a:txBody>
                    <a:bodyPr/>
                    <a:lstStyle/>
                    <a:p>
                      <a:pPr algn="l"/>
                      <a:r>
                        <a:rPr lang="en-GB" sz="1050" b="0" dirty="0" smtClean="0"/>
                        <a:t>Latitude</a:t>
                      </a:r>
                      <a:endParaRPr lang="en-GB" sz="1050" b="0" dirty="0">
                        <a:latin typeface="Verdana" panose="020B0604030504040204" pitchFamily="34" charset="0"/>
                        <a:ea typeface="Verdana" panose="020B0604030504040204" pitchFamily="34" charset="0"/>
                      </a:endParaRPr>
                    </a:p>
                  </a:txBody>
                  <a:tcPr/>
                </a:tc>
                <a:tc>
                  <a:txBody>
                    <a:bodyPr/>
                    <a:lstStyle/>
                    <a:p>
                      <a:pPr fontAlgn="t"/>
                      <a:r>
                        <a:rPr lang="en-GB" sz="1050" b="0" dirty="0" smtClean="0">
                          <a:effectLst/>
                        </a:rPr>
                        <a:t>55.314</a:t>
                      </a:r>
                      <a:r>
                        <a:rPr lang="en-GB" sz="1050" b="0" dirty="0">
                          <a:effectLst/>
                        </a:rPr>
                        <a:t>° N</a:t>
                      </a:r>
                      <a:endParaRPr lang="en-GB" sz="1050" b="0" dirty="0">
                        <a:effectLst/>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688213332"/>
                  </a:ext>
                </a:extLst>
              </a:tr>
              <a:tr h="241299">
                <a:tc>
                  <a:txBody>
                    <a:bodyPr/>
                    <a:lstStyle/>
                    <a:p>
                      <a:pPr algn="l"/>
                      <a:r>
                        <a:rPr lang="en-GB" sz="1050" dirty="0" smtClean="0"/>
                        <a:t>Longitude</a:t>
                      </a:r>
                      <a:endParaRPr lang="en-GB" sz="1050" b="0" dirty="0">
                        <a:latin typeface="Verdana" panose="020B0604030504040204" pitchFamily="34" charset="0"/>
                        <a:ea typeface="Verdana" panose="020B0604030504040204" pitchFamily="34" charset="0"/>
                      </a:endParaRPr>
                    </a:p>
                  </a:txBody>
                  <a:tcPr/>
                </a:tc>
                <a:tc>
                  <a:txBody>
                    <a:bodyPr/>
                    <a:lstStyle/>
                    <a:p>
                      <a:r>
                        <a:rPr lang="en-GB" sz="1050" kern="1200" dirty="0" smtClean="0">
                          <a:effectLst/>
                        </a:rPr>
                        <a:t>356.794° E</a:t>
                      </a:r>
                      <a:endParaRPr lang="en-GB" sz="1050" b="0"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3447902085"/>
                  </a:ext>
                </a:extLst>
              </a:tr>
              <a:tr h="241299">
                <a:tc>
                  <a:txBody>
                    <a:bodyPr/>
                    <a:lstStyle/>
                    <a:p>
                      <a:pPr algn="l"/>
                      <a:r>
                        <a:rPr lang="en-GB" sz="1050" dirty="0" smtClean="0"/>
                        <a:t>Geomagnetic</a:t>
                      </a:r>
                      <a:r>
                        <a:rPr lang="en-GB" sz="1050" baseline="0" dirty="0" smtClean="0"/>
                        <a:t> Latitude</a:t>
                      </a:r>
                      <a:endParaRPr lang="en-GB" sz="1050" b="0" dirty="0">
                        <a:latin typeface="Verdana" panose="020B0604030504040204" pitchFamily="34" charset="0"/>
                        <a:ea typeface="Verdana" panose="020B0604030504040204" pitchFamily="34" charset="0"/>
                      </a:endParaRPr>
                    </a:p>
                  </a:txBody>
                  <a:tcPr/>
                </a:tc>
                <a:tc>
                  <a:txBody>
                    <a:bodyPr/>
                    <a:lstStyle/>
                    <a:p>
                      <a:r>
                        <a:rPr lang="en-GB" sz="1050" kern="1200" dirty="0" smtClean="0">
                          <a:effectLst/>
                        </a:rPr>
                        <a:t>57.546° N</a:t>
                      </a:r>
                      <a:endParaRPr lang="en-GB" sz="1050" b="0"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268061893"/>
                  </a:ext>
                </a:extLst>
              </a:tr>
              <a:tr h="241299">
                <a:tc>
                  <a:txBody>
                    <a:bodyPr/>
                    <a:lstStyle/>
                    <a:p>
                      <a:pPr algn="l"/>
                      <a:r>
                        <a:rPr lang="en-GB" sz="1050" dirty="0" smtClean="0"/>
                        <a:t>Geomagnetic Longitude</a:t>
                      </a:r>
                      <a:endParaRPr lang="en-GB" sz="1050" b="0" dirty="0">
                        <a:latin typeface="Verdana" panose="020B0604030504040204" pitchFamily="34" charset="0"/>
                        <a:ea typeface="Verdana" panose="020B0604030504040204" pitchFamily="34" charset="0"/>
                      </a:endParaRPr>
                    </a:p>
                  </a:txBody>
                  <a:tcPr/>
                </a:tc>
                <a:tc>
                  <a:txBody>
                    <a:bodyPr/>
                    <a:lstStyle/>
                    <a:p>
                      <a:pPr fontAlgn="t"/>
                      <a:r>
                        <a:rPr lang="en-GB" sz="1050" dirty="0" smtClean="0">
                          <a:effectLst/>
                        </a:rPr>
                        <a:t>83.279</a:t>
                      </a:r>
                      <a:r>
                        <a:rPr lang="en-GB" sz="1050" dirty="0">
                          <a:effectLst/>
                        </a:rPr>
                        <a:t>° E</a:t>
                      </a:r>
                      <a:endParaRPr lang="en-GB" sz="1050" b="0" dirty="0">
                        <a:effectLst/>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2823463419"/>
                  </a:ext>
                </a:extLst>
              </a:tr>
              <a:tr h="241299">
                <a:tc>
                  <a:txBody>
                    <a:bodyPr/>
                    <a:lstStyle/>
                    <a:p>
                      <a:pPr algn="l"/>
                      <a:r>
                        <a:rPr lang="en-GB" sz="1050" dirty="0" smtClean="0"/>
                        <a:t>L</a:t>
                      </a:r>
                      <a:r>
                        <a:rPr lang="en-GB" sz="1050" baseline="0" dirty="0" smtClean="0"/>
                        <a:t>- Shell</a:t>
                      </a:r>
                      <a:endParaRPr lang="en-GB" sz="1050" b="0" dirty="0">
                        <a:latin typeface="Verdana" panose="020B0604030504040204" pitchFamily="34" charset="0"/>
                        <a:ea typeface="Verdana" panose="020B0604030504040204" pitchFamily="34" charset="0"/>
                      </a:endParaRPr>
                    </a:p>
                  </a:txBody>
                  <a:tcPr/>
                </a:tc>
                <a:tc>
                  <a:txBody>
                    <a:bodyPr/>
                    <a:lstStyle/>
                    <a:p>
                      <a:r>
                        <a:rPr lang="en-GB" sz="1050" dirty="0" smtClean="0"/>
                        <a:t>3.46</a:t>
                      </a:r>
                      <a:r>
                        <a:rPr lang="en-GB" sz="1050" baseline="0" dirty="0" smtClean="0"/>
                        <a:t> </a:t>
                      </a:r>
                      <a:endParaRPr lang="en-GB" sz="1050" b="0"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3960318221"/>
                  </a:ext>
                </a:extLst>
              </a:tr>
            </a:tbl>
          </a:graphicData>
        </a:graphic>
      </p:graphicFrame>
      <p:pic>
        <p:nvPicPr>
          <p:cNvPr id="6" name="Picture 5"/>
          <p:cNvPicPr>
            <a:picLocks noChangeAspect="1"/>
          </p:cNvPicPr>
          <p:nvPr/>
        </p:nvPicPr>
        <p:blipFill>
          <a:blip r:embed="rId2"/>
          <a:stretch>
            <a:fillRect/>
          </a:stretch>
        </p:blipFill>
        <p:spPr>
          <a:xfrm>
            <a:off x="7221456" y="419098"/>
            <a:ext cx="3850984" cy="2565997"/>
          </a:xfrm>
          <a:prstGeom prst="rect">
            <a:avLst/>
          </a:prstGeom>
        </p:spPr>
      </p:pic>
      <p:sp>
        <p:nvSpPr>
          <p:cNvPr id="8" name="TextBox 7"/>
          <p:cNvSpPr txBox="1"/>
          <p:nvPr/>
        </p:nvSpPr>
        <p:spPr>
          <a:xfrm>
            <a:off x="7325599" y="2899885"/>
            <a:ext cx="3968496" cy="738664"/>
          </a:xfrm>
          <a:prstGeom prst="rect">
            <a:avLst/>
          </a:prstGeom>
          <a:noFill/>
        </p:spPr>
        <p:txBody>
          <a:bodyPr wrap="square" rtlCol="0">
            <a:spAutoFit/>
          </a:bodyPr>
          <a:lstStyle/>
          <a:p>
            <a:r>
              <a:rPr lang="en-GB" sz="1400" dirty="0" smtClean="0"/>
              <a:t>Spectrogram from 12:00 UT on 25/08/2013 to 12:00 UT on 26/08/2013. The IAR are appear in the red box, occurring from around 18:00 – 05:00 UT. </a:t>
            </a:r>
            <a:endParaRPr lang="en-GB" sz="1400" dirty="0"/>
          </a:p>
        </p:txBody>
      </p:sp>
      <p:sp>
        <p:nvSpPr>
          <p:cNvPr id="9" name="Rectangle 8"/>
          <p:cNvSpPr/>
          <p:nvPr/>
        </p:nvSpPr>
        <p:spPr>
          <a:xfrm>
            <a:off x="8229600" y="1814133"/>
            <a:ext cx="1530096" cy="87224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1456" y="3638549"/>
            <a:ext cx="3902681" cy="2601051"/>
          </a:xfrm>
          <a:prstGeom prst="rect">
            <a:avLst/>
          </a:prstGeom>
        </p:spPr>
      </p:pic>
      <p:sp>
        <p:nvSpPr>
          <p:cNvPr id="12" name="TextBox 11"/>
          <p:cNvSpPr txBox="1"/>
          <p:nvPr/>
        </p:nvSpPr>
        <p:spPr>
          <a:xfrm>
            <a:off x="969264" y="3977144"/>
            <a:ext cx="4779264" cy="307777"/>
          </a:xfrm>
          <a:prstGeom prst="rect">
            <a:avLst/>
          </a:prstGeom>
          <a:noFill/>
        </p:spPr>
        <p:txBody>
          <a:bodyPr wrap="square" rtlCol="0">
            <a:spAutoFit/>
          </a:bodyPr>
          <a:lstStyle/>
          <a:p>
            <a:r>
              <a:rPr lang="en-GB" sz="1400" dirty="0" smtClean="0"/>
              <a:t>Location of Eskdalemuir magnetic observatory.</a:t>
            </a:r>
            <a:endParaRPr lang="en-GB" sz="1400" dirty="0"/>
          </a:p>
        </p:txBody>
      </p:sp>
      <mc:AlternateContent xmlns:mc="http://schemas.openxmlformats.org/markup-compatibility/2006" xmlns:a14="http://schemas.microsoft.com/office/drawing/2010/main">
        <mc:Choice Requires="a14">
          <p:sp>
            <p:nvSpPr>
              <p:cNvPr id="14" name="Rectangle 13"/>
              <p:cNvSpPr/>
              <p:nvPr/>
            </p:nvSpPr>
            <p:spPr>
              <a:xfrm>
                <a:off x="7221456" y="6119336"/>
                <a:ext cx="4072639" cy="738664"/>
              </a:xfrm>
              <a:prstGeom prst="rect">
                <a:avLst/>
              </a:prstGeom>
            </p:spPr>
            <p:txBody>
              <a:bodyPr wrap="square">
                <a:spAutoFit/>
              </a:bodyPr>
              <a:lstStyle/>
              <a:p>
                <a:r>
                  <a:rPr lang="en-GB" sz="1400" dirty="0" smtClean="0"/>
                  <a:t>Same data as above, plotted from 18:00 to 05:00 UT and 0 – 5 Hz. The harmonic frequency separation is marked </a:t>
                </a:r>
                <a14:m>
                  <m:oMath xmlns:m="http://schemas.openxmlformats.org/officeDocument/2006/math">
                    <m:r>
                      <a:rPr lang="en-GB" sz="1400" i="1" smtClean="0">
                        <a:latin typeface="Cambria Math" panose="02040503050406030204" pitchFamily="18" charset="0"/>
                        <a:ea typeface="Cambria Math" panose="02040503050406030204" pitchFamily="18" charset="0"/>
                      </a:rPr>
                      <m:t>∆</m:t>
                    </m:r>
                    <m:r>
                      <a:rPr lang="en-GB" sz="1400" b="0" i="1" smtClean="0">
                        <a:latin typeface="Cambria Math" panose="02040503050406030204" pitchFamily="18" charset="0"/>
                        <a:ea typeface="Cambria Math" panose="02040503050406030204" pitchFamily="18" charset="0"/>
                      </a:rPr>
                      <m:t>𝑓</m:t>
                    </m:r>
                  </m:oMath>
                </a14:m>
                <a:r>
                  <a:rPr lang="en-GB" sz="1400" dirty="0" smtClean="0"/>
                  <a:t>.</a:t>
                </a:r>
                <a:endParaRPr lang="en-GB" sz="1400" dirty="0"/>
              </a:p>
            </p:txBody>
          </p:sp>
        </mc:Choice>
        <mc:Fallback xmlns="">
          <p:sp>
            <p:nvSpPr>
              <p:cNvPr id="14" name="Rectangle 13"/>
              <p:cNvSpPr>
                <a:spLocks noRot="1" noChangeAspect="1" noMove="1" noResize="1" noEditPoints="1" noAdjustHandles="1" noChangeArrowheads="1" noChangeShapeType="1" noTextEdit="1"/>
              </p:cNvSpPr>
              <p:nvPr/>
            </p:nvSpPr>
            <p:spPr>
              <a:xfrm>
                <a:off x="7221456" y="6119336"/>
                <a:ext cx="4072639" cy="738664"/>
              </a:xfrm>
              <a:prstGeom prst="rect">
                <a:avLst/>
              </a:prstGeom>
              <a:blipFill>
                <a:blip r:embed="rId4"/>
                <a:stretch>
                  <a:fillRect l="-449" t="-1653" b="-7438"/>
                </a:stretch>
              </a:blipFill>
            </p:spPr>
            <p:txBody>
              <a:bodyPr/>
              <a:lstStyle/>
              <a:p>
                <a:r>
                  <a:rPr lang="en-GB">
                    <a:noFill/>
                  </a:rPr>
                  <a:t> </a:t>
                </a:r>
              </a:p>
            </p:txBody>
          </p:sp>
        </mc:Fallback>
      </mc:AlternateContent>
      <p:cxnSp>
        <p:nvCxnSpPr>
          <p:cNvPr id="16" name="Straight Arrow Connector 15"/>
          <p:cNvCxnSpPr/>
          <p:nvPr/>
        </p:nvCxnSpPr>
        <p:spPr>
          <a:xfrm flipV="1">
            <a:off x="8375904" y="5404678"/>
            <a:ext cx="6096" cy="20116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Rectangle 16"/>
              <p:cNvSpPr/>
              <p:nvPr/>
            </p:nvSpPr>
            <p:spPr>
              <a:xfrm>
                <a:off x="8358127" y="5308593"/>
                <a:ext cx="426209" cy="27699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GB" sz="1200" i="1">
                          <a:latin typeface="Cambria Math" panose="02040503050406030204" pitchFamily="18" charset="0"/>
                          <a:ea typeface="Cambria Math" panose="02040503050406030204" pitchFamily="18" charset="0"/>
                        </a:rPr>
                        <m:t>∆</m:t>
                      </m:r>
                      <m:r>
                        <a:rPr lang="en-GB" sz="1200" i="1">
                          <a:latin typeface="Cambria Math" panose="02040503050406030204" pitchFamily="18" charset="0"/>
                          <a:ea typeface="Cambria Math" panose="02040503050406030204" pitchFamily="18" charset="0"/>
                        </a:rPr>
                        <m:t>𝑓</m:t>
                      </m:r>
                    </m:oMath>
                  </m:oMathPara>
                </a14:m>
                <a:endParaRPr lang="en-GB" sz="1200" dirty="0"/>
              </a:p>
            </p:txBody>
          </p:sp>
        </mc:Choice>
        <mc:Fallback xmlns="">
          <p:sp>
            <p:nvSpPr>
              <p:cNvPr id="17" name="Rectangle 16"/>
              <p:cNvSpPr>
                <a:spLocks noRot="1" noChangeAspect="1" noMove="1" noResize="1" noEditPoints="1" noAdjustHandles="1" noChangeArrowheads="1" noChangeShapeType="1" noTextEdit="1"/>
              </p:cNvSpPr>
              <p:nvPr/>
            </p:nvSpPr>
            <p:spPr>
              <a:xfrm>
                <a:off x="8358127" y="5308593"/>
                <a:ext cx="426209" cy="276999"/>
              </a:xfrm>
              <a:prstGeom prst="rect">
                <a:avLst/>
              </a:prstGeom>
              <a:blipFill>
                <a:blip r:embed="rId5"/>
                <a:stretch>
                  <a:fillRect b="-4444"/>
                </a:stretch>
              </a:blipFill>
            </p:spPr>
            <p:txBody>
              <a:bodyPr/>
              <a:lstStyle/>
              <a:p>
                <a:r>
                  <a:rPr lang="en-GB">
                    <a:noFill/>
                  </a:rPr>
                  <a:t> </a:t>
                </a:r>
              </a:p>
            </p:txBody>
          </p:sp>
        </mc:Fallback>
      </mc:AlternateContent>
    </p:spTree>
    <p:extLst>
      <p:ext uri="{BB962C8B-B14F-4D97-AF65-F5344CB8AC3E}">
        <p14:creationId xmlns:p14="http://schemas.microsoft.com/office/powerpoint/2010/main" val="30227231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Modelling the IAR</a:t>
            </a:r>
            <a:endParaRPr lang="en-GB" dirty="0"/>
          </a:p>
        </p:txBody>
      </p:sp>
      <p:grpSp>
        <p:nvGrpSpPr>
          <p:cNvPr id="7" name="Group 6"/>
          <p:cNvGrpSpPr/>
          <p:nvPr/>
        </p:nvGrpSpPr>
        <p:grpSpPr>
          <a:xfrm>
            <a:off x="1798320" y="1857024"/>
            <a:ext cx="8625840" cy="4330416"/>
            <a:chOff x="1048512" y="2167920"/>
            <a:chExt cx="8625840" cy="4330416"/>
          </a:xfrm>
        </p:grpSpPr>
        <mc:AlternateContent xmlns:mc="http://schemas.openxmlformats.org/markup-compatibility/2006" xmlns:a14="http://schemas.microsoft.com/office/drawing/2010/main">
          <mc:Choice Requires="a14">
            <p:sp>
              <p:nvSpPr>
                <p:cNvPr id="4" name="TextBox 3"/>
                <p:cNvSpPr txBox="1"/>
                <p:nvPr/>
              </p:nvSpPr>
              <p:spPr>
                <a:xfrm>
                  <a:off x="4919783" y="2167920"/>
                  <a:ext cx="4529042" cy="4330416"/>
                </a:xfrm>
                <a:prstGeom prst="rect">
                  <a:avLst/>
                </a:prstGeom>
                <a:noFill/>
              </p:spPr>
              <p:txBody>
                <a:bodyPr wrap="square" rtlCol="0">
                  <a:spAutoFit/>
                </a:bodyPr>
                <a:lstStyle/>
                <a:p>
                  <a:pPr>
                    <a:lnSpc>
                      <a:spcPct val="150000"/>
                    </a:lnSpc>
                  </a:pPr>
                  <a14:m>
                    <m:oMath xmlns:m="http://schemas.openxmlformats.org/officeDocument/2006/math">
                      <m:sSub>
                        <m:sSubPr>
                          <m:ctrlPr>
                            <a:rPr lang="en-GB" sz="1900" i="1" smtClean="0">
                              <a:solidFill>
                                <a:schemeClr val="tx1"/>
                              </a:solidFill>
                              <a:latin typeface="Cambria Math" panose="02040503050406030204" pitchFamily="18" charset="0"/>
                            </a:rPr>
                          </m:ctrlPr>
                        </m:sSubPr>
                        <m:e>
                          <m:r>
                            <a:rPr lang="en-GB" sz="1900" i="1">
                              <a:solidFill>
                                <a:schemeClr val="tx1"/>
                              </a:solidFill>
                              <a:latin typeface="Cambria Math" panose="02040503050406030204" pitchFamily="18" charset="0"/>
                            </a:rPr>
                            <m:t>𝑉</m:t>
                          </m:r>
                        </m:e>
                        <m:sub>
                          <m:r>
                            <a:rPr lang="en-GB" sz="1900" i="1">
                              <a:solidFill>
                                <a:schemeClr val="tx1"/>
                              </a:solidFill>
                              <a:latin typeface="Cambria Math" panose="02040503050406030204" pitchFamily="18" charset="0"/>
                            </a:rPr>
                            <m:t>𝐴</m:t>
                          </m:r>
                        </m:sub>
                      </m:sSub>
                    </m:oMath>
                  </a14:m>
                  <a:r>
                    <a:rPr lang="en-GB" sz="1900" dirty="0">
                      <a:solidFill>
                        <a:schemeClr val="tx1"/>
                      </a:solidFill>
                      <a:ea typeface="Cambria Math" panose="02040503050406030204" pitchFamily="18" charset="0"/>
                    </a:rPr>
                    <a:t> = </a:t>
                  </a:r>
                  <a:r>
                    <a:rPr lang="en-GB" sz="1900" dirty="0">
                      <a:solidFill>
                        <a:schemeClr val="tx1"/>
                      </a:solidFill>
                    </a:rPr>
                    <a:t>Alfvén velocity</a:t>
                  </a:r>
                </a:p>
                <a:p>
                  <a:pPr>
                    <a:lnSpc>
                      <a:spcPct val="150000"/>
                    </a:lnSpc>
                  </a:pPr>
                  <a14:m>
                    <m:oMath xmlns:m="http://schemas.openxmlformats.org/officeDocument/2006/math">
                      <m:r>
                        <a:rPr lang="en-GB" sz="1900" i="1">
                          <a:solidFill>
                            <a:schemeClr val="tx1"/>
                          </a:solidFill>
                          <a:latin typeface="Cambria Math" panose="02040503050406030204" pitchFamily="18" charset="0"/>
                        </a:rPr>
                        <m:t>𝐵</m:t>
                      </m:r>
                    </m:oMath>
                  </a14:m>
                  <a:r>
                    <a:rPr lang="en-GB" sz="1900" b="1" dirty="0">
                      <a:solidFill>
                        <a:schemeClr val="tx1"/>
                      </a:solidFill>
                    </a:rPr>
                    <a:t> </a:t>
                  </a:r>
                  <a:r>
                    <a:rPr lang="en-GB" sz="1900" dirty="0">
                      <a:solidFill>
                        <a:schemeClr val="tx1"/>
                      </a:solidFill>
                    </a:rPr>
                    <a:t>= magnetic field strength</a:t>
                  </a:r>
                </a:p>
                <a:p>
                  <a:pPr>
                    <a:lnSpc>
                      <a:spcPct val="150000"/>
                    </a:lnSpc>
                  </a:pPr>
                  <a14:m>
                    <m:oMath xmlns:m="http://schemas.openxmlformats.org/officeDocument/2006/math">
                      <m:sSub>
                        <m:sSubPr>
                          <m:ctrlPr>
                            <a:rPr lang="en-GB" sz="1900" i="1">
                              <a:solidFill>
                                <a:schemeClr val="tx1"/>
                              </a:solidFill>
                              <a:latin typeface="Cambria Math" panose="02040503050406030204" pitchFamily="18" charset="0"/>
                            </a:rPr>
                          </m:ctrlPr>
                        </m:sSubPr>
                        <m:e>
                          <m:r>
                            <a:rPr lang="en-GB" sz="1900" i="1">
                              <a:solidFill>
                                <a:schemeClr val="tx1"/>
                              </a:solidFill>
                              <a:latin typeface="Cambria Math" panose="02040503050406030204" pitchFamily="18" charset="0"/>
                              <a:ea typeface="Cambria Math" panose="02040503050406030204" pitchFamily="18" charset="0"/>
                            </a:rPr>
                            <m:t>𝜇</m:t>
                          </m:r>
                        </m:e>
                        <m:sub>
                          <m:r>
                            <a:rPr lang="en-GB" sz="1900" i="1">
                              <a:solidFill>
                                <a:schemeClr val="tx1"/>
                              </a:solidFill>
                              <a:latin typeface="Cambria Math" panose="02040503050406030204" pitchFamily="18" charset="0"/>
                            </a:rPr>
                            <m:t>0</m:t>
                          </m:r>
                        </m:sub>
                      </m:sSub>
                    </m:oMath>
                  </a14:m>
                  <a:r>
                    <a:rPr lang="en-GB" sz="1900" dirty="0">
                      <a:solidFill>
                        <a:schemeClr val="tx1"/>
                      </a:solidFill>
                    </a:rPr>
                    <a:t> = permeability of free space</a:t>
                  </a:r>
                </a:p>
                <a:p>
                  <a:pPr>
                    <a:lnSpc>
                      <a:spcPct val="150000"/>
                    </a:lnSpc>
                  </a:pPr>
                  <a14:m>
                    <m:oMath xmlns:m="http://schemas.openxmlformats.org/officeDocument/2006/math">
                      <m:r>
                        <a:rPr lang="en-GB" sz="1900" i="1">
                          <a:solidFill>
                            <a:schemeClr val="tx1"/>
                          </a:solidFill>
                          <a:latin typeface="Cambria Math" panose="02040503050406030204" pitchFamily="18" charset="0"/>
                          <a:ea typeface="Cambria Math" panose="02040503050406030204" pitchFamily="18" charset="0"/>
                        </a:rPr>
                        <m:t>𝜌</m:t>
                      </m:r>
                    </m:oMath>
                  </a14:m>
                  <a:r>
                    <a:rPr lang="en-GB" sz="1900" dirty="0">
                      <a:solidFill>
                        <a:schemeClr val="tx1"/>
                      </a:solidFill>
                    </a:rPr>
                    <a:t> = plasma mass density </a:t>
                  </a:r>
                  <a:endParaRPr lang="en-GB" sz="1900" dirty="0" smtClean="0">
                    <a:solidFill>
                      <a:schemeClr val="tx1"/>
                    </a:solidFill>
                  </a:endParaRPr>
                </a:p>
                <a:p>
                  <a:pPr>
                    <a:lnSpc>
                      <a:spcPct val="150000"/>
                    </a:lnSpc>
                  </a:pPr>
                  <a14:m>
                    <m:oMath xmlns:m="http://schemas.openxmlformats.org/officeDocument/2006/math">
                      <m:sSub>
                        <m:sSubPr>
                          <m:ctrlPr>
                            <a:rPr lang="en-GB" sz="2000" i="1" smtClean="0">
                              <a:solidFill>
                                <a:schemeClr val="tx1"/>
                              </a:solidFill>
                              <a:latin typeface="Cambria Math" panose="02040503050406030204" pitchFamily="18" charset="0"/>
                              <a:ea typeface="Cambria Math" panose="02040503050406030204" pitchFamily="18" charset="0"/>
                            </a:rPr>
                          </m:ctrlPr>
                        </m:sSubPr>
                        <m:e>
                          <m:r>
                            <a:rPr lang="en-GB" sz="2000" i="1">
                              <a:solidFill>
                                <a:schemeClr val="tx1"/>
                              </a:solidFill>
                              <a:latin typeface="Cambria Math" panose="02040503050406030204" pitchFamily="18" charset="0"/>
                              <a:ea typeface="Cambria Math" panose="02040503050406030204" pitchFamily="18" charset="0"/>
                            </a:rPr>
                            <m:t>𝑇</m:t>
                          </m:r>
                        </m:e>
                        <m:sub>
                          <m:r>
                            <a:rPr lang="en-GB" sz="2000" i="1">
                              <a:solidFill>
                                <a:schemeClr val="tx1"/>
                              </a:solidFill>
                              <a:latin typeface="Cambria Math" panose="02040503050406030204" pitchFamily="18" charset="0"/>
                              <a:ea typeface="Cambria Math" panose="02040503050406030204" pitchFamily="18" charset="0"/>
                            </a:rPr>
                            <m:t>𝑓</m:t>
                          </m:r>
                        </m:sub>
                      </m:sSub>
                    </m:oMath>
                  </a14:m>
                  <a:r>
                    <a:rPr lang="en-GB" sz="1900" i="1" dirty="0" smtClean="0">
                      <a:solidFill>
                        <a:schemeClr val="tx1"/>
                      </a:solidFill>
                      <a:latin typeface="Cambria Math" panose="02040503050406030204" pitchFamily="18" charset="0"/>
                      <a:ea typeface="Cambria Math" panose="02040503050406030204" pitchFamily="18" charset="0"/>
                    </a:rPr>
                    <a:t> </a:t>
                  </a:r>
                  <a:r>
                    <a:rPr lang="en-GB" sz="1900" dirty="0" smtClean="0">
                      <a:solidFill>
                        <a:schemeClr val="tx1"/>
                      </a:solidFill>
                      <a:ea typeface="Cambria Math" panose="02040503050406030204" pitchFamily="18" charset="0"/>
                    </a:rPr>
                    <a:t>= time of flight</a:t>
                  </a:r>
                </a:p>
                <a:p>
                  <a:pPr>
                    <a:lnSpc>
                      <a:spcPct val="150000"/>
                    </a:lnSpc>
                  </a:pPr>
                  <a14:m>
                    <m:oMath xmlns:m="http://schemas.openxmlformats.org/officeDocument/2006/math">
                      <m:r>
                        <m:rPr>
                          <m:brk m:alnAt="23"/>
                        </m:rPr>
                        <a:rPr lang="en-GB" sz="1900" i="1" smtClean="0">
                          <a:solidFill>
                            <a:schemeClr val="tx1"/>
                          </a:solidFill>
                          <a:latin typeface="Cambria Math" panose="02040503050406030204" pitchFamily="18" charset="0"/>
                          <a:ea typeface="Cambria Math" panose="02040503050406030204" pitchFamily="18" charset="0"/>
                        </a:rPr>
                        <m:t>𝑎</m:t>
                      </m:r>
                      <m:r>
                        <a:rPr lang="en-GB" sz="1900" b="0" i="1" smtClean="0">
                          <a:solidFill>
                            <a:schemeClr val="tx1"/>
                          </a:solidFill>
                          <a:latin typeface="Cambria Math" panose="02040503050406030204" pitchFamily="18" charset="0"/>
                          <a:ea typeface="Cambria Math" panose="02040503050406030204" pitchFamily="18" charset="0"/>
                        </a:rPr>
                        <m:t>/</m:t>
                      </m:r>
                      <m:r>
                        <a:rPr lang="en-GB" sz="1900" b="0" i="1" smtClean="0">
                          <a:solidFill>
                            <a:schemeClr val="tx1"/>
                          </a:solidFill>
                          <a:latin typeface="Cambria Math" panose="02040503050406030204" pitchFamily="18" charset="0"/>
                          <a:ea typeface="Cambria Math" panose="02040503050406030204" pitchFamily="18" charset="0"/>
                        </a:rPr>
                        <m:t>𝑏</m:t>
                      </m:r>
                    </m:oMath>
                  </a14:m>
                  <a:r>
                    <a:rPr lang="en-GB" sz="1900" dirty="0">
                      <a:solidFill>
                        <a:schemeClr val="tx1"/>
                      </a:solidFill>
                      <a:ea typeface="Cambria Math" panose="02040503050406030204" pitchFamily="18" charset="0"/>
                    </a:rPr>
                    <a:t> =</a:t>
                  </a:r>
                  <a:r>
                    <a:rPr lang="en-GB" sz="1900" dirty="0" smtClean="0">
                      <a:solidFill>
                        <a:schemeClr val="tx1"/>
                      </a:solidFill>
                      <a:ea typeface="Cambria Math" panose="02040503050406030204" pitchFamily="18" charset="0"/>
                    </a:rPr>
                    <a:t> </a:t>
                  </a:r>
                  <a:r>
                    <a:rPr lang="en-GB" sz="1900" dirty="0">
                      <a:solidFill>
                        <a:schemeClr val="tx1"/>
                      </a:solidFill>
                      <a:ea typeface="Cambria Math" panose="02040503050406030204" pitchFamily="18" charset="0"/>
                    </a:rPr>
                    <a:t>the </a:t>
                  </a:r>
                  <a:r>
                    <a:rPr lang="en-GB" sz="1900" dirty="0" smtClean="0">
                      <a:solidFill>
                        <a:schemeClr val="tx1"/>
                      </a:solidFill>
                      <a:ea typeface="Cambria Math" panose="02040503050406030204" pitchFamily="18" charset="0"/>
                    </a:rPr>
                    <a:t>bottom/top boundary </a:t>
                  </a:r>
                  <a:r>
                    <a:rPr lang="en-GB" sz="1900" dirty="0">
                      <a:solidFill>
                        <a:schemeClr val="tx1"/>
                      </a:solidFill>
                      <a:ea typeface="Cambria Math" panose="02040503050406030204" pitchFamily="18" charset="0"/>
                    </a:rPr>
                    <a:t>IAR </a:t>
                  </a:r>
                  <a:r>
                    <a:rPr lang="en-GB" sz="1900" dirty="0" smtClean="0">
                      <a:solidFill>
                        <a:schemeClr val="tx1"/>
                      </a:solidFill>
                      <a:ea typeface="Cambria Math" panose="02040503050406030204" pitchFamily="18" charset="0"/>
                    </a:rPr>
                    <a:t>cavity</a:t>
                  </a:r>
                </a:p>
                <a:p>
                  <a:pPr>
                    <a:lnSpc>
                      <a:spcPct val="150000"/>
                    </a:lnSpc>
                  </a:pPr>
                  <a14:m>
                    <m:oMath xmlns:m="http://schemas.openxmlformats.org/officeDocument/2006/math">
                      <m:r>
                        <a:rPr lang="en-GB" sz="1900" i="1">
                          <a:solidFill>
                            <a:schemeClr val="tx1"/>
                          </a:solidFill>
                          <a:latin typeface="Cambria Math" panose="02040503050406030204" pitchFamily="18" charset="0"/>
                          <a:ea typeface="Cambria Math" panose="02040503050406030204" pitchFamily="18" charset="0"/>
                        </a:rPr>
                        <m:t>𝑙</m:t>
                      </m:r>
                    </m:oMath>
                  </a14:m>
                  <a:r>
                    <a:rPr lang="en-GB" sz="1900" dirty="0" smtClean="0">
                      <a:solidFill>
                        <a:schemeClr val="tx1"/>
                      </a:solidFill>
                      <a:ea typeface="Cambria Math" panose="02040503050406030204" pitchFamily="18" charset="0"/>
                    </a:rPr>
                    <a:t> </a:t>
                  </a:r>
                  <a:r>
                    <a:rPr lang="en-GB" sz="1900" dirty="0">
                      <a:solidFill>
                        <a:schemeClr val="tx1"/>
                      </a:solidFill>
                      <a:ea typeface="Cambria Math" panose="02040503050406030204" pitchFamily="18" charset="0"/>
                    </a:rPr>
                    <a:t>=</a:t>
                  </a:r>
                  <a:r>
                    <a:rPr lang="en-GB" sz="1900" dirty="0" smtClean="0">
                      <a:solidFill>
                        <a:schemeClr val="tx1"/>
                      </a:solidFill>
                      <a:ea typeface="Cambria Math" panose="02040503050406030204" pitchFamily="18" charset="0"/>
                    </a:rPr>
                    <a:t> size of the cavity</a:t>
                  </a:r>
                </a:p>
                <a:p>
                  <a:endParaRPr lang="en-GB" b="1" dirty="0" smtClean="0"/>
                </a:p>
                <a:p>
                  <a:endParaRPr lang="en-GB" dirty="0" smtClean="0">
                    <a:ea typeface="Cambria Math" panose="02040503050406030204" pitchFamily="18" charset="0"/>
                  </a:endParaRPr>
                </a:p>
                <a:p>
                  <a:endParaRPr lang="en-GB" dirty="0" smtClean="0">
                    <a:ea typeface="Cambria Math" panose="02040503050406030204" pitchFamily="18" charset="0"/>
                  </a:endParaRPr>
                </a:p>
                <a:p>
                  <a:endParaRPr lang="en-GB" dirty="0"/>
                </a:p>
              </p:txBody>
            </p:sp>
          </mc:Choice>
          <mc:Fallback xmlns="">
            <p:sp>
              <p:nvSpPr>
                <p:cNvPr id="4" name="TextBox 3"/>
                <p:cNvSpPr txBox="1">
                  <a:spLocks noRot="1" noChangeAspect="1" noMove="1" noResize="1" noEditPoints="1" noAdjustHandles="1" noChangeArrowheads="1" noChangeShapeType="1" noTextEdit="1"/>
                </p:cNvSpPr>
                <p:nvPr/>
              </p:nvSpPr>
              <p:spPr>
                <a:xfrm>
                  <a:off x="4919783" y="2167920"/>
                  <a:ext cx="4529042" cy="4330416"/>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1224945" y="2482301"/>
                  <a:ext cx="3469311" cy="266759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𝑉</m:t>
                            </m:r>
                          </m:e>
                          <m:sub>
                            <m:r>
                              <a:rPr lang="en-GB" i="1">
                                <a:latin typeface="Cambria Math" panose="02040503050406030204" pitchFamily="18" charset="0"/>
                              </a:rPr>
                              <m:t>𝐴</m:t>
                            </m:r>
                          </m:sub>
                        </m:sSub>
                        <m:r>
                          <a:rPr lang="en-GB" i="1">
                            <a:latin typeface="Cambria Math" panose="02040503050406030204" pitchFamily="18" charset="0"/>
                          </a:rPr>
                          <m:t>= </m:t>
                        </m:r>
                        <m:f>
                          <m:fPr>
                            <m:ctrlPr>
                              <a:rPr lang="en-GB" i="1">
                                <a:latin typeface="Cambria Math" panose="02040503050406030204" pitchFamily="18" charset="0"/>
                              </a:rPr>
                            </m:ctrlPr>
                          </m:fPr>
                          <m:num>
                            <m:r>
                              <a:rPr lang="en-GB" i="1">
                                <a:latin typeface="Cambria Math" panose="02040503050406030204" pitchFamily="18" charset="0"/>
                              </a:rPr>
                              <m:t>𝐵</m:t>
                            </m:r>
                          </m:num>
                          <m:den>
                            <m:rad>
                              <m:radPr>
                                <m:degHide m:val="on"/>
                                <m:ctrlPr>
                                  <a:rPr lang="en-GB" i="1">
                                    <a:latin typeface="Cambria Math" panose="02040503050406030204" pitchFamily="18" charset="0"/>
                                  </a:rPr>
                                </m:ctrlPr>
                              </m:radPr>
                              <m:deg/>
                              <m:e>
                                <m:sSub>
                                  <m:sSubPr>
                                    <m:ctrlPr>
                                      <a:rPr lang="en-GB" i="1">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𝜇</m:t>
                                    </m:r>
                                  </m:e>
                                  <m:sub>
                                    <m:r>
                                      <a:rPr lang="en-GB" i="1">
                                        <a:latin typeface="Cambria Math" panose="02040503050406030204" pitchFamily="18" charset="0"/>
                                      </a:rPr>
                                      <m:t>0</m:t>
                                    </m:r>
                                  </m:sub>
                                </m:sSub>
                                <m:r>
                                  <a:rPr lang="en-GB" i="1">
                                    <a:latin typeface="Cambria Math" panose="02040503050406030204" pitchFamily="18" charset="0"/>
                                    <a:ea typeface="Cambria Math" panose="02040503050406030204" pitchFamily="18" charset="0"/>
                                  </a:rPr>
                                  <m:t>𝜌</m:t>
                                </m:r>
                              </m:e>
                            </m:rad>
                          </m:den>
                        </m:f>
                      </m:oMath>
                    </m:oMathPara>
                  </a14:m>
                  <a:endParaRPr lang="en-GB" i="1" dirty="0">
                    <a:latin typeface="Cambria Math" panose="02040503050406030204" pitchFamily="18" charset="0"/>
                    <a:ea typeface="Cambria Math" panose="02040503050406030204" pitchFamily="18" charset="0"/>
                  </a:endParaRPr>
                </a:p>
                <a:p>
                  <a:endParaRPr lang="en-GB"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 </m:t>
                            </m:r>
                            <m:r>
                              <a:rPr lang="en-GB" i="1">
                                <a:latin typeface="Cambria Math" panose="02040503050406030204" pitchFamily="18" charset="0"/>
                                <a:ea typeface="Cambria Math" panose="02040503050406030204" pitchFamily="18" charset="0"/>
                              </a:rPr>
                              <m:t>𝑇</m:t>
                            </m:r>
                          </m:e>
                          <m:sub>
                            <m:r>
                              <a:rPr lang="en-GB" i="1">
                                <a:latin typeface="Cambria Math" panose="02040503050406030204" pitchFamily="18" charset="0"/>
                                <a:ea typeface="Cambria Math" panose="02040503050406030204" pitchFamily="18" charset="0"/>
                              </a:rPr>
                              <m:t>𝑓</m:t>
                            </m:r>
                          </m:sub>
                        </m:sSub>
                        <m:r>
                          <a:rPr lang="en-GB" i="1">
                            <a:latin typeface="Cambria Math" panose="02040503050406030204" pitchFamily="18" charset="0"/>
                            <a:ea typeface="Cambria Math" panose="02040503050406030204" pitchFamily="18" charset="0"/>
                          </a:rPr>
                          <m:t>=2 </m:t>
                        </m:r>
                        <m:nary>
                          <m:naryPr>
                            <m:limLoc m:val="undOvr"/>
                            <m:ctrlPr>
                              <a:rPr lang="en-GB" i="1">
                                <a:latin typeface="Cambria Math" panose="02040503050406030204" pitchFamily="18" charset="0"/>
                                <a:ea typeface="Cambria Math" panose="02040503050406030204" pitchFamily="18" charset="0"/>
                              </a:rPr>
                            </m:ctrlPr>
                          </m:naryPr>
                          <m:sub>
                            <m:r>
                              <m:rPr>
                                <m:brk m:alnAt="24"/>
                              </m:rPr>
                              <a:rPr lang="en-GB" i="1">
                                <a:latin typeface="Cambria Math" panose="02040503050406030204" pitchFamily="18" charset="0"/>
                                <a:ea typeface="Cambria Math" panose="02040503050406030204" pitchFamily="18" charset="0"/>
                              </a:rPr>
                              <m:t>𝑎</m:t>
                            </m:r>
                          </m:sub>
                          <m:sup>
                            <m:r>
                              <a:rPr lang="en-GB" i="1">
                                <a:latin typeface="Cambria Math" panose="02040503050406030204" pitchFamily="18" charset="0"/>
                                <a:ea typeface="Cambria Math" panose="02040503050406030204" pitchFamily="18" charset="0"/>
                              </a:rPr>
                              <m:t>𝑏</m:t>
                            </m:r>
                          </m:sup>
                          <m:e>
                            <m:f>
                              <m:fPr>
                                <m:ctrlPr>
                                  <a:rPr lang="en-GB" i="1">
                                    <a:latin typeface="Cambria Math" panose="02040503050406030204" pitchFamily="18" charset="0"/>
                                    <a:ea typeface="Cambria Math" panose="02040503050406030204" pitchFamily="18" charset="0"/>
                                  </a:rPr>
                                </m:ctrlPr>
                              </m:fPr>
                              <m:num>
                                <m:r>
                                  <a:rPr lang="en-GB" i="1">
                                    <a:latin typeface="Cambria Math" panose="02040503050406030204" pitchFamily="18" charset="0"/>
                                    <a:ea typeface="Cambria Math" panose="02040503050406030204" pitchFamily="18" charset="0"/>
                                  </a:rPr>
                                  <m:t>1</m:t>
                                </m:r>
                              </m:num>
                              <m:den>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𝑉</m:t>
                                    </m:r>
                                  </m:e>
                                  <m:sub>
                                    <m:r>
                                      <a:rPr lang="en-GB" i="1">
                                        <a:latin typeface="Cambria Math" panose="02040503050406030204" pitchFamily="18" charset="0"/>
                                        <a:ea typeface="Cambria Math" panose="02040503050406030204" pitchFamily="18" charset="0"/>
                                      </a:rPr>
                                      <m:t>𝐴</m:t>
                                    </m:r>
                                  </m:sub>
                                </m:sSub>
                              </m:den>
                            </m:f>
                          </m:e>
                        </m:nary>
                        <m:r>
                          <a:rPr lang="en-GB" i="1">
                            <a:latin typeface="Cambria Math" panose="02040503050406030204" pitchFamily="18" charset="0"/>
                            <a:ea typeface="Cambria Math" panose="02040503050406030204" pitchFamily="18" charset="0"/>
                          </a:rPr>
                          <m:t> </m:t>
                        </m:r>
                        <m:r>
                          <a:rPr lang="en-GB" i="1">
                            <a:latin typeface="Cambria Math" panose="02040503050406030204" pitchFamily="18" charset="0"/>
                            <a:ea typeface="Cambria Math" panose="02040503050406030204" pitchFamily="18" charset="0"/>
                          </a:rPr>
                          <m:t>𝑑𝑙</m:t>
                        </m:r>
                      </m:oMath>
                    </m:oMathPara>
                  </a14:m>
                  <a:endParaRPr lang="en-GB" dirty="0">
                    <a:ea typeface="Cambria Math" panose="02040503050406030204" pitchFamily="18" charset="0"/>
                  </a:endParaRPr>
                </a:p>
                <a:p>
                  <a:endParaRPr lang="en-GB" dirty="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ea typeface="Cambria Math" panose="02040503050406030204" pitchFamily="18" charset="0"/>
                          </a:rPr>
                          <m:t> ∆</m:t>
                        </m:r>
                        <m:r>
                          <a:rPr lang="en-GB" i="1">
                            <a:latin typeface="Cambria Math" panose="02040503050406030204" pitchFamily="18" charset="0"/>
                            <a:ea typeface="Cambria Math" panose="02040503050406030204" pitchFamily="18" charset="0"/>
                          </a:rPr>
                          <m:t>𝑓</m:t>
                        </m:r>
                        <m:r>
                          <a:rPr lang="en-GB" i="1">
                            <a:latin typeface="Cambria Math" panose="02040503050406030204" pitchFamily="18" charset="0"/>
                            <a:ea typeface="Cambria Math" panose="02040503050406030204" pitchFamily="18" charset="0"/>
                          </a:rPr>
                          <m:t>= </m:t>
                        </m:r>
                        <m:f>
                          <m:fPr>
                            <m:ctrlPr>
                              <a:rPr lang="en-GB" i="1">
                                <a:latin typeface="Cambria Math" panose="02040503050406030204" pitchFamily="18" charset="0"/>
                                <a:ea typeface="Cambria Math" panose="02040503050406030204" pitchFamily="18" charset="0"/>
                              </a:rPr>
                            </m:ctrlPr>
                          </m:fPr>
                          <m:num>
                            <m:r>
                              <a:rPr lang="en-GB" i="1">
                                <a:latin typeface="Cambria Math" panose="02040503050406030204" pitchFamily="18" charset="0"/>
                                <a:ea typeface="Cambria Math" panose="02040503050406030204" pitchFamily="18" charset="0"/>
                              </a:rPr>
                              <m:t>1</m:t>
                            </m:r>
                          </m:num>
                          <m:den>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𝑇</m:t>
                                </m:r>
                              </m:e>
                              <m:sub>
                                <m:r>
                                  <a:rPr lang="en-GB" i="1">
                                    <a:latin typeface="Cambria Math" panose="02040503050406030204" pitchFamily="18" charset="0"/>
                                    <a:ea typeface="Cambria Math" panose="02040503050406030204" pitchFamily="18" charset="0"/>
                                  </a:rPr>
                                  <m:t>𝑓</m:t>
                                </m:r>
                              </m:sub>
                            </m:sSub>
                          </m:den>
                        </m:f>
                      </m:oMath>
                    </m:oMathPara>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1224945" y="2482301"/>
                  <a:ext cx="3469311" cy="2667590"/>
                </a:xfrm>
                <a:prstGeom prst="rect">
                  <a:avLst/>
                </a:prstGeom>
                <a:blipFill>
                  <a:blip r:embed="rId3"/>
                  <a:stretch>
                    <a:fillRect/>
                  </a:stretch>
                </a:blipFill>
              </p:spPr>
              <p:txBody>
                <a:bodyPr/>
                <a:lstStyle/>
                <a:p>
                  <a:r>
                    <a:rPr lang="en-GB">
                      <a:noFill/>
                    </a:rPr>
                    <a:t> </a:t>
                  </a:r>
                </a:p>
              </p:txBody>
            </p:sp>
          </mc:Fallback>
        </mc:AlternateContent>
        <p:sp>
          <p:nvSpPr>
            <p:cNvPr id="6" name="Rectangle 5"/>
            <p:cNvSpPr/>
            <p:nvPr/>
          </p:nvSpPr>
          <p:spPr>
            <a:xfrm>
              <a:off x="1048512" y="2237232"/>
              <a:ext cx="8625840" cy="3157728"/>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50520" y="996568"/>
                <a:ext cx="11487912" cy="5763895"/>
              </a:xfrm>
            </p:spPr>
            <p:txBody>
              <a:bodyPr>
                <a:normAutofit fontScale="92500" lnSpcReduction="10000"/>
              </a:bodyPr>
              <a:lstStyle/>
              <a:p>
                <a:r>
                  <a:rPr lang="en-GB" sz="1800" dirty="0" smtClean="0"/>
                  <a:t>We have made a model of the harmonic frequency separation (</a:t>
                </a:r>
                <a14:m>
                  <m:oMath xmlns:m="http://schemas.openxmlformats.org/officeDocument/2006/math">
                    <m:r>
                      <a:rPr lang="en-GB" sz="1800" i="1">
                        <a:latin typeface="Cambria Math" panose="02040503050406030204" pitchFamily="18" charset="0"/>
                        <a:ea typeface="Cambria Math" panose="02040503050406030204" pitchFamily="18" charset="0"/>
                      </a:rPr>
                      <m:t>∆</m:t>
                    </m:r>
                    <m:r>
                      <a:rPr lang="en-GB" sz="1800" i="1">
                        <a:latin typeface="Cambria Math" panose="02040503050406030204" pitchFamily="18" charset="0"/>
                        <a:ea typeface="Cambria Math" panose="02040503050406030204" pitchFamily="18" charset="0"/>
                      </a:rPr>
                      <m:t>𝑓</m:t>
                    </m:r>
                  </m:oMath>
                </a14:m>
                <a:r>
                  <a:rPr lang="en-GB" sz="1800" dirty="0" smtClean="0"/>
                  <a:t>) of the IAR at Eskdalemuir, which can then be compared with the </a:t>
                </a:r>
                <a14:m>
                  <m:oMath xmlns:m="http://schemas.openxmlformats.org/officeDocument/2006/math">
                    <m:r>
                      <a:rPr lang="en-GB" sz="1800" i="1">
                        <a:latin typeface="Cambria Math" panose="02040503050406030204" pitchFamily="18" charset="0"/>
                        <a:ea typeface="Cambria Math" panose="02040503050406030204" pitchFamily="18" charset="0"/>
                      </a:rPr>
                      <m:t>∆</m:t>
                    </m:r>
                    <m:r>
                      <a:rPr lang="en-GB" sz="1800" i="1">
                        <a:latin typeface="Cambria Math" panose="02040503050406030204" pitchFamily="18" charset="0"/>
                        <a:ea typeface="Cambria Math" panose="02040503050406030204" pitchFamily="18" charset="0"/>
                      </a:rPr>
                      <m:t>𝑓</m:t>
                    </m:r>
                  </m:oMath>
                </a14:m>
                <a:r>
                  <a:rPr lang="en-GB" sz="1800" dirty="0" smtClean="0"/>
                  <a:t> obtained from the model.</a:t>
                </a:r>
              </a:p>
              <a:p>
                <a:r>
                  <a:rPr lang="en-GB" sz="1800" dirty="0" smtClean="0"/>
                  <a:t>To do this, we found the time of flight for the Alfvén wave to travel up and down the IAR cavity, and hence the frequency.</a:t>
                </a:r>
                <a:r>
                  <a:rPr lang="en-GB" sz="1800" dirty="0"/>
                  <a:t> </a:t>
                </a:r>
                <a:endParaRPr lang="en-GB" sz="1800" dirty="0" smtClean="0"/>
              </a:p>
              <a:p>
                <a:pPr marL="0" indent="0">
                  <a:buNone/>
                </a:pPr>
                <a:endParaRPr lang="en-GB" sz="1800" dirty="0"/>
              </a:p>
              <a:p>
                <a:pPr marL="0" indent="0">
                  <a:buNone/>
                </a:pPr>
                <a:endParaRPr lang="en-GB" sz="1800" dirty="0" smtClean="0"/>
              </a:p>
              <a:p>
                <a:pPr marL="0" indent="0">
                  <a:buNone/>
                </a:pPr>
                <a:endParaRPr lang="en-GB" sz="1800" dirty="0"/>
              </a:p>
              <a:p>
                <a:pPr marL="0" indent="0">
                  <a:buNone/>
                </a:pPr>
                <a:endParaRPr lang="en-GB" sz="1800" dirty="0" smtClean="0"/>
              </a:p>
              <a:p>
                <a:pPr marL="0" indent="0">
                  <a:buNone/>
                </a:pPr>
                <a:endParaRPr lang="en-GB" sz="1800" dirty="0"/>
              </a:p>
              <a:p>
                <a:pPr marL="0" indent="0">
                  <a:buNone/>
                </a:pPr>
                <a:endParaRPr lang="en-GB" sz="1800" dirty="0"/>
              </a:p>
              <a:p>
                <a:pPr marL="0" indent="0">
                  <a:buNone/>
                </a:pPr>
                <a:endParaRPr lang="en-GB" sz="1800" dirty="0" smtClean="0"/>
              </a:p>
              <a:p>
                <a:pPr marL="0" indent="0">
                  <a:buNone/>
                </a:pPr>
                <a:endParaRPr lang="en-GB" sz="1800" dirty="0"/>
              </a:p>
              <a:p>
                <a:pPr marL="0" indent="0">
                  <a:buNone/>
                </a:pPr>
                <a:endParaRPr lang="en-GB" sz="1800" dirty="0" smtClean="0"/>
              </a:p>
              <a:p>
                <a:pPr marL="0" indent="0">
                  <a:buNone/>
                </a:pPr>
                <a:endParaRPr lang="en-GB" sz="1800" dirty="0" smtClean="0"/>
              </a:p>
              <a:p>
                <a:r>
                  <a:rPr lang="en-GB" sz="1800" dirty="0" smtClean="0"/>
                  <a:t>The </a:t>
                </a:r>
                <a:r>
                  <a:rPr lang="en-GB" sz="1800" dirty="0"/>
                  <a:t>Alfvén </a:t>
                </a:r>
                <a:r>
                  <a:rPr lang="en-GB" sz="1800" dirty="0" smtClean="0"/>
                  <a:t>velocity is not constant due to changing plasma mass density, and so we found </a:t>
                </a:r>
                <a14:m>
                  <m:oMath xmlns:m="http://schemas.openxmlformats.org/officeDocument/2006/math">
                    <m:sSub>
                      <m:sSubPr>
                        <m:ctrlPr>
                          <a:rPr lang="en-GB" sz="1800" i="1">
                            <a:latin typeface="Cambria Math" panose="02040503050406030204" pitchFamily="18" charset="0"/>
                          </a:rPr>
                        </m:ctrlPr>
                      </m:sSubPr>
                      <m:e>
                        <m:r>
                          <a:rPr lang="en-GB" sz="1800" i="1">
                            <a:latin typeface="Cambria Math" panose="02040503050406030204" pitchFamily="18" charset="0"/>
                          </a:rPr>
                          <m:t>𝑉</m:t>
                        </m:r>
                      </m:e>
                      <m:sub>
                        <m:r>
                          <a:rPr lang="en-GB" sz="1800" i="1">
                            <a:latin typeface="Cambria Math" panose="02040503050406030204" pitchFamily="18" charset="0"/>
                          </a:rPr>
                          <m:t>𝐴</m:t>
                        </m:r>
                      </m:sub>
                    </m:sSub>
                  </m:oMath>
                </a14:m>
                <a:r>
                  <a:rPr lang="en-GB" sz="1800" dirty="0" smtClean="0"/>
                  <a:t> for every </a:t>
                </a:r>
                <a14:m>
                  <m:oMath xmlns:m="http://schemas.openxmlformats.org/officeDocument/2006/math">
                    <m:r>
                      <a:rPr lang="en-GB" sz="1800" i="1">
                        <a:latin typeface="Cambria Math" panose="02040503050406030204" pitchFamily="18" charset="0"/>
                        <a:ea typeface="Cambria Math" panose="02040503050406030204" pitchFamily="18" charset="0"/>
                      </a:rPr>
                      <m:t>𝑑𝑙</m:t>
                    </m:r>
                  </m:oMath>
                </a14:m>
                <a:r>
                  <a:rPr lang="en-GB" sz="1800" dirty="0" smtClean="0">
                    <a:ea typeface="Cambria Math" panose="02040503050406030204" pitchFamily="18" charset="0"/>
                  </a:rPr>
                  <a:t> up the field line above Eskdalemuir.</a:t>
                </a:r>
              </a:p>
              <a:p>
                <a:r>
                  <a:rPr lang="en-GB" sz="1800" dirty="0" smtClean="0">
                    <a:ea typeface="Cambria Math" panose="02040503050406030204" pitchFamily="18" charset="0"/>
                  </a:rPr>
                  <a:t>The magnetic field strength is found from the International Geomagnetic </a:t>
                </a:r>
                <a:r>
                  <a:rPr lang="en-GB" sz="1800" dirty="0">
                    <a:ea typeface="Cambria Math" panose="02040503050406030204" pitchFamily="18" charset="0"/>
                  </a:rPr>
                  <a:t>Reference </a:t>
                </a:r>
                <a:r>
                  <a:rPr lang="en-GB" sz="1800" dirty="0" smtClean="0">
                    <a:ea typeface="Cambria Math" panose="02040503050406030204" pitchFamily="18" charset="0"/>
                  </a:rPr>
                  <a:t>Field 2015 model (IGRF, 2022).</a:t>
                </a:r>
                <a:endParaRPr lang="en-GB" sz="1800" dirty="0">
                  <a:ea typeface="Cambria Math" panose="02040503050406030204" pitchFamily="18" charset="0"/>
                </a:endParaRPr>
              </a:p>
              <a:p>
                <a:r>
                  <a:rPr lang="en-GB" sz="1800" dirty="0" smtClean="0"/>
                  <a:t> The plasma mass density is found from the International Reference Ionosphere model (IRI, 2022).</a:t>
                </a:r>
                <a:endParaRPr lang="en-GB" sz="1800" dirty="0"/>
              </a:p>
              <a:p>
                <a:endParaRPr lang="en-GB" sz="1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50520" y="996568"/>
                <a:ext cx="11487912" cy="5763895"/>
              </a:xfrm>
              <a:blipFill>
                <a:blip r:embed="rId4"/>
                <a:stretch>
                  <a:fillRect l="-265" t="-1057"/>
                </a:stretch>
              </a:blipFill>
            </p:spPr>
            <p:txBody>
              <a:bodyPr/>
              <a:lstStyle/>
              <a:p>
                <a:r>
                  <a:rPr lang="en-GB">
                    <a:noFill/>
                  </a:rPr>
                  <a:t> </a:t>
                </a:r>
              </a:p>
            </p:txBody>
          </p:sp>
        </mc:Fallback>
      </mc:AlternateContent>
    </p:spTree>
    <p:extLst>
      <p:ext uri="{BB962C8B-B14F-4D97-AF65-F5344CB8AC3E}">
        <p14:creationId xmlns:p14="http://schemas.microsoft.com/office/powerpoint/2010/main" val="33874767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Modelling the IAR: Magnetic Field</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914791" y="846959"/>
                <a:ext cx="4970659" cy="5438017"/>
              </a:xfrm>
            </p:spPr>
            <p:txBody>
              <a:bodyPr>
                <a:normAutofit/>
              </a:bodyPr>
              <a:lstStyle/>
              <a:p>
                <a:r>
                  <a:rPr lang="en-GB" sz="1800" dirty="0" smtClean="0"/>
                  <a:t>The magnetic field strength is found using the IGRF 2015 model (IGRF, 2022).</a:t>
                </a:r>
              </a:p>
              <a:p>
                <a:r>
                  <a:rPr lang="en-GB" sz="1800" dirty="0"/>
                  <a:t>To model the magnetic field above Eskdalemuir, the angle of the magnetic field line must be taken into account. </a:t>
                </a:r>
                <a:endParaRPr lang="en-GB" sz="1800" dirty="0" smtClean="0"/>
              </a:p>
              <a:p>
                <a:r>
                  <a:rPr lang="en-GB" sz="1800" dirty="0"/>
                  <a:t>Interpolated the </a:t>
                </a:r>
                <a:r>
                  <a:rPr lang="en-GB" sz="1800" dirty="0" smtClean="0"/>
                  <a:t>magnetic field values </a:t>
                </a:r>
                <a:r>
                  <a:rPr lang="en-GB" sz="1800" dirty="0"/>
                  <a:t>to get the magnetic field strength at the points along the field above </a:t>
                </a:r>
                <a:r>
                  <a:rPr lang="en-GB" sz="1800" dirty="0" smtClean="0"/>
                  <a:t>Eskdalemuir. This is because the International Reference Ionosphere, from which we found the plasma mass density, is given in steps of 10 km altitude.</a:t>
                </a:r>
              </a:p>
              <a:p>
                <a:r>
                  <a:rPr lang="en-GB" sz="1800" dirty="0" smtClean="0"/>
                  <a:t>The true distance travelled by the wave is </a:t>
                </a:r>
                <a14:m>
                  <m:oMath xmlns:m="http://schemas.openxmlformats.org/officeDocument/2006/math">
                    <m:r>
                      <a:rPr lang="en-GB" sz="1800" i="1">
                        <a:latin typeface="Cambria Math" panose="02040503050406030204" pitchFamily="18" charset="0"/>
                      </a:rPr>
                      <m:t>𝐿</m:t>
                    </m:r>
                  </m:oMath>
                </a14:m>
                <a:r>
                  <a:rPr lang="en-GB" sz="1800" dirty="0" smtClean="0"/>
                  <a:t>, however the change in the plasma mass density is negligible in the horizontal axis (the important change in plasma mass density is with altitude).</a:t>
                </a:r>
              </a:p>
              <a:p>
                <a14:m>
                  <m:oMath xmlns:m="http://schemas.openxmlformats.org/officeDocument/2006/math">
                    <m:r>
                      <a:rPr lang="en-GB" sz="1800" b="0" i="1" smtClean="0">
                        <a:latin typeface="Cambria Math" panose="02040503050406030204" pitchFamily="18" charset="0"/>
                      </a:rPr>
                      <m:t>1/</m:t>
                    </m:r>
                    <m:r>
                      <a:rPr lang="en-GB" sz="1800" i="1">
                        <a:latin typeface="Cambria Math" panose="02040503050406030204" pitchFamily="18" charset="0"/>
                      </a:rPr>
                      <m:t>𝑐𝑜𝑠</m:t>
                    </m:r>
                    <m:r>
                      <a:rPr lang="en-GB" sz="1800" i="1">
                        <a:latin typeface="Cambria Math" panose="02040503050406030204" pitchFamily="18" charset="0"/>
                        <a:ea typeface="Cambria Math" panose="02040503050406030204" pitchFamily="18" charset="0"/>
                      </a:rPr>
                      <m:t>𝜃</m:t>
                    </m:r>
                  </m:oMath>
                </a14:m>
                <a:r>
                  <a:rPr lang="en-GB" sz="1800" dirty="0" smtClean="0"/>
                  <a:t> changes with altitude as the field line is curved. This term is included when finding the magnetic field strength.</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914791" y="846959"/>
                <a:ext cx="4970659" cy="5438017"/>
              </a:xfrm>
              <a:blipFill>
                <a:blip r:embed="rId2"/>
                <a:stretch>
                  <a:fillRect l="-735" t="-1121" r="-1593"/>
                </a:stretch>
              </a:blipFill>
            </p:spPr>
            <p:txBody>
              <a:bodyPr/>
              <a:lstStyle/>
              <a:p>
                <a:r>
                  <a:rPr lang="en-GB">
                    <a:noFill/>
                  </a:rPr>
                  <a:t> </a:t>
                </a:r>
              </a:p>
            </p:txBody>
          </p:sp>
        </mc:Fallback>
      </mc:AlternateContent>
      <p:sp>
        <p:nvSpPr>
          <p:cNvPr id="4" name="Right Triangle 3"/>
          <p:cNvSpPr/>
          <p:nvPr/>
        </p:nvSpPr>
        <p:spPr>
          <a:xfrm>
            <a:off x="827210" y="979255"/>
            <a:ext cx="1355616" cy="1262611"/>
          </a:xfrm>
          <a:prstGeom prst="rtTriangl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5" name="TextBox 4"/>
              <p:cNvSpPr txBox="1"/>
              <p:nvPr/>
            </p:nvSpPr>
            <p:spPr>
              <a:xfrm>
                <a:off x="837970" y="1101689"/>
                <a:ext cx="146322" cy="215444"/>
              </a:xfrm>
              <a:prstGeom prst="rect">
                <a:avLst/>
              </a:prstGeom>
              <a:noFill/>
              <a:ln>
                <a:no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1400" i="1" smtClean="0">
                          <a:solidFill>
                            <a:schemeClr val="tx1"/>
                          </a:solidFill>
                          <a:latin typeface="Cambria Math" panose="02040503050406030204" pitchFamily="18" charset="0"/>
                          <a:ea typeface="Cambria Math" panose="02040503050406030204" pitchFamily="18" charset="0"/>
                        </a:rPr>
                        <m:t>𝜃</m:t>
                      </m:r>
                    </m:oMath>
                  </m:oMathPara>
                </a14:m>
                <a:endParaRPr lang="en-GB" sz="1400" dirty="0">
                  <a:solidFill>
                    <a:schemeClr val="tx1"/>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837970" y="1101689"/>
                <a:ext cx="146322" cy="215444"/>
              </a:xfrm>
              <a:prstGeom prst="rect">
                <a:avLst/>
              </a:prstGeom>
              <a:blipFill>
                <a:blip r:embed="rId3"/>
                <a:stretch>
                  <a:fillRect l="-29167" r="-25000" b="-5714"/>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919536" y="2243160"/>
                <a:ext cx="1222578" cy="4262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GB" sz="1400" b="0" i="1" smtClean="0">
                              <a:solidFill>
                                <a:schemeClr val="tx1"/>
                              </a:solidFill>
                              <a:latin typeface="Cambria Math" panose="02040503050406030204" pitchFamily="18" charset="0"/>
                              <a:ea typeface="Cambria Math" panose="02040503050406030204" pitchFamily="18" charset="0"/>
                            </a:rPr>
                          </m:ctrlPr>
                        </m:sSupPr>
                        <m:e>
                          <m:r>
                            <a:rPr lang="en-GB" sz="1400" b="0" i="1" smtClean="0">
                              <a:solidFill>
                                <a:schemeClr val="tx1"/>
                              </a:solidFill>
                              <a:latin typeface="Cambria Math" panose="02040503050406030204" pitchFamily="18" charset="0"/>
                              <a:ea typeface="Cambria Math" panose="02040503050406030204" pitchFamily="18" charset="0"/>
                            </a:rPr>
                            <m:t>(</m:t>
                          </m:r>
                          <m:sSup>
                            <m:sSupPr>
                              <m:ctrlPr>
                                <a:rPr lang="en-GB" sz="1400" b="0" i="1" smtClean="0">
                                  <a:solidFill>
                                    <a:schemeClr val="tx1"/>
                                  </a:solidFill>
                                  <a:latin typeface="Cambria Math" panose="02040503050406030204" pitchFamily="18" charset="0"/>
                                  <a:ea typeface="Cambria Math" panose="02040503050406030204" pitchFamily="18" charset="0"/>
                                </a:rPr>
                              </m:ctrlPr>
                            </m:sSupPr>
                            <m:e>
                              <m:sSub>
                                <m:sSubPr>
                                  <m:ctrlPr>
                                    <a:rPr lang="en-GB" sz="1400" b="0" i="1" smtClean="0">
                                      <a:solidFill>
                                        <a:schemeClr val="tx1"/>
                                      </a:solidFill>
                                      <a:latin typeface="Cambria Math" panose="02040503050406030204" pitchFamily="18" charset="0"/>
                                      <a:ea typeface="Cambria Math" panose="02040503050406030204" pitchFamily="18" charset="0"/>
                                    </a:rPr>
                                  </m:ctrlPr>
                                </m:sSubPr>
                                <m:e>
                                  <m:r>
                                    <a:rPr lang="en-GB" sz="1400" b="0" i="1" smtClean="0">
                                      <a:solidFill>
                                        <a:schemeClr val="tx1"/>
                                      </a:solidFill>
                                      <a:latin typeface="Cambria Math" panose="02040503050406030204" pitchFamily="18" charset="0"/>
                                      <a:ea typeface="Cambria Math" panose="02040503050406030204" pitchFamily="18" charset="0"/>
                                    </a:rPr>
                                    <m:t>𝐵</m:t>
                                  </m:r>
                                </m:e>
                                <m:sub>
                                  <m:r>
                                    <a:rPr lang="en-GB" sz="1400" b="0" i="1" smtClean="0">
                                      <a:solidFill>
                                        <a:schemeClr val="tx1"/>
                                      </a:solidFill>
                                      <a:latin typeface="Cambria Math" panose="02040503050406030204" pitchFamily="18" charset="0"/>
                                      <a:ea typeface="Cambria Math" panose="02040503050406030204" pitchFamily="18" charset="0"/>
                                    </a:rPr>
                                    <m:t>𝑥</m:t>
                                  </m:r>
                                </m:sub>
                              </m:sSub>
                            </m:e>
                            <m:sup>
                              <m:r>
                                <a:rPr lang="en-GB" sz="1400" b="0" i="1" smtClean="0">
                                  <a:solidFill>
                                    <a:schemeClr val="tx1"/>
                                  </a:solidFill>
                                  <a:latin typeface="Cambria Math" panose="02040503050406030204" pitchFamily="18" charset="0"/>
                                  <a:ea typeface="Cambria Math" panose="02040503050406030204" pitchFamily="18" charset="0"/>
                                </a:rPr>
                                <m:t>2</m:t>
                              </m:r>
                            </m:sup>
                          </m:sSup>
                          <m:r>
                            <a:rPr lang="en-GB" sz="1400" b="0" i="1" smtClean="0">
                              <a:solidFill>
                                <a:schemeClr val="tx1"/>
                              </a:solidFill>
                              <a:latin typeface="Cambria Math" panose="02040503050406030204" pitchFamily="18" charset="0"/>
                              <a:ea typeface="Cambria Math" panose="02040503050406030204" pitchFamily="18" charset="0"/>
                            </a:rPr>
                            <m:t>+</m:t>
                          </m:r>
                          <m:sSup>
                            <m:sSupPr>
                              <m:ctrlPr>
                                <a:rPr lang="en-GB" sz="1400" b="0" i="1" smtClean="0">
                                  <a:solidFill>
                                    <a:schemeClr val="tx1"/>
                                  </a:solidFill>
                                  <a:latin typeface="Cambria Math" panose="02040503050406030204" pitchFamily="18" charset="0"/>
                                  <a:ea typeface="Cambria Math" panose="02040503050406030204" pitchFamily="18" charset="0"/>
                                </a:rPr>
                              </m:ctrlPr>
                            </m:sSupPr>
                            <m:e>
                              <m:sSub>
                                <m:sSubPr>
                                  <m:ctrlPr>
                                    <a:rPr lang="en-GB" sz="1400" b="0" i="1" smtClean="0">
                                      <a:solidFill>
                                        <a:schemeClr val="tx1"/>
                                      </a:solidFill>
                                      <a:latin typeface="Cambria Math" panose="02040503050406030204" pitchFamily="18" charset="0"/>
                                      <a:ea typeface="Cambria Math" panose="02040503050406030204" pitchFamily="18" charset="0"/>
                                    </a:rPr>
                                  </m:ctrlPr>
                                </m:sSubPr>
                                <m:e>
                                  <m:r>
                                    <a:rPr lang="en-GB" sz="1400" b="0" i="1" smtClean="0">
                                      <a:solidFill>
                                        <a:schemeClr val="tx1"/>
                                      </a:solidFill>
                                      <a:latin typeface="Cambria Math" panose="02040503050406030204" pitchFamily="18" charset="0"/>
                                      <a:ea typeface="Cambria Math" panose="02040503050406030204" pitchFamily="18" charset="0"/>
                                    </a:rPr>
                                    <m:t>𝐵</m:t>
                                  </m:r>
                                </m:e>
                                <m:sub>
                                  <m:r>
                                    <a:rPr lang="en-GB" sz="1400" b="0" i="1" smtClean="0">
                                      <a:solidFill>
                                        <a:schemeClr val="tx1"/>
                                      </a:solidFill>
                                      <a:latin typeface="Cambria Math" panose="02040503050406030204" pitchFamily="18" charset="0"/>
                                      <a:ea typeface="Cambria Math" panose="02040503050406030204" pitchFamily="18" charset="0"/>
                                    </a:rPr>
                                    <m:t>𝑦</m:t>
                                  </m:r>
                                </m:sub>
                              </m:sSub>
                            </m:e>
                            <m:sup>
                              <m:r>
                                <a:rPr lang="en-GB" sz="1400" b="0" i="1" smtClean="0">
                                  <a:solidFill>
                                    <a:schemeClr val="tx1"/>
                                  </a:solidFill>
                                  <a:latin typeface="Cambria Math" panose="02040503050406030204" pitchFamily="18" charset="0"/>
                                  <a:ea typeface="Cambria Math" panose="02040503050406030204" pitchFamily="18" charset="0"/>
                                </a:rPr>
                                <m:t>2</m:t>
                              </m:r>
                            </m:sup>
                          </m:sSup>
                          <m:r>
                            <a:rPr lang="en-GB" sz="1400" b="0" i="1" smtClean="0">
                              <a:solidFill>
                                <a:schemeClr val="tx1"/>
                              </a:solidFill>
                              <a:latin typeface="Cambria Math" panose="02040503050406030204" pitchFamily="18" charset="0"/>
                              <a:ea typeface="Cambria Math" panose="02040503050406030204" pitchFamily="18" charset="0"/>
                            </a:rPr>
                            <m:t>)</m:t>
                          </m:r>
                        </m:e>
                        <m:sup>
                          <m:f>
                            <m:fPr>
                              <m:ctrlPr>
                                <a:rPr lang="en-GB" sz="1400" b="0" i="1" smtClean="0">
                                  <a:solidFill>
                                    <a:schemeClr val="tx1"/>
                                  </a:solidFill>
                                  <a:latin typeface="Cambria Math" panose="02040503050406030204" pitchFamily="18" charset="0"/>
                                  <a:ea typeface="Cambria Math" panose="02040503050406030204" pitchFamily="18" charset="0"/>
                                </a:rPr>
                              </m:ctrlPr>
                            </m:fPr>
                            <m:num>
                              <m:r>
                                <a:rPr lang="en-GB" sz="1400" b="0" i="1" smtClean="0">
                                  <a:solidFill>
                                    <a:schemeClr val="tx1"/>
                                  </a:solidFill>
                                  <a:latin typeface="Cambria Math" panose="02040503050406030204" pitchFamily="18" charset="0"/>
                                  <a:ea typeface="Cambria Math" panose="02040503050406030204" pitchFamily="18" charset="0"/>
                                </a:rPr>
                                <m:t>1</m:t>
                              </m:r>
                            </m:num>
                            <m:den>
                              <m:r>
                                <a:rPr lang="en-GB" sz="1400" b="0" i="1" smtClean="0">
                                  <a:solidFill>
                                    <a:schemeClr val="tx1"/>
                                  </a:solidFill>
                                  <a:latin typeface="Cambria Math" panose="02040503050406030204" pitchFamily="18" charset="0"/>
                                  <a:ea typeface="Cambria Math" panose="02040503050406030204" pitchFamily="18" charset="0"/>
                                </a:rPr>
                                <m:t>2</m:t>
                              </m:r>
                            </m:den>
                          </m:f>
                        </m:sup>
                      </m:sSup>
                    </m:oMath>
                  </m:oMathPara>
                </a14:m>
                <a:endParaRPr lang="en-GB" sz="1400" dirty="0">
                  <a:solidFill>
                    <a:schemeClr val="bg1"/>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919536" y="2243160"/>
                <a:ext cx="1222578" cy="426207"/>
              </a:xfrm>
              <a:prstGeom prst="rect">
                <a:avLst/>
              </a:prstGeom>
              <a:blipFill>
                <a:blip r:embed="rId4"/>
                <a:stretch>
                  <a:fillRect b="-14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517902" y="1710715"/>
                <a:ext cx="22217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1400" i="1" smtClean="0">
                              <a:solidFill>
                                <a:schemeClr val="tx1"/>
                              </a:solidFill>
                              <a:latin typeface="Cambria Math" panose="02040503050406030204" pitchFamily="18" charset="0"/>
                            </a:rPr>
                          </m:ctrlPr>
                        </m:sSubPr>
                        <m:e>
                          <m:r>
                            <a:rPr lang="en-GB" sz="1400" b="0" i="1" smtClean="0">
                              <a:solidFill>
                                <a:schemeClr val="tx1"/>
                              </a:solidFill>
                              <a:latin typeface="Cambria Math" panose="02040503050406030204" pitchFamily="18" charset="0"/>
                            </a:rPr>
                            <m:t>𝐵</m:t>
                          </m:r>
                        </m:e>
                        <m:sub>
                          <m:r>
                            <a:rPr lang="en-GB" sz="1400" b="0" i="1" smtClean="0">
                              <a:solidFill>
                                <a:schemeClr val="tx1"/>
                              </a:solidFill>
                              <a:latin typeface="Cambria Math" panose="02040503050406030204" pitchFamily="18" charset="0"/>
                            </a:rPr>
                            <m:t>𝑧</m:t>
                          </m:r>
                        </m:sub>
                      </m:sSub>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517902" y="1710715"/>
                <a:ext cx="222176" cy="215444"/>
              </a:xfrm>
              <a:prstGeom prst="rect">
                <a:avLst/>
              </a:prstGeom>
              <a:blipFill>
                <a:blip r:embed="rId5"/>
                <a:stretch>
                  <a:fillRect l="-19444" b="-8571"/>
                </a:stretch>
              </a:blipFill>
            </p:spPr>
            <p:txBody>
              <a:bodyPr/>
              <a:lstStyle/>
              <a:p>
                <a:r>
                  <a:rPr lang="en-GB">
                    <a:noFill/>
                  </a:rPr>
                  <a:t> </a:t>
                </a:r>
              </a:p>
            </p:txBody>
          </p:sp>
        </mc:Fallback>
      </mc:AlternateContent>
      <p:sp>
        <p:nvSpPr>
          <p:cNvPr id="8" name="Rectangle 7"/>
          <p:cNvSpPr/>
          <p:nvPr/>
        </p:nvSpPr>
        <p:spPr>
          <a:xfrm>
            <a:off x="827212" y="2129044"/>
            <a:ext cx="184649" cy="11282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p:cNvCxnSpPr>
            <a:stCxn id="4" idx="4"/>
          </p:cNvCxnSpPr>
          <p:nvPr/>
        </p:nvCxnSpPr>
        <p:spPr>
          <a:xfrm flipV="1">
            <a:off x="2182826" y="2241865"/>
            <a:ext cx="472724" cy="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2147531" y="2211181"/>
            <a:ext cx="70590" cy="507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2050700" y="2241865"/>
            <a:ext cx="508019" cy="307777"/>
          </a:xfrm>
          <a:prstGeom prst="rect">
            <a:avLst/>
          </a:prstGeom>
          <a:noFill/>
        </p:spPr>
        <p:txBody>
          <a:bodyPr wrap="square" rtlCol="0">
            <a:spAutoFit/>
          </a:bodyPr>
          <a:lstStyle/>
          <a:p>
            <a:r>
              <a:rPr lang="en-GB" sz="1400" dirty="0" smtClean="0"/>
              <a:t>Esk</a:t>
            </a:r>
            <a:endParaRPr lang="en-GB" sz="1400" dirty="0"/>
          </a:p>
        </p:txBody>
      </p:sp>
      <mc:AlternateContent xmlns:mc="http://schemas.openxmlformats.org/markup-compatibility/2006" xmlns:a14="http://schemas.microsoft.com/office/drawing/2010/main">
        <mc:Choice Requires="a14">
          <p:sp>
            <p:nvSpPr>
              <p:cNvPr id="12" name="TextBox 11"/>
              <p:cNvSpPr txBox="1"/>
              <p:nvPr/>
            </p:nvSpPr>
            <p:spPr>
              <a:xfrm>
                <a:off x="1584877" y="1462407"/>
                <a:ext cx="35413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1400" i="1" smtClean="0">
                              <a:solidFill>
                                <a:schemeClr val="tx1"/>
                              </a:solidFill>
                              <a:latin typeface="Cambria Math" panose="02040503050406030204" pitchFamily="18" charset="0"/>
                            </a:rPr>
                          </m:ctrlPr>
                        </m:sSubPr>
                        <m:e>
                          <m:r>
                            <a:rPr lang="en-GB" sz="1400" b="0" i="1" smtClean="0">
                              <a:solidFill>
                                <a:schemeClr val="tx1"/>
                              </a:solidFill>
                              <a:latin typeface="Cambria Math" panose="02040503050406030204" pitchFamily="18" charset="0"/>
                            </a:rPr>
                            <m:t>𝐵</m:t>
                          </m:r>
                        </m:e>
                        <m:sub>
                          <m:r>
                            <a:rPr lang="en-GB" sz="1400" b="0" i="1" smtClean="0">
                              <a:solidFill>
                                <a:schemeClr val="tx1"/>
                              </a:solidFill>
                              <a:latin typeface="Cambria Math" panose="02040503050406030204" pitchFamily="18" charset="0"/>
                            </a:rPr>
                            <m:t>𝑡𝑜𝑡</m:t>
                          </m:r>
                        </m:sub>
                      </m:sSub>
                    </m:oMath>
                  </m:oMathPara>
                </a14:m>
                <a:endParaRPr lang="en-GB" dirty="0"/>
              </a:p>
            </p:txBody>
          </p:sp>
        </mc:Choice>
        <mc:Fallback xmlns="">
          <p:sp>
            <p:nvSpPr>
              <p:cNvPr id="12" name="TextBox 11"/>
              <p:cNvSpPr txBox="1">
                <a:spLocks noRot="1" noChangeAspect="1" noMove="1" noResize="1" noEditPoints="1" noAdjustHandles="1" noChangeArrowheads="1" noChangeShapeType="1" noTextEdit="1"/>
              </p:cNvSpPr>
              <p:nvPr/>
            </p:nvSpPr>
            <p:spPr>
              <a:xfrm>
                <a:off x="1584877" y="1462407"/>
                <a:ext cx="354136" cy="215444"/>
              </a:xfrm>
              <a:prstGeom prst="rect">
                <a:avLst/>
              </a:prstGeom>
              <a:blipFill>
                <a:blip r:embed="rId6"/>
                <a:stretch>
                  <a:fillRect l="-10345" r="-1724" b="-14286"/>
                </a:stretch>
              </a:blipFill>
            </p:spPr>
            <p:txBody>
              <a:bodyPr/>
              <a:lstStyle/>
              <a:p>
                <a:r>
                  <a:rPr lang="en-GB">
                    <a:noFill/>
                  </a:rPr>
                  <a:t> </a:t>
                </a:r>
              </a:p>
            </p:txBody>
          </p:sp>
        </mc:Fallback>
      </mc:AlternateContent>
      <p:sp>
        <p:nvSpPr>
          <p:cNvPr id="13" name="Right Triangle 12"/>
          <p:cNvSpPr/>
          <p:nvPr/>
        </p:nvSpPr>
        <p:spPr>
          <a:xfrm>
            <a:off x="3984189" y="979255"/>
            <a:ext cx="1384088" cy="1251682"/>
          </a:xfrm>
          <a:prstGeom prst="rtTriangl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4" name="TextBox 13"/>
              <p:cNvSpPr txBox="1"/>
              <p:nvPr/>
            </p:nvSpPr>
            <p:spPr>
              <a:xfrm>
                <a:off x="3995173" y="1100629"/>
                <a:ext cx="146322" cy="215444"/>
              </a:xfrm>
              <a:prstGeom prst="rect">
                <a:avLst/>
              </a:prstGeom>
              <a:noFill/>
              <a:ln>
                <a:no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1400" i="1" smtClean="0">
                          <a:solidFill>
                            <a:schemeClr val="tx1"/>
                          </a:solidFill>
                          <a:latin typeface="Cambria Math" panose="02040503050406030204" pitchFamily="18" charset="0"/>
                          <a:ea typeface="Cambria Math" panose="02040503050406030204" pitchFamily="18" charset="0"/>
                        </a:rPr>
                        <m:t>𝜃</m:t>
                      </m:r>
                    </m:oMath>
                  </m:oMathPara>
                </a14:m>
                <a:endParaRPr lang="en-GB" sz="1400" dirty="0">
                  <a:solidFill>
                    <a:schemeClr val="tx1"/>
                  </a:solidFill>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3995173" y="1100629"/>
                <a:ext cx="146322" cy="215444"/>
              </a:xfrm>
              <a:prstGeom prst="rect">
                <a:avLst/>
              </a:prstGeom>
              <a:blipFill>
                <a:blip r:embed="rId3"/>
                <a:stretch>
                  <a:fillRect l="-29167" r="-25000" b="-5714"/>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4840654" y="1530808"/>
                <a:ext cx="324576"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sz="1400" b="0" i="1" smtClean="0">
                          <a:solidFill>
                            <a:schemeClr val="tx1"/>
                          </a:solidFill>
                          <a:latin typeface="Cambria Math" panose="02040503050406030204" pitchFamily="18" charset="0"/>
                        </a:rPr>
                        <m:t>𝐿</m:t>
                      </m:r>
                    </m:oMath>
                  </m:oMathPara>
                </a14:m>
                <a:endParaRPr lang="en-GB" sz="1400" dirty="0">
                  <a:solidFill>
                    <a:schemeClr val="tx1"/>
                  </a:solidFill>
                </a:endParaRPr>
              </a:p>
            </p:txBody>
          </p:sp>
        </mc:Choice>
        <mc:Fallback xmlns="">
          <p:sp>
            <p:nvSpPr>
              <p:cNvPr id="15" name="Rectangle 14"/>
              <p:cNvSpPr>
                <a:spLocks noRot="1" noChangeAspect="1" noMove="1" noResize="1" noEditPoints="1" noAdjustHandles="1" noChangeArrowheads="1" noChangeShapeType="1" noTextEdit="1"/>
              </p:cNvSpPr>
              <p:nvPr/>
            </p:nvSpPr>
            <p:spPr>
              <a:xfrm>
                <a:off x="4840654" y="1530808"/>
                <a:ext cx="324576" cy="307777"/>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3387368" y="1626972"/>
                <a:ext cx="532069"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1400" b="0" i="1" smtClean="0">
                          <a:solidFill>
                            <a:schemeClr val="tx1"/>
                          </a:solidFill>
                          <a:latin typeface="Cambria Math" panose="02040503050406030204" pitchFamily="18" charset="0"/>
                        </a:rPr>
                        <m:t>10 </m:t>
                      </m:r>
                      <m:r>
                        <a:rPr lang="en-GB" sz="1400" b="0" i="1" smtClean="0">
                          <a:solidFill>
                            <a:schemeClr val="tx1"/>
                          </a:solidFill>
                          <a:latin typeface="Cambria Math" panose="02040503050406030204" pitchFamily="18" charset="0"/>
                        </a:rPr>
                        <m:t>𝑘𝑚</m:t>
                      </m:r>
                    </m:oMath>
                  </m:oMathPara>
                </a14:m>
                <a:endParaRPr lang="en-GB" sz="1400" dirty="0">
                  <a:solidFill>
                    <a:schemeClr val="tx1"/>
                  </a:solidFill>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3387368" y="1626972"/>
                <a:ext cx="532069" cy="215444"/>
              </a:xfrm>
              <a:prstGeom prst="rect">
                <a:avLst/>
              </a:prstGeom>
              <a:blipFill>
                <a:blip r:embed="rId8"/>
                <a:stretch>
                  <a:fillRect l="-6897" r="-5747" b="-5714"/>
                </a:stretch>
              </a:blipFill>
            </p:spPr>
            <p:txBody>
              <a:bodyPr/>
              <a:lstStyle/>
              <a:p>
                <a:r>
                  <a:rPr lang="en-GB">
                    <a:noFill/>
                  </a:rPr>
                  <a:t> </a:t>
                </a:r>
              </a:p>
            </p:txBody>
          </p:sp>
        </mc:Fallback>
      </mc:AlternateContent>
      <p:sp>
        <p:nvSpPr>
          <p:cNvPr id="17" name="Rectangle 16"/>
          <p:cNvSpPr/>
          <p:nvPr/>
        </p:nvSpPr>
        <p:spPr>
          <a:xfrm>
            <a:off x="3984190" y="2119092"/>
            <a:ext cx="188527" cy="11184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9" name="TextBox 18"/>
              <p:cNvSpPr txBox="1"/>
              <p:nvPr/>
            </p:nvSpPr>
            <p:spPr>
              <a:xfrm>
                <a:off x="364736" y="2631343"/>
                <a:ext cx="2193983" cy="811499"/>
              </a:xfrm>
              <a:prstGeom prst="roundRect">
                <a:avLst/>
              </a:prstGeom>
              <a:noFill/>
              <a:ln>
                <a:no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𝑡𝑎𝑛</m:t>
                      </m:r>
                      <m:r>
                        <a:rPr lang="en-GB" b="0" i="1" smtClean="0">
                          <a:solidFill>
                            <a:schemeClr val="tx1"/>
                          </a:solidFill>
                          <a:latin typeface="Cambria Math" panose="02040503050406030204" pitchFamily="18" charset="0"/>
                          <a:ea typeface="Cambria Math" panose="02040503050406030204" pitchFamily="18" charset="0"/>
                        </a:rPr>
                        <m:t>𝜃</m:t>
                      </m:r>
                      <m:r>
                        <a:rPr lang="en-GB" b="0" i="1" smtClean="0">
                          <a:solidFill>
                            <a:schemeClr val="tx1"/>
                          </a:solidFill>
                          <a:latin typeface="Cambria Math" panose="02040503050406030204" pitchFamily="18" charset="0"/>
                          <a:ea typeface="Cambria Math" panose="02040503050406030204" pitchFamily="18" charset="0"/>
                        </a:rPr>
                        <m:t>=</m:t>
                      </m:r>
                      <m:f>
                        <m:fPr>
                          <m:ctrlPr>
                            <a:rPr lang="en-GB" b="0" i="1" smtClean="0">
                              <a:solidFill>
                                <a:schemeClr val="tx1"/>
                              </a:solidFill>
                              <a:latin typeface="Cambria Math" panose="02040503050406030204" pitchFamily="18" charset="0"/>
                              <a:ea typeface="Cambria Math" panose="02040503050406030204" pitchFamily="18" charset="0"/>
                            </a:rPr>
                          </m:ctrlPr>
                        </m:fPr>
                        <m:num>
                          <m:sSup>
                            <m:sSupPr>
                              <m:ctrlPr>
                                <a:rPr lang="en-GB" b="0" i="1" smtClean="0">
                                  <a:solidFill>
                                    <a:schemeClr val="tx1"/>
                                  </a:solidFill>
                                  <a:latin typeface="Cambria Math" panose="02040503050406030204" pitchFamily="18" charset="0"/>
                                  <a:ea typeface="Cambria Math" panose="02040503050406030204" pitchFamily="18" charset="0"/>
                                </a:rPr>
                              </m:ctrlPr>
                            </m:sSupPr>
                            <m:e>
                              <m:r>
                                <a:rPr lang="en-GB" b="0" i="1" smtClean="0">
                                  <a:solidFill>
                                    <a:schemeClr val="tx1"/>
                                  </a:solidFill>
                                  <a:latin typeface="Cambria Math" panose="02040503050406030204" pitchFamily="18" charset="0"/>
                                  <a:ea typeface="Cambria Math" panose="02040503050406030204" pitchFamily="18" charset="0"/>
                                </a:rPr>
                                <m:t>(</m:t>
                              </m:r>
                              <m:sSup>
                                <m:sSupPr>
                                  <m:ctrlPr>
                                    <a:rPr lang="en-GB" b="0" i="1" smtClean="0">
                                      <a:solidFill>
                                        <a:schemeClr val="tx1"/>
                                      </a:solidFill>
                                      <a:latin typeface="Cambria Math" panose="02040503050406030204" pitchFamily="18" charset="0"/>
                                      <a:ea typeface="Cambria Math" panose="02040503050406030204" pitchFamily="18" charset="0"/>
                                    </a:rPr>
                                  </m:ctrlPr>
                                </m:sSupPr>
                                <m:e>
                                  <m:sSub>
                                    <m:sSubPr>
                                      <m:ctrlPr>
                                        <a:rPr lang="en-GB" b="0" i="1" smtClean="0">
                                          <a:solidFill>
                                            <a:schemeClr val="tx1"/>
                                          </a:solidFill>
                                          <a:latin typeface="Cambria Math" panose="02040503050406030204" pitchFamily="18" charset="0"/>
                                          <a:ea typeface="Cambria Math" panose="02040503050406030204" pitchFamily="18" charset="0"/>
                                        </a:rPr>
                                      </m:ctrlPr>
                                    </m:sSubPr>
                                    <m:e>
                                      <m:r>
                                        <a:rPr lang="en-GB" b="0" i="1" smtClean="0">
                                          <a:solidFill>
                                            <a:schemeClr val="tx1"/>
                                          </a:solidFill>
                                          <a:latin typeface="Cambria Math" panose="02040503050406030204" pitchFamily="18" charset="0"/>
                                          <a:ea typeface="Cambria Math" panose="02040503050406030204" pitchFamily="18" charset="0"/>
                                        </a:rPr>
                                        <m:t>𝐵</m:t>
                                      </m:r>
                                    </m:e>
                                    <m:sub>
                                      <m:r>
                                        <a:rPr lang="en-GB" b="0" i="1" smtClean="0">
                                          <a:solidFill>
                                            <a:schemeClr val="tx1"/>
                                          </a:solidFill>
                                          <a:latin typeface="Cambria Math" panose="02040503050406030204" pitchFamily="18" charset="0"/>
                                          <a:ea typeface="Cambria Math" panose="02040503050406030204" pitchFamily="18" charset="0"/>
                                        </a:rPr>
                                        <m:t>𝑥</m:t>
                                      </m:r>
                                    </m:sub>
                                  </m:sSub>
                                </m:e>
                                <m:sup>
                                  <m:r>
                                    <a:rPr lang="en-GB" b="0" i="1" smtClean="0">
                                      <a:solidFill>
                                        <a:schemeClr val="tx1"/>
                                      </a:solidFill>
                                      <a:latin typeface="Cambria Math" panose="02040503050406030204" pitchFamily="18" charset="0"/>
                                      <a:ea typeface="Cambria Math" panose="02040503050406030204" pitchFamily="18" charset="0"/>
                                    </a:rPr>
                                    <m:t>2</m:t>
                                  </m:r>
                                </m:sup>
                              </m:sSup>
                              <m:r>
                                <a:rPr lang="en-GB" b="0" i="1" smtClean="0">
                                  <a:solidFill>
                                    <a:schemeClr val="tx1"/>
                                  </a:solidFill>
                                  <a:latin typeface="Cambria Math" panose="02040503050406030204" pitchFamily="18" charset="0"/>
                                  <a:ea typeface="Cambria Math" panose="02040503050406030204" pitchFamily="18" charset="0"/>
                                </a:rPr>
                                <m:t>+</m:t>
                              </m:r>
                              <m:sSup>
                                <m:sSupPr>
                                  <m:ctrlPr>
                                    <a:rPr lang="en-GB" b="0" i="1" smtClean="0">
                                      <a:solidFill>
                                        <a:schemeClr val="tx1"/>
                                      </a:solidFill>
                                      <a:latin typeface="Cambria Math" panose="02040503050406030204" pitchFamily="18" charset="0"/>
                                      <a:ea typeface="Cambria Math" panose="02040503050406030204" pitchFamily="18" charset="0"/>
                                    </a:rPr>
                                  </m:ctrlPr>
                                </m:sSupPr>
                                <m:e>
                                  <m:sSub>
                                    <m:sSubPr>
                                      <m:ctrlPr>
                                        <a:rPr lang="en-GB" b="0" i="1" smtClean="0">
                                          <a:solidFill>
                                            <a:schemeClr val="tx1"/>
                                          </a:solidFill>
                                          <a:latin typeface="Cambria Math" panose="02040503050406030204" pitchFamily="18" charset="0"/>
                                          <a:ea typeface="Cambria Math" panose="02040503050406030204" pitchFamily="18" charset="0"/>
                                        </a:rPr>
                                      </m:ctrlPr>
                                    </m:sSubPr>
                                    <m:e>
                                      <m:r>
                                        <a:rPr lang="en-GB" b="0" i="1" smtClean="0">
                                          <a:solidFill>
                                            <a:schemeClr val="tx1"/>
                                          </a:solidFill>
                                          <a:latin typeface="Cambria Math" panose="02040503050406030204" pitchFamily="18" charset="0"/>
                                          <a:ea typeface="Cambria Math" panose="02040503050406030204" pitchFamily="18" charset="0"/>
                                        </a:rPr>
                                        <m:t>𝐵</m:t>
                                      </m:r>
                                    </m:e>
                                    <m:sub>
                                      <m:r>
                                        <a:rPr lang="en-GB" b="0" i="1" smtClean="0">
                                          <a:solidFill>
                                            <a:schemeClr val="tx1"/>
                                          </a:solidFill>
                                          <a:latin typeface="Cambria Math" panose="02040503050406030204" pitchFamily="18" charset="0"/>
                                          <a:ea typeface="Cambria Math" panose="02040503050406030204" pitchFamily="18" charset="0"/>
                                        </a:rPr>
                                        <m:t>𝑦</m:t>
                                      </m:r>
                                    </m:sub>
                                  </m:sSub>
                                </m:e>
                                <m:sup>
                                  <m:r>
                                    <a:rPr lang="en-GB" b="0" i="1" smtClean="0">
                                      <a:solidFill>
                                        <a:schemeClr val="tx1"/>
                                      </a:solidFill>
                                      <a:latin typeface="Cambria Math" panose="02040503050406030204" pitchFamily="18" charset="0"/>
                                      <a:ea typeface="Cambria Math" panose="02040503050406030204" pitchFamily="18" charset="0"/>
                                    </a:rPr>
                                    <m:t>2</m:t>
                                  </m:r>
                                </m:sup>
                              </m:sSup>
                              <m:r>
                                <a:rPr lang="en-GB" b="0" i="1" smtClean="0">
                                  <a:solidFill>
                                    <a:schemeClr val="tx1"/>
                                  </a:solidFill>
                                  <a:latin typeface="Cambria Math" panose="02040503050406030204" pitchFamily="18" charset="0"/>
                                  <a:ea typeface="Cambria Math" panose="02040503050406030204" pitchFamily="18" charset="0"/>
                                </a:rPr>
                                <m:t>)</m:t>
                              </m:r>
                            </m:e>
                            <m:sup>
                              <m:f>
                                <m:fPr>
                                  <m:ctrlPr>
                                    <a:rPr lang="en-GB" b="0" i="1" smtClean="0">
                                      <a:solidFill>
                                        <a:schemeClr val="tx1"/>
                                      </a:solidFill>
                                      <a:latin typeface="Cambria Math" panose="02040503050406030204" pitchFamily="18" charset="0"/>
                                      <a:ea typeface="Cambria Math" panose="02040503050406030204" pitchFamily="18" charset="0"/>
                                    </a:rPr>
                                  </m:ctrlPr>
                                </m:fPr>
                                <m:num>
                                  <m:r>
                                    <a:rPr lang="en-GB" b="0" i="1" smtClean="0">
                                      <a:solidFill>
                                        <a:schemeClr val="tx1"/>
                                      </a:solidFill>
                                      <a:latin typeface="Cambria Math" panose="02040503050406030204" pitchFamily="18" charset="0"/>
                                      <a:ea typeface="Cambria Math" panose="02040503050406030204" pitchFamily="18" charset="0"/>
                                    </a:rPr>
                                    <m:t>1</m:t>
                                  </m:r>
                                </m:num>
                                <m:den>
                                  <m:r>
                                    <a:rPr lang="en-GB" b="0" i="1" smtClean="0">
                                      <a:solidFill>
                                        <a:schemeClr val="tx1"/>
                                      </a:solidFill>
                                      <a:latin typeface="Cambria Math" panose="02040503050406030204" pitchFamily="18" charset="0"/>
                                      <a:ea typeface="Cambria Math" panose="02040503050406030204" pitchFamily="18" charset="0"/>
                                    </a:rPr>
                                    <m:t>2</m:t>
                                  </m:r>
                                </m:den>
                              </m:f>
                            </m:sup>
                          </m:sSup>
                        </m:num>
                        <m:den>
                          <m:sSub>
                            <m:sSubPr>
                              <m:ctrlPr>
                                <a:rPr lang="en-GB" b="0" i="1" smtClean="0">
                                  <a:solidFill>
                                    <a:schemeClr val="tx1"/>
                                  </a:solidFill>
                                  <a:latin typeface="Cambria Math" panose="02040503050406030204" pitchFamily="18" charset="0"/>
                                  <a:ea typeface="Cambria Math" panose="02040503050406030204" pitchFamily="18" charset="0"/>
                                </a:rPr>
                              </m:ctrlPr>
                            </m:sSubPr>
                            <m:e>
                              <m:r>
                                <a:rPr lang="en-GB" b="0" i="1" smtClean="0">
                                  <a:solidFill>
                                    <a:schemeClr val="tx1"/>
                                  </a:solidFill>
                                  <a:latin typeface="Cambria Math" panose="02040503050406030204" pitchFamily="18" charset="0"/>
                                  <a:ea typeface="Cambria Math" panose="02040503050406030204" pitchFamily="18" charset="0"/>
                                </a:rPr>
                                <m:t>𝐵</m:t>
                              </m:r>
                            </m:e>
                            <m:sub>
                              <m:r>
                                <a:rPr lang="en-GB" b="0" i="1" smtClean="0">
                                  <a:solidFill>
                                    <a:schemeClr val="tx1"/>
                                  </a:solidFill>
                                  <a:latin typeface="Cambria Math" panose="02040503050406030204" pitchFamily="18" charset="0"/>
                                  <a:ea typeface="Cambria Math" panose="02040503050406030204" pitchFamily="18" charset="0"/>
                                </a:rPr>
                                <m:t>𝑧</m:t>
                              </m:r>
                            </m:sub>
                          </m:sSub>
                        </m:den>
                      </m:f>
                    </m:oMath>
                  </m:oMathPara>
                </a14:m>
                <a:endParaRPr lang="en-GB" dirty="0">
                  <a:solidFill>
                    <a:srgbClr val="4BD6F2"/>
                  </a:solidFill>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364736" y="2631343"/>
                <a:ext cx="2193983" cy="811499"/>
              </a:xfrm>
              <a:prstGeom prst="roundRect">
                <a:avLst/>
              </a:prstGeom>
              <a:blipFill>
                <a:blip r:embed="rId9"/>
                <a:stretch>
                  <a:fillRect/>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Rounded Rectangle 19"/>
              <p:cNvSpPr/>
              <p:nvPr/>
            </p:nvSpPr>
            <p:spPr>
              <a:xfrm>
                <a:off x="3884722" y="2349867"/>
                <a:ext cx="1416071" cy="684089"/>
              </a:xfrm>
              <a:prstGeom prst="round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𝐿</m:t>
                      </m:r>
                      <m:r>
                        <a:rPr lang="en-GB" b="0" i="1" smtClean="0">
                          <a:solidFill>
                            <a:schemeClr val="tx1"/>
                          </a:solidFill>
                          <a:latin typeface="Cambria Math" panose="02040503050406030204" pitchFamily="18" charset="0"/>
                        </a:rPr>
                        <m:t>= </m:t>
                      </m:r>
                      <m:f>
                        <m:fPr>
                          <m:ctrlPr>
                            <a:rPr lang="en-GB" b="0" i="1" smtClean="0">
                              <a:solidFill>
                                <a:schemeClr val="tx1"/>
                              </a:solidFill>
                              <a:latin typeface="Cambria Math" panose="02040503050406030204" pitchFamily="18" charset="0"/>
                            </a:rPr>
                          </m:ctrlPr>
                        </m:fPr>
                        <m:num>
                          <m:r>
                            <a:rPr lang="en-GB" b="0" i="1" smtClean="0">
                              <a:solidFill>
                                <a:schemeClr val="tx1"/>
                              </a:solidFill>
                              <a:latin typeface="Cambria Math" panose="02040503050406030204" pitchFamily="18" charset="0"/>
                            </a:rPr>
                            <m:t>10 </m:t>
                          </m:r>
                          <m:r>
                            <a:rPr lang="en-GB" b="0" i="1" smtClean="0">
                              <a:solidFill>
                                <a:schemeClr val="tx1"/>
                              </a:solidFill>
                              <a:latin typeface="Cambria Math" panose="02040503050406030204" pitchFamily="18" charset="0"/>
                            </a:rPr>
                            <m:t>𝑘𝑚</m:t>
                          </m:r>
                        </m:num>
                        <m:den>
                          <m:r>
                            <a:rPr lang="en-GB" b="0" i="1" smtClean="0">
                              <a:solidFill>
                                <a:schemeClr val="tx1"/>
                              </a:solidFill>
                              <a:latin typeface="Cambria Math" panose="02040503050406030204" pitchFamily="18" charset="0"/>
                            </a:rPr>
                            <m:t>𝑐𝑜𝑠</m:t>
                          </m:r>
                          <m:r>
                            <a:rPr lang="en-GB" b="0" i="1" smtClean="0">
                              <a:solidFill>
                                <a:schemeClr val="tx1"/>
                              </a:solidFill>
                              <a:latin typeface="Cambria Math" panose="02040503050406030204" pitchFamily="18" charset="0"/>
                              <a:ea typeface="Cambria Math" panose="02040503050406030204" pitchFamily="18" charset="0"/>
                            </a:rPr>
                            <m:t>𝜃</m:t>
                          </m:r>
                        </m:den>
                      </m:f>
                    </m:oMath>
                  </m:oMathPara>
                </a14:m>
                <a:endParaRPr lang="en-GB" dirty="0">
                  <a:solidFill>
                    <a:schemeClr val="tx1"/>
                  </a:solidFill>
                </a:endParaRPr>
              </a:p>
            </p:txBody>
          </p:sp>
        </mc:Choice>
        <mc:Fallback xmlns="">
          <p:sp>
            <p:nvSpPr>
              <p:cNvPr id="20" name="Rounded Rectangle 19"/>
              <p:cNvSpPr>
                <a:spLocks noRot="1" noChangeAspect="1" noMove="1" noResize="1" noEditPoints="1" noAdjustHandles="1" noChangeArrowheads="1" noChangeShapeType="1" noTextEdit="1"/>
              </p:cNvSpPr>
              <p:nvPr/>
            </p:nvSpPr>
            <p:spPr>
              <a:xfrm>
                <a:off x="3884722" y="2349867"/>
                <a:ext cx="1416071" cy="684089"/>
              </a:xfrm>
              <a:prstGeom prst="roundRect">
                <a:avLst/>
              </a:prstGeom>
              <a:blipFill>
                <a:blip r:embed="rId10"/>
                <a:stretch>
                  <a:fillRect/>
                </a:stretch>
              </a:blipFill>
            </p:spPr>
            <p:txBody>
              <a:bodyPr/>
              <a:lstStyle/>
              <a:p>
                <a:r>
                  <a:rPr lang="en-GB">
                    <a:noFill/>
                  </a:rPr>
                  <a:t> </a:t>
                </a:r>
              </a:p>
            </p:txBody>
          </p:sp>
        </mc:Fallback>
      </mc:AlternateContent>
      <p:pic>
        <p:nvPicPr>
          <p:cNvPr id="23" name="Picture 2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18995" y="3603791"/>
            <a:ext cx="3240036" cy="2413685"/>
          </a:xfrm>
          <a:prstGeom prst="rect">
            <a:avLst/>
          </a:prstGeom>
        </p:spPr>
      </p:pic>
      <p:pic>
        <p:nvPicPr>
          <p:cNvPr id="24" name="Picture 2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511482" y="3577445"/>
            <a:ext cx="3323093" cy="2454910"/>
          </a:xfrm>
          <a:prstGeom prst="rect">
            <a:avLst/>
          </a:prstGeom>
        </p:spPr>
      </p:pic>
      <mc:AlternateContent xmlns:mc="http://schemas.openxmlformats.org/markup-compatibility/2006" xmlns:a14="http://schemas.microsoft.com/office/drawing/2010/main">
        <mc:Choice Requires="a14">
          <p:sp>
            <p:nvSpPr>
              <p:cNvPr id="25" name="TextBox 24"/>
              <p:cNvSpPr txBox="1"/>
              <p:nvPr/>
            </p:nvSpPr>
            <p:spPr>
              <a:xfrm>
                <a:off x="360524" y="5991069"/>
                <a:ext cx="3240036" cy="584775"/>
              </a:xfrm>
              <a:prstGeom prst="rect">
                <a:avLst/>
              </a:prstGeom>
              <a:noFill/>
            </p:spPr>
            <p:txBody>
              <a:bodyPr wrap="square" rtlCol="0">
                <a:spAutoFit/>
              </a:bodyPr>
              <a:lstStyle/>
              <a:p>
                <a:r>
                  <a:rPr lang="en-GB" sz="1600" dirty="0" smtClean="0"/>
                  <a:t>Interpolated </a:t>
                </a:r>
                <a14:m>
                  <m:oMath xmlns:m="http://schemas.openxmlformats.org/officeDocument/2006/math">
                    <m:sSub>
                      <m:sSubPr>
                        <m:ctrlPr>
                          <a:rPr lang="en-GB" sz="1600" i="1">
                            <a:latin typeface="Cambria Math" panose="02040503050406030204" pitchFamily="18" charset="0"/>
                          </a:rPr>
                        </m:ctrlPr>
                      </m:sSubPr>
                      <m:e>
                        <m:r>
                          <a:rPr lang="en-GB" sz="1600" i="1">
                            <a:latin typeface="Cambria Math" panose="02040503050406030204" pitchFamily="18" charset="0"/>
                          </a:rPr>
                          <m:t>𝐵</m:t>
                        </m:r>
                      </m:e>
                      <m:sub>
                        <m:r>
                          <a:rPr lang="en-GB" sz="1600" i="1">
                            <a:latin typeface="Cambria Math" panose="02040503050406030204" pitchFamily="18" charset="0"/>
                          </a:rPr>
                          <m:t>𝑡𝑜𝑡</m:t>
                        </m:r>
                      </m:sub>
                    </m:sSub>
                  </m:oMath>
                </a14:m>
                <a:r>
                  <a:rPr lang="en-GB" sz="1600" dirty="0" smtClean="0"/>
                  <a:t> values as a function of altitude.</a:t>
                </a:r>
                <a:endParaRPr lang="en-GB" sz="1600" dirty="0"/>
              </a:p>
            </p:txBody>
          </p:sp>
        </mc:Choice>
        <mc:Fallback xmlns="">
          <p:sp>
            <p:nvSpPr>
              <p:cNvPr id="25" name="TextBox 24"/>
              <p:cNvSpPr txBox="1">
                <a:spLocks noRot="1" noChangeAspect="1" noMove="1" noResize="1" noEditPoints="1" noAdjustHandles="1" noChangeArrowheads="1" noChangeShapeType="1" noTextEdit="1"/>
              </p:cNvSpPr>
              <p:nvPr/>
            </p:nvSpPr>
            <p:spPr>
              <a:xfrm>
                <a:off x="360524" y="5991069"/>
                <a:ext cx="3240036" cy="584775"/>
              </a:xfrm>
              <a:prstGeom prst="rect">
                <a:avLst/>
              </a:prstGeom>
              <a:blipFill>
                <a:blip r:embed="rId13"/>
                <a:stretch>
                  <a:fillRect l="-940" t="-3125" b="-12500"/>
                </a:stretch>
              </a:blipFill>
            </p:spPr>
            <p:txBody>
              <a:bodyPr/>
              <a:lstStyle/>
              <a:p>
                <a:r>
                  <a:rPr lang="en-GB">
                    <a:noFill/>
                  </a:rPr>
                  <a:t> </a:t>
                </a:r>
              </a:p>
            </p:txBody>
          </p:sp>
        </mc:Fallback>
      </mc:AlternateContent>
      <p:sp>
        <p:nvSpPr>
          <p:cNvPr id="26" name="TextBox 25"/>
          <p:cNvSpPr txBox="1"/>
          <p:nvPr/>
        </p:nvSpPr>
        <p:spPr>
          <a:xfrm>
            <a:off x="3576785" y="5894260"/>
            <a:ext cx="3240036" cy="584775"/>
          </a:xfrm>
          <a:prstGeom prst="rect">
            <a:avLst/>
          </a:prstGeom>
          <a:noFill/>
        </p:spPr>
        <p:txBody>
          <a:bodyPr wrap="square" rtlCol="0">
            <a:spAutoFit/>
          </a:bodyPr>
          <a:lstStyle/>
          <a:p>
            <a:r>
              <a:rPr lang="en-GB" sz="1600" dirty="0" smtClean="0"/>
              <a:t>1/𝑐𝑜𝑠𝜃 term as a function of altitude.</a:t>
            </a:r>
            <a:endParaRPr lang="en-GB" sz="1600" dirty="0"/>
          </a:p>
        </p:txBody>
      </p:sp>
    </p:spTree>
    <p:extLst>
      <p:ext uri="{BB962C8B-B14F-4D97-AF65-F5344CB8AC3E}">
        <p14:creationId xmlns:p14="http://schemas.microsoft.com/office/powerpoint/2010/main" val="36855745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Modelling the IAR: Plasma mass density</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78536" y="856360"/>
                <a:ext cx="5538216" cy="5867527"/>
              </a:xfrm>
            </p:spPr>
            <p:txBody>
              <a:bodyPr>
                <a:normAutofit fontScale="85000" lnSpcReduction="20000"/>
              </a:bodyPr>
              <a:lstStyle/>
              <a:p>
                <a:r>
                  <a:rPr lang="en-GB" dirty="0" smtClean="0"/>
                  <a:t>The plasma mass </a:t>
                </a:r>
                <a:r>
                  <a:rPr lang="en-GB" dirty="0"/>
                  <a:t>density, </a:t>
                </a:r>
                <a:r>
                  <a:rPr lang="en-GB" dirty="0" smtClean="0"/>
                  <a:t>𝜌, is found using the International Reference Ionosphere (IRI) model (IRI, 2022).   </a:t>
                </a:r>
              </a:p>
              <a:p>
                <a:r>
                  <a:rPr lang="en-GB" dirty="0" smtClean="0"/>
                  <a:t>The IRI gives percentage ion composition and electron density at Eskdalemuir as a function of altitude, in steps of 10 km.</a:t>
                </a:r>
              </a:p>
              <a:p>
                <a:r>
                  <a:rPr lang="en-GB" dirty="0" smtClean="0"/>
                  <a:t>Assuming quasi neutrality</a:t>
                </a:r>
                <a:r>
                  <a:rPr lang="en-GB" dirty="0" smtClean="0">
                    <a:solidFill>
                      <a:schemeClr val="tx1"/>
                    </a:solidFill>
                  </a:rPr>
                  <a:t>, </a:t>
                </a:r>
                <a14:m>
                  <m:oMath xmlns:m="http://schemas.openxmlformats.org/officeDocument/2006/math">
                    <m:sSub>
                      <m:sSubPr>
                        <m:ctrlPr>
                          <a:rPr lang="en-GB" i="1">
                            <a:solidFill>
                              <a:schemeClr val="tx1"/>
                            </a:solidFill>
                            <a:latin typeface="Cambria Math" panose="02040503050406030204" pitchFamily="18" charset="0"/>
                          </a:rPr>
                        </m:ctrlPr>
                      </m:sSubPr>
                      <m:e>
                        <m:r>
                          <a:rPr lang="en-GB" i="1">
                            <a:solidFill>
                              <a:schemeClr val="tx1"/>
                            </a:solidFill>
                            <a:latin typeface="Cambria Math" panose="02040503050406030204" pitchFamily="18" charset="0"/>
                          </a:rPr>
                          <m:t>𝑛</m:t>
                        </m:r>
                      </m:e>
                      <m:sub>
                        <m:r>
                          <a:rPr lang="en-GB" i="1">
                            <a:solidFill>
                              <a:schemeClr val="tx1"/>
                            </a:solidFill>
                            <a:latin typeface="Cambria Math" panose="02040503050406030204" pitchFamily="18" charset="0"/>
                          </a:rPr>
                          <m:t>𝑒</m:t>
                        </m:r>
                      </m:sub>
                    </m:sSub>
                    <m:r>
                      <a:rPr lang="en-GB" i="1">
                        <a:solidFill>
                          <a:schemeClr val="tx1"/>
                        </a:solidFill>
                        <a:latin typeface="Cambria Math" panose="02040503050406030204" pitchFamily="18" charset="0"/>
                        <a:ea typeface="Cambria Math" panose="02040503050406030204" pitchFamily="18" charset="0"/>
                      </a:rPr>
                      <m:t>≈</m:t>
                    </m:r>
                    <m:sSub>
                      <m:sSubPr>
                        <m:ctrlPr>
                          <a:rPr lang="en-GB" i="1">
                            <a:solidFill>
                              <a:schemeClr val="tx1"/>
                            </a:solidFill>
                            <a:latin typeface="Cambria Math" panose="02040503050406030204" pitchFamily="18" charset="0"/>
                            <a:ea typeface="Cambria Math" panose="02040503050406030204" pitchFamily="18" charset="0"/>
                          </a:rPr>
                        </m:ctrlPr>
                      </m:sSubPr>
                      <m:e>
                        <m:r>
                          <a:rPr lang="en-GB" i="1">
                            <a:solidFill>
                              <a:schemeClr val="tx1"/>
                            </a:solidFill>
                            <a:latin typeface="Cambria Math" panose="02040503050406030204" pitchFamily="18" charset="0"/>
                            <a:ea typeface="Cambria Math" panose="02040503050406030204" pitchFamily="18" charset="0"/>
                          </a:rPr>
                          <m:t>𝑛</m:t>
                        </m:r>
                      </m:e>
                      <m:sub>
                        <m:r>
                          <a:rPr lang="en-GB" i="1">
                            <a:solidFill>
                              <a:schemeClr val="tx1"/>
                            </a:solidFill>
                            <a:latin typeface="Cambria Math" panose="02040503050406030204" pitchFamily="18" charset="0"/>
                            <a:ea typeface="Cambria Math" panose="02040503050406030204" pitchFamily="18" charset="0"/>
                          </a:rPr>
                          <m:t>𝑖</m:t>
                        </m:r>
                        <m:r>
                          <a:rPr lang="en-GB" i="1">
                            <a:solidFill>
                              <a:schemeClr val="tx1"/>
                            </a:solidFill>
                            <a:latin typeface="Cambria Math" panose="02040503050406030204" pitchFamily="18" charset="0"/>
                            <a:ea typeface="Cambria Math" panose="02040503050406030204" pitchFamily="18" charset="0"/>
                          </a:rPr>
                          <m:t> </m:t>
                        </m:r>
                      </m:sub>
                    </m:sSub>
                    <m:r>
                      <a:rPr lang="en-GB" i="1">
                        <a:solidFill>
                          <a:schemeClr val="tx1"/>
                        </a:solidFill>
                        <a:latin typeface="Cambria Math" panose="02040503050406030204" pitchFamily="18" charset="0"/>
                        <a:ea typeface="Cambria Math" panose="02040503050406030204" pitchFamily="18" charset="0"/>
                      </a:rPr>
                      <m:t>≈</m:t>
                    </m:r>
                    <m:r>
                      <a:rPr lang="en-GB" i="1">
                        <a:solidFill>
                          <a:schemeClr val="tx1"/>
                        </a:solidFill>
                        <a:latin typeface="Cambria Math" panose="02040503050406030204" pitchFamily="18" charset="0"/>
                        <a:ea typeface="Cambria Math" panose="02040503050406030204" pitchFamily="18" charset="0"/>
                      </a:rPr>
                      <m:t>𝑛</m:t>
                    </m:r>
                  </m:oMath>
                </a14:m>
                <a:r>
                  <a:rPr lang="en-GB" dirty="0" smtClean="0">
                    <a:solidFill>
                      <a:schemeClr val="tx1"/>
                    </a:solidFill>
                  </a:rPr>
                  <a:t> and hence </a:t>
                </a:r>
                <a:r>
                  <a:rPr lang="en-GB" dirty="0" smtClean="0"/>
                  <a:t>𝜌 can be found.</a:t>
                </a:r>
              </a:p>
              <a:p>
                <a:r>
                  <a:rPr lang="en-GB" dirty="0" smtClean="0"/>
                  <a:t>Inputs to the IRI model include solar, magnetic and Ionospheric indices (IRI, 2022).</a:t>
                </a:r>
              </a:p>
              <a:p>
                <a:r>
                  <a:rPr lang="en-GB" dirty="0" smtClean="0"/>
                  <a:t>The IRI gives values in the altitude range of 80 – 2000 km. Outside of this range, </a:t>
                </a:r>
                <a14:m>
                  <m:oMath xmlns:m="http://schemas.openxmlformats.org/officeDocument/2006/math">
                    <m:sSub>
                      <m:sSubPr>
                        <m:ctrlPr>
                          <a:rPr lang="en-GB" i="1">
                            <a:latin typeface="Cambria Math" panose="02040503050406030204" pitchFamily="18" charset="0"/>
                          </a:rPr>
                        </m:ctrlPr>
                      </m:sSubPr>
                      <m:e>
                        <m:r>
                          <m:rPr>
                            <m:nor/>
                          </m:rPr>
                          <a:rPr lang="en-GB" dirty="0"/>
                          <m:t> </m:t>
                        </m:r>
                        <m:r>
                          <a:rPr lang="en-GB" i="1">
                            <a:latin typeface="Cambria Math" panose="02040503050406030204" pitchFamily="18" charset="0"/>
                          </a:rPr>
                          <m:t>𝑉</m:t>
                        </m:r>
                      </m:e>
                      <m:sub>
                        <m:r>
                          <a:rPr lang="en-GB" i="1">
                            <a:latin typeface="Cambria Math" panose="02040503050406030204" pitchFamily="18" charset="0"/>
                          </a:rPr>
                          <m:t>𝐴</m:t>
                        </m:r>
                      </m:sub>
                    </m:sSub>
                  </m:oMath>
                </a14:m>
                <a:r>
                  <a:rPr lang="en-GB" dirty="0" smtClean="0"/>
                  <a:t> reaches a maximum and so the affect on the total time of flight of the wave is negligible. </a:t>
                </a:r>
              </a:p>
              <a:p>
                <a:r>
                  <a:rPr lang="en-GB" dirty="0" smtClean="0"/>
                  <a:t>We created one plasma mass density profile per hour, from which the Alfvén velocity profile can be found. </a:t>
                </a:r>
              </a:p>
              <a:p>
                <a:endParaRPr lang="en-GB" dirty="0">
                  <a:solidFill>
                    <a:schemeClr val="tx1"/>
                  </a:solidFill>
                </a:endParaRPr>
              </a:p>
              <a:p>
                <a:endParaRPr lang="en-GB" dirty="0" smtClean="0"/>
              </a:p>
              <a:p>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78536" y="856360"/>
                <a:ext cx="5538216" cy="5867527"/>
              </a:xfrm>
              <a:blipFill>
                <a:blip r:embed="rId2"/>
                <a:stretch>
                  <a:fillRect l="-1542" t="-2596" r="-2643" b="-2285"/>
                </a:stretch>
              </a:blipFill>
            </p:spPr>
            <p:txBody>
              <a:bodyPr/>
              <a:lstStyle/>
              <a:p>
                <a:r>
                  <a:rPr lang="en-GB">
                    <a:noFill/>
                  </a:rPr>
                  <a:t> </a:t>
                </a:r>
              </a:p>
            </p:txBody>
          </p:sp>
        </mc:Fallback>
      </mc:AlternateContent>
      <p:pic>
        <p:nvPicPr>
          <p:cNvPr id="4" name="Picture 3"/>
          <p:cNvPicPr>
            <a:picLocks noChangeAspect="1"/>
          </p:cNvPicPr>
          <p:nvPr/>
        </p:nvPicPr>
        <p:blipFill>
          <a:blip r:embed="rId3"/>
          <a:stretch>
            <a:fillRect/>
          </a:stretch>
        </p:blipFill>
        <p:spPr>
          <a:xfrm>
            <a:off x="6504092" y="856360"/>
            <a:ext cx="3920068" cy="5852667"/>
          </a:xfrm>
          <a:prstGeom prst="rect">
            <a:avLst/>
          </a:prstGeom>
        </p:spPr>
      </p:pic>
      <p:sp>
        <p:nvSpPr>
          <p:cNvPr id="5" name="TextBox 4"/>
          <p:cNvSpPr txBox="1"/>
          <p:nvPr/>
        </p:nvSpPr>
        <p:spPr>
          <a:xfrm>
            <a:off x="10533888" y="1053309"/>
            <a:ext cx="1456944" cy="1815882"/>
          </a:xfrm>
          <a:prstGeom prst="rect">
            <a:avLst/>
          </a:prstGeom>
          <a:noFill/>
        </p:spPr>
        <p:txBody>
          <a:bodyPr wrap="square" rtlCol="0">
            <a:spAutoFit/>
          </a:bodyPr>
          <a:lstStyle/>
          <a:p>
            <a:r>
              <a:rPr lang="en-GB" sz="1600" dirty="0" smtClean="0"/>
              <a:t>Ion density profiles for 00:00 UT 25/08/2013. Oxygen ions dominate the density.</a:t>
            </a:r>
            <a:endParaRPr lang="en-GB" sz="1600" dirty="0"/>
          </a:p>
        </p:txBody>
      </p:sp>
      <p:sp>
        <p:nvSpPr>
          <p:cNvPr id="6" name="TextBox 5"/>
          <p:cNvSpPr txBox="1"/>
          <p:nvPr/>
        </p:nvSpPr>
        <p:spPr>
          <a:xfrm>
            <a:off x="10424160" y="3906237"/>
            <a:ext cx="1456944" cy="2308324"/>
          </a:xfrm>
          <a:prstGeom prst="rect">
            <a:avLst/>
          </a:prstGeom>
          <a:noFill/>
        </p:spPr>
        <p:txBody>
          <a:bodyPr wrap="square" rtlCol="0">
            <a:spAutoFit/>
          </a:bodyPr>
          <a:lstStyle/>
          <a:p>
            <a:r>
              <a:rPr lang="en-GB" sz="1600" dirty="0" smtClean="0"/>
              <a:t>Plasma mass density profile for 00:00 UT 25/08/2013. The peak in density corresponds to the F region peak.</a:t>
            </a:r>
            <a:endParaRPr lang="en-GB" sz="1600" dirty="0"/>
          </a:p>
        </p:txBody>
      </p:sp>
    </p:spTree>
    <p:extLst>
      <p:ext uri="{BB962C8B-B14F-4D97-AF65-F5344CB8AC3E}">
        <p14:creationId xmlns:p14="http://schemas.microsoft.com/office/powerpoint/2010/main" val="23714121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fontScale="90000"/>
              </a:bodyPr>
              <a:lstStyle/>
              <a:p>
                <a:r>
                  <a:rPr lang="en-GB" dirty="0" smtClean="0"/>
                  <a:t>Modelling the IAR: Alfvén Velocity and </a:t>
                </a:r>
                <a14:m>
                  <m:oMath xmlns:m="http://schemas.openxmlformats.org/officeDocument/2006/math">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𝑓</m:t>
                    </m:r>
                  </m:oMath>
                </a14:m>
                <a:endParaRPr lang="en-GB"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t="-18085" b="-3191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78536" y="1484249"/>
                <a:ext cx="5513832" cy="4351338"/>
              </a:xfrm>
            </p:spPr>
            <p:txBody>
              <a:bodyPr>
                <a:normAutofit fontScale="77500" lnSpcReduction="20000"/>
              </a:bodyPr>
              <a:lstStyle/>
              <a:p>
                <a14:m>
                  <m:oMath xmlns:m="http://schemas.openxmlformats.org/officeDocument/2006/math">
                    <m:sSub>
                      <m:sSubPr>
                        <m:ctrlPr>
                          <a:rPr lang="en-GB" i="1">
                            <a:latin typeface="Cambria Math" panose="02040503050406030204" pitchFamily="18" charset="0"/>
                          </a:rPr>
                        </m:ctrlPr>
                      </m:sSubPr>
                      <m:e>
                        <m:r>
                          <m:rPr>
                            <m:nor/>
                          </m:rPr>
                          <a:rPr lang="en-GB" dirty="0"/>
                          <m:t> </m:t>
                        </m:r>
                        <m:r>
                          <a:rPr lang="en-GB" i="1">
                            <a:latin typeface="Cambria Math" panose="02040503050406030204" pitchFamily="18" charset="0"/>
                          </a:rPr>
                          <m:t>𝑉</m:t>
                        </m:r>
                      </m:e>
                      <m:sub>
                        <m:r>
                          <a:rPr lang="en-GB" i="1">
                            <a:latin typeface="Cambria Math" panose="02040503050406030204" pitchFamily="18" charset="0"/>
                          </a:rPr>
                          <m:t>𝐴</m:t>
                        </m:r>
                      </m:sub>
                    </m:sSub>
                    <m:r>
                      <a:rPr lang="en-GB" i="1">
                        <a:latin typeface="Cambria Math" panose="02040503050406030204" pitchFamily="18" charset="0"/>
                      </a:rPr>
                      <m:t>= </m:t>
                    </m:r>
                    <m:f>
                      <m:fPr>
                        <m:ctrlPr>
                          <a:rPr lang="en-GB" i="1">
                            <a:latin typeface="Cambria Math" panose="02040503050406030204" pitchFamily="18" charset="0"/>
                          </a:rPr>
                        </m:ctrlPr>
                      </m:fPr>
                      <m:num>
                        <m:r>
                          <a:rPr lang="en-GB" i="1">
                            <a:latin typeface="Cambria Math" panose="02040503050406030204" pitchFamily="18" charset="0"/>
                          </a:rPr>
                          <m:t>𝐵</m:t>
                        </m:r>
                      </m:num>
                      <m:den>
                        <m:rad>
                          <m:radPr>
                            <m:degHide m:val="on"/>
                            <m:ctrlPr>
                              <a:rPr lang="en-GB" i="1">
                                <a:latin typeface="Cambria Math" panose="02040503050406030204" pitchFamily="18" charset="0"/>
                              </a:rPr>
                            </m:ctrlPr>
                          </m:radPr>
                          <m:deg/>
                          <m:e>
                            <m:sSub>
                              <m:sSubPr>
                                <m:ctrlPr>
                                  <a:rPr lang="en-GB" i="1">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𝜇</m:t>
                                </m:r>
                              </m:e>
                              <m:sub>
                                <m:r>
                                  <a:rPr lang="en-GB" i="1">
                                    <a:latin typeface="Cambria Math" panose="02040503050406030204" pitchFamily="18" charset="0"/>
                                  </a:rPr>
                                  <m:t>0</m:t>
                                </m:r>
                              </m:sub>
                            </m:sSub>
                            <m:r>
                              <a:rPr lang="en-GB" i="1">
                                <a:latin typeface="Cambria Math" panose="02040503050406030204" pitchFamily="18" charset="0"/>
                                <a:ea typeface="Cambria Math" panose="02040503050406030204" pitchFamily="18" charset="0"/>
                              </a:rPr>
                              <m:t>𝜌</m:t>
                            </m:r>
                          </m:e>
                        </m:rad>
                      </m:den>
                    </m:f>
                  </m:oMath>
                </a14:m>
                <a:endParaRPr lang="en-GB" dirty="0" smtClean="0"/>
              </a:p>
              <a:p>
                <a:r>
                  <a:rPr lang="en-GB" dirty="0" smtClean="0"/>
                  <a:t>Using the modelled magnetic field and the modelled plasma mass densities, we created an Alfvén velocity profile for each hour.</a:t>
                </a:r>
              </a:p>
              <a:p>
                <a:r>
                  <a:rPr lang="en-GB" dirty="0" smtClean="0"/>
                  <a:t>The Alfvén </a:t>
                </a:r>
                <a:r>
                  <a:rPr lang="en-GB" dirty="0"/>
                  <a:t>velocity is a maximum at the bottom of the ionosphere and reaches a peak above the F </a:t>
                </a:r>
                <a:r>
                  <a:rPr lang="en-GB" dirty="0" smtClean="0"/>
                  <a:t>region, which can be seen in the figure.</a:t>
                </a:r>
              </a:p>
              <a:p>
                <a:r>
                  <a:rPr lang="en-GB" dirty="0" smtClean="0"/>
                  <a:t>The time </a:t>
                </a:r>
                <a:r>
                  <a:rPr lang="en-GB" dirty="0"/>
                  <a:t>of </a:t>
                </a:r>
                <a:r>
                  <a:rPr lang="en-GB" dirty="0" smtClean="0"/>
                  <a:t>flight, t, </a:t>
                </a:r>
                <a:r>
                  <a:rPr lang="en-GB" dirty="0"/>
                  <a:t>is time taken for the wave to travel up and down the cavity</a:t>
                </a:r>
              </a:p>
              <a:p>
                <a:r>
                  <a:rPr lang="en-GB" dirty="0">
                    <a:ea typeface="Cambria Math" panose="02040503050406030204" pitchFamily="18" charset="0"/>
                  </a:rPr>
                  <a:t>Harmonic frequency separation, </a:t>
                </a:r>
                <a14:m>
                  <m:oMath xmlns:m="http://schemas.openxmlformats.org/officeDocument/2006/math">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𝑓</m:t>
                    </m:r>
                  </m:oMath>
                </a14:m>
                <a:r>
                  <a:rPr lang="en-GB" dirty="0"/>
                  <a:t>, is </a:t>
                </a:r>
                <a:r>
                  <a:rPr lang="en-GB" dirty="0" smtClean="0"/>
                  <a:t>1/t</a:t>
                </a:r>
              </a:p>
              <a:p>
                <a:r>
                  <a:rPr lang="en-GB" dirty="0" smtClean="0"/>
                  <a:t>Therefore we have a modelled </a:t>
                </a:r>
                <a14:m>
                  <m:oMath xmlns:m="http://schemas.openxmlformats.org/officeDocument/2006/math">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𝑓</m:t>
                    </m:r>
                  </m:oMath>
                </a14:m>
                <a:r>
                  <a:rPr lang="en-GB" dirty="0" smtClean="0"/>
                  <a:t> for each hour of the day. </a:t>
                </a:r>
                <a:endParaRPr lang="en-GB" dirty="0"/>
              </a:p>
              <a:p>
                <a:endParaRPr lang="en-GB" dirty="0"/>
              </a:p>
              <a:p>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78536" y="1484249"/>
                <a:ext cx="5513832" cy="4351338"/>
              </a:xfrm>
              <a:blipFill>
                <a:blip r:embed="rId3"/>
                <a:stretch>
                  <a:fillRect l="-1327" r="-1659" b="-980"/>
                </a:stretch>
              </a:blipFill>
            </p:spPr>
            <p:txBody>
              <a:bodyPr/>
              <a:lstStyle/>
              <a:p>
                <a:r>
                  <a:rPr lang="en-GB">
                    <a:noFill/>
                  </a:rPr>
                  <a:t> </a:t>
                </a:r>
              </a:p>
            </p:txBody>
          </p:sp>
        </mc:Fallback>
      </mc:AlternateContent>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31280" y="1204472"/>
            <a:ext cx="5172575" cy="3815996"/>
          </a:xfrm>
          <a:prstGeom prst="rect">
            <a:avLst/>
          </a:prstGeom>
        </p:spPr>
      </p:pic>
      <p:sp>
        <p:nvSpPr>
          <p:cNvPr id="6" name="TextBox 5"/>
          <p:cNvSpPr txBox="1"/>
          <p:nvPr/>
        </p:nvSpPr>
        <p:spPr>
          <a:xfrm>
            <a:off x="6766560" y="5133558"/>
            <a:ext cx="4773168" cy="338554"/>
          </a:xfrm>
          <a:prstGeom prst="rect">
            <a:avLst/>
          </a:prstGeom>
          <a:noFill/>
        </p:spPr>
        <p:txBody>
          <a:bodyPr wrap="square" rtlCol="0">
            <a:spAutoFit/>
          </a:bodyPr>
          <a:lstStyle/>
          <a:p>
            <a:r>
              <a:rPr lang="en-GB" sz="1600" dirty="0" smtClean="0"/>
              <a:t>Alfvén velocity profile for 23/08/2013 00:00 UT. </a:t>
            </a:r>
            <a:endParaRPr lang="en-GB" sz="1600" dirty="0"/>
          </a:p>
        </p:txBody>
      </p:sp>
    </p:spTree>
    <p:extLst>
      <p:ext uri="{BB962C8B-B14F-4D97-AF65-F5344CB8AC3E}">
        <p14:creationId xmlns:p14="http://schemas.microsoft.com/office/powerpoint/2010/main" val="3698131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fontScale="90000"/>
              </a:bodyPr>
              <a:lstStyle/>
              <a:p>
                <a:r>
                  <a:rPr lang="en-GB" dirty="0" smtClean="0"/>
                  <a:t>Modelled </a:t>
                </a:r>
                <a14:m>
                  <m:oMath xmlns:m="http://schemas.openxmlformats.org/officeDocument/2006/math">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𝑓</m:t>
                    </m:r>
                  </m:oMath>
                </a14:m>
                <a:r>
                  <a:rPr lang="en-GB" dirty="0" smtClean="0"/>
                  <a:t> Results </a:t>
                </a:r>
                <a:endParaRPr lang="en-GB"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t="-18085" b="-31915"/>
                </a:stretch>
              </a:blipFill>
            </p:spPr>
            <p:txBody>
              <a:bodyPr/>
              <a:lstStyle/>
              <a:p>
                <a:r>
                  <a:rPr lang="en-GB">
                    <a:noFill/>
                  </a:rPr>
                  <a:t> </a:t>
                </a:r>
              </a:p>
            </p:txBody>
          </p:sp>
        </mc:Fallback>
      </mc:AlternateContent>
      <p:pic>
        <p:nvPicPr>
          <p:cNvPr id="4" name="Picture 3"/>
          <p:cNvPicPr>
            <a:picLocks noChangeAspect="1"/>
          </p:cNvPicPr>
          <p:nvPr/>
        </p:nvPicPr>
        <p:blipFill>
          <a:blip r:embed="rId3"/>
          <a:stretch>
            <a:fillRect/>
          </a:stretch>
        </p:blipFill>
        <p:spPr>
          <a:xfrm>
            <a:off x="427155" y="1465935"/>
            <a:ext cx="5702029" cy="4258401"/>
          </a:xfrm>
          <a:prstGeom prst="rect">
            <a:avLst/>
          </a:prstGeom>
        </p:spPr>
      </p:pic>
      <mc:AlternateContent xmlns:mc="http://schemas.openxmlformats.org/markup-compatibility/2006" xmlns:a14="http://schemas.microsoft.com/office/drawing/2010/main">
        <mc:Choice Requires="a14">
          <p:sp>
            <p:nvSpPr>
              <p:cNvPr id="12" name="Content Placeholder 2"/>
              <p:cNvSpPr>
                <a:spLocks noGrp="1"/>
              </p:cNvSpPr>
              <p:nvPr>
                <p:ph idx="1"/>
              </p:nvPr>
            </p:nvSpPr>
            <p:spPr>
              <a:xfrm>
                <a:off x="6312408" y="1372998"/>
                <a:ext cx="5513832" cy="4351338"/>
              </a:xfrm>
            </p:spPr>
            <p:txBody>
              <a:bodyPr>
                <a:normAutofit lnSpcReduction="10000"/>
              </a:bodyPr>
              <a:lstStyle/>
              <a:p>
                <a:r>
                  <a:rPr lang="en-GB" dirty="0" smtClean="0"/>
                  <a:t>This plot shows the model of the IAR harmonic frequency separation for Eskdalemuir for 2013.</a:t>
                </a:r>
              </a:p>
              <a:p>
                <a:r>
                  <a:rPr lang="en-GB" dirty="0" smtClean="0"/>
                  <a:t>The box plots show the </a:t>
                </a:r>
                <a14:m>
                  <m:oMath xmlns:m="http://schemas.openxmlformats.org/officeDocument/2006/math">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𝑓</m:t>
                    </m:r>
                  </m:oMath>
                </a14:m>
                <a:r>
                  <a:rPr lang="en-GB" dirty="0"/>
                  <a:t> </a:t>
                </a:r>
                <a:r>
                  <a:rPr lang="en-GB" dirty="0" smtClean="0"/>
                  <a:t>values for each hour, with the red lines being the mean. </a:t>
                </a:r>
              </a:p>
              <a:p>
                <a:r>
                  <a:rPr lang="en-GB" dirty="0" smtClean="0"/>
                  <a:t>From this we can see that the frequencies of the IAR are higher during the </a:t>
                </a:r>
                <a:r>
                  <a:rPr lang="en-GB" dirty="0" err="1" smtClean="0"/>
                  <a:t>nighttime</a:t>
                </a:r>
                <a:r>
                  <a:rPr lang="en-GB" dirty="0" smtClean="0"/>
                  <a:t> hours, which follows the theory.</a:t>
                </a:r>
                <a:endParaRPr lang="en-GB" dirty="0"/>
              </a:p>
              <a:p>
                <a:endParaRPr lang="en-GB" dirty="0"/>
              </a:p>
            </p:txBody>
          </p:sp>
        </mc:Choice>
        <mc:Fallback xmlns="">
          <p:sp>
            <p:nvSpPr>
              <p:cNvPr id="12" name="Content Placeholder 2"/>
              <p:cNvSpPr>
                <a:spLocks noGrp="1" noRot="1" noChangeAspect="1" noMove="1" noResize="1" noEditPoints="1" noAdjustHandles="1" noChangeArrowheads="1" noChangeShapeType="1" noTextEdit="1"/>
              </p:cNvSpPr>
              <p:nvPr>
                <p:ph idx="1"/>
              </p:nvPr>
            </p:nvSpPr>
            <p:spPr>
              <a:xfrm>
                <a:off x="6312408" y="1372998"/>
                <a:ext cx="5513832" cy="4351338"/>
              </a:xfrm>
              <a:blipFill>
                <a:blip r:embed="rId4"/>
                <a:stretch>
                  <a:fillRect l="-1991" t="-3081" r="-2987"/>
                </a:stretch>
              </a:blipFill>
            </p:spPr>
            <p:txBody>
              <a:bodyPr/>
              <a:lstStyle/>
              <a:p>
                <a:r>
                  <a:rPr lang="en-GB">
                    <a:noFill/>
                  </a:rPr>
                  <a:t> </a:t>
                </a:r>
              </a:p>
            </p:txBody>
          </p:sp>
        </mc:Fallback>
      </mc:AlternateContent>
    </p:spTree>
    <p:extLst>
      <p:ext uri="{BB962C8B-B14F-4D97-AF65-F5344CB8AC3E}">
        <p14:creationId xmlns:p14="http://schemas.microsoft.com/office/powerpoint/2010/main" val="26821655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CD8D2BDA1822F429950D83D6A32671E" ma:contentTypeVersion="14" ma:contentTypeDescription="Create a new document." ma:contentTypeScope="" ma:versionID="96662b934ea0bb75d19ec47dbce4629b">
  <xsd:schema xmlns:xsd="http://www.w3.org/2001/XMLSchema" xmlns:xs="http://www.w3.org/2001/XMLSchema" xmlns:p="http://schemas.microsoft.com/office/2006/metadata/properties" xmlns:ns3="55cdcc4b-e685-4ea2-b064-2e8ad7d77313" xmlns:ns4="cd7f865f-d3e3-4b29-82ac-4378cb3a0114" targetNamespace="http://schemas.microsoft.com/office/2006/metadata/properties" ma:root="true" ma:fieldsID="ca335c70d22e5bafadb70a7612d9168b" ns3:_="" ns4:_="">
    <xsd:import namespace="55cdcc4b-e685-4ea2-b064-2e8ad7d77313"/>
    <xsd:import namespace="cd7f865f-d3e3-4b29-82ac-4378cb3a011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cdcc4b-e685-4ea2-b064-2e8ad7d773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d7f865f-d3e3-4b29-82ac-4378cb3a0114"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F8F58CF-47F5-4713-9930-BC7D9AB60D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cdcc4b-e685-4ea2-b064-2e8ad7d77313"/>
    <ds:schemaRef ds:uri="cd7f865f-d3e3-4b29-82ac-4378cb3a01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3B29330-39F0-4195-B067-7A7856821066}">
  <ds:schemaRefs>
    <ds:schemaRef ds:uri="http://schemas.microsoft.com/sharepoint/v3/contenttype/forms"/>
  </ds:schemaRefs>
</ds:datastoreItem>
</file>

<file path=customXml/itemProps3.xml><?xml version="1.0" encoding="utf-8"?>
<ds:datastoreItem xmlns:ds="http://schemas.openxmlformats.org/officeDocument/2006/customXml" ds:itemID="{AEACE7FC-8E9C-4361-A1E2-6EFE751346AE}">
  <ds:schemaRefs>
    <ds:schemaRef ds:uri="55cdcc4b-e685-4ea2-b064-2e8ad7d77313"/>
    <ds:schemaRef ds:uri="http://purl.org/dc/term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cd7f865f-d3e3-4b29-82ac-4378cb3a0114"/>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602</TotalTime>
  <Words>2537</Words>
  <Application>Microsoft Office PowerPoint</Application>
  <PresentationFormat>Widescreen</PresentationFormat>
  <Paragraphs>180</Paragraphs>
  <Slides>17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Cambria Math</vt:lpstr>
      <vt:lpstr>Verdana</vt:lpstr>
      <vt:lpstr>Office Theme</vt:lpstr>
      <vt:lpstr>The Ionospheric Alfvén Resonator Observed at Eskdalemuir Observatory</vt:lpstr>
      <vt:lpstr>Aims</vt:lpstr>
      <vt:lpstr>Ionospheric Alfvén Resonances (IAR) - background</vt:lpstr>
      <vt:lpstr>Data</vt:lpstr>
      <vt:lpstr>Modelling the IAR</vt:lpstr>
      <vt:lpstr>Modelling the IAR: Magnetic Field</vt:lpstr>
      <vt:lpstr>Modelling the IAR: Plasma mass density</vt:lpstr>
      <vt:lpstr>Modelling the IAR: Alfvén Velocity and ∆f</vt:lpstr>
      <vt:lpstr>Modelled ∆f Results </vt:lpstr>
      <vt:lpstr>Modelled ∆f - Results</vt:lpstr>
      <vt:lpstr>Identifying IAR with Machine Learning</vt:lpstr>
      <vt:lpstr>Finding the harmonic frequency separation from the data</vt:lpstr>
      <vt:lpstr>Comparison with the Model</vt:lpstr>
      <vt:lpstr>2013 Results</vt:lpstr>
      <vt:lpstr>2013 Results</vt:lpstr>
      <vt:lpstr>PowerPoint Presentation</vt:lpstr>
      <vt:lpstr>References</vt:lpstr>
    </vt:vector>
  </TitlesOfParts>
  <Company>University of Leicester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Ionospheric Alfvén Resonator Observed at Eskdalemuir Observatory</dc:title>
  <dc:creator>Hodnett, Rosie M.</dc:creator>
  <cp:lastModifiedBy>Hodnett, Rosie M.</cp:lastModifiedBy>
  <cp:revision>61</cp:revision>
  <dcterms:created xsi:type="dcterms:W3CDTF">2022-05-18T10:02:11Z</dcterms:created>
  <dcterms:modified xsi:type="dcterms:W3CDTF">2022-05-20T09:47:37Z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0x0101003CD8D2BDA1822F429950D83D6A32671E</vt:lpwstr>
  </property>
</Properties>
</file>