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8"/>
  </p:notesMasterIdLst>
  <p:sldIdLst>
    <p:sldId id="271" r:id="rId2"/>
    <p:sldId id="287" r:id="rId3"/>
    <p:sldId id="285" r:id="rId4"/>
    <p:sldId id="293" r:id="rId5"/>
    <p:sldId id="267" r:id="rId6"/>
    <p:sldId id="268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270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51292-B35A-40B4-BB1A-FFAFE33545FB}" type="datetimeFigureOut">
              <a:rPr lang="de-AT" smtClean="0"/>
              <a:t>24.05.2022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80D-6C66-4877-917E-10D2F79CA96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922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52AA-24CF-413F-98C8-72E0FDE4B239}" type="datetime1">
              <a:rPr lang="de-AT" smtClean="0"/>
              <a:t>24.05.2022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DCE5C-0D2A-413D-A69B-C4E1A2BB258F}" type="slidenum">
              <a:rPr lang="de-AT" smtClean="0"/>
              <a:t>‹#›</a:t>
            </a:fld>
            <a:endParaRPr lang="de-A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55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42B0-0B7A-4E4F-96E4-B9813C7251A7}" type="datetime1">
              <a:rPr lang="de-AT" smtClean="0"/>
              <a:t>24.05.2022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DCE5C-0D2A-413D-A69B-C4E1A2BB258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355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D071-B81A-4E75-9A7A-61BC267CB713}" type="datetime1">
              <a:rPr lang="de-AT" smtClean="0"/>
              <a:t>24.05.2022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DCE5C-0D2A-413D-A69B-C4E1A2BB258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047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A076-DD01-45AB-B674-6B5DDE9276B5}" type="datetime1">
              <a:rPr lang="de-AT" smtClean="0"/>
              <a:t>24.05.2022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DCE5C-0D2A-413D-A69B-C4E1A2BB258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214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3A06-D8B8-4B2D-B9FF-1DC407516EB3}" type="datetime1">
              <a:rPr lang="de-AT" smtClean="0"/>
              <a:t>24.05.2022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DCE5C-0D2A-413D-A69B-C4E1A2BB258F}" type="slidenum">
              <a:rPr lang="de-AT" smtClean="0"/>
              <a:t>‹#›</a:t>
            </a:fld>
            <a:endParaRPr lang="de-A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89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F41B-EAAA-4586-8CCF-99F210AA6A04}" type="datetime1">
              <a:rPr lang="de-AT" smtClean="0"/>
              <a:t>24.05.2022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DCE5C-0D2A-413D-A69B-C4E1A2BB258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629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BA22-44E4-4753-AA75-ADA9F0BD5332}" type="datetime1">
              <a:rPr lang="de-AT" smtClean="0"/>
              <a:t>24.05.2022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DCE5C-0D2A-413D-A69B-C4E1A2BB258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714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4524-814A-4917-A6D9-E12DE0EF1FA5}" type="datetime1">
              <a:rPr lang="de-AT" smtClean="0"/>
              <a:t>24.05.2022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DCE5C-0D2A-413D-A69B-C4E1A2BB258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578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6FCB-AEC5-4503-BBD5-0857D873D289}" type="datetime1">
              <a:rPr lang="de-AT" smtClean="0"/>
              <a:t>24.05.2022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DCE5C-0D2A-413D-A69B-C4E1A2BB258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559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E77F38-14FF-41CA-86DF-3E58BD9C7153}" type="datetime1">
              <a:rPr lang="de-AT" smtClean="0"/>
              <a:t>24.05.2022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1DCE5C-0D2A-413D-A69B-C4E1A2BB258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772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9EBC-4D91-42F4-B6EE-E773B46D1158}" type="datetime1">
              <a:rPr lang="de-AT" smtClean="0"/>
              <a:t>24.05.2022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DCE5C-0D2A-413D-A69B-C4E1A2BB258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864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B95DDC-0919-47FA-82F0-3070292A233F}" type="datetime1">
              <a:rPr lang="de-AT" smtClean="0"/>
              <a:t>24.05.2022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1DCE5C-0D2A-413D-A69B-C4E1A2BB258F}" type="slidenum">
              <a:rPr lang="de-AT" smtClean="0"/>
              <a:t>‹#›</a:t>
            </a:fld>
            <a:endParaRPr lang="de-A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2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6804" y="1801398"/>
            <a:ext cx="10696787" cy="145093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Precision of Galileo satellite orbits obtained from simulated VLBI </a:t>
            </a:r>
            <a:r>
              <a:rPr lang="en-US" dirty="0" smtClean="0"/>
              <a:t>observations</a:t>
            </a:r>
            <a:endParaRPr lang="de-AT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76804" y="3754780"/>
            <a:ext cx="8928908" cy="46056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400" b="1" dirty="0" smtClean="0"/>
              <a:t> Wolf H.</a:t>
            </a:r>
            <a:r>
              <a:rPr lang="de-AT" sz="2400" b="1" baseline="30000" dirty="0" smtClean="0"/>
              <a:t>1</a:t>
            </a:r>
            <a:r>
              <a:rPr lang="de-AT" sz="2400" b="1" dirty="0" smtClean="0"/>
              <a:t>, Böhm J.</a:t>
            </a:r>
            <a:r>
              <a:rPr lang="de-AT" sz="2400" b="1" baseline="30000" dirty="0" smtClean="0"/>
              <a:t>1</a:t>
            </a:r>
            <a:r>
              <a:rPr lang="de-AT" sz="2400" b="1" dirty="0" smtClean="0"/>
              <a:t>, Nothnagel A.</a:t>
            </a:r>
            <a:r>
              <a:rPr lang="de-AT" sz="2400" b="1" baseline="30000" dirty="0" smtClean="0"/>
              <a:t>1</a:t>
            </a:r>
            <a:r>
              <a:rPr lang="de-AT" sz="2400" b="1" dirty="0" smtClean="0"/>
              <a:t>, </a:t>
            </a:r>
            <a:r>
              <a:rPr lang="de-AT" sz="2400" b="1" dirty="0" err="1" smtClean="0"/>
              <a:t>Hugentobler</a:t>
            </a:r>
            <a:r>
              <a:rPr lang="de-AT" sz="2400" b="1" dirty="0" smtClean="0"/>
              <a:t> U.</a:t>
            </a:r>
            <a:r>
              <a:rPr lang="de-AT" sz="2400" b="1" baseline="30000" dirty="0" smtClean="0"/>
              <a:t>2</a:t>
            </a:r>
            <a:r>
              <a:rPr lang="de-AT" sz="2400" b="1" dirty="0" smtClean="0"/>
              <a:t>, </a:t>
            </a:r>
            <a:r>
              <a:rPr lang="de-AT" sz="2400" b="1" dirty="0" err="1" smtClean="0"/>
              <a:t>Schartner</a:t>
            </a:r>
            <a:r>
              <a:rPr lang="de-AT" sz="2400" b="1" dirty="0" smtClean="0"/>
              <a:t> M.</a:t>
            </a:r>
            <a:r>
              <a:rPr lang="de-AT" sz="2400" b="1" baseline="30000" dirty="0" smtClean="0"/>
              <a:t>3</a:t>
            </a:r>
            <a:endParaRPr lang="de-AT" sz="24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59337" y="4215342"/>
            <a:ext cx="10058400" cy="107232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50" baseline="30000" dirty="0" smtClean="0"/>
              <a:t>1</a:t>
            </a:r>
            <a:r>
              <a:rPr lang="en-GB" sz="1950" dirty="0" smtClean="0"/>
              <a:t>TU Wien, Department of Geodesy and </a:t>
            </a:r>
            <a:r>
              <a:rPr lang="en-GB" sz="1950" dirty="0" err="1" smtClean="0"/>
              <a:t>Geoinformation</a:t>
            </a:r>
            <a:endParaRPr lang="en-GB" sz="195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50" baseline="30000" dirty="0" smtClean="0"/>
              <a:t>2</a:t>
            </a:r>
            <a:r>
              <a:rPr lang="en-GB" sz="1950" dirty="0" smtClean="0"/>
              <a:t>TU </a:t>
            </a:r>
            <a:r>
              <a:rPr lang="en-GB" sz="1950" dirty="0" err="1" smtClean="0"/>
              <a:t>München</a:t>
            </a:r>
            <a:r>
              <a:rPr lang="en-GB" sz="1950" dirty="0" smtClean="0"/>
              <a:t>, Institute for Astronomical and Physical Geodesy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50" baseline="30000" dirty="0" smtClean="0"/>
              <a:t>3</a:t>
            </a:r>
            <a:r>
              <a:rPr lang="en-GB" sz="1950" dirty="0" smtClean="0"/>
              <a:t>ETH Zürich, Department of Civil, Environmental and </a:t>
            </a:r>
            <a:r>
              <a:rPr lang="en-GB" sz="1950" dirty="0" err="1" smtClean="0"/>
              <a:t>Geomatic</a:t>
            </a:r>
            <a:r>
              <a:rPr lang="en-GB" sz="1950" dirty="0" smtClean="0"/>
              <a:t> Engineering</a:t>
            </a:r>
            <a:endParaRPr lang="en-GB" sz="19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8" y="218952"/>
            <a:ext cx="2848352" cy="1080000"/>
          </a:xfrm>
          <a:prstGeom prst="rect">
            <a:avLst/>
          </a:prstGeom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5276053" y="64318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/>
              <a:t>EGU 2022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183" y="105949"/>
            <a:ext cx="2625678" cy="114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900000"/>
            <a:ext cx="6525000" cy="54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548" y="306593"/>
            <a:ext cx="549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Scenario I: </a:t>
            </a:r>
            <a:r>
              <a:rPr lang="de-AT" sz="44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GSAT0208</a:t>
            </a:r>
            <a:endParaRPr lang="de-AT" sz="44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40000" y="6459785"/>
            <a:ext cx="1312025" cy="365125"/>
          </a:xfrm>
        </p:spPr>
        <p:txBody>
          <a:bodyPr/>
          <a:lstStyle/>
          <a:p>
            <a:r>
              <a:rPr lang="de-AT" sz="1600" dirty="0" smtClean="0"/>
              <a:t>9</a:t>
            </a:r>
            <a:endParaRPr lang="de-AT" sz="1600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632058" y="643979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 smtClean="0"/>
              <a:t>26.05.2022</a:t>
            </a:r>
            <a:endParaRPr lang="de-AT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r="60247"/>
          <a:stretch/>
        </p:blipFill>
        <p:spPr>
          <a:xfrm>
            <a:off x="323578" y="6419795"/>
            <a:ext cx="425021" cy="405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0303" y="1601829"/>
            <a:ext cx="3331267" cy="170816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de-AT" sz="2100" dirty="0" smtClean="0">
                <a:cs typeface="Arial" panose="020B0604020202020204" pitchFamily="34" charset="0"/>
              </a:rPr>
              <a:t>Obs. </a:t>
            </a:r>
            <a:r>
              <a:rPr lang="de-AT" sz="2100" dirty="0" err="1" smtClean="0">
                <a:cs typeface="Arial" panose="020B0604020202020204" pitchFamily="34" charset="0"/>
              </a:rPr>
              <a:t>period</a:t>
            </a:r>
            <a:r>
              <a:rPr lang="de-AT" sz="2100" dirty="0" smtClean="0">
                <a:cs typeface="Arial" panose="020B0604020202020204" pitchFamily="34" charset="0"/>
              </a:rPr>
              <a:t> A:  </a:t>
            </a:r>
            <a:r>
              <a:rPr lang="de-AT" sz="2100" b="1" dirty="0" smtClean="0">
                <a:cs typeface="Arial" panose="020B0604020202020204" pitchFamily="34" charset="0"/>
              </a:rPr>
              <a:t>08:10 </a:t>
            </a:r>
            <a:r>
              <a:rPr lang="de-AT" sz="2100" b="1" dirty="0">
                <a:cs typeface="Arial" panose="020B0604020202020204" pitchFamily="34" charset="0"/>
              </a:rPr>
              <a:t>– </a:t>
            </a:r>
            <a:r>
              <a:rPr lang="de-AT" sz="2100" b="1" dirty="0" smtClean="0">
                <a:cs typeface="Arial" panose="020B0604020202020204" pitchFamily="34" charset="0"/>
              </a:rPr>
              <a:t>08:50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/>
              <a:t>#</a:t>
            </a:r>
            <a:r>
              <a:rPr lang="de-AT" sz="2100" dirty="0" err="1" smtClean="0"/>
              <a:t>stations</a:t>
            </a:r>
            <a:r>
              <a:rPr lang="de-AT" sz="2100" dirty="0"/>
              <a:t>: </a:t>
            </a:r>
            <a:r>
              <a:rPr lang="de-AT" sz="2100" dirty="0" smtClean="0"/>
              <a:t>6</a:t>
            </a:r>
            <a:endParaRPr lang="de-AT" sz="2100" dirty="0"/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/>
              <a:t>ØNDOP</a:t>
            </a:r>
            <a:r>
              <a:rPr lang="de-AT" sz="2100" dirty="0"/>
              <a:t>: </a:t>
            </a:r>
            <a:r>
              <a:rPr lang="de-AT" sz="2100" dirty="0" smtClean="0"/>
              <a:t>18.8</a:t>
            </a:r>
            <a:endParaRPr lang="de-AT" sz="2100" dirty="0"/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/>
              <a:t>ØTDOP</a:t>
            </a:r>
            <a:r>
              <a:rPr lang="de-AT" sz="2100" dirty="0"/>
              <a:t>: </a:t>
            </a:r>
            <a:r>
              <a:rPr lang="de-AT" sz="2100" dirty="0" smtClean="0"/>
              <a:t>1.3</a:t>
            </a:r>
            <a:endParaRPr lang="de-AT" sz="2100" dirty="0"/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/>
              <a:t>ØWDOP</a:t>
            </a:r>
            <a:r>
              <a:rPr lang="de-AT" sz="2100" dirty="0"/>
              <a:t>: </a:t>
            </a:r>
            <a:r>
              <a:rPr lang="de-AT" sz="2100" dirty="0" smtClean="0"/>
              <a:t>2.3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303" y="3877029"/>
            <a:ext cx="3331267" cy="170816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de-AT" sz="2100" dirty="0" smtClean="0">
                <a:cs typeface="Arial" panose="020B0604020202020204" pitchFamily="34" charset="0"/>
              </a:rPr>
              <a:t>Obs. </a:t>
            </a:r>
            <a:r>
              <a:rPr lang="de-AT" sz="2100" dirty="0" err="1" smtClean="0">
                <a:cs typeface="Arial" panose="020B0604020202020204" pitchFamily="34" charset="0"/>
              </a:rPr>
              <a:t>period</a:t>
            </a:r>
            <a:r>
              <a:rPr lang="de-AT" sz="2100" dirty="0" smtClean="0">
                <a:cs typeface="Arial" panose="020B0604020202020204" pitchFamily="34" charset="0"/>
              </a:rPr>
              <a:t> B:  </a:t>
            </a:r>
            <a:r>
              <a:rPr lang="de-AT" sz="2100" b="1" dirty="0" smtClean="0">
                <a:cs typeface="Arial" panose="020B0604020202020204" pitchFamily="34" charset="0"/>
              </a:rPr>
              <a:t>21:50 </a:t>
            </a:r>
            <a:r>
              <a:rPr lang="de-AT" sz="2100" b="1" dirty="0">
                <a:cs typeface="Arial" panose="020B0604020202020204" pitchFamily="34" charset="0"/>
              </a:rPr>
              <a:t>– </a:t>
            </a:r>
            <a:r>
              <a:rPr lang="de-AT" sz="2100" b="1" dirty="0" smtClean="0">
                <a:cs typeface="Arial" panose="020B0604020202020204" pitchFamily="34" charset="0"/>
              </a:rPr>
              <a:t>22:30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/>
              <a:t>#</a:t>
            </a:r>
            <a:r>
              <a:rPr lang="de-AT" sz="2100" dirty="0" err="1" smtClean="0"/>
              <a:t>stations</a:t>
            </a:r>
            <a:r>
              <a:rPr lang="de-AT" sz="2100" dirty="0"/>
              <a:t>: 5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/>
              <a:t>ØNDOP</a:t>
            </a:r>
            <a:r>
              <a:rPr lang="de-AT" sz="2100" dirty="0"/>
              <a:t>: </a:t>
            </a:r>
            <a:r>
              <a:rPr lang="de-AT" sz="2100" dirty="0" smtClean="0"/>
              <a:t>62.2</a:t>
            </a:r>
            <a:endParaRPr lang="de-AT" sz="2100" dirty="0"/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/>
              <a:t>ØTDOP</a:t>
            </a:r>
            <a:r>
              <a:rPr lang="de-AT" sz="2100" dirty="0"/>
              <a:t>: </a:t>
            </a:r>
            <a:r>
              <a:rPr lang="de-AT" sz="2100" dirty="0" smtClean="0"/>
              <a:t>1.4 </a:t>
            </a:r>
            <a:endParaRPr lang="de-AT" sz="2100" dirty="0"/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/>
              <a:t>ØWDOP</a:t>
            </a:r>
            <a:r>
              <a:rPr lang="de-AT" sz="2100" dirty="0"/>
              <a:t>: </a:t>
            </a:r>
            <a:r>
              <a:rPr lang="de-AT" sz="2100" dirty="0" smtClean="0"/>
              <a:t>1.8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5276053" y="64318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/>
              <a:t>EGU 2022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21" y="98466"/>
            <a:ext cx="847450" cy="6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9548" y="306593"/>
            <a:ext cx="6121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Scenario </a:t>
            </a:r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II: </a:t>
            </a:r>
            <a:r>
              <a:rPr lang="de-AT" sz="44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GSAT0206</a:t>
            </a:r>
            <a:endParaRPr lang="de-AT" sz="44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0247"/>
          <a:stretch/>
        </p:blipFill>
        <p:spPr>
          <a:xfrm>
            <a:off x="323578" y="6419795"/>
            <a:ext cx="425021" cy="4051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40000" y="6459785"/>
            <a:ext cx="1312025" cy="365125"/>
          </a:xfrm>
        </p:spPr>
        <p:txBody>
          <a:bodyPr/>
          <a:lstStyle/>
          <a:p>
            <a:r>
              <a:rPr lang="de-AT" sz="1600" dirty="0" smtClean="0"/>
              <a:t>10</a:t>
            </a:r>
            <a:endParaRPr lang="de-AT" dirty="0"/>
          </a:p>
        </p:txBody>
      </p:sp>
      <p:sp>
        <p:nvSpPr>
          <p:cNvPr id="11" name="TextBox 10"/>
          <p:cNvSpPr txBox="1"/>
          <p:nvPr/>
        </p:nvSpPr>
        <p:spPr>
          <a:xfrm>
            <a:off x="406399" y="1260000"/>
            <a:ext cx="3554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en-GB" sz="2100" dirty="0" smtClean="0">
                <a:cs typeface="Arial" panose="020B0604020202020204" pitchFamily="34" charset="0"/>
              </a:rPr>
              <a:t>06.02.2022</a:t>
            </a:r>
            <a:r>
              <a:rPr lang="de-AT" sz="2100" dirty="0" smtClean="0">
                <a:cs typeface="Arial" panose="020B0604020202020204" pitchFamily="34" charset="0"/>
              </a:rPr>
              <a:t> 00:00 – 00:00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>
                <a:cs typeface="Arial" panose="020B0604020202020204" pitchFamily="34" charset="0"/>
              </a:rPr>
              <a:t>9 </a:t>
            </a:r>
            <a:r>
              <a:rPr lang="de-AT" sz="2100" dirty="0" err="1" smtClean="0">
                <a:cs typeface="Arial" panose="020B0604020202020204" pitchFamily="34" charset="0"/>
              </a:rPr>
              <a:t>station</a:t>
            </a:r>
            <a:r>
              <a:rPr lang="de-AT" sz="2100" dirty="0" smtClean="0">
                <a:cs typeface="Arial" panose="020B0604020202020204" pitchFamily="34" charset="0"/>
              </a:rPr>
              <a:t> </a:t>
            </a:r>
            <a:r>
              <a:rPr lang="de-AT" sz="2100" dirty="0" err="1" smtClean="0">
                <a:cs typeface="Arial" panose="020B0604020202020204" pitchFamily="34" charset="0"/>
              </a:rPr>
              <a:t>network</a:t>
            </a:r>
            <a:endParaRPr lang="de-AT" sz="2100" dirty="0" smtClean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691" y="2082134"/>
            <a:ext cx="3331267" cy="1877437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de-AT" sz="2100" dirty="0" smtClean="0">
                <a:cs typeface="Arial" panose="020B0604020202020204" pitchFamily="34" charset="0"/>
              </a:rPr>
              <a:t>Obs. </a:t>
            </a:r>
            <a:r>
              <a:rPr lang="de-AT" sz="2100" dirty="0" err="1" smtClean="0">
                <a:cs typeface="Arial" panose="020B0604020202020204" pitchFamily="34" charset="0"/>
              </a:rPr>
              <a:t>period</a:t>
            </a:r>
            <a:r>
              <a:rPr lang="de-AT" sz="2100" dirty="0" smtClean="0">
                <a:cs typeface="Arial" panose="020B0604020202020204" pitchFamily="34" charset="0"/>
              </a:rPr>
              <a:t> A:  </a:t>
            </a:r>
            <a:r>
              <a:rPr lang="de-AT" sz="2100" b="1" dirty="0" smtClean="0">
                <a:cs typeface="Arial" panose="020B0604020202020204" pitchFamily="34" charset="0"/>
              </a:rPr>
              <a:t>00:50 </a:t>
            </a:r>
            <a:r>
              <a:rPr lang="de-AT" sz="2100" b="1" dirty="0">
                <a:cs typeface="Arial" panose="020B0604020202020204" pitchFamily="34" charset="0"/>
              </a:rPr>
              <a:t>– </a:t>
            </a:r>
            <a:r>
              <a:rPr lang="de-AT" sz="2100" b="1" dirty="0" smtClean="0">
                <a:cs typeface="Arial" panose="020B0604020202020204" pitchFamily="34" charset="0"/>
              </a:rPr>
              <a:t>01:40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ISHIOKA 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KOKEE12M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MACGO12M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NYALE13S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WESTFORD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691" y="4355424"/>
            <a:ext cx="3331267" cy="1877437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de-AT" sz="2100" dirty="0" smtClean="0">
                <a:cs typeface="Arial" panose="020B0604020202020204" pitchFamily="34" charset="0"/>
              </a:rPr>
              <a:t>Obs. </a:t>
            </a:r>
            <a:r>
              <a:rPr lang="de-AT" sz="2100" dirty="0" err="1" smtClean="0">
                <a:cs typeface="Arial" panose="020B0604020202020204" pitchFamily="34" charset="0"/>
              </a:rPr>
              <a:t>period</a:t>
            </a:r>
            <a:r>
              <a:rPr lang="de-AT" sz="2100" dirty="0" smtClean="0">
                <a:cs typeface="Arial" panose="020B0604020202020204" pitchFamily="34" charset="0"/>
              </a:rPr>
              <a:t> B:  </a:t>
            </a:r>
            <a:r>
              <a:rPr lang="de-AT" sz="2100" b="1" dirty="0" smtClean="0">
                <a:cs typeface="Arial" panose="020B0604020202020204" pitchFamily="34" charset="0"/>
              </a:rPr>
              <a:t>12:10 </a:t>
            </a:r>
            <a:r>
              <a:rPr lang="de-AT" sz="2100" b="1" dirty="0">
                <a:cs typeface="Arial" panose="020B0604020202020204" pitchFamily="34" charset="0"/>
              </a:rPr>
              <a:t>– </a:t>
            </a:r>
            <a:r>
              <a:rPr lang="de-AT" sz="2100" b="1" dirty="0" smtClean="0">
                <a:cs typeface="Arial" panose="020B0604020202020204" pitchFamily="34" charset="0"/>
              </a:rPr>
              <a:t>13:00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MACGO12M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NYALE13S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RAEGYEB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WESTFORD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WETTZ13S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8465319" cy="453600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/>
        </p:nvSpPr>
        <p:spPr>
          <a:xfrm>
            <a:off x="5276053" y="64318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/>
              <a:t>EGU 2022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632058" y="643979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 smtClean="0"/>
              <a:t>26.05.2022</a:t>
            </a:r>
            <a:endParaRPr lang="de-AT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21" y="98466"/>
            <a:ext cx="847450" cy="6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9548" y="306593"/>
            <a:ext cx="6088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Scenario II: </a:t>
            </a:r>
            <a:r>
              <a:rPr lang="de-AT" sz="44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GSAT0206</a:t>
            </a:r>
            <a:endParaRPr lang="de-AT" sz="44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692" y="2080800"/>
            <a:ext cx="3331267" cy="170816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de-AT" sz="2100" dirty="0" smtClean="0">
                <a:cs typeface="Arial" panose="020B0604020202020204" pitchFamily="34" charset="0"/>
              </a:rPr>
              <a:t>Obs. </a:t>
            </a:r>
            <a:r>
              <a:rPr lang="de-AT" sz="2100" dirty="0" err="1" smtClean="0">
                <a:cs typeface="Arial" panose="020B0604020202020204" pitchFamily="34" charset="0"/>
              </a:rPr>
              <a:t>period</a:t>
            </a:r>
            <a:r>
              <a:rPr lang="de-AT" sz="2100" dirty="0" smtClean="0">
                <a:cs typeface="Arial" panose="020B0604020202020204" pitchFamily="34" charset="0"/>
              </a:rPr>
              <a:t> A:  </a:t>
            </a:r>
            <a:r>
              <a:rPr lang="de-AT" sz="2100" b="1" dirty="0" smtClean="0">
                <a:cs typeface="Arial" panose="020B0604020202020204" pitchFamily="34" charset="0"/>
              </a:rPr>
              <a:t>00:50 </a:t>
            </a:r>
            <a:r>
              <a:rPr lang="de-AT" sz="2100" b="1" dirty="0">
                <a:cs typeface="Arial" panose="020B0604020202020204" pitchFamily="34" charset="0"/>
              </a:rPr>
              <a:t>– 01:40</a:t>
            </a:r>
            <a:endParaRPr lang="de-AT" sz="2100" b="1" dirty="0" smtClean="0">
              <a:cs typeface="Arial" panose="020B0604020202020204" pitchFamily="34" charset="0"/>
            </a:endParaRP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/>
              <a:t>#</a:t>
            </a:r>
            <a:r>
              <a:rPr lang="de-AT" sz="2100" dirty="0" err="1" smtClean="0"/>
              <a:t>stations</a:t>
            </a:r>
            <a:r>
              <a:rPr lang="de-AT" sz="2100" dirty="0"/>
              <a:t>: </a:t>
            </a:r>
            <a:r>
              <a:rPr lang="de-AT" sz="2100" dirty="0" smtClean="0"/>
              <a:t>5</a:t>
            </a:r>
            <a:endParaRPr lang="de-AT" sz="2100" dirty="0"/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ØNDOP: </a:t>
            </a:r>
            <a:r>
              <a:rPr lang="de-AT" sz="2100" dirty="0" smtClean="0"/>
              <a:t>46.5</a:t>
            </a:r>
            <a:endParaRPr lang="de-AT" sz="2100" dirty="0"/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ØTDOP: </a:t>
            </a:r>
            <a:r>
              <a:rPr lang="de-AT" sz="2100" dirty="0" smtClean="0"/>
              <a:t>1.6</a:t>
            </a:r>
            <a:endParaRPr lang="de-AT" sz="2100" dirty="0"/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ØWDOP: </a:t>
            </a:r>
            <a:r>
              <a:rPr lang="de-AT" sz="2100" dirty="0" smtClean="0"/>
              <a:t>1.8</a:t>
            </a:r>
            <a:endParaRPr lang="de-AT" sz="2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40000" y="6459785"/>
            <a:ext cx="1312025" cy="365125"/>
          </a:xfrm>
        </p:spPr>
        <p:txBody>
          <a:bodyPr/>
          <a:lstStyle/>
          <a:p>
            <a:r>
              <a:rPr lang="de-AT" sz="1600" dirty="0" smtClean="0"/>
              <a:t>11</a:t>
            </a:r>
            <a:endParaRPr lang="de-AT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60247"/>
          <a:stretch/>
        </p:blipFill>
        <p:spPr>
          <a:xfrm>
            <a:off x="323578" y="6419795"/>
            <a:ext cx="425021" cy="405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399" y="1260000"/>
            <a:ext cx="3554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>
                <a:cs typeface="Arial" panose="020B0604020202020204" pitchFamily="34" charset="0"/>
              </a:rPr>
              <a:t>06.02.2022 00:00 – 00:00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>
                <a:cs typeface="Arial" panose="020B0604020202020204" pitchFamily="34" charset="0"/>
              </a:rPr>
              <a:t>9 </a:t>
            </a:r>
            <a:r>
              <a:rPr lang="de-AT" sz="2100" dirty="0" err="1" smtClean="0">
                <a:cs typeface="Arial" panose="020B0604020202020204" pitchFamily="34" charset="0"/>
              </a:rPr>
              <a:t>station</a:t>
            </a:r>
            <a:r>
              <a:rPr lang="de-AT" sz="2100" dirty="0" smtClean="0">
                <a:cs typeface="Arial" panose="020B0604020202020204" pitchFamily="34" charset="0"/>
              </a:rPr>
              <a:t> </a:t>
            </a:r>
            <a:r>
              <a:rPr lang="de-AT" sz="2100" dirty="0" err="1" smtClean="0">
                <a:cs typeface="Arial" panose="020B0604020202020204" pitchFamily="34" charset="0"/>
              </a:rPr>
              <a:t>network</a:t>
            </a:r>
            <a:endParaRPr lang="de-AT" sz="2100" dirty="0" smtClean="0"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692" y="4356000"/>
            <a:ext cx="3331267" cy="170816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de-AT" sz="2100" dirty="0" smtClean="0">
                <a:cs typeface="Arial" panose="020B0604020202020204" pitchFamily="34" charset="0"/>
              </a:rPr>
              <a:t>Obs. </a:t>
            </a:r>
            <a:r>
              <a:rPr lang="de-AT" sz="2100" dirty="0" err="1" smtClean="0">
                <a:cs typeface="Arial" panose="020B0604020202020204" pitchFamily="34" charset="0"/>
              </a:rPr>
              <a:t>period</a:t>
            </a:r>
            <a:r>
              <a:rPr lang="de-AT" sz="2100" dirty="0" smtClean="0">
                <a:cs typeface="Arial" panose="020B0604020202020204" pitchFamily="34" charset="0"/>
              </a:rPr>
              <a:t> B:  </a:t>
            </a:r>
            <a:r>
              <a:rPr lang="de-AT" sz="2100" b="1" dirty="0" smtClean="0">
                <a:cs typeface="Arial" panose="020B0604020202020204" pitchFamily="34" charset="0"/>
              </a:rPr>
              <a:t>12:10 </a:t>
            </a:r>
            <a:r>
              <a:rPr lang="de-AT" sz="2100" b="1" dirty="0">
                <a:cs typeface="Arial" panose="020B0604020202020204" pitchFamily="34" charset="0"/>
              </a:rPr>
              <a:t>– 13:00</a:t>
            </a:r>
            <a:endParaRPr lang="de-AT" sz="2100" b="1" dirty="0" smtClean="0">
              <a:cs typeface="Arial" panose="020B0604020202020204" pitchFamily="34" charset="0"/>
            </a:endParaRP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/>
              <a:t>#</a:t>
            </a:r>
            <a:r>
              <a:rPr lang="de-AT" sz="2100" dirty="0" err="1" smtClean="0"/>
              <a:t>stations</a:t>
            </a:r>
            <a:r>
              <a:rPr lang="de-AT" sz="2100" dirty="0"/>
              <a:t>: 5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ØNDOP: </a:t>
            </a:r>
            <a:r>
              <a:rPr lang="de-AT" sz="2100" dirty="0" smtClean="0"/>
              <a:t>40.7</a:t>
            </a:r>
            <a:endParaRPr lang="de-AT" sz="2100" dirty="0"/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ØTDOP: </a:t>
            </a:r>
            <a:r>
              <a:rPr lang="de-AT" sz="2100" dirty="0" smtClean="0"/>
              <a:t>2.0 </a:t>
            </a:r>
            <a:endParaRPr lang="de-AT" sz="2100" dirty="0"/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ØWDOP: </a:t>
            </a:r>
            <a:r>
              <a:rPr lang="de-AT" sz="2100" dirty="0" smtClean="0"/>
              <a:t>2.3</a:t>
            </a:r>
            <a:endParaRPr lang="de-AT" sz="2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8465319" cy="4536000"/>
          </a:xfrm>
          <a:prstGeom prst="rect">
            <a:avLst/>
          </a:prstGeom>
        </p:spPr>
      </p:pic>
      <p:sp>
        <p:nvSpPr>
          <p:cNvPr id="14" name="Slide Number Placeholder 3"/>
          <p:cNvSpPr txBox="1">
            <a:spLocks/>
          </p:cNvSpPr>
          <p:nvPr/>
        </p:nvSpPr>
        <p:spPr>
          <a:xfrm>
            <a:off x="632058" y="643979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 smtClean="0"/>
              <a:t>26.05.2022</a:t>
            </a:r>
            <a:endParaRPr lang="de-AT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5276053" y="64318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/>
              <a:t>EGU 2022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21" y="98466"/>
            <a:ext cx="847450" cy="6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9548" y="306593"/>
            <a:ext cx="5335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Scenario </a:t>
            </a:r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II</a:t>
            </a:r>
            <a:r>
              <a:rPr lang="de-AT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  <a:r>
              <a:rPr lang="de-AT" sz="44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GSAT0206</a:t>
            </a:r>
            <a:endParaRPr lang="de-AT" sz="44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440000" y="6459785"/>
            <a:ext cx="1312025" cy="365125"/>
          </a:xfrm>
        </p:spPr>
        <p:txBody>
          <a:bodyPr/>
          <a:lstStyle/>
          <a:p>
            <a:r>
              <a:rPr lang="de-AT" sz="1600" dirty="0" smtClean="0"/>
              <a:t>12</a:t>
            </a:r>
            <a:endParaRPr lang="de-AT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r="60247"/>
          <a:stretch/>
        </p:blipFill>
        <p:spPr>
          <a:xfrm>
            <a:off x="323578" y="6419795"/>
            <a:ext cx="425021" cy="4051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0303" y="1601829"/>
            <a:ext cx="3331267" cy="170816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de-AT" sz="2100" dirty="0">
                <a:cs typeface="Arial" panose="020B0604020202020204" pitchFamily="34" charset="0"/>
              </a:rPr>
              <a:t>Obs. </a:t>
            </a:r>
            <a:r>
              <a:rPr lang="de-AT" sz="2100" dirty="0" err="1">
                <a:cs typeface="Arial" panose="020B0604020202020204" pitchFamily="34" charset="0"/>
              </a:rPr>
              <a:t>period</a:t>
            </a:r>
            <a:r>
              <a:rPr lang="de-AT" sz="2100" dirty="0">
                <a:cs typeface="Arial" panose="020B0604020202020204" pitchFamily="34" charset="0"/>
              </a:rPr>
              <a:t> A:  </a:t>
            </a:r>
            <a:r>
              <a:rPr lang="de-AT" sz="2100" b="1" dirty="0">
                <a:cs typeface="Arial" panose="020B0604020202020204" pitchFamily="34" charset="0"/>
              </a:rPr>
              <a:t>00:50 – 01:40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#</a:t>
            </a:r>
            <a:r>
              <a:rPr lang="de-AT" sz="2100" dirty="0" err="1"/>
              <a:t>stations</a:t>
            </a:r>
            <a:r>
              <a:rPr lang="de-AT" sz="2100" dirty="0"/>
              <a:t>: 5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ØNDOP: 46.5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ØTDOP: 1.6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ØWDOP: 1.8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0303" y="3877029"/>
            <a:ext cx="3331267" cy="170816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de-AT" sz="2100" dirty="0">
                <a:cs typeface="Arial" panose="020B0604020202020204" pitchFamily="34" charset="0"/>
              </a:rPr>
              <a:t>Obs. </a:t>
            </a:r>
            <a:r>
              <a:rPr lang="de-AT" sz="2100" dirty="0" err="1">
                <a:cs typeface="Arial" panose="020B0604020202020204" pitchFamily="34" charset="0"/>
              </a:rPr>
              <a:t>period</a:t>
            </a:r>
            <a:r>
              <a:rPr lang="de-AT" sz="2100" dirty="0">
                <a:cs typeface="Arial" panose="020B0604020202020204" pitchFamily="34" charset="0"/>
              </a:rPr>
              <a:t> B:  </a:t>
            </a:r>
            <a:r>
              <a:rPr lang="de-AT" sz="2100" b="1" dirty="0">
                <a:cs typeface="Arial" panose="020B0604020202020204" pitchFamily="34" charset="0"/>
              </a:rPr>
              <a:t>12:10 – 13:00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#</a:t>
            </a:r>
            <a:r>
              <a:rPr lang="de-AT" sz="2100" dirty="0" err="1"/>
              <a:t>stations</a:t>
            </a:r>
            <a:r>
              <a:rPr lang="de-AT" sz="2100" dirty="0"/>
              <a:t>: 5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ØNDOP: 40.7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ØTDOP: 2.0 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ØWDOP: 2.3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900000"/>
            <a:ext cx="6525000" cy="5400000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632058" y="643979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 smtClean="0"/>
              <a:t>26.05.2022</a:t>
            </a:r>
            <a:endParaRPr lang="de-AT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5276053" y="64318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/>
              <a:t>EGU 2022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21" y="98466"/>
            <a:ext cx="847450" cy="6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900000"/>
            <a:ext cx="6525000" cy="54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548" y="306593"/>
            <a:ext cx="549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Scenario </a:t>
            </a:r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II</a:t>
            </a:r>
            <a:r>
              <a:rPr lang="de-AT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  <a:r>
              <a:rPr lang="de-AT" sz="44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GSAT0206</a:t>
            </a:r>
            <a:endParaRPr lang="de-AT" sz="44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40000" y="6459785"/>
            <a:ext cx="1312025" cy="365125"/>
          </a:xfrm>
        </p:spPr>
        <p:txBody>
          <a:bodyPr/>
          <a:lstStyle/>
          <a:p>
            <a:r>
              <a:rPr lang="de-AT" sz="1600" dirty="0" smtClean="0"/>
              <a:t>13</a:t>
            </a:r>
            <a:endParaRPr lang="de-AT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r="60247"/>
          <a:stretch/>
        </p:blipFill>
        <p:spPr>
          <a:xfrm>
            <a:off x="323578" y="6419795"/>
            <a:ext cx="425021" cy="405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0303" y="1601829"/>
            <a:ext cx="3331267" cy="170816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de-AT" sz="2100" dirty="0">
                <a:cs typeface="Arial" panose="020B0604020202020204" pitchFamily="34" charset="0"/>
              </a:rPr>
              <a:t>Obs. </a:t>
            </a:r>
            <a:r>
              <a:rPr lang="de-AT" sz="2100" dirty="0" err="1">
                <a:cs typeface="Arial" panose="020B0604020202020204" pitchFamily="34" charset="0"/>
              </a:rPr>
              <a:t>period</a:t>
            </a:r>
            <a:r>
              <a:rPr lang="de-AT" sz="2100" dirty="0">
                <a:cs typeface="Arial" panose="020B0604020202020204" pitchFamily="34" charset="0"/>
              </a:rPr>
              <a:t> A:  </a:t>
            </a:r>
            <a:r>
              <a:rPr lang="de-AT" sz="2100" b="1" dirty="0">
                <a:cs typeface="Arial" panose="020B0604020202020204" pitchFamily="34" charset="0"/>
              </a:rPr>
              <a:t>00:50 – 01:40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#</a:t>
            </a:r>
            <a:r>
              <a:rPr lang="de-AT" sz="2100" dirty="0" err="1"/>
              <a:t>stations</a:t>
            </a:r>
            <a:r>
              <a:rPr lang="de-AT" sz="2100" dirty="0"/>
              <a:t>: 5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ØNDOP: 46.5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ØTDOP: 1.6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ØWDOP: 1.8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303" y="3877029"/>
            <a:ext cx="3331267" cy="170816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de-AT" sz="2100" dirty="0">
                <a:cs typeface="Arial" panose="020B0604020202020204" pitchFamily="34" charset="0"/>
              </a:rPr>
              <a:t>Obs. </a:t>
            </a:r>
            <a:r>
              <a:rPr lang="de-AT" sz="2100" dirty="0" err="1">
                <a:cs typeface="Arial" panose="020B0604020202020204" pitchFamily="34" charset="0"/>
              </a:rPr>
              <a:t>period</a:t>
            </a:r>
            <a:r>
              <a:rPr lang="de-AT" sz="2100" dirty="0">
                <a:cs typeface="Arial" panose="020B0604020202020204" pitchFamily="34" charset="0"/>
              </a:rPr>
              <a:t> B:  </a:t>
            </a:r>
            <a:r>
              <a:rPr lang="de-AT" sz="2100" b="1" dirty="0">
                <a:cs typeface="Arial" panose="020B0604020202020204" pitchFamily="34" charset="0"/>
              </a:rPr>
              <a:t>12:10 – 13:00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#</a:t>
            </a:r>
            <a:r>
              <a:rPr lang="de-AT" sz="2100" dirty="0" err="1"/>
              <a:t>stations</a:t>
            </a:r>
            <a:r>
              <a:rPr lang="de-AT" sz="2100" dirty="0"/>
              <a:t>: 5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ØNDOP: 40.7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ØTDOP: 2.0 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ØWDOP: 2.3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5276053" y="64318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/>
              <a:t>EGU 2022</a:t>
            </a: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632058" y="643979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 smtClean="0"/>
              <a:t>26.05.2022</a:t>
            </a:r>
            <a:endParaRPr lang="de-AT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21" y="98466"/>
            <a:ext cx="847450" cy="6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9548" y="306593"/>
            <a:ext cx="707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Conclusion</a:t>
            </a:r>
            <a:endParaRPr lang="de-AT" sz="3200" b="1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440000" y="6459785"/>
            <a:ext cx="1312025" cy="365125"/>
          </a:xfrm>
        </p:spPr>
        <p:txBody>
          <a:bodyPr/>
          <a:lstStyle/>
          <a:p>
            <a:r>
              <a:rPr lang="de-AT" sz="1600" dirty="0" smtClean="0"/>
              <a:t>14</a:t>
            </a:r>
            <a:endParaRPr lang="de-AT" sz="1600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32058" y="643979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 smtClean="0"/>
              <a:t>26.05.2022</a:t>
            </a:r>
            <a:endParaRPr lang="de-AT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60247"/>
          <a:stretch/>
        </p:blipFill>
        <p:spPr>
          <a:xfrm>
            <a:off x="323578" y="6419795"/>
            <a:ext cx="425021" cy="405113"/>
          </a:xfrm>
          <a:prstGeom prst="rect">
            <a:avLst/>
          </a:prstGeom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5276053" y="64318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/>
              <a:t>EGU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998" y="1260000"/>
            <a:ext cx="1162244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15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/>
              <a:t>precision of </a:t>
            </a:r>
            <a:r>
              <a:rPr lang="en-GB" sz="2100" dirty="0" smtClean="0"/>
              <a:t>the</a:t>
            </a:r>
            <a:r>
              <a:rPr lang="de-AT" sz="2100" dirty="0" smtClean="0"/>
              <a:t> adjusted arc is dependent on observation geometry</a:t>
            </a:r>
          </a:p>
          <a:p>
            <a:pPr marL="285750" indent="-285750">
              <a:spcBef>
                <a:spcPts val="200"/>
              </a:spcBef>
              <a:spcAft>
                <a:spcPts val="15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en-AU" sz="2100" dirty="0" smtClean="0"/>
              <a:t>DOP factors and results of analysis based on Monte Carlo simulations concur</a:t>
            </a:r>
          </a:p>
          <a:p>
            <a:pPr marL="285750" indent="-285750">
              <a:spcBef>
                <a:spcPts val="200"/>
              </a:spcBef>
              <a:spcAft>
                <a:spcPts val="15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en-029" sz="2100" dirty="0" smtClean="0"/>
              <a:t>DOP factors could be used as optimization criterion during the scheduling process</a:t>
            </a:r>
          </a:p>
          <a:p>
            <a:pPr marL="285750" indent="-285750">
              <a:spcBef>
                <a:spcPts val="200"/>
              </a:spcBef>
              <a:spcAft>
                <a:spcPts val="15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err="1" smtClean="0"/>
              <a:t>observations</a:t>
            </a:r>
            <a:r>
              <a:rPr lang="de-AT" sz="2100" dirty="0" smtClean="0"/>
              <a:t> </a:t>
            </a:r>
            <a:r>
              <a:rPr lang="de-AT" sz="2100" dirty="0" err="1" smtClean="0"/>
              <a:t>rather</a:t>
            </a:r>
            <a:r>
              <a:rPr lang="de-AT" sz="2100" dirty="0" smtClean="0"/>
              <a:t> </a:t>
            </a:r>
            <a:r>
              <a:rPr lang="de-AT" sz="2100" dirty="0" err="1" smtClean="0"/>
              <a:t>insensitive</a:t>
            </a:r>
            <a:r>
              <a:rPr lang="de-AT" sz="2100" dirty="0" smtClean="0"/>
              <a:t> </a:t>
            </a:r>
            <a:r>
              <a:rPr lang="de-AT" sz="2100" dirty="0" err="1" smtClean="0"/>
              <a:t>to</a:t>
            </a:r>
            <a:r>
              <a:rPr lang="de-AT" sz="2100" dirty="0" smtClean="0"/>
              <a:t> </a:t>
            </a:r>
            <a:r>
              <a:rPr lang="de-AT" sz="2100" dirty="0" err="1" smtClean="0"/>
              <a:t>satellite</a:t>
            </a:r>
            <a:r>
              <a:rPr lang="de-AT" sz="2100" dirty="0" smtClean="0"/>
              <a:t> normal </a:t>
            </a:r>
            <a:r>
              <a:rPr lang="de-AT" sz="2100" dirty="0" err="1" smtClean="0"/>
              <a:t>component</a:t>
            </a:r>
            <a:r>
              <a:rPr lang="de-AT" sz="2100" dirty="0" smtClean="0"/>
              <a:t> </a:t>
            </a:r>
            <a:r>
              <a:rPr lang="de-AT" sz="2100" dirty="0">
                <a:sym typeface="Wingdings" panose="05000000000000000000" pitchFamily="2" charset="2"/>
              </a:rPr>
              <a:t>→</a:t>
            </a:r>
            <a:r>
              <a:rPr lang="de-AT" sz="2100" dirty="0" smtClean="0">
                <a:sym typeface="Wingdings" panose="05000000000000000000" pitchFamily="2" charset="2"/>
              </a:rPr>
              <a:t> </a:t>
            </a:r>
            <a:r>
              <a:rPr lang="de-AT" sz="2100" dirty="0" err="1" smtClean="0">
                <a:sym typeface="Wingdings" panose="05000000000000000000" pitchFamily="2" charset="2"/>
              </a:rPr>
              <a:t>contraints</a:t>
            </a:r>
            <a:r>
              <a:rPr lang="de-AT" sz="2100" dirty="0" smtClean="0">
                <a:sym typeface="Wingdings" panose="05000000000000000000" pitchFamily="2" charset="2"/>
              </a:rPr>
              <a:t> </a:t>
            </a:r>
            <a:r>
              <a:rPr lang="de-AT" sz="2100" dirty="0" err="1" smtClean="0">
                <a:sym typeface="Wingdings" panose="05000000000000000000" pitchFamily="2" charset="2"/>
              </a:rPr>
              <a:t>advisable</a:t>
            </a:r>
            <a:r>
              <a:rPr lang="de-AT" sz="2100" dirty="0" smtClean="0">
                <a:sym typeface="Wingdings" panose="05000000000000000000" pitchFamily="2" charset="2"/>
              </a:rPr>
              <a:t> </a:t>
            </a:r>
            <a:endParaRPr lang="de-AT" dirty="0" smtClean="0"/>
          </a:p>
          <a:p>
            <a:endParaRPr lang="de-A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21" y="98466"/>
            <a:ext cx="847450" cy="6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9548" y="306593"/>
            <a:ext cx="707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References</a:t>
            </a:r>
            <a:endParaRPr lang="de-AT" sz="3200" b="1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440000" y="6459785"/>
            <a:ext cx="1312025" cy="365125"/>
          </a:xfrm>
        </p:spPr>
        <p:txBody>
          <a:bodyPr/>
          <a:lstStyle/>
          <a:p>
            <a:r>
              <a:rPr lang="de-AT" sz="1600" dirty="0" smtClean="0"/>
              <a:t>15</a:t>
            </a:r>
            <a:endParaRPr lang="de-AT" sz="1600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32058" y="643979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 smtClean="0"/>
              <a:t>26.05.2022</a:t>
            </a:r>
            <a:endParaRPr lang="de-AT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60247"/>
          <a:stretch/>
        </p:blipFill>
        <p:spPr>
          <a:xfrm>
            <a:off x="323578" y="6419795"/>
            <a:ext cx="425021" cy="405113"/>
          </a:xfrm>
          <a:prstGeom prst="rect">
            <a:avLst/>
          </a:prstGeom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5276053" y="64318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/>
              <a:t>EGU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998" y="1260000"/>
            <a:ext cx="11622443" cy="381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15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/>
              <a:t>Wolf H. (2021): </a:t>
            </a:r>
            <a:r>
              <a:rPr lang="de-AT" sz="2100" i="1" dirty="0" err="1" smtClean="0"/>
              <a:t>Satellite</a:t>
            </a:r>
            <a:r>
              <a:rPr lang="de-AT" sz="2100" i="1" dirty="0" smtClean="0"/>
              <a:t> </a:t>
            </a:r>
            <a:r>
              <a:rPr lang="de-AT" sz="2100" i="1" dirty="0" err="1" smtClean="0"/>
              <a:t>Scheduling</a:t>
            </a:r>
            <a:r>
              <a:rPr lang="de-AT" sz="2100" i="1" dirty="0" smtClean="0"/>
              <a:t> </a:t>
            </a:r>
            <a:r>
              <a:rPr lang="de-AT" sz="2100" i="1" dirty="0" err="1" smtClean="0"/>
              <a:t>with</a:t>
            </a:r>
            <a:r>
              <a:rPr lang="de-AT" sz="2100" i="1" dirty="0" smtClean="0"/>
              <a:t> </a:t>
            </a:r>
            <a:r>
              <a:rPr lang="de-AT" sz="2100" i="1" dirty="0" err="1" smtClean="0"/>
              <a:t>VieSched</a:t>
            </a:r>
            <a:r>
              <a:rPr lang="de-AT" sz="2100" i="1" dirty="0" smtClean="0"/>
              <a:t>++,</a:t>
            </a:r>
            <a:r>
              <a:rPr lang="de-AT" sz="2100" dirty="0" smtClean="0"/>
              <a:t> Master </a:t>
            </a:r>
            <a:r>
              <a:rPr lang="de-AT" sz="2100" dirty="0"/>
              <a:t>T</a:t>
            </a:r>
            <a:r>
              <a:rPr lang="de-AT" sz="2100" dirty="0" smtClean="0"/>
              <a:t>hesis, Technical University </a:t>
            </a:r>
            <a:r>
              <a:rPr lang="de-AT" sz="2100" dirty="0" err="1" smtClean="0"/>
              <a:t>of</a:t>
            </a:r>
            <a:r>
              <a:rPr lang="de-AT" sz="2100" dirty="0" smtClean="0"/>
              <a:t> Vienna.</a:t>
            </a:r>
          </a:p>
          <a:p>
            <a:pPr marL="285750" indent="-285750">
              <a:spcBef>
                <a:spcPts val="200"/>
              </a:spcBef>
              <a:spcAft>
                <a:spcPts val="15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err="1" smtClean="0"/>
              <a:t>Hellerschmied</a:t>
            </a:r>
            <a:r>
              <a:rPr lang="de-AT" sz="2100" dirty="0" smtClean="0"/>
              <a:t> A. (2018): </a:t>
            </a:r>
            <a:r>
              <a:rPr lang="de-AT" sz="2100" i="1" dirty="0" err="1" smtClean="0"/>
              <a:t>Satellite</a:t>
            </a:r>
            <a:r>
              <a:rPr lang="de-AT" sz="2100" i="1" dirty="0" smtClean="0"/>
              <a:t> </a:t>
            </a:r>
            <a:r>
              <a:rPr lang="de-AT" sz="2100" i="1" dirty="0" err="1" smtClean="0"/>
              <a:t>Observations</a:t>
            </a:r>
            <a:r>
              <a:rPr lang="de-AT" sz="2100" i="1" dirty="0" smtClean="0"/>
              <a:t> </a:t>
            </a:r>
            <a:r>
              <a:rPr lang="de-AT" sz="2100" i="1" dirty="0" err="1" smtClean="0"/>
              <a:t>with</a:t>
            </a:r>
            <a:r>
              <a:rPr lang="de-AT" sz="2100" i="1" dirty="0" smtClean="0"/>
              <a:t> VLBI</a:t>
            </a:r>
            <a:r>
              <a:rPr lang="de-AT" sz="2100" dirty="0" smtClean="0"/>
              <a:t>, </a:t>
            </a:r>
            <a:r>
              <a:rPr lang="de-AT" sz="2100" dirty="0" err="1" smtClean="0"/>
              <a:t>Doctoral</a:t>
            </a:r>
            <a:r>
              <a:rPr lang="de-AT" sz="2100" dirty="0" smtClean="0"/>
              <a:t> Thesis, Technical University </a:t>
            </a:r>
            <a:r>
              <a:rPr lang="de-AT" sz="2100" dirty="0" err="1" smtClean="0"/>
              <a:t>of</a:t>
            </a:r>
            <a:r>
              <a:rPr lang="de-AT" sz="2100" dirty="0" smtClean="0"/>
              <a:t> Vienna.</a:t>
            </a:r>
          </a:p>
          <a:p>
            <a:pPr marL="285750" indent="-285750">
              <a:spcBef>
                <a:spcPts val="200"/>
              </a:spcBef>
              <a:spcAft>
                <a:spcPts val="15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err="1" smtClean="0"/>
              <a:t>Klioner</a:t>
            </a:r>
            <a:r>
              <a:rPr lang="de-AT" sz="2100" dirty="0" smtClean="0"/>
              <a:t> S. (1991): </a:t>
            </a:r>
            <a:r>
              <a:rPr lang="de-AT" sz="2100" i="1" dirty="0" smtClean="0"/>
              <a:t>General </a:t>
            </a:r>
            <a:r>
              <a:rPr lang="de-AT" sz="2100" i="1" dirty="0" err="1" smtClean="0"/>
              <a:t>Relativistic</a:t>
            </a:r>
            <a:r>
              <a:rPr lang="de-AT" sz="2100" i="1" dirty="0" smtClean="0"/>
              <a:t> Model </a:t>
            </a:r>
            <a:r>
              <a:rPr lang="de-AT" sz="2100" i="1" dirty="0" err="1" smtClean="0"/>
              <a:t>of</a:t>
            </a:r>
            <a:r>
              <a:rPr lang="de-AT" sz="2100" i="1" dirty="0" smtClean="0"/>
              <a:t> VLBI Observables</a:t>
            </a:r>
            <a:r>
              <a:rPr lang="de-AT" sz="2100" dirty="0" smtClean="0"/>
              <a:t>, </a:t>
            </a:r>
            <a:r>
              <a:rPr lang="de-AT" sz="2100" dirty="0" err="1" smtClean="0"/>
              <a:t>Proceedings</a:t>
            </a:r>
            <a:r>
              <a:rPr lang="de-AT" sz="2100" dirty="0" smtClean="0"/>
              <a:t> </a:t>
            </a:r>
            <a:r>
              <a:rPr lang="de-AT" sz="2100" dirty="0" err="1" smtClean="0"/>
              <a:t>of</a:t>
            </a:r>
            <a:r>
              <a:rPr lang="de-AT" sz="2100" dirty="0" smtClean="0"/>
              <a:t> </a:t>
            </a:r>
            <a:r>
              <a:rPr lang="de-AT" sz="2100" dirty="0" err="1" smtClean="0"/>
              <a:t>the</a:t>
            </a:r>
            <a:r>
              <a:rPr lang="de-AT" sz="2100" dirty="0" smtClean="0"/>
              <a:t> AGU Chapman Conference on </a:t>
            </a:r>
            <a:r>
              <a:rPr lang="de-AT" sz="2100" dirty="0" err="1" smtClean="0"/>
              <a:t>Geodetic</a:t>
            </a:r>
            <a:r>
              <a:rPr lang="de-AT" sz="2100" dirty="0" smtClean="0"/>
              <a:t> VLBI: Monitoring Global Change, Washington D.C., April 22-26. 1991.</a:t>
            </a:r>
            <a:endParaRPr lang="de-AT" sz="2100" dirty="0"/>
          </a:p>
          <a:p>
            <a:pPr marL="285750" indent="-285750">
              <a:spcBef>
                <a:spcPts val="200"/>
              </a:spcBef>
              <a:spcAft>
                <a:spcPts val="15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err="1" smtClean="0"/>
              <a:t>VieSched</a:t>
            </a:r>
            <a:r>
              <a:rPr lang="de-AT" sz="2100" dirty="0"/>
              <a:t>++: https://github.com/TUW-VieVS/VieSchedpp/</a:t>
            </a:r>
          </a:p>
          <a:p>
            <a:pPr marL="285750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endParaRPr lang="de-AT" sz="2100" dirty="0" smtClean="0"/>
          </a:p>
          <a:p>
            <a:r>
              <a:rPr lang="de-AT" dirty="0" smtClean="0"/>
              <a:t>	</a:t>
            </a:r>
          </a:p>
          <a:p>
            <a:endParaRPr lang="de-A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21" y="98466"/>
            <a:ext cx="847450" cy="6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9548" y="306593"/>
            <a:ext cx="8573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Overview</a:t>
            </a:r>
            <a:endParaRPr lang="de-AT" sz="48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528" y="1593227"/>
            <a:ext cx="11622443" cy="74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en-GB" sz="2100" dirty="0" smtClean="0"/>
              <a:t>Comparing evaluation of satellite observations for estimating orbit arcs by analysis …</a:t>
            </a:r>
            <a:endParaRPr lang="en-GB" dirty="0" smtClean="0"/>
          </a:p>
          <a:p>
            <a:endParaRPr lang="de-A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12071" y="6459785"/>
            <a:ext cx="339954" cy="365125"/>
          </a:xfrm>
        </p:spPr>
        <p:txBody>
          <a:bodyPr/>
          <a:lstStyle/>
          <a:p>
            <a:r>
              <a:rPr lang="de-AT" sz="1600" dirty="0" smtClean="0"/>
              <a:t>1</a:t>
            </a:r>
            <a:endParaRPr lang="de-AT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60247"/>
          <a:stretch/>
        </p:blipFill>
        <p:spPr>
          <a:xfrm>
            <a:off x="323578" y="6419795"/>
            <a:ext cx="425021" cy="405113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632058" y="643979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/>
              <a:t>26.05.2022</a:t>
            </a:r>
            <a:endParaRPr lang="de-AT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5276053" y="64318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/>
              <a:t>EGU 2022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548" y="2704143"/>
            <a:ext cx="3784933" cy="187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en-GB" sz="2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beforehand</a:t>
            </a:r>
          </a:p>
          <a:p>
            <a:pPr algn="ctr">
              <a:spcBef>
                <a:spcPts val="1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en-GB" sz="2100" dirty="0" smtClean="0"/>
              <a:t>Dilution of Precision (DOP) factors as indicator for sensitivity of satellite observations </a:t>
            </a:r>
            <a:r>
              <a:rPr lang="de-AT" dirty="0"/>
              <a:t>	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14" name="TextBox 13"/>
          <p:cNvSpPr txBox="1"/>
          <p:nvPr/>
        </p:nvSpPr>
        <p:spPr>
          <a:xfrm>
            <a:off x="4364628" y="2704143"/>
            <a:ext cx="3973296" cy="18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en-GB" sz="24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 of simulations</a:t>
            </a:r>
          </a:p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en-GB" sz="2100" dirty="0" smtClean="0"/>
              <a:t>precision of estimated orbit arc assessed based on Monte Carlo simulations</a:t>
            </a:r>
          </a:p>
          <a:p>
            <a:endParaRPr lang="de-AT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84554" y="2704143"/>
            <a:ext cx="0" cy="1800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3133" y="3294663"/>
            <a:ext cx="4428795" cy="30027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21" y="98466"/>
            <a:ext cx="847450" cy="6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r="3601" b="2227"/>
          <a:stretch/>
        </p:blipFill>
        <p:spPr>
          <a:xfrm>
            <a:off x="7422776" y="2438400"/>
            <a:ext cx="4670757" cy="34424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548" y="306593"/>
            <a:ext cx="8573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Evaluation </a:t>
            </a:r>
            <a:r>
              <a:rPr lang="de-AT" sz="48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de-AT" sz="48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satellite</a:t>
            </a:r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de-AT" sz="48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observations</a:t>
            </a:r>
            <a:endParaRPr lang="de-AT" sz="48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800" y="1260000"/>
                <a:ext cx="11622443" cy="4968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100"/>
                  </a:spcBef>
                  <a:spcAft>
                    <a:spcPts val="4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105000"/>
                  <a:buFont typeface="Wingdings" panose="05000000000000000000" pitchFamily="2" charset="2"/>
                  <a:buChar char="§"/>
                </a:pPr>
                <a:r>
                  <a:rPr lang="en-GB" sz="2100" dirty="0" smtClean="0"/>
                  <a:t>Dilution of Precision (DOP) factors indicate sensitivity of observation towards (in our application) different parameters</a:t>
                </a:r>
              </a:p>
              <a:p>
                <a:pPr marL="285750" indent="-285750">
                  <a:spcBef>
                    <a:spcPts val="100"/>
                  </a:spcBef>
                  <a:spcAft>
                    <a:spcPts val="4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105000"/>
                  <a:buFont typeface="Wingdings" panose="05000000000000000000" pitchFamily="2" charset="2"/>
                  <a:buChar char="§"/>
                </a:pPr>
                <a:r>
                  <a:rPr lang="en-GB" sz="2100" dirty="0" smtClean="0"/>
                  <a:t>DOP factors for sensitivity towards satellite position in the NTW-frame such as</a:t>
                </a:r>
              </a:p>
              <a:p>
                <a:pPr marL="800100" lvl="1" indent="-342900">
                  <a:spcBef>
                    <a:spcPts val="100"/>
                  </a:spcBef>
                  <a:spcAft>
                    <a:spcPts val="4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90000"/>
                  <a:buFont typeface="Wingdings" panose="05000000000000000000" pitchFamily="2" charset="2"/>
                  <a:buChar char="§"/>
                </a:pPr>
                <a:r>
                  <a:rPr lang="en-GB" sz="2100" dirty="0" smtClean="0"/>
                  <a:t>normal component </a:t>
                </a:r>
                <a:r>
                  <a:rPr lang="en-GB" sz="2100" dirty="0" smtClean="0">
                    <a:sym typeface="Wingdings" panose="05000000000000000000" pitchFamily="2" charset="2"/>
                  </a:rPr>
                  <a:t>→ normal DOP </a:t>
                </a:r>
                <a:r>
                  <a:rPr lang="en-GB" sz="2100" b="1" dirty="0" smtClean="0">
                    <a:sym typeface="Wingdings" panose="05000000000000000000" pitchFamily="2" charset="2"/>
                  </a:rPr>
                  <a:t>(NDOP)</a:t>
                </a:r>
              </a:p>
              <a:p>
                <a:pPr marL="800100" lvl="1" indent="-342900">
                  <a:spcBef>
                    <a:spcPts val="100"/>
                  </a:spcBef>
                  <a:spcAft>
                    <a:spcPts val="4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90000"/>
                  <a:buFont typeface="Wingdings" panose="05000000000000000000" pitchFamily="2" charset="2"/>
                  <a:buChar char="§"/>
                </a:pPr>
                <a:r>
                  <a:rPr lang="en-GB" sz="2100" dirty="0" smtClean="0">
                    <a:sym typeface="Wingdings" panose="05000000000000000000" pitchFamily="2" charset="2"/>
                  </a:rPr>
                  <a:t>tangential component → tangential DOP </a:t>
                </a:r>
                <a:r>
                  <a:rPr lang="en-GB" sz="2100" b="1" dirty="0" smtClean="0">
                    <a:sym typeface="Wingdings" panose="05000000000000000000" pitchFamily="2" charset="2"/>
                  </a:rPr>
                  <a:t>(TDOP)</a:t>
                </a:r>
              </a:p>
              <a:p>
                <a:pPr marL="800100" lvl="1" indent="-342900">
                  <a:spcBef>
                    <a:spcPts val="100"/>
                  </a:spcBef>
                  <a:spcAft>
                    <a:spcPts val="4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90000"/>
                  <a:buFont typeface="Wingdings" panose="05000000000000000000" pitchFamily="2" charset="2"/>
                  <a:buChar char="§"/>
                </a:pPr>
                <a:r>
                  <a:rPr lang="en-GB" sz="2100" dirty="0" smtClean="0">
                    <a:sym typeface="Wingdings" panose="05000000000000000000" pitchFamily="2" charset="2"/>
                  </a:rPr>
                  <a:t>cross-track component →  cross-track DOP </a:t>
                </a:r>
                <a:r>
                  <a:rPr lang="en-GB" sz="2100" b="1" dirty="0" smtClean="0">
                    <a:sym typeface="Wingdings" panose="05000000000000000000" pitchFamily="2" charset="2"/>
                  </a:rPr>
                  <a:t>(WDOP)</a:t>
                </a:r>
              </a:p>
              <a:p>
                <a:pPr marL="342900" indent="-342900">
                  <a:spcBef>
                    <a:spcPts val="100"/>
                  </a:spcBef>
                  <a:spcAft>
                    <a:spcPts val="4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90000"/>
                  <a:buFont typeface="Wingdings" panose="05000000000000000000" pitchFamily="2" charset="2"/>
                  <a:buChar char="§"/>
                </a:pPr>
                <a:r>
                  <a:rPr lang="de-AT" sz="2100" dirty="0" err="1">
                    <a:sym typeface="Wingdings" panose="05000000000000000000" pitchFamily="2" charset="2"/>
                  </a:rPr>
                  <a:t>represent</a:t>
                </a:r>
                <a:r>
                  <a:rPr lang="de-AT" sz="2100" dirty="0">
                    <a:sym typeface="Wingdings" panose="05000000000000000000" pitchFamily="2" charset="2"/>
                  </a:rPr>
                  <a:t> </a:t>
                </a:r>
                <a:r>
                  <a:rPr lang="de-AT" sz="2100" dirty="0" smtClean="0">
                    <a:sym typeface="Wingdings" panose="05000000000000000000" pitchFamily="2" charset="2"/>
                  </a:rPr>
                  <a:t>formal </a:t>
                </a:r>
                <a:r>
                  <a:rPr lang="de-AT" sz="2100" dirty="0" err="1">
                    <a:sym typeface="Wingdings" panose="05000000000000000000" pitchFamily="2" charset="2"/>
                  </a:rPr>
                  <a:t>error</a:t>
                </a:r>
                <a:r>
                  <a:rPr lang="de-AT" sz="2100" dirty="0">
                    <a:sym typeface="Wingdings" panose="05000000000000000000" pitchFamily="2" charset="2"/>
                  </a:rPr>
                  <a:t> in </a:t>
                </a:r>
                <a:r>
                  <a:rPr lang="de-AT" sz="2100" dirty="0" err="1">
                    <a:sym typeface="Wingdings" panose="05000000000000000000" pitchFamily="2" charset="2"/>
                  </a:rPr>
                  <a:t>respective</a:t>
                </a:r>
                <a:r>
                  <a:rPr lang="de-AT" sz="2100" dirty="0">
                    <a:sym typeface="Wingdings" panose="05000000000000000000" pitchFamily="2" charset="2"/>
                  </a:rPr>
                  <a:t> </a:t>
                </a:r>
                <a:r>
                  <a:rPr lang="de-AT" sz="2100" dirty="0" err="1">
                    <a:sym typeface="Wingdings" panose="05000000000000000000" pitchFamily="2" charset="2"/>
                  </a:rPr>
                  <a:t>component</a:t>
                </a:r>
                <a:r>
                  <a:rPr lang="de-AT" sz="2100" dirty="0">
                    <a:sym typeface="Wingdings" panose="05000000000000000000" pitchFamily="2" charset="2"/>
                  </a:rPr>
                  <a:t> per </a:t>
                </a:r>
                <a:br>
                  <a:rPr lang="de-AT" sz="2100" dirty="0">
                    <a:sym typeface="Wingdings" panose="05000000000000000000" pitchFamily="2" charset="2"/>
                  </a:rPr>
                </a:br>
                <a:r>
                  <a:rPr lang="de-AT" sz="2100" dirty="0">
                    <a:sym typeface="Wingdings" panose="05000000000000000000" pitchFamily="2" charset="2"/>
                  </a:rPr>
                  <a:t>VLBI </a:t>
                </a:r>
                <a:r>
                  <a:rPr lang="de-AT" sz="2100" dirty="0" err="1" smtClean="0">
                    <a:sym typeface="Wingdings" panose="05000000000000000000" pitchFamily="2" charset="2"/>
                  </a:rPr>
                  <a:t>measurement</a:t>
                </a:r>
                <a:r>
                  <a:rPr lang="de-AT" sz="21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2100" dirty="0" err="1" smtClean="0">
                    <a:sym typeface="Wingdings" panose="05000000000000000000" pitchFamily="2" charset="2"/>
                  </a:rPr>
                  <a:t>error</a:t>
                </a:r>
                <a:r>
                  <a:rPr lang="de-AT" sz="2100" dirty="0" smtClean="0"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sz="21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de-AT" sz="21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AT" sz="210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cm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de-AT" sz="210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cm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100" dirty="0" smtClean="0">
                    <a:sym typeface="Wingdings" panose="05000000000000000000" pitchFamily="2" charset="2"/>
                  </a:rPr>
                  <a:t> </a:t>
                </a:r>
                <a:r>
                  <a:rPr lang="en-GB" sz="2100" dirty="0">
                    <a:sym typeface="Wingdings" panose="05000000000000000000" pitchFamily="2" charset="2"/>
                  </a:rPr>
                  <a:t>→</a:t>
                </a:r>
                <a:r>
                  <a:rPr lang="en-GB" sz="2100" dirty="0" smtClean="0">
                    <a:sym typeface="Wingdings" panose="05000000000000000000" pitchFamily="2" charset="2"/>
                  </a:rPr>
                  <a:t> </a:t>
                </a:r>
                <a:r>
                  <a:rPr lang="en-GB" sz="2100" dirty="0" err="1" smtClean="0">
                    <a:sym typeface="Wingdings" panose="05000000000000000000" pitchFamily="2" charset="2"/>
                  </a:rPr>
                  <a:t>unitless</a:t>
                </a:r>
                <a:endParaRPr lang="en-GB" sz="2100" dirty="0">
                  <a:sym typeface="Wingdings" panose="05000000000000000000" pitchFamily="2" charset="2"/>
                </a:endParaRPr>
              </a:p>
              <a:p>
                <a:pPr marL="285750" indent="-285750">
                  <a:spcBef>
                    <a:spcPts val="100"/>
                  </a:spcBef>
                  <a:spcAft>
                    <a:spcPts val="4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105000"/>
                  <a:buFont typeface="Wingdings" panose="05000000000000000000" pitchFamily="2" charset="2"/>
                  <a:buChar char="§"/>
                </a:pPr>
                <a:r>
                  <a:rPr lang="en-GB" sz="2100" dirty="0" smtClean="0">
                    <a:sym typeface="Wingdings" panose="05000000000000000000" pitchFamily="2" charset="2"/>
                  </a:rPr>
                  <a:t>the smaller the value of the respective DOP the higher the </a:t>
                </a:r>
                <a:br>
                  <a:rPr lang="en-GB" sz="2100" dirty="0" smtClean="0">
                    <a:sym typeface="Wingdings" panose="05000000000000000000" pitchFamily="2" charset="2"/>
                  </a:rPr>
                </a:br>
                <a:r>
                  <a:rPr lang="en-GB" sz="2100" dirty="0" smtClean="0">
                    <a:sym typeface="Wingdings" panose="05000000000000000000" pitchFamily="2" charset="2"/>
                  </a:rPr>
                  <a:t>sensitivity of the observation to the corresponding parameter</a:t>
                </a:r>
              </a:p>
              <a:p>
                <a:pPr marL="285750" indent="-285750">
                  <a:spcBef>
                    <a:spcPts val="100"/>
                  </a:spcBef>
                  <a:spcAft>
                    <a:spcPts val="4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105000"/>
                  <a:buFont typeface="Wingdings" panose="05000000000000000000" pitchFamily="2" charset="2"/>
                  <a:buChar char="§"/>
                </a:pPr>
                <a:endParaRPr lang="en-GB" sz="2100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100"/>
                  </a:spcBef>
                  <a:spcAft>
                    <a:spcPts val="4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105000"/>
                </a:pPr>
                <a:r>
                  <a:rPr lang="en-GB" sz="2100" dirty="0" smtClean="0">
                    <a:sym typeface="Wingdings" panose="05000000000000000000" pitchFamily="2" charset="2"/>
                  </a:rPr>
                  <a:t>→ DOP factors as optimization criterion for scheduling of </a:t>
                </a:r>
                <a:br>
                  <a:rPr lang="en-GB" sz="2100" dirty="0" smtClean="0">
                    <a:sym typeface="Wingdings" panose="05000000000000000000" pitchFamily="2" charset="2"/>
                  </a:rPr>
                </a:br>
                <a:r>
                  <a:rPr lang="en-GB" sz="2100" dirty="0" smtClean="0">
                    <a:sym typeface="Wingdings" panose="05000000000000000000" pitchFamily="2" charset="2"/>
                  </a:rPr>
                  <a:t>     satellite observations</a:t>
                </a:r>
                <a:endParaRPr lang="de-AT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00" y="1260000"/>
                <a:ext cx="11622443" cy="4968861"/>
              </a:xfrm>
              <a:prstGeom prst="rect">
                <a:avLst/>
              </a:prstGeom>
              <a:blipFill>
                <a:blip r:embed="rId3"/>
                <a:stretch>
                  <a:fillRect l="-630" t="-85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53800" y="6459785"/>
            <a:ext cx="398225" cy="365125"/>
          </a:xfrm>
        </p:spPr>
        <p:txBody>
          <a:bodyPr/>
          <a:lstStyle/>
          <a:p>
            <a:r>
              <a:rPr lang="de-AT" sz="1600" dirty="0"/>
              <a:t>2</a:t>
            </a:r>
            <a:endParaRPr lang="de-AT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60247"/>
          <a:stretch/>
        </p:blipFill>
        <p:spPr>
          <a:xfrm>
            <a:off x="323578" y="6419795"/>
            <a:ext cx="425021" cy="405113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632058" y="643979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 smtClean="0"/>
              <a:t>26.05.2022</a:t>
            </a:r>
            <a:endParaRPr lang="de-AT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5276053" y="64318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 smtClean="0"/>
              <a:t>EGU 2022</a:t>
            </a:r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21" y="98466"/>
            <a:ext cx="847450" cy="6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9548" y="306593"/>
            <a:ext cx="10200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Precision </a:t>
            </a:r>
            <a:r>
              <a:rPr lang="de-AT" sz="48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de-AT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Galileo </a:t>
            </a:r>
            <a:r>
              <a:rPr lang="de-AT" sz="48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satellite</a:t>
            </a:r>
            <a:r>
              <a:rPr lang="de-AT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de-AT" sz="48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orbits</a:t>
            </a:r>
            <a:endParaRPr lang="de-AT" sz="48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53800" y="6459785"/>
            <a:ext cx="398225" cy="365125"/>
          </a:xfrm>
        </p:spPr>
        <p:txBody>
          <a:bodyPr/>
          <a:lstStyle/>
          <a:p>
            <a:r>
              <a:rPr lang="de-AT" sz="1600" dirty="0" smtClean="0"/>
              <a:t>3</a:t>
            </a:r>
            <a:endParaRPr lang="de-AT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60247"/>
          <a:stretch/>
        </p:blipFill>
        <p:spPr>
          <a:xfrm>
            <a:off x="323578" y="6419795"/>
            <a:ext cx="425021" cy="405113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632058" y="643979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 smtClean="0"/>
              <a:t>26.05.2022</a:t>
            </a:r>
            <a:endParaRPr lang="de-AT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5276053" y="64318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 smtClean="0"/>
              <a:t>EGU 2022</a:t>
            </a:r>
            <a:endParaRPr lang="de-A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21" y="98466"/>
            <a:ext cx="847450" cy="67200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46437" y="1284808"/>
            <a:ext cx="1492900" cy="39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>
                <a:solidFill>
                  <a:schemeClr val="tx1"/>
                </a:solidFill>
                <a:sym typeface="Wingdings" panose="05000000000000000000" pitchFamily="2" charset="2"/>
              </a:rPr>
              <a:t>schedules</a:t>
            </a:r>
            <a:endParaRPr lang="de-AT" sz="21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6437" y="2443313"/>
            <a:ext cx="1492900" cy="39856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 smtClean="0">
                <a:solidFill>
                  <a:schemeClr val="tx1"/>
                </a:solidFill>
                <a:sym typeface="Wingdings" panose="05000000000000000000" pitchFamily="2" charset="2"/>
              </a:rPr>
              <a:t>simulations</a:t>
            </a:r>
            <a:endParaRPr lang="de-AT" sz="21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6437" y="3470755"/>
            <a:ext cx="1492900" cy="39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 smtClean="0">
                <a:solidFill>
                  <a:schemeClr val="tx1"/>
                </a:solidFill>
                <a:sym typeface="Wingdings" panose="05000000000000000000" pitchFamily="2" charset="2"/>
              </a:rPr>
              <a:t>analysis</a:t>
            </a:r>
            <a:endParaRPr lang="de-AT" sz="2100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832" y="1284354"/>
            <a:ext cx="1968193" cy="396000"/>
          </a:xfrm>
          <a:prstGeom prst="rect">
            <a:avLst/>
          </a:prstGeom>
        </p:spPr>
      </p:pic>
      <p:pic>
        <p:nvPicPr>
          <p:cNvPr id="28" name="Picture 2" descr="Overview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832" y="2371992"/>
            <a:ext cx="150606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Overview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832" y="3519223"/>
            <a:ext cx="150606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Down Arrow 30"/>
          <p:cNvSpPr/>
          <p:nvPr/>
        </p:nvSpPr>
        <p:spPr>
          <a:xfrm>
            <a:off x="1215454" y="1878161"/>
            <a:ext cx="254754" cy="37498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213259" y="2989368"/>
            <a:ext cx="254754" cy="37498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5447" y="2457589"/>
            <a:ext cx="67605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100" dirty="0"/>
              <a:t>1000 </a:t>
            </a:r>
            <a:r>
              <a:rPr lang="de-AT" sz="2100" dirty="0" err="1"/>
              <a:t>simulations</a:t>
            </a:r>
            <a:r>
              <a:rPr lang="de-AT" sz="2100" dirty="0"/>
              <a:t> </a:t>
            </a:r>
            <a:r>
              <a:rPr lang="de-AT" sz="2100" dirty="0" err="1"/>
              <a:t>with</a:t>
            </a:r>
            <a:r>
              <a:rPr lang="de-AT" sz="2100" dirty="0"/>
              <a:t> 50 [</a:t>
            </a:r>
            <a:r>
              <a:rPr lang="de-AT" sz="2100" dirty="0" err="1"/>
              <a:t>ps</a:t>
            </a:r>
            <a:r>
              <a:rPr lang="de-AT" sz="2100" dirty="0"/>
              <a:t>] </a:t>
            </a:r>
            <a:r>
              <a:rPr lang="de-AT" sz="2100" dirty="0" err="1"/>
              <a:t>white</a:t>
            </a:r>
            <a:r>
              <a:rPr lang="de-AT" sz="2100" dirty="0"/>
              <a:t> </a:t>
            </a:r>
            <a:r>
              <a:rPr lang="de-AT" sz="2100" dirty="0" err="1"/>
              <a:t>noise</a:t>
            </a:r>
            <a:r>
              <a:rPr lang="de-AT" sz="2100" dirty="0"/>
              <a:t> </a:t>
            </a:r>
            <a:r>
              <a:rPr lang="de-AT" sz="2100" dirty="0" err="1"/>
              <a:t>for</a:t>
            </a:r>
            <a:r>
              <a:rPr lang="de-AT" sz="2100" dirty="0"/>
              <a:t> </a:t>
            </a:r>
            <a:r>
              <a:rPr lang="de-AT" sz="2100" dirty="0" err="1"/>
              <a:t>satellite</a:t>
            </a:r>
            <a:r>
              <a:rPr lang="de-AT" sz="2100" dirty="0"/>
              <a:t> </a:t>
            </a:r>
            <a:r>
              <a:rPr lang="de-AT" sz="2100" dirty="0" err="1" smtClean="0"/>
              <a:t>scans</a:t>
            </a:r>
            <a:endParaRPr lang="de-AT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2265281" y="1268456"/>
            <a:ext cx="70819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100" dirty="0" err="1"/>
              <a:t>creating</a:t>
            </a:r>
            <a:r>
              <a:rPr lang="de-AT" sz="2100" dirty="0"/>
              <a:t> </a:t>
            </a:r>
            <a:r>
              <a:rPr lang="de-AT" sz="2100" dirty="0" err="1"/>
              <a:t>schedules</a:t>
            </a:r>
            <a:r>
              <a:rPr lang="de-AT" sz="2100" dirty="0"/>
              <a:t> </a:t>
            </a:r>
            <a:r>
              <a:rPr lang="de-AT" sz="2100" dirty="0" err="1"/>
              <a:t>including</a:t>
            </a:r>
            <a:r>
              <a:rPr lang="de-AT" sz="2100" dirty="0"/>
              <a:t> </a:t>
            </a:r>
            <a:r>
              <a:rPr lang="de-AT" sz="2100" dirty="0" err="1"/>
              <a:t>quasar</a:t>
            </a:r>
            <a:r>
              <a:rPr lang="de-AT" sz="2100" dirty="0"/>
              <a:t> </a:t>
            </a:r>
            <a:r>
              <a:rPr lang="de-AT" sz="2100" dirty="0" err="1"/>
              <a:t>and</a:t>
            </a:r>
            <a:r>
              <a:rPr lang="de-AT" sz="2100" dirty="0"/>
              <a:t> </a:t>
            </a:r>
            <a:r>
              <a:rPr lang="de-AT" sz="2100" dirty="0" err="1"/>
              <a:t>satellite</a:t>
            </a:r>
            <a:r>
              <a:rPr lang="de-AT" sz="2100" dirty="0"/>
              <a:t> </a:t>
            </a:r>
            <a:r>
              <a:rPr lang="de-AT" sz="2100" dirty="0" err="1"/>
              <a:t>observations</a:t>
            </a:r>
            <a:r>
              <a:rPr lang="de-AT" sz="21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5280" y="3347891"/>
            <a:ext cx="7005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estimation of offset from a-priori orbit  (sp3) for the individual </a:t>
            </a:r>
            <a:r>
              <a:rPr lang="en-GB" sz="2100" dirty="0" smtClean="0"/>
              <a:t/>
            </a:r>
            <a:br>
              <a:rPr lang="en-GB" sz="2100" dirty="0" smtClean="0"/>
            </a:br>
            <a:r>
              <a:rPr lang="en-GB" sz="2100" dirty="0" smtClean="0"/>
              <a:t>components </a:t>
            </a:r>
            <a:r>
              <a:rPr lang="en-GB" sz="2100" dirty="0"/>
              <a:t>of satellite position as piecewise linear </a:t>
            </a:r>
            <a:r>
              <a:rPr lang="en-GB" sz="2100" dirty="0" smtClean="0"/>
              <a:t>offsets</a:t>
            </a:r>
            <a:endParaRPr lang="en-GB" sz="2100" dirty="0"/>
          </a:p>
        </p:txBody>
      </p:sp>
      <p:sp>
        <p:nvSpPr>
          <p:cNvPr id="25" name="TextBox 24"/>
          <p:cNvSpPr txBox="1"/>
          <p:nvPr/>
        </p:nvSpPr>
        <p:spPr>
          <a:xfrm>
            <a:off x="6843229" y="4778193"/>
            <a:ext cx="4318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en-GB" sz="2100" dirty="0" smtClean="0">
                <a:sym typeface="Wingdings" panose="05000000000000000000" pitchFamily="2" charset="2"/>
              </a:rPr>
              <a:t>precision of adjusted arc in terms of repeatability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13" y="4119170"/>
            <a:ext cx="4450187" cy="2136090"/>
          </a:xfrm>
          <a:prstGeom prst="rect">
            <a:avLst/>
          </a:prstGeom>
        </p:spPr>
      </p:pic>
      <p:sp>
        <p:nvSpPr>
          <p:cNvPr id="32" name="Down Arrow 31"/>
          <p:cNvSpPr/>
          <p:nvPr/>
        </p:nvSpPr>
        <p:spPr>
          <a:xfrm rot="16200000">
            <a:off x="6363265" y="4900790"/>
            <a:ext cx="300277" cy="49347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0" b="7202"/>
          <a:stretch/>
        </p:blipFill>
        <p:spPr>
          <a:xfrm>
            <a:off x="3818002" y="1658673"/>
            <a:ext cx="3600000" cy="59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6800" y="1260000"/>
            <a:ext cx="11622443" cy="462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en-GB" sz="2100" dirty="0" err="1" smtClean="0"/>
              <a:t>VieSched</a:t>
            </a:r>
            <a:r>
              <a:rPr lang="en-GB" sz="2100" dirty="0" smtClean="0"/>
              <a:t>++ is used to create schedules including satellite and quasar observations</a:t>
            </a:r>
          </a:p>
          <a:p>
            <a:pPr marL="808038" lvl="1" indent="-34290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100" dirty="0" smtClean="0"/>
              <a:t>satellite scans with 5 seconds duration</a:t>
            </a:r>
          </a:p>
          <a:p>
            <a:pPr marL="808038" lvl="1" indent="-34290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100" dirty="0" smtClean="0"/>
              <a:t>30 seconds break in between for</a:t>
            </a:r>
            <a:r>
              <a:rPr lang="en-GB" sz="2100" dirty="0" smtClean="0">
                <a:sym typeface="Wingdings" panose="05000000000000000000" pitchFamily="2" charset="2"/>
              </a:rPr>
              <a:t> calibration, slewing, …</a:t>
            </a:r>
          </a:p>
          <a:p>
            <a:pPr marL="808038" lvl="1" indent="-34290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100" dirty="0" smtClean="0"/>
              <a:t>e.g. 24 hour session including satellite observations for 40 minutes from 4:00 to 4:40</a:t>
            </a:r>
          </a:p>
          <a:p>
            <a:pPr marL="1371600" lvl="2" indent="-34290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100" dirty="0" smtClean="0"/>
              <a:t>4:00:00 – 4:00:05</a:t>
            </a:r>
          </a:p>
          <a:p>
            <a:pPr marL="1371600" lvl="2" indent="-34290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100" dirty="0" smtClean="0"/>
              <a:t>4:00:35 – 4:00:40 </a:t>
            </a:r>
          </a:p>
          <a:p>
            <a:pPr marL="1028700" lvl="2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</a:pPr>
            <a:r>
              <a:rPr lang="en-GB" sz="2100" dirty="0" smtClean="0"/>
              <a:t>		     …</a:t>
            </a:r>
          </a:p>
          <a:p>
            <a:pPr marL="1371600" lvl="2" indent="-34290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100" dirty="0" smtClean="0"/>
              <a:t>4:39:40 – 4:39:45</a:t>
            </a:r>
          </a:p>
          <a:p>
            <a:pPr marL="1028700" lvl="2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</a:pPr>
            <a:r>
              <a:rPr lang="en-GB" sz="2100" dirty="0" smtClean="0"/>
              <a:t>→ in total 69 satellite scans</a:t>
            </a:r>
          </a:p>
          <a:p>
            <a:pPr marL="808038" lvl="1" indent="-34290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100" dirty="0" smtClean="0"/>
              <a:t>remaining part of schedule is filled with quasar observations</a:t>
            </a:r>
          </a:p>
          <a:p>
            <a:pPr marL="1265238" lvl="2" indent="-34290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100" dirty="0" smtClean="0"/>
              <a:t>more than 100 scheduled sources for each schedule</a:t>
            </a:r>
          </a:p>
          <a:p>
            <a:pPr marL="285750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19548" y="306593"/>
            <a:ext cx="11772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Scheduling</a:t>
            </a:r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de-AT" sz="48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de-AT" sz="48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satellite</a:t>
            </a:r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de-AT" sz="48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</a:t>
            </a:r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de-AT" sz="48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quasar</a:t>
            </a:r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de-AT" sz="48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obs</a:t>
            </a:r>
            <a:r>
              <a:rPr lang="de-AT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de-AT" sz="48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52200" y="6459785"/>
            <a:ext cx="499825" cy="365125"/>
          </a:xfrm>
        </p:spPr>
        <p:txBody>
          <a:bodyPr/>
          <a:lstStyle/>
          <a:p>
            <a:r>
              <a:rPr lang="de-AT" sz="1600" dirty="0" smtClean="0"/>
              <a:t>4</a:t>
            </a:r>
            <a:endParaRPr lang="de-AT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60247"/>
          <a:stretch/>
        </p:blipFill>
        <p:spPr>
          <a:xfrm>
            <a:off x="323578" y="6419795"/>
            <a:ext cx="425021" cy="405113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632058" y="643979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 smtClean="0"/>
              <a:t>26.05.2022</a:t>
            </a:r>
            <a:endParaRPr lang="de-AT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5276053" y="64318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/>
              <a:t>EGU 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29" y="3476601"/>
            <a:ext cx="2827038" cy="56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21" y="98466"/>
            <a:ext cx="847450" cy="6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9548" y="306593"/>
            <a:ext cx="11772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Adjustment</a:t>
            </a:r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de-AT" sz="48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</a:t>
            </a:r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Galileo </a:t>
            </a:r>
            <a:r>
              <a:rPr lang="de-AT" sz="48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satellite</a:t>
            </a:r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de-AT" sz="48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orbits</a:t>
            </a:r>
            <a:endParaRPr lang="de-AT" sz="48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998" y="1603986"/>
            <a:ext cx="1162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	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45333" y="6459785"/>
            <a:ext cx="406692" cy="365125"/>
          </a:xfrm>
        </p:spPr>
        <p:txBody>
          <a:bodyPr/>
          <a:lstStyle/>
          <a:p>
            <a:r>
              <a:rPr lang="de-AT" sz="1600" dirty="0" smtClean="0"/>
              <a:t>5</a:t>
            </a:r>
            <a:endParaRPr lang="de-AT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60247"/>
          <a:stretch/>
        </p:blipFill>
        <p:spPr>
          <a:xfrm>
            <a:off x="323578" y="6419795"/>
            <a:ext cx="425021" cy="405113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632058" y="643979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 smtClean="0"/>
              <a:t>26.05.2022</a:t>
            </a:r>
            <a:endParaRPr lang="de-AT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5276053" y="64318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/>
              <a:t>EGU 2022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800" y="1260000"/>
            <a:ext cx="11622443" cy="503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en-GB" sz="2100" dirty="0" smtClean="0"/>
              <a:t>Vienna VLBI and Satellite Software (</a:t>
            </a:r>
            <a:r>
              <a:rPr lang="en-GB" sz="2100" dirty="0" err="1" smtClean="0"/>
              <a:t>VieVS</a:t>
            </a:r>
            <a:r>
              <a:rPr lang="en-GB" sz="2100" dirty="0" smtClean="0"/>
              <a:t>) for simulating and analysing the schedules</a:t>
            </a:r>
          </a:p>
          <a:p>
            <a:pPr marL="742950" lvl="1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100" dirty="0" smtClean="0"/>
              <a:t>1000 simulations </a:t>
            </a:r>
          </a:p>
          <a:p>
            <a:pPr marL="1200150" lvl="2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100" dirty="0" smtClean="0"/>
              <a:t>white </a:t>
            </a:r>
            <a:r>
              <a:rPr lang="en-GB" sz="2100" dirty="0"/>
              <a:t>noise of 50 [</a:t>
            </a:r>
            <a:r>
              <a:rPr lang="en-GB" sz="2100" dirty="0" err="1"/>
              <a:t>ps</a:t>
            </a:r>
            <a:r>
              <a:rPr lang="en-GB" sz="2100" dirty="0"/>
              <a:t>] </a:t>
            </a:r>
            <a:r>
              <a:rPr lang="en-GB" sz="2100" dirty="0" smtClean="0"/>
              <a:t> for </a:t>
            </a:r>
            <a:r>
              <a:rPr lang="en-GB" sz="2100" dirty="0"/>
              <a:t>satellite </a:t>
            </a:r>
            <a:r>
              <a:rPr lang="en-GB" sz="2100" dirty="0" smtClean="0"/>
              <a:t>observations</a:t>
            </a:r>
          </a:p>
          <a:p>
            <a:pPr marL="742950" lvl="1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100" dirty="0" smtClean="0"/>
              <a:t>estimation of offset from a-priori orbit  (sp3) for the individual components of satellite position </a:t>
            </a:r>
          </a:p>
          <a:p>
            <a:pPr marL="742950" lvl="1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GB" sz="2100" dirty="0" smtClean="0"/>
              <a:t>estimation settings</a:t>
            </a:r>
          </a:p>
          <a:p>
            <a:pPr marL="1200150" lvl="2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"/>
            </a:pPr>
            <a:r>
              <a:rPr lang="en-GB" dirty="0" smtClean="0"/>
              <a:t>source coordinates</a:t>
            </a:r>
          </a:p>
          <a:p>
            <a:pPr marL="1200150" lvl="2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"/>
            </a:pPr>
            <a:r>
              <a:rPr lang="en-GB" dirty="0" smtClean="0"/>
              <a:t>station coordinates</a:t>
            </a:r>
          </a:p>
          <a:p>
            <a:pPr marL="1200150" lvl="2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"/>
            </a:pPr>
            <a:r>
              <a:rPr lang="en-GB" dirty="0" smtClean="0"/>
              <a:t>troposphere</a:t>
            </a:r>
          </a:p>
          <a:p>
            <a:pPr marL="1200150" lvl="2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"/>
            </a:pPr>
            <a:r>
              <a:rPr lang="en-GB" dirty="0" smtClean="0"/>
              <a:t>clock</a:t>
            </a:r>
          </a:p>
          <a:p>
            <a:pPr marL="1200150" lvl="2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"/>
            </a:pPr>
            <a:r>
              <a:rPr lang="en-GB" dirty="0" smtClean="0"/>
              <a:t>EOP</a:t>
            </a:r>
          </a:p>
          <a:p>
            <a:pPr marL="1200150" lvl="2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"/>
            </a:pPr>
            <a:r>
              <a:rPr lang="en-GB" dirty="0" smtClean="0"/>
              <a:t>satellite position</a:t>
            </a:r>
          </a:p>
          <a:p>
            <a:pPr marL="1657350" lvl="3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Arial" panose="020B0604020202020204" pitchFamily="34" charset="0"/>
              <a:buChar char="•"/>
            </a:pPr>
            <a:r>
              <a:rPr lang="en-GB" dirty="0" smtClean="0"/>
              <a:t>as continuous piecewise linear offsets					</a:t>
            </a:r>
          </a:p>
          <a:p>
            <a:pPr marL="1657350" lvl="3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Arial" panose="020B0604020202020204" pitchFamily="34" charset="0"/>
              <a:buChar char="•"/>
            </a:pPr>
            <a:r>
              <a:rPr lang="en-GB" dirty="0" smtClean="0"/>
              <a:t>estimation interval: 10 min					   </a:t>
            </a:r>
            <a:r>
              <a:rPr lang="en-GB" dirty="0" smtClean="0">
                <a:sym typeface="Wingdings" panose="05000000000000000000" pitchFamily="2" charset="2"/>
              </a:rPr>
              <a:t> 	precision of adjusted arc in terms of repeatability</a:t>
            </a:r>
            <a:endParaRPr lang="en-GB" dirty="0" smtClean="0"/>
          </a:p>
          <a:p>
            <a:pPr marL="1657350" lvl="3" indent="-285750">
              <a:spcBef>
                <a:spcPts val="100"/>
              </a:spcBef>
              <a:spcAft>
                <a:spcPts val="400"/>
              </a:spcAft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Arial" panose="020B0604020202020204" pitchFamily="34" charset="0"/>
              <a:buChar char="•"/>
            </a:pPr>
            <a:r>
              <a:rPr lang="en-GB" dirty="0" smtClean="0"/>
              <a:t>relative constraints for each component: 10 cm</a:t>
            </a:r>
          </a:p>
        </p:txBody>
      </p:sp>
      <p:sp>
        <p:nvSpPr>
          <p:cNvPr id="2" name="Right Brace 1"/>
          <p:cNvSpPr/>
          <p:nvPr/>
        </p:nvSpPr>
        <p:spPr>
          <a:xfrm>
            <a:off x="6588078" y="5198533"/>
            <a:ext cx="228600" cy="922866"/>
          </a:xfrm>
          <a:prstGeom prst="rightBrace">
            <a:avLst>
              <a:gd name="adj1" fmla="val 8333"/>
              <a:gd name="adj2" fmla="val 51946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ight Arrow 3"/>
          <p:cNvSpPr/>
          <p:nvPr/>
        </p:nvSpPr>
        <p:spPr>
          <a:xfrm>
            <a:off x="6918929" y="5543075"/>
            <a:ext cx="330200" cy="273391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 descr="Over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37" y="1712974"/>
            <a:ext cx="2160000" cy="5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21" y="98466"/>
            <a:ext cx="847450" cy="672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65" y="2993854"/>
            <a:ext cx="4450187" cy="21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9548" y="306593"/>
            <a:ext cx="6121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Scenario </a:t>
            </a:r>
            <a:r>
              <a:rPr lang="de-AT" sz="48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I: </a:t>
            </a:r>
            <a:r>
              <a:rPr lang="de-AT" sz="44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GSAT0208</a:t>
            </a:r>
            <a:endParaRPr lang="de-AT" sz="44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0247"/>
          <a:stretch/>
        </p:blipFill>
        <p:spPr>
          <a:xfrm>
            <a:off x="323578" y="6419795"/>
            <a:ext cx="425021" cy="4051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40000" y="6459785"/>
            <a:ext cx="1312025" cy="365125"/>
          </a:xfrm>
        </p:spPr>
        <p:txBody>
          <a:bodyPr/>
          <a:lstStyle/>
          <a:p>
            <a:r>
              <a:rPr lang="de-AT" sz="1600" dirty="0" smtClean="0"/>
              <a:t>6</a:t>
            </a:r>
            <a:endParaRPr lang="de-AT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32058" y="643979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 smtClean="0"/>
              <a:t>26.05.2022</a:t>
            </a:r>
            <a:endParaRPr lang="de-AT" dirty="0"/>
          </a:p>
        </p:txBody>
      </p:sp>
      <p:sp>
        <p:nvSpPr>
          <p:cNvPr id="11" name="TextBox 10"/>
          <p:cNvSpPr txBox="1"/>
          <p:nvPr/>
        </p:nvSpPr>
        <p:spPr>
          <a:xfrm>
            <a:off x="406399" y="1260000"/>
            <a:ext cx="3554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en-GB" sz="2100" dirty="0" smtClean="0">
                <a:cs typeface="Arial" panose="020B0604020202020204" pitchFamily="34" charset="0"/>
              </a:rPr>
              <a:t>06.02.2022</a:t>
            </a:r>
            <a:r>
              <a:rPr lang="de-AT" sz="2100" dirty="0" smtClean="0">
                <a:cs typeface="Arial" panose="020B0604020202020204" pitchFamily="34" charset="0"/>
              </a:rPr>
              <a:t> 00:00 – 00:00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>
                <a:cs typeface="Arial" panose="020B0604020202020204" pitchFamily="34" charset="0"/>
              </a:rPr>
              <a:t>9 </a:t>
            </a:r>
            <a:r>
              <a:rPr lang="de-AT" sz="2100" dirty="0" err="1" smtClean="0">
                <a:cs typeface="Arial" panose="020B0604020202020204" pitchFamily="34" charset="0"/>
              </a:rPr>
              <a:t>station</a:t>
            </a:r>
            <a:r>
              <a:rPr lang="de-AT" sz="2100" dirty="0" smtClean="0">
                <a:cs typeface="Arial" panose="020B0604020202020204" pitchFamily="34" charset="0"/>
              </a:rPr>
              <a:t> </a:t>
            </a:r>
            <a:r>
              <a:rPr lang="de-AT" sz="2100" dirty="0" err="1" smtClean="0">
                <a:cs typeface="Arial" panose="020B0604020202020204" pitchFamily="34" charset="0"/>
              </a:rPr>
              <a:t>network</a:t>
            </a:r>
            <a:endParaRPr lang="de-AT" sz="2100" dirty="0" smtClean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"/>
          <a:stretch/>
        </p:blipFill>
        <p:spPr>
          <a:xfrm>
            <a:off x="3600000" y="1440000"/>
            <a:ext cx="8489211" cy="453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2691" y="2082134"/>
            <a:ext cx="3331267" cy="2169825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de-AT" sz="2100" dirty="0" smtClean="0">
                <a:cs typeface="Arial" panose="020B0604020202020204" pitchFamily="34" charset="0"/>
              </a:rPr>
              <a:t>Obs. </a:t>
            </a:r>
            <a:r>
              <a:rPr lang="de-AT" sz="2100" dirty="0" err="1" smtClean="0">
                <a:cs typeface="Arial" panose="020B0604020202020204" pitchFamily="34" charset="0"/>
              </a:rPr>
              <a:t>period</a:t>
            </a:r>
            <a:r>
              <a:rPr lang="de-AT" sz="2100" dirty="0" smtClean="0">
                <a:cs typeface="Arial" panose="020B0604020202020204" pitchFamily="34" charset="0"/>
              </a:rPr>
              <a:t> A:  </a:t>
            </a:r>
            <a:r>
              <a:rPr lang="de-AT" sz="2100" b="1" dirty="0" smtClean="0">
                <a:cs typeface="Arial" panose="020B0604020202020204" pitchFamily="34" charset="0"/>
              </a:rPr>
              <a:t>08:10 </a:t>
            </a:r>
            <a:r>
              <a:rPr lang="de-AT" sz="2100" b="1" dirty="0">
                <a:cs typeface="Arial" panose="020B0604020202020204" pitchFamily="34" charset="0"/>
              </a:rPr>
              <a:t>– </a:t>
            </a:r>
            <a:r>
              <a:rPr lang="de-AT" sz="2100" b="1" dirty="0" smtClean="0">
                <a:cs typeface="Arial" panose="020B0604020202020204" pitchFamily="34" charset="0"/>
              </a:rPr>
              <a:t>08:50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KOKEE12M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MACGO12M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NYALE13S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WESTFORD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WETTZ13S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RAEGYEB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691" y="4355424"/>
            <a:ext cx="3331267" cy="1877437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de-AT" sz="2100" dirty="0" smtClean="0">
                <a:cs typeface="Arial" panose="020B0604020202020204" pitchFamily="34" charset="0"/>
              </a:rPr>
              <a:t>Obs. </a:t>
            </a:r>
            <a:r>
              <a:rPr lang="de-AT" sz="2100" dirty="0" err="1" smtClean="0">
                <a:cs typeface="Arial" panose="020B0604020202020204" pitchFamily="34" charset="0"/>
              </a:rPr>
              <a:t>period</a:t>
            </a:r>
            <a:r>
              <a:rPr lang="de-AT" sz="2100" dirty="0" smtClean="0">
                <a:cs typeface="Arial" panose="020B0604020202020204" pitchFamily="34" charset="0"/>
              </a:rPr>
              <a:t> B:  </a:t>
            </a:r>
            <a:r>
              <a:rPr lang="de-AT" sz="2100" b="1" dirty="0" smtClean="0">
                <a:cs typeface="Arial" panose="020B0604020202020204" pitchFamily="34" charset="0"/>
              </a:rPr>
              <a:t>21:50 </a:t>
            </a:r>
            <a:r>
              <a:rPr lang="de-AT" sz="2100" b="1" dirty="0">
                <a:cs typeface="Arial" panose="020B0604020202020204" pitchFamily="34" charset="0"/>
              </a:rPr>
              <a:t>– </a:t>
            </a:r>
            <a:r>
              <a:rPr lang="de-AT" sz="2100" b="1" dirty="0" smtClean="0">
                <a:cs typeface="Arial" panose="020B0604020202020204" pitchFamily="34" charset="0"/>
              </a:rPr>
              <a:t>22:30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HART15M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ISHIOKA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NYALE13S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RAEGYEB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1900" dirty="0" smtClean="0"/>
              <a:t>WETTZ13S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5276053" y="64318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/>
              <a:t>EGU 2022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21" y="106933"/>
            <a:ext cx="847450" cy="6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9548" y="306593"/>
            <a:ext cx="6088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Scenario I: </a:t>
            </a:r>
            <a:r>
              <a:rPr lang="de-AT" sz="44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GSAT0208</a:t>
            </a:r>
            <a:endParaRPr lang="de-AT" sz="44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692" y="2080800"/>
            <a:ext cx="3331267" cy="170816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de-AT" sz="2100" dirty="0" smtClean="0">
                <a:cs typeface="Arial" panose="020B0604020202020204" pitchFamily="34" charset="0"/>
              </a:rPr>
              <a:t>Obs. </a:t>
            </a:r>
            <a:r>
              <a:rPr lang="de-AT" sz="2100" dirty="0" err="1" smtClean="0">
                <a:cs typeface="Arial" panose="020B0604020202020204" pitchFamily="34" charset="0"/>
              </a:rPr>
              <a:t>period</a:t>
            </a:r>
            <a:r>
              <a:rPr lang="de-AT" sz="2100" dirty="0" smtClean="0">
                <a:cs typeface="Arial" panose="020B0604020202020204" pitchFamily="34" charset="0"/>
              </a:rPr>
              <a:t> A:  </a:t>
            </a:r>
            <a:r>
              <a:rPr lang="de-AT" sz="2100" b="1" dirty="0" smtClean="0">
                <a:cs typeface="Arial" panose="020B0604020202020204" pitchFamily="34" charset="0"/>
              </a:rPr>
              <a:t>08:10 </a:t>
            </a:r>
            <a:r>
              <a:rPr lang="de-AT" sz="2100" b="1" dirty="0">
                <a:cs typeface="Arial" panose="020B0604020202020204" pitchFamily="34" charset="0"/>
              </a:rPr>
              <a:t>– </a:t>
            </a:r>
            <a:r>
              <a:rPr lang="de-AT" sz="2100" b="1" dirty="0" smtClean="0">
                <a:cs typeface="Arial" panose="020B0604020202020204" pitchFamily="34" charset="0"/>
              </a:rPr>
              <a:t>08:50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/>
              <a:t>#</a:t>
            </a:r>
            <a:r>
              <a:rPr lang="de-AT" sz="2100" dirty="0" err="1" smtClean="0"/>
              <a:t>stations</a:t>
            </a:r>
            <a:r>
              <a:rPr lang="de-AT" sz="2100" dirty="0"/>
              <a:t>: </a:t>
            </a:r>
            <a:r>
              <a:rPr lang="de-AT" sz="2100" dirty="0" smtClean="0"/>
              <a:t>6</a:t>
            </a:r>
            <a:endParaRPr lang="de-AT" sz="2100" dirty="0"/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ØNDOP: 18.8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ØTDOP: 1.3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ØWDOP: 2.3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40000" y="6459785"/>
            <a:ext cx="1312025" cy="365125"/>
          </a:xfrm>
        </p:spPr>
        <p:txBody>
          <a:bodyPr/>
          <a:lstStyle/>
          <a:p>
            <a:r>
              <a:rPr lang="de-AT" sz="1600" dirty="0"/>
              <a:t>7</a:t>
            </a:r>
            <a:endParaRPr lang="de-AT" sz="1600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32058" y="643979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 smtClean="0"/>
              <a:t>26.05.2022</a:t>
            </a:r>
            <a:endParaRPr lang="de-AT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60247"/>
          <a:stretch/>
        </p:blipFill>
        <p:spPr>
          <a:xfrm>
            <a:off x="323578" y="6419795"/>
            <a:ext cx="425021" cy="405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399" y="1260000"/>
            <a:ext cx="3554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>
                <a:cs typeface="Arial" panose="020B0604020202020204" pitchFamily="34" charset="0"/>
              </a:rPr>
              <a:t>06.02.2022 00:00 – 00:00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>
                <a:cs typeface="Arial" panose="020B0604020202020204" pitchFamily="34" charset="0"/>
              </a:rPr>
              <a:t>9 </a:t>
            </a:r>
            <a:r>
              <a:rPr lang="de-AT" sz="2100" dirty="0" err="1" smtClean="0">
                <a:cs typeface="Arial" panose="020B0604020202020204" pitchFamily="34" charset="0"/>
              </a:rPr>
              <a:t>station</a:t>
            </a:r>
            <a:r>
              <a:rPr lang="de-AT" sz="2100" dirty="0" smtClean="0">
                <a:cs typeface="Arial" panose="020B0604020202020204" pitchFamily="34" charset="0"/>
              </a:rPr>
              <a:t> </a:t>
            </a:r>
            <a:r>
              <a:rPr lang="de-AT" sz="2100" dirty="0" err="1" smtClean="0">
                <a:cs typeface="Arial" panose="020B0604020202020204" pitchFamily="34" charset="0"/>
              </a:rPr>
              <a:t>network</a:t>
            </a:r>
            <a:endParaRPr lang="de-AT" sz="2100" dirty="0" smtClean="0"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692" y="4356000"/>
            <a:ext cx="3331267" cy="170816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de-AT" sz="2100" dirty="0" smtClean="0">
                <a:cs typeface="Arial" panose="020B0604020202020204" pitchFamily="34" charset="0"/>
              </a:rPr>
              <a:t>Obs. </a:t>
            </a:r>
            <a:r>
              <a:rPr lang="de-AT" sz="2100" dirty="0" err="1" smtClean="0">
                <a:cs typeface="Arial" panose="020B0604020202020204" pitchFamily="34" charset="0"/>
              </a:rPr>
              <a:t>period</a:t>
            </a:r>
            <a:r>
              <a:rPr lang="de-AT" sz="2100" dirty="0" smtClean="0">
                <a:cs typeface="Arial" panose="020B0604020202020204" pitchFamily="34" charset="0"/>
              </a:rPr>
              <a:t> B:  </a:t>
            </a:r>
            <a:r>
              <a:rPr lang="de-AT" sz="2100" b="1" dirty="0" smtClean="0">
                <a:cs typeface="Arial" panose="020B0604020202020204" pitchFamily="34" charset="0"/>
              </a:rPr>
              <a:t>21:50 </a:t>
            </a:r>
            <a:r>
              <a:rPr lang="de-AT" sz="2100" b="1" dirty="0">
                <a:cs typeface="Arial" panose="020B0604020202020204" pitchFamily="34" charset="0"/>
              </a:rPr>
              <a:t>– </a:t>
            </a:r>
            <a:r>
              <a:rPr lang="de-AT" sz="2100" b="1" dirty="0" smtClean="0">
                <a:cs typeface="Arial" panose="020B0604020202020204" pitchFamily="34" charset="0"/>
              </a:rPr>
              <a:t>22:30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/>
              <a:t>#</a:t>
            </a:r>
            <a:r>
              <a:rPr lang="de-AT" sz="2100" dirty="0" err="1" smtClean="0"/>
              <a:t>stations</a:t>
            </a:r>
            <a:r>
              <a:rPr lang="de-AT" sz="2100" dirty="0"/>
              <a:t>: 5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ØNDOP: 62.2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ØTDOP: 1.4 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ØWDOP: 1.8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440000"/>
            <a:ext cx="8465319" cy="4536000"/>
          </a:xfrm>
          <a:prstGeom prst="rect">
            <a:avLst/>
          </a:prstGeom>
        </p:spPr>
      </p:pic>
      <p:sp>
        <p:nvSpPr>
          <p:cNvPr id="14" name="Slide Number Placeholder 3"/>
          <p:cNvSpPr txBox="1">
            <a:spLocks/>
          </p:cNvSpPr>
          <p:nvPr/>
        </p:nvSpPr>
        <p:spPr>
          <a:xfrm>
            <a:off x="5276053" y="64318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/>
              <a:t>EGU 2022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21" y="98466"/>
            <a:ext cx="847450" cy="6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9548" y="306593"/>
            <a:ext cx="5335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Scenario I: </a:t>
            </a:r>
            <a:r>
              <a:rPr lang="de-AT" sz="44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GSAT0208</a:t>
            </a:r>
            <a:endParaRPr lang="de-AT" sz="44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440000" y="6459785"/>
            <a:ext cx="1312025" cy="365125"/>
          </a:xfrm>
        </p:spPr>
        <p:txBody>
          <a:bodyPr/>
          <a:lstStyle/>
          <a:p>
            <a:r>
              <a:rPr lang="de-AT" sz="1600" dirty="0" smtClean="0"/>
              <a:t>8</a:t>
            </a:r>
            <a:endParaRPr lang="de-AT" sz="1600" dirty="0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32058" y="643979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 smtClean="0"/>
              <a:t>26.05.2022</a:t>
            </a:r>
            <a:endParaRPr lang="de-AT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r="60247"/>
          <a:stretch/>
        </p:blipFill>
        <p:spPr>
          <a:xfrm>
            <a:off x="323578" y="6419795"/>
            <a:ext cx="425021" cy="4051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0303" y="1601829"/>
            <a:ext cx="3331267" cy="170816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de-AT" sz="2100" dirty="0" smtClean="0">
                <a:cs typeface="Arial" panose="020B0604020202020204" pitchFamily="34" charset="0"/>
              </a:rPr>
              <a:t>Obs. </a:t>
            </a:r>
            <a:r>
              <a:rPr lang="de-AT" sz="2100" dirty="0" err="1" smtClean="0">
                <a:cs typeface="Arial" panose="020B0604020202020204" pitchFamily="34" charset="0"/>
              </a:rPr>
              <a:t>period</a:t>
            </a:r>
            <a:r>
              <a:rPr lang="de-AT" sz="2100" dirty="0" smtClean="0">
                <a:cs typeface="Arial" panose="020B0604020202020204" pitchFamily="34" charset="0"/>
              </a:rPr>
              <a:t> A:  </a:t>
            </a:r>
            <a:r>
              <a:rPr lang="de-AT" sz="2100" b="1" dirty="0" smtClean="0">
                <a:cs typeface="Arial" panose="020B0604020202020204" pitchFamily="34" charset="0"/>
              </a:rPr>
              <a:t>08:10 </a:t>
            </a:r>
            <a:r>
              <a:rPr lang="de-AT" sz="2100" b="1" dirty="0">
                <a:cs typeface="Arial" panose="020B0604020202020204" pitchFamily="34" charset="0"/>
              </a:rPr>
              <a:t>– </a:t>
            </a:r>
            <a:r>
              <a:rPr lang="de-AT" sz="2100" b="1" dirty="0" smtClean="0">
                <a:cs typeface="Arial" panose="020B0604020202020204" pitchFamily="34" charset="0"/>
              </a:rPr>
              <a:t>08:50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/>
              <a:t>#</a:t>
            </a:r>
            <a:r>
              <a:rPr lang="de-AT" sz="2100" dirty="0" err="1" smtClean="0"/>
              <a:t>stations</a:t>
            </a:r>
            <a:r>
              <a:rPr lang="de-AT" sz="2100" dirty="0"/>
              <a:t>: </a:t>
            </a:r>
            <a:r>
              <a:rPr lang="de-AT" sz="2100" dirty="0" smtClean="0"/>
              <a:t>6</a:t>
            </a:r>
            <a:endParaRPr lang="de-AT" sz="2100" dirty="0"/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ØNDOP: 18.8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ØTDOP: 1.3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ØWDOP: 2.3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0303" y="3877029"/>
            <a:ext cx="3331267" cy="170816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5000"/>
            </a:pPr>
            <a:r>
              <a:rPr lang="de-AT" sz="2100" dirty="0" smtClean="0">
                <a:cs typeface="Arial" panose="020B0604020202020204" pitchFamily="34" charset="0"/>
              </a:rPr>
              <a:t>Obs. </a:t>
            </a:r>
            <a:r>
              <a:rPr lang="de-AT" sz="2100" dirty="0" err="1" smtClean="0">
                <a:cs typeface="Arial" panose="020B0604020202020204" pitchFamily="34" charset="0"/>
              </a:rPr>
              <a:t>period</a:t>
            </a:r>
            <a:r>
              <a:rPr lang="de-AT" sz="2100" dirty="0" smtClean="0">
                <a:cs typeface="Arial" panose="020B0604020202020204" pitchFamily="34" charset="0"/>
              </a:rPr>
              <a:t> B:  </a:t>
            </a:r>
            <a:r>
              <a:rPr lang="de-AT" sz="2100" b="1" dirty="0" smtClean="0">
                <a:cs typeface="Arial" panose="020B0604020202020204" pitchFamily="34" charset="0"/>
              </a:rPr>
              <a:t>21:50 </a:t>
            </a:r>
            <a:r>
              <a:rPr lang="de-AT" sz="2100" b="1" dirty="0">
                <a:cs typeface="Arial" panose="020B0604020202020204" pitchFamily="34" charset="0"/>
              </a:rPr>
              <a:t>– </a:t>
            </a:r>
            <a:r>
              <a:rPr lang="de-AT" sz="2100" b="1" dirty="0" smtClean="0">
                <a:cs typeface="Arial" panose="020B0604020202020204" pitchFamily="34" charset="0"/>
              </a:rPr>
              <a:t>22:30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 smtClean="0"/>
              <a:t>#</a:t>
            </a:r>
            <a:r>
              <a:rPr lang="de-AT" sz="2100" dirty="0" err="1" smtClean="0"/>
              <a:t>stations</a:t>
            </a:r>
            <a:r>
              <a:rPr lang="de-AT" sz="2100" dirty="0"/>
              <a:t>: 5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ØNDOP: 62.2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ØTDOP: 1.4 </a:t>
            </a:r>
          </a:p>
          <a:p>
            <a:pPr marL="542925" lvl="1" indent="-285750">
              <a:buClr>
                <a:schemeClr val="tx1">
                  <a:lumMod val="75000"/>
                  <a:lumOff val="25000"/>
                </a:schemeClr>
              </a:buClr>
              <a:buSzPct val="105000"/>
              <a:buFont typeface="Wingdings" panose="05000000000000000000" pitchFamily="2" charset="2"/>
              <a:buChar char="§"/>
            </a:pPr>
            <a:r>
              <a:rPr lang="de-AT" sz="2100" dirty="0"/>
              <a:t>ØWDOP: 1.8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900000"/>
            <a:ext cx="6525000" cy="5400000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5276053" y="64318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/>
              <a:t>EGU 2022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21" y="98466"/>
            <a:ext cx="847450" cy="6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F2A55"/>
      </a:accent1>
      <a:accent2>
        <a:srgbClr val="006699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0</TotalTime>
  <Words>1004</Words>
  <Application>Microsoft Office PowerPoint</Application>
  <PresentationFormat>Widescreen</PresentationFormat>
  <Paragraphs>216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lokaler Adminstrator</dc:creator>
  <cp:lastModifiedBy>lokaler Adminstrator</cp:lastModifiedBy>
  <cp:revision>112</cp:revision>
  <dcterms:created xsi:type="dcterms:W3CDTF">2022-03-19T07:34:15Z</dcterms:created>
  <dcterms:modified xsi:type="dcterms:W3CDTF">2022-05-24T09:22:08Z</dcterms:modified>
</cp:coreProperties>
</file>