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8" r:id="rId3"/>
    <p:sldId id="259" r:id="rId4"/>
    <p:sldId id="261" r:id="rId5"/>
    <p:sldId id="262" r:id="rId6"/>
    <p:sldId id="264" r:id="rId7"/>
    <p:sldId id="268" r:id="rId8"/>
    <p:sldId id="267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976" autoAdjust="0"/>
  </p:normalViewPr>
  <p:slideViewPr>
    <p:cSldViewPr snapToGrid="0" showGuides="1">
      <p:cViewPr>
        <p:scale>
          <a:sx n="100" d="100"/>
          <a:sy n="100" d="100"/>
        </p:scale>
        <p:origin x="378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BA941-4CED-4E20-A7C7-0D7F885082A8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5C7A1-B196-4AF0-BCFE-C2281FF34F7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017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06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4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69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96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940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514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022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C7A1-B196-4AF0-BCFE-C2281FF34F7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276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CE9FF-318B-483A-B7F3-5082BDB3B8F0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997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C51A-B5C1-4B37-AF6A-97508C6A57D3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126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60B39-4964-4473-9CA3-8E160262DBB4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47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A9987-C639-4AEA-8532-03EF25CAED88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49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59E3-6585-4619-8616-E5A96B3A16D7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FB73-3860-454F-80C1-9AB42C76A0CF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84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10AD2-337A-46EA-B17C-4BC0A81D9BCB}" type="datetime1">
              <a:rPr lang="fr-FR" smtClean="0"/>
              <a:t>24/05/2022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051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6CA33-5BEC-459E-80D8-8F29E43B33A0}" type="datetime1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19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4021-B015-4705-BF7D-269C0BECCF8E}" type="datetime1">
              <a:rPr lang="fr-FR" smtClean="0"/>
              <a:t>24/05/2022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30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2504-3A29-4101-B970-534C58CA21E0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931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8DB3F-4AD3-4283-9A29-DA0F61FEBCA3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05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B8B2-73CA-4444-B5D4-C5A73857740F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3785D-B386-4A99-ADC8-3BF31EE8A7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2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6.png"/><Relationship Id="rId3" Type="http://schemas.openxmlformats.org/officeDocument/2006/relationships/image" Target="../media/image24.JPG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02877" y="852187"/>
            <a:ext cx="10810874" cy="193899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000" b="0" i="0" u="none" strike="noStrike" kern="1200" cap="small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4000" b="0" i="0" u="none" strike="noStrike" kern="1200" cap="small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</a:t>
            </a:r>
            <a:endParaRPr kumimoji="0" lang="fr-FR" sz="40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8521" y="2972231"/>
            <a:ext cx="7454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Méril Mérindol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1,2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Guillaume St-Onge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Nabil Sultan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Patrick Lajeunesse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Sébastien Garziglia</a:t>
            </a:r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1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Institut des sciences de la mer de Rimouski (ISMER), Canada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Research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Chair in Marine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Geology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Université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du Québec à Rimouski and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GEOTOP, Canada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lvl="0" algn="just"/>
            <a:r>
              <a:rPr kumimoji="0" lang="fr-FR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fr-FR" sz="2000" dirty="0" err="1">
                <a:solidFill>
                  <a:prstClr val="black"/>
                </a:solidFill>
              </a:rPr>
              <a:t>Geo-Ocean</a:t>
            </a:r>
            <a:r>
              <a:rPr lang="fr-FR" sz="2000" dirty="0">
                <a:solidFill>
                  <a:prstClr val="black"/>
                </a:solidFill>
              </a:rPr>
              <a:t> UMR6538, Ifremer, CNRS, UBO, UBS, Plouzané, </a:t>
            </a:r>
            <a:r>
              <a:rPr lang="fr-FR" sz="2000" dirty="0" smtClean="0">
                <a:solidFill>
                  <a:prstClr val="black"/>
                </a:solidFill>
              </a:rPr>
              <a:t>France</a:t>
            </a:r>
          </a:p>
          <a:p>
            <a:pPr lvl="0" algn="just"/>
            <a:r>
              <a:rPr kumimoji="0" lang="fr-FR" sz="2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3</a:t>
            </a:r>
            <a:r>
              <a:rPr lang="fr-FR" sz="2000" dirty="0">
                <a:solidFill>
                  <a:prstClr val="black"/>
                </a:solidFill>
              </a:rPr>
              <a:t> Département de géographie and Centre d’études nordiques, Université Laval, Québec, Québec, Canada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" name="Imag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23" y="6230983"/>
            <a:ext cx="2074367" cy="391744"/>
          </a:xfrm>
          <a:prstGeom prst="rect">
            <a:avLst/>
          </a:prstGeom>
          <a:noFill/>
        </p:spPr>
      </p:pic>
      <p:pic>
        <p:nvPicPr>
          <p:cNvPr id="8" name="Image 7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90" y1="48529" x2="10204" y2="55147"/>
                        <a14:foregroundMark x1="15399" y1="49265" x2="14657" y2="60294"/>
                        <a14:foregroundMark x1="10575" y1="69118" x2="10575" y2="69118"/>
                        <a14:foregroundMark x1="8720" y1="80882" x2="8720" y2="80882"/>
                        <a14:foregroundMark x1="2412" y1="75735" x2="2412" y2="75735"/>
                        <a14:foregroundMark x1="1855" y1="61765" x2="1855" y2="61765"/>
                        <a14:foregroundMark x1="2041" y1="46324" x2="2041" y2="46324"/>
                        <a14:foregroundMark x1="17254" y1="42647" x2="17254" y2="42647"/>
                        <a14:foregroundMark x1="25232" y1="43382" x2="27273" y2="62500"/>
                        <a14:foregroundMark x1="25974" y1="72794" x2="25788" y2="76471"/>
                        <a14:foregroundMark x1="17996" y1="81618" x2="21336" y2="84559"/>
                        <a14:foregroundMark x1="24490" y1="92647" x2="28200" y2="96324"/>
                        <a14:foregroundMark x1="18738" y1="90441" x2="17440" y2="90441"/>
                        <a14:foregroundMark x1="16512" y1="91912" x2="16512" y2="91912"/>
                        <a14:foregroundMark x1="34879" y1="91912" x2="34879" y2="91912"/>
                        <a14:foregroundMark x1="34879" y1="49265" x2="30798" y2="79412"/>
                        <a14:foregroundMark x1="35993" y1="39706" x2="41187" y2="80882"/>
                        <a14:foregroundMark x1="46011" y1="39706" x2="45826" y2="78676"/>
                        <a14:foregroundMark x1="52319" y1="41176" x2="52319" y2="41176"/>
                        <a14:foregroundMark x1="52690" y1="54412" x2="52690" y2="54412"/>
                        <a14:foregroundMark x1="51391" y1="66176" x2="51391" y2="66176"/>
                        <a14:foregroundMark x1="52505" y1="77941" x2="52505" y2="77941"/>
                        <a14:foregroundMark x1="65492" y1="24265" x2="65492" y2="24265"/>
                        <a14:foregroundMark x1="62523" y1="8088" x2="62523" y2="8088"/>
                        <a14:foregroundMark x1="73469" y1="26471" x2="73469" y2="26471"/>
                        <a14:foregroundMark x1="85714" y1="27941" x2="85714" y2="27941"/>
                        <a14:foregroundMark x1="94249" y1="24265" x2="94249" y2="24265"/>
                        <a14:foregroundMark x1="97403" y1="66176" x2="97403" y2="66176"/>
                        <a14:backgroundMark x1="18553" y1="22794" x2="35993" y2="18382"/>
                        <a14:backgroundMark x1="41744" y1="92647" x2="51206" y2="92647"/>
                        <a14:backgroundMark x1="69202" y1="72794" x2="80705" y2="72059"/>
                        <a14:backgroundMark x1="77180" y1="19118" x2="88312" y2="13235"/>
                        <a14:backgroundMark x1="73840" y1="36765" x2="73840" y2="36765"/>
                        <a14:backgroundMark x1="79592" y1="38971" x2="79592" y2="38971"/>
                        <a14:backgroundMark x1="83673" y1="27941" x2="81818" y2="60294"/>
                        <a14:backgroundMark x1="91280" y1="66912" x2="91280" y2="66912"/>
                        <a14:backgroundMark x1="96660" y1="87500" x2="96660" y2="87500"/>
                        <a14:backgroundMark x1="58071" y1="88235" x2="58071" y2="88235"/>
                        <a14:backgroundMark x1="41744" y1="56618" x2="41744" y2="56618"/>
                        <a14:backgroundMark x1="76438" y1="44853" x2="76438" y2="44853"/>
                        <a14:backgroundMark x1="79777" y1="34559" x2="79777" y2="34559"/>
                        <a14:backgroundMark x1="96289" y1="30882" x2="96289" y2="30882"/>
                        <a14:backgroundMark x1="74212" y1="33088" x2="74212" y2="33088"/>
                        <a14:backgroundMark x1="77922" y1="98529" x2="77922" y2="98529"/>
                        <a14:backgroundMark x1="69388" y1="98529" x2="69388" y2="9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83" y="6104064"/>
            <a:ext cx="1907177" cy="528018"/>
          </a:xfrm>
          <a:prstGeom prst="rect">
            <a:avLst/>
          </a:prstGeom>
          <a:noFill/>
        </p:spPr>
      </p:pic>
      <p:pic>
        <p:nvPicPr>
          <p:cNvPr id="10" name="Image 9" descr="Résultat de recherche d'images pour &quot;logo université laval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47" y="6063559"/>
            <a:ext cx="1693273" cy="62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Logo | Geot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984218"/>
            <a:ext cx="1075554" cy="7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Sblue - Ecole Universitaire de Recherche en sciences &amp; technologies marin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01"/>
          <a:stretch/>
        </p:blipFill>
        <p:spPr bwMode="auto">
          <a:xfrm>
            <a:off x="5646765" y="6059834"/>
            <a:ext cx="2186577" cy="6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7359" y="6128055"/>
            <a:ext cx="1818819" cy="597600"/>
          </a:xfrm>
          <a:prstGeom prst="rect">
            <a:avLst/>
          </a:prstGeom>
        </p:spPr>
      </p:pic>
      <p:sp>
        <p:nvSpPr>
          <p:cNvPr id="15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1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l="31090" t="14471" r="30320" b="20558"/>
          <a:stretch/>
        </p:blipFill>
        <p:spPr>
          <a:xfrm>
            <a:off x="406972" y="3619366"/>
            <a:ext cx="1523030" cy="1922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93293" y="3507263"/>
            <a:ext cx="1684382" cy="22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912610" y="5938129"/>
            <a:ext cx="23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et al., in </a:t>
            </a:r>
            <a:r>
              <a:rPr lang="fr-FR" dirty="0" err="1" smtClean="0"/>
              <a:t>prep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smtClean="0">
                <a:solidFill>
                  <a:schemeClr val="tx1"/>
                </a:solidFill>
              </a:rPr>
              <a:t>Introduction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372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774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48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r>
              <a:rPr lang="fr-FR" cap="small" dirty="0" smtClean="0"/>
              <a:t> </a:t>
            </a:r>
            <a:endParaRPr lang="fr-FR" cap="small" dirty="0"/>
          </a:p>
        </p:txBody>
      </p:sp>
      <p:grpSp>
        <p:nvGrpSpPr>
          <p:cNvPr id="27" name="Groupe 26"/>
          <p:cNvGrpSpPr/>
          <p:nvPr/>
        </p:nvGrpSpPr>
        <p:grpSpPr>
          <a:xfrm>
            <a:off x="213633" y="993218"/>
            <a:ext cx="6997599" cy="4944911"/>
            <a:chOff x="197528" y="558800"/>
            <a:chExt cx="6997599" cy="494491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7528" y="558800"/>
              <a:ext cx="6997599" cy="49449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683544" y="4100513"/>
              <a:ext cx="237979" cy="131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7426035" y="1677967"/>
            <a:ext cx="449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fr-FR" dirty="0" smtClean="0"/>
              <a:t> </a:t>
            </a:r>
            <a:r>
              <a:rPr lang="fr-FR" b="1" dirty="0" err="1" smtClean="0"/>
              <a:t>Identify</a:t>
            </a:r>
            <a:r>
              <a:rPr lang="fr-FR" dirty="0" smtClean="0"/>
              <a:t> and </a:t>
            </a:r>
            <a:r>
              <a:rPr lang="fr-FR" b="1" dirty="0" err="1" smtClean="0"/>
              <a:t>characterize</a:t>
            </a:r>
            <a:r>
              <a:rPr lang="fr-FR" dirty="0" smtClean="0"/>
              <a:t> </a:t>
            </a:r>
            <a:r>
              <a:rPr lang="fr-FR" dirty="0" err="1" smtClean="0"/>
              <a:t>rapidly</a:t>
            </a:r>
            <a:r>
              <a:rPr lang="fr-FR" dirty="0" smtClean="0"/>
              <a:t> </a:t>
            </a:r>
            <a:r>
              <a:rPr lang="fr-FR" dirty="0" err="1" smtClean="0"/>
              <a:t>deposited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(</a:t>
            </a:r>
            <a:r>
              <a:rPr lang="fr-FR" dirty="0" err="1" smtClean="0"/>
              <a:t>RDLs</a:t>
            </a:r>
            <a:r>
              <a:rPr lang="fr-FR" dirty="0" smtClean="0"/>
              <a:t>) </a:t>
            </a:r>
            <a:r>
              <a:rPr lang="fr-FR" dirty="0" err="1" smtClean="0"/>
              <a:t>resulting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landslides</a:t>
            </a:r>
            <a:r>
              <a:rPr lang="fr-FR" dirty="0" smtClean="0"/>
              <a:t> (</a:t>
            </a:r>
            <a:r>
              <a:rPr lang="fr-FR" dirty="0" err="1" smtClean="0"/>
              <a:t>e.g</a:t>
            </a:r>
            <a:r>
              <a:rPr lang="fr-FR" dirty="0" smtClean="0"/>
              <a:t>., turbidite)</a:t>
            </a:r>
          </a:p>
          <a:p>
            <a:pPr marL="342900" indent="-342900">
              <a:buAutoNum type="arabicParenBoth"/>
            </a:pPr>
            <a:endParaRPr lang="fr-FR" dirty="0"/>
          </a:p>
          <a:p>
            <a:pPr marL="342900" indent="-342900">
              <a:buAutoNum type="arabicParenBoth"/>
            </a:pPr>
            <a:r>
              <a:rPr lang="fr-FR" dirty="0" smtClean="0"/>
              <a:t>Use of </a:t>
            </a:r>
            <a:r>
              <a:rPr lang="fr-FR" baseline="30000" dirty="0" smtClean="0"/>
              <a:t>14</a:t>
            </a:r>
            <a:r>
              <a:rPr lang="fr-FR" dirty="0" smtClean="0"/>
              <a:t>C </a:t>
            </a:r>
            <a:r>
              <a:rPr lang="fr-FR" dirty="0" smtClean="0"/>
              <a:t>to </a:t>
            </a:r>
            <a:r>
              <a:rPr lang="fr-FR" b="1" dirty="0" smtClean="0"/>
              <a:t>date</a:t>
            </a:r>
            <a:r>
              <a:rPr lang="fr-FR" dirty="0" smtClean="0"/>
              <a:t> </a:t>
            </a:r>
            <a:r>
              <a:rPr lang="fr-FR" dirty="0" err="1" smtClean="0"/>
              <a:t>RDLs</a:t>
            </a:r>
            <a:endParaRPr lang="fr-FR" dirty="0" smtClean="0"/>
          </a:p>
          <a:p>
            <a:pPr marL="342900" indent="-342900">
              <a:buAutoNum type="arabicParenBoth"/>
            </a:pPr>
            <a:endParaRPr lang="fr-FR" dirty="0"/>
          </a:p>
          <a:p>
            <a:pPr marL="342900" indent="-342900">
              <a:buAutoNum type="arabicParenBoth"/>
            </a:pPr>
            <a:r>
              <a:rPr lang="fr-FR" dirty="0" smtClean="0"/>
              <a:t>Compare </a:t>
            </a:r>
            <a:r>
              <a:rPr lang="fr-FR" dirty="0" err="1" smtClean="0"/>
              <a:t>them</a:t>
            </a:r>
            <a:r>
              <a:rPr lang="fr-FR" dirty="0" smtClean="0"/>
              <a:t> to </a:t>
            </a:r>
            <a:r>
              <a:rPr lang="fr-FR" b="1" dirty="0" err="1" smtClean="0"/>
              <a:t>historical</a:t>
            </a:r>
            <a:r>
              <a:rPr lang="fr-FR" b="1" dirty="0" smtClean="0"/>
              <a:t> </a:t>
            </a:r>
            <a:r>
              <a:rPr lang="fr-FR" b="1" dirty="0" err="1" smtClean="0"/>
              <a:t>earthquakes</a:t>
            </a:r>
            <a:endParaRPr lang="fr-FR" b="1" dirty="0" smtClean="0"/>
          </a:p>
          <a:p>
            <a:pPr marL="342900" indent="-342900">
              <a:buAutoNum type="arabicParenBoth"/>
            </a:pPr>
            <a:endParaRPr lang="fr-FR" dirty="0"/>
          </a:p>
          <a:p>
            <a:pPr marL="342900" indent="-342900">
              <a:buAutoNum type="arabicParenBoth"/>
            </a:pPr>
            <a:endParaRPr lang="fr-FR" dirty="0"/>
          </a:p>
        </p:txBody>
      </p:sp>
      <p:pic>
        <p:nvPicPr>
          <p:cNvPr id="31" name="Video_Submarine-Landslid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>
            <a:lum contrast="20000"/>
          </a:blip>
          <a:srcRect l="35963" t="39630" r="31849" b="42037"/>
          <a:stretch/>
        </p:blipFill>
        <p:spPr>
          <a:xfrm>
            <a:off x="7663872" y="3978346"/>
            <a:ext cx="3745344" cy="119996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522014" y="5224757"/>
            <a:ext cx="4125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Modified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Geoscience</a:t>
            </a:r>
            <a:r>
              <a:rPr lang="fr-FR" dirty="0"/>
              <a:t> </a:t>
            </a:r>
            <a:r>
              <a:rPr lang="fr-FR" dirty="0" err="1"/>
              <a:t>Australia</a:t>
            </a:r>
            <a:r>
              <a:rPr lang="fr-FR" dirty="0"/>
              <a:t>, 2016</a:t>
            </a:r>
          </a:p>
        </p:txBody>
      </p:sp>
      <p:sp>
        <p:nvSpPr>
          <p:cNvPr id="50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522014" y="993218"/>
            <a:ext cx="4357283" cy="43088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200" dirty="0" err="1" smtClean="0"/>
              <a:t>Seismicity</a:t>
            </a:r>
            <a:r>
              <a:rPr lang="fr-FR" sz="2200" dirty="0" smtClean="0"/>
              <a:t> </a:t>
            </a:r>
            <a:r>
              <a:rPr lang="fr-FR" sz="2200" dirty="0" smtClean="0">
                <a:sym typeface="Wingdings" panose="05000000000000000000" pitchFamily="2" charset="2"/>
              </a:rPr>
              <a:t> </a:t>
            </a:r>
            <a:r>
              <a:rPr lang="fr-FR" sz="2200" dirty="0" err="1" smtClean="0">
                <a:sym typeface="Wingdings" panose="05000000000000000000" pitchFamily="2" charset="2"/>
              </a:rPr>
              <a:t>Submarine</a:t>
            </a:r>
            <a:r>
              <a:rPr lang="fr-FR" sz="2200" dirty="0" smtClean="0">
                <a:sym typeface="Wingdings" panose="05000000000000000000" pitchFamily="2" charset="2"/>
              </a:rPr>
              <a:t> </a:t>
            </a:r>
            <a:r>
              <a:rPr lang="fr-FR" sz="2200" dirty="0" err="1" smtClean="0">
                <a:sym typeface="Wingdings" panose="05000000000000000000" pitchFamily="2" charset="2"/>
              </a:rPr>
              <a:t>landslides</a:t>
            </a:r>
            <a:r>
              <a:rPr lang="fr-FR" sz="2200" dirty="0" smtClean="0">
                <a:sym typeface="Wingdings" panose="05000000000000000000" pitchFamily="2" charset="2"/>
              </a:rPr>
              <a:t> ?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563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/>
          <a:srcRect l="3819" t="34259" r="25671" b="20171"/>
          <a:stretch/>
        </p:blipFill>
        <p:spPr>
          <a:xfrm>
            <a:off x="585574" y="595389"/>
            <a:ext cx="4542928" cy="2202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0" y="-1"/>
            <a:ext cx="2446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4320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err="1" smtClean="0">
                <a:solidFill>
                  <a:schemeClr val="tx1"/>
                </a:solidFill>
              </a:rPr>
              <a:t>Materials</a:t>
            </a:r>
            <a:r>
              <a:rPr lang="fr-FR" b="1" cap="small" dirty="0" smtClean="0">
                <a:solidFill>
                  <a:schemeClr val="tx1"/>
                </a:solidFill>
              </a:rPr>
              <a:t> and </a:t>
            </a:r>
            <a:r>
              <a:rPr lang="fr-FR" b="1" cap="small" dirty="0" err="1" smtClean="0">
                <a:solidFill>
                  <a:schemeClr val="tx1"/>
                </a:solidFill>
              </a:rPr>
              <a:t>Methods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774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48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r>
              <a:rPr lang="fr-FR" cap="small" dirty="0" smtClean="0"/>
              <a:t> </a:t>
            </a:r>
            <a:endParaRPr lang="fr-FR" cap="small" dirty="0"/>
          </a:p>
        </p:txBody>
      </p:sp>
      <p:sp>
        <p:nvSpPr>
          <p:cNvPr id="20" name="Rectangle 19"/>
          <p:cNvSpPr/>
          <p:nvPr/>
        </p:nvSpPr>
        <p:spPr>
          <a:xfrm>
            <a:off x="559152" y="575495"/>
            <a:ext cx="197306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 </a:t>
            </a:r>
            <a:r>
              <a:rPr lang="en-US" dirty="0" err="1" smtClean="0"/>
              <a:t>ubmarine</a:t>
            </a:r>
            <a:r>
              <a:rPr lang="en-US" dirty="0" smtClean="0"/>
              <a:t> </a:t>
            </a:r>
          </a:p>
          <a:p>
            <a:r>
              <a:rPr lang="en-US" sz="2400" b="1" dirty="0" smtClean="0"/>
              <a:t>L </a:t>
            </a:r>
            <a:r>
              <a:rPr lang="en-US" dirty="0" err="1" smtClean="0"/>
              <a:t>andslides</a:t>
            </a:r>
            <a:r>
              <a:rPr lang="en-US" dirty="0"/>
              <a:t>: </a:t>
            </a:r>
            <a:endParaRPr lang="en-US" dirty="0" smtClean="0"/>
          </a:p>
          <a:p>
            <a:r>
              <a:rPr lang="en-US" sz="2400" b="1" dirty="0" smtClean="0"/>
              <a:t>I </a:t>
            </a:r>
            <a:r>
              <a:rPr lang="en-US" dirty="0" err="1" smtClean="0"/>
              <a:t>dentification</a:t>
            </a:r>
            <a:r>
              <a:rPr lang="en-US" dirty="0" smtClean="0"/>
              <a:t> and </a:t>
            </a:r>
          </a:p>
          <a:p>
            <a:r>
              <a:rPr lang="en-US" sz="2400" b="1" dirty="0" smtClean="0"/>
              <a:t>D </a:t>
            </a:r>
            <a:r>
              <a:rPr lang="en-US" dirty="0" err="1" smtClean="0"/>
              <a:t>ating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St. Lawrence </a:t>
            </a:r>
          </a:p>
          <a:p>
            <a:r>
              <a:rPr lang="en-US" sz="2400" b="1" dirty="0" smtClean="0"/>
              <a:t>E </a:t>
            </a:r>
            <a:r>
              <a:rPr lang="en-US" dirty="0" err="1" smtClean="0"/>
              <a:t>stuary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 rot="16200000">
            <a:off x="4270653" y="1972629"/>
            <a:ext cx="152232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© Arthur Bieber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7"/>
          <a:srcRect l="989" t="2187" r="4231" b="1456"/>
          <a:stretch/>
        </p:blipFill>
        <p:spPr>
          <a:xfrm>
            <a:off x="5724525" y="3753388"/>
            <a:ext cx="5435683" cy="24460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r="12328"/>
          <a:stretch/>
        </p:blipFill>
        <p:spPr bwMode="auto">
          <a:xfrm>
            <a:off x="585574" y="3270604"/>
            <a:ext cx="4019198" cy="29288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4525" y="589314"/>
            <a:ext cx="5435683" cy="30067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rme libre 2"/>
          <p:cNvSpPr/>
          <p:nvPr/>
        </p:nvSpPr>
        <p:spPr>
          <a:xfrm>
            <a:off x="8658603" y="2173675"/>
            <a:ext cx="1638900" cy="833098"/>
          </a:xfrm>
          <a:custGeom>
            <a:avLst/>
            <a:gdLst>
              <a:gd name="connsiteX0" fmla="*/ 687080 w 1820919"/>
              <a:gd name="connsiteY0" fmla="*/ 913026 h 918685"/>
              <a:gd name="connsiteX1" fmla="*/ 372755 w 1820919"/>
              <a:gd name="connsiteY1" fmla="*/ 779676 h 918685"/>
              <a:gd name="connsiteX2" fmla="*/ 106055 w 1820919"/>
              <a:gd name="connsiteY2" fmla="*/ 674901 h 918685"/>
              <a:gd name="connsiteX3" fmla="*/ 1280 w 1820919"/>
              <a:gd name="connsiteY3" fmla="*/ 503451 h 918685"/>
              <a:gd name="connsiteX4" fmla="*/ 58430 w 1820919"/>
              <a:gd name="connsiteY4" fmla="*/ 389151 h 918685"/>
              <a:gd name="connsiteX5" fmla="*/ 210830 w 1820919"/>
              <a:gd name="connsiteY5" fmla="*/ 332001 h 918685"/>
              <a:gd name="connsiteX6" fmla="*/ 534680 w 1820919"/>
              <a:gd name="connsiteY6" fmla="*/ 227226 h 918685"/>
              <a:gd name="connsiteX7" fmla="*/ 906155 w 1820919"/>
              <a:gd name="connsiteY7" fmla="*/ 141501 h 918685"/>
              <a:gd name="connsiteX8" fmla="*/ 1182380 w 1820919"/>
              <a:gd name="connsiteY8" fmla="*/ 65301 h 918685"/>
              <a:gd name="connsiteX9" fmla="*/ 1382405 w 1820919"/>
              <a:gd name="connsiteY9" fmla="*/ 17676 h 918685"/>
              <a:gd name="connsiteX10" fmla="*/ 1563380 w 1820919"/>
              <a:gd name="connsiteY10" fmla="*/ 8151 h 918685"/>
              <a:gd name="connsiteX11" fmla="*/ 1763405 w 1820919"/>
              <a:gd name="connsiteY11" fmla="*/ 131976 h 918685"/>
              <a:gd name="connsiteX12" fmla="*/ 1820555 w 1820919"/>
              <a:gd name="connsiteY12" fmla="*/ 284376 h 918685"/>
              <a:gd name="connsiteX13" fmla="*/ 1744355 w 1820919"/>
              <a:gd name="connsiteY13" fmla="*/ 398676 h 918685"/>
              <a:gd name="connsiteX14" fmla="*/ 1601480 w 1820919"/>
              <a:gd name="connsiteY14" fmla="*/ 484401 h 918685"/>
              <a:gd name="connsiteX15" fmla="*/ 1296680 w 1820919"/>
              <a:gd name="connsiteY15" fmla="*/ 627276 h 918685"/>
              <a:gd name="connsiteX16" fmla="*/ 1068080 w 1820919"/>
              <a:gd name="connsiteY16" fmla="*/ 732051 h 918685"/>
              <a:gd name="connsiteX17" fmla="*/ 820430 w 1820919"/>
              <a:gd name="connsiteY17" fmla="*/ 874926 h 918685"/>
              <a:gd name="connsiteX18" fmla="*/ 687080 w 1820919"/>
              <a:gd name="connsiteY18" fmla="*/ 913026 h 918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0919" h="918685">
                <a:moveTo>
                  <a:pt x="687080" y="913026"/>
                </a:moveTo>
                <a:cubicBezTo>
                  <a:pt x="612468" y="897151"/>
                  <a:pt x="469592" y="819363"/>
                  <a:pt x="372755" y="779676"/>
                </a:cubicBezTo>
                <a:cubicBezTo>
                  <a:pt x="275918" y="739989"/>
                  <a:pt x="167967" y="720938"/>
                  <a:pt x="106055" y="674901"/>
                </a:cubicBezTo>
                <a:cubicBezTo>
                  <a:pt x="44143" y="628864"/>
                  <a:pt x="9217" y="551076"/>
                  <a:pt x="1280" y="503451"/>
                </a:cubicBezTo>
                <a:cubicBezTo>
                  <a:pt x="-6657" y="455826"/>
                  <a:pt x="23505" y="417726"/>
                  <a:pt x="58430" y="389151"/>
                </a:cubicBezTo>
                <a:cubicBezTo>
                  <a:pt x="93355" y="360576"/>
                  <a:pt x="131455" y="358988"/>
                  <a:pt x="210830" y="332001"/>
                </a:cubicBezTo>
                <a:cubicBezTo>
                  <a:pt x="290205" y="305014"/>
                  <a:pt x="418792" y="258976"/>
                  <a:pt x="534680" y="227226"/>
                </a:cubicBezTo>
                <a:cubicBezTo>
                  <a:pt x="650567" y="195476"/>
                  <a:pt x="798205" y="168488"/>
                  <a:pt x="906155" y="141501"/>
                </a:cubicBezTo>
                <a:cubicBezTo>
                  <a:pt x="1014105" y="114514"/>
                  <a:pt x="1103005" y="85938"/>
                  <a:pt x="1182380" y="65301"/>
                </a:cubicBezTo>
                <a:cubicBezTo>
                  <a:pt x="1261755" y="44664"/>
                  <a:pt x="1318905" y="27201"/>
                  <a:pt x="1382405" y="17676"/>
                </a:cubicBezTo>
                <a:cubicBezTo>
                  <a:pt x="1445905" y="8151"/>
                  <a:pt x="1499880" y="-10899"/>
                  <a:pt x="1563380" y="8151"/>
                </a:cubicBezTo>
                <a:cubicBezTo>
                  <a:pt x="1626880" y="27201"/>
                  <a:pt x="1720543" y="85939"/>
                  <a:pt x="1763405" y="131976"/>
                </a:cubicBezTo>
                <a:cubicBezTo>
                  <a:pt x="1806267" y="178013"/>
                  <a:pt x="1823730" y="239926"/>
                  <a:pt x="1820555" y="284376"/>
                </a:cubicBezTo>
                <a:cubicBezTo>
                  <a:pt x="1817380" y="328826"/>
                  <a:pt x="1780868" y="365338"/>
                  <a:pt x="1744355" y="398676"/>
                </a:cubicBezTo>
                <a:cubicBezTo>
                  <a:pt x="1707843" y="432013"/>
                  <a:pt x="1676093" y="446301"/>
                  <a:pt x="1601480" y="484401"/>
                </a:cubicBezTo>
                <a:cubicBezTo>
                  <a:pt x="1526868" y="522501"/>
                  <a:pt x="1296680" y="627276"/>
                  <a:pt x="1296680" y="627276"/>
                </a:cubicBezTo>
                <a:cubicBezTo>
                  <a:pt x="1207780" y="668551"/>
                  <a:pt x="1147455" y="690776"/>
                  <a:pt x="1068080" y="732051"/>
                </a:cubicBezTo>
                <a:cubicBezTo>
                  <a:pt x="988705" y="773326"/>
                  <a:pt x="888693" y="840001"/>
                  <a:pt x="820430" y="874926"/>
                </a:cubicBezTo>
                <a:cubicBezTo>
                  <a:pt x="752167" y="909851"/>
                  <a:pt x="761692" y="928901"/>
                  <a:pt x="687080" y="913026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rot="20689522">
            <a:off x="8844899" y="2362019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>
                <a:solidFill>
                  <a:srgbClr val="C00000"/>
                </a:solidFill>
              </a:rPr>
              <a:t>Distal </a:t>
            </a:r>
            <a:r>
              <a:rPr lang="fr-FR" sz="1600" i="1" dirty="0" err="1" smtClean="0">
                <a:solidFill>
                  <a:srgbClr val="C00000"/>
                </a:solidFill>
              </a:rPr>
              <a:t>deposits</a:t>
            </a:r>
            <a:endParaRPr lang="fr-FR" sz="1600" i="1" dirty="0">
              <a:solidFill>
                <a:srgbClr val="C00000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8226331" y="1052552"/>
            <a:ext cx="1113905" cy="1121123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8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87140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err="1" smtClean="0">
                <a:solidFill>
                  <a:schemeClr val="tx1"/>
                </a:solidFill>
              </a:rPr>
              <a:t>Results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1"/>
            <a:ext cx="2446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48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r>
              <a:rPr lang="fr-FR" cap="small" dirty="0" smtClean="0"/>
              <a:t> </a:t>
            </a:r>
            <a:endParaRPr lang="fr-FR" cap="small" dirty="0"/>
          </a:p>
        </p:txBody>
      </p:sp>
      <p:sp>
        <p:nvSpPr>
          <p:cNvPr id="32" name="Rectangle 31"/>
          <p:cNvSpPr/>
          <p:nvPr/>
        </p:nvSpPr>
        <p:spPr>
          <a:xfrm>
            <a:off x="24372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9497813" y="5221966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</a:t>
            </a:r>
            <a:r>
              <a:rPr lang="fr-FR" i="1" dirty="0" smtClean="0"/>
              <a:t>et al.</a:t>
            </a:r>
            <a:r>
              <a:rPr lang="fr-FR" dirty="0" smtClean="0"/>
              <a:t>, in </a:t>
            </a:r>
            <a:r>
              <a:rPr lang="fr-FR" dirty="0" err="1" smtClean="0"/>
              <a:t>prep</a:t>
            </a:r>
            <a:endParaRPr lang="fr-FR" dirty="0"/>
          </a:p>
        </p:txBody>
      </p:sp>
      <p:sp>
        <p:nvSpPr>
          <p:cNvPr id="38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/>
          <a:srcRect l="49904" t="-1212" r="-341" b="51984"/>
          <a:stretch/>
        </p:blipFill>
        <p:spPr>
          <a:xfrm>
            <a:off x="174625" y="638298"/>
            <a:ext cx="5251133" cy="26294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-636" r="-755" b="-831"/>
          <a:stretch/>
        </p:blipFill>
        <p:spPr>
          <a:xfrm>
            <a:off x="5605463" y="638298"/>
            <a:ext cx="6419850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39" name="ZoneTexte 38"/>
          <p:cNvSpPr txBox="1"/>
          <p:nvPr/>
        </p:nvSpPr>
        <p:spPr>
          <a:xfrm>
            <a:off x="5605463" y="5621894"/>
            <a:ext cx="23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et al., in </a:t>
            </a:r>
            <a:r>
              <a:rPr lang="fr-FR" dirty="0" err="1" smtClean="0"/>
              <a:t>prep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0" name="ZoneTexte 39"/>
          <p:cNvSpPr txBox="1"/>
          <p:nvPr/>
        </p:nvSpPr>
        <p:spPr>
          <a:xfrm>
            <a:off x="3026768" y="3267766"/>
            <a:ext cx="239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et al., in </a:t>
            </a:r>
            <a:r>
              <a:rPr lang="fr-FR" dirty="0" err="1" smtClean="0"/>
              <a:t>prep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1172095" y="1132955"/>
            <a:ext cx="448887" cy="99753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634038" y="1682808"/>
            <a:ext cx="351126" cy="91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634038" y="2038696"/>
            <a:ext cx="351126" cy="91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5634038" y="2251482"/>
            <a:ext cx="351126" cy="91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90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487140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err="1" smtClean="0">
                <a:solidFill>
                  <a:schemeClr val="tx1"/>
                </a:solidFill>
              </a:rPr>
              <a:t>Results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1"/>
            <a:ext cx="2446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48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r>
              <a:rPr lang="fr-FR" cap="small" dirty="0" smtClean="0"/>
              <a:t> </a:t>
            </a:r>
            <a:endParaRPr lang="fr-FR" cap="small" dirty="0"/>
          </a:p>
        </p:txBody>
      </p:sp>
      <p:sp>
        <p:nvSpPr>
          <p:cNvPr id="32" name="Rectangle 31"/>
          <p:cNvSpPr/>
          <p:nvPr/>
        </p:nvSpPr>
        <p:spPr>
          <a:xfrm>
            <a:off x="24372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719229" y="2542512"/>
            <a:ext cx="4953001" cy="226848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7"/>
          <a:srcRect l="50047" r="-1" b="50550"/>
          <a:stretch/>
        </p:blipFill>
        <p:spPr>
          <a:xfrm>
            <a:off x="7592785" y="1200696"/>
            <a:ext cx="3577960" cy="4952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7634465" y="6212721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</a:t>
            </a:r>
            <a:r>
              <a:rPr lang="fr-FR" i="1" dirty="0" smtClean="0"/>
              <a:t>et al.</a:t>
            </a:r>
            <a:r>
              <a:rPr lang="fr-FR" dirty="0" smtClean="0"/>
              <a:t>, in </a:t>
            </a:r>
            <a:r>
              <a:rPr lang="fr-FR" dirty="0" err="1" smtClean="0"/>
              <a:t>prep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966696" y="765357"/>
            <a:ext cx="1581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Shell </a:t>
            </a:r>
            <a:r>
              <a:rPr lang="fr-FR" sz="2000" i="1" dirty="0" err="1" smtClean="0"/>
              <a:t>samples</a:t>
            </a:r>
            <a:endParaRPr lang="fr-FR" sz="2000" i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8013109" y="769302"/>
            <a:ext cx="2737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i="1" dirty="0" smtClean="0"/>
              <a:t>Age </a:t>
            </a:r>
            <a:r>
              <a:rPr lang="fr-FR" sz="2000" i="1" dirty="0" smtClean="0"/>
              <a:t>model</a:t>
            </a:r>
            <a:endParaRPr lang="fr-FR" sz="2000" i="1" dirty="0" smtClean="0"/>
          </a:p>
        </p:txBody>
      </p:sp>
      <p:sp>
        <p:nvSpPr>
          <p:cNvPr id="2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-636" r="49782" b="-831"/>
          <a:stretch/>
        </p:blipFill>
        <p:spPr>
          <a:xfrm>
            <a:off x="3472048" y="1200254"/>
            <a:ext cx="3230775" cy="4953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3" name="Connecteur droit avec flèche 2"/>
          <p:cNvCxnSpPr/>
          <p:nvPr/>
        </p:nvCxnSpPr>
        <p:spPr>
          <a:xfrm flipV="1">
            <a:off x="3009900" y="2276475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3009900" y="2647950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V="1">
            <a:off x="3009900" y="2838450"/>
            <a:ext cx="36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173907" y="2838450"/>
            <a:ext cx="1476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~1665 ± 70 CE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2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smtClean="0">
                <a:solidFill>
                  <a:schemeClr val="tx1"/>
                </a:solidFill>
              </a:rPr>
              <a:t>Discussion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-1"/>
            <a:ext cx="2446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7548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  <a:r>
              <a:rPr lang="fr-FR" cap="small" dirty="0" smtClean="0"/>
              <a:t> </a:t>
            </a:r>
            <a:endParaRPr lang="fr-FR" cap="small" dirty="0"/>
          </a:p>
        </p:txBody>
      </p:sp>
      <p:sp>
        <p:nvSpPr>
          <p:cNvPr id="32" name="Rectangle 31"/>
          <p:cNvSpPr/>
          <p:nvPr/>
        </p:nvSpPr>
        <p:spPr>
          <a:xfrm>
            <a:off x="24372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16033" y="6220256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</a:t>
            </a:r>
            <a:r>
              <a:rPr lang="fr-FR" i="1" dirty="0" smtClean="0"/>
              <a:t>et al.</a:t>
            </a:r>
            <a:r>
              <a:rPr lang="fr-FR" dirty="0" smtClean="0"/>
              <a:t>, in </a:t>
            </a:r>
            <a:r>
              <a:rPr lang="fr-FR" dirty="0" err="1" smtClean="0"/>
              <a:t>prep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48774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701483" y="595755"/>
            <a:ext cx="6100354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Synchronous submarine landslides over 250 km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05837" y="161166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000" dirty="0"/>
              <a:t>Trigger factors </a:t>
            </a:r>
            <a:r>
              <a:rPr lang="en-CA" sz="2000" dirty="0" smtClean="0"/>
              <a:t>possible:</a:t>
            </a: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dirty="0"/>
              <a:t>rapid relative sea-level rise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dirty="0"/>
              <a:t>storms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dirty="0"/>
              <a:t>earthquakes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9" y="2985891"/>
            <a:ext cx="3289443" cy="1738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l="-704" t="-967"/>
          <a:stretch/>
        </p:blipFill>
        <p:spPr>
          <a:xfrm>
            <a:off x="408075" y="520281"/>
            <a:ext cx="5007958" cy="6003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4379399" y="1762298"/>
            <a:ext cx="117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~1850 CE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379399" y="2219912"/>
            <a:ext cx="117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~1635 CE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955963" y="2266950"/>
            <a:ext cx="3054061" cy="322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955963" y="1885205"/>
            <a:ext cx="3054061" cy="159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3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20000" t="-10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1"/>
            <a:ext cx="2446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226" y="5991226"/>
            <a:ext cx="866774" cy="8667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226" y="5591298"/>
            <a:ext cx="866774" cy="39992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0" y="6611779"/>
            <a:ext cx="11325226" cy="24622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EGU 2022 –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ts4.4 – </a:t>
            </a:r>
            <a:r>
              <a:rPr kumimoji="0" lang="en-CA" sz="1000" b="0" i="0" u="none" strike="noStrike" kern="1200" cap="small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Earthquake-triggered</a:t>
            </a:r>
            <a:r>
              <a:rPr kumimoji="0" lang="en-CA" sz="1000" b="0" i="0" u="none" strike="noStrike" kern="1200" cap="small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submarine landslides in the St. Lawrence Estuary during the last two millennia and the record of the major 1663 CE M ≥ 7 event – </a:t>
            </a:r>
            <a:r>
              <a:rPr kumimoji="0" lang="en-CA" sz="1000" b="0" i="0" u="none" strike="noStrike" kern="1200" cap="small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M.Mérindol</a:t>
            </a:r>
            <a:endParaRPr kumimoji="0" lang="fr-FR" sz="1000" b="0" i="0" u="none" strike="noStrike" kern="1200" cap="small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372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</a:t>
            </a:r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Methods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16033" y="6220256"/>
            <a:ext cx="234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Mérindol </a:t>
            </a:r>
            <a:r>
              <a:rPr lang="fr-FR" i="1" dirty="0" smtClean="0"/>
              <a:t>et al.</a:t>
            </a:r>
            <a:r>
              <a:rPr lang="fr-FR" dirty="0" smtClean="0"/>
              <a:t>, in </a:t>
            </a:r>
            <a:r>
              <a:rPr lang="fr-FR" dirty="0" err="1" smtClean="0"/>
              <a:t>prep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48774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Results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-111125" y="6552326"/>
            <a:ext cx="390525" cy="365125"/>
          </a:xfrm>
        </p:spPr>
        <p:txBody>
          <a:bodyPr/>
          <a:lstStyle/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701483" y="595755"/>
            <a:ext cx="6100354" cy="46166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Synchronous submarine landslides over 250 km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05837" y="1611663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000" dirty="0"/>
              <a:t>Trigger factors </a:t>
            </a:r>
            <a:r>
              <a:rPr lang="en-CA" sz="2000" dirty="0" smtClean="0"/>
              <a:t>possible:</a:t>
            </a: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dirty="0"/>
              <a:t>rapid relative sea-level rise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dirty="0"/>
              <a:t>storms</a:t>
            </a:r>
          </a:p>
          <a:p>
            <a:pPr marL="342900" indent="-342900">
              <a:buFont typeface="Symbol" panose="05050102010706020507" pitchFamily="18" charset="2"/>
              <a:buChar char="®"/>
            </a:pPr>
            <a:endParaRPr lang="en-CA" sz="2000" dirty="0"/>
          </a:p>
          <a:p>
            <a:pPr marL="342900" indent="-342900">
              <a:buFont typeface="Symbol" panose="05050102010706020507" pitchFamily="18" charset="2"/>
              <a:buChar char="®"/>
            </a:pPr>
            <a:r>
              <a:rPr lang="en-CA" sz="2000" b="1" dirty="0"/>
              <a:t>earthquakes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9" y="2985891"/>
            <a:ext cx="3289443" cy="17386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/>
          <a:srcRect l="-704" t="-967"/>
          <a:stretch/>
        </p:blipFill>
        <p:spPr>
          <a:xfrm>
            <a:off x="408075" y="520281"/>
            <a:ext cx="5007958" cy="60032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701483" y="5079017"/>
            <a:ext cx="562374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CA" sz="2000" dirty="0" smtClean="0"/>
              <a:t>Relationship between </a:t>
            </a:r>
            <a:r>
              <a:rPr lang="en-CA" sz="2000" b="1" dirty="0" smtClean="0"/>
              <a:t>submarines landslides </a:t>
            </a:r>
            <a:r>
              <a:rPr lang="en-CA" sz="2000" dirty="0" smtClean="0"/>
              <a:t>and </a:t>
            </a:r>
            <a:r>
              <a:rPr lang="en-CA" sz="2000" b="1" dirty="0" smtClean="0"/>
              <a:t>seismicity in eastern Canada</a:t>
            </a:r>
            <a:r>
              <a:rPr lang="en-CA" sz="2000" dirty="0" smtClean="0"/>
              <a:t>.</a:t>
            </a:r>
            <a:endParaRPr lang="en-CA" sz="2000" dirty="0"/>
          </a:p>
        </p:txBody>
      </p:sp>
      <p:sp>
        <p:nvSpPr>
          <p:cNvPr id="19" name="Rectangle 18"/>
          <p:cNvSpPr/>
          <p:nvPr/>
        </p:nvSpPr>
        <p:spPr>
          <a:xfrm>
            <a:off x="9745800" y="-1"/>
            <a:ext cx="24372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cap="small" dirty="0" smtClean="0">
                <a:solidFill>
                  <a:schemeClr val="tx1"/>
                </a:solidFill>
              </a:rPr>
              <a:t>Conclusion</a:t>
            </a:r>
            <a:endParaRPr lang="fr-FR" b="1" cap="small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1600" y="-1"/>
            <a:ext cx="2437200" cy="432000"/>
          </a:xfrm>
          <a:prstGeom prst="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cap="smal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Discussion</a:t>
            </a:r>
            <a:endParaRPr lang="fr-FR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379399" y="1762298"/>
            <a:ext cx="117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~1850 CE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379399" y="2219912"/>
            <a:ext cx="117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~1635 CE</a:t>
            </a:r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955963" y="2266950"/>
            <a:ext cx="3054061" cy="322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955963" y="1885205"/>
            <a:ext cx="3054061" cy="159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60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981575"/>
            <a:ext cx="12192000" cy="1876425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38200" y="69074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1200" cap="none" spc="60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Thank you !</a:t>
            </a:r>
          </a:p>
        </p:txBody>
      </p:sp>
      <p:pic>
        <p:nvPicPr>
          <p:cNvPr id="9" name="Imag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995" y="6329731"/>
            <a:ext cx="2074367" cy="391744"/>
          </a:xfrm>
          <a:prstGeom prst="rect">
            <a:avLst/>
          </a:prstGeom>
          <a:noFill/>
        </p:spPr>
      </p:pic>
      <p:pic>
        <p:nvPicPr>
          <p:cNvPr id="10" name="Image 9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90" y1="48529" x2="10204" y2="55147"/>
                        <a14:foregroundMark x1="15399" y1="49265" x2="14657" y2="60294"/>
                        <a14:foregroundMark x1="10575" y1="69118" x2="10575" y2="69118"/>
                        <a14:foregroundMark x1="8720" y1="80882" x2="8720" y2="80882"/>
                        <a14:foregroundMark x1="2412" y1="75735" x2="2412" y2="75735"/>
                        <a14:foregroundMark x1="1855" y1="61765" x2="1855" y2="61765"/>
                        <a14:foregroundMark x1="2041" y1="46324" x2="2041" y2="46324"/>
                        <a14:foregroundMark x1="17254" y1="42647" x2="17254" y2="42647"/>
                        <a14:foregroundMark x1="25232" y1="43382" x2="27273" y2="62500"/>
                        <a14:foregroundMark x1="25974" y1="72794" x2="25788" y2="76471"/>
                        <a14:foregroundMark x1="17996" y1="81618" x2="21336" y2="84559"/>
                        <a14:foregroundMark x1="24490" y1="92647" x2="28200" y2="96324"/>
                        <a14:foregroundMark x1="18738" y1="90441" x2="17440" y2="90441"/>
                        <a14:foregroundMark x1="16512" y1="91912" x2="16512" y2="91912"/>
                        <a14:foregroundMark x1="34879" y1="91912" x2="34879" y2="91912"/>
                        <a14:foregroundMark x1="34879" y1="49265" x2="30798" y2="79412"/>
                        <a14:foregroundMark x1="35993" y1="39706" x2="41187" y2="80882"/>
                        <a14:foregroundMark x1="46011" y1="39706" x2="45826" y2="78676"/>
                        <a14:foregroundMark x1="52319" y1="41176" x2="52319" y2="41176"/>
                        <a14:foregroundMark x1="52690" y1="54412" x2="52690" y2="54412"/>
                        <a14:foregroundMark x1="51391" y1="66176" x2="51391" y2="66176"/>
                        <a14:foregroundMark x1="52505" y1="77941" x2="52505" y2="77941"/>
                        <a14:foregroundMark x1="65492" y1="24265" x2="65492" y2="24265"/>
                        <a14:foregroundMark x1="62523" y1="8088" x2="62523" y2="8088"/>
                        <a14:foregroundMark x1="73469" y1="26471" x2="73469" y2="26471"/>
                        <a14:foregroundMark x1="85714" y1="27941" x2="85714" y2="27941"/>
                        <a14:foregroundMark x1="94249" y1="24265" x2="94249" y2="24265"/>
                        <a14:foregroundMark x1="97403" y1="66176" x2="97403" y2="66176"/>
                        <a14:backgroundMark x1="18553" y1="22794" x2="35993" y2="18382"/>
                        <a14:backgroundMark x1="41744" y1="92647" x2="51206" y2="92647"/>
                        <a14:backgroundMark x1="69202" y1="72794" x2="80705" y2="72059"/>
                        <a14:backgroundMark x1="77180" y1="19118" x2="88312" y2="13235"/>
                        <a14:backgroundMark x1="73840" y1="36765" x2="73840" y2="36765"/>
                        <a14:backgroundMark x1="79592" y1="38971" x2="79592" y2="38971"/>
                        <a14:backgroundMark x1="83673" y1="27941" x2="81818" y2="60294"/>
                        <a14:backgroundMark x1="91280" y1="66912" x2="91280" y2="66912"/>
                        <a14:backgroundMark x1="96660" y1="87500" x2="96660" y2="87500"/>
                        <a14:backgroundMark x1="58071" y1="88235" x2="58071" y2="88235"/>
                        <a14:backgroundMark x1="41744" y1="56618" x2="41744" y2="56618"/>
                        <a14:backgroundMark x1="76438" y1="44853" x2="76438" y2="44853"/>
                        <a14:backgroundMark x1="79777" y1="34559" x2="79777" y2="34559"/>
                        <a14:backgroundMark x1="96289" y1="30882" x2="96289" y2="30882"/>
                        <a14:backgroundMark x1="74212" y1="33088" x2="74212" y2="33088"/>
                        <a14:backgroundMark x1="77922" y1="98529" x2="77922" y2="98529"/>
                        <a14:backgroundMark x1="69388" y1="98529" x2="69388" y2="98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55" y="6202812"/>
            <a:ext cx="1907177" cy="528018"/>
          </a:xfrm>
          <a:prstGeom prst="rect">
            <a:avLst/>
          </a:prstGeom>
          <a:noFill/>
        </p:spPr>
      </p:pic>
      <p:pic>
        <p:nvPicPr>
          <p:cNvPr id="11" name="Image 10" descr="Résultat de recherche d'images pour &quot;logo université laval&quot;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19" y="6162307"/>
            <a:ext cx="1693273" cy="62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Logo | Geot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2" y="6082966"/>
            <a:ext cx="1075554" cy="76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ISblue - Ecole Universitaire de Recherche en sciences &amp; technologies marines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01"/>
          <a:stretch/>
        </p:blipFill>
        <p:spPr bwMode="auto">
          <a:xfrm>
            <a:off x="5617737" y="6158582"/>
            <a:ext cx="2186577" cy="63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331" y="6226803"/>
            <a:ext cx="1818819" cy="5976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23785D-B386-4A99-ADC8-3BF31EE8A7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4900" y="944235"/>
            <a:ext cx="103421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cap="small" dirty="0" smtClean="0"/>
              <a:t>This work was supported by </a:t>
            </a:r>
            <a:r>
              <a:rPr lang="en-US" cap="small" dirty="0" err="1" smtClean="0"/>
              <a:t>ISblue</a:t>
            </a:r>
            <a:r>
              <a:rPr lang="en-US" cap="small" dirty="0" smtClean="0"/>
              <a:t> project, Interdisciplinary graduate school for the blue planet (ANR-17-EURE-0015) and co-funded by a grant from the French government under the program "</a:t>
            </a:r>
            <a:r>
              <a:rPr lang="en-US" cap="small" dirty="0" err="1" smtClean="0"/>
              <a:t>Investissements</a:t>
            </a:r>
            <a:r>
              <a:rPr lang="en-US" cap="small" dirty="0" smtClean="0"/>
              <a:t> </a:t>
            </a:r>
            <a:r>
              <a:rPr lang="en-US" cap="small" dirty="0" err="1" smtClean="0"/>
              <a:t>d'Avenir</a:t>
            </a:r>
            <a:r>
              <a:rPr lang="en-US" cap="small" dirty="0" smtClean="0"/>
              <a:t>".</a:t>
            </a:r>
          </a:p>
          <a:p>
            <a:pPr algn="just"/>
            <a:endParaRPr lang="en-US" cap="small" dirty="0" smtClean="0"/>
          </a:p>
          <a:p>
            <a:pPr algn="just"/>
            <a:r>
              <a:rPr lang="en-US" cap="small" dirty="0" smtClean="0"/>
              <a:t>The SLIDE2020 expedition was supported by ship time of the </a:t>
            </a:r>
            <a:r>
              <a:rPr lang="en-US" cap="small" dirty="0" err="1" smtClean="0"/>
              <a:t>Odyssée</a:t>
            </a:r>
            <a:r>
              <a:rPr lang="en-US" cap="small" dirty="0" smtClean="0"/>
              <a:t> Saint-Laurent program of the </a:t>
            </a:r>
            <a:r>
              <a:rPr lang="en-US" cap="small" dirty="0" err="1" smtClean="0"/>
              <a:t>Réseau</a:t>
            </a:r>
            <a:r>
              <a:rPr lang="en-US" cap="small" dirty="0" smtClean="0"/>
              <a:t> Québec maritime (RQM). G. St-</a:t>
            </a:r>
            <a:r>
              <a:rPr lang="en-US" cap="small" dirty="0" err="1" smtClean="0"/>
              <a:t>Onge</a:t>
            </a:r>
            <a:r>
              <a:rPr lang="en-US" cap="small" dirty="0" smtClean="0"/>
              <a:t> and P. </a:t>
            </a:r>
            <a:r>
              <a:rPr lang="en-US" cap="small" dirty="0" err="1" smtClean="0"/>
              <a:t>Lajeunesse</a:t>
            </a:r>
            <a:r>
              <a:rPr lang="en-US" cap="small" dirty="0" smtClean="0"/>
              <a:t> acknowledge the financial support of the Natural Sciences and Engineering Research Council of Canada (NSERC) through their discovery and previous ship time grants.</a:t>
            </a:r>
            <a:endParaRPr lang="fr-FR" cap="small" dirty="0" smtClean="0"/>
          </a:p>
          <a:p>
            <a:pPr algn="just"/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5926" y1="30964" x2="3981" y2="40863"/>
                        <a14:foregroundMark x1="11759" y1="61421" x2="11759" y2="61421"/>
                        <a14:foregroundMark x1="14537" y1="64213" x2="14537" y2="64213"/>
                        <a14:foregroundMark x1="16204" y1="35025" x2="16204" y2="35025"/>
                        <a14:foregroundMark x1="17500" y1="31218" x2="15093" y2="43147"/>
                        <a14:foregroundMark x1="23796" y1="17005" x2="23796" y2="17005"/>
                        <a14:foregroundMark x1="29815" y1="9645" x2="29815" y2="9645"/>
                        <a14:foregroundMark x1="31574" y1="8883" x2="31574" y2="8883"/>
                        <a14:foregroundMark x1="18148" y1="9645" x2="18148" y2="9645"/>
                        <a14:foregroundMark x1="31296" y1="48477" x2="31296" y2="48477"/>
                        <a14:foregroundMark x1="38611" y1="48477" x2="38611" y2="48477"/>
                        <a14:foregroundMark x1="47593" y1="46701" x2="47593" y2="46701"/>
                        <a14:foregroundMark x1="56204" y1="47970" x2="56204" y2="47970"/>
                        <a14:foregroundMark x1="66574" y1="46193" x2="66574" y2="46193"/>
                        <a14:foregroundMark x1="73796" y1="44924" x2="73796" y2="44924"/>
                        <a14:foregroundMark x1="80185" y1="48223" x2="80741" y2="57614"/>
                        <a14:foregroundMark x1="84167" y1="53299" x2="84167" y2="53299"/>
                        <a14:foregroundMark x1="93333" y1="45685" x2="93333" y2="45685"/>
                        <a14:foregroundMark x1="35093" y1="76650" x2="35093" y2="76650"/>
                        <a14:foregroundMark x1="50000" y1="74112" x2="50000" y2="74112"/>
                        <a14:foregroundMark x1="56574" y1="77665" x2="56574" y2="77665"/>
                        <a14:foregroundMark x1="20463" y1="22843" x2="20463" y2="22843"/>
                        <a14:foregroundMark x1="19259" y1="26650" x2="19259" y2="26650"/>
                        <a14:foregroundMark x1="19815" y1="17766" x2="19815" y2="17766"/>
                        <a14:foregroundMark x1="21481" y1="15736" x2="21481" y2="15736"/>
                        <a14:foregroundMark x1="22963" y1="14213" x2="22963" y2="14213"/>
                        <a14:foregroundMark x1="23981" y1="12944" x2="23981" y2="12944"/>
                        <a14:foregroundMark x1="28889" y1="10406" x2="28889" y2="10406"/>
                        <a14:foregroundMark x1="27685" y1="12944" x2="27685" y2="12944"/>
                        <a14:foregroundMark x1="25741" y1="15228" x2="25741" y2="15228"/>
                        <a14:foregroundMark x1="24907" y1="16244" x2="24907" y2="16244"/>
                        <a14:foregroundMark x1="24444" y1="16497" x2="24167" y2="17259"/>
                        <a14:foregroundMark x1="23611" y1="18020" x2="23333" y2="18528"/>
                        <a14:foregroundMark x1="22500" y1="19036" x2="22130" y2="19543"/>
                        <a14:foregroundMark x1="21759" y1="20051" x2="21019" y2="21066"/>
                        <a14:foregroundMark x1="18611" y1="19289" x2="18611" y2="19289"/>
                        <a14:foregroundMark x1="17222" y1="20051" x2="17222" y2="20051"/>
                        <a14:foregroundMark x1="17222" y1="20051" x2="17222" y2="20051"/>
                        <a14:foregroundMark x1="17500" y1="15482" x2="17500" y2="15482"/>
                        <a14:foregroundMark x1="11296" y1="20051" x2="11296" y2="20051"/>
                        <a14:foregroundMark x1="13148" y1="18528" x2="13148" y2="18528"/>
                        <a14:foregroundMark x1="13889" y1="17766" x2="13889" y2="17766"/>
                        <a14:foregroundMark x1="39815" y1="77665" x2="39630" y2="83756"/>
                        <a14:foregroundMark x1="25648" y1="11421" x2="25648" y2="11421"/>
                        <a14:foregroundMark x1="28333" y1="9645" x2="28333" y2="9645"/>
                        <a14:foregroundMark x1="26481" y1="10914" x2="26481" y2="10914"/>
                        <a14:foregroundMark x1="26667" y1="13198" x2="26667" y2="13198"/>
                        <a14:backgroundMark x1="42037" y1="76650" x2="42037" y2="84264"/>
                        <a14:backgroundMark x1="49630" y1="80203" x2="49630" y2="80203"/>
                        <a14:backgroundMark x1="58056" y1="76650" x2="58056" y2="76650"/>
                        <a14:backgroundMark x1="66296" y1="52792" x2="66296" y2="52792"/>
                        <a14:backgroundMark x1="81111" y1="56853" x2="81111" y2="56853"/>
                        <a14:backgroundMark x1="27407" y1="11421" x2="27407" y2="11421"/>
                        <a14:backgroundMark x1="21204" y1="17513" x2="21204" y2="17513"/>
                        <a14:backgroundMark x1="22870" y1="16244" x2="22870" y2="16244"/>
                        <a14:backgroundMark x1="24167" y1="14975" x2="24167" y2="14975"/>
                        <a14:backgroundMark x1="25278" y1="13198" x2="25278" y2="13198"/>
                        <a14:backgroundMark x1="26296" y1="12183" x2="26296" y2="12183"/>
                        <a14:backgroundMark x1="27778" y1="11168" x2="27778" y2="11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072" y="5196876"/>
            <a:ext cx="2072284" cy="7560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51728" y="5225823"/>
            <a:ext cx="1571429" cy="85714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4155" y="5225823"/>
            <a:ext cx="859249" cy="859249"/>
          </a:xfrm>
          <a:prstGeom prst="rect">
            <a:avLst/>
          </a:prstGeom>
        </p:spPr>
      </p:pic>
      <p:sp>
        <p:nvSpPr>
          <p:cNvPr id="17" name="Espace réservé du numéro de diapositive 10"/>
          <p:cNvSpPr txBox="1">
            <a:spLocks/>
          </p:cNvSpPr>
          <p:nvPr/>
        </p:nvSpPr>
        <p:spPr>
          <a:xfrm>
            <a:off x="-111125" y="6552326"/>
            <a:ext cx="390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23785D-B386-4A99-ADC8-3BF31EE8A7EE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5"/>
          <a:srcRect l="31090" t="14471" r="30320" b="20558"/>
          <a:stretch/>
        </p:blipFill>
        <p:spPr>
          <a:xfrm>
            <a:off x="1058250" y="2975560"/>
            <a:ext cx="1523030" cy="1922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2674815" y="3736619"/>
            <a:ext cx="294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meril.merindol@ifremer.fr</a:t>
            </a:r>
            <a:endParaRPr lang="fr-FR" sz="20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45987" y="3019724"/>
            <a:ext cx="1684382" cy="224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619</Words>
  <Application>Microsoft Office PowerPoint</Application>
  <PresentationFormat>Grand écran</PresentationFormat>
  <Paragraphs>110</Paragraphs>
  <Slides>8</Slides>
  <Notes>8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Merindol Méril</dc:creator>
  <cp:lastModifiedBy>Merindol Méril</cp:lastModifiedBy>
  <cp:revision>83</cp:revision>
  <dcterms:created xsi:type="dcterms:W3CDTF">2022-05-13T07:58:02Z</dcterms:created>
  <dcterms:modified xsi:type="dcterms:W3CDTF">2022-05-24T12:02:47Z</dcterms:modified>
</cp:coreProperties>
</file>