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1.png" ContentType="image/png"/>
  <Override PartName="/ppt/media/image2.png" ContentType="image/png"/>
  <Override PartName="/ppt/media/image3.png" ContentType="image/png"/>
  <Override PartName="/ppt/media/image4.jpeg" ContentType="image/jpeg"/>
  <Override PartName="/ppt/media/image5.png" ContentType="image/png"/>
  <Override PartName="/ppt/media/image6.png" ContentType="image/png"/>
  <Override PartName="/ppt/media/image7.png" ContentType="image/png"/>
  <Override PartName="/ppt/media/image8.png" ContentType="image/png"/>
  <Override PartName="/ppt/presProps.xml" ContentType="application/vnd.openxmlformats-officedocument.presentationml.presPro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3A13A948-0D57-4361-9A18-135DC01E6F9A}" type="slidenum">
              <a:t>&lt;#&gt;</a:t>
            </a:fld>
          </a:p>
        </p:txBody>
      </p:sp>
      <p:sp>
        <p:nvSpPr>
          <p:cNvPr id="4" name="PlaceHolder 3"/>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B8832EE6-7BA6-4F37-9089-93D77BE82E6E}"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7885AD1F-42A9-48F9-B844-152ED65AB2D5}" type="slidenum">
              <a:t>&lt;#&gt;</a:t>
            </a:fld>
          </a:p>
        </p:txBody>
      </p:sp>
      <p:sp>
        <p:nvSpPr>
          <p:cNvPr id="9" name="PlaceHolder 8"/>
          <p:cNvSpPr>
            <a:spLocks noGrp="1"/>
          </p:cNvSpPr>
          <p:nvPr>
            <p:ph type="dt" idx="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F97C0E93-A6F5-4128-9362-3CF8CA64DD23}" type="slidenum">
              <a:t>&lt;#&gt;</a:t>
            </a:fld>
          </a:p>
        </p:txBody>
      </p:sp>
      <p:sp>
        <p:nvSpPr>
          <p:cNvPr id="11" name="PlaceHolder 10"/>
          <p:cNvSpPr>
            <a:spLocks noGrp="1"/>
          </p:cNvSpPr>
          <p:nvPr>
            <p:ph type="dt" idx="3"/>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61315D42-DEE7-4995-877E-CFF168896EE9}"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DA32D3F3-A359-43E2-8A12-76EE30A8080E}"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577A5E36-3229-48CF-BC72-D61AB7B06703}"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E2BAD364-A97C-4109-B5ED-9A45443E98F1}"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BF757CEB-FB30-4EB2-AD0E-94489CD6ADA8}"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F60A4F9C-8835-4529-81A3-41475A169974}"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91B1DF12-368B-4E51-8163-D1AEE5E7EAD5}"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7A93DB79-AAF2-4BDA-8BE5-EFF6FF7A3AE6}"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29B664E5-6DDB-49C3-AA6A-1FFE7D6A661C}"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0CC469F3-BAC9-4A14-B443-23572E121870}"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6F595A18-159E-48CE-882F-87294DB05AED}"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0F0546DB-E826-4465-B526-7D4406B2D432}" type="slidenum">
              <a:t>&lt;#&gt;</a:t>
            </a:fld>
          </a:p>
        </p:txBody>
      </p:sp>
      <p:sp>
        <p:nvSpPr>
          <p:cNvPr id="9" name="PlaceHolder 8"/>
          <p:cNvSpPr>
            <a:spLocks noGrp="1"/>
          </p:cNvSpPr>
          <p:nvPr>
            <p:ph type="dt" idx="6"/>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C56728F5-8FC2-41CA-AE84-0F34789B780F}" type="slidenum">
              <a:t>&lt;#&gt;</a:t>
            </a:fld>
          </a:p>
        </p:txBody>
      </p:sp>
      <p:sp>
        <p:nvSpPr>
          <p:cNvPr id="11" name="PlaceHolder 10"/>
          <p:cNvSpPr>
            <a:spLocks noGrp="1"/>
          </p:cNvSpPr>
          <p:nvPr>
            <p:ph type="dt" idx="6"/>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F36D3F76-EBA9-4822-96F7-9340D48E6E18}"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8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5A4DEC0B-FECD-41A6-BF7D-BC527E7CE9D0}"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9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E6F4813D-DC81-4628-9BA5-02DB50EC01A9}"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9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8A3C2DFE-BBE4-410A-9F47-5925C8166B39}"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E31AACAB-BD17-4B88-AF09-CEB7334BE4F9}"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AB465D6D-99EF-43A2-9431-C4DBA74D80FC}"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D673BC4B-FD59-4F05-85F1-D047179D5D32}"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9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9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7EFD88B4-81E8-4675-8761-06FECF47B684}"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0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0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EA1C744-8A88-4B29-A641-D1CB16732D1B}"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0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4DA6A257-E13A-464E-A822-C502D1C33C83}"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0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1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835046EF-9C37-4F22-B593-19E4EF3415E9}"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1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1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1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1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C3C8A683-A315-404D-9700-69CD49366465}" type="slidenum">
              <a:t>&lt;#&gt;</a:t>
            </a:fld>
          </a:p>
        </p:txBody>
      </p:sp>
      <p:sp>
        <p:nvSpPr>
          <p:cNvPr id="9" name="PlaceHolder 8"/>
          <p:cNvSpPr>
            <a:spLocks noGrp="1"/>
          </p:cNvSpPr>
          <p:nvPr>
            <p:ph type="dt" idx="9"/>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1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1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1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2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2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2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32B988D9-26B8-435E-A8EE-D64DE4CA0D52}" type="slidenum">
              <a:t>&lt;#&gt;</a:t>
            </a:fld>
          </a:p>
        </p:txBody>
      </p:sp>
      <p:sp>
        <p:nvSpPr>
          <p:cNvPr id="11" name="PlaceHolder 10"/>
          <p:cNvSpPr>
            <a:spLocks noGrp="1"/>
          </p:cNvSpPr>
          <p:nvPr>
            <p:ph type="dt" idx="9"/>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769A8A33-9DBC-43F3-8693-B4C7BD77EF92}"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917A16ED-80AE-4F34-A65A-70D83DC43770}"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777C4E1-8F23-40A7-A98E-85068E77B1E1}"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198460DB-493A-4DAF-B305-8EAC07183FBD}"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7F02E664-B627-4B35-95FE-14F53B170506}"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18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E5E17EA-C64F-4C9B-AD23-A2977F22C16D}" type="slidenum">
              <a:t>&lt;#&gt;</a:t>
            </a:fld>
          </a:p>
        </p:txBody>
      </p:sp>
      <p:sp>
        <p:nvSpPr>
          <p:cNvPr id="8" name="PlaceHolder 7"/>
          <p:cNvSpPr>
            <a:spLocks noGrp="1"/>
          </p:cNvSpPr>
          <p:nvPr>
            <p:ph type="dt" idx="3"/>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838080" y="2766240"/>
            <a:ext cx="10514880" cy="1324800"/>
          </a:xfrm>
          <a:prstGeom prst="rect">
            <a:avLst/>
          </a:prstGeom>
          <a:noFill/>
          <a:ln w="0">
            <a:noFill/>
          </a:ln>
        </p:spPr>
        <p:txBody>
          <a:bodyPr lIns="0" rIns="0" tIns="0" bIns="0" anchor="ctr">
            <a:noAutofit/>
          </a:bodyP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 name="PlaceHolder 2"/>
          <p:cNvSpPr>
            <a:spLocks noGrp="1"/>
          </p:cNvSpPr>
          <p:nvPr>
            <p:ph type="ftr" idx="1"/>
          </p:nvPr>
        </p:nvSpPr>
        <p:spPr>
          <a:xfrm>
            <a:off x="4038480" y="6356520"/>
            <a:ext cx="4114080" cy="364320"/>
          </a:xfrm>
          <a:prstGeom prst="rect">
            <a:avLst/>
          </a:prstGeom>
          <a:noFill/>
          <a:ln w="0">
            <a:noFill/>
          </a:ln>
        </p:spPr>
        <p:txBody>
          <a:bodyPr lIns="90000" rIns="90000" tIns="45000" bIns="45000" anchor="ctr">
            <a:noAutofit/>
          </a:bodyPr>
          <a:lstStyle>
            <a:lvl1pPr algn="ctr">
              <a:lnSpc>
                <a:spcPct val="100000"/>
              </a:lnSpc>
              <a:buNone/>
              <a:defRPr b="0" lang="en-US" sz="1400" spc="-1" strike="noStrike">
                <a:solidFill>
                  <a:srgbClr val="000000"/>
                </a:solidFill>
                <a:latin typeface="Times New Roman"/>
                <a:ea typeface="DejaVu Sans"/>
              </a:defRPr>
            </a:lvl1pPr>
          </a:lstStyle>
          <a:p>
            <a:pPr algn="ctr">
              <a:lnSpc>
                <a:spcPct val="100000"/>
              </a:lnSpc>
              <a:buNone/>
            </a:pPr>
            <a:r>
              <a:rPr b="0" lang="en-US" sz="1400" spc="-1" strike="noStrike">
                <a:solidFill>
                  <a:srgbClr val="000000"/>
                </a:solidFill>
                <a:latin typeface="Times New Roman"/>
                <a:ea typeface="DejaVu Sans"/>
              </a:rPr>
              <a:t> </a:t>
            </a:r>
            <a:endParaRPr b="0" lang="en-US" sz="1400" spc="-1" strike="noStrike">
              <a:latin typeface="Times New Roman"/>
            </a:endParaRPr>
          </a:p>
        </p:txBody>
      </p:sp>
      <p:sp>
        <p:nvSpPr>
          <p:cNvPr id="2" name="PlaceHolder 3"/>
          <p:cNvSpPr>
            <a:spLocks noGrp="1"/>
          </p:cNvSpPr>
          <p:nvPr>
            <p:ph type="sldNum" idx="2"/>
          </p:nvPr>
        </p:nvSpPr>
        <p:spPr>
          <a:xfrm>
            <a:off x="8610480" y="6356520"/>
            <a:ext cx="2742480" cy="364320"/>
          </a:xfrm>
          <a:prstGeom prst="rect">
            <a:avLst/>
          </a:prstGeom>
          <a:noFill/>
          <a:ln w="0">
            <a:noFill/>
          </a:ln>
        </p:spPr>
        <p:txBody>
          <a:bodyPr lIns="90000" rIns="90000" tIns="45000" bIns="45000" anchor="ctr">
            <a:noAutofit/>
          </a:bodyPr>
          <a:lstStyle>
            <a:lvl1pPr>
              <a:defRPr b="0" lang="en-US" sz="2400" spc="-1" strike="noStrike">
                <a:latin typeface="Times New Roman"/>
              </a:defRPr>
            </a:lvl1pPr>
          </a:lstStyle>
          <a:p>
            <a:endParaRPr b="0" lang="en-US" sz="2400" spc="-1" strike="noStrike">
              <a:latin typeface="Times New Roman"/>
            </a:endParaRPr>
          </a:p>
        </p:txBody>
      </p:sp>
      <p:sp>
        <p:nvSpPr>
          <p:cNvPr id="3" name="PlaceHolder 4"/>
          <p:cNvSpPr>
            <a:spLocks noGrp="1"/>
          </p:cNvSpPr>
          <p:nvPr>
            <p:ph type="dt" idx="3"/>
          </p:nvPr>
        </p:nvSpPr>
        <p:spPr>
          <a:xfrm>
            <a:off x="838080" y="6356520"/>
            <a:ext cx="2742480" cy="36432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 </a:t>
            </a:r>
            <a:endParaRPr b="0" lang="en-US" sz="14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4080" cy="364320"/>
          </a:xfrm>
          <a:prstGeom prst="rect">
            <a:avLst/>
          </a:prstGeom>
          <a:noFill/>
          <a:ln w="0">
            <a:noFill/>
          </a:ln>
        </p:spPr>
        <p:txBody>
          <a:bodyPr lIns="90000" rIns="90000" tIns="45000" bIns="45000" anchor="ctr">
            <a:noAutofit/>
          </a:bodyPr>
          <a:lstStyle>
            <a:lvl1pPr algn="ctr">
              <a:lnSpc>
                <a:spcPct val="100000"/>
              </a:lnSpc>
              <a:buNone/>
              <a:defRPr b="0" lang="en-US" sz="1400" spc="-1" strike="noStrike">
                <a:solidFill>
                  <a:srgbClr val="000000"/>
                </a:solidFill>
                <a:latin typeface="Times New Roman"/>
                <a:ea typeface="DejaVu Sans"/>
              </a:defRPr>
            </a:lvl1pPr>
          </a:lstStyle>
          <a:p>
            <a:pPr algn="ctr">
              <a:lnSpc>
                <a:spcPct val="100000"/>
              </a:lnSpc>
              <a:buNone/>
            </a:pPr>
            <a:r>
              <a:rPr b="0" lang="en-US" sz="1400" spc="-1" strike="noStrike">
                <a:solidFill>
                  <a:srgbClr val="000000"/>
                </a:solidFill>
                <a:latin typeface="Times New Roman"/>
                <a:ea typeface="DejaVu Sans"/>
              </a:rPr>
              <a:t>&lt;footer&gt;</a:t>
            </a:r>
            <a:endParaRPr b="0" lang="en-US" sz="1400" spc="-1" strike="noStrike">
              <a:latin typeface="Times New Roman"/>
            </a:endParaRPr>
          </a:p>
        </p:txBody>
      </p:sp>
      <p:sp>
        <p:nvSpPr>
          <p:cNvPr id="42" name="PlaceHolder 2"/>
          <p:cNvSpPr>
            <a:spLocks noGrp="1"/>
          </p:cNvSpPr>
          <p:nvPr>
            <p:ph type="sldNum" idx="5"/>
          </p:nvPr>
        </p:nvSpPr>
        <p:spPr>
          <a:xfrm>
            <a:off x="8610480" y="6356520"/>
            <a:ext cx="2742480" cy="364320"/>
          </a:xfrm>
          <a:prstGeom prst="rect">
            <a:avLst/>
          </a:prstGeom>
          <a:noFill/>
          <a:ln w="0">
            <a:noFill/>
          </a:ln>
        </p:spPr>
        <p:txBody>
          <a:bodyPr lIns="90000" rIns="90000" tIns="45000" bIns="45000" anchor="ctr">
            <a:noAutofit/>
          </a:bodyPr>
          <a:lstStyle>
            <a:lvl1pPr>
              <a:defRPr b="0" lang="en-US" sz="2400" spc="-1" strike="noStrike">
                <a:latin typeface="Times New Roman"/>
              </a:defRPr>
            </a:lvl1pPr>
          </a:lstStyle>
          <a:p>
            <a:endParaRPr b="0" lang="en-US" sz="2400" spc="-1" strike="noStrike">
              <a:latin typeface="Times New Roman"/>
            </a:endParaRPr>
          </a:p>
        </p:txBody>
      </p:sp>
      <p:sp>
        <p:nvSpPr>
          <p:cNvPr id="43" name="PlaceHolder 3"/>
          <p:cNvSpPr>
            <a:spLocks noGrp="1"/>
          </p:cNvSpPr>
          <p:nvPr>
            <p:ph type="dt" idx="6"/>
          </p:nvPr>
        </p:nvSpPr>
        <p:spPr>
          <a:xfrm>
            <a:off x="838080" y="6356520"/>
            <a:ext cx="2742480" cy="36432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2766240"/>
            <a:ext cx="10514880" cy="1324800"/>
          </a:xfrm>
          <a:prstGeom prst="rect">
            <a:avLst/>
          </a:prstGeom>
          <a:noFill/>
          <a:ln w="0">
            <a:noFill/>
          </a:ln>
        </p:spPr>
        <p:txBody>
          <a:bodyPr lIns="0" rIns="0" tIns="0" bIns="0" anchor="ctr">
            <a:noAutofit/>
          </a:bodyP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83" name="PlaceHolder 2"/>
          <p:cNvSpPr>
            <a:spLocks noGrp="1"/>
          </p:cNvSpPr>
          <p:nvPr>
            <p:ph type="ftr" idx="7"/>
          </p:nvPr>
        </p:nvSpPr>
        <p:spPr>
          <a:xfrm>
            <a:off x="4038480" y="6356520"/>
            <a:ext cx="4114080" cy="364320"/>
          </a:xfrm>
          <a:prstGeom prst="rect">
            <a:avLst/>
          </a:prstGeom>
          <a:noFill/>
          <a:ln w="0">
            <a:noFill/>
          </a:ln>
        </p:spPr>
        <p:txBody>
          <a:bodyPr lIns="90000" rIns="90000" tIns="45000" bIns="45000" anchor="ctr">
            <a:noAutofit/>
          </a:bodyPr>
          <a:lstStyle>
            <a:lvl1pPr algn="ctr">
              <a:lnSpc>
                <a:spcPct val="100000"/>
              </a:lnSpc>
              <a:buNone/>
              <a:defRPr b="0" lang="en-US" sz="1400" spc="-1" strike="noStrike">
                <a:solidFill>
                  <a:srgbClr val="000000"/>
                </a:solidFill>
                <a:latin typeface="Times New Roman"/>
                <a:ea typeface="DejaVu Sans"/>
              </a:defRPr>
            </a:lvl1pPr>
          </a:lstStyle>
          <a:p>
            <a:pPr algn="ctr">
              <a:lnSpc>
                <a:spcPct val="100000"/>
              </a:lnSpc>
              <a:buNone/>
            </a:pPr>
            <a:r>
              <a:rPr b="0" lang="en-US" sz="1400" spc="-1" strike="noStrike">
                <a:solidFill>
                  <a:srgbClr val="000000"/>
                </a:solidFill>
                <a:latin typeface="Times New Roman"/>
                <a:ea typeface="DejaVu Sans"/>
              </a:rPr>
              <a:t>&lt;footer&gt;</a:t>
            </a:r>
            <a:endParaRPr b="0" lang="en-US" sz="1400" spc="-1" strike="noStrike">
              <a:latin typeface="Times New Roman"/>
            </a:endParaRPr>
          </a:p>
        </p:txBody>
      </p:sp>
      <p:sp>
        <p:nvSpPr>
          <p:cNvPr id="84" name="PlaceHolder 3"/>
          <p:cNvSpPr>
            <a:spLocks noGrp="1"/>
          </p:cNvSpPr>
          <p:nvPr>
            <p:ph type="sldNum" idx="8"/>
          </p:nvPr>
        </p:nvSpPr>
        <p:spPr>
          <a:xfrm>
            <a:off x="8610480" y="6356520"/>
            <a:ext cx="2742480" cy="364320"/>
          </a:xfrm>
          <a:prstGeom prst="rect">
            <a:avLst/>
          </a:prstGeom>
          <a:noFill/>
          <a:ln w="0">
            <a:noFill/>
          </a:ln>
        </p:spPr>
        <p:txBody>
          <a:bodyPr lIns="90000" rIns="90000" tIns="45000" bIns="45000" anchor="ctr">
            <a:noAutofit/>
          </a:bodyPr>
          <a:lstStyle>
            <a:lvl1pPr>
              <a:defRPr b="0" lang="en-US" sz="2400" spc="-1" strike="noStrike">
                <a:latin typeface="Times New Roman"/>
              </a:defRPr>
            </a:lvl1pPr>
          </a:lstStyle>
          <a:p>
            <a:endParaRPr b="0" lang="en-US" sz="2400" spc="-1" strike="noStrike">
              <a:latin typeface="Times New Roman"/>
            </a:endParaRPr>
          </a:p>
        </p:txBody>
      </p:sp>
      <p:sp>
        <p:nvSpPr>
          <p:cNvPr id="85" name="PlaceHolder 4"/>
          <p:cNvSpPr>
            <a:spLocks noGrp="1"/>
          </p:cNvSpPr>
          <p:nvPr>
            <p:ph type="dt" idx="9"/>
          </p:nvPr>
        </p:nvSpPr>
        <p:spPr>
          <a:xfrm>
            <a:off x="838080" y="6356520"/>
            <a:ext cx="2742480" cy="36432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8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7.xml"/>
</Relationships>
</file>

<file path=ppt/slides/_rels/slide1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27.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 Target="slide1.xml"/><Relationship Id="rId2" Type="http://schemas.openxmlformats.org/officeDocument/2006/relationships/image" Target="../media/image1.png"/><Relationship Id="rId3" Type="http://schemas.openxmlformats.org/officeDocument/2006/relationships/slide" Target="slide1.xml"/><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hyperlink" Target="https://drive.google.com/drive/folders/1mq88ImgNd-8Rcapb-ToGBhFRE4Z6XOo2?usp=sharing" TargetMode="External"/><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2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1267920" y="1001880"/>
            <a:ext cx="9655560" cy="2202480"/>
          </a:xfrm>
          <a:prstGeom prst="rect">
            <a:avLst/>
          </a:prstGeom>
          <a:noFill/>
          <a:ln w="0">
            <a:noFill/>
          </a:ln>
        </p:spPr>
        <p:txBody>
          <a:bodyPr lIns="0" rIns="0" tIns="0" bIns="0" anchor="b">
            <a:normAutofit fontScale="96000"/>
          </a:bodyPr>
          <a:p>
            <a:pPr algn="ctr">
              <a:lnSpc>
                <a:spcPct val="130000"/>
              </a:lnSpc>
              <a:buNone/>
            </a:pPr>
            <a:r>
              <a:rPr b="0" lang="en-US" sz="4000" spc="-1" strike="noStrike">
                <a:solidFill>
                  <a:srgbClr val="000000"/>
                </a:solidFill>
                <a:latin typeface="Arial Black"/>
              </a:rPr>
              <a:t>Enhancing planetary imagery with the holistic attention network algorithm</a:t>
            </a:r>
            <a:endParaRPr b="0" lang="en-US" sz="4000" spc="-1" strike="noStrike">
              <a:solidFill>
                <a:srgbClr val="000000"/>
              </a:solidFill>
              <a:latin typeface="Arial"/>
            </a:endParaRPr>
          </a:p>
        </p:txBody>
      </p:sp>
      <p:sp>
        <p:nvSpPr>
          <p:cNvPr id="124" name="PlaceHolder 2"/>
          <p:cNvSpPr>
            <a:spLocks noGrp="1"/>
          </p:cNvSpPr>
          <p:nvPr>
            <p:ph type="subTitle"/>
          </p:nvPr>
        </p:nvSpPr>
        <p:spPr>
          <a:xfrm>
            <a:off x="1523880" y="3487680"/>
            <a:ext cx="9143280" cy="1654920"/>
          </a:xfrm>
          <a:prstGeom prst="rect">
            <a:avLst/>
          </a:prstGeom>
          <a:noFill/>
          <a:ln w="0">
            <a:noFill/>
          </a:ln>
        </p:spPr>
        <p:txBody>
          <a:bodyPr lIns="0" rIns="0" tIns="0" bIns="0" anchor="t">
            <a:noAutofit/>
          </a:bodyPr>
          <a:p>
            <a:pPr algn="ctr">
              <a:lnSpc>
                <a:spcPct val="90000"/>
              </a:lnSpc>
              <a:spcBef>
                <a:spcPts val="1001"/>
              </a:spcBef>
              <a:buNone/>
              <a:tabLst>
                <a:tab algn="l" pos="0"/>
              </a:tabLst>
            </a:pPr>
            <a:r>
              <a:rPr b="0" lang="en-US" sz="1200" spc="-1" strike="noStrike">
                <a:solidFill>
                  <a:srgbClr val="404040"/>
                </a:solidFill>
                <a:latin typeface="Arial Black"/>
              </a:rPr>
              <a:t>Denis Maxheimer</a:t>
            </a:r>
            <a:r>
              <a:rPr b="0" lang="en-US" sz="1200" spc="-1" strike="noStrike" baseline="30000">
                <a:solidFill>
                  <a:srgbClr val="404040"/>
                </a:solidFill>
                <a:latin typeface="Arial Black"/>
              </a:rPr>
              <a:t>1,4</a:t>
            </a:r>
            <a:r>
              <a:rPr b="0" lang="en-US" sz="1200" spc="-1" strike="noStrike">
                <a:solidFill>
                  <a:srgbClr val="404040"/>
                </a:solidFill>
                <a:latin typeface="Arial Black"/>
              </a:rPr>
              <a:t>, Ioannis Markonis</a:t>
            </a:r>
            <a:r>
              <a:rPr b="0" lang="en-US" sz="1200" spc="-1" strike="noStrike" baseline="30000">
                <a:solidFill>
                  <a:srgbClr val="404040"/>
                </a:solidFill>
                <a:latin typeface="Arial Black"/>
              </a:rPr>
              <a:t>1</a:t>
            </a:r>
            <a:r>
              <a:rPr b="0" lang="en-US" sz="1200" spc="-1" strike="noStrike">
                <a:solidFill>
                  <a:srgbClr val="404040"/>
                </a:solidFill>
                <a:latin typeface="Arial Black"/>
              </a:rPr>
              <a:t>, Masner Jan</a:t>
            </a:r>
            <a:r>
              <a:rPr b="0" lang="en-US" sz="1200" spc="-1" strike="noStrike" baseline="30000">
                <a:solidFill>
                  <a:srgbClr val="404040"/>
                </a:solidFill>
                <a:latin typeface="Arial Black"/>
              </a:rPr>
              <a:t>2</a:t>
            </a:r>
            <a:r>
              <a:rPr b="0" lang="en-US" sz="1200" spc="-1" strike="noStrike">
                <a:solidFill>
                  <a:srgbClr val="404040"/>
                </a:solidFill>
                <a:latin typeface="Arial Black"/>
              </a:rPr>
              <a:t>, Curin Vojtech</a:t>
            </a:r>
            <a:r>
              <a:rPr b="0" lang="en-US" sz="1200" spc="-1" strike="noStrike" baseline="30000">
                <a:solidFill>
                  <a:srgbClr val="404040"/>
                </a:solidFill>
                <a:latin typeface="Arial Black"/>
              </a:rPr>
              <a:t>1</a:t>
            </a:r>
            <a:r>
              <a:rPr b="0" lang="en-US" sz="1200" spc="-1" strike="noStrike">
                <a:solidFill>
                  <a:srgbClr val="404040"/>
                </a:solidFill>
                <a:latin typeface="Arial Black"/>
              </a:rPr>
              <a:t>, Pavlik Jan</a:t>
            </a:r>
            <a:r>
              <a:rPr b="0" lang="en-US" sz="1200" spc="-1" strike="noStrike" baseline="30000">
                <a:solidFill>
                  <a:srgbClr val="404040"/>
                </a:solidFill>
                <a:latin typeface="Arial Black"/>
              </a:rPr>
              <a:t>2</a:t>
            </a:r>
            <a:r>
              <a:rPr b="0" lang="en-US" sz="1200" spc="-1" strike="noStrike">
                <a:solidFill>
                  <a:srgbClr val="404040"/>
                </a:solidFill>
                <a:latin typeface="Arial Black"/>
              </a:rPr>
              <a:t>, and Solomonidou Anezina</a:t>
            </a:r>
            <a:r>
              <a:rPr b="0" lang="en-US" sz="1200" spc="-1" strike="noStrike" baseline="30000">
                <a:solidFill>
                  <a:srgbClr val="404040"/>
                </a:solidFill>
                <a:latin typeface="Arial Black"/>
              </a:rPr>
              <a:t>3</a:t>
            </a:r>
            <a:endParaRPr b="0" lang="en-US" sz="1200" spc="-1" strike="noStrike">
              <a:latin typeface="Arial"/>
            </a:endParaRPr>
          </a:p>
        </p:txBody>
      </p:sp>
      <p:sp>
        <p:nvSpPr>
          <p:cNvPr id="125" name="Text Box 1"/>
          <p:cNvSpPr/>
          <p:nvPr/>
        </p:nvSpPr>
        <p:spPr>
          <a:xfrm>
            <a:off x="1938600" y="3777120"/>
            <a:ext cx="7871040" cy="637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200" spc="-1" strike="noStrike" baseline="30000">
                <a:solidFill>
                  <a:srgbClr val="000000"/>
                </a:solidFill>
                <a:latin typeface="Arial"/>
                <a:ea typeface="DejaVu Sans"/>
              </a:rPr>
              <a:t>1</a:t>
            </a:r>
            <a:r>
              <a:rPr b="0" lang="en-US" sz="1200" spc="-1" strike="noStrike">
                <a:solidFill>
                  <a:srgbClr val="000000"/>
                </a:solidFill>
                <a:latin typeface="Arial"/>
                <a:ea typeface="DejaVu Sans"/>
              </a:rPr>
              <a:t>Czech University of Life Sciences, Faculty of Environmental Sciences, Czechia</a:t>
            </a:r>
            <a:endParaRPr b="0" lang="en-US" sz="1200" spc="-1" strike="noStrike">
              <a:latin typeface="Arial"/>
            </a:endParaRPr>
          </a:p>
          <a:p>
            <a:pPr algn="ctr">
              <a:lnSpc>
                <a:spcPct val="100000"/>
              </a:lnSpc>
              <a:buNone/>
            </a:pPr>
            <a:r>
              <a:rPr b="0" lang="en-US" sz="1200" spc="-1" strike="noStrike" baseline="30000">
                <a:solidFill>
                  <a:srgbClr val="000000"/>
                </a:solidFill>
                <a:latin typeface="Arial"/>
                <a:ea typeface="DejaVu Sans"/>
              </a:rPr>
              <a:t>2</a:t>
            </a:r>
            <a:r>
              <a:rPr b="0" lang="en-US" sz="1200" spc="-1" strike="noStrike">
                <a:solidFill>
                  <a:srgbClr val="000000"/>
                </a:solidFill>
                <a:latin typeface="Arial"/>
                <a:ea typeface="DejaVu Sans"/>
              </a:rPr>
              <a:t>Czech University of Life Sciences, Faculty of Economics and Management, Czechia</a:t>
            </a:r>
            <a:endParaRPr b="0" lang="en-US" sz="1200" spc="-1" strike="noStrike">
              <a:latin typeface="Arial"/>
            </a:endParaRPr>
          </a:p>
          <a:p>
            <a:pPr algn="ctr">
              <a:lnSpc>
                <a:spcPct val="100000"/>
              </a:lnSpc>
              <a:buNone/>
            </a:pPr>
            <a:r>
              <a:rPr b="0" lang="en-US" sz="1200" spc="-1" strike="noStrike" baseline="30000">
                <a:solidFill>
                  <a:srgbClr val="000000"/>
                </a:solidFill>
                <a:latin typeface="Arial"/>
                <a:ea typeface="DejaVu Sans"/>
              </a:rPr>
              <a:t>3</a:t>
            </a:r>
            <a:r>
              <a:rPr b="0" lang="en-US" sz="1200" spc="-1" strike="noStrike">
                <a:solidFill>
                  <a:srgbClr val="000000"/>
                </a:solidFill>
                <a:latin typeface="Arial"/>
                <a:ea typeface="DejaVu Sans"/>
              </a:rPr>
              <a:t>California Institute of Technology: Pasadena, CA, US</a:t>
            </a:r>
            <a:endParaRPr b="0" lang="en-US" sz="1200" spc="-1" strike="noStrike">
              <a:latin typeface="Arial"/>
            </a:endParaRPr>
          </a:p>
        </p:txBody>
      </p:sp>
      <p:sp>
        <p:nvSpPr>
          <p:cNvPr id="126" name="Text Box 2"/>
          <p:cNvSpPr/>
          <p:nvPr/>
        </p:nvSpPr>
        <p:spPr>
          <a:xfrm>
            <a:off x="4215600" y="4422240"/>
            <a:ext cx="3317040" cy="272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200" spc="-1" strike="noStrike" baseline="30000">
                <a:solidFill>
                  <a:srgbClr val="000000"/>
                </a:solidFill>
                <a:latin typeface="Arial"/>
                <a:ea typeface="DejaVu Sans"/>
              </a:rPr>
              <a:t>4</a:t>
            </a:r>
            <a:r>
              <a:rPr b="0" lang="en-US" sz="1200" spc="-1" strike="noStrike">
                <a:solidFill>
                  <a:srgbClr val="000000"/>
                </a:solidFill>
                <a:latin typeface="Arial"/>
                <a:ea typeface="DejaVu Sans"/>
              </a:rPr>
              <a:t>Email: xgold007@studenti.czu.cz</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8" name="Picture 3" descr="lr_origin"/>
          <p:cNvPicPr/>
          <p:nvPr/>
        </p:nvPicPr>
        <p:blipFill>
          <a:blip r:embed="rId1"/>
          <a:stretch/>
        </p:blipFill>
        <p:spPr>
          <a:xfrm>
            <a:off x="95400" y="1247760"/>
            <a:ext cx="3897360" cy="2996280"/>
          </a:xfrm>
          <a:prstGeom prst="rect">
            <a:avLst/>
          </a:prstGeom>
          <a:ln w="0">
            <a:noFill/>
          </a:ln>
        </p:spPr>
      </p:pic>
      <p:pic>
        <p:nvPicPr>
          <p:cNvPr id="149" name="Picture 4" descr="lr_norm_0_new"/>
          <p:cNvPicPr/>
          <p:nvPr/>
        </p:nvPicPr>
        <p:blipFill>
          <a:blip r:embed="rId2"/>
          <a:stretch/>
        </p:blipFill>
        <p:spPr>
          <a:xfrm>
            <a:off x="4146480" y="1248480"/>
            <a:ext cx="3899160" cy="2997360"/>
          </a:xfrm>
          <a:prstGeom prst="rect">
            <a:avLst/>
          </a:prstGeom>
          <a:ln w="0">
            <a:noFill/>
          </a:ln>
        </p:spPr>
      </p:pic>
      <p:pic>
        <p:nvPicPr>
          <p:cNvPr id="150" name="Picture 5" descr="lr_norm_0_old"/>
          <p:cNvPicPr/>
          <p:nvPr/>
        </p:nvPicPr>
        <p:blipFill>
          <a:blip r:embed="rId3"/>
          <a:stretch/>
        </p:blipFill>
        <p:spPr>
          <a:xfrm>
            <a:off x="8179560" y="1249200"/>
            <a:ext cx="3898440" cy="2997000"/>
          </a:xfrm>
          <a:prstGeom prst="rect">
            <a:avLst/>
          </a:prstGeom>
          <a:ln w="0">
            <a:noFill/>
          </a:ln>
        </p:spPr>
      </p:pic>
      <p:sp>
        <p:nvSpPr>
          <p:cNvPr id="151" name="Text Box 6"/>
          <p:cNvSpPr/>
          <p:nvPr/>
        </p:nvSpPr>
        <p:spPr>
          <a:xfrm>
            <a:off x="1231920" y="388080"/>
            <a:ext cx="9727920" cy="577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3200" spc="-1" strike="noStrike">
                <a:solidFill>
                  <a:srgbClr val="000000"/>
                </a:solidFill>
                <a:latin typeface="Arial"/>
                <a:ea typeface="DejaVu Sans"/>
              </a:rPr>
              <a:t>Small Titan image</a:t>
            </a:r>
            <a:endParaRPr b="0" lang="en-US" sz="3200" spc="-1" strike="noStrike">
              <a:latin typeface="Arial"/>
            </a:endParaRPr>
          </a:p>
        </p:txBody>
      </p:sp>
      <p:sp>
        <p:nvSpPr>
          <p:cNvPr id="152" name="Text Box 7"/>
          <p:cNvSpPr/>
          <p:nvPr/>
        </p:nvSpPr>
        <p:spPr>
          <a:xfrm>
            <a:off x="162000" y="4244400"/>
            <a:ext cx="3763800" cy="5770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600" spc="-1" strike="noStrike">
                <a:solidFill>
                  <a:srgbClr val="000000"/>
                </a:solidFill>
                <a:latin typeface="Arial"/>
                <a:ea typeface="DejaVu Sans"/>
              </a:rPr>
              <a:t>Original - low resolution</a:t>
            </a:r>
            <a:endParaRPr b="0" lang="en-US" sz="1600" spc="-1" strike="noStrike">
              <a:latin typeface="Arial"/>
            </a:endParaRPr>
          </a:p>
          <a:p>
            <a:pPr algn="ctr">
              <a:lnSpc>
                <a:spcPct val="100000"/>
              </a:lnSpc>
              <a:buNone/>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[1141x877px]</a:t>
            </a:r>
            <a:endParaRPr b="0" lang="en-US" sz="1600" spc="-1" strike="noStrike">
              <a:latin typeface="Arial"/>
            </a:endParaRPr>
          </a:p>
        </p:txBody>
      </p:sp>
      <p:sp>
        <p:nvSpPr>
          <p:cNvPr id="153" name="Text Box 8"/>
          <p:cNvSpPr/>
          <p:nvPr/>
        </p:nvSpPr>
        <p:spPr>
          <a:xfrm>
            <a:off x="4213800" y="4246200"/>
            <a:ext cx="3763800" cy="5770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600" spc="-1" strike="noStrike">
                <a:solidFill>
                  <a:srgbClr val="000000"/>
                </a:solidFill>
                <a:latin typeface="Arial"/>
                <a:ea typeface="DejaVu Sans"/>
              </a:rPr>
              <a:t>Single dataset train - high resolution [9128x7016px]</a:t>
            </a:r>
            <a:endParaRPr b="0" lang="en-US" sz="1600" spc="-1" strike="noStrike">
              <a:latin typeface="Arial"/>
            </a:endParaRPr>
          </a:p>
        </p:txBody>
      </p:sp>
      <p:sp>
        <p:nvSpPr>
          <p:cNvPr id="154" name="Text Box 9"/>
          <p:cNvSpPr/>
          <p:nvPr/>
        </p:nvSpPr>
        <p:spPr>
          <a:xfrm>
            <a:off x="8246880" y="4246200"/>
            <a:ext cx="3763800" cy="5770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600" spc="-1" strike="noStrike">
                <a:solidFill>
                  <a:srgbClr val="000000"/>
                </a:solidFill>
                <a:latin typeface="Arial"/>
                <a:ea typeface="DejaVu Sans"/>
              </a:rPr>
              <a:t>Double datasets train - high resolution [9128x7016px]</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Picture 3" descr="44_2_50_2_dem"/>
          <p:cNvPicPr/>
          <p:nvPr/>
        </p:nvPicPr>
        <p:blipFill>
          <a:blip r:embed="rId1"/>
          <a:stretch/>
        </p:blipFill>
        <p:spPr>
          <a:xfrm>
            <a:off x="971640" y="816480"/>
            <a:ext cx="5223960" cy="5223960"/>
          </a:xfrm>
          <a:prstGeom prst="rect">
            <a:avLst/>
          </a:prstGeom>
          <a:ln w="0">
            <a:noFill/>
          </a:ln>
        </p:spPr>
      </p:pic>
      <p:pic>
        <p:nvPicPr>
          <p:cNvPr id="156" name="Picture 4" descr="44_2_50_2_dem_norm_0_new"/>
          <p:cNvPicPr/>
          <p:nvPr/>
        </p:nvPicPr>
        <p:blipFill>
          <a:blip r:embed="rId2"/>
          <a:stretch/>
        </p:blipFill>
        <p:spPr>
          <a:xfrm>
            <a:off x="6599520" y="817200"/>
            <a:ext cx="5223960" cy="5223960"/>
          </a:xfrm>
          <a:prstGeom prst="rect">
            <a:avLst/>
          </a:prstGeom>
          <a:ln w="0">
            <a:noFill/>
          </a:ln>
        </p:spPr>
      </p:pic>
      <p:sp>
        <p:nvSpPr>
          <p:cNvPr id="157" name="Text Box 5"/>
          <p:cNvSpPr/>
          <p:nvPr/>
        </p:nvSpPr>
        <p:spPr>
          <a:xfrm>
            <a:off x="1649160" y="114840"/>
            <a:ext cx="8118720" cy="516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2800" spc="-1" strike="noStrike">
                <a:solidFill>
                  <a:srgbClr val="000000"/>
                </a:solidFill>
                <a:latin typeface="Arial"/>
                <a:ea typeface="DejaVu Sans"/>
              </a:rPr>
              <a:t>Small Earth Image</a:t>
            </a:r>
            <a:endParaRPr b="0" lang="en-US" sz="2800" spc="-1" strike="noStrike">
              <a:latin typeface="Arial"/>
            </a:endParaRPr>
          </a:p>
        </p:txBody>
      </p:sp>
      <p:sp>
        <p:nvSpPr>
          <p:cNvPr id="158" name="Text Box 6"/>
          <p:cNvSpPr/>
          <p:nvPr/>
        </p:nvSpPr>
        <p:spPr>
          <a:xfrm>
            <a:off x="1739880" y="5720760"/>
            <a:ext cx="2607120" cy="8204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600" spc="-1" strike="noStrike">
                <a:solidFill>
                  <a:srgbClr val="000000"/>
                </a:solidFill>
                <a:latin typeface="Arial"/>
                <a:ea typeface="DejaVu Sans"/>
              </a:rPr>
              <a:t>Original - low resolution [480x480px] </a:t>
            </a:r>
            <a:endParaRPr b="0" lang="en-US" sz="1600" spc="-1" strike="noStrike">
              <a:latin typeface="Arial"/>
            </a:endParaRPr>
          </a:p>
          <a:p>
            <a:pPr algn="ctr">
              <a:lnSpc>
                <a:spcPct val="100000"/>
              </a:lnSpc>
              <a:buNone/>
            </a:pPr>
            <a:r>
              <a:rPr b="0" lang="en-US" sz="1600" spc="-1" strike="noStrike">
                <a:solidFill>
                  <a:srgbClr val="000000"/>
                </a:solidFill>
                <a:latin typeface="Arial"/>
                <a:ea typeface="DejaVu Sans"/>
              </a:rPr>
              <a:t>(incl. white borders)</a:t>
            </a:r>
            <a:endParaRPr b="0" lang="en-US" sz="1600" spc="-1" strike="noStrike">
              <a:latin typeface="Arial"/>
            </a:endParaRPr>
          </a:p>
        </p:txBody>
      </p:sp>
      <p:sp>
        <p:nvSpPr>
          <p:cNvPr id="159" name="Text Box 7"/>
          <p:cNvSpPr/>
          <p:nvPr/>
        </p:nvSpPr>
        <p:spPr>
          <a:xfrm>
            <a:off x="7249320" y="5720760"/>
            <a:ext cx="2607120" cy="1063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600" spc="-1" strike="noStrike">
                <a:solidFill>
                  <a:srgbClr val="000000"/>
                </a:solidFill>
                <a:latin typeface="Arial"/>
                <a:ea typeface="DejaVu Sans"/>
              </a:rPr>
              <a:t>Double datasets train - low resolution </a:t>
            </a:r>
            <a:endParaRPr b="0" lang="en-US" sz="1600" spc="-1" strike="noStrike">
              <a:latin typeface="Arial"/>
            </a:endParaRPr>
          </a:p>
          <a:p>
            <a:pPr algn="ctr">
              <a:lnSpc>
                <a:spcPct val="100000"/>
              </a:lnSpc>
              <a:buNone/>
            </a:pPr>
            <a:r>
              <a:rPr b="0" lang="en-US" sz="1600" spc="-1" strike="noStrike">
                <a:solidFill>
                  <a:srgbClr val="000000"/>
                </a:solidFill>
                <a:latin typeface="Arial"/>
                <a:ea typeface="DejaVu Sans"/>
              </a:rPr>
              <a:t>[3840x3840px] </a:t>
            </a:r>
            <a:endParaRPr b="0" lang="en-US" sz="1600" spc="-1" strike="noStrike">
              <a:latin typeface="Arial"/>
            </a:endParaRPr>
          </a:p>
          <a:p>
            <a:pPr algn="ctr">
              <a:lnSpc>
                <a:spcPct val="100000"/>
              </a:lnSpc>
              <a:buNone/>
            </a:pPr>
            <a:r>
              <a:rPr b="0" lang="en-US" sz="1600" spc="-1" strike="noStrike">
                <a:solidFill>
                  <a:srgbClr val="000000"/>
                </a:solidFill>
                <a:latin typeface="Arial"/>
                <a:ea typeface="DejaVu Sans"/>
              </a:rPr>
              <a:t>(incl. white borders)</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PlaceHolder 1"/>
          <p:cNvSpPr>
            <a:spLocks noGrp="1"/>
          </p:cNvSpPr>
          <p:nvPr>
            <p:ph type="title"/>
          </p:nvPr>
        </p:nvSpPr>
        <p:spPr>
          <a:xfrm>
            <a:off x="647640" y="258480"/>
            <a:ext cx="10514880" cy="1324800"/>
          </a:xfrm>
          <a:prstGeom prst="rect">
            <a:avLst/>
          </a:prstGeom>
          <a:noFill/>
          <a:ln w="0">
            <a:noFill/>
          </a:ln>
        </p:spPr>
        <p:txBody>
          <a:bodyPr lIns="90000" rIns="90000" tIns="45000" bIns="45000" anchor="ctr">
            <a:noAutofit/>
          </a:bodyPr>
          <a:p>
            <a:pPr>
              <a:lnSpc>
                <a:spcPct val="90000"/>
              </a:lnSpc>
              <a:buNone/>
            </a:pPr>
            <a:r>
              <a:rPr b="1" lang="en-US" sz="2400" spc="-1" strike="noStrike">
                <a:solidFill>
                  <a:srgbClr val="000000"/>
                </a:solidFill>
                <a:latin typeface="Arial Black"/>
              </a:rPr>
              <a:t>Summary</a:t>
            </a:r>
            <a:endParaRPr b="0" lang="en-US" sz="2400" spc="-1" strike="noStrike">
              <a:solidFill>
                <a:srgbClr val="000000"/>
              </a:solidFill>
              <a:latin typeface="Arial"/>
            </a:endParaRPr>
          </a:p>
        </p:txBody>
      </p:sp>
      <p:sp>
        <p:nvSpPr>
          <p:cNvPr id="161" name="PlaceHolder 2"/>
          <p:cNvSpPr>
            <a:spLocks noGrp="1"/>
          </p:cNvSpPr>
          <p:nvPr>
            <p:ph/>
          </p:nvPr>
        </p:nvSpPr>
        <p:spPr>
          <a:xfrm>
            <a:off x="647640" y="1501560"/>
            <a:ext cx="10514880" cy="4350600"/>
          </a:xfrm>
          <a:prstGeom prst="rect">
            <a:avLst/>
          </a:prstGeom>
          <a:noFill/>
          <a:ln w="0">
            <a:noFill/>
          </a:ln>
        </p:spPr>
        <p:txBody>
          <a:bodyPr lIns="90000" rIns="90000" tIns="45000" bIns="45000" anchor="t">
            <a:noAutofit/>
          </a:bodyPr>
          <a:p>
            <a:pPr marL="343080" indent="-343080">
              <a:lnSpc>
                <a:spcPct val="90000"/>
              </a:lnSpc>
              <a:spcBef>
                <a:spcPts val="1414"/>
              </a:spcBef>
              <a:buClr>
                <a:srgbClr val="404040"/>
              </a:buClr>
              <a:buFont typeface="Arial"/>
              <a:buChar char="•"/>
            </a:pPr>
            <a:r>
              <a:rPr b="0" lang="en-US" sz="2400" spc="-1" strike="noStrike">
                <a:solidFill>
                  <a:srgbClr val="404040"/>
                </a:solidFill>
                <a:latin typeface="Arial"/>
              </a:rPr>
              <a:t>Training had been made using big enough datasets </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rPr>
              <a:t>The best validation loss values are reasonable for corresponding number of epochs and scale factor </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rPr>
              <a:t>The improvement of the upscaled image is seen, when zoomed out</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rPr>
              <a:t>Image zoomed in features resolution is not significantly improved</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rPr>
              <a:t>Using Holistic Attention Network algorithm for planetary imagery upscaling looks promising, however results are yet not useful enough</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rPr>
              <a:t> </a:t>
            </a:r>
            <a:r>
              <a:rPr b="0" lang="en-US" sz="2400" spc="-1" strike="noStrike">
                <a:solidFill>
                  <a:srgbClr val="404040"/>
                </a:solidFill>
                <a:latin typeface="Arial"/>
              </a:rPr>
              <a:t>Further steps would be to train using other datasets, which would be more useful for planetary images upscaling. </a:t>
            </a:r>
            <a:endParaRPr b="0" lang="en-US" sz="2400" spc="-1" strike="noStrike">
              <a:solidFill>
                <a:srgbClr val="000000"/>
              </a:solidFill>
              <a:latin typeface="Arial"/>
            </a:endParaRPr>
          </a:p>
          <a:p>
            <a:pPr>
              <a:lnSpc>
                <a:spcPct val="90000"/>
              </a:lnSpc>
              <a:spcBef>
                <a:spcPts val="1414"/>
              </a:spcBef>
              <a:buNone/>
            </a:pPr>
            <a:endParaRPr b="0" lang="en-US" sz="2400" spc="-1" strike="noStrike">
              <a:solidFill>
                <a:srgbClr val="000000"/>
              </a:solidFill>
              <a:latin typeface="Arial"/>
            </a:endParaRPr>
          </a:p>
          <a:p>
            <a:pPr>
              <a:lnSpc>
                <a:spcPct val="90000"/>
              </a:lnSpc>
              <a:spcBef>
                <a:spcPts val="1414"/>
              </a:spcBef>
              <a:buNone/>
            </a:pPr>
            <a:endParaRPr b="0" lang="en-US" sz="2400" spc="-1" strike="noStrike">
              <a:solidFill>
                <a:srgbClr val="000000"/>
              </a:solidFill>
              <a:latin typeface="Arial"/>
            </a:endParaRPr>
          </a:p>
          <a:p>
            <a:pPr>
              <a:lnSpc>
                <a:spcPct val="90000"/>
              </a:lnSpc>
              <a:spcBef>
                <a:spcPts val="1414"/>
              </a:spcBef>
              <a:buNone/>
            </a:pPr>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title"/>
          </p:nvPr>
        </p:nvSpPr>
        <p:spPr>
          <a:xfrm>
            <a:off x="647640" y="258480"/>
            <a:ext cx="10514880" cy="1324800"/>
          </a:xfrm>
          <a:prstGeom prst="rect">
            <a:avLst/>
          </a:prstGeom>
          <a:noFill/>
          <a:ln w="0">
            <a:noFill/>
          </a:ln>
        </p:spPr>
        <p:txBody>
          <a:bodyPr lIns="90000" rIns="90000" tIns="45000" bIns="45000" anchor="ctr">
            <a:noAutofit/>
          </a:bodyPr>
          <a:p>
            <a:pPr>
              <a:lnSpc>
                <a:spcPct val="90000"/>
              </a:lnSpc>
              <a:buNone/>
            </a:pPr>
            <a:r>
              <a:rPr b="1" lang="en-US" sz="2400" spc="-1" strike="noStrike">
                <a:solidFill>
                  <a:srgbClr val="000000"/>
                </a:solidFill>
                <a:latin typeface="Arial Black"/>
              </a:rPr>
              <a:t>References</a:t>
            </a:r>
            <a:endParaRPr b="0" lang="en-US" sz="2400" spc="-1" strike="noStrike">
              <a:solidFill>
                <a:srgbClr val="000000"/>
              </a:solidFill>
              <a:latin typeface="Arial"/>
            </a:endParaRPr>
          </a:p>
        </p:txBody>
      </p:sp>
      <p:sp>
        <p:nvSpPr>
          <p:cNvPr id="163" name="PlaceHolder 2"/>
          <p:cNvSpPr>
            <a:spLocks noGrp="1"/>
          </p:cNvSpPr>
          <p:nvPr>
            <p:ph/>
          </p:nvPr>
        </p:nvSpPr>
        <p:spPr>
          <a:xfrm>
            <a:off x="647640" y="1825560"/>
            <a:ext cx="10514880" cy="4350600"/>
          </a:xfrm>
          <a:prstGeom prst="rect">
            <a:avLst/>
          </a:prstGeom>
          <a:noFill/>
          <a:ln w="0">
            <a:noFill/>
          </a:ln>
        </p:spPr>
        <p:txBody>
          <a:bodyPr lIns="90000" rIns="90000" tIns="45000" bIns="45000" anchor="t">
            <a:noAutofit/>
          </a:bodyPr>
          <a:p>
            <a:pPr>
              <a:lnSpc>
                <a:spcPct val="90000"/>
              </a:lnSpc>
              <a:spcBef>
                <a:spcPts val="1414"/>
              </a:spcBef>
              <a:buNone/>
            </a:pPr>
            <a:r>
              <a:rPr b="0" lang="en-US" sz="2400" spc="-1" strike="noStrike">
                <a:solidFill>
                  <a:srgbClr val="404040"/>
                </a:solidFill>
                <a:latin typeface="Arial"/>
              </a:rPr>
              <a:t>1. Ben Niu, g, Kaihao Zhang, Xiaochun Cao, Haifeng Shen, “Single Image Super-Resolution via a Holistic Attention Network”, 20 Aug 2020, arXiv:2008.08767v1 [eess.IV]</a:t>
            </a:r>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647640" y="258480"/>
            <a:ext cx="10514880" cy="1324800"/>
          </a:xfrm>
          <a:prstGeom prst="rect">
            <a:avLst/>
          </a:prstGeom>
          <a:noFill/>
          <a:ln w="0">
            <a:noFill/>
          </a:ln>
        </p:spPr>
        <p:txBody>
          <a:bodyPr lIns="90000" rIns="90000" tIns="45000" bIns="45000" anchor="ctr">
            <a:noAutofit/>
          </a:bodyPr>
          <a:p>
            <a:pPr>
              <a:lnSpc>
                <a:spcPct val="90000"/>
              </a:lnSpc>
              <a:buNone/>
            </a:pPr>
            <a:r>
              <a:rPr b="1" lang="en-US" sz="2400" spc="-1" strike="noStrike">
                <a:solidFill>
                  <a:srgbClr val="000000"/>
                </a:solidFill>
                <a:latin typeface="Arial Black"/>
              </a:rPr>
              <a:t>Abstract</a:t>
            </a:r>
            <a:endParaRPr b="0" lang="en-US" sz="2400" spc="-1" strike="noStrike">
              <a:solidFill>
                <a:srgbClr val="000000"/>
              </a:solidFill>
              <a:latin typeface="Arial"/>
            </a:endParaRPr>
          </a:p>
        </p:txBody>
      </p:sp>
      <p:sp>
        <p:nvSpPr>
          <p:cNvPr id="128" name="PlaceHolder 2"/>
          <p:cNvSpPr>
            <a:spLocks noGrp="1"/>
          </p:cNvSpPr>
          <p:nvPr>
            <p:ph/>
          </p:nvPr>
        </p:nvSpPr>
        <p:spPr>
          <a:xfrm>
            <a:off x="647640" y="1393920"/>
            <a:ext cx="10514520" cy="4815360"/>
          </a:xfrm>
          <a:prstGeom prst="rect">
            <a:avLst/>
          </a:prstGeom>
          <a:noFill/>
          <a:ln w="0">
            <a:noFill/>
          </a:ln>
        </p:spPr>
        <p:txBody>
          <a:bodyPr lIns="90000" rIns="90000" tIns="45000" bIns="45000" anchor="t">
            <a:noAutofit/>
          </a:bodyPr>
          <a:p>
            <a:pPr marL="343080" indent="-343080">
              <a:lnSpc>
                <a:spcPct val="90000"/>
              </a:lnSpc>
              <a:spcBef>
                <a:spcPts val="1414"/>
              </a:spcBef>
              <a:buClr>
                <a:srgbClr val="404040"/>
              </a:buClr>
              <a:buFont typeface="Arial"/>
              <a:buChar char="•"/>
            </a:pPr>
            <a:r>
              <a:rPr b="0" lang="en-US" sz="2400" spc="-1" strike="noStrike">
                <a:solidFill>
                  <a:srgbClr val="404040"/>
                </a:solidFill>
                <a:latin typeface="Arial"/>
                <a:ea typeface="Noto Sans CJK SC"/>
              </a:rPr>
              <a:t>The recent developments in computer vision research in the field of Single Image Super Resolution (SISR) can help improve the satellite imagery data quality and, thus, find application in planetary exploration.</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ea typeface="Noto Sans CJK SC"/>
              </a:rPr>
              <a:t>The aim of this study is to enhance planetary surface imagery, in planetary bodies that there are available data but in a low resolution. </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ea typeface="Noto Sans CJK SC"/>
              </a:rPr>
              <a:t>Here, we have applied the holistic attention network (HAN) algorithm to a set of images of Saturn’s moon Titan from the Titan Radar Mapper instrument in its Synthetic Aperture Radar (SAR) mode, which was on board the Cassini spacecraft. </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ea typeface="Noto Sans CJK SC"/>
              </a:rPr>
              <a:t>HAN can find correlations among hierarchical layers, channels of each layer, and all positions of each channel, which can be interpreted as an application and intersection of previously known models. </a:t>
            </a:r>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647640" y="258480"/>
            <a:ext cx="10514880" cy="1324800"/>
          </a:xfrm>
          <a:prstGeom prst="rect">
            <a:avLst/>
          </a:prstGeom>
          <a:noFill/>
          <a:ln w="0">
            <a:noFill/>
          </a:ln>
        </p:spPr>
        <p:txBody>
          <a:bodyPr lIns="90000" rIns="90000" tIns="45000" bIns="45000" anchor="ctr">
            <a:noAutofit/>
          </a:bodyPr>
          <a:p>
            <a:pPr>
              <a:lnSpc>
                <a:spcPct val="90000"/>
              </a:lnSpc>
              <a:buNone/>
            </a:pPr>
            <a:r>
              <a:rPr b="1" lang="en-US" sz="2400" spc="-1" strike="noStrike">
                <a:solidFill>
                  <a:srgbClr val="000000"/>
                </a:solidFill>
                <a:latin typeface="Arial Black"/>
              </a:rPr>
              <a:t>Objectives</a:t>
            </a:r>
            <a:endParaRPr b="0" lang="en-US" sz="2400" spc="-1" strike="noStrike">
              <a:solidFill>
                <a:srgbClr val="000000"/>
              </a:solidFill>
              <a:latin typeface="Arial"/>
            </a:endParaRPr>
          </a:p>
        </p:txBody>
      </p:sp>
      <p:sp>
        <p:nvSpPr>
          <p:cNvPr id="130" name="PlaceHolder 2"/>
          <p:cNvSpPr>
            <a:spLocks noGrp="1"/>
          </p:cNvSpPr>
          <p:nvPr>
            <p:ph/>
          </p:nvPr>
        </p:nvSpPr>
        <p:spPr>
          <a:xfrm>
            <a:off x="647640" y="1825560"/>
            <a:ext cx="10514880" cy="4350600"/>
          </a:xfrm>
          <a:prstGeom prst="rect">
            <a:avLst/>
          </a:prstGeom>
          <a:noFill/>
          <a:ln w="0">
            <a:noFill/>
          </a:ln>
        </p:spPr>
        <p:txBody>
          <a:bodyPr lIns="90000" rIns="90000" tIns="45000" bIns="45000" anchor="t">
            <a:noAutofit/>
          </a:bodyPr>
          <a:p>
            <a:pPr marL="457200" indent="-457200">
              <a:lnSpc>
                <a:spcPct val="90000"/>
              </a:lnSpc>
              <a:spcBef>
                <a:spcPts val="1001"/>
              </a:spcBef>
              <a:buClr>
                <a:srgbClr val="404040"/>
              </a:buClr>
              <a:buFont typeface="Arial"/>
              <a:buChar char="•"/>
            </a:pPr>
            <a:r>
              <a:rPr b="0" lang="en-US" sz="2800" spc="-1" strike="noStrike">
                <a:solidFill>
                  <a:srgbClr val="404040"/>
                </a:solidFill>
                <a:latin typeface="Arial"/>
              </a:rPr>
              <a:t>Prepare an imagery dataset for training and validation</a:t>
            </a:r>
            <a:endParaRPr b="0" lang="en-US" sz="2800" spc="-1" strike="noStrike">
              <a:solidFill>
                <a:srgbClr val="000000"/>
              </a:solidFill>
              <a:latin typeface="Arial"/>
            </a:endParaRPr>
          </a:p>
          <a:p>
            <a:pPr marL="457200" indent="-457200">
              <a:lnSpc>
                <a:spcPct val="90000"/>
              </a:lnSpc>
              <a:spcBef>
                <a:spcPts val="1001"/>
              </a:spcBef>
              <a:buClr>
                <a:srgbClr val="404040"/>
              </a:buClr>
              <a:buFont typeface="Arial"/>
              <a:buChar char="•"/>
            </a:pPr>
            <a:r>
              <a:rPr b="0" lang="en-US" sz="2800" spc="-1" strike="noStrike">
                <a:solidFill>
                  <a:srgbClr val="404040"/>
                </a:solidFill>
                <a:latin typeface="Arial"/>
              </a:rPr>
              <a:t>Find the best configuration of the algorithm applicable for the planetary imagery data</a:t>
            </a:r>
            <a:endParaRPr b="0" lang="en-US" sz="2800" spc="-1" strike="noStrike">
              <a:solidFill>
                <a:srgbClr val="000000"/>
              </a:solidFill>
              <a:latin typeface="Arial"/>
            </a:endParaRPr>
          </a:p>
          <a:p>
            <a:pPr marL="457200" indent="-457200">
              <a:lnSpc>
                <a:spcPct val="90000"/>
              </a:lnSpc>
              <a:spcBef>
                <a:spcPts val="1001"/>
              </a:spcBef>
              <a:buClr>
                <a:srgbClr val="404040"/>
              </a:buClr>
              <a:buFont typeface="Arial"/>
              <a:buChar char="•"/>
            </a:pPr>
            <a:r>
              <a:rPr b="0" lang="en-US" sz="2800" spc="-1" strike="noStrike">
                <a:solidFill>
                  <a:srgbClr val="404040"/>
                </a:solidFill>
                <a:latin typeface="Arial"/>
              </a:rPr>
              <a:t>Train the algorithm till reasonable train loss numbers are met</a:t>
            </a:r>
            <a:endParaRPr b="0" lang="en-US" sz="2800" spc="-1" strike="noStrike">
              <a:solidFill>
                <a:srgbClr val="000000"/>
              </a:solidFill>
              <a:latin typeface="Arial"/>
            </a:endParaRPr>
          </a:p>
          <a:p>
            <a:pPr marL="457200" indent="-457200">
              <a:lnSpc>
                <a:spcPct val="90000"/>
              </a:lnSpc>
              <a:spcBef>
                <a:spcPts val="1001"/>
              </a:spcBef>
              <a:buClr>
                <a:srgbClr val="404040"/>
              </a:buClr>
              <a:buFont typeface="Arial"/>
              <a:buChar char="•"/>
            </a:pPr>
            <a:r>
              <a:rPr b="0" lang="en-US" sz="2800" spc="-1" strike="noStrike">
                <a:solidFill>
                  <a:srgbClr val="404040"/>
                </a:solidFill>
                <a:latin typeface="Arial"/>
              </a:rPr>
              <a:t>Test on different kind of data (resolution, imagery source)</a:t>
            </a:r>
            <a:endParaRPr b="0" lang="en-US" sz="2800" spc="-1" strike="noStrike">
              <a:solidFill>
                <a:srgbClr val="000000"/>
              </a:solidFill>
              <a:latin typeface="Arial"/>
            </a:endParaRPr>
          </a:p>
          <a:p>
            <a:pPr marL="457200" indent="-457200">
              <a:lnSpc>
                <a:spcPct val="90000"/>
              </a:lnSpc>
              <a:spcBef>
                <a:spcPts val="1001"/>
              </a:spcBef>
              <a:buClr>
                <a:srgbClr val="404040"/>
              </a:buClr>
              <a:buFont typeface="Arial"/>
              <a:buChar char="•"/>
            </a:pPr>
            <a:r>
              <a:rPr b="0" lang="en-US" sz="2800" spc="-1" strike="noStrike">
                <a:solidFill>
                  <a:srgbClr val="404040"/>
                </a:solidFill>
                <a:latin typeface="Arial"/>
              </a:rPr>
              <a:t>Choose the most promising scale factor x2, x4 or x8</a:t>
            </a:r>
            <a:endParaRPr b="0" lang="en-US" sz="2800" spc="-1" strike="noStrike">
              <a:solidFill>
                <a:srgbClr val="000000"/>
              </a:solidFill>
              <a:latin typeface="Arial"/>
            </a:endParaRPr>
          </a:p>
          <a:p>
            <a:pPr marL="457200" indent="-457200">
              <a:lnSpc>
                <a:spcPct val="90000"/>
              </a:lnSpc>
              <a:spcBef>
                <a:spcPts val="1001"/>
              </a:spcBef>
              <a:buClr>
                <a:srgbClr val="404040"/>
              </a:buClr>
              <a:buFont typeface="Arial"/>
              <a:buChar char="•"/>
            </a:pPr>
            <a:r>
              <a:rPr b="0" lang="en-US" sz="2800" spc="-1" strike="noStrike">
                <a:solidFill>
                  <a:srgbClr val="404040"/>
                </a:solidFill>
                <a:latin typeface="Arial"/>
              </a:rPr>
              <a:t>Analyze the results and how they can be improved</a:t>
            </a:r>
            <a:endParaRPr b="0" lang="en-US" sz="2800" spc="-1" strike="noStrike">
              <a:solidFill>
                <a:srgbClr val="000000"/>
              </a:solidFill>
              <a:latin typeface="Arial"/>
            </a:endParaRPr>
          </a:p>
          <a:p>
            <a:pPr>
              <a:lnSpc>
                <a:spcPct val="90000"/>
              </a:lnSpc>
              <a:spcBef>
                <a:spcPts val="1001"/>
              </a:spcBef>
              <a:buNone/>
            </a:pPr>
            <a:endParaRPr b="0" lang="en-US"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647640" y="258480"/>
            <a:ext cx="10514880" cy="1324800"/>
          </a:xfrm>
          <a:prstGeom prst="rect">
            <a:avLst/>
          </a:prstGeom>
          <a:noFill/>
          <a:ln w="0">
            <a:noFill/>
          </a:ln>
        </p:spPr>
        <p:txBody>
          <a:bodyPr lIns="90000" rIns="90000" tIns="45000" bIns="45000" anchor="ctr">
            <a:noAutofit/>
          </a:bodyPr>
          <a:p>
            <a:pPr>
              <a:lnSpc>
                <a:spcPct val="90000"/>
              </a:lnSpc>
              <a:buNone/>
            </a:pPr>
            <a:r>
              <a:rPr b="1" lang="en-US" sz="2400" spc="-1" strike="noStrike">
                <a:solidFill>
                  <a:srgbClr val="000000"/>
                </a:solidFill>
                <a:latin typeface="Arial Black"/>
              </a:rPr>
              <a:t>Methodology</a:t>
            </a:r>
            <a:endParaRPr b="0" lang="en-US" sz="2400" spc="-1" strike="noStrike">
              <a:solidFill>
                <a:srgbClr val="000000"/>
              </a:solidFill>
              <a:latin typeface="Arial"/>
            </a:endParaRPr>
          </a:p>
        </p:txBody>
      </p:sp>
      <p:sp>
        <p:nvSpPr>
          <p:cNvPr id="132" name="Text Box 1"/>
          <p:cNvSpPr/>
          <p:nvPr/>
        </p:nvSpPr>
        <p:spPr>
          <a:xfrm>
            <a:off x="647640" y="1583640"/>
            <a:ext cx="10932480" cy="4376520"/>
          </a:xfrm>
          <a:prstGeom prst="rect">
            <a:avLst/>
          </a:prstGeom>
          <a:noFill/>
          <a:ln w="0">
            <a:noFill/>
          </a:ln>
        </p:spPr>
        <p:style>
          <a:lnRef idx="0"/>
          <a:fillRef idx="0"/>
          <a:effectRef idx="0"/>
          <a:fontRef idx="minor"/>
        </p:style>
        <p:txBody>
          <a:bodyPr lIns="90000" rIns="90000" tIns="45000" bIns="45000" anchor="t">
            <a:spAutoFit/>
          </a:bodyPr>
          <a:p>
            <a:pPr marL="565200" indent="-457200">
              <a:lnSpc>
                <a:spcPct val="90000"/>
              </a:lnSpc>
              <a:spcBef>
                <a:spcPts val="1414"/>
              </a:spcBef>
              <a:buClr>
                <a:srgbClr val="000000"/>
              </a:buClr>
              <a:buFont typeface="Arial"/>
              <a:buChar char="•"/>
            </a:pPr>
            <a:r>
              <a:rPr b="0" lang="en-US" sz="2400" spc="-1" strike="noStrike">
                <a:solidFill>
                  <a:srgbClr val="404040"/>
                </a:solidFill>
                <a:latin typeface="Arial"/>
                <a:ea typeface="DejaVu Sans"/>
              </a:rPr>
              <a:t>Algorithm used in this work is a modified version of an original HAN algorithm, since it allows to easily train on original data </a:t>
            </a:r>
            <a:endParaRPr b="0" lang="en-US" sz="2400" spc="-1" strike="noStrike">
              <a:latin typeface="Arial"/>
            </a:endParaRPr>
          </a:p>
          <a:p>
            <a:pPr marL="565200" indent="-457200">
              <a:lnSpc>
                <a:spcPct val="90000"/>
              </a:lnSpc>
              <a:spcBef>
                <a:spcPts val="1414"/>
              </a:spcBef>
              <a:buClr>
                <a:srgbClr val="000000"/>
              </a:buClr>
              <a:buFont typeface="Arial"/>
              <a:buChar char="•"/>
            </a:pPr>
            <a:r>
              <a:rPr b="0" lang="en-US" sz="2400" spc="-1" strike="noStrike">
                <a:solidFill>
                  <a:srgbClr val="404040"/>
                </a:solidFill>
                <a:latin typeface="Arial"/>
                <a:ea typeface="DejaVu Sans"/>
              </a:rPr>
              <a:t>In particular, algorithm is made using PyTorch, Pillow and OpenCV python packages</a:t>
            </a:r>
            <a:endParaRPr b="0" lang="en-US" sz="2400" spc="-1" strike="noStrike">
              <a:latin typeface="Arial"/>
            </a:endParaRPr>
          </a:p>
          <a:p>
            <a:pPr marL="565200" indent="-457200">
              <a:lnSpc>
                <a:spcPct val="90000"/>
              </a:lnSpc>
              <a:spcBef>
                <a:spcPts val="1414"/>
              </a:spcBef>
              <a:buClr>
                <a:srgbClr val="000000"/>
              </a:buClr>
              <a:buFont typeface="Arial"/>
              <a:buChar char="•"/>
            </a:pPr>
            <a:r>
              <a:rPr b="0" lang="en-US" sz="2400" spc="-1" strike="noStrike">
                <a:solidFill>
                  <a:srgbClr val="404040"/>
                </a:solidFill>
                <a:latin typeface="Arial"/>
                <a:ea typeface="DejaVu Sans"/>
              </a:rPr>
              <a:t>Docker is used for code deployment on server </a:t>
            </a:r>
            <a:endParaRPr b="0" lang="en-US" sz="2400" spc="-1" strike="noStrike">
              <a:latin typeface="Arial"/>
            </a:endParaRPr>
          </a:p>
          <a:p>
            <a:pPr marL="565200" indent="-457200">
              <a:lnSpc>
                <a:spcPct val="90000"/>
              </a:lnSpc>
              <a:spcBef>
                <a:spcPts val="1414"/>
              </a:spcBef>
              <a:buClr>
                <a:srgbClr val="000000"/>
              </a:buClr>
              <a:buFont typeface="Arial"/>
              <a:buChar char="•"/>
            </a:pPr>
            <a:r>
              <a:rPr b="0" lang="en-US" sz="2400" spc="-1" strike="noStrike">
                <a:solidFill>
                  <a:srgbClr val="404040"/>
                </a:solidFill>
                <a:latin typeface="Arial"/>
                <a:ea typeface="DejaVu Sans"/>
              </a:rPr>
              <a:t>Two main training approaches: x2 and x8 upscaling</a:t>
            </a:r>
            <a:endParaRPr b="0" lang="en-US" sz="2400" spc="-1" strike="noStrike">
              <a:latin typeface="Arial"/>
            </a:endParaRPr>
          </a:p>
          <a:p>
            <a:pPr marL="565200" indent="-457200">
              <a:lnSpc>
                <a:spcPct val="90000"/>
              </a:lnSpc>
              <a:spcBef>
                <a:spcPts val="1414"/>
              </a:spcBef>
              <a:buClr>
                <a:srgbClr val="000000"/>
              </a:buClr>
              <a:buFont typeface="Arial"/>
              <a:buChar char="•"/>
            </a:pPr>
            <a:r>
              <a:rPr b="0" lang="en-US" sz="2400" spc="-1" strike="noStrike">
                <a:solidFill>
                  <a:srgbClr val="404040"/>
                </a:solidFill>
                <a:latin typeface="Arial"/>
                <a:ea typeface="DejaVu Sans"/>
              </a:rPr>
              <a:t>Training is performed using CPU resources </a:t>
            </a:r>
            <a:endParaRPr b="0" lang="en-US" sz="2400" spc="-1" strike="noStrike">
              <a:latin typeface="Arial"/>
            </a:endParaRPr>
          </a:p>
          <a:p>
            <a:pPr marL="565200" indent="-457200">
              <a:lnSpc>
                <a:spcPct val="90000"/>
              </a:lnSpc>
              <a:spcBef>
                <a:spcPts val="1414"/>
              </a:spcBef>
              <a:buClr>
                <a:srgbClr val="000000"/>
              </a:buClr>
              <a:buFont typeface="Arial"/>
              <a:buChar char="•"/>
            </a:pPr>
            <a:r>
              <a:rPr b="0" lang="en-US" sz="2400" spc="-1" strike="noStrike">
                <a:solidFill>
                  <a:srgbClr val="404040"/>
                </a:solidFill>
                <a:latin typeface="Arial"/>
                <a:ea typeface="DejaVu Sans"/>
              </a:rPr>
              <a:t>Dataset for training contains 254 395 images and 30 000 more for validation </a:t>
            </a:r>
            <a:endParaRPr b="0" lang="en-US" sz="2400" spc="-1" strike="noStrike">
              <a:latin typeface="Arial"/>
            </a:endParaRPr>
          </a:p>
          <a:p>
            <a:pPr>
              <a:lnSpc>
                <a:spcPct val="100000"/>
              </a:lnSpc>
              <a:buNone/>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647640" y="258480"/>
            <a:ext cx="10514880" cy="1324800"/>
          </a:xfrm>
          <a:prstGeom prst="rect">
            <a:avLst/>
          </a:prstGeom>
          <a:noFill/>
          <a:ln w="0">
            <a:noFill/>
          </a:ln>
        </p:spPr>
        <p:txBody>
          <a:bodyPr lIns="90000" rIns="90000" tIns="45000" bIns="45000" anchor="ctr">
            <a:noAutofit/>
          </a:bodyPr>
          <a:p>
            <a:pPr>
              <a:lnSpc>
                <a:spcPct val="90000"/>
              </a:lnSpc>
              <a:buNone/>
            </a:pPr>
            <a:r>
              <a:rPr b="1" lang="en-US" sz="2400" spc="-1" strike="noStrike">
                <a:solidFill>
                  <a:srgbClr val="000000"/>
                </a:solidFill>
                <a:latin typeface="Arial Black"/>
              </a:rPr>
              <a:t>Methodology</a:t>
            </a:r>
            <a:endParaRPr b="0" lang="en-US" sz="2400" spc="-1" strike="noStrike">
              <a:solidFill>
                <a:srgbClr val="000000"/>
              </a:solidFill>
              <a:latin typeface="Arial"/>
            </a:endParaRPr>
          </a:p>
        </p:txBody>
      </p:sp>
      <p:sp>
        <p:nvSpPr>
          <p:cNvPr id="134" name="PlaceHolder 2"/>
          <p:cNvSpPr>
            <a:spLocks noGrp="1"/>
          </p:cNvSpPr>
          <p:nvPr>
            <p:ph/>
          </p:nvPr>
        </p:nvSpPr>
        <p:spPr>
          <a:xfrm>
            <a:off x="647640" y="1177920"/>
            <a:ext cx="10514880" cy="4350600"/>
          </a:xfrm>
          <a:prstGeom prst="rect">
            <a:avLst/>
          </a:prstGeom>
          <a:noFill/>
          <a:ln w="0">
            <a:noFill/>
          </a:ln>
        </p:spPr>
        <p:txBody>
          <a:bodyPr lIns="90000" rIns="90000" tIns="45000" bIns="45000" anchor="t">
            <a:noAutofit/>
          </a:bodyPr>
          <a:p>
            <a:pPr marL="431640" indent="-324000">
              <a:lnSpc>
                <a:spcPct val="90000"/>
              </a:lnSpc>
              <a:spcBef>
                <a:spcPts val="1414"/>
              </a:spcBef>
              <a:buClr>
                <a:srgbClr val="000000"/>
              </a:buClr>
              <a:buSzPct val="45000"/>
              <a:buFont typeface="Wingdings" charset="2"/>
              <a:buChar char=""/>
            </a:pPr>
            <a:r>
              <a:rPr b="0" lang="en-US" sz="2400" spc="-1" strike="noStrike">
                <a:solidFill>
                  <a:srgbClr val="404040"/>
                </a:solidFill>
                <a:latin typeface="Arial"/>
              </a:rPr>
              <a:t>HAN - is a Holistic Attention Network, which was proposed as combination of Layer Attention Module (LAM) and Channel-Spatial Attention Model(CSAM) to model the correlation among different layers </a:t>
            </a:r>
            <a:r>
              <a:rPr b="0" lang="en-US" sz="2000" spc="-1" strike="noStrike" baseline="30000">
                <a:solidFill>
                  <a:srgbClr val="404040"/>
                </a:solidFill>
                <a:latin typeface="Arial"/>
              </a:rPr>
              <a:t>[</a:t>
            </a:r>
            <a:r>
              <a:rPr b="0" lang="en-US" sz="2000" spc="-1" strike="noStrike" u="sng" baseline="30000">
                <a:solidFill>
                  <a:srgbClr val="1b8af9"/>
                </a:solidFill>
                <a:uFillTx/>
                <a:latin typeface="Arial"/>
                <a:hlinkClick r:id="rId1" action="ppaction://hlinksldjump"/>
              </a:rPr>
              <a:t>1</a:t>
            </a:r>
            <a:r>
              <a:rPr b="0" lang="en-US" sz="2000" spc="-1" strike="noStrike" baseline="30000">
                <a:solidFill>
                  <a:srgbClr val="404040"/>
                </a:solidFill>
                <a:latin typeface="Arial"/>
              </a:rPr>
              <a:t>]</a:t>
            </a:r>
            <a:r>
              <a:rPr b="0" lang="en-US" sz="2400" spc="-1" strike="noStrike">
                <a:solidFill>
                  <a:srgbClr val="404040"/>
                </a:solidFill>
                <a:latin typeface="Arial"/>
              </a:rPr>
              <a:t>.</a:t>
            </a:r>
            <a:endParaRPr b="0" lang="en-US" sz="2400" spc="-1" strike="noStrike">
              <a:solidFill>
                <a:srgbClr val="000000"/>
              </a:solidFill>
              <a:latin typeface="Arial"/>
            </a:endParaRPr>
          </a:p>
          <a:p>
            <a:pPr>
              <a:lnSpc>
                <a:spcPct val="90000"/>
              </a:lnSpc>
              <a:spcBef>
                <a:spcPts val="1414"/>
              </a:spcBef>
              <a:buNone/>
            </a:pPr>
            <a:endParaRPr b="0" lang="en-US" sz="2400" spc="-1" strike="noStrike">
              <a:solidFill>
                <a:srgbClr val="000000"/>
              </a:solidFill>
              <a:latin typeface="Arial"/>
            </a:endParaRPr>
          </a:p>
        </p:txBody>
      </p:sp>
      <p:pic>
        <p:nvPicPr>
          <p:cNvPr id="135" name="Picture 1" descr=""/>
          <p:cNvPicPr/>
          <p:nvPr/>
        </p:nvPicPr>
        <p:blipFill>
          <a:blip r:embed="rId2"/>
          <a:stretch/>
        </p:blipFill>
        <p:spPr>
          <a:xfrm>
            <a:off x="1604520" y="2578680"/>
            <a:ext cx="8318160" cy="3812760"/>
          </a:xfrm>
          <a:prstGeom prst="rect">
            <a:avLst/>
          </a:prstGeom>
          <a:ln w="0">
            <a:noFill/>
          </a:ln>
        </p:spPr>
      </p:pic>
      <p:sp>
        <p:nvSpPr>
          <p:cNvPr id="136" name="Text Box 2"/>
          <p:cNvSpPr/>
          <p:nvPr/>
        </p:nvSpPr>
        <p:spPr>
          <a:xfrm>
            <a:off x="2310840" y="6391800"/>
            <a:ext cx="690588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Arial"/>
                <a:ea typeface="DejaVu Sans"/>
              </a:rPr>
              <a:t>Fig. 1. Network architecture of the HAN </a:t>
            </a:r>
            <a:r>
              <a:rPr b="0" lang="en-US" sz="1800" spc="-1" strike="noStrike" baseline="30000">
                <a:solidFill>
                  <a:srgbClr val="000000"/>
                </a:solidFill>
                <a:latin typeface="Arial"/>
                <a:ea typeface="DejaVu Sans"/>
              </a:rPr>
              <a:t>[</a:t>
            </a:r>
            <a:r>
              <a:rPr b="0" lang="en-US" sz="1800" spc="-1" strike="noStrike" u="sng" baseline="30000">
                <a:solidFill>
                  <a:srgbClr val="0563c1"/>
                </a:solidFill>
                <a:uFillTx/>
                <a:latin typeface="Arial"/>
                <a:ea typeface="DejaVu Sans"/>
                <a:hlinkClick r:id="rId3" action="ppaction://hlinksldjump"/>
              </a:rPr>
              <a:t>1</a:t>
            </a:r>
            <a:r>
              <a:rPr b="0" lang="en-US" sz="1800" spc="-1" strike="noStrike" baseline="30000">
                <a:solidFill>
                  <a:srgbClr val="000000"/>
                </a:solidFill>
                <a:latin typeface="Arial"/>
                <a:ea typeface="DejaVu Sans"/>
              </a:rPr>
              <a:t>]</a:t>
            </a:r>
            <a:r>
              <a:rPr b="0" lang="en-US" sz="1800" spc="-1" strike="noStrike">
                <a:solidFill>
                  <a:srgbClr val="000000"/>
                </a:solidFill>
                <a:latin typeface="Arial"/>
                <a:ea typeface="DejaVu Sans"/>
              </a:rPr>
              <a:t>.</a:t>
            </a:r>
            <a:endParaRPr b="0" lang="en-US" sz="1800" spc="-1" strike="noStrike">
              <a:latin typeface="Arial"/>
            </a:endParaRPr>
          </a:p>
        </p:txBody>
      </p:sp>
    </p:spTree>
  </p:cSld>
  <mc:AlternateContent>
    <mc:Choice Requires="p14">
      <p:transition spd="slow" p14:dur="225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647640" y="258480"/>
            <a:ext cx="10514880" cy="1324800"/>
          </a:xfrm>
          <a:prstGeom prst="rect">
            <a:avLst/>
          </a:prstGeom>
          <a:noFill/>
          <a:ln w="0">
            <a:noFill/>
          </a:ln>
        </p:spPr>
        <p:txBody>
          <a:bodyPr lIns="90000" rIns="90000" tIns="45000" bIns="45000" anchor="ctr">
            <a:noAutofit/>
          </a:bodyPr>
          <a:p>
            <a:pPr>
              <a:lnSpc>
                <a:spcPct val="90000"/>
              </a:lnSpc>
              <a:buNone/>
            </a:pPr>
            <a:r>
              <a:rPr b="1" lang="en-US" sz="2400" spc="-1" strike="noStrike">
                <a:solidFill>
                  <a:srgbClr val="000000"/>
                </a:solidFill>
                <a:latin typeface="Arial Black"/>
              </a:rPr>
              <a:t>Train configuration (x2 upscaling)</a:t>
            </a:r>
            <a:endParaRPr b="0" lang="en-US" sz="2400" spc="-1" strike="noStrike">
              <a:solidFill>
                <a:srgbClr val="000000"/>
              </a:solidFill>
              <a:latin typeface="Arial"/>
            </a:endParaRPr>
          </a:p>
        </p:txBody>
      </p:sp>
      <p:sp>
        <p:nvSpPr>
          <p:cNvPr id="138" name="PlaceHolder 2"/>
          <p:cNvSpPr>
            <a:spLocks noGrp="1"/>
          </p:cNvSpPr>
          <p:nvPr>
            <p:ph/>
          </p:nvPr>
        </p:nvSpPr>
        <p:spPr>
          <a:xfrm>
            <a:off x="647640" y="1825560"/>
            <a:ext cx="10514880" cy="4350600"/>
          </a:xfrm>
          <a:prstGeom prst="rect">
            <a:avLst/>
          </a:prstGeom>
          <a:noFill/>
          <a:ln w="0">
            <a:noFill/>
          </a:ln>
        </p:spPr>
        <p:txBody>
          <a:bodyPr lIns="90000" rIns="90000" tIns="45000" bIns="45000" anchor="t">
            <a:noAutofit/>
          </a:bodyPr>
          <a:p>
            <a:pPr marL="108000">
              <a:lnSpc>
                <a:spcPct val="90000"/>
              </a:lnSpc>
              <a:spcBef>
                <a:spcPts val="1414"/>
              </a:spcBef>
              <a:buNone/>
              <a:tabLst>
                <a:tab algn="l" pos="0"/>
              </a:tabLst>
            </a:pPr>
            <a:r>
              <a:rPr b="0" lang="en-US" sz="2400" spc="-1" strike="noStrike">
                <a:solidFill>
                  <a:srgbClr val="404040"/>
                </a:solidFill>
                <a:latin typeface="Arial"/>
              </a:rPr>
              <a:t>Best validation loss</a:t>
            </a:r>
            <a:r>
              <a:rPr b="1" lang="en-US" sz="2400" spc="-1" strike="noStrike">
                <a:solidFill>
                  <a:srgbClr val="404040"/>
                </a:solidFill>
                <a:latin typeface="Arial"/>
              </a:rPr>
              <a:t> </a:t>
            </a:r>
            <a:r>
              <a:rPr b="0" lang="en-US" sz="2400" spc="-1" strike="noStrike">
                <a:solidFill>
                  <a:srgbClr val="404040"/>
                </a:solidFill>
                <a:latin typeface="Arial"/>
              </a:rPr>
              <a:t>is </a:t>
            </a:r>
            <a:r>
              <a:rPr b="1" lang="en-US" sz="2400" spc="-1" strike="noStrike">
                <a:solidFill>
                  <a:srgbClr val="404040"/>
                </a:solidFill>
                <a:latin typeface="Arial"/>
              </a:rPr>
              <a:t>0.46</a:t>
            </a:r>
            <a:r>
              <a:rPr b="0" lang="en-US" sz="2400" spc="-1" strike="noStrike">
                <a:solidFill>
                  <a:srgbClr val="404040"/>
                </a:solidFill>
                <a:latin typeface="Arial"/>
              </a:rPr>
              <a:t> for </a:t>
            </a:r>
            <a:r>
              <a:rPr b="1" lang="en-US" sz="2400" spc="-1" strike="noStrike">
                <a:solidFill>
                  <a:srgbClr val="404040"/>
                </a:solidFill>
                <a:latin typeface="Arial"/>
              </a:rPr>
              <a:t>5 epochs</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n_rg (number of residual groups) → 10</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n_rcab (number of residual groups) → 20</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n_feats (number of feature maps)→ 64</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patch size → 60</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batch size → 16</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normalization (number of color channels to use) → 0/ no normalization</a:t>
            </a:r>
            <a:endParaRPr b="0" lang="en-US" sz="2400" spc="-1" strike="noStrike">
              <a:solidFill>
                <a:srgbClr val="000000"/>
              </a:solidFill>
              <a:latin typeface="Arial"/>
            </a:endParaRPr>
          </a:p>
          <a:p>
            <a:pPr marL="108000">
              <a:lnSpc>
                <a:spcPct val="90000"/>
              </a:lnSpc>
              <a:spcBef>
                <a:spcPts val="1414"/>
              </a:spcBef>
              <a:buNone/>
              <a:tabLst>
                <a:tab algn="l" pos="0"/>
              </a:tabLst>
            </a:pPr>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647640" y="258480"/>
            <a:ext cx="10514880" cy="1324800"/>
          </a:xfrm>
          <a:prstGeom prst="rect">
            <a:avLst/>
          </a:prstGeom>
          <a:noFill/>
          <a:ln w="0">
            <a:noFill/>
          </a:ln>
        </p:spPr>
        <p:txBody>
          <a:bodyPr lIns="90000" rIns="90000" tIns="45000" bIns="45000" anchor="ctr">
            <a:noAutofit/>
          </a:bodyPr>
          <a:p>
            <a:pPr>
              <a:lnSpc>
                <a:spcPct val="90000"/>
              </a:lnSpc>
              <a:buNone/>
            </a:pPr>
            <a:r>
              <a:rPr b="1" lang="en-US" sz="2400" spc="-1" strike="noStrike">
                <a:solidFill>
                  <a:srgbClr val="000000"/>
                </a:solidFill>
                <a:latin typeface="Arial Black"/>
              </a:rPr>
              <a:t>Train configuration (x8 upscaling)</a:t>
            </a:r>
            <a:endParaRPr b="0" lang="en-US" sz="2400" spc="-1" strike="noStrike">
              <a:solidFill>
                <a:srgbClr val="000000"/>
              </a:solidFill>
              <a:latin typeface="Arial"/>
            </a:endParaRPr>
          </a:p>
        </p:txBody>
      </p:sp>
      <p:sp>
        <p:nvSpPr>
          <p:cNvPr id="140" name="PlaceHolder 2"/>
          <p:cNvSpPr>
            <a:spLocks noGrp="1"/>
          </p:cNvSpPr>
          <p:nvPr>
            <p:ph/>
          </p:nvPr>
        </p:nvSpPr>
        <p:spPr>
          <a:xfrm>
            <a:off x="647640" y="1502280"/>
            <a:ext cx="10514880" cy="4350600"/>
          </a:xfrm>
          <a:prstGeom prst="rect">
            <a:avLst/>
          </a:prstGeom>
          <a:noFill/>
          <a:ln w="0">
            <a:noFill/>
          </a:ln>
        </p:spPr>
        <p:txBody>
          <a:bodyPr lIns="90000" rIns="90000" tIns="45000" bIns="45000" anchor="t">
            <a:noAutofit/>
          </a:bodyPr>
          <a:p>
            <a:pPr marL="108000">
              <a:lnSpc>
                <a:spcPct val="90000"/>
              </a:lnSpc>
              <a:spcBef>
                <a:spcPts val="1414"/>
              </a:spcBef>
              <a:buNone/>
              <a:tabLst>
                <a:tab algn="l" pos="0"/>
              </a:tabLst>
            </a:pPr>
            <a:r>
              <a:rPr b="0" lang="en-US" sz="2400" spc="-1" strike="noStrike">
                <a:solidFill>
                  <a:srgbClr val="404040"/>
                </a:solidFill>
                <a:latin typeface="Arial"/>
              </a:rPr>
              <a:t>Best validation loss</a:t>
            </a:r>
            <a:r>
              <a:rPr b="1" lang="en-US" sz="2400" spc="-1" strike="noStrike">
                <a:solidFill>
                  <a:srgbClr val="404040"/>
                </a:solidFill>
                <a:latin typeface="Arial"/>
              </a:rPr>
              <a:t> </a:t>
            </a:r>
            <a:r>
              <a:rPr b="0" lang="en-US" sz="2400" spc="-1" strike="noStrike">
                <a:solidFill>
                  <a:srgbClr val="404040"/>
                </a:solidFill>
                <a:latin typeface="Arial"/>
              </a:rPr>
              <a:t>is </a:t>
            </a:r>
            <a:r>
              <a:rPr b="1" lang="en-US" sz="2400" spc="-1" strike="noStrike">
                <a:solidFill>
                  <a:srgbClr val="404040"/>
                </a:solidFill>
                <a:latin typeface="Arial"/>
              </a:rPr>
              <a:t>24.85</a:t>
            </a:r>
            <a:r>
              <a:rPr b="0" lang="en-US" sz="2400" spc="-1" strike="noStrike">
                <a:solidFill>
                  <a:srgbClr val="404040"/>
                </a:solidFill>
                <a:latin typeface="Arial"/>
              </a:rPr>
              <a:t> for </a:t>
            </a:r>
            <a:r>
              <a:rPr b="1" lang="en-US" sz="2400" spc="-1" strike="noStrike">
                <a:solidFill>
                  <a:srgbClr val="404040"/>
                </a:solidFill>
                <a:latin typeface="Arial"/>
              </a:rPr>
              <a:t>249 epochs </a:t>
            </a:r>
            <a:r>
              <a:rPr b="0" lang="en-US" sz="2400" spc="-1" strike="noStrike">
                <a:solidFill>
                  <a:srgbClr val="404040"/>
                </a:solidFill>
                <a:latin typeface="Arial"/>
              </a:rPr>
              <a:t>trained on Earth imagery data using GPU</a:t>
            </a:r>
            <a:endParaRPr b="0" lang="en-US" sz="2400" spc="-1" strike="noStrike">
              <a:solidFill>
                <a:srgbClr val="000000"/>
              </a:solidFill>
              <a:latin typeface="Arial"/>
            </a:endParaRPr>
          </a:p>
          <a:p>
            <a:pPr marL="108000">
              <a:lnSpc>
                <a:spcPct val="90000"/>
              </a:lnSpc>
              <a:spcBef>
                <a:spcPts val="1414"/>
              </a:spcBef>
              <a:buNone/>
              <a:tabLst>
                <a:tab algn="l" pos="0"/>
              </a:tabLst>
            </a:pPr>
            <a:r>
              <a:rPr b="0" lang="en-US" sz="2400" spc="-1" strike="noStrike">
                <a:solidFill>
                  <a:srgbClr val="404040"/>
                </a:solidFill>
                <a:latin typeface="Arial"/>
              </a:rPr>
              <a:t>Best validation loss</a:t>
            </a:r>
            <a:r>
              <a:rPr b="1" lang="en-US" sz="2400" spc="-1" strike="noStrike">
                <a:solidFill>
                  <a:srgbClr val="404040"/>
                </a:solidFill>
                <a:latin typeface="Arial"/>
              </a:rPr>
              <a:t> </a:t>
            </a:r>
            <a:r>
              <a:rPr b="0" lang="en-US" sz="2400" spc="-1" strike="noStrike">
                <a:solidFill>
                  <a:srgbClr val="404040"/>
                </a:solidFill>
                <a:latin typeface="Arial"/>
              </a:rPr>
              <a:t>is </a:t>
            </a:r>
            <a:r>
              <a:rPr b="1" lang="en-US" sz="2400" spc="-1" strike="noStrike">
                <a:solidFill>
                  <a:srgbClr val="404040"/>
                </a:solidFill>
                <a:latin typeface="Arial"/>
              </a:rPr>
              <a:t>1.65</a:t>
            </a:r>
            <a:r>
              <a:rPr b="0" lang="en-US" sz="2400" spc="-1" strike="noStrike">
                <a:solidFill>
                  <a:srgbClr val="404040"/>
                </a:solidFill>
                <a:latin typeface="Arial"/>
              </a:rPr>
              <a:t> for </a:t>
            </a:r>
            <a:r>
              <a:rPr b="1" lang="en-US" sz="2400" spc="-1" strike="noStrike">
                <a:solidFill>
                  <a:srgbClr val="404040"/>
                </a:solidFill>
                <a:latin typeface="Arial"/>
              </a:rPr>
              <a:t>270 epochs </a:t>
            </a:r>
            <a:r>
              <a:rPr b="0" lang="en-US" sz="2400" spc="-1" strike="noStrike">
                <a:solidFill>
                  <a:srgbClr val="404040"/>
                </a:solidFill>
                <a:latin typeface="Arial"/>
              </a:rPr>
              <a:t>continued</a:t>
            </a:r>
            <a:r>
              <a:rPr b="1" lang="en-US" sz="2400" spc="-1" strike="noStrike">
                <a:solidFill>
                  <a:srgbClr val="404040"/>
                </a:solidFill>
                <a:latin typeface="Arial"/>
              </a:rPr>
              <a:t> </a:t>
            </a:r>
            <a:r>
              <a:rPr b="0" lang="en-US" sz="2400" spc="-1" strike="noStrike">
                <a:solidFill>
                  <a:srgbClr val="404040"/>
                </a:solidFill>
                <a:latin typeface="Arial"/>
              </a:rPr>
              <a:t>training on _____ imagery data using CPU</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n_rg → 10</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n_rcab → 20</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n_feats → 64</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patch size → 60</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batch size → 4</a:t>
            </a:r>
            <a:endParaRPr b="0" lang="en-US" sz="2400" spc="-1" strike="noStrike">
              <a:solidFill>
                <a:srgbClr val="000000"/>
              </a:solidFill>
              <a:latin typeface="Arial"/>
            </a:endParaRPr>
          </a:p>
          <a:p>
            <a:pPr marL="450720" indent="-343080">
              <a:lnSpc>
                <a:spcPct val="90000"/>
              </a:lnSpc>
              <a:spcBef>
                <a:spcPts val="1414"/>
              </a:spcBef>
              <a:buClr>
                <a:srgbClr val="000000"/>
              </a:buClr>
              <a:buFont typeface="Arial"/>
              <a:buChar char="•"/>
              <a:tabLst>
                <a:tab algn="l" pos="0"/>
              </a:tabLst>
            </a:pPr>
            <a:r>
              <a:rPr b="0" lang="en-US" sz="2400" spc="-1" strike="noStrike">
                <a:solidFill>
                  <a:srgbClr val="404040"/>
                </a:solidFill>
                <a:latin typeface="Arial"/>
              </a:rPr>
              <a:t>normalization → 0/ no normalization</a:t>
            </a:r>
            <a:endParaRPr b="0" lang="en-US" sz="2400" spc="-1" strike="noStrike">
              <a:solidFill>
                <a:srgbClr val="000000"/>
              </a:solidFill>
              <a:latin typeface="Arial"/>
            </a:endParaRPr>
          </a:p>
          <a:p>
            <a:pPr marL="108000">
              <a:lnSpc>
                <a:spcPct val="90000"/>
              </a:lnSpc>
              <a:spcBef>
                <a:spcPts val="1414"/>
              </a:spcBef>
              <a:buNone/>
              <a:tabLst>
                <a:tab algn="l" pos="0"/>
              </a:tabLst>
            </a:pPr>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647640" y="258480"/>
            <a:ext cx="10514880" cy="1324800"/>
          </a:xfrm>
          <a:prstGeom prst="rect">
            <a:avLst/>
          </a:prstGeom>
          <a:noFill/>
          <a:ln w="0">
            <a:noFill/>
          </a:ln>
        </p:spPr>
        <p:txBody>
          <a:bodyPr lIns="90000" rIns="90000" tIns="45000" bIns="45000" anchor="ctr">
            <a:noAutofit/>
          </a:bodyPr>
          <a:p>
            <a:pPr>
              <a:lnSpc>
                <a:spcPct val="90000"/>
              </a:lnSpc>
              <a:buNone/>
            </a:pPr>
            <a:r>
              <a:rPr b="1" lang="en-US" sz="2400" spc="-1" strike="noStrike">
                <a:solidFill>
                  <a:srgbClr val="000000"/>
                </a:solidFill>
                <a:latin typeface="Arial Black"/>
              </a:rPr>
              <a:t>Results</a:t>
            </a:r>
            <a:endParaRPr b="0" lang="en-US" sz="2400" spc="-1" strike="noStrike">
              <a:solidFill>
                <a:srgbClr val="000000"/>
              </a:solidFill>
              <a:latin typeface="Arial"/>
            </a:endParaRPr>
          </a:p>
        </p:txBody>
      </p:sp>
      <p:sp>
        <p:nvSpPr>
          <p:cNvPr id="142" name="PlaceHolder 2"/>
          <p:cNvSpPr>
            <a:spLocks noGrp="1"/>
          </p:cNvSpPr>
          <p:nvPr>
            <p:ph/>
          </p:nvPr>
        </p:nvSpPr>
        <p:spPr>
          <a:xfrm>
            <a:off x="647640" y="1501560"/>
            <a:ext cx="10514880" cy="4350600"/>
          </a:xfrm>
          <a:prstGeom prst="rect">
            <a:avLst/>
          </a:prstGeom>
          <a:noFill/>
          <a:ln w="0">
            <a:noFill/>
          </a:ln>
        </p:spPr>
        <p:txBody>
          <a:bodyPr lIns="90000" rIns="90000" tIns="45000" bIns="45000" anchor="t">
            <a:noAutofit/>
          </a:bodyPr>
          <a:p>
            <a:pPr>
              <a:lnSpc>
                <a:spcPct val="90000"/>
              </a:lnSpc>
              <a:spcBef>
                <a:spcPts val="1414"/>
              </a:spcBef>
              <a:buNone/>
            </a:pPr>
            <a:r>
              <a:rPr b="0" lang="en-US" sz="2400" spc="-1" strike="noStrike">
                <a:solidFill>
                  <a:srgbClr val="404040"/>
                </a:solidFill>
                <a:latin typeface="Arial"/>
              </a:rPr>
              <a:t>Test is made for images with different resolution:</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rPr>
              <a:t>Already high resolution Titan image</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rPr>
              <a:t>Low resolution crop of Titan image</a:t>
            </a:r>
            <a:endParaRPr b="0" lang="en-US" sz="2400" spc="-1" strike="noStrike">
              <a:solidFill>
                <a:srgbClr val="000000"/>
              </a:solidFill>
              <a:latin typeface="Arial"/>
            </a:endParaRPr>
          </a:p>
          <a:p>
            <a:pPr marL="343080" indent="-343080">
              <a:lnSpc>
                <a:spcPct val="90000"/>
              </a:lnSpc>
              <a:spcBef>
                <a:spcPts val="1414"/>
              </a:spcBef>
              <a:buClr>
                <a:srgbClr val="404040"/>
              </a:buClr>
              <a:buFont typeface="Arial"/>
              <a:buChar char="•"/>
            </a:pPr>
            <a:r>
              <a:rPr b="0" lang="en-US" sz="2400" spc="-1" strike="noStrike">
                <a:solidFill>
                  <a:srgbClr val="404040"/>
                </a:solidFill>
                <a:latin typeface="Arial"/>
              </a:rPr>
              <a:t>Low resolution Earth image</a:t>
            </a:r>
            <a:endParaRPr b="0" lang="en-US" sz="2400" spc="-1" strike="noStrike">
              <a:solidFill>
                <a:srgbClr val="000000"/>
              </a:solidFill>
              <a:latin typeface="Arial"/>
            </a:endParaRPr>
          </a:p>
          <a:p>
            <a:pPr>
              <a:lnSpc>
                <a:spcPct val="90000"/>
              </a:lnSpc>
              <a:spcBef>
                <a:spcPts val="1414"/>
              </a:spcBef>
              <a:buNone/>
            </a:pPr>
            <a:r>
              <a:rPr b="0" lang="en-US" sz="2400" spc="-1" strike="noStrike">
                <a:solidFill>
                  <a:srgbClr val="404040"/>
                </a:solidFill>
                <a:latin typeface="Arial"/>
              </a:rPr>
              <a:t>For better estimation of the results (since pictures are compressed in presentation), images can be found via google drive link:</a:t>
            </a:r>
            <a:endParaRPr b="0" lang="en-US" sz="2400" spc="-1" strike="noStrike">
              <a:solidFill>
                <a:srgbClr val="000000"/>
              </a:solidFill>
              <a:latin typeface="Arial"/>
            </a:endParaRPr>
          </a:p>
          <a:p>
            <a:pPr>
              <a:lnSpc>
                <a:spcPct val="90000"/>
              </a:lnSpc>
              <a:spcBef>
                <a:spcPts val="1414"/>
              </a:spcBef>
              <a:buNone/>
            </a:pPr>
            <a:r>
              <a:rPr b="0" lang="en-US" sz="2400" spc="-1" strike="noStrike" u="sng">
                <a:solidFill>
                  <a:srgbClr val="1b8af9"/>
                </a:solidFill>
                <a:uFillTx/>
                <a:latin typeface="Arial"/>
                <a:hlinkClick r:id="rId1"/>
              </a:rPr>
              <a:t>https://drive.google.com/drive/folders/1mq88ImgNd-8Rcapb-ToGBhFRE4Z6XOo2?usp=sharing</a:t>
            </a:r>
            <a:endParaRPr b="0" lang="en-US" sz="2400" spc="-1" strike="noStrike">
              <a:solidFill>
                <a:srgbClr val="000000"/>
              </a:solidFill>
              <a:latin typeface="Arial"/>
            </a:endParaRPr>
          </a:p>
          <a:p>
            <a:pPr>
              <a:lnSpc>
                <a:spcPct val="90000"/>
              </a:lnSpc>
              <a:spcBef>
                <a:spcPts val="1414"/>
              </a:spcBef>
              <a:buNone/>
            </a:pPr>
            <a:endParaRPr b="0" lang="en-US" sz="2400" spc="-1" strike="noStrike">
              <a:solidFill>
                <a:srgbClr val="000000"/>
              </a:solidFill>
              <a:latin typeface="Arial"/>
            </a:endParaRPr>
          </a:p>
          <a:p>
            <a:pPr>
              <a:lnSpc>
                <a:spcPct val="90000"/>
              </a:lnSpc>
              <a:spcBef>
                <a:spcPts val="1414"/>
              </a:spcBef>
              <a:buNone/>
            </a:pPr>
            <a:endParaRPr b="0" lang="en-US" sz="2400" spc="-1" strike="noStrike">
              <a:solidFill>
                <a:srgbClr val="000000"/>
              </a:solidFill>
              <a:latin typeface="Arial"/>
            </a:endParaRPr>
          </a:p>
          <a:p>
            <a:pPr>
              <a:lnSpc>
                <a:spcPct val="90000"/>
              </a:lnSpc>
              <a:spcBef>
                <a:spcPts val="1414"/>
              </a:spcBef>
              <a:buNone/>
            </a:pPr>
            <a:endParaRPr b="0" lang="en-US" sz="2400" spc="-1" strike="noStrike">
              <a:solidFill>
                <a:srgbClr val="000000"/>
              </a:solidFill>
              <a:latin typeface="Arial"/>
            </a:endParaRPr>
          </a:p>
          <a:p>
            <a:pPr>
              <a:lnSpc>
                <a:spcPct val="90000"/>
              </a:lnSpc>
              <a:spcBef>
                <a:spcPts val="1414"/>
              </a:spcBef>
              <a:buNone/>
            </a:pPr>
            <a:endParaRPr b="0" lang="en-US"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Picture 3" descr="Ganesa Macula_origin"/>
          <p:cNvPicPr/>
          <p:nvPr/>
        </p:nvPicPr>
        <p:blipFill>
          <a:blip r:embed="rId1"/>
          <a:stretch/>
        </p:blipFill>
        <p:spPr>
          <a:xfrm>
            <a:off x="1450440" y="702360"/>
            <a:ext cx="9290880" cy="2577240"/>
          </a:xfrm>
          <a:prstGeom prst="rect">
            <a:avLst/>
          </a:prstGeom>
          <a:ln w="0">
            <a:noFill/>
          </a:ln>
        </p:spPr>
      </p:pic>
      <p:pic>
        <p:nvPicPr>
          <p:cNvPr id="144" name="Picture 4" descr="Ganesa Macula_norm_0_new"/>
          <p:cNvPicPr/>
          <p:nvPr/>
        </p:nvPicPr>
        <p:blipFill>
          <a:blip r:embed="rId2"/>
          <a:stretch/>
        </p:blipFill>
        <p:spPr>
          <a:xfrm>
            <a:off x="1450440" y="3755880"/>
            <a:ext cx="9290880" cy="2577240"/>
          </a:xfrm>
          <a:prstGeom prst="rect">
            <a:avLst/>
          </a:prstGeom>
          <a:ln w="0">
            <a:noFill/>
          </a:ln>
        </p:spPr>
      </p:pic>
      <p:sp>
        <p:nvSpPr>
          <p:cNvPr id="145" name="Text Box 5"/>
          <p:cNvSpPr/>
          <p:nvPr/>
        </p:nvSpPr>
        <p:spPr>
          <a:xfrm>
            <a:off x="1800720" y="94680"/>
            <a:ext cx="8542800" cy="516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2800" spc="-1" strike="noStrike">
                <a:solidFill>
                  <a:srgbClr val="000000"/>
                </a:solidFill>
                <a:latin typeface="Arial"/>
                <a:ea typeface="DejaVu Sans"/>
              </a:rPr>
              <a:t>Big Titan Image</a:t>
            </a:r>
            <a:endParaRPr b="0" lang="en-US" sz="2800" spc="-1" strike="noStrike">
              <a:latin typeface="Arial"/>
            </a:endParaRPr>
          </a:p>
        </p:txBody>
      </p:sp>
      <p:sp>
        <p:nvSpPr>
          <p:cNvPr id="146" name="Text Box 6"/>
          <p:cNvSpPr/>
          <p:nvPr/>
        </p:nvSpPr>
        <p:spPr>
          <a:xfrm>
            <a:off x="1800720" y="3279600"/>
            <a:ext cx="8542440" cy="3646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800" spc="-1" strike="noStrike">
                <a:solidFill>
                  <a:srgbClr val="000000"/>
                </a:solidFill>
                <a:latin typeface="Arial"/>
                <a:ea typeface="DejaVu Sans"/>
              </a:rPr>
              <a:t>Original Image - lower resolution [3107x862px]</a:t>
            </a:r>
            <a:endParaRPr b="0" lang="en-US" sz="1800" spc="-1" strike="noStrike">
              <a:latin typeface="Arial"/>
            </a:endParaRPr>
          </a:p>
        </p:txBody>
      </p:sp>
      <p:sp>
        <p:nvSpPr>
          <p:cNvPr id="147" name="Text Box 7"/>
          <p:cNvSpPr/>
          <p:nvPr/>
        </p:nvSpPr>
        <p:spPr>
          <a:xfrm>
            <a:off x="1824840" y="6333480"/>
            <a:ext cx="8542440" cy="3646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800" spc="-1" strike="noStrike">
                <a:solidFill>
                  <a:srgbClr val="000000"/>
                </a:solidFill>
                <a:latin typeface="Arial"/>
                <a:ea typeface="DejaVu Sans"/>
              </a:rPr>
              <a:t>Double datasets train - higher resolution [24856x6896px]</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TotalTime>
  <Application>LibreOffice/7.3.3.2$Linux_X86_64 LibreOffice_project/30$Build-2</Application>
  <AppVersion>15.0000</AppVersion>
  <Words>4359</Words>
  <Paragraphs>120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2022-05-24T11:33:44Z</dcterms:created>
  <dc:creator>denis-png</dc:creator>
  <dc:description/>
  <dc:language>en-US</dc:language>
  <cp:lastModifiedBy/>
  <dcterms:modified xsi:type="dcterms:W3CDTF">2022-05-24T13:39:51Z</dcterms:modified>
  <cp:revision>13</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1033-11.1.0.9505</vt:lpwstr>
  </property>
  <property fmtid="{D5CDD505-2E9C-101B-9397-08002B2CF9AE}" pid="3" name="PresentationFormat">
    <vt:lpwstr>宽屏</vt:lpwstr>
  </property>
  <property fmtid="{D5CDD505-2E9C-101B-9397-08002B2CF9AE}" pid="4" name="Slides">
    <vt:i4>13</vt:i4>
  </property>
</Properties>
</file>