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63" r:id="rId6"/>
    <p:sldId id="264" r:id="rId7"/>
    <p:sldId id="280" r:id="rId8"/>
    <p:sldId id="273" r:id="rId9"/>
    <p:sldId id="266" r:id="rId10"/>
    <p:sldId id="279" r:id="rId11"/>
    <p:sldId id="270" r:id="rId12"/>
    <p:sldId id="278" r:id="rId13"/>
    <p:sldId id="277" r:id="rId14"/>
    <p:sldId id="272" r:id="rId15"/>
  </p:sldIdLst>
  <p:sldSz cx="9144000" cy="5143500" type="screen16x9"/>
  <p:notesSz cx="6858000" cy="9144000"/>
  <p:embeddedFontLst>
    <p:embeddedFont>
      <p:font typeface="Quattrocento" panose="020B0604020202020204" charset="0"/>
      <p:regular r:id="rId17"/>
      <p:bold r:id="rId18"/>
    </p:embeddedFont>
    <p:embeddedFont>
      <p:font typeface="Cinzel" panose="020B0604020202020204" charset="0"/>
      <p:regular r:id="rId19"/>
      <p:bold r:id="rId20"/>
    </p:embeddedFont>
    <p:embeddedFont>
      <p:font typeface="Wingdings 3" panose="05040102010807070707" pitchFamily="18" charset="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1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35">
          <p15:clr>
            <a:srgbClr val="9AA0A6"/>
          </p15:clr>
        </p15:guide>
        <p15:guide id="4" orient="horz" pos="277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32" y="52"/>
      </p:cViewPr>
      <p:guideLst>
        <p:guide orient="horz" pos="3112"/>
        <p:guide pos="2880"/>
        <p:guide orient="horz" pos="2835"/>
        <p:guide orient="horz" pos="27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corena\Documents\BEA\document\textes\ProgrammesRecherche\ANDA_NILDAE\Analyses_donn&#233;es\Bambey_depot_total_2017_2018_compl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6219727853166"/>
          <c:y val="5.1400554097404488E-2"/>
          <c:w val="0.81468252638632932"/>
          <c:h val="0.77180209822475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Masses!$O$4</c:f>
              <c:strCache>
                <c:ptCount val="1"/>
                <c:pt idx="0">
                  <c:v>Senegal (Bambey)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numRef>
              <c:f>Masses!$N$5:$N$28</c:f>
              <c:numCache>
                <c:formatCode>mmm\-yy</c:formatCode>
                <c:ptCount val="2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</c:numCache>
            </c:numRef>
          </c:cat>
          <c:val>
            <c:numRef>
              <c:f>Masses!$O$5:$O$28</c:f>
              <c:numCache>
                <c:formatCode>General</c:formatCode>
                <c:ptCount val="24"/>
                <c:pt idx="0">
                  <c:v>37.176328927398956</c:v>
                </c:pt>
                <c:pt idx="1">
                  <c:v>71.433961077975511</c:v>
                </c:pt>
                <c:pt idx="2">
                  <c:v>17.679981485439388</c:v>
                </c:pt>
                <c:pt idx="3">
                  <c:v>19.436630556122378</c:v>
                </c:pt>
                <c:pt idx="4">
                  <c:v>14.283247563823258</c:v>
                </c:pt>
                <c:pt idx="5">
                  <c:v>19.537004461856725</c:v>
                </c:pt>
                <c:pt idx="6">
                  <c:v>11.808379852274868</c:v>
                </c:pt>
                <c:pt idx="7">
                  <c:v>9.4801009353483678</c:v>
                </c:pt>
                <c:pt idx="8">
                  <c:v>19.975434238641437</c:v>
                </c:pt>
                <c:pt idx="9">
                  <c:v>7.3207102520771343</c:v>
                </c:pt>
                <c:pt idx="10">
                  <c:v>5.6986695967316194</c:v>
                </c:pt>
                <c:pt idx="11">
                  <c:v>12.818141192932156</c:v>
                </c:pt>
                <c:pt idx="12">
                  <c:v>15.475871100862204</c:v>
                </c:pt>
                <c:pt idx="13">
                  <c:v>15.948826118168993</c:v>
                </c:pt>
                <c:pt idx="14">
                  <c:v>26.560648126687397</c:v>
                </c:pt>
                <c:pt idx="15">
                  <c:v>12.562158282645374</c:v>
                </c:pt>
                <c:pt idx="16">
                  <c:v>11.897819254886718</c:v>
                </c:pt>
                <c:pt idx="17">
                  <c:v>16.984855186113034</c:v>
                </c:pt>
                <c:pt idx="18">
                  <c:v>34.062412002288809</c:v>
                </c:pt>
                <c:pt idx="19">
                  <c:v>8.6868359602078478</c:v>
                </c:pt>
                <c:pt idx="20">
                  <c:v>9.982687852000673</c:v>
                </c:pt>
                <c:pt idx="21">
                  <c:v>4.9247808933878749</c:v>
                </c:pt>
                <c:pt idx="22">
                  <c:v>5.8344105411475997</c:v>
                </c:pt>
                <c:pt idx="23">
                  <c:v>1.7042844677206357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E-430E-80A1-111656789365}"/>
            </c:ext>
          </c:extLst>
        </c:ser>
        <c:ser>
          <c:idx val="1"/>
          <c:order val="1"/>
          <c:tx>
            <c:strRef>
              <c:f>Masses!$P$4</c:f>
              <c:strCache>
                <c:ptCount val="1"/>
                <c:pt idx="0">
                  <c:v>Niger (Banizoumbou)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Masses!$N$5:$N$28</c:f>
              <c:numCache>
                <c:formatCode>mmm\-yy</c:formatCode>
                <c:ptCount val="2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</c:numCache>
            </c:numRef>
          </c:cat>
          <c:val>
            <c:numRef>
              <c:f>Masses!$P$5:$P$28</c:f>
              <c:numCache>
                <c:formatCode>0.000</c:formatCode>
                <c:ptCount val="24"/>
                <c:pt idx="0">
                  <c:v>9.2799362250600339</c:v>
                </c:pt>
                <c:pt idx="1">
                  <c:v>9.3986385622204711</c:v>
                </c:pt>
                <c:pt idx="2">
                  <c:v>10.689884813696096</c:v>
                </c:pt>
                <c:pt idx="3">
                  <c:v>19.173676842007911</c:v>
                </c:pt>
                <c:pt idx="4">
                  <c:v>25.216973308246974</c:v>
                </c:pt>
                <c:pt idx="5">
                  <c:v>25.291394081789278</c:v>
                </c:pt>
                <c:pt idx="6">
                  <c:v>13.658115246038919</c:v>
                </c:pt>
                <c:pt idx="7">
                  <c:v>6.4742198535397906</c:v>
                </c:pt>
                <c:pt idx="8">
                  <c:v>4.4670176875428531</c:v>
                </c:pt>
                <c:pt idx="9">
                  <c:v>5.1714019078726858</c:v>
                </c:pt>
                <c:pt idx="10">
                  <c:v>4.0255270973523558</c:v>
                </c:pt>
                <c:pt idx="11">
                  <c:v>8.0899199210224442</c:v>
                </c:pt>
                <c:pt idx="12">
                  <c:v>12.725253882274332</c:v>
                </c:pt>
                <c:pt idx="13">
                  <c:v>9.208023903998388</c:v>
                </c:pt>
                <c:pt idx="14">
                  <c:v>10.149277675171662</c:v>
                </c:pt>
                <c:pt idx="15">
                  <c:v>12.848140542092215</c:v>
                </c:pt>
                <c:pt idx="16">
                  <c:v>31.886632214296448</c:v>
                </c:pt>
                <c:pt idx="17" formatCode="0.00">
                  <c:v>96.273000518427949</c:v>
                </c:pt>
                <c:pt idx="18" formatCode="0.00">
                  <c:v>36.336574331075624</c:v>
                </c:pt>
                <c:pt idx="19" formatCode="0.00">
                  <c:v>5.3023353083972191</c:v>
                </c:pt>
                <c:pt idx="20" formatCode="0.00">
                  <c:v>5.7570824872421813</c:v>
                </c:pt>
                <c:pt idx="21" formatCode="0.00">
                  <c:v>5.2931946229040765</c:v>
                </c:pt>
                <c:pt idx="22" formatCode="0.00">
                  <c:v>2.2774862963502644</c:v>
                </c:pt>
                <c:pt idx="23" formatCode="0.00">
                  <c:v>5.4164318378512739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E-430E-80A1-111656789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860608"/>
        <c:axId val="176861168"/>
      </c:barChart>
      <c:dateAx>
        <c:axId val="176860608"/>
        <c:scaling>
          <c:orientation val="minMax"/>
        </c:scaling>
        <c:delete val="0"/>
        <c:axPos val="b"/>
        <c:numFmt formatCode="[$-40C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861168"/>
        <c:crosses val="autoZero"/>
        <c:auto val="1"/>
        <c:lblOffset val="100"/>
        <c:baseTimeUnit val="months"/>
        <c:majorUnit val="3"/>
        <c:majorTimeUnit val="months"/>
      </c:dateAx>
      <c:valAx>
        <c:axId val="1768611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>
                    <a:solidFill>
                      <a:sysClr val="windowText" lastClr="000000"/>
                    </a:solidFill>
                  </a:rPr>
                  <a:t>Monthly</a:t>
                </a:r>
                <a:r>
                  <a:rPr lang="en-US" sz="1050" b="1" baseline="0">
                    <a:solidFill>
                      <a:sysClr val="windowText" lastClr="000000"/>
                    </a:solidFill>
                  </a:rPr>
                  <a:t> total deposition</a:t>
                </a:r>
                <a:r>
                  <a:rPr lang="en-US" sz="1050" b="1">
                    <a:solidFill>
                      <a:sysClr val="windowText" lastClr="000000"/>
                    </a:solidFill>
                  </a:rPr>
                  <a:t> (g.m</a:t>
                </a:r>
                <a:r>
                  <a:rPr lang="en-US" sz="1050" b="1" baseline="30000">
                    <a:solidFill>
                      <a:sysClr val="windowText" lastClr="000000"/>
                    </a:solidFill>
                  </a:rPr>
                  <a:t>-2</a:t>
                </a:r>
                <a:r>
                  <a:rPr lang="en-US" sz="1050" b="1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6118010733440573E-2"/>
              <c:y val="0.11409441255001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860608"/>
        <c:crosses val="autoZero"/>
        <c:crossBetween val="between"/>
        <c:majorUnit val="25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4744381048688934"/>
          <c:y val="6.6809473023364874E-2"/>
          <c:w val="0.34526181567729564"/>
          <c:h val="0.13979363266614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9fb6f7dcf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29fb6f7dcf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d8f59398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2d8f59398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39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d8f59398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2d8f59398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2d8f59398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2d8f593983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5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2d8f59398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2d8f59398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192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2d8f5939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2d8f5939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d8f59398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2d8f59398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2d8f59398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2d8f59398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d8f5939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2d8f5939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d8f59398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d8f59398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d8f59398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2d8f59398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d8f59398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2d8f59398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57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2d8f59398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2d8f59398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18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2d8f59398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2d8f59398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62850" y="1053450"/>
            <a:ext cx="8493600" cy="25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0600" y="1281300"/>
            <a:ext cx="4315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99150" y="3727325"/>
            <a:ext cx="43158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465025" y="887850"/>
            <a:ext cx="10878900" cy="28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/>
          <p:nvPr/>
        </p:nvSpPr>
        <p:spPr>
          <a:xfrm rot="-5400000">
            <a:off x="7835725" y="1648675"/>
            <a:ext cx="18066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713225" y="937142"/>
            <a:ext cx="8601300" cy="317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347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713225" y="3152225"/>
            <a:ext cx="77175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-450975" y="763200"/>
            <a:ext cx="10055700" cy="352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/>
          <p:nvPr/>
        </p:nvSpPr>
        <p:spPr>
          <a:xfrm rot="-5400000">
            <a:off x="-446800" y="3049900"/>
            <a:ext cx="16359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3692050" y="0"/>
            <a:ext cx="6022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3480675" y="-155000"/>
            <a:ext cx="5663400" cy="550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68225" y="572350"/>
            <a:ext cx="332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2" hasCustomPrompt="1"/>
          </p:nvPr>
        </p:nvSpPr>
        <p:spPr>
          <a:xfrm>
            <a:off x="4444650" y="572350"/>
            <a:ext cx="59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968294" y="1082675"/>
            <a:ext cx="332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3"/>
          </p:nvPr>
        </p:nvSpPr>
        <p:spPr>
          <a:xfrm>
            <a:off x="4968225" y="1586050"/>
            <a:ext cx="332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4" hasCustomPrompt="1"/>
          </p:nvPr>
        </p:nvSpPr>
        <p:spPr>
          <a:xfrm>
            <a:off x="4444650" y="1586050"/>
            <a:ext cx="59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5"/>
          </p:nvPr>
        </p:nvSpPr>
        <p:spPr>
          <a:xfrm>
            <a:off x="4968294" y="2096375"/>
            <a:ext cx="332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6"/>
          </p:nvPr>
        </p:nvSpPr>
        <p:spPr>
          <a:xfrm>
            <a:off x="4968225" y="2599750"/>
            <a:ext cx="332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7" hasCustomPrompt="1"/>
          </p:nvPr>
        </p:nvSpPr>
        <p:spPr>
          <a:xfrm>
            <a:off x="4444650" y="2599750"/>
            <a:ext cx="59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8"/>
          </p:nvPr>
        </p:nvSpPr>
        <p:spPr>
          <a:xfrm>
            <a:off x="4968294" y="3110075"/>
            <a:ext cx="332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9"/>
          </p:nvPr>
        </p:nvSpPr>
        <p:spPr>
          <a:xfrm>
            <a:off x="4968225" y="3613450"/>
            <a:ext cx="332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3" hasCustomPrompt="1"/>
          </p:nvPr>
        </p:nvSpPr>
        <p:spPr>
          <a:xfrm>
            <a:off x="4444650" y="3613450"/>
            <a:ext cx="59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4"/>
          </p:nvPr>
        </p:nvSpPr>
        <p:spPr>
          <a:xfrm>
            <a:off x="4968294" y="4123775"/>
            <a:ext cx="332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1660175" y="-90600"/>
            <a:ext cx="5823600" cy="528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388675" y="-439350"/>
            <a:ext cx="6366600" cy="597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2472300" y="2176200"/>
            <a:ext cx="41994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1818300" y="3578700"/>
            <a:ext cx="55074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2" hasCustomPrompt="1"/>
          </p:nvPr>
        </p:nvSpPr>
        <p:spPr>
          <a:xfrm>
            <a:off x="3491250" y="728400"/>
            <a:ext cx="21615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/>
          <p:nvPr/>
        </p:nvSpPr>
        <p:spPr>
          <a:xfrm rot="-5400000">
            <a:off x="7931425" y="3443825"/>
            <a:ext cx="16641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-729625" y="1116450"/>
            <a:ext cx="10878900" cy="28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 txBox="1"/>
          <p:nvPr/>
        </p:nvSpPr>
        <p:spPr>
          <a:xfrm rot="-5400000">
            <a:off x="-449650" y="17291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713225" y="1282050"/>
            <a:ext cx="8493600" cy="25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1958875" y="1602150"/>
            <a:ext cx="44145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923375" y="3004650"/>
            <a:ext cx="55074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2" hasCustomPrompt="1"/>
          </p:nvPr>
        </p:nvSpPr>
        <p:spPr>
          <a:xfrm>
            <a:off x="6269275" y="1602150"/>
            <a:ext cx="21615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1660175" y="-90600"/>
            <a:ext cx="5823600" cy="528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1388675" y="-439350"/>
            <a:ext cx="6366600" cy="597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2472300" y="2176200"/>
            <a:ext cx="41994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1818300" y="3578700"/>
            <a:ext cx="55074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2" hasCustomPrompt="1"/>
          </p:nvPr>
        </p:nvSpPr>
        <p:spPr>
          <a:xfrm>
            <a:off x="3491250" y="728400"/>
            <a:ext cx="21615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" name="Google Shape;120;p16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713225" y="1053450"/>
            <a:ext cx="8493600" cy="25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3866875" y="38443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1458150" y="14374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-196225" y="887850"/>
            <a:ext cx="10878900" cy="28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 txBox="1"/>
          <p:nvPr/>
        </p:nvSpPr>
        <p:spPr>
          <a:xfrm rot="-5400000">
            <a:off x="-450250" y="2414300"/>
            <a:ext cx="16269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1344575" y="2315650"/>
            <a:ext cx="2773800" cy="11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2461800" y="2210700"/>
            <a:ext cx="20841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2"/>
          </p:nvPr>
        </p:nvSpPr>
        <p:spPr>
          <a:xfrm>
            <a:off x="4543100" y="2210700"/>
            <a:ext cx="20841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inzel"/>
              <a:buNone/>
              <a:defRPr sz="2500"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3"/>
          </p:nvPr>
        </p:nvSpPr>
        <p:spPr>
          <a:xfrm>
            <a:off x="2461800" y="2714400"/>
            <a:ext cx="2084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4"/>
          </p:nvPr>
        </p:nvSpPr>
        <p:spPr>
          <a:xfrm>
            <a:off x="4543100" y="2714402"/>
            <a:ext cx="2084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948600" y="24092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ubTitle" idx="1"/>
          </p:nvPr>
        </p:nvSpPr>
        <p:spPr>
          <a:xfrm>
            <a:off x="948600" y="3009854"/>
            <a:ext cx="233640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title" idx="2"/>
          </p:nvPr>
        </p:nvSpPr>
        <p:spPr>
          <a:xfrm>
            <a:off x="3403800" y="24092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3"/>
          </p:nvPr>
        </p:nvSpPr>
        <p:spPr>
          <a:xfrm>
            <a:off x="3403800" y="3009853"/>
            <a:ext cx="233640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 idx="4"/>
          </p:nvPr>
        </p:nvSpPr>
        <p:spPr>
          <a:xfrm>
            <a:off x="5859000" y="2412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5"/>
          </p:nvPr>
        </p:nvSpPr>
        <p:spPr>
          <a:xfrm>
            <a:off x="5859000" y="3009854"/>
            <a:ext cx="233640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48775" y="1282050"/>
            <a:ext cx="8493600" cy="25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-729625" y="1116450"/>
            <a:ext cx="10878900" cy="28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761925" y="1593550"/>
            <a:ext cx="41994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3225" y="2996050"/>
            <a:ext cx="55074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593550"/>
            <a:ext cx="21615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/>
          <p:nvPr/>
        </p:nvSpPr>
        <p:spPr>
          <a:xfrm rot="-5400000">
            <a:off x="7931425" y="1781400"/>
            <a:ext cx="16641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720000" y="1889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720000" y="24764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 idx="2"/>
          </p:nvPr>
        </p:nvSpPr>
        <p:spPr>
          <a:xfrm>
            <a:off x="3403800" y="1889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ubTitle" idx="3"/>
          </p:nvPr>
        </p:nvSpPr>
        <p:spPr>
          <a:xfrm>
            <a:off x="3403800" y="24764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 idx="4"/>
          </p:nvPr>
        </p:nvSpPr>
        <p:spPr>
          <a:xfrm>
            <a:off x="6087600" y="1889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5"/>
          </p:nvPr>
        </p:nvSpPr>
        <p:spPr>
          <a:xfrm>
            <a:off x="6087600" y="24764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 idx="6" hasCustomPrompt="1"/>
          </p:nvPr>
        </p:nvSpPr>
        <p:spPr>
          <a:xfrm>
            <a:off x="1133250" y="3413175"/>
            <a:ext cx="1509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 idx="7" hasCustomPrompt="1"/>
          </p:nvPr>
        </p:nvSpPr>
        <p:spPr>
          <a:xfrm>
            <a:off x="6500850" y="3413175"/>
            <a:ext cx="1509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 idx="8" hasCustomPrompt="1"/>
          </p:nvPr>
        </p:nvSpPr>
        <p:spPr>
          <a:xfrm>
            <a:off x="3817050" y="3413175"/>
            <a:ext cx="1509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9" name="Google Shape;169;p21"/>
          <p:cNvSpPr txBox="1">
            <a:spLocks noGrp="1"/>
          </p:cNvSpPr>
          <p:nvPr>
            <p:ph type="title" idx="9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1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738676" y="1835250"/>
            <a:ext cx="19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subTitle" idx="1"/>
          </p:nvPr>
        </p:nvSpPr>
        <p:spPr>
          <a:xfrm>
            <a:off x="738676" y="2345575"/>
            <a:ext cx="196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title" idx="2"/>
          </p:nvPr>
        </p:nvSpPr>
        <p:spPr>
          <a:xfrm>
            <a:off x="6461525" y="1835250"/>
            <a:ext cx="19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ubTitle" idx="3"/>
          </p:nvPr>
        </p:nvSpPr>
        <p:spPr>
          <a:xfrm>
            <a:off x="6461526" y="2345575"/>
            <a:ext cx="196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title" idx="4"/>
          </p:nvPr>
        </p:nvSpPr>
        <p:spPr>
          <a:xfrm>
            <a:off x="738675" y="3464200"/>
            <a:ext cx="19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5"/>
          </p:nvPr>
        </p:nvSpPr>
        <p:spPr>
          <a:xfrm>
            <a:off x="738675" y="3974525"/>
            <a:ext cx="196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title" idx="6"/>
          </p:nvPr>
        </p:nvSpPr>
        <p:spPr>
          <a:xfrm>
            <a:off x="6461525" y="3464200"/>
            <a:ext cx="19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subTitle" idx="7"/>
          </p:nvPr>
        </p:nvSpPr>
        <p:spPr>
          <a:xfrm>
            <a:off x="6461526" y="3974525"/>
            <a:ext cx="196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 idx="9" hasCustomPrompt="1"/>
          </p:nvPr>
        </p:nvSpPr>
        <p:spPr>
          <a:xfrm>
            <a:off x="738675" y="1443588"/>
            <a:ext cx="704700" cy="423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23"/>
          <p:cNvSpPr txBox="1">
            <a:spLocks noGrp="1"/>
          </p:cNvSpPr>
          <p:nvPr>
            <p:ph type="title" idx="13" hasCustomPrompt="1"/>
          </p:nvPr>
        </p:nvSpPr>
        <p:spPr>
          <a:xfrm>
            <a:off x="7726025" y="3080700"/>
            <a:ext cx="704700" cy="423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2" name="Google Shape;202;p23"/>
          <p:cNvSpPr txBox="1">
            <a:spLocks noGrp="1"/>
          </p:cNvSpPr>
          <p:nvPr>
            <p:ph type="title" idx="14" hasCustomPrompt="1"/>
          </p:nvPr>
        </p:nvSpPr>
        <p:spPr>
          <a:xfrm>
            <a:off x="7726025" y="1443588"/>
            <a:ext cx="704700" cy="42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23"/>
          <p:cNvSpPr txBox="1">
            <a:spLocks noGrp="1"/>
          </p:cNvSpPr>
          <p:nvPr>
            <p:ph type="title" idx="15" hasCustomPrompt="1"/>
          </p:nvPr>
        </p:nvSpPr>
        <p:spPr>
          <a:xfrm>
            <a:off x="738700" y="3080700"/>
            <a:ext cx="704700" cy="423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BLANK_1_1_1_1_3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1195863" y="1835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1"/>
          </p:nvPr>
        </p:nvSpPr>
        <p:spPr>
          <a:xfrm>
            <a:off x="1195863" y="2421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title" idx="2"/>
          </p:nvPr>
        </p:nvSpPr>
        <p:spPr>
          <a:xfrm>
            <a:off x="5081043" y="1835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subTitle" idx="3"/>
          </p:nvPr>
        </p:nvSpPr>
        <p:spPr>
          <a:xfrm>
            <a:off x="5081043" y="2421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title" idx="4"/>
          </p:nvPr>
        </p:nvSpPr>
        <p:spPr>
          <a:xfrm>
            <a:off x="1195863" y="3497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subTitle" idx="5"/>
          </p:nvPr>
        </p:nvSpPr>
        <p:spPr>
          <a:xfrm>
            <a:off x="1195863" y="4083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title" idx="6"/>
          </p:nvPr>
        </p:nvSpPr>
        <p:spPr>
          <a:xfrm>
            <a:off x="5081043" y="3497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7"/>
          </p:nvPr>
        </p:nvSpPr>
        <p:spPr>
          <a:xfrm>
            <a:off x="5081043" y="4083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18" name="Google Shape;218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/>
          <p:nvPr/>
        </p:nvSpPr>
        <p:spPr>
          <a:xfrm>
            <a:off x="-23262" y="0"/>
            <a:ext cx="566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"/>
          <p:cNvSpPr/>
          <p:nvPr/>
        </p:nvSpPr>
        <p:spPr>
          <a:xfrm>
            <a:off x="-253125" y="-155000"/>
            <a:ext cx="6158700" cy="550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713225" y="1018600"/>
            <a:ext cx="45699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1"/>
          </p:nvPr>
        </p:nvSpPr>
        <p:spPr>
          <a:xfrm>
            <a:off x="713225" y="1672700"/>
            <a:ext cx="4569900" cy="26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/>
          <p:nvPr/>
        </p:nvSpPr>
        <p:spPr>
          <a:xfrm rot="-5400000">
            <a:off x="7931425" y="3443825"/>
            <a:ext cx="16641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25" name="Google Shape;22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890252" y="1475700"/>
            <a:ext cx="34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1"/>
          </p:nvPr>
        </p:nvSpPr>
        <p:spPr>
          <a:xfrm>
            <a:off x="890252" y="1833625"/>
            <a:ext cx="344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title" idx="2"/>
          </p:nvPr>
        </p:nvSpPr>
        <p:spPr>
          <a:xfrm>
            <a:off x="4819725" y="3830550"/>
            <a:ext cx="34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3"/>
          </p:nvPr>
        </p:nvSpPr>
        <p:spPr>
          <a:xfrm>
            <a:off x="4819725" y="4188475"/>
            <a:ext cx="344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title" idx="4"/>
          </p:nvPr>
        </p:nvSpPr>
        <p:spPr>
          <a:xfrm>
            <a:off x="4819725" y="1981950"/>
            <a:ext cx="34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subTitle" idx="5"/>
          </p:nvPr>
        </p:nvSpPr>
        <p:spPr>
          <a:xfrm>
            <a:off x="4819725" y="2339875"/>
            <a:ext cx="344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title" idx="6"/>
          </p:nvPr>
        </p:nvSpPr>
        <p:spPr>
          <a:xfrm>
            <a:off x="890252" y="2463425"/>
            <a:ext cx="34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7"/>
          </p:nvPr>
        </p:nvSpPr>
        <p:spPr>
          <a:xfrm>
            <a:off x="890252" y="2821350"/>
            <a:ext cx="344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title" idx="8"/>
          </p:nvPr>
        </p:nvSpPr>
        <p:spPr>
          <a:xfrm>
            <a:off x="4819725" y="2906250"/>
            <a:ext cx="34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subTitle" idx="9"/>
          </p:nvPr>
        </p:nvSpPr>
        <p:spPr>
          <a:xfrm>
            <a:off x="4819725" y="3264175"/>
            <a:ext cx="344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title" idx="13"/>
          </p:nvPr>
        </p:nvSpPr>
        <p:spPr>
          <a:xfrm>
            <a:off x="890252" y="3405188"/>
            <a:ext cx="34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14"/>
          </p:nvPr>
        </p:nvSpPr>
        <p:spPr>
          <a:xfrm>
            <a:off x="890252" y="3763113"/>
            <a:ext cx="344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6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43" name="Google Shape;243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_1_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 hasCustomPrompt="1"/>
          </p:nvPr>
        </p:nvSpPr>
        <p:spPr>
          <a:xfrm>
            <a:off x="672000" y="1725752"/>
            <a:ext cx="704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27"/>
          <p:cNvSpPr txBox="1">
            <a:spLocks noGrp="1"/>
          </p:cNvSpPr>
          <p:nvPr>
            <p:ph type="title" idx="2" hasCustomPrompt="1"/>
          </p:nvPr>
        </p:nvSpPr>
        <p:spPr>
          <a:xfrm>
            <a:off x="672000" y="2684850"/>
            <a:ext cx="704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 idx="3" hasCustomPrompt="1"/>
          </p:nvPr>
        </p:nvSpPr>
        <p:spPr>
          <a:xfrm>
            <a:off x="681300" y="3643950"/>
            <a:ext cx="704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 idx="4" hasCustomPrompt="1"/>
          </p:nvPr>
        </p:nvSpPr>
        <p:spPr>
          <a:xfrm>
            <a:off x="7774075" y="1725752"/>
            <a:ext cx="704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9" name="Google Shape;249;p27"/>
          <p:cNvSpPr txBox="1">
            <a:spLocks noGrp="1"/>
          </p:cNvSpPr>
          <p:nvPr>
            <p:ph type="title" idx="5" hasCustomPrompt="1"/>
          </p:nvPr>
        </p:nvSpPr>
        <p:spPr>
          <a:xfrm>
            <a:off x="7767350" y="2692825"/>
            <a:ext cx="704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0" name="Google Shape;250;p27"/>
          <p:cNvSpPr txBox="1">
            <a:spLocks noGrp="1"/>
          </p:cNvSpPr>
          <p:nvPr>
            <p:ph type="title" idx="6" hasCustomPrompt="1"/>
          </p:nvPr>
        </p:nvSpPr>
        <p:spPr>
          <a:xfrm>
            <a:off x="7767350" y="3659900"/>
            <a:ext cx="704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1" name="Google Shape;251;p27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7"/>
          <p:cNvSpPr txBox="1">
            <a:spLocks noGrp="1"/>
          </p:cNvSpPr>
          <p:nvPr>
            <p:ph type="subTitle" idx="1"/>
          </p:nvPr>
        </p:nvSpPr>
        <p:spPr>
          <a:xfrm>
            <a:off x="1252500" y="17257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subTitle" idx="7"/>
          </p:nvPr>
        </p:nvSpPr>
        <p:spPr>
          <a:xfrm>
            <a:off x="1252500" y="36439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subTitle" idx="8"/>
          </p:nvPr>
        </p:nvSpPr>
        <p:spPr>
          <a:xfrm>
            <a:off x="1252500" y="2684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subTitle" idx="9"/>
          </p:nvPr>
        </p:nvSpPr>
        <p:spPr>
          <a:xfrm>
            <a:off x="5604195" y="36599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7"/>
          <p:cNvSpPr txBox="1">
            <a:spLocks noGrp="1"/>
          </p:cNvSpPr>
          <p:nvPr>
            <p:ph type="subTitle" idx="13"/>
          </p:nvPr>
        </p:nvSpPr>
        <p:spPr>
          <a:xfrm>
            <a:off x="5604195" y="17257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subTitle" idx="14"/>
          </p:nvPr>
        </p:nvSpPr>
        <p:spPr>
          <a:xfrm>
            <a:off x="5604195" y="26928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7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61" name="Google Shape;261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BLANK_1_1_1_1_1_2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7" name="Google Shape;267;p28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8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8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8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79" name="Google Shape;279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/>
          <p:nvPr/>
        </p:nvSpPr>
        <p:spPr>
          <a:xfrm>
            <a:off x="3692050" y="0"/>
            <a:ext cx="6022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9"/>
          <p:cNvSpPr txBox="1">
            <a:spLocks noGrp="1"/>
          </p:cNvSpPr>
          <p:nvPr>
            <p:ph type="title" hasCustomPrompt="1"/>
          </p:nvPr>
        </p:nvSpPr>
        <p:spPr>
          <a:xfrm>
            <a:off x="4104075" y="540000"/>
            <a:ext cx="375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3" name="Google Shape;283;p29"/>
          <p:cNvSpPr txBox="1">
            <a:spLocks noGrp="1"/>
          </p:cNvSpPr>
          <p:nvPr>
            <p:ph type="subTitle" idx="1"/>
          </p:nvPr>
        </p:nvSpPr>
        <p:spPr>
          <a:xfrm>
            <a:off x="4103975" y="1246025"/>
            <a:ext cx="375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title" idx="2" hasCustomPrompt="1"/>
          </p:nvPr>
        </p:nvSpPr>
        <p:spPr>
          <a:xfrm>
            <a:off x="4104075" y="1996144"/>
            <a:ext cx="375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5" name="Google Shape;285;p29"/>
          <p:cNvSpPr txBox="1">
            <a:spLocks noGrp="1"/>
          </p:cNvSpPr>
          <p:nvPr>
            <p:ph type="subTitle" idx="3"/>
          </p:nvPr>
        </p:nvSpPr>
        <p:spPr>
          <a:xfrm>
            <a:off x="4103975" y="2702169"/>
            <a:ext cx="375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9"/>
          <p:cNvSpPr txBox="1">
            <a:spLocks noGrp="1"/>
          </p:cNvSpPr>
          <p:nvPr>
            <p:ph type="title" idx="4" hasCustomPrompt="1"/>
          </p:nvPr>
        </p:nvSpPr>
        <p:spPr>
          <a:xfrm>
            <a:off x="4104075" y="3452300"/>
            <a:ext cx="375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7" name="Google Shape;287;p29"/>
          <p:cNvSpPr txBox="1">
            <a:spLocks noGrp="1"/>
          </p:cNvSpPr>
          <p:nvPr>
            <p:ph type="subTitle" idx="5"/>
          </p:nvPr>
        </p:nvSpPr>
        <p:spPr>
          <a:xfrm>
            <a:off x="4103975" y="4158325"/>
            <a:ext cx="375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3480675" y="-155000"/>
            <a:ext cx="5663400" cy="550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89" name="Google Shape;289;p29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2">
  <p:cSld name="TITLE_AND_BODY_2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body" idx="1"/>
          </p:nvPr>
        </p:nvSpPr>
        <p:spPr>
          <a:xfrm>
            <a:off x="713225" y="1387250"/>
            <a:ext cx="7717500" cy="3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96" name="Google Shape;296;p30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97" name="Google Shape;297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13225" y="1387250"/>
            <a:ext cx="7717500" cy="3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/>
          <p:nvPr/>
        </p:nvSpPr>
        <p:spPr>
          <a:xfrm>
            <a:off x="-62850" y="611712"/>
            <a:ext cx="8493600" cy="389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1"/>
          <p:cNvSpPr/>
          <p:nvPr/>
        </p:nvSpPr>
        <p:spPr>
          <a:xfrm>
            <a:off x="-465025" y="354450"/>
            <a:ext cx="10878900" cy="44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1"/>
          </p:nvPr>
        </p:nvSpPr>
        <p:spPr>
          <a:xfrm>
            <a:off x="713150" y="1379125"/>
            <a:ext cx="4293900" cy="12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31"/>
          <p:cNvSpPr txBox="1"/>
          <p:nvPr/>
        </p:nvSpPr>
        <p:spPr>
          <a:xfrm rot="-5400000">
            <a:off x="7931400" y="3355800"/>
            <a:ext cx="1660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713225" y="3199925"/>
            <a:ext cx="42840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CREDITS: This presentation template was created by </a:t>
            </a:r>
            <a:r>
              <a:rPr lang="fr" sz="1200">
                <a:solidFill>
                  <a:schemeClr val="dk2"/>
                </a:solidFill>
                <a:uFill>
                  <a:noFill/>
                </a:uFill>
                <a:latin typeface="Quattrocento"/>
                <a:ea typeface="Quattrocento"/>
                <a:cs typeface="Quattrocento"/>
                <a:sym typeface="Quattrocen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fr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, including icons by </a:t>
            </a:r>
            <a:r>
              <a:rPr lang="fr" sz="1200">
                <a:solidFill>
                  <a:schemeClr val="dk2"/>
                </a:solidFill>
                <a:uFill>
                  <a:noFill/>
                </a:uFill>
                <a:latin typeface="Quattrocento"/>
                <a:ea typeface="Quattrocento"/>
                <a:cs typeface="Quattrocento"/>
                <a:sym typeface="Quattrocen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fr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 and infographics &amp; images by </a:t>
            </a:r>
            <a:r>
              <a:rPr lang="fr" sz="1200">
                <a:solidFill>
                  <a:schemeClr val="dk2"/>
                </a:solidFill>
                <a:uFill>
                  <a:noFill/>
                </a:uFill>
                <a:latin typeface="Quattrocento"/>
                <a:ea typeface="Quattrocento"/>
                <a:cs typeface="Quattrocento"/>
                <a:sym typeface="Quattrocen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713225" y="3650075"/>
            <a:ext cx="4284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05" name="Google Shape;305;p31"/>
          <p:cNvSpPr txBox="1">
            <a:spLocks noGrp="1"/>
          </p:cNvSpPr>
          <p:nvPr>
            <p:ph type="ctrTitle"/>
          </p:nvPr>
        </p:nvSpPr>
        <p:spPr>
          <a:xfrm>
            <a:off x="718100" y="672450"/>
            <a:ext cx="4284000" cy="8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3692050" y="0"/>
            <a:ext cx="6022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10" name="Google Shape;310;p32"/>
          <p:cNvSpPr/>
          <p:nvPr/>
        </p:nvSpPr>
        <p:spPr>
          <a:xfrm>
            <a:off x="3480675" y="-155000"/>
            <a:ext cx="5663400" cy="550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-62850" y="611712"/>
            <a:ext cx="8493600" cy="389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3"/>
          <p:cNvSpPr/>
          <p:nvPr/>
        </p:nvSpPr>
        <p:spPr>
          <a:xfrm>
            <a:off x="-465025" y="354450"/>
            <a:ext cx="10878900" cy="44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936250" y="2294325"/>
            <a:ext cx="3400200" cy="18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07900" y="2294325"/>
            <a:ext cx="3400200" cy="18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3"/>
          </p:nvPr>
        </p:nvSpPr>
        <p:spPr>
          <a:xfrm>
            <a:off x="936250" y="1719150"/>
            <a:ext cx="34002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4"/>
          </p:nvPr>
        </p:nvSpPr>
        <p:spPr>
          <a:xfrm>
            <a:off x="4807900" y="1719150"/>
            <a:ext cx="34002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" name="Google Shape;39;p5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-465025" y="887850"/>
            <a:ext cx="10878900" cy="366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699150" y="1101597"/>
            <a:ext cx="8493600" cy="323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388600" y="1458450"/>
            <a:ext cx="40431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388600" y="3132976"/>
            <a:ext cx="40431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7"/>
          <p:cNvSpPr txBox="1"/>
          <p:nvPr/>
        </p:nvSpPr>
        <p:spPr>
          <a:xfrm rot="-5400000">
            <a:off x="-449650" y="33293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713225" y="750800"/>
            <a:ext cx="8601300" cy="38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13225" y="765150"/>
            <a:ext cx="7717500" cy="3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-450975" y="539500"/>
            <a:ext cx="10055700" cy="4282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/>
          <p:nvPr/>
        </p:nvSpPr>
        <p:spPr>
          <a:xfrm rot="-5400000">
            <a:off x="-449650" y="35579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713225" y="750800"/>
            <a:ext cx="8601300" cy="38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-450975" y="539500"/>
            <a:ext cx="10055700" cy="4282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297850" y="1186200"/>
            <a:ext cx="45483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2297850" y="2505075"/>
            <a:ext cx="4548300" cy="17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9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713225" y="40770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-324100" y="3951000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2803500" y="4059850"/>
            <a:ext cx="55974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inzel"/>
              <a:buNone/>
              <a:defRPr sz="27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3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>
            <a:spLocks noGrp="1"/>
          </p:cNvSpPr>
          <p:nvPr>
            <p:ph type="ctrTitle"/>
          </p:nvPr>
        </p:nvSpPr>
        <p:spPr>
          <a:xfrm>
            <a:off x="267700" y="1056875"/>
            <a:ext cx="8876400" cy="2499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700" dirty="0"/>
              <a:t>Nutrient inputs by aeolian deposition in the sahelian </a:t>
            </a:r>
            <a:r>
              <a:rPr lang="fr" sz="4700" dirty="0" smtClean="0"/>
              <a:t>soils</a:t>
            </a:r>
            <a:endParaRPr sz="4700" dirty="0"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1"/>
          </p:nvPr>
        </p:nvSpPr>
        <p:spPr>
          <a:xfrm>
            <a:off x="267699" y="3848425"/>
            <a:ext cx="8761101" cy="12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rgbClr val="783F04"/>
                </a:solidFill>
              </a:rPr>
              <a:t>Rizewana Marécar (1), </a:t>
            </a:r>
            <a:r>
              <a:rPr lang="fr" sz="1400" dirty="0" smtClean="0">
                <a:solidFill>
                  <a:srgbClr val="783F04"/>
                </a:solidFill>
              </a:rPr>
              <a:t>B. </a:t>
            </a:r>
            <a:r>
              <a:rPr lang="fr" sz="1400" dirty="0">
                <a:solidFill>
                  <a:srgbClr val="783F04"/>
                </a:solidFill>
              </a:rPr>
              <a:t>Marticorena (1), G. Bergametti (2), C. Galy-Lacaux (3), </a:t>
            </a:r>
            <a:r>
              <a:rPr lang="fr" sz="1400" dirty="0" smtClean="0">
                <a:solidFill>
                  <a:srgbClr val="783F04"/>
                </a:solidFill>
              </a:rPr>
              <a:t>J. L. </a:t>
            </a:r>
            <a:r>
              <a:rPr lang="fr" sz="1400" dirty="0">
                <a:solidFill>
                  <a:srgbClr val="783F04"/>
                </a:solidFill>
              </a:rPr>
              <a:t>Rajot(1,4), S. Chevaillier(1), A. Féron(2), S. Triquet (2), M. Diaz-Alvez (3)</a:t>
            </a:r>
            <a:endParaRPr sz="1400" dirty="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783F04"/>
                </a:solidFill>
              </a:rPr>
              <a:t>(1) Univ Paris Est Créteil and Université de Paris, CNRS, LISA, F-94010 Créteil, France </a:t>
            </a:r>
            <a:endParaRPr sz="800" dirty="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783F04"/>
                </a:solidFill>
              </a:rPr>
              <a:t>(2) Université de Paris and Univ Paris Est Créteil, CNRS, LISA, F-75013 Paris, France </a:t>
            </a:r>
            <a:endParaRPr sz="800" dirty="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783F04"/>
                </a:solidFill>
              </a:rPr>
              <a:t>(3) UPS, Toulouse, CNRS, IRD, LAERO, F-31400</a:t>
            </a:r>
            <a:endParaRPr sz="800" dirty="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783F04"/>
                </a:solidFill>
              </a:rPr>
              <a:t>(4) iEES Paris, UMR IRD 242, Univ Paris Est Créteil, Sorbonne Université, CNRS, INRA, Université de Paris, Bondy, F-93143 </a:t>
            </a:r>
            <a:endParaRPr sz="800" dirty="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783F04"/>
              </a:solidFill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0" y="82750"/>
            <a:ext cx="1045057" cy="5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694" y="82750"/>
            <a:ext cx="1027613" cy="5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7100" y="125000"/>
            <a:ext cx="1280700" cy="4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2400" y="16400"/>
            <a:ext cx="508375" cy="8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12212" y="16400"/>
            <a:ext cx="579575" cy="8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6"/>
    </mc:Choice>
    <mc:Fallback xmlns="">
      <p:transition spd="slow" advTm="123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8"/>
          <p:cNvSpPr/>
          <p:nvPr/>
        </p:nvSpPr>
        <p:spPr>
          <a:xfrm>
            <a:off x="133825" y="2982825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8"/>
          <p:cNvSpPr txBox="1">
            <a:spLocks noGrp="1"/>
          </p:cNvSpPr>
          <p:nvPr>
            <p:ph type="title" idx="6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results :  ATMOSPHERIC DEPOSITS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 </a:t>
            </a:r>
            <a:endParaRPr sz="2400" dirty="0"/>
          </a:p>
        </p:txBody>
      </p:sp>
      <p:sp>
        <p:nvSpPr>
          <p:cNvPr id="468" name="Google Shape;468;p48"/>
          <p:cNvSpPr txBox="1"/>
          <p:nvPr/>
        </p:nvSpPr>
        <p:spPr>
          <a:xfrm>
            <a:off x="887490" y="4728117"/>
            <a:ext cx="5487325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Total </a:t>
            </a:r>
            <a:r>
              <a:rPr lang="en-US" sz="1000" b="1" i="1" dirty="0">
                <a:latin typeface="Quattrocento"/>
                <a:ea typeface="Quattrocento"/>
                <a:cs typeface="Quattrocento"/>
                <a:sym typeface="Quattrocento"/>
              </a:rPr>
              <a:t>mass for </a:t>
            </a:r>
            <a:r>
              <a:rPr lang="en-US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aerosols =  </a:t>
            </a:r>
            <a:r>
              <a:rPr lang="en-US" sz="1000" b="1" i="1" dirty="0">
                <a:latin typeface="Quattrocento"/>
                <a:ea typeface="Quattrocento"/>
                <a:cs typeface="Quattrocento"/>
                <a:sym typeface="Quattrocento"/>
              </a:rPr>
              <a:t>sum </a:t>
            </a:r>
            <a:r>
              <a:rPr lang="en-US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 of oxides from elemental composition</a:t>
            </a:r>
            <a:endParaRPr lang="en-US" sz="1000" b="1" i="1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Total mass for deposits =  sum of dissolved species + insoluble mass</a:t>
            </a:r>
            <a:endParaRPr sz="1000" b="1" i="1" dirty="0" smtClean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1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90" y="1814963"/>
            <a:ext cx="7032783" cy="2901562"/>
          </a:xfrm>
          <a:prstGeom prst="rect">
            <a:avLst/>
          </a:prstGeom>
        </p:spPr>
      </p:pic>
      <p:sp>
        <p:nvSpPr>
          <p:cNvPr id="10" name="Google Shape;468;p48"/>
          <p:cNvSpPr txBox="1"/>
          <p:nvPr/>
        </p:nvSpPr>
        <p:spPr>
          <a:xfrm>
            <a:off x="6466382" y="4841774"/>
            <a:ext cx="1927524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 i="1" dirty="0">
                <a:latin typeface="Quattrocento"/>
                <a:ea typeface="Quattrocento"/>
                <a:cs typeface="Quattrocento"/>
                <a:sym typeface="Quattrocento"/>
              </a:rPr>
              <a:t>// = </a:t>
            </a:r>
            <a:r>
              <a:rPr lang="fr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no analysis or no data </a:t>
            </a:r>
            <a:endParaRPr sz="1000" b="1" i="1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  <p:extLst>
      <p:ext uri="{BB962C8B-B14F-4D97-AF65-F5344CB8AC3E}">
        <p14:creationId xmlns:p14="http://schemas.microsoft.com/office/powerpoint/2010/main" val="3033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4"/>
    </mc:Choice>
    <mc:Fallback xmlns="">
      <p:transition spd="slow" advTm="133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8"/>
          <p:cNvSpPr/>
          <p:nvPr/>
        </p:nvSpPr>
        <p:spPr>
          <a:xfrm>
            <a:off x="133825" y="2982825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8"/>
          <p:cNvSpPr txBox="1">
            <a:spLocks noGrp="1"/>
          </p:cNvSpPr>
          <p:nvPr>
            <p:ph type="title" idx="6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results :  ATMOSPHERIC DEPOSITS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 sz="2400"/>
          </a:p>
        </p:txBody>
      </p:sp>
      <p:sp>
        <p:nvSpPr>
          <p:cNvPr id="468" name="Google Shape;468;p48"/>
          <p:cNvSpPr txBox="1"/>
          <p:nvPr/>
        </p:nvSpPr>
        <p:spPr>
          <a:xfrm>
            <a:off x="887490" y="4728117"/>
            <a:ext cx="5487325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Total </a:t>
            </a:r>
            <a:r>
              <a:rPr lang="en-US" sz="1000" b="1" i="1" dirty="0">
                <a:latin typeface="Quattrocento"/>
                <a:ea typeface="Quattrocento"/>
                <a:cs typeface="Quattrocento"/>
                <a:sym typeface="Quattrocento"/>
              </a:rPr>
              <a:t>mass for </a:t>
            </a:r>
            <a:r>
              <a:rPr lang="en-US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aerosols =  </a:t>
            </a:r>
            <a:r>
              <a:rPr lang="en-US" sz="1000" b="1" i="1" dirty="0">
                <a:latin typeface="Quattrocento"/>
                <a:ea typeface="Quattrocento"/>
                <a:cs typeface="Quattrocento"/>
                <a:sym typeface="Quattrocento"/>
              </a:rPr>
              <a:t>sum </a:t>
            </a:r>
            <a:r>
              <a:rPr lang="en-US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 of oxides from </a:t>
            </a:r>
            <a:r>
              <a:rPr lang="en-US" sz="1000" b="1" i="1" dirty="0">
                <a:latin typeface="Quattrocento"/>
                <a:ea typeface="Quattrocento"/>
                <a:cs typeface="Quattrocento"/>
                <a:sym typeface="Quattrocento"/>
              </a:rPr>
              <a:t>elemental </a:t>
            </a:r>
            <a:r>
              <a:rPr lang="en-US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composition</a:t>
            </a:r>
            <a:endParaRPr lang="en-US" sz="1000" b="1" i="1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Total mass for deposits =  sum of dissolved species + insoluble mass</a:t>
            </a:r>
            <a:endParaRPr sz="1000" b="1" i="1" dirty="0" smtClean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1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1532044"/>
            <a:ext cx="7032783" cy="2901562"/>
          </a:xfrm>
          <a:prstGeom prst="rect">
            <a:avLst/>
          </a:prstGeom>
        </p:spPr>
      </p:pic>
      <p:sp>
        <p:nvSpPr>
          <p:cNvPr id="7" name="Google Shape;436;p44"/>
          <p:cNvSpPr txBox="1">
            <a:spLocks noGrp="1"/>
          </p:cNvSpPr>
          <p:nvPr>
            <p:ph type="title" idx="6"/>
          </p:nvPr>
        </p:nvSpPr>
        <p:spPr>
          <a:xfrm>
            <a:off x="313875" y="3609502"/>
            <a:ext cx="8486775" cy="123227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fr" sz="1600" dirty="0" smtClean="0"/>
              <a:t>- </a:t>
            </a:r>
            <a:r>
              <a:rPr lang="fr" sz="1600" b="1" dirty="0" smtClean="0"/>
              <a:t>Seasonal variations </a:t>
            </a:r>
            <a:r>
              <a:rPr lang="fr" sz="1600" dirty="0" smtClean="0"/>
              <a:t>in aerosol and deposits composition are observed at the two stations</a:t>
            </a:r>
            <a:br>
              <a:rPr lang="fr" sz="1600" dirty="0" smtClean="0"/>
            </a:br>
            <a:r>
              <a:rPr lang="fr" sz="1600" dirty="0" smtClean="0"/>
              <a:t>- the </a:t>
            </a:r>
            <a:r>
              <a:rPr lang="fr" sz="1600" dirty="0"/>
              <a:t>%</a:t>
            </a:r>
            <a:r>
              <a:rPr lang="fr" sz="1600" dirty="0" smtClean="0"/>
              <a:t> are lower in the deposits than in the aerosols</a:t>
            </a:r>
            <a:br>
              <a:rPr lang="fr" sz="1600" dirty="0" smtClean="0"/>
            </a:br>
            <a:r>
              <a:rPr lang="fr" sz="1600" dirty="0" smtClean="0"/>
              <a:t>- Ca, K and P are mainly found in the </a:t>
            </a:r>
            <a:r>
              <a:rPr lang="fr" sz="1600" b="1" dirty="0" smtClean="0"/>
              <a:t>soluble fraction</a:t>
            </a:r>
            <a:endParaRPr sz="1400" b="1" dirty="0"/>
          </a:p>
        </p:txBody>
      </p:sp>
      <p:sp>
        <p:nvSpPr>
          <p:cNvPr id="10" name="Google Shape;468;p48"/>
          <p:cNvSpPr txBox="1"/>
          <p:nvPr/>
        </p:nvSpPr>
        <p:spPr>
          <a:xfrm>
            <a:off x="6466382" y="4841774"/>
            <a:ext cx="1927524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 i="1" dirty="0">
                <a:latin typeface="Quattrocento"/>
                <a:ea typeface="Quattrocento"/>
                <a:cs typeface="Quattrocento"/>
                <a:sym typeface="Quattrocento"/>
              </a:rPr>
              <a:t>// = </a:t>
            </a:r>
            <a:r>
              <a:rPr lang="fr" sz="1000" b="1" i="1" dirty="0" smtClean="0">
                <a:latin typeface="Quattrocento"/>
                <a:ea typeface="Quattrocento"/>
                <a:cs typeface="Quattrocento"/>
                <a:sym typeface="Quattrocento"/>
              </a:rPr>
              <a:t>no analysis or no data </a:t>
            </a:r>
            <a:endParaRPr sz="1000" b="1" i="1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39"/>
    </mc:Choice>
    <mc:Fallback xmlns="">
      <p:transition spd="slow" advTm="2423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76;p49"/>
          <p:cNvSpPr/>
          <p:nvPr/>
        </p:nvSpPr>
        <p:spPr>
          <a:xfrm>
            <a:off x="133825" y="2982825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6"/>
          <p:cNvSpPr/>
          <p:nvPr/>
        </p:nvSpPr>
        <p:spPr>
          <a:xfrm>
            <a:off x="133825" y="4247999"/>
            <a:ext cx="459000" cy="468525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6"/>
          <p:cNvSpPr txBox="1">
            <a:spLocks noGrp="1"/>
          </p:cNvSpPr>
          <p:nvPr>
            <p:ph type="title" idx="6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results :  ATMOSPHERIC DEPOSITS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 </a:t>
            </a:r>
            <a:endParaRPr sz="24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218574"/>
              </p:ext>
            </p:extLst>
          </p:nvPr>
        </p:nvGraphicFramePr>
        <p:xfrm>
          <a:off x="235744" y="1738250"/>
          <a:ext cx="4507706" cy="276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Google Shape;452;p46"/>
          <p:cNvSpPr txBox="1"/>
          <p:nvPr/>
        </p:nvSpPr>
        <p:spPr>
          <a:xfrm>
            <a:off x="5544504" y="1504955"/>
            <a:ext cx="2276845" cy="738633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err="1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Annual</a:t>
            </a:r>
            <a:r>
              <a:rPr lang="fr-FR" sz="1800" b="1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fr-FR" sz="1800" b="1" dirty="0" err="1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deposition</a:t>
            </a:r>
            <a:r>
              <a:rPr lang="fr-FR" sz="1800" b="1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flux : ~200 g/m²</a:t>
            </a:r>
            <a:endParaRPr sz="1800" dirty="0">
              <a:solidFill>
                <a:schemeClr val="accent3">
                  <a:lumMod val="25000"/>
                </a:schemeClr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2" name="Google Shape;452;p46"/>
          <p:cNvSpPr txBox="1"/>
          <p:nvPr/>
        </p:nvSpPr>
        <p:spPr>
          <a:xfrm>
            <a:off x="5187316" y="2710917"/>
            <a:ext cx="3234316" cy="2277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err="1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Annual</a:t>
            </a:r>
            <a:r>
              <a:rPr lang="fr-FR" sz="1800" b="1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inputs (kg/ha)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fr-FR" sz="1800" dirty="0" err="1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estimated</a:t>
            </a:r>
            <a:r>
              <a:rPr lang="fr-FR" sz="1800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fr-FR" sz="1800" dirty="0" err="1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with</a:t>
            </a:r>
            <a:r>
              <a:rPr lang="fr-FR" sz="1800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the min and max % in the </a:t>
            </a:r>
            <a:r>
              <a:rPr lang="fr-FR" sz="1800" dirty="0" err="1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deposits</a:t>
            </a:r>
            <a:endParaRPr lang="fr-FR" sz="1800" dirty="0" smtClean="0">
              <a:solidFill>
                <a:schemeClr val="accent3">
                  <a:lumMod val="25000"/>
                </a:schemeClr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Ca : 19 - 34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K : </a:t>
            </a:r>
            <a:r>
              <a:rPr lang="fr-FR" sz="1800" b="1" dirty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fr-FR" sz="1800" b="1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3 - 62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P : 1 - 29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C : 46 - 58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6682926" y="2336006"/>
            <a:ext cx="246512" cy="307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7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77"/>
    </mc:Choice>
    <mc:Fallback xmlns="">
      <p:transition spd="slow" advTm="2947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CONCLUSION </a:t>
            </a:r>
            <a:endParaRPr dirty="0"/>
          </a:p>
        </p:txBody>
      </p:sp>
      <p:sp>
        <p:nvSpPr>
          <p:cNvPr id="475" name="Google Shape;475;p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13</a:t>
            </a:fld>
            <a:endParaRPr/>
          </a:p>
        </p:txBody>
      </p:sp>
      <p:sp>
        <p:nvSpPr>
          <p:cNvPr id="476" name="Google Shape;476;p49"/>
          <p:cNvSpPr/>
          <p:nvPr/>
        </p:nvSpPr>
        <p:spPr>
          <a:xfrm>
            <a:off x="133825" y="2982825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38;p36"/>
          <p:cNvSpPr txBox="1"/>
          <p:nvPr/>
        </p:nvSpPr>
        <p:spPr>
          <a:xfrm>
            <a:off x="226643" y="1447161"/>
            <a:ext cx="8604491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" sz="1600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Aerosols and atmospheric deposits have been collected by local operators in proper conditions for chemical analysis for more than 3 years in </a:t>
            </a:r>
            <a:r>
              <a:rPr lang="fr" sz="1600" dirty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Niger and </a:t>
            </a:r>
            <a:r>
              <a:rPr lang="fr" sz="1600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Senegal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" sz="1600" dirty="0" smtClean="0">
              <a:solidFill>
                <a:schemeClr val="accent3">
                  <a:lumMod val="25000"/>
                </a:schemeClr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" sz="1600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Aerosol composition suggests a Saharan dust origin in the dry season while in the wet season a local sahelian signature is observed in the Niger but not in Senegal.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" sz="1600" dirty="0">
              <a:solidFill>
                <a:schemeClr val="accent3">
                  <a:lumMod val="25000"/>
                </a:schemeClr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" sz="1600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The %of the nutrients of interest for sahelian soil </a:t>
            </a:r>
            <a:r>
              <a:rPr lang="fr" sz="1600" dirty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in the atmospheric </a:t>
            </a:r>
            <a:r>
              <a:rPr lang="fr" sz="1600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deposits are in the same order of magnitude but lower that in the aerosols, and higher than in Sahelian soils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" sz="1600" dirty="0" smtClean="0">
              <a:solidFill>
                <a:schemeClr val="accent3">
                  <a:lumMod val="25000"/>
                </a:schemeClr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" sz="1600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Further investigations are required to combine for the seasonal differences in the nutrients content and deposition fluxes and deposition processes (wet/dry)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" sz="1600" dirty="0">
              <a:solidFill>
                <a:schemeClr val="accent3">
                  <a:lumMod val="25000"/>
                </a:schemeClr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" sz="1600" dirty="0" smtClean="0">
                <a:solidFill>
                  <a:schemeClr val="accent3">
                    <a:lumMod val="25000"/>
                  </a:schemeClr>
                </a:solidFill>
                <a:latin typeface="Quattrocento"/>
                <a:ea typeface="Quattrocento"/>
                <a:cs typeface="Quattrocento"/>
                <a:sym typeface="Quattrocento"/>
              </a:rPr>
              <a:t>The estimated annual input for Ca, K, P and C are significant and comparable to the input by manure in typical sahelian agro-pastoral environments</a:t>
            </a:r>
          </a:p>
        </p:txBody>
      </p:sp>
    </p:spTree>
    <p:extLst>
      <p:ext uri="{BB962C8B-B14F-4D97-AF65-F5344CB8AC3E}">
        <p14:creationId xmlns:p14="http://schemas.microsoft.com/office/powerpoint/2010/main" val="157734071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8441"/>
    </mc:Choice>
    <mc:Fallback xmlns="">
      <p:transition spd="slow" advTm="6844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  <p:sp>
        <p:nvSpPr>
          <p:cNvPr id="483" name="Google Shape;483;p50"/>
          <p:cNvSpPr/>
          <p:nvPr/>
        </p:nvSpPr>
        <p:spPr>
          <a:xfrm>
            <a:off x="610950" y="846000"/>
            <a:ext cx="7922100" cy="345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0"/>
          <p:cNvSpPr txBox="1"/>
          <p:nvPr/>
        </p:nvSpPr>
        <p:spPr>
          <a:xfrm>
            <a:off x="829200" y="1362575"/>
            <a:ext cx="76599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800">
                <a:latin typeface="Quattrocento"/>
                <a:ea typeface="Quattrocento"/>
                <a:cs typeface="Quattrocento"/>
                <a:sym typeface="Quattrocento"/>
              </a:rPr>
              <a:t>Thank you for your attention</a:t>
            </a:r>
            <a:r>
              <a:rPr lang="fr" sz="7300"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 sz="7300"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5"/>
    </mc:Choice>
    <mc:Fallback xmlns="">
      <p:transition spd="slow" advTm="47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/>
          <p:nvPr/>
        </p:nvSpPr>
        <p:spPr>
          <a:xfrm>
            <a:off x="140200" y="3016150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context</a:t>
            </a:r>
            <a:endParaRPr sz="2400"/>
          </a:p>
        </p:txBody>
      </p:sp>
      <p:sp>
        <p:nvSpPr>
          <p:cNvPr id="338" name="Google Shape;338;p36"/>
          <p:cNvSpPr txBox="1"/>
          <p:nvPr/>
        </p:nvSpPr>
        <p:spPr>
          <a:xfrm>
            <a:off x="472465" y="1355113"/>
            <a:ext cx="619055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" dirty="0">
                <a:latin typeface="Quattrocento"/>
                <a:ea typeface="Quattrocento"/>
                <a:cs typeface="Quattrocento"/>
                <a:sym typeface="Quattrocento"/>
              </a:rPr>
              <a:t>The </a:t>
            </a:r>
            <a:r>
              <a:rPr lang="fr" b="1" dirty="0" smtClean="0">
                <a:latin typeface="Quattrocento"/>
                <a:ea typeface="Quattrocento"/>
                <a:cs typeface="Quattrocento"/>
                <a:sym typeface="Quattrocento"/>
              </a:rPr>
              <a:t>Sahara-Sahel region </a:t>
            </a:r>
            <a:r>
              <a:rPr lang="fr" b="1" dirty="0">
                <a:latin typeface="Quattrocento"/>
                <a:ea typeface="Quattrocento"/>
                <a:cs typeface="Quattrocento"/>
                <a:sym typeface="Quattrocento"/>
              </a:rPr>
              <a:t>is </a:t>
            </a:r>
            <a:r>
              <a:rPr lang="fr" b="1" dirty="0" smtClean="0">
                <a:latin typeface="Quattrocento"/>
                <a:ea typeface="Quattrocento"/>
                <a:cs typeface="Quattrocento"/>
                <a:sym typeface="Quattrocento"/>
              </a:rPr>
              <a:t>the </a:t>
            </a:r>
            <a:r>
              <a:rPr lang="fr" b="1" dirty="0">
                <a:latin typeface="Quattrocento"/>
                <a:ea typeface="Quattrocento"/>
                <a:cs typeface="Quattrocento"/>
                <a:sym typeface="Quattrocento"/>
              </a:rPr>
              <a:t>most intense source of dust </a:t>
            </a:r>
            <a:r>
              <a:rPr lang="fr" dirty="0">
                <a:latin typeface="Quattrocento"/>
                <a:ea typeface="Quattrocento"/>
                <a:cs typeface="Quattrocento"/>
                <a:sym typeface="Quattrocento"/>
              </a:rPr>
              <a:t>in the world. </a:t>
            </a:r>
            <a:endParaRPr lang="fr" dirty="0" smtClean="0">
              <a:latin typeface="Quattrocento"/>
              <a:ea typeface="Quattrocento"/>
              <a:cs typeface="Quattrocento"/>
              <a:sym typeface="Quattrocento"/>
            </a:endParaRPr>
          </a:p>
          <a:p>
            <a:pPr lvl="0"/>
            <a:r>
              <a:rPr lang="fr" dirty="0" smtClean="0">
                <a:latin typeface="Quattrocento"/>
                <a:ea typeface="Quattrocento"/>
                <a:cs typeface="Quattrocento"/>
                <a:sym typeface="Quattrocento"/>
              </a:rPr>
              <a:t>But the Sahel is submitted to semi-arid conditions that impacts the local mineral dust content. </a:t>
            </a:r>
          </a:p>
          <a:p>
            <a:pPr lvl="0"/>
            <a:endParaRPr lang="fr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lvl="0"/>
            <a:r>
              <a:rPr lang="en-US" b="1" dirty="0" smtClean="0">
                <a:latin typeface="Quattrocento"/>
                <a:ea typeface="Quattrocento"/>
                <a:cs typeface="Quattrocento"/>
                <a:sym typeface="Quattrocento"/>
              </a:rPr>
              <a:t>During the dry season </a:t>
            </a:r>
            <a:r>
              <a:rPr lang="en-US" dirty="0" smtClean="0">
                <a:latin typeface="Quattrocento"/>
                <a:ea typeface="Quattrocento"/>
                <a:cs typeface="Quattrocento"/>
                <a:sym typeface="Quattrocento"/>
              </a:rPr>
              <a:t>:  </a:t>
            </a:r>
          </a:p>
          <a:p>
            <a:pPr marL="457200" lvl="0" indent="-292100">
              <a:buSzPts val="1000"/>
              <a:buFont typeface="Quattrocento"/>
              <a:buChar char="-"/>
            </a:pPr>
            <a:r>
              <a:rPr lang="en-US" dirty="0" smtClean="0">
                <a:latin typeface="Quattrocento"/>
                <a:ea typeface="Quattrocento"/>
                <a:cs typeface="Quattrocento"/>
                <a:sym typeface="Quattrocento"/>
              </a:rPr>
              <a:t>large </a:t>
            </a: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amounts of Saharan </a:t>
            </a:r>
            <a:r>
              <a:rPr lang="en-US" dirty="0" smtClean="0">
                <a:latin typeface="Quattrocento"/>
                <a:ea typeface="Quattrocento"/>
                <a:cs typeface="Quattrocento"/>
                <a:sym typeface="Quattrocento"/>
              </a:rPr>
              <a:t>dust is exported </a:t>
            </a: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and deposited over the </a:t>
            </a:r>
            <a:r>
              <a:rPr lang="en-US" dirty="0" smtClean="0">
                <a:latin typeface="Quattrocento"/>
                <a:ea typeface="Quattrocento"/>
                <a:cs typeface="Quattrocento"/>
                <a:sym typeface="Quattrocento"/>
              </a:rPr>
              <a:t>Sahel while local dust emissions are low</a:t>
            </a:r>
            <a:endParaRPr lang="en-US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lvl="0"/>
            <a:endParaRPr lang="fr" dirty="0" smtClean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6" name="Image 5" descr="Dust_A2004065_1405_2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6280" y="1355113"/>
            <a:ext cx="2480640" cy="19081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7" y="3185007"/>
            <a:ext cx="2833103" cy="1739327"/>
          </a:xfrm>
          <a:prstGeom prst="rect">
            <a:avLst/>
          </a:prstGeom>
        </p:spPr>
      </p:pic>
      <p:sp>
        <p:nvSpPr>
          <p:cNvPr id="11" name="Google Shape;338;p36"/>
          <p:cNvSpPr txBox="1"/>
          <p:nvPr/>
        </p:nvSpPr>
        <p:spPr>
          <a:xfrm>
            <a:off x="3653050" y="3215097"/>
            <a:ext cx="558575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" b="1" dirty="0" smtClean="0">
                <a:latin typeface="Quattrocento"/>
                <a:ea typeface="Quattrocento"/>
                <a:cs typeface="Quattrocento"/>
                <a:sym typeface="Quattrocento"/>
              </a:rPr>
              <a:t>During </a:t>
            </a:r>
            <a:r>
              <a:rPr lang="fr" b="1" dirty="0">
                <a:latin typeface="Quattrocento"/>
                <a:ea typeface="Quattrocento"/>
                <a:cs typeface="Quattrocento"/>
                <a:sym typeface="Quattrocento"/>
              </a:rPr>
              <a:t>the wet season : </a:t>
            </a:r>
            <a:endParaRPr b="1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Quattrocento"/>
              <a:buChar char="-"/>
            </a:pPr>
            <a:r>
              <a:rPr lang="fr-FR" dirty="0" smtClean="0">
                <a:latin typeface="Quattrocento"/>
                <a:ea typeface="Quattrocento"/>
                <a:cs typeface="Quattrocento"/>
                <a:sym typeface="Quattrocento"/>
              </a:rPr>
              <a:t>T</a:t>
            </a:r>
            <a:r>
              <a:rPr lang="fr" dirty="0" smtClean="0">
                <a:latin typeface="Quattrocento"/>
                <a:ea typeface="Quattrocento"/>
                <a:cs typeface="Quattrocento"/>
                <a:sym typeface="Quattrocento"/>
              </a:rPr>
              <a:t>he vegetation cover is low at the beginning of the wet season and allows intense dust emissions by convective systems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Quattrocento"/>
              <a:buChar char="-"/>
            </a:pPr>
            <a:r>
              <a:rPr lang="fr" dirty="0" smtClean="0">
                <a:latin typeface="Quattrocento"/>
                <a:ea typeface="Quattrocento"/>
                <a:cs typeface="Quattrocento"/>
                <a:sym typeface="Quattrocento"/>
              </a:rPr>
              <a:t>The precipitation associates with convective systems produce large wet </a:t>
            </a:r>
            <a:r>
              <a:rPr lang="fr" dirty="0">
                <a:latin typeface="Quattrocento"/>
                <a:ea typeface="Quattrocento"/>
                <a:cs typeface="Quattrocento"/>
                <a:sym typeface="Quattrocento"/>
              </a:rPr>
              <a:t>deposition </a:t>
            </a:r>
            <a:r>
              <a:rPr lang="fr" dirty="0" smtClean="0">
                <a:latin typeface="Quattrocento"/>
                <a:ea typeface="Quattrocento"/>
                <a:cs typeface="Quattrocento"/>
                <a:sym typeface="Quattrocento"/>
              </a:rPr>
              <a:t>fluxes</a:t>
            </a:r>
            <a:endParaRPr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3600" y="4692394"/>
            <a:ext cx="599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latin typeface="Quattrocento"/>
                <a:ea typeface="Quattrocento"/>
                <a:cs typeface="Quattrocento"/>
                <a:sym typeface="Quattrocento"/>
              </a:rPr>
              <a:t>  </a:t>
            </a:r>
            <a:r>
              <a:rPr lang="en-US" sz="1600" b="1" dirty="0" smtClean="0">
                <a:latin typeface="Wingdings 3" panose="05040102010807070707" pitchFamily="18" charset="2"/>
                <a:ea typeface="Quattrocento"/>
                <a:cs typeface="Quattrocento"/>
                <a:sym typeface="Quattrocento"/>
              </a:rPr>
              <a:t>_ </a:t>
            </a:r>
            <a:r>
              <a:rPr lang="en-US" sz="1600" b="1" dirty="0" smtClean="0">
                <a:latin typeface="Quattrocento"/>
                <a:ea typeface="Quattrocento"/>
                <a:cs typeface="Quattrocento"/>
                <a:sym typeface="Quattrocento"/>
              </a:rPr>
              <a:t>The </a:t>
            </a:r>
            <a:r>
              <a:rPr lang="en-US" sz="1600" b="1" dirty="0">
                <a:latin typeface="Quattrocento"/>
                <a:ea typeface="Quattrocento"/>
                <a:cs typeface="Quattrocento"/>
                <a:sym typeface="Quattrocento"/>
              </a:rPr>
              <a:t>Sahel is </a:t>
            </a:r>
            <a:r>
              <a:rPr lang="en-US" sz="1600" b="1" dirty="0" smtClean="0">
                <a:latin typeface="Quattrocento"/>
                <a:ea typeface="Quattrocento"/>
                <a:cs typeface="Quattrocento"/>
                <a:sym typeface="Quattrocento"/>
              </a:rPr>
              <a:t>an </a:t>
            </a:r>
            <a:r>
              <a:rPr lang="en-US" sz="1600" b="1" dirty="0">
                <a:latin typeface="Quattrocento"/>
                <a:ea typeface="Quattrocento"/>
                <a:cs typeface="Quattrocento"/>
                <a:sym typeface="Quattrocento"/>
              </a:rPr>
              <a:t>area of </a:t>
            </a:r>
            <a:r>
              <a:rPr lang="en-US" sz="1600" b="1" dirty="0" smtClean="0">
                <a:latin typeface="Quattrocento"/>
                <a:ea typeface="Quattrocento"/>
                <a:cs typeface="Quattrocento"/>
                <a:sym typeface="Quattrocento"/>
              </a:rPr>
              <a:t>emission AND </a:t>
            </a:r>
            <a:r>
              <a:rPr lang="en-US" sz="1600" b="1" dirty="0">
                <a:latin typeface="Quattrocento"/>
                <a:ea typeface="Quattrocento"/>
                <a:cs typeface="Quattrocento"/>
                <a:sym typeface="Quattrocento"/>
              </a:rPr>
              <a:t>deposition of dust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38"/>
    </mc:Choice>
    <mc:Fallback xmlns="">
      <p:transition spd="slow" advTm="4763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/>
          <p:nvPr/>
        </p:nvSpPr>
        <p:spPr>
          <a:xfrm>
            <a:off x="140200" y="3016150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7"/>
          <p:cNvSpPr txBox="1">
            <a:spLocks noGrp="1"/>
          </p:cNvSpPr>
          <p:nvPr>
            <p:ph type="title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context</a:t>
            </a:r>
            <a:endParaRPr sz="2400"/>
          </a:p>
        </p:txBody>
      </p:sp>
      <p:sp>
        <p:nvSpPr>
          <p:cNvPr id="348" name="Google Shape;348;p37"/>
          <p:cNvSpPr/>
          <p:nvPr/>
        </p:nvSpPr>
        <p:spPr>
          <a:xfrm>
            <a:off x="4825025" y="3014150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7"/>
          <p:cNvSpPr txBox="1"/>
          <p:nvPr/>
        </p:nvSpPr>
        <p:spPr>
          <a:xfrm>
            <a:off x="5031800" y="4240425"/>
            <a:ext cx="37830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" sz="900" b="1" i="1" dirty="0">
                <a:latin typeface="Quattrocento"/>
                <a:ea typeface="Quattrocento"/>
                <a:cs typeface="Quattrocento"/>
                <a:sym typeface="Quattrocento"/>
              </a:rPr>
              <a:t>Location of stations : </a:t>
            </a:r>
            <a:r>
              <a:rPr lang="fr" sz="900" i="1" dirty="0">
                <a:latin typeface="Quattrocento"/>
                <a:ea typeface="Quattrocento"/>
                <a:cs typeface="Quattrocento"/>
                <a:sym typeface="Quattrocento"/>
              </a:rPr>
              <a:t>Bambey (Senegal) and Banizoumbou (Niger) INDAAF (International Network to study Deposition and Atmospheric Composition in </a:t>
            </a:r>
            <a:r>
              <a:rPr lang="fr" sz="900" i="1" dirty="0" smtClean="0">
                <a:latin typeface="Quattrocento"/>
                <a:ea typeface="Quattrocento"/>
                <a:cs typeface="Quattrocento"/>
                <a:sym typeface="Quattrocento"/>
              </a:rPr>
              <a:t>Africa; </a:t>
            </a:r>
            <a:r>
              <a:rPr lang="fr-FR" sz="900" i="1" dirty="0" smtClean="0">
                <a:latin typeface="Quattrocento"/>
                <a:ea typeface="Quattrocento"/>
                <a:cs typeface="Quattrocento"/>
                <a:sym typeface="Quattrocento"/>
              </a:rPr>
              <a:t>https</a:t>
            </a:r>
            <a:r>
              <a:rPr lang="fr-FR" sz="900" i="1" dirty="0">
                <a:latin typeface="Quattrocento"/>
                <a:ea typeface="Quattrocento"/>
                <a:cs typeface="Quattrocento"/>
                <a:sym typeface="Quattrocento"/>
              </a:rPr>
              <a:t>://indaaf.obs-mip.fr</a:t>
            </a:r>
            <a:r>
              <a:rPr lang="fr-FR" sz="900" i="1" dirty="0" smtClean="0">
                <a:latin typeface="Quattrocento"/>
                <a:ea typeface="Quattrocento"/>
                <a:cs typeface="Quattrocento"/>
                <a:sym typeface="Quattrocento"/>
              </a:rPr>
              <a:t>/)</a:t>
            </a:r>
            <a:endParaRPr sz="900" i="1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i="1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i="1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50" name="Google Shape;3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775" y="1336450"/>
            <a:ext cx="3971750" cy="14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800" y="2834275"/>
            <a:ext cx="1782000" cy="1338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2" name="Google Shape;35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7900" y="2834275"/>
            <a:ext cx="1780325" cy="1338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53" name="Google Shape;353;p37"/>
          <p:cNvCxnSpPr>
            <a:stCxn id="351" idx="0"/>
          </p:cNvCxnSpPr>
          <p:nvPr/>
        </p:nvCxnSpPr>
        <p:spPr>
          <a:xfrm rot="10800000">
            <a:off x="5312000" y="1993075"/>
            <a:ext cx="610800" cy="841200"/>
          </a:xfrm>
          <a:prstGeom prst="straightConnector1">
            <a:avLst/>
          </a:prstGeom>
          <a:noFill/>
          <a:ln w="2857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37"/>
          <p:cNvCxnSpPr>
            <a:stCxn id="352" idx="0"/>
          </p:cNvCxnSpPr>
          <p:nvPr/>
        </p:nvCxnSpPr>
        <p:spPr>
          <a:xfrm rot="10800000">
            <a:off x="7094162" y="2120275"/>
            <a:ext cx="693900" cy="714000"/>
          </a:xfrm>
          <a:prstGeom prst="straightConnector1">
            <a:avLst/>
          </a:prstGeom>
          <a:noFill/>
          <a:ln w="2857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361;p38"/>
          <p:cNvSpPr txBox="1">
            <a:spLocks noGrp="1"/>
          </p:cNvSpPr>
          <p:nvPr>
            <p:ph type="subTitle" idx="3"/>
          </p:nvPr>
        </p:nvSpPr>
        <p:spPr>
          <a:xfrm>
            <a:off x="-40713" y="2567350"/>
            <a:ext cx="5324738" cy="80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5800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 smtClean="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Objectives </a:t>
            </a:r>
            <a:r>
              <a:rPr lang="fr" sz="1600" b="1" dirty="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:</a:t>
            </a:r>
            <a:endParaRPr sz="1600" b="1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R="358009" lvl="0" indent="-292100">
              <a:buClr>
                <a:srgbClr val="000000"/>
              </a:buClr>
              <a:buSzPts val="1000"/>
              <a:buChar char="-"/>
            </a:pPr>
            <a:r>
              <a:rPr lang="fr" sz="1600" b="1" dirty="0">
                <a:solidFill>
                  <a:srgbClr val="000000"/>
                </a:solidFill>
              </a:rPr>
              <a:t>quantify the nutrients inputs </a:t>
            </a:r>
            <a:r>
              <a:rPr lang="fr" sz="1600" dirty="0" smtClean="0">
                <a:solidFill>
                  <a:srgbClr val="000000"/>
                </a:solidFill>
              </a:rPr>
              <a:t>(Ca</a:t>
            </a:r>
            <a:r>
              <a:rPr lang="fr" sz="1600" dirty="0">
                <a:solidFill>
                  <a:srgbClr val="000000"/>
                </a:solidFill>
              </a:rPr>
              <a:t>, </a:t>
            </a:r>
            <a:r>
              <a:rPr lang="fr" sz="1600" dirty="0" smtClean="0">
                <a:solidFill>
                  <a:srgbClr val="000000"/>
                </a:solidFill>
              </a:rPr>
              <a:t>K, P, C) </a:t>
            </a:r>
            <a:r>
              <a:rPr lang="fr" sz="1600" dirty="0">
                <a:solidFill>
                  <a:srgbClr val="000000"/>
                </a:solidFill>
              </a:rPr>
              <a:t>important for the soil </a:t>
            </a:r>
            <a:r>
              <a:rPr lang="fr" sz="1600" dirty="0" smtClean="0">
                <a:solidFill>
                  <a:srgbClr val="000000"/>
                </a:solidFill>
              </a:rPr>
              <a:t> </a:t>
            </a:r>
            <a:r>
              <a:rPr lang="fr" sz="1600" b="1" dirty="0" smtClean="0">
                <a:solidFill>
                  <a:srgbClr val="000000"/>
                </a:solidFill>
              </a:rPr>
              <a:t>due to dust deposition</a:t>
            </a:r>
            <a:endParaRPr sz="1600" b="1" dirty="0">
              <a:solidFill>
                <a:srgbClr val="000000"/>
              </a:solidFill>
            </a:endParaRPr>
          </a:p>
          <a:p>
            <a:pPr marL="457200" marR="358009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fr" sz="1600" dirty="0" smtClean="0">
                <a:solidFill>
                  <a:srgbClr val="000000"/>
                </a:solidFill>
              </a:rPr>
              <a:t>trace </a:t>
            </a:r>
            <a:r>
              <a:rPr lang="fr" sz="1600" dirty="0">
                <a:solidFill>
                  <a:srgbClr val="000000"/>
                </a:solidFill>
              </a:rPr>
              <a:t>the sources of deposited dust in Sahel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5" name="Google Shape;361;p38"/>
          <p:cNvSpPr txBox="1">
            <a:spLocks noGrp="1"/>
          </p:cNvSpPr>
          <p:nvPr>
            <p:ph type="subTitle" idx="3"/>
          </p:nvPr>
        </p:nvSpPr>
        <p:spPr>
          <a:xfrm>
            <a:off x="0" y="1509675"/>
            <a:ext cx="5128826" cy="80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5800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 smtClean="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Question </a:t>
            </a:r>
            <a:r>
              <a:rPr lang="fr" sz="1600" b="1" dirty="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:</a:t>
            </a:r>
            <a:endParaRPr sz="1600" b="1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marR="358009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fr-FR" sz="1600" dirty="0" err="1" smtClean="0">
                <a:solidFill>
                  <a:srgbClr val="000000"/>
                </a:solidFill>
              </a:rPr>
              <a:t>Does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dust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deposition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represent</a:t>
            </a:r>
            <a:r>
              <a:rPr lang="fr-FR" sz="1600" dirty="0" smtClean="0">
                <a:solidFill>
                  <a:srgbClr val="000000"/>
                </a:solidFill>
              </a:rPr>
              <a:t> a </a:t>
            </a:r>
            <a:r>
              <a:rPr lang="fr-FR" sz="1600" b="1" dirty="0" err="1" smtClean="0">
                <a:solidFill>
                  <a:srgbClr val="000000"/>
                </a:solidFill>
              </a:rPr>
              <a:t>significant</a:t>
            </a:r>
            <a:r>
              <a:rPr lang="fr-FR" sz="1600" b="1" dirty="0" smtClean="0">
                <a:solidFill>
                  <a:srgbClr val="000000"/>
                </a:solidFill>
              </a:rPr>
              <a:t> input </a:t>
            </a:r>
            <a:r>
              <a:rPr lang="fr" sz="1600" b="1" dirty="0" smtClean="0">
                <a:solidFill>
                  <a:srgbClr val="000000"/>
                </a:solidFill>
              </a:rPr>
              <a:t>of nutrients </a:t>
            </a:r>
            <a:r>
              <a:rPr lang="fr" sz="1600" dirty="0" smtClean="0">
                <a:solidFill>
                  <a:srgbClr val="000000"/>
                </a:solidFill>
              </a:rPr>
              <a:t>for Sahelian soils ?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9" name="Google Shape;361;p38"/>
          <p:cNvSpPr txBox="1">
            <a:spLocks noGrp="1"/>
          </p:cNvSpPr>
          <p:nvPr>
            <p:ph type="subTitle" idx="3"/>
          </p:nvPr>
        </p:nvSpPr>
        <p:spPr>
          <a:xfrm>
            <a:off x="0" y="3831525"/>
            <a:ext cx="5324738" cy="80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5800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 smtClean="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Deployment </a:t>
            </a:r>
            <a:r>
              <a:rPr lang="fr" sz="1600" b="1" dirty="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:</a:t>
            </a:r>
            <a:endParaRPr sz="1600" b="1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R="358009" lvl="0" indent="-292100">
              <a:buClr>
                <a:srgbClr val="000000"/>
              </a:buClr>
              <a:buSzPts val="1000"/>
              <a:buChar char="-"/>
            </a:pPr>
            <a:r>
              <a:rPr lang="fr" sz="1600" dirty="0" smtClean="0">
                <a:solidFill>
                  <a:srgbClr val="000000"/>
                </a:solidFill>
              </a:rPr>
              <a:t>Up-grade of the INDAAF stations </a:t>
            </a:r>
            <a:r>
              <a:rPr lang="fr" sz="1600" b="1" dirty="0" smtClean="0">
                <a:solidFill>
                  <a:srgbClr val="000000"/>
                </a:solidFill>
              </a:rPr>
              <a:t>to sample and analyse aerosols and deposition </a:t>
            </a:r>
            <a:r>
              <a:rPr lang="fr" sz="1600" dirty="0" smtClean="0">
                <a:solidFill>
                  <a:srgbClr val="000000"/>
                </a:solidFill>
              </a:rPr>
              <a:t>in </a:t>
            </a:r>
            <a:r>
              <a:rPr lang="fr" sz="1600" dirty="0">
                <a:solidFill>
                  <a:srgbClr val="000000"/>
                </a:solidFill>
              </a:rPr>
              <a:t>Niger and </a:t>
            </a:r>
            <a:r>
              <a:rPr lang="fr" sz="1600" dirty="0" smtClean="0">
                <a:solidFill>
                  <a:srgbClr val="000000"/>
                </a:solidFill>
              </a:rPr>
              <a:t>Senegal </a:t>
            </a: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16" name="Google Shape;32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3934" y="4663725"/>
            <a:ext cx="644466" cy="35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6"/>
    </mc:Choice>
    <mc:Fallback xmlns="">
      <p:transition spd="slow" advTm="3195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/>
          <p:nvPr/>
        </p:nvSpPr>
        <p:spPr>
          <a:xfrm>
            <a:off x="133825" y="2982825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title"/>
          </p:nvPr>
        </p:nvSpPr>
        <p:spPr>
          <a:xfrm>
            <a:off x="948600" y="1351175"/>
            <a:ext cx="2336400" cy="629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5B0F00"/>
                </a:solidFill>
              </a:rPr>
              <a:t>aerosols</a:t>
            </a:r>
            <a:endParaRPr sz="1800">
              <a:solidFill>
                <a:srgbClr val="5B0F00"/>
              </a:solidFill>
            </a:endParaRPr>
          </a:p>
        </p:txBody>
      </p:sp>
      <p:sp>
        <p:nvSpPr>
          <p:cNvPr id="384" name="Google Shape;384;p40"/>
          <p:cNvSpPr txBox="1">
            <a:spLocks noGrp="1"/>
          </p:cNvSpPr>
          <p:nvPr>
            <p:ph type="subTitle" idx="1"/>
          </p:nvPr>
        </p:nvSpPr>
        <p:spPr>
          <a:xfrm>
            <a:off x="948600" y="2198900"/>
            <a:ext cx="2336400" cy="2657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5B0F00"/>
                </a:solidFill>
              </a:rPr>
              <a:t>Sampled with a PM10 (Particulate Matter &lt;10µm) inlet once a week </a:t>
            </a: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5B0F00"/>
                </a:solidFill>
              </a:rPr>
              <a:t>Elemental analysis with a </a:t>
            </a:r>
            <a:r>
              <a:rPr lang="fr" sz="1100" dirty="0" smtClean="0">
                <a:solidFill>
                  <a:srgbClr val="5B0F00"/>
                </a:solidFill>
              </a:rPr>
              <a:t>XRF and </a:t>
            </a:r>
            <a:r>
              <a:rPr lang="fr" sz="1100" dirty="0">
                <a:solidFill>
                  <a:srgbClr val="5B0F00"/>
                </a:solidFill>
              </a:rPr>
              <a:t>C analysis with </a:t>
            </a:r>
            <a:r>
              <a:rPr lang="fr" sz="1100" dirty="0" smtClean="0">
                <a:solidFill>
                  <a:srgbClr val="5B0F00"/>
                </a:solidFill>
              </a:rPr>
              <a:t>IRD </a:t>
            </a:r>
            <a:r>
              <a:rPr lang="fr" sz="1100" dirty="0">
                <a:solidFill>
                  <a:srgbClr val="5B0F00"/>
                </a:solidFill>
              </a:rPr>
              <a:t>analyzer </a:t>
            </a: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86" name="Google Shape;3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325" y="2198900"/>
            <a:ext cx="1192925" cy="11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0"/>
          <p:cNvSpPr txBox="1">
            <a:spLocks noGrp="1"/>
          </p:cNvSpPr>
          <p:nvPr>
            <p:ph type="title" idx="6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Methods/ sampling and analysis </a:t>
            </a:r>
            <a:endParaRPr sz="2400"/>
          </a:p>
        </p:txBody>
      </p:sp>
      <p:pic>
        <p:nvPicPr>
          <p:cNvPr id="388" name="Google Shape;3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225" y="2213225"/>
            <a:ext cx="850105" cy="11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5"/>
    </mc:Choice>
    <mc:Fallback xmlns="">
      <p:transition spd="slow" advTm="2673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/>
          <p:nvPr/>
        </p:nvSpPr>
        <p:spPr>
          <a:xfrm>
            <a:off x="133825" y="2982825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1"/>
          <p:cNvSpPr txBox="1">
            <a:spLocks noGrp="1"/>
          </p:cNvSpPr>
          <p:nvPr>
            <p:ph type="title"/>
          </p:nvPr>
        </p:nvSpPr>
        <p:spPr>
          <a:xfrm>
            <a:off x="948600" y="1351175"/>
            <a:ext cx="2336400" cy="629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5B0F00"/>
                </a:solidFill>
              </a:rPr>
              <a:t>aerosols</a:t>
            </a:r>
            <a:endParaRPr sz="1800">
              <a:solidFill>
                <a:srgbClr val="5B0F00"/>
              </a:solidFill>
            </a:endParaRPr>
          </a:p>
        </p:txBody>
      </p:sp>
      <p:sp>
        <p:nvSpPr>
          <p:cNvPr id="395" name="Google Shape;395;p41"/>
          <p:cNvSpPr txBox="1">
            <a:spLocks noGrp="1"/>
          </p:cNvSpPr>
          <p:nvPr>
            <p:ph type="subTitle" idx="1"/>
          </p:nvPr>
        </p:nvSpPr>
        <p:spPr>
          <a:xfrm>
            <a:off x="948600" y="2198900"/>
            <a:ext cx="2336400" cy="2657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5B0F00"/>
                </a:solidFill>
              </a:rPr>
              <a:t>Sampled with a PM10 (Particulate Matter &lt;10µm) inlet once a week </a:t>
            </a: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5B0F00"/>
                </a:solidFill>
              </a:rPr>
              <a:t>Elemental analysis with a SFX and C analysis with </a:t>
            </a:r>
            <a:r>
              <a:rPr lang="fr" sz="1100" dirty="0" smtClean="0">
                <a:solidFill>
                  <a:srgbClr val="5B0F00"/>
                </a:solidFill>
              </a:rPr>
              <a:t>IRD  </a:t>
            </a:r>
            <a:r>
              <a:rPr lang="fr" sz="1100" dirty="0">
                <a:solidFill>
                  <a:srgbClr val="5B0F00"/>
                </a:solidFill>
              </a:rPr>
              <a:t>analyzer </a:t>
            </a: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41"/>
          <p:cNvSpPr txBox="1">
            <a:spLocks noGrp="1"/>
          </p:cNvSpPr>
          <p:nvPr>
            <p:ph type="subTitle" idx="3"/>
          </p:nvPr>
        </p:nvSpPr>
        <p:spPr>
          <a:xfrm>
            <a:off x="3426175" y="2198900"/>
            <a:ext cx="5130600" cy="2657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 smtClean="0">
                <a:solidFill>
                  <a:srgbClr val="5B0F00"/>
                </a:solidFill>
              </a:rPr>
              <a:t>Total </a:t>
            </a:r>
            <a:r>
              <a:rPr lang="fr" sz="1200" dirty="0">
                <a:solidFill>
                  <a:srgbClr val="5B0F00"/>
                </a:solidFill>
              </a:rPr>
              <a:t>deposition collected on a </a:t>
            </a:r>
            <a:r>
              <a:rPr lang="fr" sz="1200" b="1" dirty="0">
                <a:solidFill>
                  <a:srgbClr val="5B0F00"/>
                </a:solidFill>
              </a:rPr>
              <a:t>inverted Frisbee </a:t>
            </a:r>
            <a:endParaRPr sz="1200" b="1" dirty="0"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 smtClean="0">
                <a:solidFill>
                  <a:srgbClr val="5B0F00"/>
                </a:solidFill>
              </a:rPr>
              <a:t>Wet deposits are collected during rainfall with an </a:t>
            </a:r>
            <a:r>
              <a:rPr lang="fr" sz="1200" b="1" dirty="0" smtClean="0">
                <a:solidFill>
                  <a:srgbClr val="5B0F00"/>
                </a:solidFill>
              </a:rPr>
              <a:t>automatic collector (MTX)</a:t>
            </a:r>
            <a:endParaRPr sz="1200" b="1" dirty="0" smtClean="0"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325" y="2198900"/>
            <a:ext cx="1192925" cy="11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1"/>
          <p:cNvSpPr txBox="1">
            <a:spLocks noGrp="1"/>
          </p:cNvSpPr>
          <p:nvPr>
            <p:ph type="title" idx="6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Methods/ sampling and analysis </a:t>
            </a:r>
            <a:endParaRPr sz="2400"/>
          </a:p>
        </p:txBody>
      </p:sp>
      <p:pic>
        <p:nvPicPr>
          <p:cNvPr id="400" name="Google Shape;400;p41"/>
          <p:cNvPicPr preferRelativeResize="0"/>
          <p:nvPr/>
        </p:nvPicPr>
        <p:blipFill rotWithShape="1">
          <a:blip r:embed="rId4">
            <a:alphaModFix/>
          </a:blip>
          <a:srcRect l="78694" r="4506" b="38438"/>
          <a:stretch/>
        </p:blipFill>
        <p:spPr>
          <a:xfrm>
            <a:off x="5819025" y="2228525"/>
            <a:ext cx="929523" cy="11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3050" y="2213225"/>
            <a:ext cx="1325400" cy="10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1"/>
          <p:cNvPicPr preferRelativeResize="0"/>
          <p:nvPr/>
        </p:nvPicPr>
        <p:blipFill rotWithShape="1">
          <a:blip r:embed="rId4">
            <a:alphaModFix/>
          </a:blip>
          <a:srcRect l="30130" t="8003" r="41431" b="34289"/>
          <a:stretch/>
        </p:blipFill>
        <p:spPr>
          <a:xfrm>
            <a:off x="6910525" y="2228525"/>
            <a:ext cx="1309858" cy="10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7225" y="2213225"/>
            <a:ext cx="850105" cy="11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1"/>
          <p:cNvSpPr txBox="1"/>
          <p:nvPr/>
        </p:nvSpPr>
        <p:spPr>
          <a:xfrm>
            <a:off x="3508975" y="1351163"/>
            <a:ext cx="49650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5B0F00"/>
                </a:solidFill>
                <a:latin typeface="Cinzel"/>
                <a:ea typeface="Cinzel"/>
                <a:cs typeface="Cinzel"/>
                <a:sym typeface="Cinzel"/>
              </a:rPr>
              <a:t>ATMOSPHERIC DEPOSITS : SOLUBLE AND INSOLUBLE FRACTION</a:t>
            </a:r>
            <a:endParaRPr>
              <a:solidFill>
                <a:srgbClr val="5B0F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05361" y="4602684"/>
            <a:ext cx="16514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/>
            <a:r>
              <a:rPr lang="fr-FR" sz="1050" i="1" dirty="0">
                <a:solidFill>
                  <a:srgbClr val="5B0F00"/>
                </a:solidFill>
                <a:latin typeface="Quattrocento" panose="020B0604020202020204" charset="0"/>
              </a:rPr>
              <a:t>(Marticorena et al., 2017)</a:t>
            </a:r>
            <a:endParaRPr lang="fr-FR" sz="1050" i="1" dirty="0">
              <a:solidFill>
                <a:schemeClr val="dk1"/>
              </a:solidFill>
              <a:latin typeface="Quattrocento" panose="020B0604020202020204" charset="0"/>
            </a:endParaRPr>
          </a:p>
        </p:txBody>
      </p:sp>
      <p:sp>
        <p:nvSpPr>
          <p:cNvPr id="15" name="Google Shape;420;p42"/>
          <p:cNvSpPr/>
          <p:nvPr/>
        </p:nvSpPr>
        <p:spPr>
          <a:xfrm>
            <a:off x="5045048" y="2501575"/>
            <a:ext cx="612000" cy="30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5"/>
    </mc:Choice>
    <mc:Fallback xmlns="">
      <p:transition spd="slow" advTm="155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2"/>
          <p:cNvSpPr/>
          <p:nvPr/>
        </p:nvSpPr>
        <p:spPr>
          <a:xfrm>
            <a:off x="133825" y="2982825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948600" y="1351175"/>
            <a:ext cx="2336400" cy="629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5B0F00"/>
                </a:solidFill>
              </a:rPr>
              <a:t>aerosols</a:t>
            </a:r>
            <a:endParaRPr sz="1800">
              <a:solidFill>
                <a:srgbClr val="5B0F00"/>
              </a:solidFill>
            </a:endParaRPr>
          </a:p>
        </p:txBody>
      </p:sp>
      <p:sp>
        <p:nvSpPr>
          <p:cNvPr id="412" name="Google Shape;412;p42"/>
          <p:cNvSpPr txBox="1">
            <a:spLocks noGrp="1"/>
          </p:cNvSpPr>
          <p:nvPr>
            <p:ph type="subTitle" idx="1"/>
          </p:nvPr>
        </p:nvSpPr>
        <p:spPr>
          <a:xfrm>
            <a:off x="948600" y="2198900"/>
            <a:ext cx="2336400" cy="2657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5B0F00"/>
                </a:solidFill>
              </a:rPr>
              <a:t>Sampled with a PM10 (Particulate Matter &lt;10µm) inlet once a week </a:t>
            </a: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5B0F00"/>
                </a:solidFill>
              </a:rPr>
              <a:t>Elemental analysis with a SFX and C analysis </a:t>
            </a:r>
            <a:r>
              <a:rPr lang="fr" sz="1100" dirty="0" smtClean="0">
                <a:solidFill>
                  <a:srgbClr val="5B0F00"/>
                </a:solidFill>
              </a:rPr>
              <a:t>with IRD analyzer </a:t>
            </a: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p42"/>
          <p:cNvSpPr txBox="1">
            <a:spLocks noGrp="1"/>
          </p:cNvSpPr>
          <p:nvPr>
            <p:ph type="subTitle" idx="3"/>
          </p:nvPr>
        </p:nvSpPr>
        <p:spPr>
          <a:xfrm>
            <a:off x="3426175" y="2198900"/>
            <a:ext cx="5396356" cy="2657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dirty="0" smtClean="0"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 smtClean="0">
                <a:solidFill>
                  <a:srgbClr val="5B0F00"/>
                </a:solidFill>
              </a:rPr>
              <a:t>Insoluble </a:t>
            </a:r>
            <a:r>
              <a:rPr lang="fr" sz="1200" b="1" dirty="0">
                <a:solidFill>
                  <a:srgbClr val="5B0F00"/>
                </a:solidFill>
              </a:rPr>
              <a:t>fraction : </a:t>
            </a:r>
            <a:endParaRPr sz="1200" b="1" dirty="0">
              <a:solidFill>
                <a:srgbClr val="5B0F00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800"/>
              <a:buChar char="-"/>
            </a:pPr>
            <a:r>
              <a:rPr lang="fr" sz="1200" dirty="0">
                <a:solidFill>
                  <a:srgbClr val="5B0F00"/>
                </a:solidFill>
              </a:rPr>
              <a:t>Deposits were recovered by rinsing, decanting, and drying, then weighed </a:t>
            </a:r>
            <a:endParaRPr sz="1200" dirty="0">
              <a:solidFill>
                <a:srgbClr val="5B0F00"/>
              </a:solidFill>
            </a:endParaRPr>
          </a:p>
          <a:p>
            <a:pPr lvl="0" indent="-279400" algn="l">
              <a:buClr>
                <a:srgbClr val="5B0F00"/>
              </a:buClr>
              <a:buSzPts val="800"/>
              <a:buChar char="-"/>
            </a:pPr>
            <a:r>
              <a:rPr lang="fr" sz="1200" dirty="0" smtClean="0">
                <a:solidFill>
                  <a:srgbClr val="5B0F00"/>
                </a:solidFill>
              </a:rPr>
              <a:t>ICP-MS </a:t>
            </a:r>
            <a:r>
              <a:rPr lang="fr" sz="1200" dirty="0">
                <a:solidFill>
                  <a:srgbClr val="5B0F00"/>
                </a:solidFill>
              </a:rPr>
              <a:t>analysis </a:t>
            </a:r>
            <a:r>
              <a:rPr lang="fr" sz="1200" dirty="0" smtClean="0">
                <a:solidFill>
                  <a:srgbClr val="5B0F00"/>
                </a:solidFill>
              </a:rPr>
              <a:t>for elemental composition; combustion + gaz phase chromatography for C and N</a:t>
            </a:r>
            <a:endParaRPr sz="1200" dirty="0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5" name="Google Shape;4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325" y="2198900"/>
            <a:ext cx="1192925" cy="11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2"/>
          <p:cNvSpPr txBox="1">
            <a:spLocks noGrp="1"/>
          </p:cNvSpPr>
          <p:nvPr>
            <p:ph type="title" idx="6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Methods/ sampling and analysis </a:t>
            </a:r>
            <a:endParaRPr sz="2400"/>
          </a:p>
        </p:txBody>
      </p:sp>
      <p:pic>
        <p:nvPicPr>
          <p:cNvPr id="417" name="Google Shape;417;p42"/>
          <p:cNvPicPr preferRelativeResize="0"/>
          <p:nvPr/>
        </p:nvPicPr>
        <p:blipFill rotWithShape="1">
          <a:blip r:embed="rId4">
            <a:alphaModFix/>
          </a:blip>
          <a:srcRect l="78694" r="4506" b="38438"/>
          <a:stretch/>
        </p:blipFill>
        <p:spPr>
          <a:xfrm>
            <a:off x="5819025" y="2228525"/>
            <a:ext cx="929523" cy="11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3050" y="2213225"/>
            <a:ext cx="1325400" cy="10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2"/>
          <p:cNvPicPr preferRelativeResize="0"/>
          <p:nvPr/>
        </p:nvPicPr>
        <p:blipFill rotWithShape="1">
          <a:blip r:embed="rId4">
            <a:alphaModFix/>
          </a:blip>
          <a:srcRect l="30130" t="8003" r="41431" b="34289"/>
          <a:stretch/>
        </p:blipFill>
        <p:spPr>
          <a:xfrm>
            <a:off x="6910525" y="2228525"/>
            <a:ext cx="1309858" cy="10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2"/>
          <p:cNvSpPr/>
          <p:nvPr/>
        </p:nvSpPr>
        <p:spPr>
          <a:xfrm>
            <a:off x="5045048" y="2501575"/>
            <a:ext cx="612000" cy="30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7225" y="2213225"/>
            <a:ext cx="850105" cy="11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2"/>
          <p:cNvSpPr txBox="1"/>
          <p:nvPr/>
        </p:nvSpPr>
        <p:spPr>
          <a:xfrm>
            <a:off x="3508975" y="1351163"/>
            <a:ext cx="49650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5B0F00"/>
                </a:solidFill>
                <a:latin typeface="Cinzel"/>
                <a:ea typeface="Cinzel"/>
                <a:cs typeface="Cinzel"/>
                <a:sym typeface="Cinzel"/>
              </a:rPr>
              <a:t>ATMOSPHERIC DEPOSITS : SOLUBLE AND INSOLUBLE FRACTION</a:t>
            </a:r>
            <a:endParaRPr>
              <a:solidFill>
                <a:srgbClr val="5B0F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8"/>
    </mc:Choice>
    <mc:Fallback xmlns="">
      <p:transition spd="slow" advTm="1776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2"/>
          <p:cNvSpPr/>
          <p:nvPr/>
        </p:nvSpPr>
        <p:spPr>
          <a:xfrm>
            <a:off x="133825" y="2982825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948600" y="1351175"/>
            <a:ext cx="2336400" cy="629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5B0F00"/>
                </a:solidFill>
              </a:rPr>
              <a:t>aerosols</a:t>
            </a:r>
            <a:endParaRPr sz="1800">
              <a:solidFill>
                <a:srgbClr val="5B0F00"/>
              </a:solidFill>
            </a:endParaRPr>
          </a:p>
        </p:txBody>
      </p:sp>
      <p:sp>
        <p:nvSpPr>
          <p:cNvPr id="412" name="Google Shape;412;p42"/>
          <p:cNvSpPr txBox="1">
            <a:spLocks noGrp="1"/>
          </p:cNvSpPr>
          <p:nvPr>
            <p:ph type="subTitle" idx="1"/>
          </p:nvPr>
        </p:nvSpPr>
        <p:spPr>
          <a:xfrm>
            <a:off x="948600" y="2198900"/>
            <a:ext cx="2336400" cy="2657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5B0F00"/>
                </a:solidFill>
              </a:rPr>
              <a:t>Sampled with a PM10 (Particulate Matter &lt;10µm) inlet once a week </a:t>
            </a: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5B0F00"/>
                </a:solidFill>
              </a:rPr>
              <a:t>Elemental analysis with a SFX and C analysis with </a:t>
            </a:r>
            <a:r>
              <a:rPr lang="fr" sz="1100" dirty="0" smtClean="0">
                <a:solidFill>
                  <a:srgbClr val="5B0F00"/>
                </a:solidFill>
              </a:rPr>
              <a:t>IRD  </a:t>
            </a:r>
            <a:r>
              <a:rPr lang="fr" sz="1100" dirty="0">
                <a:solidFill>
                  <a:srgbClr val="5B0F00"/>
                </a:solidFill>
              </a:rPr>
              <a:t>analyzer </a:t>
            </a:r>
            <a:endParaRPr sz="1100" dirty="0">
              <a:solidFill>
                <a:srgbClr val="5B0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p42"/>
          <p:cNvSpPr txBox="1">
            <a:spLocks noGrp="1"/>
          </p:cNvSpPr>
          <p:nvPr>
            <p:ph type="subTitle" idx="3"/>
          </p:nvPr>
        </p:nvSpPr>
        <p:spPr>
          <a:xfrm>
            <a:off x="3426175" y="2198900"/>
            <a:ext cx="5396356" cy="2657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dirty="0" smtClean="0"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 smtClean="0">
                <a:solidFill>
                  <a:srgbClr val="5B0F00"/>
                </a:solidFill>
              </a:rPr>
              <a:t>Soluble fraction :</a:t>
            </a:r>
            <a:r>
              <a:rPr lang="fr" sz="1200" dirty="0" smtClean="0">
                <a:solidFill>
                  <a:srgbClr val="5B0F00"/>
                </a:solidFill>
              </a:rPr>
              <a:t>  </a:t>
            </a:r>
            <a:endParaRPr sz="1200" dirty="0" smtClean="0">
              <a:solidFill>
                <a:srgbClr val="5B0F00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800"/>
              <a:buChar char="-"/>
            </a:pPr>
            <a:r>
              <a:rPr lang="fr" sz="1200" dirty="0" smtClean="0">
                <a:solidFill>
                  <a:srgbClr val="5B0F00"/>
                </a:solidFill>
              </a:rPr>
              <a:t>an </a:t>
            </a:r>
            <a:r>
              <a:rPr lang="fr" sz="1200" dirty="0">
                <a:solidFill>
                  <a:srgbClr val="5B0F00"/>
                </a:solidFill>
              </a:rPr>
              <a:t>aliquot of rinse water for total deposition and rainwater for wet deposition is taken and kept frozen with thymol</a:t>
            </a:r>
            <a:endParaRPr sz="1200" dirty="0">
              <a:solidFill>
                <a:srgbClr val="5B0F00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800"/>
              <a:buChar char="-"/>
            </a:pPr>
            <a:r>
              <a:rPr lang="fr" sz="1200" dirty="0">
                <a:solidFill>
                  <a:srgbClr val="5B0F00"/>
                </a:solidFill>
              </a:rPr>
              <a:t>Analysis by IC </a:t>
            </a:r>
            <a:r>
              <a:rPr lang="fr" sz="1200" dirty="0" smtClean="0">
                <a:solidFill>
                  <a:srgbClr val="5B0F00"/>
                </a:solidFill>
              </a:rPr>
              <a:t>(soluble </a:t>
            </a:r>
            <a:r>
              <a:rPr lang="fr" sz="1200" dirty="0">
                <a:solidFill>
                  <a:srgbClr val="5B0F00"/>
                </a:solidFill>
              </a:rPr>
              <a:t>anions and cations ) and by </a:t>
            </a:r>
            <a:r>
              <a:rPr lang="fr" sz="1200" dirty="0" smtClean="0">
                <a:solidFill>
                  <a:srgbClr val="5B0F00"/>
                </a:solidFill>
              </a:rPr>
              <a:t>ICP-MS for </a:t>
            </a:r>
            <a:r>
              <a:rPr lang="fr-FR" sz="1200" dirty="0" err="1" smtClean="0">
                <a:solidFill>
                  <a:srgbClr val="5B0F00"/>
                </a:solidFill>
              </a:rPr>
              <a:t>elemental</a:t>
            </a:r>
            <a:r>
              <a:rPr lang="fr-FR" sz="1200" dirty="0" smtClean="0">
                <a:solidFill>
                  <a:srgbClr val="5B0F00"/>
                </a:solidFill>
              </a:rPr>
              <a:t> composition</a:t>
            </a:r>
            <a:endParaRPr sz="1200" dirty="0" smtClean="0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5" name="Google Shape;4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325" y="2198900"/>
            <a:ext cx="1192925" cy="11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2"/>
          <p:cNvSpPr txBox="1">
            <a:spLocks noGrp="1"/>
          </p:cNvSpPr>
          <p:nvPr>
            <p:ph type="title" idx="6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Methods/ sampling and analysis </a:t>
            </a:r>
            <a:endParaRPr sz="2400"/>
          </a:p>
        </p:txBody>
      </p:sp>
      <p:pic>
        <p:nvPicPr>
          <p:cNvPr id="417" name="Google Shape;417;p42"/>
          <p:cNvPicPr preferRelativeResize="0"/>
          <p:nvPr/>
        </p:nvPicPr>
        <p:blipFill rotWithShape="1">
          <a:blip r:embed="rId4">
            <a:alphaModFix/>
          </a:blip>
          <a:srcRect l="78694" r="4506" b="38438"/>
          <a:stretch/>
        </p:blipFill>
        <p:spPr>
          <a:xfrm>
            <a:off x="5819025" y="2228525"/>
            <a:ext cx="929523" cy="11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3050" y="2213225"/>
            <a:ext cx="1325400" cy="10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2"/>
          <p:cNvPicPr preferRelativeResize="0"/>
          <p:nvPr/>
        </p:nvPicPr>
        <p:blipFill rotWithShape="1">
          <a:blip r:embed="rId4">
            <a:alphaModFix/>
          </a:blip>
          <a:srcRect l="30130" t="8003" r="41431" b="34289"/>
          <a:stretch/>
        </p:blipFill>
        <p:spPr>
          <a:xfrm>
            <a:off x="6910525" y="2228525"/>
            <a:ext cx="1309858" cy="10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2"/>
          <p:cNvSpPr/>
          <p:nvPr/>
        </p:nvSpPr>
        <p:spPr>
          <a:xfrm>
            <a:off x="5045048" y="2501575"/>
            <a:ext cx="612000" cy="30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7225" y="2213225"/>
            <a:ext cx="850105" cy="11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2"/>
          <p:cNvSpPr txBox="1"/>
          <p:nvPr/>
        </p:nvSpPr>
        <p:spPr>
          <a:xfrm>
            <a:off x="3508975" y="1351163"/>
            <a:ext cx="49650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5B0F00"/>
                </a:solidFill>
                <a:latin typeface="Cinzel"/>
                <a:ea typeface="Cinzel"/>
                <a:cs typeface="Cinzel"/>
                <a:sym typeface="Cinzel"/>
              </a:rPr>
              <a:t>ATMOSPHERIC DEPOSITS : SOLUBLE AND INSOLUBLE FRACTION</a:t>
            </a:r>
            <a:endParaRPr>
              <a:solidFill>
                <a:srgbClr val="5B0F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  <p:extLst>
      <p:ext uri="{BB962C8B-B14F-4D97-AF65-F5344CB8AC3E}">
        <p14:creationId xmlns:p14="http://schemas.microsoft.com/office/powerpoint/2010/main" val="33678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6"/>
    </mc:Choice>
    <mc:Fallback xmlns="">
      <p:transition spd="slow" advTm="256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/>
          <p:nvPr/>
        </p:nvSpPr>
        <p:spPr>
          <a:xfrm>
            <a:off x="133825" y="2982825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4"/>
          <p:cNvSpPr txBox="1">
            <a:spLocks noGrp="1"/>
          </p:cNvSpPr>
          <p:nvPr>
            <p:ph type="title" idx="6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results : AEROSOLS </a:t>
            </a:r>
            <a:endParaRPr sz="2400"/>
          </a:p>
        </p:txBody>
      </p:sp>
      <p:pic>
        <p:nvPicPr>
          <p:cNvPr id="437" name="Google Shape;43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200" y="1271076"/>
            <a:ext cx="6876350" cy="3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226401" y="4716525"/>
            <a:ext cx="885926" cy="26665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Fe/Ca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992078" y="2874218"/>
            <a:ext cx="623455" cy="21721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Si/Al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0"/>
    </mc:Choice>
    <mc:Fallback xmlns="">
      <p:transition spd="slow" advTm="274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/>
          <p:nvPr/>
        </p:nvSpPr>
        <p:spPr>
          <a:xfrm>
            <a:off x="133825" y="2982825"/>
            <a:ext cx="459000" cy="1733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4"/>
          <p:cNvSpPr txBox="1">
            <a:spLocks noGrp="1"/>
          </p:cNvSpPr>
          <p:nvPr>
            <p:ph type="title" idx="6"/>
          </p:nvPr>
        </p:nvSpPr>
        <p:spPr>
          <a:xfrm>
            <a:off x="-51000" y="539500"/>
            <a:ext cx="9195000" cy="565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results : AEROSOLS </a:t>
            </a:r>
            <a:endParaRPr sz="2400"/>
          </a:p>
        </p:txBody>
      </p:sp>
      <p:pic>
        <p:nvPicPr>
          <p:cNvPr id="437" name="Google Shape;43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200" y="1271076"/>
            <a:ext cx="6876350" cy="3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36;p44"/>
          <p:cNvSpPr txBox="1">
            <a:spLocks noGrp="1"/>
          </p:cNvSpPr>
          <p:nvPr>
            <p:ph type="title" idx="6"/>
          </p:nvPr>
        </p:nvSpPr>
        <p:spPr>
          <a:xfrm>
            <a:off x="650425" y="3687702"/>
            <a:ext cx="8111975" cy="129547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fr" sz="1600" dirty="0" smtClean="0"/>
              <a:t>- Aerosol composition is </a:t>
            </a:r>
            <a:r>
              <a:rPr lang="fr" sz="1600" b="1" dirty="0" smtClean="0"/>
              <a:t>consistent with previous results</a:t>
            </a:r>
            <a:r>
              <a:rPr lang="fr" sz="1600" dirty="0" smtClean="0"/>
              <a:t/>
            </a:r>
            <a:br>
              <a:rPr lang="fr" sz="1600" dirty="0" smtClean="0"/>
            </a:br>
            <a:r>
              <a:rPr lang="fr" sz="1600" dirty="0" smtClean="0"/>
              <a:t>-  dry season = </a:t>
            </a:r>
            <a:r>
              <a:rPr lang="fr" sz="1600" b="1" dirty="0" smtClean="0"/>
              <a:t>saharan sources </a:t>
            </a:r>
            <a:r>
              <a:rPr lang="fr" sz="1600" dirty="0" smtClean="0"/>
              <a:t>signatures in Niger and Senegal</a:t>
            </a:r>
            <a:r>
              <a:rPr lang="fr" sz="1600" dirty="0"/>
              <a:t/>
            </a:r>
            <a:br>
              <a:rPr lang="fr" sz="1600" dirty="0"/>
            </a:br>
            <a:r>
              <a:rPr lang="fr" sz="1600" dirty="0" smtClean="0"/>
              <a:t>- Wet season = </a:t>
            </a:r>
            <a:r>
              <a:rPr lang="fr" sz="1600" b="1" dirty="0" smtClean="0"/>
              <a:t>Sahelian source </a:t>
            </a:r>
            <a:r>
              <a:rPr lang="fr" sz="1600" dirty="0" smtClean="0"/>
              <a:t>signature in Niger but a </a:t>
            </a:r>
            <a:r>
              <a:rPr lang="fr" sz="1600" b="1" dirty="0" smtClean="0"/>
              <a:t>different signature in Senegal</a:t>
            </a:r>
            <a:endParaRPr sz="1400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992078" y="2874218"/>
            <a:ext cx="623455" cy="21721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Si/Al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62"/>
    </mc:Choice>
    <mc:Fallback xmlns="">
      <p:transition spd="slow" advTm="2016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rean Simple Style Consulting toolkit by Slidesgo">
  <a:themeElements>
    <a:clrScheme name="Simple Light">
      <a:dk1>
        <a:srgbClr val="806248"/>
      </a:dk1>
      <a:lt1>
        <a:srgbClr val="FFFFFF"/>
      </a:lt1>
      <a:dk2>
        <a:srgbClr val="A29B92"/>
      </a:dk2>
      <a:lt2>
        <a:srgbClr val="EEEEEE"/>
      </a:lt2>
      <a:accent1>
        <a:srgbClr val="EFE6DE"/>
      </a:accent1>
      <a:accent2>
        <a:srgbClr val="F9F4F0"/>
      </a:accent2>
      <a:accent3>
        <a:srgbClr val="E9DBCF"/>
      </a:accent3>
      <a:accent4>
        <a:srgbClr val="FFFFFF"/>
      </a:accent4>
      <a:accent5>
        <a:srgbClr val="FFFFFF"/>
      </a:accent5>
      <a:accent6>
        <a:srgbClr val="FFFFFF"/>
      </a:accent6>
      <a:hlink>
        <a:srgbClr val="8062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806248"/>
    </a:dk1>
    <a:lt1>
      <a:srgbClr val="FFFFFF"/>
    </a:lt1>
    <a:dk2>
      <a:srgbClr val="A29B92"/>
    </a:dk2>
    <a:lt2>
      <a:srgbClr val="EEEEEE"/>
    </a:lt2>
    <a:accent1>
      <a:srgbClr val="EFE6DE"/>
    </a:accent1>
    <a:accent2>
      <a:srgbClr val="F9F4F0"/>
    </a:accent2>
    <a:accent3>
      <a:srgbClr val="E9DBCF"/>
    </a:accent3>
    <a:accent4>
      <a:srgbClr val="FFFFFF"/>
    </a:accent4>
    <a:accent5>
      <a:srgbClr val="FFFFFF"/>
    </a:accent5>
    <a:accent6>
      <a:srgbClr val="FFFFFF"/>
    </a:accent6>
    <a:hlink>
      <a:srgbClr val="806248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883</Words>
  <Application>Microsoft Office PowerPoint</Application>
  <PresentationFormat>Affichage à l'écran (16:9)</PresentationFormat>
  <Paragraphs>197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Quattrocento</vt:lpstr>
      <vt:lpstr>Cinzel</vt:lpstr>
      <vt:lpstr>Wingdings 3</vt:lpstr>
      <vt:lpstr>Korean Simple Style Consulting toolkit by Slidesgo</vt:lpstr>
      <vt:lpstr>Nutrient inputs by aeolian deposition in the sahelian soils</vt:lpstr>
      <vt:lpstr>context</vt:lpstr>
      <vt:lpstr>context</vt:lpstr>
      <vt:lpstr>aerosols</vt:lpstr>
      <vt:lpstr>aerosols</vt:lpstr>
      <vt:lpstr>aerosols</vt:lpstr>
      <vt:lpstr>aerosols</vt:lpstr>
      <vt:lpstr>results : AEROSOLS </vt:lpstr>
      <vt:lpstr>results : AEROSOLS </vt:lpstr>
      <vt:lpstr>results :  ATMOSPHERIC DEPOSITS   </vt:lpstr>
      <vt:lpstr>results :  ATMOSPHERIC DEPOSITS   </vt:lpstr>
      <vt:lpstr>results :  ATMOSPHERIC DEPOSITS   </vt:lpstr>
      <vt:lpstr>CONCLUSION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inputs by aeolian deposition in the sahelian soil</dc:title>
  <dc:creator>Marticorena</dc:creator>
  <cp:lastModifiedBy>Rizewana Nassrine</cp:lastModifiedBy>
  <cp:revision>65</cp:revision>
  <dcterms:modified xsi:type="dcterms:W3CDTF">2022-05-22T11:44:13Z</dcterms:modified>
</cp:coreProperties>
</file>