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19" r:id="rId2"/>
    <p:sldId id="266" r:id="rId3"/>
    <p:sldId id="263" r:id="rId4"/>
    <p:sldId id="299" r:id="rId5"/>
    <p:sldId id="297" r:id="rId6"/>
    <p:sldId id="300" r:id="rId7"/>
    <p:sldId id="318" r:id="rId8"/>
    <p:sldId id="301" r:id="rId9"/>
    <p:sldId id="302" r:id="rId10"/>
    <p:sldId id="321" r:id="rId11"/>
    <p:sldId id="286" r:id="rId12"/>
    <p:sldId id="303" r:id="rId13"/>
    <p:sldId id="307" r:id="rId14"/>
    <p:sldId id="327" r:id="rId15"/>
    <p:sldId id="328" r:id="rId16"/>
    <p:sldId id="329" r:id="rId17"/>
    <p:sldId id="325" r:id="rId18"/>
    <p:sldId id="330" r:id="rId19"/>
    <p:sldId id="331" r:id="rId20"/>
    <p:sldId id="288" r:id="rId21"/>
    <p:sldId id="26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3D05BB"/>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145" autoAdjust="0"/>
  </p:normalViewPr>
  <p:slideViewPr>
    <p:cSldViewPr snapToGrid="0">
      <p:cViewPr varScale="1">
        <p:scale>
          <a:sx n="60" d="100"/>
          <a:sy n="60" d="100"/>
        </p:scale>
        <p:origin x="-978" y="-10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AC6293-B542-45B1-B8F6-D605897EFF7E}" type="datetimeFigureOut">
              <a:rPr lang="en-US" smtClean="0"/>
              <a:pPr/>
              <a:t>5/20/2022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F388CE-C6E1-46DB-8874-F6B2C131ADB1}" type="slidenum">
              <a:rPr lang="en-US" smtClean="0"/>
              <a:pPr/>
              <a:t>‹#›</a:t>
            </a:fld>
            <a:endParaRPr lang="en-US"/>
          </a:p>
        </p:txBody>
      </p:sp>
    </p:spTree>
    <p:extLst>
      <p:ext uri="{BB962C8B-B14F-4D97-AF65-F5344CB8AC3E}">
        <p14:creationId xmlns="" xmlns:p14="http://schemas.microsoft.com/office/powerpoint/2010/main" val="4032469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climed.network/events/climed-training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drive.google.com/file/d/1CImcaLdu6d3w92GcKJx-VHv16-sqxjwr/view?usp=sharing" TargetMode="External"/><Relationship Id="rId13" Type="http://schemas.openxmlformats.org/officeDocument/2006/relationships/hyperlink" Target="https://drive.google.com/file/d/1Q3NZFeUn3XeDhuaFYfImDrQkMzDo24T8/view?usp=sharing" TargetMode="External"/><Relationship Id="rId18" Type="http://schemas.openxmlformats.org/officeDocument/2006/relationships/hyperlink" Target="http://climed.network/wp-content/uploads/2021/10/l10_antti_makela.pdf" TargetMode="External"/><Relationship Id="rId3" Type="http://schemas.openxmlformats.org/officeDocument/2006/relationships/hyperlink" Target="https://drive.google.com/file/d/11k-V6ew80YIMgknSTwd19GspQvQlfVQS/view?usp=sharing" TargetMode="External"/><Relationship Id="rId21" Type="http://schemas.openxmlformats.org/officeDocument/2006/relationships/hyperlink" Target="https://drive.google.com/file/d/1jhvEvneul1FNUmzEAV1sMM7QQCgq6VoF/view?usp=sharing" TargetMode="External"/><Relationship Id="rId7" Type="http://schemas.openxmlformats.org/officeDocument/2006/relationships/hyperlink" Target="http://climed.network/wp-content/uploads/2021/10/l04_slides_antti_makela.pdf" TargetMode="External"/><Relationship Id="rId12" Type="http://schemas.openxmlformats.org/officeDocument/2006/relationships/hyperlink" Target="https://drive.google.com/file/d/1E6i1UtbJd4UPjuUQxKVouAcubaycMqSt/view?usp=sharing" TargetMode="External"/><Relationship Id="rId17" Type="http://schemas.openxmlformats.org/officeDocument/2006/relationships/hyperlink" Target="https://drive.google.com/file/d/1ubYpwejnahPJf-Y-ZrWcxyaX-JaXSUa0/view?usp=sharing" TargetMode="External"/><Relationship Id="rId2" Type="http://schemas.openxmlformats.org/officeDocument/2006/relationships/slide" Target="../slides/slide16.xml"/><Relationship Id="rId16" Type="http://schemas.openxmlformats.org/officeDocument/2006/relationships/hyperlink" Target="http://climed.network/wp-content/uploads/2021/10/l09_antti_makela.pdf" TargetMode="External"/><Relationship Id="rId20" Type="http://schemas.openxmlformats.org/officeDocument/2006/relationships/hyperlink" Target="http://climed.network/wp-content/uploads/2021/10/l11_alexander_mahura_hwas.pdf" TargetMode="External"/><Relationship Id="rId1" Type="http://schemas.openxmlformats.org/officeDocument/2006/relationships/notesMaster" Target="../notesMasters/notesMaster1.xml"/><Relationship Id="rId6" Type="http://schemas.openxmlformats.org/officeDocument/2006/relationships/hyperlink" Target="https://drive.google.com/file/d/1F6DfIajYRj6HZAouDFFgbvtI4jaLH0yQ/view?usp=sharing" TargetMode="External"/><Relationship Id="rId11" Type="http://schemas.openxmlformats.org/officeDocument/2006/relationships/hyperlink" Target="http://climed.network/wp-content/uploads/2021/10/l06_putianzhou.pdf" TargetMode="External"/><Relationship Id="rId5" Type="http://schemas.openxmlformats.org/officeDocument/2006/relationships/hyperlink" Target="http://climed.network/wp-content/uploads/2021/10/l03_slides_wilfran_moufouma_okia.pdf" TargetMode="External"/><Relationship Id="rId15" Type="http://schemas.openxmlformats.org/officeDocument/2006/relationships/hyperlink" Target="https://drive.google.com/file/d/1rEJJ4WfLgGxLvw07WgdHJ_fQ3DLBxy-F/view?usp=sharing" TargetMode="External"/><Relationship Id="rId10" Type="http://schemas.openxmlformats.org/officeDocument/2006/relationships/hyperlink" Target="https://drive.google.com/file/d/1jCQ1Mk27C-d31h8sW9jbnx4SpNC-bzj7/view?usp=sharing" TargetMode="External"/><Relationship Id="rId19" Type="http://schemas.openxmlformats.org/officeDocument/2006/relationships/hyperlink" Target="https://drive.google.com/file/d/12TdJE5eKFdeeWZj6xT6y0Cz6rARZfpst/view?usp=sharing" TargetMode="External"/><Relationship Id="rId4" Type="http://schemas.openxmlformats.org/officeDocument/2006/relationships/hyperlink" Target="https://drive.google.com/file/d/1Z4I6xnmYryKAyrTytxAQUGX9Y55ZxmSY/view?usp=sharing" TargetMode="External"/><Relationship Id="rId9" Type="http://schemas.openxmlformats.org/officeDocument/2006/relationships/hyperlink" Target="http://climed.network/wp-content/uploads/2021/10/l05_larisa_sogacheva.zip" TargetMode="External"/><Relationship Id="rId14" Type="http://schemas.openxmlformats.org/officeDocument/2006/relationships/hyperlink" Target="http://climed.network/wp-content/uploads/2021/10/l08_igor_esau.pdf" TargetMode="External"/><Relationship Id="rId22" Type="http://schemas.openxmlformats.org/officeDocument/2006/relationships/hyperlink" Target="https://drive.google.com/file/d/1kkLRkVQAVtl0sJQmNwT5q3jifV-tP5bm/view?usp=sharin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fr-FR" sz="1800" b="0" i="0" u="sng" strike="noStrike" dirty="0">
                <a:solidFill>
                  <a:srgbClr val="1155CC"/>
                </a:solidFill>
                <a:effectLst/>
                <a:latin typeface="Times New Roman" panose="02020603050405020304" pitchFamily="18" charset="0"/>
                <a:hlinkClick r:id="rId3"/>
              </a:rPr>
              <a:t>http://climed.network/events/climed-trainings</a:t>
            </a:r>
            <a:endParaRPr lang="x-none" dirty="0"/>
          </a:p>
        </p:txBody>
      </p:sp>
      <p:sp>
        <p:nvSpPr>
          <p:cNvPr id="4" name="Номер слайда 3"/>
          <p:cNvSpPr>
            <a:spLocks noGrp="1"/>
          </p:cNvSpPr>
          <p:nvPr>
            <p:ph type="sldNum" sz="quarter" idx="5"/>
          </p:nvPr>
        </p:nvSpPr>
        <p:spPr/>
        <p:txBody>
          <a:bodyPr/>
          <a:lstStyle/>
          <a:p>
            <a:fld id="{B5F388CE-C6E1-46DB-8874-F6B2C131ADB1}" type="slidenum">
              <a:rPr lang="en-US" smtClean="0"/>
              <a:pPr/>
              <a:t>3</a:t>
            </a:fld>
            <a:endParaRPr lang="en-US"/>
          </a:p>
        </p:txBody>
      </p:sp>
    </p:spTree>
    <p:extLst>
      <p:ext uri="{BB962C8B-B14F-4D97-AF65-F5344CB8AC3E}">
        <p14:creationId xmlns="" xmlns:p14="http://schemas.microsoft.com/office/powerpoint/2010/main" val="2166455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fr-FR" dirty="0"/>
              <a:t>http://climed.network/wp-content/uploads/2021/09/ClimEd_2nd_Training_sumup_vdfin.pdf</a:t>
            </a:r>
          </a:p>
          <a:p>
            <a:r>
              <a:rPr lang="fr-FR" dirty="0"/>
              <a:t>Lectures topics</a:t>
            </a:r>
          </a:p>
          <a:p>
            <a:pPr algn="l"/>
            <a:r>
              <a:rPr lang="fr-FR" b="0" i="0" dirty="0">
                <a:solidFill>
                  <a:srgbClr val="010101"/>
                </a:solidFill>
                <a:effectLst/>
                <a:latin typeface="Rubik"/>
              </a:rPr>
              <a:t>Qualification </a:t>
            </a:r>
            <a:r>
              <a:rPr lang="fr-FR" b="0" i="0" dirty="0" err="1">
                <a:solidFill>
                  <a:srgbClr val="010101"/>
                </a:solidFill>
                <a:effectLst/>
                <a:latin typeface="Rubik"/>
              </a:rPr>
              <a:t>framework</a:t>
            </a:r>
            <a:r>
              <a:rPr lang="fr-FR" b="0" i="0" dirty="0">
                <a:solidFill>
                  <a:srgbClr val="010101"/>
                </a:solidFill>
                <a:effectLst/>
                <a:latin typeface="Rubik"/>
              </a:rPr>
              <a:t>. </a:t>
            </a:r>
            <a:r>
              <a:rPr lang="fr-FR" b="0" i="0" dirty="0" err="1">
                <a:solidFill>
                  <a:srgbClr val="010101"/>
                </a:solidFill>
                <a:effectLst/>
                <a:latin typeface="Rubik"/>
              </a:rPr>
              <a:t>Methodological</a:t>
            </a:r>
            <a:r>
              <a:rPr lang="fr-FR" b="0" i="0" dirty="0">
                <a:solidFill>
                  <a:srgbClr val="010101"/>
                </a:solidFill>
                <a:effectLst/>
                <a:latin typeface="Rubik"/>
              </a:rPr>
              <a:t> and </a:t>
            </a:r>
            <a:r>
              <a:rPr lang="fr-FR" b="0" i="0" dirty="0" err="1">
                <a:solidFill>
                  <a:srgbClr val="010101"/>
                </a:solidFill>
                <a:effectLst/>
                <a:latin typeface="Rubik"/>
              </a:rPr>
              <a:t>organizational</a:t>
            </a:r>
            <a:r>
              <a:rPr lang="fr-FR" b="0" i="0" dirty="0">
                <a:solidFill>
                  <a:srgbClr val="010101"/>
                </a:solidFill>
                <a:effectLst/>
                <a:latin typeface="Rubik"/>
              </a:rPr>
              <a:t> </a:t>
            </a:r>
            <a:r>
              <a:rPr lang="fr-FR" b="0" i="0" dirty="0" err="1">
                <a:solidFill>
                  <a:srgbClr val="010101"/>
                </a:solidFill>
                <a:effectLst/>
                <a:latin typeface="Rubik"/>
              </a:rPr>
              <a:t>approaches</a:t>
            </a:r>
            <a:r>
              <a:rPr lang="fr-FR" b="0" i="0" dirty="0">
                <a:solidFill>
                  <a:srgbClr val="010101"/>
                </a:solidFill>
                <a:effectLst/>
                <a:latin typeface="Rubik"/>
              </a:rPr>
              <a:t> of </a:t>
            </a:r>
            <a:r>
              <a:rPr lang="fr-FR" b="0" i="0" dirty="0" err="1">
                <a:solidFill>
                  <a:srgbClr val="010101"/>
                </a:solidFill>
                <a:effectLst/>
                <a:latin typeface="Rubik"/>
              </a:rPr>
              <a:t>its</a:t>
            </a:r>
            <a:r>
              <a:rPr lang="fr-FR" b="0" i="0" dirty="0">
                <a:solidFill>
                  <a:srgbClr val="010101"/>
                </a:solidFill>
                <a:effectLst/>
                <a:latin typeface="Rubik"/>
              </a:rPr>
              <a:t> </a:t>
            </a:r>
            <a:r>
              <a:rPr lang="fr-FR" b="0" i="0" dirty="0" err="1">
                <a:solidFill>
                  <a:srgbClr val="010101"/>
                </a:solidFill>
                <a:effectLst/>
                <a:latin typeface="Rubik"/>
              </a:rPr>
              <a:t>development</a:t>
            </a:r>
            <a:endParaRPr lang="fr-FR" b="0" i="0" dirty="0">
              <a:solidFill>
                <a:srgbClr val="010101"/>
              </a:solidFill>
              <a:effectLst/>
              <a:latin typeface="Rubik"/>
            </a:endParaRPr>
          </a:p>
          <a:p>
            <a:pPr algn="l"/>
            <a:r>
              <a:rPr lang="fr-FR" b="0" i="0" dirty="0" err="1">
                <a:solidFill>
                  <a:srgbClr val="010101"/>
                </a:solidFill>
                <a:effectLst/>
                <a:latin typeface="Rubik"/>
              </a:rPr>
              <a:t>Establishing</a:t>
            </a:r>
            <a:r>
              <a:rPr lang="fr-FR" b="0" i="0" dirty="0">
                <a:solidFill>
                  <a:srgbClr val="010101"/>
                </a:solidFill>
                <a:effectLst/>
                <a:latin typeface="Rubik"/>
              </a:rPr>
              <a:t> the WMO </a:t>
            </a:r>
            <a:r>
              <a:rPr lang="fr-FR" b="0" i="0" dirty="0" err="1">
                <a:solidFill>
                  <a:srgbClr val="010101"/>
                </a:solidFill>
                <a:effectLst/>
                <a:latin typeface="Rubik"/>
              </a:rPr>
              <a:t>Competence</a:t>
            </a:r>
            <a:r>
              <a:rPr lang="fr-FR" b="0" i="0" dirty="0">
                <a:solidFill>
                  <a:srgbClr val="010101"/>
                </a:solidFill>
                <a:effectLst/>
                <a:latin typeface="Rubik"/>
              </a:rPr>
              <a:t> Framework for </a:t>
            </a:r>
            <a:r>
              <a:rPr lang="fr-FR" b="0" i="0" dirty="0" err="1">
                <a:solidFill>
                  <a:srgbClr val="010101"/>
                </a:solidFill>
                <a:effectLst/>
                <a:latin typeface="Rubik"/>
              </a:rPr>
              <a:t>Climate</a:t>
            </a:r>
            <a:r>
              <a:rPr lang="fr-FR" b="0" i="0" dirty="0">
                <a:solidFill>
                  <a:srgbClr val="010101"/>
                </a:solidFill>
                <a:effectLst/>
                <a:latin typeface="Rubik"/>
              </a:rPr>
              <a:t> Services</a:t>
            </a:r>
          </a:p>
          <a:p>
            <a:pPr algn="l"/>
            <a:r>
              <a:rPr lang="fr-FR" b="0" i="0" dirty="0">
                <a:solidFill>
                  <a:srgbClr val="010101"/>
                </a:solidFill>
                <a:effectLst/>
                <a:latin typeface="Rubik"/>
              </a:rPr>
              <a:t>The WMO Reform: </a:t>
            </a:r>
            <a:r>
              <a:rPr lang="fr-FR" b="0" i="0" dirty="0" err="1">
                <a:solidFill>
                  <a:srgbClr val="010101"/>
                </a:solidFill>
                <a:effectLst/>
                <a:latin typeface="Rubik"/>
              </a:rPr>
              <a:t>facing</a:t>
            </a:r>
            <a:r>
              <a:rPr lang="fr-FR" b="0" i="0" dirty="0">
                <a:solidFill>
                  <a:srgbClr val="010101"/>
                </a:solidFill>
                <a:effectLst/>
                <a:latin typeface="Rubik"/>
              </a:rPr>
              <a:t> and </a:t>
            </a:r>
            <a:r>
              <a:rPr lang="fr-FR" b="0" i="0" dirty="0" err="1">
                <a:solidFill>
                  <a:srgbClr val="010101"/>
                </a:solidFill>
                <a:effectLst/>
                <a:latin typeface="Rubik"/>
              </a:rPr>
              <a:t>responding</a:t>
            </a:r>
            <a:r>
              <a:rPr lang="fr-FR" b="0" i="0" dirty="0">
                <a:solidFill>
                  <a:srgbClr val="010101"/>
                </a:solidFill>
                <a:effectLst/>
                <a:latin typeface="Rubik"/>
              </a:rPr>
              <a:t> to new </a:t>
            </a:r>
            <a:r>
              <a:rPr lang="fr-FR" b="0" i="0" dirty="0" err="1">
                <a:solidFill>
                  <a:srgbClr val="010101"/>
                </a:solidFill>
                <a:effectLst/>
                <a:latin typeface="Rubik"/>
              </a:rPr>
              <a:t>scientific</a:t>
            </a:r>
            <a:r>
              <a:rPr lang="fr-FR" b="0" i="0" dirty="0">
                <a:solidFill>
                  <a:srgbClr val="010101"/>
                </a:solidFill>
                <a:effectLst/>
                <a:latin typeface="Rubik"/>
              </a:rPr>
              <a:t> and </a:t>
            </a:r>
            <a:r>
              <a:rPr lang="fr-FR" b="0" i="0" dirty="0" err="1">
                <a:solidFill>
                  <a:srgbClr val="010101"/>
                </a:solidFill>
                <a:effectLst/>
                <a:latin typeface="Rubik"/>
              </a:rPr>
              <a:t>technological</a:t>
            </a:r>
            <a:r>
              <a:rPr lang="fr-FR" b="0" i="0" dirty="0">
                <a:solidFill>
                  <a:srgbClr val="010101"/>
                </a:solidFill>
                <a:effectLst/>
                <a:latin typeface="Rubik"/>
              </a:rPr>
              <a:t> challenges</a:t>
            </a:r>
          </a:p>
          <a:p>
            <a:pPr algn="l"/>
            <a:r>
              <a:rPr lang="fr-FR" b="0" i="0" dirty="0" err="1">
                <a:solidFill>
                  <a:srgbClr val="010101"/>
                </a:solidFill>
                <a:effectLst/>
                <a:latin typeface="Rubik"/>
              </a:rPr>
              <a:t>Present</a:t>
            </a:r>
            <a:r>
              <a:rPr lang="fr-FR" b="0" i="0" dirty="0">
                <a:solidFill>
                  <a:srgbClr val="010101"/>
                </a:solidFill>
                <a:effectLst/>
                <a:latin typeface="Rubik"/>
              </a:rPr>
              <a:t> state of </a:t>
            </a:r>
            <a:r>
              <a:rPr lang="fr-FR" b="0" i="0" dirty="0" err="1">
                <a:solidFill>
                  <a:srgbClr val="010101"/>
                </a:solidFill>
                <a:effectLst/>
                <a:latin typeface="Rubik"/>
              </a:rPr>
              <a:t>implementation</a:t>
            </a:r>
            <a:r>
              <a:rPr lang="fr-FR" b="0" i="0" dirty="0">
                <a:solidFill>
                  <a:srgbClr val="010101"/>
                </a:solidFill>
                <a:effectLst/>
                <a:latin typeface="Rubik"/>
              </a:rPr>
              <a:t> of </a:t>
            </a:r>
            <a:r>
              <a:rPr lang="fr-FR" b="0" i="0" dirty="0" err="1">
                <a:solidFill>
                  <a:srgbClr val="010101"/>
                </a:solidFill>
                <a:effectLst/>
                <a:latin typeface="Rubik"/>
              </a:rPr>
              <a:t>competence-based</a:t>
            </a:r>
            <a:r>
              <a:rPr lang="fr-FR" b="0" i="0" dirty="0">
                <a:solidFill>
                  <a:srgbClr val="010101"/>
                </a:solidFill>
                <a:effectLst/>
                <a:latin typeface="Rubik"/>
              </a:rPr>
              <a:t> </a:t>
            </a:r>
            <a:r>
              <a:rPr lang="fr-FR" b="0" i="0" dirty="0" err="1">
                <a:solidFill>
                  <a:srgbClr val="010101"/>
                </a:solidFill>
                <a:effectLst/>
                <a:latin typeface="Rubik"/>
              </a:rPr>
              <a:t>approach</a:t>
            </a:r>
            <a:r>
              <a:rPr lang="fr-FR" b="0" i="0" dirty="0">
                <a:solidFill>
                  <a:srgbClr val="010101"/>
                </a:solidFill>
                <a:effectLst/>
                <a:latin typeface="Rubik"/>
              </a:rPr>
              <a:t> – best practices </a:t>
            </a:r>
            <a:r>
              <a:rPr lang="fr-FR" b="0" i="0" dirty="0" err="1">
                <a:solidFill>
                  <a:srgbClr val="010101"/>
                </a:solidFill>
                <a:effectLst/>
                <a:latin typeface="Rubik"/>
              </a:rPr>
              <a:t>applied</a:t>
            </a:r>
            <a:r>
              <a:rPr lang="fr-FR" b="0" i="0" dirty="0">
                <a:solidFill>
                  <a:srgbClr val="010101"/>
                </a:solidFill>
                <a:effectLst/>
                <a:latin typeface="Rubik"/>
              </a:rPr>
              <a:t> in Ukraine</a:t>
            </a:r>
          </a:p>
          <a:p>
            <a:pPr algn="l"/>
            <a:r>
              <a:rPr lang="fr-FR" b="0" i="0" dirty="0">
                <a:solidFill>
                  <a:srgbClr val="010101"/>
                </a:solidFill>
                <a:effectLst/>
                <a:latin typeface="Rubik"/>
              </a:rPr>
              <a:t>The </a:t>
            </a:r>
            <a:r>
              <a:rPr lang="fr-FR" b="0" i="0" dirty="0" err="1">
                <a:solidFill>
                  <a:srgbClr val="010101"/>
                </a:solidFill>
                <a:effectLst/>
                <a:latin typeface="Rubik"/>
              </a:rPr>
              <a:t>relationship</a:t>
            </a:r>
            <a:r>
              <a:rPr lang="fr-FR" b="0" i="0" dirty="0">
                <a:solidFill>
                  <a:srgbClr val="010101"/>
                </a:solidFill>
                <a:effectLst/>
                <a:latin typeface="Rubik"/>
              </a:rPr>
              <a:t> </a:t>
            </a:r>
            <a:r>
              <a:rPr lang="fr-FR" b="0" i="0" dirty="0" err="1">
                <a:solidFill>
                  <a:srgbClr val="010101"/>
                </a:solidFill>
                <a:effectLst/>
                <a:latin typeface="Rubik"/>
              </a:rPr>
              <a:t>between</a:t>
            </a:r>
            <a:r>
              <a:rPr lang="fr-FR" b="0" i="0" dirty="0">
                <a:solidFill>
                  <a:srgbClr val="010101"/>
                </a:solidFill>
                <a:effectLst/>
                <a:latin typeface="Rubik"/>
              </a:rPr>
              <a:t> </a:t>
            </a:r>
            <a:r>
              <a:rPr lang="fr-FR" b="0" i="0" dirty="0" err="1">
                <a:solidFill>
                  <a:srgbClr val="010101"/>
                </a:solidFill>
                <a:effectLst/>
                <a:latin typeface="Rubik"/>
              </a:rPr>
              <a:t>competence</a:t>
            </a:r>
            <a:r>
              <a:rPr lang="fr-FR" b="0" i="0" dirty="0">
                <a:solidFill>
                  <a:srgbClr val="010101"/>
                </a:solidFill>
                <a:effectLst/>
                <a:latin typeface="Rubik"/>
              </a:rPr>
              <a:t> </a:t>
            </a:r>
            <a:r>
              <a:rPr lang="fr-FR" b="0" i="0" dirty="0" err="1">
                <a:solidFill>
                  <a:srgbClr val="010101"/>
                </a:solidFill>
                <a:effectLst/>
                <a:latin typeface="Rubik"/>
              </a:rPr>
              <a:t>framework</a:t>
            </a:r>
            <a:r>
              <a:rPr lang="fr-FR" b="0" i="0" dirty="0">
                <a:solidFill>
                  <a:srgbClr val="010101"/>
                </a:solidFill>
                <a:effectLst/>
                <a:latin typeface="Rubik"/>
              </a:rPr>
              <a:t> and qualifications </a:t>
            </a:r>
            <a:r>
              <a:rPr lang="fr-FR" b="0" i="0" dirty="0" err="1">
                <a:solidFill>
                  <a:srgbClr val="010101"/>
                </a:solidFill>
                <a:effectLst/>
                <a:latin typeface="Rubik"/>
              </a:rPr>
              <a:t>framework</a:t>
            </a:r>
            <a:r>
              <a:rPr lang="fr-FR" b="0" i="0" dirty="0">
                <a:solidFill>
                  <a:srgbClr val="010101"/>
                </a:solidFill>
                <a:effectLst/>
                <a:latin typeface="Rubik"/>
              </a:rPr>
              <a:t>. Practices of transformation national, </a:t>
            </a:r>
            <a:r>
              <a:rPr lang="fr-FR" b="0" i="0" dirty="0" err="1">
                <a:solidFill>
                  <a:srgbClr val="010101"/>
                </a:solidFill>
                <a:effectLst/>
                <a:latin typeface="Rubik"/>
              </a:rPr>
              <a:t>sectoral</a:t>
            </a:r>
            <a:r>
              <a:rPr lang="fr-FR" b="0" i="0" dirty="0">
                <a:solidFill>
                  <a:srgbClr val="010101"/>
                </a:solidFill>
                <a:effectLst/>
                <a:latin typeface="Rubik"/>
              </a:rPr>
              <a:t> and </a:t>
            </a:r>
            <a:r>
              <a:rPr lang="fr-FR" b="0" i="0" dirty="0" err="1">
                <a:solidFill>
                  <a:srgbClr val="010101"/>
                </a:solidFill>
                <a:effectLst/>
                <a:latin typeface="Rubik"/>
              </a:rPr>
              <a:t>other</a:t>
            </a:r>
            <a:r>
              <a:rPr lang="fr-FR" b="0" i="0" dirty="0">
                <a:solidFill>
                  <a:srgbClr val="010101"/>
                </a:solidFill>
                <a:effectLst/>
                <a:latin typeface="Rubik"/>
              </a:rPr>
              <a:t> </a:t>
            </a:r>
            <a:r>
              <a:rPr lang="fr-FR" b="0" i="0" dirty="0" err="1">
                <a:solidFill>
                  <a:srgbClr val="010101"/>
                </a:solidFill>
                <a:effectLst/>
                <a:latin typeface="Rubik"/>
              </a:rPr>
              <a:t>frameworks</a:t>
            </a:r>
            <a:r>
              <a:rPr lang="fr-FR" b="0" i="0" dirty="0">
                <a:solidFill>
                  <a:srgbClr val="010101"/>
                </a:solidFill>
                <a:effectLst/>
                <a:latin typeface="Rubik"/>
              </a:rPr>
              <a:t> in </a:t>
            </a:r>
            <a:r>
              <a:rPr lang="fr-FR" b="0" i="0" dirty="0" err="1">
                <a:solidFill>
                  <a:srgbClr val="010101"/>
                </a:solidFill>
                <a:effectLst/>
                <a:latin typeface="Rubik"/>
              </a:rPr>
              <a:t>different</a:t>
            </a:r>
            <a:r>
              <a:rPr lang="fr-FR" b="0" i="0" dirty="0">
                <a:solidFill>
                  <a:srgbClr val="010101"/>
                </a:solidFill>
                <a:effectLst/>
                <a:latin typeface="Rubik"/>
              </a:rPr>
              <a:t> countries</a:t>
            </a:r>
          </a:p>
          <a:p>
            <a:pPr algn="l"/>
            <a:r>
              <a:rPr lang="fr-FR" b="0" i="0" dirty="0" err="1">
                <a:solidFill>
                  <a:srgbClr val="010101"/>
                </a:solidFill>
                <a:effectLst/>
                <a:latin typeface="Rubik"/>
              </a:rPr>
              <a:t>Competencies</a:t>
            </a:r>
            <a:r>
              <a:rPr lang="fr-FR" b="0" i="0" dirty="0">
                <a:solidFill>
                  <a:srgbClr val="010101"/>
                </a:solidFill>
                <a:effectLst/>
                <a:latin typeface="Rubik"/>
              </a:rPr>
              <a:t> </a:t>
            </a:r>
            <a:r>
              <a:rPr lang="fr-FR" b="0" i="0" dirty="0" err="1">
                <a:solidFill>
                  <a:srgbClr val="010101"/>
                </a:solidFill>
                <a:effectLst/>
                <a:latin typeface="Rubik"/>
              </a:rPr>
              <a:t>framework</a:t>
            </a:r>
            <a:r>
              <a:rPr lang="fr-FR" b="0" i="0" dirty="0">
                <a:solidFill>
                  <a:srgbClr val="010101"/>
                </a:solidFill>
                <a:effectLst/>
                <a:latin typeface="Rubik"/>
              </a:rPr>
              <a:t> vs. </a:t>
            </a:r>
            <a:r>
              <a:rPr lang="fr-FR" b="0" i="0" dirty="0" err="1">
                <a:solidFill>
                  <a:srgbClr val="010101"/>
                </a:solidFill>
                <a:effectLst/>
                <a:latin typeface="Rubik"/>
              </a:rPr>
              <a:t>existing</a:t>
            </a:r>
            <a:r>
              <a:rPr lang="fr-FR" b="0" i="0" dirty="0">
                <a:solidFill>
                  <a:srgbClr val="010101"/>
                </a:solidFill>
                <a:effectLst/>
                <a:latin typeface="Rubik"/>
              </a:rPr>
              <a:t> and </a:t>
            </a:r>
            <a:r>
              <a:rPr lang="fr-FR" b="0" i="0" dirty="0" err="1">
                <a:solidFill>
                  <a:srgbClr val="010101"/>
                </a:solidFill>
                <a:effectLst/>
                <a:latin typeface="Rubik"/>
              </a:rPr>
              <a:t>foreseen</a:t>
            </a:r>
            <a:r>
              <a:rPr lang="fr-FR" b="0" i="0" dirty="0">
                <a:solidFill>
                  <a:srgbClr val="010101"/>
                </a:solidFill>
                <a:effectLst/>
                <a:latin typeface="Rubik"/>
              </a:rPr>
              <a:t> programs</a:t>
            </a:r>
          </a:p>
          <a:p>
            <a:pPr algn="l"/>
            <a:r>
              <a:rPr lang="fr-FR" b="0" i="0" dirty="0">
                <a:solidFill>
                  <a:srgbClr val="010101"/>
                </a:solidFill>
                <a:effectLst/>
                <a:latin typeface="Rubik"/>
              </a:rPr>
              <a:t>Education for </a:t>
            </a:r>
            <a:r>
              <a:rPr lang="fr-FR" b="0" i="0" dirty="0" err="1">
                <a:solidFill>
                  <a:srgbClr val="010101"/>
                </a:solidFill>
                <a:effectLst/>
                <a:latin typeface="Rubik"/>
              </a:rPr>
              <a:t>Sustainable</a:t>
            </a:r>
            <a:r>
              <a:rPr lang="fr-FR" b="0" i="0" dirty="0">
                <a:solidFill>
                  <a:srgbClr val="010101"/>
                </a:solidFill>
                <a:effectLst/>
                <a:latin typeface="Rubik"/>
              </a:rPr>
              <a:t> </a:t>
            </a:r>
            <a:r>
              <a:rPr lang="fr-FR" b="0" i="0" dirty="0" err="1">
                <a:solidFill>
                  <a:srgbClr val="010101"/>
                </a:solidFill>
                <a:effectLst/>
                <a:latin typeface="Rubik"/>
              </a:rPr>
              <a:t>Development</a:t>
            </a:r>
            <a:r>
              <a:rPr lang="fr-FR" b="0" i="0" dirty="0">
                <a:solidFill>
                  <a:srgbClr val="010101"/>
                </a:solidFill>
                <a:effectLst/>
                <a:latin typeface="Rubik"/>
              </a:rPr>
              <a:t>: </a:t>
            </a:r>
            <a:r>
              <a:rPr lang="fr-FR" b="0" i="0" dirty="0" err="1">
                <a:solidFill>
                  <a:srgbClr val="010101"/>
                </a:solidFill>
                <a:effectLst/>
                <a:latin typeface="Rubik"/>
              </a:rPr>
              <a:t>teaching</a:t>
            </a:r>
            <a:r>
              <a:rPr lang="fr-FR" b="0" i="0" dirty="0">
                <a:solidFill>
                  <a:srgbClr val="010101"/>
                </a:solidFill>
                <a:effectLst/>
                <a:latin typeface="Rubik"/>
              </a:rPr>
              <a:t> and </a:t>
            </a:r>
            <a:r>
              <a:rPr lang="fr-FR" b="0" i="0" dirty="0" err="1">
                <a:solidFill>
                  <a:srgbClr val="010101"/>
                </a:solidFill>
                <a:effectLst/>
                <a:latin typeface="Rubik"/>
              </a:rPr>
              <a:t>learning</a:t>
            </a:r>
            <a:r>
              <a:rPr lang="fr-FR" b="0" i="0" dirty="0">
                <a:solidFill>
                  <a:srgbClr val="010101"/>
                </a:solidFill>
                <a:effectLst/>
                <a:latin typeface="Rubik"/>
              </a:rPr>
              <a:t> practices and </a:t>
            </a:r>
            <a:r>
              <a:rPr lang="fr-FR" b="0" i="0" dirty="0" err="1">
                <a:solidFill>
                  <a:srgbClr val="010101"/>
                </a:solidFill>
                <a:effectLst/>
                <a:latin typeface="Rubik"/>
              </a:rPr>
              <a:t>processes</a:t>
            </a:r>
            <a:endParaRPr lang="fr-FR" b="0" i="0" dirty="0">
              <a:solidFill>
                <a:srgbClr val="010101"/>
              </a:solidFill>
              <a:effectLst/>
              <a:latin typeface="Rubik"/>
            </a:endParaRPr>
          </a:p>
          <a:p>
            <a:pPr algn="l"/>
            <a:r>
              <a:rPr lang="fr-FR" b="0" i="0" dirty="0" err="1">
                <a:solidFill>
                  <a:srgbClr val="010101"/>
                </a:solidFill>
                <a:effectLst/>
                <a:latin typeface="Rubik"/>
              </a:rPr>
              <a:t>Functional</a:t>
            </a:r>
            <a:r>
              <a:rPr lang="fr-FR" b="0" i="0" dirty="0">
                <a:solidFill>
                  <a:srgbClr val="010101"/>
                </a:solidFill>
                <a:effectLst/>
                <a:latin typeface="Rubik"/>
              </a:rPr>
              <a:t> </a:t>
            </a:r>
            <a:r>
              <a:rPr lang="fr-FR" b="0" i="0" dirty="0" err="1">
                <a:solidFill>
                  <a:srgbClr val="010101"/>
                </a:solidFill>
                <a:effectLst/>
                <a:latin typeface="Rubik"/>
              </a:rPr>
              <a:t>analysis</a:t>
            </a:r>
            <a:r>
              <a:rPr lang="fr-FR" b="0" i="0" dirty="0">
                <a:solidFill>
                  <a:srgbClr val="010101"/>
                </a:solidFill>
                <a:effectLst/>
                <a:latin typeface="Rubik"/>
              </a:rPr>
              <a:t>. </a:t>
            </a:r>
            <a:r>
              <a:rPr lang="fr-FR" b="1" i="1" u="none" strike="noStrike" dirty="0">
                <a:solidFill>
                  <a:srgbClr val="010101"/>
                </a:solidFill>
                <a:effectLst/>
                <a:latin typeface="Rubik"/>
              </a:rPr>
              <a:t>Inna </a:t>
            </a:r>
            <a:r>
              <a:rPr lang="fr-FR" b="1" i="1" u="none" strike="noStrike" dirty="0" err="1">
                <a:solidFill>
                  <a:srgbClr val="010101"/>
                </a:solidFill>
                <a:effectLst/>
                <a:latin typeface="Rubik"/>
              </a:rPr>
              <a:t>Osadchuk</a:t>
            </a:r>
            <a:r>
              <a:rPr lang="fr-FR" b="0" i="1" u="none" strike="noStrike" dirty="0">
                <a:solidFill>
                  <a:srgbClr val="010101"/>
                </a:solidFill>
                <a:effectLst/>
                <a:latin typeface="Rubik"/>
              </a:rPr>
              <a:t>, National Agency for Qualifications in Ukraine</a:t>
            </a:r>
          </a:p>
          <a:p>
            <a:pPr algn="l"/>
            <a:r>
              <a:rPr lang="fr-FR" b="0" i="0" dirty="0" err="1">
                <a:solidFill>
                  <a:srgbClr val="010101"/>
                </a:solidFill>
                <a:effectLst/>
                <a:latin typeface="Rubik"/>
              </a:rPr>
              <a:t>Competence</a:t>
            </a:r>
            <a:r>
              <a:rPr lang="fr-FR" b="0" i="0" dirty="0">
                <a:solidFill>
                  <a:srgbClr val="010101"/>
                </a:solidFill>
                <a:effectLst/>
                <a:latin typeface="Rubik"/>
              </a:rPr>
              <a:t> profiles. </a:t>
            </a:r>
            <a:r>
              <a:rPr lang="fr-FR" b="0" i="0" dirty="0" err="1">
                <a:solidFill>
                  <a:srgbClr val="010101"/>
                </a:solidFill>
                <a:effectLst/>
                <a:latin typeface="Rubik"/>
              </a:rPr>
              <a:t>Competences</a:t>
            </a:r>
            <a:r>
              <a:rPr lang="fr-FR" b="0" i="0" dirty="0">
                <a:solidFill>
                  <a:srgbClr val="010101"/>
                </a:solidFill>
                <a:effectLst/>
                <a:latin typeface="Rubik"/>
              </a:rPr>
              <a:t> and </a:t>
            </a:r>
            <a:r>
              <a:rPr lang="fr-FR" b="0" i="0" dirty="0" err="1">
                <a:solidFill>
                  <a:srgbClr val="010101"/>
                </a:solidFill>
                <a:effectLst/>
                <a:latin typeface="Rubik"/>
              </a:rPr>
              <a:t>learning</a:t>
            </a:r>
            <a:r>
              <a:rPr lang="fr-FR" b="0" i="0" dirty="0">
                <a:solidFill>
                  <a:srgbClr val="010101"/>
                </a:solidFill>
                <a:effectLst/>
                <a:latin typeface="Rubik"/>
              </a:rPr>
              <a:t> </a:t>
            </a:r>
            <a:r>
              <a:rPr lang="fr-FR" b="0" i="0" dirty="0" err="1">
                <a:solidFill>
                  <a:srgbClr val="010101"/>
                </a:solidFill>
                <a:effectLst/>
                <a:latin typeface="Rubik"/>
              </a:rPr>
              <a:t>outcomes</a:t>
            </a:r>
            <a:endParaRPr lang="fr-FR" b="0" i="0" dirty="0">
              <a:solidFill>
                <a:srgbClr val="010101"/>
              </a:solidFill>
              <a:effectLst/>
              <a:latin typeface="Rubik"/>
            </a:endParaRPr>
          </a:p>
          <a:p>
            <a:pPr algn="l"/>
            <a:r>
              <a:rPr lang="fr-FR" b="0" i="0" dirty="0" err="1">
                <a:solidFill>
                  <a:srgbClr val="010101"/>
                </a:solidFill>
                <a:effectLst/>
                <a:latin typeface="Rubik"/>
              </a:rPr>
              <a:t>Sustainability</a:t>
            </a:r>
            <a:r>
              <a:rPr lang="fr-FR" b="0" i="0" dirty="0">
                <a:solidFill>
                  <a:srgbClr val="010101"/>
                </a:solidFill>
                <a:effectLst/>
                <a:latin typeface="Rubik"/>
              </a:rPr>
              <a:t> </a:t>
            </a:r>
            <a:r>
              <a:rPr lang="fr-FR" b="0" i="0" dirty="0" err="1">
                <a:solidFill>
                  <a:srgbClr val="010101"/>
                </a:solidFill>
                <a:effectLst/>
                <a:latin typeface="Rubik"/>
              </a:rPr>
              <a:t>competencies</a:t>
            </a:r>
            <a:r>
              <a:rPr lang="fr-FR" b="0" i="0" dirty="0">
                <a:solidFill>
                  <a:srgbClr val="010101"/>
                </a:solidFill>
                <a:effectLst/>
                <a:latin typeface="Rubik"/>
              </a:rPr>
              <a:t>’ </a:t>
            </a:r>
            <a:r>
              <a:rPr lang="fr-FR" b="0" i="0" dirty="0" err="1">
                <a:solidFill>
                  <a:srgbClr val="010101"/>
                </a:solidFill>
                <a:effectLst/>
                <a:latin typeface="Rubik"/>
              </a:rPr>
              <a:t>frameworks</a:t>
            </a:r>
            <a:r>
              <a:rPr lang="fr-FR" b="0" i="0" dirty="0">
                <a:solidFill>
                  <a:srgbClr val="010101"/>
                </a:solidFill>
                <a:effectLst/>
                <a:latin typeface="Rubik"/>
              </a:rPr>
              <a:t>: </a:t>
            </a:r>
            <a:r>
              <a:rPr lang="fr-FR" b="0" i="0" dirty="0" err="1">
                <a:solidFill>
                  <a:srgbClr val="010101"/>
                </a:solidFill>
                <a:effectLst/>
                <a:latin typeface="Rubik"/>
              </a:rPr>
              <a:t>emerging</a:t>
            </a:r>
            <a:r>
              <a:rPr lang="fr-FR" b="0" i="0" dirty="0">
                <a:solidFill>
                  <a:srgbClr val="010101"/>
                </a:solidFill>
                <a:effectLst/>
                <a:latin typeface="Rubik"/>
              </a:rPr>
              <a:t> </a:t>
            </a:r>
            <a:r>
              <a:rPr lang="fr-FR" b="0" i="0" dirty="0" err="1">
                <a:solidFill>
                  <a:srgbClr val="010101"/>
                </a:solidFill>
                <a:effectLst/>
                <a:latin typeface="Rubik"/>
              </a:rPr>
              <a:t>teaching</a:t>
            </a:r>
            <a:r>
              <a:rPr lang="fr-FR" b="0" i="0" dirty="0">
                <a:solidFill>
                  <a:srgbClr val="010101"/>
                </a:solidFill>
                <a:effectLst/>
                <a:latin typeface="Rubik"/>
              </a:rPr>
              <a:t> and </a:t>
            </a:r>
            <a:r>
              <a:rPr lang="fr-FR" b="0" i="0" dirty="0" err="1">
                <a:solidFill>
                  <a:srgbClr val="010101"/>
                </a:solidFill>
                <a:effectLst/>
                <a:latin typeface="Rubik"/>
              </a:rPr>
              <a:t>research</a:t>
            </a:r>
            <a:r>
              <a:rPr lang="fr-FR" b="0" i="0" dirty="0">
                <a:solidFill>
                  <a:srgbClr val="010101"/>
                </a:solidFill>
                <a:effectLst/>
                <a:latin typeface="Rubik"/>
              </a:rPr>
              <a:t> </a:t>
            </a:r>
            <a:r>
              <a:rPr lang="fr-FR" b="0" i="0" dirty="0" err="1">
                <a:solidFill>
                  <a:srgbClr val="010101"/>
                </a:solidFill>
                <a:effectLst/>
                <a:latin typeface="Rubik"/>
              </a:rPr>
              <a:t>developments</a:t>
            </a:r>
            <a:endParaRPr lang="x-none" dirty="0"/>
          </a:p>
          <a:p>
            <a:endParaRPr lang="fr-FR" dirty="0"/>
          </a:p>
          <a:p>
            <a:endParaRPr lang="fr-FR" dirty="0"/>
          </a:p>
          <a:p>
            <a:r>
              <a:rPr lang="fr-FR" dirty="0"/>
              <a:t>LO</a:t>
            </a:r>
          </a:p>
          <a:p>
            <a:pPr rtl="0">
              <a:spcBef>
                <a:spcPts val="0"/>
              </a:spcBef>
              <a:spcAft>
                <a:spcPts val="0"/>
              </a:spcAft>
            </a:pPr>
            <a:r>
              <a:rPr lang="en-US" sz="1200" b="0" i="1" u="none" strike="noStrike" dirty="0">
                <a:solidFill>
                  <a:srgbClr val="000000"/>
                </a:solidFill>
                <a:effectLst/>
                <a:latin typeface="Times New Roman" panose="02020603050405020304" pitchFamily="18" charset="0"/>
              </a:rPr>
              <a:t>basic principles of the development and scope of competencies and qualifications frameworks</a:t>
            </a:r>
            <a:endParaRPr lang="en-US" b="0" dirty="0">
              <a:effectLst/>
            </a:endParaRPr>
          </a:p>
          <a:p>
            <a:pPr rtl="0">
              <a:spcBef>
                <a:spcPts val="0"/>
              </a:spcBef>
              <a:spcAft>
                <a:spcPts val="0"/>
              </a:spcAft>
            </a:pPr>
            <a:r>
              <a:rPr lang="en-US" sz="1200" b="0" i="1" u="none" strike="noStrike" dirty="0">
                <a:solidFill>
                  <a:srgbClr val="000000"/>
                </a:solidFill>
                <a:effectLst/>
                <a:latin typeface="Times New Roman" panose="02020603050405020304" pitchFamily="18" charset="0"/>
              </a:rPr>
              <a:t>competence-based education principles and practices</a:t>
            </a:r>
            <a:endParaRPr lang="en-US" b="0" dirty="0">
              <a:effectLst/>
            </a:endParaRPr>
          </a:p>
          <a:p>
            <a:pPr rtl="0">
              <a:spcBef>
                <a:spcPts val="0"/>
              </a:spcBef>
              <a:spcAft>
                <a:spcPts val="0"/>
              </a:spcAft>
            </a:pPr>
            <a:r>
              <a:rPr lang="en-US" sz="1200" b="0" i="1" u="none" strike="noStrike" dirty="0">
                <a:solidFill>
                  <a:srgbClr val="000000"/>
                </a:solidFill>
                <a:effectLst/>
                <a:latin typeface="Times New Roman" panose="02020603050405020304" pitchFamily="18" charset="0"/>
              </a:rPr>
              <a:t>knows the education for sustainable development core components, processes and practices that promote competencies’ development</a:t>
            </a:r>
            <a:endParaRPr lang="en-US" b="0" dirty="0">
              <a:effectLst/>
            </a:endParaRPr>
          </a:p>
          <a:p>
            <a:pPr rtl="0">
              <a:spcBef>
                <a:spcPts val="0"/>
              </a:spcBef>
              <a:spcAft>
                <a:spcPts val="0"/>
              </a:spcAft>
            </a:pPr>
            <a:r>
              <a:rPr lang="en-US" sz="1200" b="0" i="1" u="none" strike="noStrike" dirty="0">
                <a:solidFill>
                  <a:srgbClr val="000000"/>
                </a:solidFill>
                <a:effectLst/>
                <a:latin typeface="Times New Roman" panose="02020603050405020304" pitchFamily="18" charset="0"/>
              </a:rPr>
              <a:t>reference learning outcomes to National qualification framework levels</a:t>
            </a:r>
            <a:endParaRPr lang="en-US" b="0" dirty="0">
              <a:effectLst/>
            </a:endParaRPr>
          </a:p>
          <a:p>
            <a:pPr rtl="0">
              <a:spcBef>
                <a:spcPts val="0"/>
              </a:spcBef>
              <a:spcAft>
                <a:spcPts val="0"/>
              </a:spcAft>
            </a:pPr>
            <a:r>
              <a:rPr lang="en-US" sz="1200" b="0" i="1" u="none" strike="noStrike" dirty="0">
                <a:solidFill>
                  <a:srgbClr val="000000"/>
                </a:solidFill>
                <a:effectLst/>
                <a:latin typeface="Times New Roman" panose="02020603050405020304" pitchFamily="18" charset="0"/>
              </a:rPr>
              <a:t>define an appropriate competences from competence framework for the implementation into a curricula</a:t>
            </a:r>
            <a:endParaRPr lang="en-US" b="0" dirty="0">
              <a:effectLst/>
            </a:endParaRPr>
          </a:p>
          <a:p>
            <a:pPr rtl="0">
              <a:spcBef>
                <a:spcPts val="0"/>
              </a:spcBef>
              <a:spcAft>
                <a:spcPts val="0"/>
              </a:spcAft>
            </a:pPr>
            <a:r>
              <a:rPr lang="en-US" sz="1200" b="0" i="1" u="none" strike="noStrike" dirty="0">
                <a:solidFill>
                  <a:srgbClr val="000000"/>
                </a:solidFill>
                <a:effectLst/>
                <a:latin typeface="Times New Roman" panose="02020603050405020304" pitchFamily="18" charset="0"/>
              </a:rPr>
              <a:t>identify teaching and learning methods that promote competencies’ development</a:t>
            </a:r>
            <a:endParaRPr lang="en-US" b="0" dirty="0">
              <a:effectLst/>
            </a:endParaRPr>
          </a:p>
          <a:p>
            <a:pPr rtl="0">
              <a:spcBef>
                <a:spcPts val="0"/>
              </a:spcBef>
              <a:spcAft>
                <a:spcPts val="0"/>
              </a:spcAft>
            </a:pPr>
            <a:r>
              <a:rPr lang="en-US" sz="1200" b="0" i="1" u="none" strike="noStrike" dirty="0">
                <a:solidFill>
                  <a:srgbClr val="000000"/>
                </a:solidFill>
                <a:effectLst/>
                <a:latin typeface="Times New Roman" panose="02020603050405020304" pitchFamily="18" charset="0"/>
              </a:rPr>
              <a:t>identify appropriate assessment tools  for competencies’ development </a:t>
            </a:r>
            <a:endParaRPr lang="en-US" b="0" dirty="0">
              <a:effectLst/>
            </a:endParaRPr>
          </a:p>
          <a:p>
            <a:pPr rtl="0">
              <a:spcBef>
                <a:spcPts val="0"/>
              </a:spcBef>
              <a:spcAft>
                <a:spcPts val="0"/>
              </a:spcAft>
            </a:pPr>
            <a:r>
              <a:rPr lang="en-US" sz="1200" b="0" i="1" u="none" strike="noStrike" dirty="0">
                <a:solidFill>
                  <a:srgbClr val="000000"/>
                </a:solidFill>
                <a:effectLst/>
                <a:latin typeface="Times New Roman" panose="02020603050405020304" pitchFamily="18" charset="0"/>
              </a:rPr>
              <a:t>select and differentiate between different typologies of assessment tools for measuring competencies’ development</a:t>
            </a:r>
            <a:endParaRPr lang="en-US" b="0" dirty="0">
              <a:effectLst/>
            </a:endParaRPr>
          </a:p>
          <a:p>
            <a:pPr rtl="0">
              <a:spcBef>
                <a:spcPts val="0"/>
              </a:spcBef>
              <a:spcAft>
                <a:spcPts val="0"/>
              </a:spcAft>
            </a:pPr>
            <a:r>
              <a:rPr lang="en-US" sz="1200" b="0" i="1" u="none" strike="noStrike" dirty="0">
                <a:solidFill>
                  <a:srgbClr val="000000"/>
                </a:solidFill>
                <a:effectLst/>
                <a:latin typeface="Times New Roman" panose="02020603050405020304" pitchFamily="18" charset="0"/>
              </a:rPr>
              <a:t>link WMO competencies for climate services to university-level training experiences</a:t>
            </a:r>
            <a:endParaRPr lang="en-US" b="0" dirty="0">
              <a:effectLst/>
            </a:endParaRPr>
          </a:p>
          <a:p>
            <a:pPr rtl="0">
              <a:spcBef>
                <a:spcPts val="0"/>
              </a:spcBef>
              <a:spcAft>
                <a:spcPts val="0"/>
              </a:spcAft>
            </a:pPr>
            <a:r>
              <a:rPr lang="en-US" sz="1200" b="0" i="1" u="none" strike="noStrike" dirty="0">
                <a:solidFill>
                  <a:srgbClr val="000000"/>
                </a:solidFill>
                <a:effectLst/>
                <a:latin typeface="Times New Roman" panose="02020603050405020304" pitchFamily="18" charset="0"/>
              </a:rPr>
              <a:t>identifies WMO competencies framework and its potential usage</a:t>
            </a:r>
            <a:endParaRPr lang="en-US" b="0" dirty="0">
              <a:effectLst/>
            </a:endParaRPr>
          </a:p>
          <a:p>
            <a:pPr rtl="0">
              <a:spcBef>
                <a:spcPts val="0"/>
              </a:spcBef>
              <a:spcAft>
                <a:spcPts val="0"/>
              </a:spcAft>
            </a:pPr>
            <a:r>
              <a:rPr lang="en-US" sz="1200" b="0" i="1" u="none" strike="noStrike" dirty="0">
                <a:solidFill>
                  <a:srgbClr val="000000"/>
                </a:solidFill>
                <a:effectLst/>
                <a:latin typeface="Times New Roman" panose="02020603050405020304" pitchFamily="18" charset="0"/>
              </a:rPr>
              <a:t>explains the different stages involved in the creation of a competencies framework</a:t>
            </a:r>
            <a:endParaRPr lang="en-US" b="0" dirty="0">
              <a:effectLst/>
            </a:endParaRPr>
          </a:p>
          <a:p>
            <a:pPr rtl="0">
              <a:spcBef>
                <a:spcPts val="0"/>
              </a:spcBef>
              <a:spcAft>
                <a:spcPts val="0"/>
              </a:spcAft>
            </a:pPr>
            <a:r>
              <a:rPr lang="en-US" sz="1200" b="0" i="1" u="none" strike="noStrike" dirty="0">
                <a:solidFill>
                  <a:srgbClr val="000000"/>
                </a:solidFill>
                <a:effectLst/>
                <a:latin typeface="Times New Roman" panose="02020603050405020304" pitchFamily="18" charset="0"/>
              </a:rPr>
              <a:t>analyses the contour conditions for defining and implementing a competencies framework</a:t>
            </a:r>
            <a:endParaRPr lang="en-US" b="0" dirty="0">
              <a:effectLst/>
            </a:endParaRPr>
          </a:p>
          <a:p>
            <a:pPr rtl="0">
              <a:spcBef>
                <a:spcPts val="0"/>
              </a:spcBef>
              <a:spcAft>
                <a:spcPts val="0"/>
              </a:spcAft>
            </a:pPr>
            <a:r>
              <a:rPr lang="en-US" sz="1200" b="0" i="1" u="none" strike="noStrike" dirty="0">
                <a:solidFill>
                  <a:srgbClr val="000000"/>
                </a:solidFill>
                <a:effectLst/>
                <a:latin typeface="Times New Roman" panose="02020603050405020304" pitchFamily="18" charset="0"/>
              </a:rPr>
              <a:t>knows the different stages involved in climate services production</a:t>
            </a:r>
            <a:endParaRPr lang="en-US" b="0" dirty="0">
              <a:effectLst/>
            </a:endParaRPr>
          </a:p>
          <a:p>
            <a:r>
              <a:rPr lang="en-US" dirty="0"/>
              <a:t/>
            </a:r>
            <a:br>
              <a:rPr lang="en-US" dirty="0"/>
            </a:br>
            <a:endParaRPr lang="x-none" dirty="0"/>
          </a:p>
          <a:p>
            <a:endParaRPr lang="x-none" dirty="0"/>
          </a:p>
        </p:txBody>
      </p:sp>
      <p:sp>
        <p:nvSpPr>
          <p:cNvPr id="4" name="Номер слайда 3"/>
          <p:cNvSpPr>
            <a:spLocks noGrp="1"/>
          </p:cNvSpPr>
          <p:nvPr>
            <p:ph type="sldNum" sz="quarter" idx="5"/>
          </p:nvPr>
        </p:nvSpPr>
        <p:spPr/>
        <p:txBody>
          <a:bodyPr/>
          <a:lstStyle/>
          <a:p>
            <a:fld id="{B5F388CE-C6E1-46DB-8874-F6B2C131ADB1}" type="slidenum">
              <a:rPr lang="en-US" smtClean="0"/>
              <a:pPr/>
              <a:t>15</a:t>
            </a:fld>
            <a:endParaRPr lang="en-US"/>
          </a:p>
        </p:txBody>
      </p:sp>
    </p:spTree>
    <p:extLst>
      <p:ext uri="{BB962C8B-B14F-4D97-AF65-F5344CB8AC3E}">
        <p14:creationId xmlns="" xmlns:p14="http://schemas.microsoft.com/office/powerpoint/2010/main" val="3146344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rtl="0">
              <a:spcBef>
                <a:spcPts val="0"/>
              </a:spcBef>
              <a:spcAft>
                <a:spcPts val="0"/>
              </a:spcAft>
            </a:pPr>
            <a:r>
              <a:rPr lang="en-US" sz="1200" b="0" i="1" u="none" strike="noStrike" dirty="0">
                <a:solidFill>
                  <a:srgbClr val="000000"/>
                </a:solidFill>
                <a:effectLst/>
                <a:latin typeface="Times New Roman" panose="02020603050405020304" pitchFamily="18" charset="0"/>
              </a:rPr>
              <a:t>http://climed.network/events/climed-trainings/climed-training-3-online/</a:t>
            </a:r>
          </a:p>
          <a:p>
            <a:pPr algn="l"/>
            <a:r>
              <a:rPr lang="fr-FR" b="0" i="0" dirty="0">
                <a:solidFill>
                  <a:srgbClr val="010101"/>
                </a:solidFill>
                <a:effectLst/>
                <a:latin typeface="Rubik"/>
              </a:rPr>
              <a:t>Lecture 1 – </a:t>
            </a:r>
            <a:r>
              <a:rPr lang="fr-FR" b="0" i="0" dirty="0" err="1">
                <a:solidFill>
                  <a:srgbClr val="010101"/>
                </a:solidFill>
                <a:effectLst/>
                <a:latin typeface="Rubik"/>
              </a:rPr>
              <a:t>Regional</a:t>
            </a:r>
            <a:r>
              <a:rPr lang="fr-FR" b="0" i="0" dirty="0">
                <a:solidFill>
                  <a:srgbClr val="010101"/>
                </a:solidFill>
                <a:effectLst/>
                <a:latin typeface="Rubik"/>
              </a:rPr>
              <a:t> focus of IPCC </a:t>
            </a:r>
            <a:r>
              <a:rPr lang="fr-FR" b="0" i="0" dirty="0" err="1">
                <a:solidFill>
                  <a:srgbClr val="010101"/>
                </a:solidFill>
                <a:effectLst/>
                <a:latin typeface="Rubik"/>
              </a:rPr>
              <a:t>Assessment</a:t>
            </a:r>
            <a:r>
              <a:rPr lang="fr-FR" b="0" i="0" dirty="0">
                <a:solidFill>
                  <a:srgbClr val="010101"/>
                </a:solidFill>
                <a:effectLst/>
                <a:latin typeface="Rubik"/>
              </a:rPr>
              <a:t> Report in Ukraine </a:t>
            </a:r>
            <a:r>
              <a:rPr lang="fr-FR" b="0" i="0" dirty="0" err="1">
                <a:solidFill>
                  <a:srgbClr val="010101"/>
                </a:solidFill>
                <a:effectLst/>
                <a:latin typeface="Rubik"/>
              </a:rPr>
              <a:t>Context</a:t>
            </a:r>
            <a:r>
              <a:rPr lang="fr-FR" b="0" i="0" dirty="0">
                <a:solidFill>
                  <a:srgbClr val="010101"/>
                </a:solidFill>
                <a:effectLst/>
                <a:latin typeface="Rubik"/>
              </a:rPr>
              <a:t>. </a:t>
            </a:r>
            <a:r>
              <a:rPr lang="fr-FR" b="0" i="0" dirty="0" err="1">
                <a:solidFill>
                  <a:srgbClr val="010101"/>
                </a:solidFill>
                <a:effectLst/>
                <a:latin typeface="Rubik"/>
              </a:rPr>
              <a:t>Svitlana</a:t>
            </a:r>
            <a:r>
              <a:rPr lang="fr-FR" b="0" i="0" dirty="0">
                <a:solidFill>
                  <a:srgbClr val="010101"/>
                </a:solidFill>
                <a:effectLst/>
                <a:latin typeface="Rubik"/>
              </a:rPr>
              <a:t> </a:t>
            </a:r>
            <a:r>
              <a:rPr lang="fr-FR" b="0" i="0" dirty="0" err="1">
                <a:solidFill>
                  <a:srgbClr val="010101"/>
                </a:solidFill>
                <a:effectLst/>
                <a:latin typeface="Rubik"/>
              </a:rPr>
              <a:t>Krakovska</a:t>
            </a:r>
            <a:r>
              <a:rPr lang="fr-FR" b="0" i="0" dirty="0">
                <a:solidFill>
                  <a:srgbClr val="010101"/>
                </a:solidFill>
                <a:effectLst/>
                <a:latin typeface="Rubik"/>
              </a:rPr>
              <a:t>, </a:t>
            </a:r>
            <a:r>
              <a:rPr lang="fr-FR" b="0" i="0" dirty="0" err="1">
                <a:solidFill>
                  <a:srgbClr val="010101"/>
                </a:solidFill>
                <a:effectLst/>
                <a:latin typeface="Rubik"/>
              </a:rPr>
              <a:t>Ukrainian</a:t>
            </a:r>
            <a:r>
              <a:rPr lang="fr-FR" b="0" i="0" dirty="0">
                <a:solidFill>
                  <a:srgbClr val="010101"/>
                </a:solidFill>
                <a:effectLst/>
                <a:latin typeface="Rubik"/>
              </a:rPr>
              <a:t> </a:t>
            </a:r>
            <a:r>
              <a:rPr lang="fr-FR" b="0" i="0" dirty="0" err="1">
                <a:solidFill>
                  <a:srgbClr val="010101"/>
                </a:solidFill>
                <a:effectLst/>
                <a:latin typeface="Rubik"/>
              </a:rPr>
              <a:t>Hydrometeorological</a:t>
            </a:r>
            <a:r>
              <a:rPr lang="fr-FR" b="0" i="0" dirty="0">
                <a:solidFill>
                  <a:srgbClr val="010101"/>
                </a:solidFill>
                <a:effectLst/>
                <a:latin typeface="Rubik"/>
              </a:rPr>
              <a:t> Institute, Ukraine (slides, </a:t>
            </a:r>
            <a:r>
              <a:rPr lang="fr-FR" b="0" i="0" u="none" strike="noStrike" dirty="0" err="1">
                <a:solidFill>
                  <a:srgbClr val="1471AF"/>
                </a:solidFill>
                <a:effectLst/>
                <a:latin typeface="Rubik"/>
                <a:hlinkClick r:id="rId3"/>
              </a:rPr>
              <a:t>video</a:t>
            </a:r>
            <a:r>
              <a:rPr lang="fr-FR" b="0" i="0" dirty="0">
                <a:solidFill>
                  <a:srgbClr val="010101"/>
                </a:solidFill>
                <a:effectLst/>
                <a:latin typeface="Rubik"/>
              </a:rPr>
              <a:t>)</a:t>
            </a:r>
          </a:p>
          <a:p>
            <a:pPr algn="l"/>
            <a:r>
              <a:rPr lang="fr-FR" b="0" i="0" dirty="0">
                <a:solidFill>
                  <a:srgbClr val="010101"/>
                </a:solidFill>
                <a:effectLst/>
                <a:latin typeface="Rubik"/>
              </a:rPr>
              <a:t>Lecture 2 – UHMI </a:t>
            </a:r>
            <a:r>
              <a:rPr lang="fr-FR" b="0" i="0" dirty="0" err="1">
                <a:solidFill>
                  <a:srgbClr val="010101"/>
                </a:solidFill>
                <a:effectLst/>
                <a:latin typeface="Rubik"/>
              </a:rPr>
              <a:t>activities</a:t>
            </a:r>
            <a:r>
              <a:rPr lang="fr-FR" b="0" i="0" dirty="0">
                <a:solidFill>
                  <a:srgbClr val="010101"/>
                </a:solidFill>
                <a:effectLst/>
                <a:latin typeface="Rubik"/>
              </a:rPr>
              <a:t> in support </a:t>
            </a:r>
            <a:r>
              <a:rPr lang="fr-FR" b="0" i="0" dirty="0" err="1">
                <a:solidFill>
                  <a:srgbClr val="010101"/>
                </a:solidFill>
                <a:effectLst/>
                <a:latin typeface="Rubik"/>
              </a:rPr>
              <a:t>climate</a:t>
            </a:r>
            <a:r>
              <a:rPr lang="fr-FR" b="0" i="0" dirty="0">
                <a:solidFill>
                  <a:srgbClr val="010101"/>
                </a:solidFill>
                <a:effectLst/>
                <a:latin typeface="Rubik"/>
              </a:rPr>
              <a:t> </a:t>
            </a:r>
            <a:r>
              <a:rPr lang="fr-FR" b="0" i="0" dirty="0" err="1">
                <a:solidFill>
                  <a:srgbClr val="010101"/>
                </a:solidFill>
                <a:effectLst/>
                <a:latin typeface="Rubik"/>
              </a:rPr>
              <a:t>related</a:t>
            </a:r>
            <a:r>
              <a:rPr lang="fr-FR" b="0" i="0" dirty="0">
                <a:solidFill>
                  <a:srgbClr val="010101"/>
                </a:solidFill>
                <a:effectLst/>
                <a:latin typeface="Rubik"/>
              </a:rPr>
              <a:t> </a:t>
            </a:r>
            <a:r>
              <a:rPr lang="fr-FR" b="0" i="0" dirty="0" err="1">
                <a:solidFill>
                  <a:srgbClr val="010101"/>
                </a:solidFill>
                <a:effectLst/>
                <a:latin typeface="Rubik"/>
              </a:rPr>
              <a:t>research</a:t>
            </a:r>
            <a:r>
              <a:rPr lang="fr-FR" b="0" i="0" dirty="0">
                <a:solidFill>
                  <a:srgbClr val="010101"/>
                </a:solidFill>
                <a:effectLst/>
                <a:latin typeface="Rubik"/>
              </a:rPr>
              <a:t>: </a:t>
            </a:r>
            <a:r>
              <a:rPr lang="fr-FR" b="0" i="0" dirty="0" err="1">
                <a:solidFill>
                  <a:srgbClr val="010101"/>
                </a:solidFill>
                <a:effectLst/>
                <a:latin typeface="Rubik"/>
              </a:rPr>
              <a:t>current</a:t>
            </a:r>
            <a:r>
              <a:rPr lang="fr-FR" b="0" i="0" dirty="0">
                <a:solidFill>
                  <a:srgbClr val="010101"/>
                </a:solidFill>
                <a:effectLst/>
                <a:latin typeface="Rubik"/>
              </a:rPr>
              <a:t> </a:t>
            </a:r>
            <a:r>
              <a:rPr lang="fr-FR" b="0" i="0" dirty="0" err="1">
                <a:solidFill>
                  <a:srgbClr val="010101"/>
                </a:solidFill>
                <a:effectLst/>
                <a:latin typeface="Rubik"/>
              </a:rPr>
              <a:t>status</a:t>
            </a:r>
            <a:r>
              <a:rPr lang="fr-FR" b="0" i="0" dirty="0">
                <a:solidFill>
                  <a:srgbClr val="010101"/>
                </a:solidFill>
                <a:effectLst/>
                <a:latin typeface="Rubik"/>
              </a:rPr>
              <a:t> and perspectives. </a:t>
            </a:r>
            <a:r>
              <a:rPr lang="fr-FR" b="0" i="0" dirty="0" err="1">
                <a:solidFill>
                  <a:srgbClr val="010101"/>
                </a:solidFill>
                <a:effectLst/>
                <a:latin typeface="Rubik"/>
              </a:rPr>
              <a:t>Svitlana</a:t>
            </a:r>
            <a:r>
              <a:rPr lang="fr-FR" b="0" i="0" dirty="0">
                <a:solidFill>
                  <a:srgbClr val="010101"/>
                </a:solidFill>
                <a:effectLst/>
                <a:latin typeface="Rubik"/>
              </a:rPr>
              <a:t> </a:t>
            </a:r>
            <a:r>
              <a:rPr lang="fr-FR" b="0" i="0" dirty="0" err="1">
                <a:solidFill>
                  <a:srgbClr val="010101"/>
                </a:solidFill>
                <a:effectLst/>
                <a:latin typeface="Rubik"/>
              </a:rPr>
              <a:t>Krakovska</a:t>
            </a:r>
            <a:r>
              <a:rPr lang="fr-FR" b="0" i="0" dirty="0">
                <a:solidFill>
                  <a:srgbClr val="010101"/>
                </a:solidFill>
                <a:effectLst/>
                <a:latin typeface="Rubik"/>
              </a:rPr>
              <a:t>, </a:t>
            </a:r>
            <a:r>
              <a:rPr lang="fr-FR" b="0" i="0" dirty="0" err="1">
                <a:solidFill>
                  <a:srgbClr val="010101"/>
                </a:solidFill>
                <a:effectLst/>
                <a:latin typeface="Rubik"/>
              </a:rPr>
              <a:t>Ukrainian</a:t>
            </a:r>
            <a:r>
              <a:rPr lang="fr-FR" b="0" i="0" dirty="0">
                <a:solidFill>
                  <a:srgbClr val="010101"/>
                </a:solidFill>
                <a:effectLst/>
                <a:latin typeface="Rubik"/>
              </a:rPr>
              <a:t> </a:t>
            </a:r>
            <a:r>
              <a:rPr lang="fr-FR" b="0" i="0" dirty="0" err="1">
                <a:solidFill>
                  <a:srgbClr val="010101"/>
                </a:solidFill>
                <a:effectLst/>
                <a:latin typeface="Rubik"/>
              </a:rPr>
              <a:t>Hydrometeorological</a:t>
            </a:r>
            <a:r>
              <a:rPr lang="fr-FR" b="0" i="0" dirty="0">
                <a:solidFill>
                  <a:srgbClr val="010101"/>
                </a:solidFill>
                <a:effectLst/>
                <a:latin typeface="Rubik"/>
              </a:rPr>
              <a:t> Institute, Ukraine (slides, </a:t>
            </a:r>
            <a:r>
              <a:rPr lang="fr-FR" b="0" i="0" u="none" strike="noStrike" dirty="0" err="1">
                <a:solidFill>
                  <a:srgbClr val="1471AF"/>
                </a:solidFill>
                <a:effectLst/>
                <a:latin typeface="Rubik"/>
                <a:hlinkClick r:id="rId4"/>
              </a:rPr>
              <a:t>video</a:t>
            </a:r>
            <a:r>
              <a:rPr lang="fr-FR" b="0" i="0" dirty="0">
                <a:solidFill>
                  <a:srgbClr val="010101"/>
                </a:solidFill>
                <a:effectLst/>
                <a:latin typeface="Rubik"/>
              </a:rPr>
              <a:t>)</a:t>
            </a:r>
          </a:p>
          <a:p>
            <a:pPr algn="l"/>
            <a:r>
              <a:rPr lang="fr-FR" b="0" i="0" dirty="0">
                <a:solidFill>
                  <a:srgbClr val="010101"/>
                </a:solidFill>
                <a:effectLst/>
                <a:latin typeface="Rubik"/>
              </a:rPr>
              <a:t>Lecture 3 – WMO </a:t>
            </a:r>
            <a:r>
              <a:rPr lang="fr-FR" b="0" i="0" dirty="0" err="1">
                <a:solidFill>
                  <a:srgbClr val="010101"/>
                </a:solidFill>
                <a:effectLst/>
                <a:latin typeface="Rubik"/>
              </a:rPr>
              <a:t>integrated</a:t>
            </a:r>
            <a:r>
              <a:rPr lang="fr-FR" b="0" i="0" dirty="0">
                <a:solidFill>
                  <a:srgbClr val="010101"/>
                </a:solidFill>
                <a:effectLst/>
                <a:latin typeface="Rubik"/>
              </a:rPr>
              <a:t> </a:t>
            </a:r>
            <a:r>
              <a:rPr lang="fr-FR" b="0" i="0" dirty="0" err="1">
                <a:solidFill>
                  <a:srgbClr val="010101"/>
                </a:solidFill>
                <a:effectLst/>
                <a:latin typeface="Rubik"/>
              </a:rPr>
              <a:t>climate</a:t>
            </a:r>
            <a:r>
              <a:rPr lang="fr-FR" b="0" i="0" dirty="0">
                <a:solidFill>
                  <a:srgbClr val="010101"/>
                </a:solidFill>
                <a:effectLst/>
                <a:latin typeface="Rubik"/>
              </a:rPr>
              <a:t> services: </a:t>
            </a:r>
            <a:r>
              <a:rPr lang="fr-FR" b="0" i="0" dirty="0" err="1">
                <a:solidFill>
                  <a:srgbClr val="010101"/>
                </a:solidFill>
                <a:effectLst/>
                <a:latin typeface="Rubik"/>
              </a:rPr>
              <a:t>current</a:t>
            </a:r>
            <a:r>
              <a:rPr lang="fr-FR" b="0" i="0" dirty="0">
                <a:solidFill>
                  <a:srgbClr val="010101"/>
                </a:solidFill>
                <a:effectLst/>
                <a:latin typeface="Rubik"/>
              </a:rPr>
              <a:t> </a:t>
            </a:r>
            <a:r>
              <a:rPr lang="fr-FR" b="0" i="0" dirty="0" err="1">
                <a:solidFill>
                  <a:srgbClr val="010101"/>
                </a:solidFill>
                <a:effectLst/>
                <a:latin typeface="Rubik"/>
              </a:rPr>
              <a:t>status</a:t>
            </a:r>
            <a:r>
              <a:rPr lang="fr-FR" b="0" i="0" dirty="0">
                <a:solidFill>
                  <a:srgbClr val="010101"/>
                </a:solidFill>
                <a:effectLst/>
                <a:latin typeface="Rubik"/>
              </a:rPr>
              <a:t> and perspectives. </a:t>
            </a:r>
            <a:r>
              <a:rPr lang="fr-FR" b="0" i="0" dirty="0" err="1">
                <a:solidFill>
                  <a:srgbClr val="010101"/>
                </a:solidFill>
                <a:effectLst/>
                <a:latin typeface="Rubik"/>
              </a:rPr>
              <a:t>Wilfran</a:t>
            </a:r>
            <a:r>
              <a:rPr lang="fr-FR" b="0" i="0" dirty="0">
                <a:solidFill>
                  <a:srgbClr val="010101"/>
                </a:solidFill>
                <a:effectLst/>
                <a:latin typeface="Rubik"/>
              </a:rPr>
              <a:t> </a:t>
            </a:r>
            <a:r>
              <a:rPr lang="fr-FR" b="0" i="0" dirty="0" err="1">
                <a:solidFill>
                  <a:srgbClr val="010101"/>
                </a:solidFill>
                <a:effectLst/>
                <a:latin typeface="Rubik"/>
              </a:rPr>
              <a:t>Moufouma</a:t>
            </a:r>
            <a:r>
              <a:rPr lang="fr-FR" b="0" i="0" dirty="0">
                <a:solidFill>
                  <a:srgbClr val="010101"/>
                </a:solidFill>
                <a:effectLst/>
                <a:latin typeface="Rubik"/>
              </a:rPr>
              <a:t> </a:t>
            </a:r>
            <a:r>
              <a:rPr lang="fr-FR" b="0" i="0" dirty="0" err="1">
                <a:solidFill>
                  <a:srgbClr val="010101"/>
                </a:solidFill>
                <a:effectLst/>
                <a:latin typeface="Rubik"/>
              </a:rPr>
              <a:t>Okia</a:t>
            </a:r>
            <a:r>
              <a:rPr lang="fr-FR" b="0" i="0" dirty="0">
                <a:solidFill>
                  <a:srgbClr val="010101"/>
                </a:solidFill>
                <a:effectLst/>
                <a:latin typeface="Rubik"/>
              </a:rPr>
              <a:t>, World </a:t>
            </a:r>
            <a:r>
              <a:rPr lang="fr-FR" b="0" i="0" dirty="0" err="1">
                <a:solidFill>
                  <a:srgbClr val="010101"/>
                </a:solidFill>
                <a:effectLst/>
                <a:latin typeface="Rubik"/>
              </a:rPr>
              <a:t>Meteorological</a:t>
            </a:r>
            <a:r>
              <a:rPr lang="fr-FR" b="0" i="0" dirty="0">
                <a:solidFill>
                  <a:srgbClr val="010101"/>
                </a:solidFill>
                <a:effectLst/>
                <a:latin typeface="Rubik"/>
              </a:rPr>
              <a:t> </a:t>
            </a:r>
            <a:r>
              <a:rPr lang="fr-FR" b="0" i="0" dirty="0" err="1">
                <a:solidFill>
                  <a:srgbClr val="010101"/>
                </a:solidFill>
                <a:effectLst/>
                <a:latin typeface="Rubik"/>
              </a:rPr>
              <a:t>Organization</a:t>
            </a:r>
            <a:r>
              <a:rPr lang="fr-FR" b="0" i="0" dirty="0">
                <a:solidFill>
                  <a:srgbClr val="010101"/>
                </a:solidFill>
                <a:effectLst/>
                <a:latin typeface="Rubik"/>
              </a:rPr>
              <a:t>, </a:t>
            </a:r>
            <a:r>
              <a:rPr lang="fr-FR" b="0" i="0" dirty="0" err="1">
                <a:solidFill>
                  <a:srgbClr val="010101"/>
                </a:solidFill>
                <a:effectLst/>
                <a:latin typeface="Rubik"/>
              </a:rPr>
              <a:t>Switzerland</a:t>
            </a:r>
            <a:r>
              <a:rPr lang="fr-FR" b="0" i="0" dirty="0">
                <a:solidFill>
                  <a:srgbClr val="010101"/>
                </a:solidFill>
                <a:effectLst/>
                <a:latin typeface="Rubik"/>
              </a:rPr>
              <a:t> (</a:t>
            </a:r>
            <a:r>
              <a:rPr lang="fr-FR" b="0" i="0" u="none" strike="noStrike" dirty="0">
                <a:solidFill>
                  <a:srgbClr val="1471AF"/>
                </a:solidFill>
                <a:effectLst/>
                <a:latin typeface="Rubik"/>
                <a:hlinkClick r:id="rId5"/>
              </a:rPr>
              <a:t>slides</a:t>
            </a:r>
            <a:r>
              <a:rPr lang="fr-FR" b="0" i="0" dirty="0">
                <a:solidFill>
                  <a:srgbClr val="010101"/>
                </a:solidFill>
                <a:effectLst/>
                <a:latin typeface="Rubik"/>
              </a:rPr>
              <a:t>, </a:t>
            </a:r>
            <a:r>
              <a:rPr lang="fr-FR" b="0" i="0" u="none" strike="noStrike" dirty="0" err="1">
                <a:solidFill>
                  <a:srgbClr val="1471AF"/>
                </a:solidFill>
                <a:effectLst/>
                <a:latin typeface="Rubik"/>
                <a:hlinkClick r:id="rId6"/>
              </a:rPr>
              <a:t>video</a:t>
            </a:r>
            <a:r>
              <a:rPr lang="fr-FR" b="0" i="0" dirty="0">
                <a:solidFill>
                  <a:srgbClr val="010101"/>
                </a:solidFill>
                <a:effectLst/>
                <a:latin typeface="Rubik"/>
              </a:rPr>
              <a:t>)</a:t>
            </a:r>
          </a:p>
          <a:p>
            <a:pPr algn="l"/>
            <a:r>
              <a:rPr lang="fr-FR" b="0" i="0" dirty="0">
                <a:solidFill>
                  <a:srgbClr val="010101"/>
                </a:solidFill>
                <a:effectLst/>
                <a:latin typeface="Rubik"/>
              </a:rPr>
              <a:t>Lecture 4 – Observations for </a:t>
            </a:r>
            <a:r>
              <a:rPr lang="fr-FR" b="0" i="0" dirty="0" err="1">
                <a:solidFill>
                  <a:srgbClr val="010101"/>
                </a:solidFill>
                <a:effectLst/>
                <a:latin typeface="Rubik"/>
              </a:rPr>
              <a:t>climatic</a:t>
            </a:r>
            <a:r>
              <a:rPr lang="fr-FR" b="0" i="0" dirty="0">
                <a:solidFill>
                  <a:srgbClr val="010101"/>
                </a:solidFill>
                <a:effectLst/>
                <a:latin typeface="Rubik"/>
              </a:rPr>
              <a:t> variables: obs. system, </a:t>
            </a:r>
            <a:r>
              <a:rPr lang="fr-FR" b="0" i="0" dirty="0" err="1">
                <a:solidFill>
                  <a:srgbClr val="010101"/>
                </a:solidFill>
                <a:effectLst/>
                <a:latin typeface="Rubik"/>
              </a:rPr>
              <a:t>specifics</a:t>
            </a:r>
            <a:r>
              <a:rPr lang="fr-FR" b="0" i="0" dirty="0">
                <a:solidFill>
                  <a:srgbClr val="010101"/>
                </a:solidFill>
                <a:effectLst/>
                <a:latin typeface="Rubik"/>
              </a:rPr>
              <a:t>, challenges. </a:t>
            </a:r>
            <a:r>
              <a:rPr lang="fr-FR" b="0" i="0" dirty="0" err="1">
                <a:solidFill>
                  <a:srgbClr val="010101"/>
                </a:solidFill>
                <a:effectLst/>
                <a:latin typeface="Rubik"/>
              </a:rPr>
              <a:t>Antti</a:t>
            </a:r>
            <a:r>
              <a:rPr lang="fr-FR" b="0" i="0" dirty="0">
                <a:solidFill>
                  <a:srgbClr val="010101"/>
                </a:solidFill>
                <a:effectLst/>
                <a:latin typeface="Rubik"/>
              </a:rPr>
              <a:t> </a:t>
            </a:r>
            <a:r>
              <a:rPr lang="fr-FR" b="0" i="0" dirty="0" err="1">
                <a:solidFill>
                  <a:srgbClr val="010101"/>
                </a:solidFill>
                <a:effectLst/>
                <a:latin typeface="Rubik"/>
              </a:rPr>
              <a:t>Mäkelä</a:t>
            </a:r>
            <a:r>
              <a:rPr lang="fr-FR" b="0" i="0" dirty="0">
                <a:solidFill>
                  <a:srgbClr val="010101"/>
                </a:solidFill>
                <a:effectLst/>
                <a:latin typeface="Rubik"/>
              </a:rPr>
              <a:t>, </a:t>
            </a:r>
            <a:r>
              <a:rPr lang="fr-FR" b="0" i="0" dirty="0" err="1">
                <a:solidFill>
                  <a:srgbClr val="010101"/>
                </a:solidFill>
                <a:effectLst/>
                <a:latin typeface="Rubik"/>
              </a:rPr>
              <a:t>Finnish</a:t>
            </a:r>
            <a:r>
              <a:rPr lang="fr-FR" b="0" i="0" dirty="0">
                <a:solidFill>
                  <a:srgbClr val="010101"/>
                </a:solidFill>
                <a:effectLst/>
                <a:latin typeface="Rubik"/>
              </a:rPr>
              <a:t> </a:t>
            </a:r>
            <a:r>
              <a:rPr lang="fr-FR" b="0" i="0" dirty="0" err="1">
                <a:solidFill>
                  <a:srgbClr val="010101"/>
                </a:solidFill>
                <a:effectLst/>
                <a:latin typeface="Rubik"/>
              </a:rPr>
              <a:t>Meteorological</a:t>
            </a:r>
            <a:r>
              <a:rPr lang="fr-FR" b="0" i="0" dirty="0">
                <a:solidFill>
                  <a:srgbClr val="010101"/>
                </a:solidFill>
                <a:effectLst/>
                <a:latin typeface="Rubik"/>
              </a:rPr>
              <a:t> Institute, </a:t>
            </a:r>
            <a:r>
              <a:rPr lang="fr-FR" b="0" i="0" dirty="0" err="1">
                <a:solidFill>
                  <a:srgbClr val="010101"/>
                </a:solidFill>
                <a:effectLst/>
                <a:latin typeface="Rubik"/>
              </a:rPr>
              <a:t>Finland</a:t>
            </a:r>
            <a:r>
              <a:rPr lang="fr-FR" b="0" i="0" dirty="0">
                <a:solidFill>
                  <a:srgbClr val="010101"/>
                </a:solidFill>
                <a:effectLst/>
                <a:latin typeface="Rubik"/>
              </a:rPr>
              <a:t> (</a:t>
            </a:r>
            <a:r>
              <a:rPr lang="fr-FR" b="0" i="0" u="none" strike="noStrike" dirty="0">
                <a:solidFill>
                  <a:srgbClr val="1471AF"/>
                </a:solidFill>
                <a:effectLst/>
                <a:latin typeface="Rubik"/>
                <a:hlinkClick r:id="rId7"/>
              </a:rPr>
              <a:t>slides</a:t>
            </a:r>
            <a:r>
              <a:rPr lang="fr-FR" b="0" i="0" dirty="0">
                <a:solidFill>
                  <a:srgbClr val="010101"/>
                </a:solidFill>
                <a:effectLst/>
                <a:latin typeface="Rubik"/>
              </a:rPr>
              <a:t>, </a:t>
            </a:r>
            <a:r>
              <a:rPr lang="fr-FR" b="0" i="0" u="none" strike="noStrike" dirty="0" err="1">
                <a:solidFill>
                  <a:srgbClr val="1471AF"/>
                </a:solidFill>
                <a:effectLst/>
                <a:latin typeface="Rubik"/>
                <a:hlinkClick r:id="rId8"/>
              </a:rPr>
              <a:t>video</a:t>
            </a:r>
            <a:r>
              <a:rPr lang="fr-FR" b="0" i="0" dirty="0">
                <a:solidFill>
                  <a:srgbClr val="010101"/>
                </a:solidFill>
                <a:effectLst/>
                <a:latin typeface="Rubik"/>
              </a:rPr>
              <a:t>)</a:t>
            </a:r>
          </a:p>
          <a:p>
            <a:pPr algn="l"/>
            <a:r>
              <a:rPr lang="fr-FR" b="0" i="0" dirty="0">
                <a:solidFill>
                  <a:srgbClr val="010101"/>
                </a:solidFill>
                <a:effectLst/>
                <a:latin typeface="Rubik"/>
              </a:rPr>
              <a:t>Lecture 5 – </a:t>
            </a:r>
            <a:r>
              <a:rPr lang="fr-FR" b="0" i="0" dirty="0" err="1">
                <a:solidFill>
                  <a:srgbClr val="010101"/>
                </a:solidFill>
                <a:effectLst/>
                <a:latin typeface="Rubik"/>
              </a:rPr>
              <a:t>Remote</a:t>
            </a:r>
            <a:r>
              <a:rPr lang="fr-FR" b="0" i="0" dirty="0">
                <a:solidFill>
                  <a:srgbClr val="010101"/>
                </a:solidFill>
                <a:effectLst/>
                <a:latin typeface="Rubik"/>
              </a:rPr>
              <a:t> </a:t>
            </a:r>
            <a:r>
              <a:rPr lang="fr-FR" b="0" i="0" dirty="0" err="1">
                <a:solidFill>
                  <a:srgbClr val="010101"/>
                </a:solidFill>
                <a:effectLst/>
                <a:latin typeface="Rubik"/>
              </a:rPr>
              <a:t>sensing</a:t>
            </a:r>
            <a:r>
              <a:rPr lang="fr-FR" b="0" i="0" dirty="0">
                <a:solidFill>
                  <a:srgbClr val="010101"/>
                </a:solidFill>
                <a:effectLst/>
                <a:latin typeface="Rubik"/>
              </a:rPr>
              <a:t>/Satellite observations: </a:t>
            </a:r>
            <a:r>
              <a:rPr lang="fr-FR" b="0" i="0" dirty="0" err="1">
                <a:solidFill>
                  <a:srgbClr val="010101"/>
                </a:solidFill>
                <a:effectLst/>
                <a:latin typeface="Rubik"/>
              </a:rPr>
              <a:t>current</a:t>
            </a:r>
            <a:r>
              <a:rPr lang="fr-FR" b="0" i="0" dirty="0">
                <a:solidFill>
                  <a:srgbClr val="010101"/>
                </a:solidFill>
                <a:effectLst/>
                <a:latin typeface="Rubik"/>
              </a:rPr>
              <a:t> state, perspectives, </a:t>
            </a:r>
            <a:r>
              <a:rPr lang="fr-FR" b="0" i="0" dirty="0" err="1">
                <a:solidFill>
                  <a:srgbClr val="010101"/>
                </a:solidFill>
                <a:effectLst/>
                <a:latin typeface="Rubik"/>
              </a:rPr>
              <a:t>databases</a:t>
            </a:r>
            <a:r>
              <a:rPr lang="fr-FR" b="0" i="0" dirty="0">
                <a:solidFill>
                  <a:srgbClr val="010101"/>
                </a:solidFill>
                <a:effectLst/>
                <a:latin typeface="Rubik"/>
              </a:rPr>
              <a:t>, and </a:t>
            </a:r>
            <a:r>
              <a:rPr lang="fr-FR" b="0" i="0" dirty="0" err="1">
                <a:solidFill>
                  <a:srgbClr val="010101"/>
                </a:solidFill>
                <a:effectLst/>
                <a:latin typeface="Rubik"/>
              </a:rPr>
              <a:t>applicability</a:t>
            </a:r>
            <a:r>
              <a:rPr lang="fr-FR" b="0" i="0" dirty="0">
                <a:solidFill>
                  <a:srgbClr val="010101"/>
                </a:solidFill>
                <a:effectLst/>
                <a:latin typeface="Rubik"/>
              </a:rPr>
              <a:t> of </a:t>
            </a:r>
            <a:r>
              <a:rPr lang="fr-FR" b="0" i="0" dirty="0" err="1">
                <a:solidFill>
                  <a:srgbClr val="010101"/>
                </a:solidFill>
                <a:effectLst/>
                <a:latin typeface="Rubik"/>
              </a:rPr>
              <a:t>results</a:t>
            </a:r>
            <a:r>
              <a:rPr lang="fr-FR" b="0" i="0" dirty="0">
                <a:solidFill>
                  <a:srgbClr val="010101"/>
                </a:solidFill>
                <a:effectLst/>
                <a:latin typeface="Rubik"/>
              </a:rPr>
              <a:t>. Larisa </a:t>
            </a:r>
            <a:r>
              <a:rPr lang="fr-FR" b="0" i="0" dirty="0" err="1">
                <a:solidFill>
                  <a:srgbClr val="010101"/>
                </a:solidFill>
                <a:effectLst/>
                <a:latin typeface="Rubik"/>
              </a:rPr>
              <a:t>Sogacheva</a:t>
            </a:r>
            <a:r>
              <a:rPr lang="fr-FR" b="0" i="0" dirty="0">
                <a:solidFill>
                  <a:srgbClr val="010101"/>
                </a:solidFill>
                <a:effectLst/>
                <a:latin typeface="Rubik"/>
              </a:rPr>
              <a:t>, </a:t>
            </a:r>
            <a:r>
              <a:rPr lang="fr-FR" b="0" i="0" dirty="0" err="1">
                <a:solidFill>
                  <a:srgbClr val="010101"/>
                </a:solidFill>
                <a:effectLst/>
                <a:latin typeface="Rubik"/>
              </a:rPr>
              <a:t>Finnish</a:t>
            </a:r>
            <a:r>
              <a:rPr lang="fr-FR" b="0" i="0" dirty="0">
                <a:solidFill>
                  <a:srgbClr val="010101"/>
                </a:solidFill>
                <a:effectLst/>
                <a:latin typeface="Rubik"/>
              </a:rPr>
              <a:t> </a:t>
            </a:r>
            <a:r>
              <a:rPr lang="fr-FR" b="0" i="0" dirty="0" err="1">
                <a:solidFill>
                  <a:srgbClr val="010101"/>
                </a:solidFill>
                <a:effectLst/>
                <a:latin typeface="Rubik"/>
              </a:rPr>
              <a:t>Meteorological</a:t>
            </a:r>
            <a:r>
              <a:rPr lang="fr-FR" b="0" i="0" dirty="0">
                <a:solidFill>
                  <a:srgbClr val="010101"/>
                </a:solidFill>
                <a:effectLst/>
                <a:latin typeface="Rubik"/>
              </a:rPr>
              <a:t> Institute, </a:t>
            </a:r>
            <a:r>
              <a:rPr lang="fr-FR" b="0" i="0" dirty="0" err="1">
                <a:solidFill>
                  <a:srgbClr val="010101"/>
                </a:solidFill>
                <a:effectLst/>
                <a:latin typeface="Rubik"/>
              </a:rPr>
              <a:t>Finland</a:t>
            </a:r>
            <a:r>
              <a:rPr lang="fr-FR" b="0" i="0" dirty="0">
                <a:solidFill>
                  <a:srgbClr val="010101"/>
                </a:solidFill>
                <a:effectLst/>
                <a:latin typeface="Rubik"/>
              </a:rPr>
              <a:t> (</a:t>
            </a:r>
            <a:r>
              <a:rPr lang="fr-FR" b="0" i="0" u="none" strike="noStrike" dirty="0">
                <a:solidFill>
                  <a:srgbClr val="1471AF"/>
                </a:solidFill>
                <a:effectLst/>
                <a:latin typeface="Rubik"/>
                <a:hlinkClick r:id="rId9"/>
              </a:rPr>
              <a:t>slides</a:t>
            </a:r>
            <a:r>
              <a:rPr lang="fr-FR" b="0" i="0" dirty="0">
                <a:solidFill>
                  <a:srgbClr val="010101"/>
                </a:solidFill>
                <a:effectLst/>
                <a:latin typeface="Rubik"/>
              </a:rPr>
              <a:t> – 4321, </a:t>
            </a:r>
            <a:r>
              <a:rPr lang="fr-FR" b="0" i="0" u="none" strike="noStrike" dirty="0" err="1">
                <a:solidFill>
                  <a:srgbClr val="1471AF"/>
                </a:solidFill>
                <a:effectLst/>
                <a:latin typeface="Rubik"/>
                <a:hlinkClick r:id="rId10"/>
              </a:rPr>
              <a:t>video</a:t>
            </a:r>
            <a:r>
              <a:rPr lang="fr-FR" b="0" i="0" dirty="0">
                <a:solidFill>
                  <a:srgbClr val="010101"/>
                </a:solidFill>
                <a:effectLst/>
                <a:latin typeface="Rubik"/>
              </a:rPr>
              <a:t>)</a:t>
            </a:r>
          </a:p>
          <a:p>
            <a:pPr algn="l"/>
            <a:r>
              <a:rPr lang="fr-FR" b="0" i="0" dirty="0">
                <a:solidFill>
                  <a:srgbClr val="010101"/>
                </a:solidFill>
                <a:effectLst/>
                <a:latin typeface="Rubik"/>
              </a:rPr>
              <a:t>Lecture 6 – Global </a:t>
            </a:r>
            <a:r>
              <a:rPr lang="fr-FR" b="0" i="0" dirty="0" err="1">
                <a:solidFill>
                  <a:srgbClr val="010101"/>
                </a:solidFill>
                <a:effectLst/>
                <a:latin typeface="Rubik"/>
              </a:rPr>
              <a:t>scale</a:t>
            </a:r>
            <a:r>
              <a:rPr lang="fr-FR" b="0" i="0" dirty="0">
                <a:solidFill>
                  <a:srgbClr val="010101"/>
                </a:solidFill>
                <a:effectLst/>
                <a:latin typeface="Rubik"/>
              </a:rPr>
              <a:t> </a:t>
            </a:r>
            <a:r>
              <a:rPr lang="fr-FR" b="0" i="0" dirty="0" err="1">
                <a:solidFill>
                  <a:srgbClr val="010101"/>
                </a:solidFill>
                <a:effectLst/>
                <a:latin typeface="Rubik"/>
              </a:rPr>
              <a:t>climate</a:t>
            </a:r>
            <a:r>
              <a:rPr lang="fr-FR" b="0" i="0" dirty="0">
                <a:solidFill>
                  <a:srgbClr val="010101"/>
                </a:solidFill>
                <a:effectLst/>
                <a:latin typeface="Rubik"/>
              </a:rPr>
              <a:t> </a:t>
            </a:r>
            <a:r>
              <a:rPr lang="fr-FR" b="0" i="0" dirty="0" err="1">
                <a:solidFill>
                  <a:srgbClr val="010101"/>
                </a:solidFill>
                <a:effectLst/>
                <a:latin typeface="Rubik"/>
              </a:rPr>
              <a:t>modelling</a:t>
            </a:r>
            <a:r>
              <a:rPr lang="fr-FR" b="0" i="0" dirty="0">
                <a:solidFill>
                  <a:srgbClr val="010101"/>
                </a:solidFill>
                <a:effectLst/>
                <a:latin typeface="Rubik"/>
              </a:rPr>
              <a:t>: </a:t>
            </a:r>
            <a:r>
              <a:rPr lang="fr-FR" b="0" i="0" dirty="0" err="1">
                <a:solidFill>
                  <a:srgbClr val="010101"/>
                </a:solidFill>
                <a:effectLst/>
                <a:latin typeface="Rubik"/>
              </a:rPr>
              <a:t>current</a:t>
            </a:r>
            <a:r>
              <a:rPr lang="fr-FR" b="0" i="0" dirty="0">
                <a:solidFill>
                  <a:srgbClr val="010101"/>
                </a:solidFill>
                <a:effectLst/>
                <a:latin typeface="Rubik"/>
              </a:rPr>
              <a:t> state, perspectives, </a:t>
            </a:r>
            <a:r>
              <a:rPr lang="fr-FR" b="0" i="0" dirty="0" err="1">
                <a:solidFill>
                  <a:srgbClr val="010101"/>
                </a:solidFill>
                <a:effectLst/>
                <a:latin typeface="Rubik"/>
              </a:rPr>
              <a:t>databases</a:t>
            </a:r>
            <a:r>
              <a:rPr lang="fr-FR" b="0" i="0" dirty="0">
                <a:solidFill>
                  <a:srgbClr val="010101"/>
                </a:solidFill>
                <a:effectLst/>
                <a:latin typeface="Rubik"/>
              </a:rPr>
              <a:t>, and </a:t>
            </a:r>
            <a:r>
              <a:rPr lang="fr-FR" b="0" i="0" dirty="0" err="1">
                <a:solidFill>
                  <a:srgbClr val="010101"/>
                </a:solidFill>
                <a:effectLst/>
                <a:latin typeface="Rubik"/>
              </a:rPr>
              <a:t>applicability</a:t>
            </a:r>
            <a:r>
              <a:rPr lang="fr-FR" b="0" i="0" dirty="0">
                <a:solidFill>
                  <a:srgbClr val="010101"/>
                </a:solidFill>
                <a:effectLst/>
                <a:latin typeface="Rubik"/>
              </a:rPr>
              <a:t> of </a:t>
            </a:r>
            <a:r>
              <a:rPr lang="fr-FR" b="0" i="0" dirty="0" err="1">
                <a:solidFill>
                  <a:srgbClr val="010101"/>
                </a:solidFill>
                <a:effectLst/>
                <a:latin typeface="Rubik"/>
              </a:rPr>
              <a:t>results</a:t>
            </a:r>
            <a:r>
              <a:rPr lang="fr-FR" b="0" i="0" dirty="0">
                <a:solidFill>
                  <a:srgbClr val="010101"/>
                </a:solidFill>
                <a:effectLst/>
                <a:latin typeface="Rubik"/>
              </a:rPr>
              <a:t>. </a:t>
            </a:r>
            <a:r>
              <a:rPr lang="fr-FR" b="0" i="0" dirty="0" err="1">
                <a:solidFill>
                  <a:srgbClr val="010101"/>
                </a:solidFill>
                <a:effectLst/>
                <a:latin typeface="Rubik"/>
              </a:rPr>
              <a:t>Putian</a:t>
            </a:r>
            <a:r>
              <a:rPr lang="fr-FR" b="0" i="0" dirty="0">
                <a:solidFill>
                  <a:srgbClr val="010101"/>
                </a:solidFill>
                <a:effectLst/>
                <a:latin typeface="Rubik"/>
              </a:rPr>
              <a:t> Zhou, </a:t>
            </a:r>
            <a:r>
              <a:rPr lang="fr-FR" b="0" i="0" dirty="0" err="1">
                <a:solidFill>
                  <a:srgbClr val="010101"/>
                </a:solidFill>
                <a:effectLst/>
                <a:latin typeface="Rubik"/>
              </a:rPr>
              <a:t>University</a:t>
            </a:r>
            <a:r>
              <a:rPr lang="fr-FR" b="0" i="0" dirty="0">
                <a:solidFill>
                  <a:srgbClr val="010101"/>
                </a:solidFill>
                <a:effectLst/>
                <a:latin typeface="Rubik"/>
              </a:rPr>
              <a:t> of Helsinki / </a:t>
            </a:r>
            <a:r>
              <a:rPr lang="fr-FR" b="0" i="0" dirty="0" err="1">
                <a:solidFill>
                  <a:srgbClr val="010101"/>
                </a:solidFill>
                <a:effectLst/>
                <a:latin typeface="Rubik"/>
              </a:rPr>
              <a:t>Finnish</a:t>
            </a:r>
            <a:r>
              <a:rPr lang="fr-FR" b="0" i="0" dirty="0">
                <a:solidFill>
                  <a:srgbClr val="010101"/>
                </a:solidFill>
                <a:effectLst/>
                <a:latin typeface="Rubik"/>
              </a:rPr>
              <a:t> </a:t>
            </a:r>
            <a:r>
              <a:rPr lang="fr-FR" b="0" i="0" dirty="0" err="1">
                <a:solidFill>
                  <a:srgbClr val="010101"/>
                </a:solidFill>
                <a:effectLst/>
                <a:latin typeface="Rubik"/>
              </a:rPr>
              <a:t>Meteorological</a:t>
            </a:r>
            <a:r>
              <a:rPr lang="fr-FR" b="0" i="0" dirty="0">
                <a:solidFill>
                  <a:srgbClr val="010101"/>
                </a:solidFill>
                <a:effectLst/>
                <a:latin typeface="Rubik"/>
              </a:rPr>
              <a:t> Institute, </a:t>
            </a:r>
            <a:r>
              <a:rPr lang="fr-FR" b="0" i="0" dirty="0" err="1">
                <a:solidFill>
                  <a:srgbClr val="010101"/>
                </a:solidFill>
                <a:effectLst/>
                <a:latin typeface="Rubik"/>
              </a:rPr>
              <a:t>Finland</a:t>
            </a:r>
            <a:r>
              <a:rPr lang="fr-FR" b="0" i="0" dirty="0">
                <a:solidFill>
                  <a:srgbClr val="010101"/>
                </a:solidFill>
                <a:effectLst/>
                <a:latin typeface="Rubik"/>
              </a:rPr>
              <a:t> (</a:t>
            </a:r>
            <a:r>
              <a:rPr lang="fr-FR" b="0" i="0" u="none" strike="noStrike" dirty="0">
                <a:solidFill>
                  <a:srgbClr val="1471AF"/>
                </a:solidFill>
                <a:effectLst/>
                <a:latin typeface="Rubik"/>
                <a:hlinkClick r:id="rId11"/>
              </a:rPr>
              <a:t>slides</a:t>
            </a:r>
            <a:r>
              <a:rPr lang="fr-FR" b="0" i="0" dirty="0">
                <a:solidFill>
                  <a:srgbClr val="010101"/>
                </a:solidFill>
                <a:effectLst/>
                <a:latin typeface="Rubik"/>
              </a:rPr>
              <a:t>, </a:t>
            </a:r>
            <a:r>
              <a:rPr lang="fr-FR" b="0" i="0" u="none" strike="noStrike" dirty="0" err="1">
                <a:solidFill>
                  <a:srgbClr val="1471AF"/>
                </a:solidFill>
                <a:effectLst/>
                <a:latin typeface="Rubik"/>
                <a:hlinkClick r:id="rId12"/>
              </a:rPr>
              <a:t>video</a:t>
            </a:r>
            <a:r>
              <a:rPr lang="fr-FR" b="0" i="0" dirty="0">
                <a:solidFill>
                  <a:srgbClr val="010101"/>
                </a:solidFill>
                <a:effectLst/>
                <a:latin typeface="Rubik"/>
              </a:rPr>
              <a:t>)</a:t>
            </a:r>
          </a:p>
          <a:p>
            <a:pPr algn="l"/>
            <a:r>
              <a:rPr lang="fr-FR" b="0" i="0" dirty="0">
                <a:solidFill>
                  <a:srgbClr val="010101"/>
                </a:solidFill>
                <a:effectLst/>
                <a:latin typeface="Rubik"/>
              </a:rPr>
              <a:t>Lecture 7 – </a:t>
            </a:r>
            <a:r>
              <a:rPr lang="fr-FR" b="0" i="0" dirty="0" err="1">
                <a:solidFill>
                  <a:srgbClr val="010101"/>
                </a:solidFill>
                <a:effectLst/>
                <a:latin typeface="Rubik"/>
              </a:rPr>
              <a:t>Regional</a:t>
            </a:r>
            <a:r>
              <a:rPr lang="fr-FR" b="0" i="0" dirty="0">
                <a:solidFill>
                  <a:srgbClr val="010101"/>
                </a:solidFill>
                <a:effectLst/>
                <a:latin typeface="Rubik"/>
              </a:rPr>
              <a:t> </a:t>
            </a:r>
            <a:r>
              <a:rPr lang="fr-FR" b="0" i="0" dirty="0" err="1">
                <a:solidFill>
                  <a:srgbClr val="010101"/>
                </a:solidFill>
                <a:effectLst/>
                <a:latin typeface="Rubik"/>
              </a:rPr>
              <a:t>scale</a:t>
            </a:r>
            <a:r>
              <a:rPr lang="fr-FR" b="0" i="0" dirty="0">
                <a:solidFill>
                  <a:srgbClr val="010101"/>
                </a:solidFill>
                <a:effectLst/>
                <a:latin typeface="Rubik"/>
              </a:rPr>
              <a:t> </a:t>
            </a:r>
            <a:r>
              <a:rPr lang="fr-FR" b="0" i="0" dirty="0" err="1">
                <a:solidFill>
                  <a:srgbClr val="010101"/>
                </a:solidFill>
                <a:effectLst/>
                <a:latin typeface="Rubik"/>
              </a:rPr>
              <a:t>climate</a:t>
            </a:r>
            <a:r>
              <a:rPr lang="fr-FR" b="0" i="0" dirty="0">
                <a:solidFill>
                  <a:srgbClr val="010101"/>
                </a:solidFill>
                <a:effectLst/>
                <a:latin typeface="Rubik"/>
              </a:rPr>
              <a:t> </a:t>
            </a:r>
            <a:r>
              <a:rPr lang="fr-FR" b="0" i="0" dirty="0" err="1">
                <a:solidFill>
                  <a:srgbClr val="010101"/>
                </a:solidFill>
                <a:effectLst/>
                <a:latin typeface="Rubik"/>
              </a:rPr>
              <a:t>modelling</a:t>
            </a:r>
            <a:r>
              <a:rPr lang="fr-FR" b="0" i="0" dirty="0">
                <a:solidFill>
                  <a:srgbClr val="010101"/>
                </a:solidFill>
                <a:effectLst/>
                <a:latin typeface="Rubik"/>
              </a:rPr>
              <a:t>: </a:t>
            </a:r>
            <a:r>
              <a:rPr lang="fr-FR" b="0" i="0" dirty="0" err="1">
                <a:solidFill>
                  <a:srgbClr val="010101"/>
                </a:solidFill>
                <a:effectLst/>
                <a:latin typeface="Rubik"/>
              </a:rPr>
              <a:t>current</a:t>
            </a:r>
            <a:r>
              <a:rPr lang="fr-FR" b="0" i="0" dirty="0">
                <a:solidFill>
                  <a:srgbClr val="010101"/>
                </a:solidFill>
                <a:effectLst/>
                <a:latin typeface="Rubik"/>
              </a:rPr>
              <a:t> state, perspectives, data/</a:t>
            </a:r>
            <a:r>
              <a:rPr lang="fr-FR" b="0" i="0" dirty="0" err="1">
                <a:solidFill>
                  <a:srgbClr val="010101"/>
                </a:solidFill>
                <a:effectLst/>
                <a:latin typeface="Rubik"/>
              </a:rPr>
              <a:t>databases</a:t>
            </a:r>
            <a:r>
              <a:rPr lang="fr-FR" b="0" i="0" dirty="0">
                <a:solidFill>
                  <a:srgbClr val="010101"/>
                </a:solidFill>
                <a:effectLst/>
                <a:latin typeface="Rubik"/>
              </a:rPr>
              <a:t>, and </a:t>
            </a:r>
            <a:r>
              <a:rPr lang="fr-FR" b="0" i="0" dirty="0" err="1">
                <a:solidFill>
                  <a:srgbClr val="010101"/>
                </a:solidFill>
                <a:effectLst/>
                <a:latin typeface="Rubik"/>
              </a:rPr>
              <a:t>applicability</a:t>
            </a:r>
            <a:r>
              <a:rPr lang="fr-FR" b="0" i="0" dirty="0">
                <a:solidFill>
                  <a:srgbClr val="010101"/>
                </a:solidFill>
                <a:effectLst/>
                <a:latin typeface="Rubik"/>
              </a:rPr>
              <a:t> of </a:t>
            </a:r>
            <a:r>
              <a:rPr lang="fr-FR" b="0" i="0" dirty="0" err="1">
                <a:solidFill>
                  <a:srgbClr val="010101"/>
                </a:solidFill>
                <a:effectLst/>
                <a:latin typeface="Rubik"/>
              </a:rPr>
              <a:t>results</a:t>
            </a:r>
            <a:r>
              <a:rPr lang="fr-FR" b="0" i="0" dirty="0">
                <a:solidFill>
                  <a:srgbClr val="010101"/>
                </a:solidFill>
                <a:effectLst/>
                <a:latin typeface="Rubik"/>
              </a:rPr>
              <a:t>. Tomas </a:t>
            </a:r>
            <a:r>
              <a:rPr lang="fr-FR" b="0" i="0" dirty="0" err="1">
                <a:solidFill>
                  <a:srgbClr val="010101"/>
                </a:solidFill>
                <a:effectLst/>
                <a:latin typeface="Rubik"/>
              </a:rPr>
              <a:t>Halenka</a:t>
            </a:r>
            <a:r>
              <a:rPr lang="fr-FR" b="0" i="0" dirty="0">
                <a:solidFill>
                  <a:srgbClr val="010101"/>
                </a:solidFill>
                <a:effectLst/>
                <a:latin typeface="Rubik"/>
              </a:rPr>
              <a:t>, </a:t>
            </a:r>
            <a:r>
              <a:rPr lang="fr-FR" b="0" i="0" dirty="0" err="1">
                <a:solidFill>
                  <a:srgbClr val="010101"/>
                </a:solidFill>
                <a:effectLst/>
                <a:latin typeface="Rubik"/>
              </a:rPr>
              <a:t>University</a:t>
            </a:r>
            <a:r>
              <a:rPr lang="fr-FR" b="0" i="0" dirty="0">
                <a:solidFill>
                  <a:srgbClr val="010101"/>
                </a:solidFill>
                <a:effectLst/>
                <a:latin typeface="Rubik"/>
              </a:rPr>
              <a:t> Charles in Prague, </a:t>
            </a:r>
            <a:r>
              <a:rPr lang="fr-FR" b="0" i="0" dirty="0" err="1">
                <a:solidFill>
                  <a:srgbClr val="010101"/>
                </a:solidFill>
                <a:effectLst/>
                <a:latin typeface="Rubik"/>
              </a:rPr>
              <a:t>Checz</a:t>
            </a:r>
            <a:r>
              <a:rPr lang="fr-FR" b="0" i="0" dirty="0">
                <a:solidFill>
                  <a:srgbClr val="010101"/>
                </a:solidFill>
                <a:effectLst/>
                <a:latin typeface="Rubik"/>
              </a:rPr>
              <a:t> </a:t>
            </a:r>
            <a:r>
              <a:rPr lang="fr-FR" b="0" i="0" dirty="0" err="1">
                <a:solidFill>
                  <a:srgbClr val="010101"/>
                </a:solidFill>
                <a:effectLst/>
                <a:latin typeface="Rubik"/>
              </a:rPr>
              <a:t>Republic</a:t>
            </a:r>
            <a:r>
              <a:rPr lang="fr-FR" b="0" i="0" dirty="0">
                <a:solidFill>
                  <a:srgbClr val="010101"/>
                </a:solidFill>
                <a:effectLst/>
                <a:latin typeface="Rubik"/>
              </a:rPr>
              <a:t> (slides, </a:t>
            </a:r>
            <a:r>
              <a:rPr lang="fr-FR" b="0" i="0" u="none" strike="noStrike" dirty="0" err="1">
                <a:solidFill>
                  <a:srgbClr val="1471AF"/>
                </a:solidFill>
                <a:effectLst/>
                <a:latin typeface="Rubik"/>
                <a:hlinkClick r:id="rId13"/>
              </a:rPr>
              <a:t>video</a:t>
            </a:r>
            <a:r>
              <a:rPr lang="fr-FR" b="0" i="0" dirty="0">
                <a:solidFill>
                  <a:srgbClr val="010101"/>
                </a:solidFill>
                <a:effectLst/>
                <a:latin typeface="Rubik"/>
              </a:rPr>
              <a:t>)</a:t>
            </a:r>
          </a:p>
          <a:p>
            <a:pPr algn="l"/>
            <a:r>
              <a:rPr lang="fr-FR" b="0" i="0" dirty="0">
                <a:solidFill>
                  <a:srgbClr val="010101"/>
                </a:solidFill>
                <a:effectLst/>
                <a:latin typeface="Rubik"/>
              </a:rPr>
              <a:t>Lecture 8 – Urban </a:t>
            </a:r>
            <a:r>
              <a:rPr lang="fr-FR" b="0" i="0" dirty="0" err="1">
                <a:solidFill>
                  <a:srgbClr val="010101"/>
                </a:solidFill>
                <a:effectLst/>
                <a:latin typeface="Rubik"/>
              </a:rPr>
              <a:t>scale</a:t>
            </a:r>
            <a:r>
              <a:rPr lang="fr-FR" b="0" i="0" dirty="0">
                <a:solidFill>
                  <a:srgbClr val="010101"/>
                </a:solidFill>
                <a:effectLst/>
                <a:latin typeface="Rubik"/>
              </a:rPr>
              <a:t> </a:t>
            </a:r>
            <a:r>
              <a:rPr lang="fr-FR" b="0" i="0" dirty="0" err="1">
                <a:solidFill>
                  <a:srgbClr val="010101"/>
                </a:solidFill>
                <a:effectLst/>
                <a:latin typeface="Rubik"/>
              </a:rPr>
              <a:t>modelling</a:t>
            </a:r>
            <a:r>
              <a:rPr lang="fr-FR" b="0" i="0" dirty="0">
                <a:solidFill>
                  <a:srgbClr val="010101"/>
                </a:solidFill>
                <a:effectLst/>
                <a:latin typeface="Rubik"/>
              </a:rPr>
              <a:t> for </a:t>
            </a:r>
            <a:r>
              <a:rPr lang="fr-FR" b="0" i="0" dirty="0" err="1">
                <a:solidFill>
                  <a:srgbClr val="010101"/>
                </a:solidFill>
                <a:effectLst/>
                <a:latin typeface="Rubik"/>
              </a:rPr>
              <a:t>climate</a:t>
            </a:r>
            <a:r>
              <a:rPr lang="fr-FR" b="0" i="0" dirty="0">
                <a:solidFill>
                  <a:srgbClr val="010101"/>
                </a:solidFill>
                <a:effectLst/>
                <a:latin typeface="Rubik"/>
              </a:rPr>
              <a:t> applications. Igor </a:t>
            </a:r>
            <a:r>
              <a:rPr lang="fr-FR" b="0" i="0" dirty="0" err="1">
                <a:solidFill>
                  <a:srgbClr val="010101"/>
                </a:solidFill>
                <a:effectLst/>
                <a:latin typeface="Rubik"/>
              </a:rPr>
              <a:t>Esau</a:t>
            </a:r>
            <a:r>
              <a:rPr lang="fr-FR" b="0" i="0" dirty="0">
                <a:solidFill>
                  <a:srgbClr val="010101"/>
                </a:solidFill>
                <a:effectLst/>
                <a:latin typeface="Rubik"/>
              </a:rPr>
              <a:t>, Nansen </a:t>
            </a:r>
            <a:r>
              <a:rPr lang="fr-FR" b="0" i="0" dirty="0" err="1">
                <a:solidFill>
                  <a:srgbClr val="010101"/>
                </a:solidFill>
                <a:effectLst/>
                <a:latin typeface="Rubik"/>
              </a:rPr>
              <a:t>Environmental</a:t>
            </a:r>
            <a:r>
              <a:rPr lang="fr-FR" b="0" i="0" dirty="0">
                <a:solidFill>
                  <a:srgbClr val="010101"/>
                </a:solidFill>
                <a:effectLst/>
                <a:latin typeface="Rubik"/>
              </a:rPr>
              <a:t> </a:t>
            </a:r>
            <a:r>
              <a:rPr lang="fr-FR" b="0" i="0" dirty="0" err="1">
                <a:solidFill>
                  <a:srgbClr val="010101"/>
                </a:solidFill>
                <a:effectLst/>
                <a:latin typeface="Rubik"/>
              </a:rPr>
              <a:t>Remote</a:t>
            </a:r>
            <a:r>
              <a:rPr lang="fr-FR" b="0" i="0" dirty="0">
                <a:solidFill>
                  <a:srgbClr val="010101"/>
                </a:solidFill>
                <a:effectLst/>
                <a:latin typeface="Rubik"/>
              </a:rPr>
              <a:t> </a:t>
            </a:r>
            <a:r>
              <a:rPr lang="fr-FR" b="0" i="0" dirty="0" err="1">
                <a:solidFill>
                  <a:srgbClr val="010101"/>
                </a:solidFill>
                <a:effectLst/>
                <a:latin typeface="Rubik"/>
              </a:rPr>
              <a:t>Sensing</a:t>
            </a:r>
            <a:r>
              <a:rPr lang="fr-FR" b="0" i="0" dirty="0">
                <a:solidFill>
                  <a:srgbClr val="010101"/>
                </a:solidFill>
                <a:effectLst/>
                <a:latin typeface="Rubik"/>
              </a:rPr>
              <a:t> Center, </a:t>
            </a:r>
            <a:r>
              <a:rPr lang="fr-FR" b="0" i="0" dirty="0" err="1">
                <a:solidFill>
                  <a:srgbClr val="010101"/>
                </a:solidFill>
                <a:effectLst/>
                <a:latin typeface="Rubik"/>
              </a:rPr>
              <a:t>Norway</a:t>
            </a:r>
            <a:r>
              <a:rPr lang="fr-FR" b="0" i="0" dirty="0">
                <a:solidFill>
                  <a:srgbClr val="010101"/>
                </a:solidFill>
                <a:effectLst/>
                <a:latin typeface="Rubik"/>
              </a:rPr>
              <a:t> (</a:t>
            </a:r>
            <a:r>
              <a:rPr lang="fr-FR" b="0" i="0" u="none" strike="noStrike" dirty="0">
                <a:solidFill>
                  <a:srgbClr val="1471AF"/>
                </a:solidFill>
                <a:effectLst/>
                <a:latin typeface="Rubik"/>
                <a:hlinkClick r:id="rId14"/>
              </a:rPr>
              <a:t>slides</a:t>
            </a:r>
            <a:r>
              <a:rPr lang="fr-FR" b="0" i="0" dirty="0">
                <a:solidFill>
                  <a:srgbClr val="010101"/>
                </a:solidFill>
                <a:effectLst/>
                <a:latin typeface="Rubik"/>
              </a:rPr>
              <a:t>, </a:t>
            </a:r>
            <a:r>
              <a:rPr lang="fr-FR" b="0" i="0" u="none" strike="noStrike" dirty="0" err="1">
                <a:solidFill>
                  <a:srgbClr val="1471AF"/>
                </a:solidFill>
                <a:effectLst/>
                <a:latin typeface="Rubik"/>
                <a:hlinkClick r:id="rId15"/>
              </a:rPr>
              <a:t>video</a:t>
            </a:r>
            <a:r>
              <a:rPr lang="fr-FR" b="0" i="0" dirty="0">
                <a:solidFill>
                  <a:srgbClr val="010101"/>
                </a:solidFill>
                <a:effectLst/>
                <a:latin typeface="Rubik"/>
              </a:rPr>
              <a:t>)</a:t>
            </a:r>
          </a:p>
          <a:p>
            <a:pPr algn="l"/>
            <a:r>
              <a:rPr lang="fr-FR" b="0" i="0" dirty="0">
                <a:solidFill>
                  <a:srgbClr val="010101"/>
                </a:solidFill>
                <a:effectLst/>
                <a:latin typeface="Rubik"/>
              </a:rPr>
              <a:t>Lecture 9 – </a:t>
            </a:r>
            <a:r>
              <a:rPr lang="fr-FR" b="0" i="0" dirty="0" err="1">
                <a:solidFill>
                  <a:srgbClr val="010101"/>
                </a:solidFill>
                <a:effectLst/>
                <a:latin typeface="Rubik"/>
              </a:rPr>
              <a:t>Climate</a:t>
            </a:r>
            <a:r>
              <a:rPr lang="fr-FR" b="0" i="0" dirty="0">
                <a:solidFill>
                  <a:srgbClr val="010101"/>
                </a:solidFill>
                <a:effectLst/>
                <a:latin typeface="Rubik"/>
              </a:rPr>
              <a:t> </a:t>
            </a:r>
            <a:r>
              <a:rPr lang="fr-FR" b="0" i="0" dirty="0" err="1">
                <a:solidFill>
                  <a:srgbClr val="010101"/>
                </a:solidFill>
                <a:effectLst/>
                <a:latin typeface="Rubik"/>
              </a:rPr>
              <a:t>related</a:t>
            </a:r>
            <a:r>
              <a:rPr lang="fr-FR" b="0" i="0" dirty="0">
                <a:solidFill>
                  <a:srgbClr val="010101"/>
                </a:solidFill>
                <a:effectLst/>
                <a:latin typeface="Rubik"/>
              </a:rPr>
              <a:t> </a:t>
            </a:r>
            <a:r>
              <a:rPr lang="fr-FR" b="0" i="0" dirty="0" err="1">
                <a:solidFill>
                  <a:srgbClr val="010101"/>
                </a:solidFill>
                <a:effectLst/>
                <a:latin typeface="Rubik"/>
              </a:rPr>
              <a:t>datasets</a:t>
            </a:r>
            <a:r>
              <a:rPr lang="fr-FR" b="0" i="0" dirty="0">
                <a:solidFill>
                  <a:srgbClr val="010101"/>
                </a:solidFill>
                <a:effectLst/>
                <a:latin typeface="Rubik"/>
              </a:rPr>
              <a:t>, </a:t>
            </a:r>
            <a:r>
              <a:rPr lang="fr-FR" b="0" i="0" dirty="0" err="1">
                <a:solidFill>
                  <a:srgbClr val="010101"/>
                </a:solidFill>
                <a:effectLst/>
                <a:latin typeface="Rubik"/>
              </a:rPr>
              <a:t>Copernicus</a:t>
            </a:r>
            <a:r>
              <a:rPr lang="fr-FR" b="0" i="0" dirty="0">
                <a:solidFill>
                  <a:srgbClr val="010101"/>
                </a:solidFill>
                <a:effectLst/>
                <a:latin typeface="Rubik"/>
              </a:rPr>
              <a:t> </a:t>
            </a:r>
            <a:r>
              <a:rPr lang="fr-FR" b="0" i="0" dirty="0" err="1">
                <a:solidFill>
                  <a:srgbClr val="010101"/>
                </a:solidFill>
                <a:effectLst/>
                <a:latin typeface="Rubik"/>
              </a:rPr>
              <a:t>related</a:t>
            </a:r>
            <a:r>
              <a:rPr lang="fr-FR" b="0" i="0" dirty="0">
                <a:solidFill>
                  <a:srgbClr val="010101"/>
                </a:solidFill>
                <a:effectLst/>
                <a:latin typeface="Rubik"/>
              </a:rPr>
              <a:t> data. </a:t>
            </a:r>
            <a:r>
              <a:rPr lang="fr-FR" b="0" i="0" dirty="0" err="1">
                <a:solidFill>
                  <a:srgbClr val="010101"/>
                </a:solidFill>
                <a:effectLst/>
                <a:latin typeface="Rubik"/>
              </a:rPr>
              <a:t>Antti</a:t>
            </a:r>
            <a:r>
              <a:rPr lang="fr-FR" b="0" i="0" dirty="0">
                <a:solidFill>
                  <a:srgbClr val="010101"/>
                </a:solidFill>
                <a:effectLst/>
                <a:latin typeface="Rubik"/>
              </a:rPr>
              <a:t> </a:t>
            </a:r>
            <a:r>
              <a:rPr lang="fr-FR" b="0" i="0" dirty="0" err="1">
                <a:solidFill>
                  <a:srgbClr val="010101"/>
                </a:solidFill>
                <a:effectLst/>
                <a:latin typeface="Rubik"/>
              </a:rPr>
              <a:t>Mäkelä</a:t>
            </a:r>
            <a:r>
              <a:rPr lang="fr-FR" b="0" i="0" dirty="0">
                <a:solidFill>
                  <a:srgbClr val="010101"/>
                </a:solidFill>
                <a:effectLst/>
                <a:latin typeface="Rubik"/>
              </a:rPr>
              <a:t>, </a:t>
            </a:r>
            <a:r>
              <a:rPr lang="fr-FR" b="0" i="0" dirty="0" err="1">
                <a:solidFill>
                  <a:srgbClr val="010101"/>
                </a:solidFill>
                <a:effectLst/>
                <a:latin typeface="Rubik"/>
              </a:rPr>
              <a:t>Finnish</a:t>
            </a:r>
            <a:r>
              <a:rPr lang="fr-FR" b="0" i="0" dirty="0">
                <a:solidFill>
                  <a:srgbClr val="010101"/>
                </a:solidFill>
                <a:effectLst/>
                <a:latin typeface="Rubik"/>
              </a:rPr>
              <a:t> </a:t>
            </a:r>
            <a:r>
              <a:rPr lang="fr-FR" b="0" i="0" dirty="0" err="1">
                <a:solidFill>
                  <a:srgbClr val="010101"/>
                </a:solidFill>
                <a:effectLst/>
                <a:latin typeface="Rubik"/>
              </a:rPr>
              <a:t>Meteorological</a:t>
            </a:r>
            <a:r>
              <a:rPr lang="fr-FR" b="0" i="0" dirty="0">
                <a:solidFill>
                  <a:srgbClr val="010101"/>
                </a:solidFill>
                <a:effectLst/>
                <a:latin typeface="Rubik"/>
              </a:rPr>
              <a:t> Institute, </a:t>
            </a:r>
            <a:r>
              <a:rPr lang="fr-FR" b="0" i="0" dirty="0" err="1">
                <a:solidFill>
                  <a:srgbClr val="010101"/>
                </a:solidFill>
                <a:effectLst/>
                <a:latin typeface="Rubik"/>
              </a:rPr>
              <a:t>Finland</a:t>
            </a:r>
            <a:r>
              <a:rPr lang="fr-FR" b="0" i="0" dirty="0">
                <a:solidFill>
                  <a:srgbClr val="010101"/>
                </a:solidFill>
                <a:effectLst/>
                <a:latin typeface="Rubik"/>
              </a:rPr>
              <a:t> (</a:t>
            </a:r>
            <a:r>
              <a:rPr lang="fr-FR" b="0" i="0" u="none" strike="noStrike" dirty="0">
                <a:solidFill>
                  <a:srgbClr val="1471AF"/>
                </a:solidFill>
                <a:effectLst/>
                <a:latin typeface="Rubik"/>
                <a:hlinkClick r:id="rId16"/>
              </a:rPr>
              <a:t>slides</a:t>
            </a:r>
            <a:r>
              <a:rPr lang="fr-FR" b="0" i="0" dirty="0">
                <a:solidFill>
                  <a:srgbClr val="010101"/>
                </a:solidFill>
                <a:effectLst/>
                <a:latin typeface="Rubik"/>
              </a:rPr>
              <a:t>, </a:t>
            </a:r>
            <a:r>
              <a:rPr lang="fr-FR" b="0" i="0" u="none" strike="noStrike" dirty="0" err="1">
                <a:solidFill>
                  <a:srgbClr val="1471AF"/>
                </a:solidFill>
                <a:effectLst/>
                <a:latin typeface="Rubik"/>
                <a:hlinkClick r:id="rId17"/>
              </a:rPr>
              <a:t>video</a:t>
            </a:r>
            <a:r>
              <a:rPr lang="fr-FR" b="0" i="0" dirty="0">
                <a:solidFill>
                  <a:srgbClr val="010101"/>
                </a:solidFill>
                <a:effectLst/>
                <a:latin typeface="Rubik"/>
              </a:rPr>
              <a:t>)</a:t>
            </a:r>
          </a:p>
          <a:p>
            <a:pPr algn="l"/>
            <a:r>
              <a:rPr lang="fr-FR" b="0" i="0" dirty="0">
                <a:solidFill>
                  <a:srgbClr val="010101"/>
                </a:solidFill>
                <a:effectLst/>
                <a:latin typeface="Rubik"/>
              </a:rPr>
              <a:t>Lecture 10 – Tools for </a:t>
            </a:r>
            <a:r>
              <a:rPr lang="fr-FR" b="0" i="0" dirty="0" err="1">
                <a:solidFill>
                  <a:srgbClr val="010101"/>
                </a:solidFill>
                <a:effectLst/>
                <a:latin typeface="Rubik"/>
              </a:rPr>
              <a:t>visualization</a:t>
            </a:r>
            <a:r>
              <a:rPr lang="fr-FR" b="0" i="0" dirty="0">
                <a:solidFill>
                  <a:srgbClr val="010101"/>
                </a:solidFill>
                <a:effectLst/>
                <a:latin typeface="Rubik"/>
              </a:rPr>
              <a:t> and </a:t>
            </a:r>
            <a:r>
              <a:rPr lang="fr-FR" b="0" i="0" dirty="0" err="1">
                <a:solidFill>
                  <a:srgbClr val="010101"/>
                </a:solidFill>
                <a:effectLst/>
                <a:latin typeface="Rubik"/>
              </a:rPr>
              <a:t>analysis</a:t>
            </a:r>
            <a:r>
              <a:rPr lang="fr-FR" b="0" i="0" dirty="0">
                <a:solidFill>
                  <a:srgbClr val="010101"/>
                </a:solidFill>
                <a:effectLst/>
                <a:latin typeface="Rubik"/>
              </a:rPr>
              <a:t> of </a:t>
            </a:r>
            <a:r>
              <a:rPr lang="fr-FR" b="0" i="0" dirty="0" err="1">
                <a:solidFill>
                  <a:srgbClr val="010101"/>
                </a:solidFill>
                <a:effectLst/>
                <a:latin typeface="Rubik"/>
              </a:rPr>
              <a:t>climate</a:t>
            </a:r>
            <a:r>
              <a:rPr lang="fr-FR" b="0" i="0" dirty="0">
                <a:solidFill>
                  <a:srgbClr val="010101"/>
                </a:solidFill>
                <a:effectLst/>
                <a:latin typeface="Rubik"/>
              </a:rPr>
              <a:t> </a:t>
            </a:r>
            <a:r>
              <a:rPr lang="fr-FR" b="0" i="0" dirty="0" err="1">
                <a:solidFill>
                  <a:srgbClr val="010101"/>
                </a:solidFill>
                <a:effectLst/>
                <a:latin typeface="Rubik"/>
              </a:rPr>
              <a:t>related</a:t>
            </a:r>
            <a:r>
              <a:rPr lang="fr-FR" b="0" i="0" dirty="0">
                <a:solidFill>
                  <a:srgbClr val="010101"/>
                </a:solidFill>
                <a:effectLst/>
                <a:latin typeface="Rubik"/>
              </a:rPr>
              <a:t> data. </a:t>
            </a:r>
            <a:r>
              <a:rPr lang="fr-FR" b="0" i="0" dirty="0" err="1">
                <a:solidFill>
                  <a:srgbClr val="010101"/>
                </a:solidFill>
                <a:effectLst/>
                <a:latin typeface="Rubik"/>
              </a:rPr>
              <a:t>Antti</a:t>
            </a:r>
            <a:r>
              <a:rPr lang="fr-FR" b="0" i="0" dirty="0">
                <a:solidFill>
                  <a:srgbClr val="010101"/>
                </a:solidFill>
                <a:effectLst/>
                <a:latin typeface="Rubik"/>
              </a:rPr>
              <a:t> </a:t>
            </a:r>
            <a:r>
              <a:rPr lang="fr-FR" b="0" i="0" dirty="0" err="1">
                <a:solidFill>
                  <a:srgbClr val="010101"/>
                </a:solidFill>
                <a:effectLst/>
                <a:latin typeface="Rubik"/>
              </a:rPr>
              <a:t>Mäkelä</a:t>
            </a:r>
            <a:r>
              <a:rPr lang="fr-FR" b="0" i="0" dirty="0">
                <a:solidFill>
                  <a:srgbClr val="010101"/>
                </a:solidFill>
                <a:effectLst/>
                <a:latin typeface="Rubik"/>
              </a:rPr>
              <a:t>, </a:t>
            </a:r>
            <a:r>
              <a:rPr lang="fr-FR" b="0" i="0" dirty="0" err="1">
                <a:solidFill>
                  <a:srgbClr val="010101"/>
                </a:solidFill>
                <a:effectLst/>
                <a:latin typeface="Rubik"/>
              </a:rPr>
              <a:t>Finnish</a:t>
            </a:r>
            <a:r>
              <a:rPr lang="fr-FR" b="0" i="0" dirty="0">
                <a:solidFill>
                  <a:srgbClr val="010101"/>
                </a:solidFill>
                <a:effectLst/>
                <a:latin typeface="Rubik"/>
              </a:rPr>
              <a:t> </a:t>
            </a:r>
            <a:r>
              <a:rPr lang="fr-FR" b="0" i="0" dirty="0" err="1">
                <a:solidFill>
                  <a:srgbClr val="010101"/>
                </a:solidFill>
                <a:effectLst/>
                <a:latin typeface="Rubik"/>
              </a:rPr>
              <a:t>Meteorological</a:t>
            </a:r>
            <a:r>
              <a:rPr lang="fr-FR" b="0" i="0" dirty="0">
                <a:solidFill>
                  <a:srgbClr val="010101"/>
                </a:solidFill>
                <a:effectLst/>
                <a:latin typeface="Rubik"/>
              </a:rPr>
              <a:t> Institute, </a:t>
            </a:r>
            <a:r>
              <a:rPr lang="fr-FR" b="0" i="0" dirty="0" err="1">
                <a:solidFill>
                  <a:srgbClr val="010101"/>
                </a:solidFill>
                <a:effectLst/>
                <a:latin typeface="Rubik"/>
              </a:rPr>
              <a:t>Finland</a:t>
            </a:r>
            <a:r>
              <a:rPr lang="fr-FR" b="0" i="0" dirty="0">
                <a:solidFill>
                  <a:srgbClr val="010101"/>
                </a:solidFill>
                <a:effectLst/>
                <a:latin typeface="Rubik"/>
              </a:rPr>
              <a:t> (</a:t>
            </a:r>
            <a:r>
              <a:rPr lang="fr-FR" b="0" i="0" u="none" strike="noStrike" dirty="0">
                <a:solidFill>
                  <a:srgbClr val="1471AF"/>
                </a:solidFill>
                <a:effectLst/>
                <a:latin typeface="Rubik"/>
                <a:hlinkClick r:id="rId18"/>
              </a:rPr>
              <a:t>slides</a:t>
            </a:r>
            <a:r>
              <a:rPr lang="fr-FR" b="0" i="0" dirty="0">
                <a:solidFill>
                  <a:srgbClr val="010101"/>
                </a:solidFill>
                <a:effectLst/>
                <a:latin typeface="Rubik"/>
              </a:rPr>
              <a:t>, </a:t>
            </a:r>
            <a:r>
              <a:rPr lang="fr-FR" b="0" i="0" u="none" strike="noStrike" dirty="0" err="1">
                <a:solidFill>
                  <a:srgbClr val="1471AF"/>
                </a:solidFill>
                <a:effectLst/>
                <a:latin typeface="Rubik"/>
                <a:hlinkClick r:id="rId19"/>
              </a:rPr>
              <a:t>video</a:t>
            </a:r>
            <a:r>
              <a:rPr lang="fr-FR" b="0" i="0" dirty="0">
                <a:solidFill>
                  <a:srgbClr val="010101"/>
                </a:solidFill>
                <a:effectLst/>
                <a:latin typeface="Rubik"/>
              </a:rPr>
              <a:t>)</a:t>
            </a:r>
          </a:p>
          <a:p>
            <a:pPr algn="l"/>
            <a:r>
              <a:rPr lang="fr-FR" b="0" i="0" dirty="0">
                <a:solidFill>
                  <a:srgbClr val="010101"/>
                </a:solidFill>
                <a:effectLst/>
                <a:latin typeface="Rubik"/>
              </a:rPr>
              <a:t>Introductions to Home-Work-</a:t>
            </a:r>
            <a:r>
              <a:rPr lang="fr-FR" b="0" i="0" dirty="0" err="1">
                <a:solidFill>
                  <a:srgbClr val="010101"/>
                </a:solidFill>
                <a:effectLst/>
                <a:latin typeface="Rubik"/>
              </a:rPr>
              <a:t>Assignments</a:t>
            </a:r>
            <a:r>
              <a:rPr lang="fr-FR" b="0" i="0" dirty="0">
                <a:solidFill>
                  <a:srgbClr val="010101"/>
                </a:solidFill>
                <a:effectLst/>
                <a:latin typeface="Rubik"/>
              </a:rPr>
              <a:t>/ Group </a:t>
            </a:r>
            <a:r>
              <a:rPr lang="fr-FR" b="0" i="0" dirty="0" err="1">
                <a:solidFill>
                  <a:srgbClr val="010101"/>
                </a:solidFill>
                <a:effectLst/>
                <a:latin typeface="Rubik"/>
              </a:rPr>
              <a:t>projects</a:t>
            </a:r>
            <a:r>
              <a:rPr lang="fr-FR" b="0" i="0" dirty="0">
                <a:solidFill>
                  <a:srgbClr val="010101"/>
                </a:solidFill>
                <a:effectLst/>
                <a:latin typeface="Rubik"/>
              </a:rPr>
              <a:t>. Alexander </a:t>
            </a:r>
            <a:r>
              <a:rPr lang="fr-FR" b="0" i="0" dirty="0" err="1">
                <a:solidFill>
                  <a:srgbClr val="010101"/>
                </a:solidFill>
                <a:effectLst/>
                <a:latin typeface="Rubik"/>
              </a:rPr>
              <a:t>Mahura</a:t>
            </a:r>
            <a:r>
              <a:rPr lang="fr-FR" b="0" i="0" dirty="0">
                <a:solidFill>
                  <a:srgbClr val="010101"/>
                </a:solidFill>
                <a:effectLst/>
                <a:latin typeface="Rubik"/>
              </a:rPr>
              <a:t>, UHEL-INAR; </a:t>
            </a:r>
            <a:r>
              <a:rPr lang="fr-FR" b="0" i="0" dirty="0" err="1">
                <a:solidFill>
                  <a:srgbClr val="010101"/>
                </a:solidFill>
                <a:effectLst/>
                <a:latin typeface="Rubik"/>
              </a:rPr>
              <a:t>Svitlana</a:t>
            </a:r>
            <a:r>
              <a:rPr lang="fr-FR" b="0" i="0" dirty="0">
                <a:solidFill>
                  <a:srgbClr val="010101"/>
                </a:solidFill>
                <a:effectLst/>
                <a:latin typeface="Rubik"/>
              </a:rPr>
              <a:t> </a:t>
            </a:r>
            <a:r>
              <a:rPr lang="fr-FR" b="0" i="0" dirty="0" err="1">
                <a:solidFill>
                  <a:srgbClr val="010101"/>
                </a:solidFill>
                <a:effectLst/>
                <a:latin typeface="Rubik"/>
              </a:rPr>
              <a:t>Krakovska</a:t>
            </a:r>
            <a:r>
              <a:rPr lang="fr-FR" b="0" i="0" dirty="0">
                <a:solidFill>
                  <a:srgbClr val="010101"/>
                </a:solidFill>
                <a:effectLst/>
                <a:latin typeface="Rubik"/>
              </a:rPr>
              <a:t>, UHMI; </a:t>
            </a:r>
            <a:r>
              <a:rPr lang="fr-FR" b="0" i="0" dirty="0" err="1">
                <a:solidFill>
                  <a:srgbClr val="010101"/>
                </a:solidFill>
                <a:effectLst/>
                <a:latin typeface="Rubik"/>
              </a:rPr>
              <a:t>Putian</a:t>
            </a:r>
            <a:r>
              <a:rPr lang="fr-FR" b="0" i="0" dirty="0">
                <a:solidFill>
                  <a:srgbClr val="010101"/>
                </a:solidFill>
                <a:effectLst/>
                <a:latin typeface="Rubik"/>
              </a:rPr>
              <a:t> Zhou, UHEL/FMI; Larisa </a:t>
            </a:r>
            <a:r>
              <a:rPr lang="fr-FR" b="0" i="0" dirty="0" err="1">
                <a:solidFill>
                  <a:srgbClr val="010101"/>
                </a:solidFill>
                <a:effectLst/>
                <a:latin typeface="Rubik"/>
              </a:rPr>
              <a:t>Sogacheva</a:t>
            </a:r>
            <a:r>
              <a:rPr lang="fr-FR" b="0" i="0" dirty="0">
                <a:solidFill>
                  <a:srgbClr val="010101"/>
                </a:solidFill>
                <a:effectLst/>
                <a:latin typeface="Rubik"/>
              </a:rPr>
              <a:t>, FMI; Inna Khomenko, OSENU (</a:t>
            </a:r>
            <a:r>
              <a:rPr lang="fr-FR" b="0" i="0" u="none" strike="noStrike" dirty="0">
                <a:solidFill>
                  <a:srgbClr val="1471AF"/>
                </a:solidFill>
                <a:effectLst/>
                <a:latin typeface="Rubik"/>
                <a:hlinkClick r:id="rId20"/>
              </a:rPr>
              <a:t>slides</a:t>
            </a:r>
            <a:r>
              <a:rPr lang="fr-FR" b="0" i="0" dirty="0">
                <a:solidFill>
                  <a:srgbClr val="010101"/>
                </a:solidFill>
                <a:effectLst/>
                <a:latin typeface="Rubik"/>
              </a:rPr>
              <a:t>, </a:t>
            </a:r>
            <a:r>
              <a:rPr lang="fr-FR" b="0" i="0" u="none" strike="noStrike" dirty="0" err="1">
                <a:solidFill>
                  <a:srgbClr val="1471AF"/>
                </a:solidFill>
                <a:effectLst/>
                <a:latin typeface="Rubik"/>
                <a:hlinkClick r:id="rId21"/>
              </a:rPr>
              <a:t>video</a:t>
            </a:r>
            <a:r>
              <a:rPr lang="fr-FR" b="0" i="0" dirty="0">
                <a:solidFill>
                  <a:srgbClr val="010101"/>
                </a:solidFill>
                <a:effectLst/>
                <a:latin typeface="Rubik"/>
              </a:rPr>
              <a:t>)</a:t>
            </a:r>
          </a:p>
          <a:p>
            <a:pPr algn="l"/>
            <a:r>
              <a:rPr lang="fr-FR" b="0" i="0" dirty="0" err="1">
                <a:solidFill>
                  <a:srgbClr val="010101"/>
                </a:solidFill>
                <a:effectLst/>
                <a:latin typeface="Rubik"/>
              </a:rPr>
              <a:t>Climate</a:t>
            </a:r>
            <a:r>
              <a:rPr lang="fr-FR" b="0" i="0" dirty="0">
                <a:solidFill>
                  <a:srgbClr val="010101"/>
                </a:solidFill>
                <a:effectLst/>
                <a:latin typeface="Rubik"/>
              </a:rPr>
              <a:t> </a:t>
            </a:r>
            <a:r>
              <a:rPr lang="fr-FR" b="0" i="0" dirty="0" err="1">
                <a:solidFill>
                  <a:srgbClr val="010101"/>
                </a:solidFill>
                <a:effectLst/>
                <a:latin typeface="Rubik"/>
              </a:rPr>
              <a:t>Competencies</a:t>
            </a:r>
            <a:r>
              <a:rPr lang="fr-FR" b="0" i="0" dirty="0">
                <a:solidFill>
                  <a:srgbClr val="010101"/>
                </a:solidFill>
                <a:effectLst/>
                <a:latin typeface="Rubik"/>
              </a:rPr>
              <a:t> (</a:t>
            </a:r>
            <a:r>
              <a:rPr lang="fr-FR" b="0" i="0" dirty="0" err="1">
                <a:solidFill>
                  <a:srgbClr val="010101"/>
                </a:solidFill>
                <a:effectLst/>
                <a:latin typeface="Rubik"/>
              </a:rPr>
              <a:t>ClimComp</a:t>
            </a:r>
            <a:r>
              <a:rPr lang="fr-FR" b="0" i="0" dirty="0">
                <a:solidFill>
                  <a:srgbClr val="010101"/>
                </a:solidFill>
                <a:effectLst/>
                <a:latin typeface="Rubik"/>
              </a:rPr>
              <a:t>) </a:t>
            </a:r>
            <a:r>
              <a:rPr lang="fr-FR" b="0" i="0" dirty="0" err="1">
                <a:solidFill>
                  <a:srgbClr val="010101"/>
                </a:solidFill>
                <a:effectLst/>
                <a:latin typeface="Rubik"/>
              </a:rPr>
              <a:t>Collaborating</a:t>
            </a:r>
            <a:r>
              <a:rPr lang="fr-FR" b="0" i="0" dirty="0">
                <a:solidFill>
                  <a:srgbClr val="010101"/>
                </a:solidFill>
                <a:effectLst/>
                <a:latin typeface="Rubik"/>
              </a:rPr>
              <a:t> </a:t>
            </a:r>
            <a:r>
              <a:rPr lang="fr-FR" b="0" i="0" dirty="0" err="1">
                <a:solidFill>
                  <a:srgbClr val="010101"/>
                </a:solidFill>
                <a:effectLst/>
                <a:latin typeface="Rubik"/>
              </a:rPr>
              <a:t>project</a:t>
            </a:r>
            <a:r>
              <a:rPr lang="fr-FR" b="0" i="0" dirty="0">
                <a:solidFill>
                  <a:srgbClr val="010101"/>
                </a:solidFill>
                <a:effectLst/>
                <a:latin typeface="Rubik"/>
              </a:rPr>
              <a:t> – questionnaire. </a:t>
            </a:r>
            <a:r>
              <a:rPr lang="fr-FR" b="0" i="0" dirty="0" err="1">
                <a:solidFill>
                  <a:srgbClr val="010101"/>
                </a:solidFill>
                <a:effectLst/>
                <a:latin typeface="Rubik"/>
              </a:rPr>
              <a:t>Joula</a:t>
            </a:r>
            <a:r>
              <a:rPr lang="fr-FR" b="0" i="0" dirty="0">
                <a:solidFill>
                  <a:srgbClr val="010101"/>
                </a:solidFill>
                <a:effectLst/>
                <a:latin typeface="Rubik"/>
              </a:rPr>
              <a:t> </a:t>
            </a:r>
            <a:r>
              <a:rPr lang="fr-FR" b="0" i="0" dirty="0" err="1">
                <a:solidFill>
                  <a:srgbClr val="010101"/>
                </a:solidFill>
                <a:effectLst/>
                <a:latin typeface="Rubik"/>
              </a:rPr>
              <a:t>Siponen</a:t>
            </a:r>
            <a:r>
              <a:rPr lang="fr-FR" b="0" i="0" dirty="0">
                <a:solidFill>
                  <a:srgbClr val="010101"/>
                </a:solidFill>
                <a:effectLst/>
                <a:latin typeface="Rubik"/>
              </a:rPr>
              <a:t>, </a:t>
            </a:r>
            <a:r>
              <a:rPr lang="fr-FR" b="0" i="0" dirty="0" err="1">
                <a:solidFill>
                  <a:srgbClr val="010101"/>
                </a:solidFill>
                <a:effectLst/>
                <a:latin typeface="Rubik"/>
              </a:rPr>
              <a:t>University</a:t>
            </a:r>
            <a:r>
              <a:rPr lang="fr-FR" b="0" i="0" dirty="0">
                <a:solidFill>
                  <a:srgbClr val="010101"/>
                </a:solidFill>
                <a:effectLst/>
                <a:latin typeface="Rubik"/>
              </a:rPr>
              <a:t> of Helsinki (</a:t>
            </a:r>
            <a:r>
              <a:rPr lang="fr-FR" b="0" i="0" u="none" strike="noStrike" dirty="0" err="1">
                <a:solidFill>
                  <a:srgbClr val="1471AF"/>
                </a:solidFill>
                <a:effectLst/>
                <a:latin typeface="Rubik"/>
                <a:hlinkClick r:id="rId22"/>
              </a:rPr>
              <a:t>video</a:t>
            </a:r>
            <a:r>
              <a:rPr lang="fr-FR" b="0" i="0" dirty="0">
                <a:solidFill>
                  <a:srgbClr val="010101"/>
                </a:solidFill>
                <a:effectLst/>
                <a:latin typeface="Rubik"/>
              </a:rPr>
              <a:t>)</a:t>
            </a:r>
          </a:p>
          <a:p>
            <a:pPr rtl="0">
              <a:spcBef>
                <a:spcPts val="0"/>
              </a:spcBef>
              <a:spcAft>
                <a:spcPts val="0"/>
              </a:spcAft>
            </a:pPr>
            <a:endParaRPr lang="en-US" sz="1200" b="0" i="1" u="none" strike="noStrike" dirty="0">
              <a:solidFill>
                <a:srgbClr val="000000"/>
              </a:solidFill>
              <a:effectLst/>
              <a:latin typeface="Times New Roman" panose="02020603050405020304" pitchFamily="18" charset="0"/>
            </a:endParaRPr>
          </a:p>
          <a:p>
            <a:pPr rtl="0">
              <a:spcBef>
                <a:spcPts val="0"/>
              </a:spcBef>
              <a:spcAft>
                <a:spcPts val="0"/>
              </a:spcAft>
            </a:pPr>
            <a:endParaRPr lang="en-US" sz="1200" b="0" i="1" u="none" strike="noStrike" dirty="0">
              <a:solidFill>
                <a:srgbClr val="000000"/>
              </a:solidFill>
              <a:effectLst/>
              <a:latin typeface="Times New Roman" panose="02020603050405020304" pitchFamily="18" charset="0"/>
            </a:endParaRPr>
          </a:p>
          <a:p>
            <a:pPr rtl="0">
              <a:spcBef>
                <a:spcPts val="0"/>
              </a:spcBef>
              <a:spcAft>
                <a:spcPts val="0"/>
              </a:spcAft>
            </a:pPr>
            <a:r>
              <a:rPr lang="fr-FR" dirty="0"/>
              <a:t>https://climate.copernicus.eu --- </a:t>
            </a:r>
            <a:r>
              <a:rPr lang="fr-FR" dirty="0" err="1"/>
              <a:t>register</a:t>
            </a:r>
            <a:r>
              <a:rPr lang="fr-FR" dirty="0"/>
              <a:t> and </a:t>
            </a:r>
            <a:r>
              <a:rPr lang="fr-FR" dirty="0" err="1"/>
              <a:t>get</a:t>
            </a:r>
            <a:r>
              <a:rPr lang="fr-FR" dirty="0"/>
              <a:t> </a:t>
            </a:r>
            <a:r>
              <a:rPr lang="fr-FR" dirty="0" err="1"/>
              <a:t>access</a:t>
            </a:r>
            <a:r>
              <a:rPr lang="fr-FR" dirty="0"/>
              <a:t> / Toolbox (documentation, editor, API, application </a:t>
            </a:r>
            <a:r>
              <a:rPr lang="fr-FR" dirty="0" err="1"/>
              <a:t>gallery</a:t>
            </a:r>
            <a:r>
              <a:rPr lang="fr-FR" dirty="0"/>
              <a:t>) ➢ https://confluence.ecmwf.int/display/CKB/How+to+install+and+use+CDS+API+on+Windows ➢ </a:t>
            </a:r>
            <a:r>
              <a:rPr lang="fr-FR" dirty="0" err="1"/>
              <a:t>Welcome</a:t>
            </a:r>
            <a:r>
              <a:rPr lang="fr-FR" dirty="0"/>
              <a:t> to the </a:t>
            </a:r>
            <a:r>
              <a:rPr lang="fr-FR" dirty="0" err="1"/>
              <a:t>Climate</a:t>
            </a:r>
            <a:r>
              <a:rPr lang="fr-FR" dirty="0"/>
              <a:t> Data Store: https://cds.climate.copernicus.eu/#!/home ➢ APPLICATIONS: https://cds.climate.copernicus.eu/#!/search?text=&amp;type=application ➢ ERA-5 EXPLORER: https://cds.climate.copernicus.eu/cdsapp#!/software/app-era5-explorer?tab=app ➢ DATASETS: https://cds.climate.copernicus.eu/#!/search?text=&amp;type=dataset ➢ CMIP6 data portal: https://esgf-node.llnl.gov/search/cmip6 ➢ ANACONDA: https://docs.anaconda.com/anaconda/install (on </a:t>
            </a:r>
            <a:r>
              <a:rPr lang="fr-FR" dirty="0" err="1"/>
              <a:t>different</a:t>
            </a:r>
            <a:r>
              <a:rPr lang="fr-FR" dirty="0"/>
              <a:t> platforms) ➢ </a:t>
            </a:r>
            <a:r>
              <a:rPr lang="fr-FR" dirty="0" err="1"/>
              <a:t>Visualization</a:t>
            </a:r>
            <a:r>
              <a:rPr lang="fr-FR" dirty="0"/>
              <a:t> </a:t>
            </a:r>
            <a:r>
              <a:rPr lang="fr-FR" dirty="0" err="1"/>
              <a:t>with</a:t>
            </a:r>
            <a:r>
              <a:rPr lang="fr-FR" dirty="0"/>
              <a:t> Python: https://matplotlib.org &amp; https://matplotlib.org/stable/gallery/index.html ➢ CDO (</a:t>
            </a:r>
            <a:r>
              <a:rPr lang="fr-FR" dirty="0" err="1"/>
              <a:t>Climate</a:t>
            </a:r>
            <a:r>
              <a:rPr lang="fr-FR" dirty="0"/>
              <a:t> Data </a:t>
            </a:r>
            <a:r>
              <a:rPr lang="fr-FR" dirty="0" err="1"/>
              <a:t>Operators</a:t>
            </a:r>
            <a:r>
              <a:rPr lang="fr-FR" dirty="0"/>
              <a:t>) - </a:t>
            </a:r>
            <a:r>
              <a:rPr lang="fr-FR" dirty="0" err="1"/>
              <a:t>tool</a:t>
            </a:r>
            <a:r>
              <a:rPr lang="fr-FR" dirty="0"/>
              <a:t> set for </a:t>
            </a:r>
            <a:r>
              <a:rPr lang="fr-FR" dirty="0" err="1"/>
              <a:t>working</a:t>
            </a:r>
            <a:r>
              <a:rPr lang="fr-FR" dirty="0"/>
              <a:t> on </a:t>
            </a:r>
            <a:r>
              <a:rPr lang="fr-FR" dirty="0" err="1"/>
              <a:t>climate</a:t>
            </a:r>
            <a:r>
              <a:rPr lang="fr-FR" dirty="0"/>
              <a:t> and NWP model data: https://code.mpimet.mpg.de/projects/cdo &amp; downloads (https://code.mpimet.mpg.de/projects/cdo/files) &amp; documentation (https://code.mpimet.mpg.de/projects/cdo/wiki/Cdo#Documentation) ➢ NCO (</a:t>
            </a:r>
            <a:r>
              <a:rPr lang="fr-FR" dirty="0" err="1"/>
              <a:t>netCDF</a:t>
            </a:r>
            <a:r>
              <a:rPr lang="fr-FR" dirty="0"/>
              <a:t> </a:t>
            </a:r>
            <a:r>
              <a:rPr lang="fr-FR" dirty="0" err="1"/>
              <a:t>Operator</a:t>
            </a:r>
            <a:r>
              <a:rPr lang="fr-FR" dirty="0"/>
              <a:t>) - toolkit </a:t>
            </a:r>
            <a:r>
              <a:rPr lang="fr-FR" dirty="0" err="1"/>
              <a:t>manipulates</a:t>
            </a:r>
            <a:r>
              <a:rPr lang="fr-FR" dirty="0"/>
              <a:t> and analyses data </a:t>
            </a:r>
            <a:r>
              <a:rPr lang="fr-FR" dirty="0" err="1"/>
              <a:t>stored</a:t>
            </a:r>
            <a:r>
              <a:rPr lang="fr-FR" dirty="0"/>
              <a:t> in </a:t>
            </a:r>
            <a:r>
              <a:rPr lang="fr-FR" dirty="0" err="1"/>
              <a:t>netCDF</a:t>
            </a:r>
            <a:r>
              <a:rPr lang="fr-FR" dirty="0"/>
              <a:t>-accessible formats: http://nco.sourceforge.net ➢ </a:t>
            </a:r>
            <a:r>
              <a:rPr lang="fr-FR" dirty="0" err="1"/>
              <a:t>wgrib</a:t>
            </a:r>
            <a:r>
              <a:rPr lang="fr-FR" dirty="0"/>
              <a:t> – </a:t>
            </a:r>
            <a:r>
              <a:rPr lang="fr-FR" dirty="0" err="1"/>
              <a:t>manipulate</a:t>
            </a:r>
            <a:r>
              <a:rPr lang="fr-FR" dirty="0"/>
              <a:t>, </a:t>
            </a:r>
            <a:r>
              <a:rPr lang="fr-FR" dirty="0" err="1"/>
              <a:t>inventory</a:t>
            </a:r>
            <a:r>
              <a:rPr lang="fr-FR" dirty="0"/>
              <a:t> and </a:t>
            </a:r>
            <a:r>
              <a:rPr lang="fr-FR" dirty="0" err="1"/>
              <a:t>decode</a:t>
            </a:r>
            <a:r>
              <a:rPr lang="fr-FR" dirty="0"/>
              <a:t> GRIB files: https://www.cpc.ncep.noaa.gov/products/wesley/wgrib.html ➢ wgrib2: https://www.cpc.ncep.noaa.gov/products/wesley/wgrib2/convert_wgrib2.html ➢ IDV (Integrated Data Viewer) - 3D </a:t>
            </a:r>
            <a:r>
              <a:rPr lang="fr-FR" dirty="0" err="1"/>
              <a:t>geoscience</a:t>
            </a:r>
            <a:r>
              <a:rPr lang="fr-FR" dirty="0"/>
              <a:t> </a:t>
            </a:r>
            <a:r>
              <a:rPr lang="fr-FR" dirty="0" err="1"/>
              <a:t>visualization</a:t>
            </a:r>
            <a:r>
              <a:rPr lang="fr-FR" dirty="0"/>
              <a:t> and </a:t>
            </a:r>
            <a:r>
              <a:rPr lang="fr-FR" dirty="0" err="1"/>
              <a:t>analysis</a:t>
            </a:r>
            <a:r>
              <a:rPr lang="fr-FR" dirty="0"/>
              <a:t> </a:t>
            </a:r>
            <a:r>
              <a:rPr lang="fr-FR" dirty="0" err="1"/>
              <a:t>tool</a:t>
            </a:r>
            <a:r>
              <a:rPr lang="fr-FR" dirty="0"/>
              <a:t> (on Win, Mac, Linux platforms): https://www.unidata.ucar.edu/software/idv ➢ </a:t>
            </a:r>
            <a:r>
              <a:rPr lang="fr-FR" dirty="0" err="1"/>
              <a:t>Metview</a:t>
            </a:r>
            <a:r>
              <a:rPr lang="fr-FR" dirty="0"/>
              <a:t> : https://confluence.ecmwf.int/display/METV </a:t>
            </a:r>
            <a:endParaRPr lang="en-US" b="0" dirty="0">
              <a:effectLst/>
            </a:endParaRPr>
          </a:p>
          <a:p>
            <a:r>
              <a:rPr lang="en-US" dirty="0"/>
              <a:t/>
            </a:r>
            <a:br>
              <a:rPr lang="en-US" dirty="0"/>
            </a:br>
            <a:endParaRPr lang="x-none" dirty="0"/>
          </a:p>
          <a:p>
            <a:endParaRPr lang="x-none" dirty="0"/>
          </a:p>
        </p:txBody>
      </p:sp>
      <p:sp>
        <p:nvSpPr>
          <p:cNvPr id="4" name="Номер слайда 3"/>
          <p:cNvSpPr>
            <a:spLocks noGrp="1"/>
          </p:cNvSpPr>
          <p:nvPr>
            <p:ph type="sldNum" sz="quarter" idx="5"/>
          </p:nvPr>
        </p:nvSpPr>
        <p:spPr/>
        <p:txBody>
          <a:bodyPr/>
          <a:lstStyle/>
          <a:p>
            <a:fld id="{B5F388CE-C6E1-46DB-8874-F6B2C131ADB1}" type="slidenum">
              <a:rPr lang="en-US" smtClean="0"/>
              <a:pPr/>
              <a:t>16</a:t>
            </a:fld>
            <a:endParaRPr lang="en-US"/>
          </a:p>
        </p:txBody>
      </p:sp>
    </p:spTree>
    <p:extLst>
      <p:ext uri="{BB962C8B-B14F-4D97-AF65-F5344CB8AC3E}">
        <p14:creationId xmlns="" xmlns:p14="http://schemas.microsoft.com/office/powerpoint/2010/main" val="38307194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EEF1674C-5BBC-4152-B426-04CFC69439A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7" name="Rectangle 6">
            <a:extLst>
              <a:ext uri="{FF2B5EF4-FFF2-40B4-BE49-F238E27FC236}">
                <a16:creationId xmlns="" xmlns:a16="http://schemas.microsoft.com/office/drawing/2014/main" id="{0CC57682-B532-47B8-A2C3-2DA786CCDA06}"/>
              </a:ext>
            </a:extLst>
          </p:cNvPr>
          <p:cNvSpPr/>
          <p:nvPr userDrawn="1"/>
        </p:nvSpPr>
        <p:spPr>
          <a:xfrm>
            <a:off x="0" y="1122362"/>
            <a:ext cx="12192000" cy="462529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2" name="Title 1">
            <a:extLst>
              <a:ext uri="{FF2B5EF4-FFF2-40B4-BE49-F238E27FC236}">
                <a16:creationId xmlns="" xmlns:a16="http://schemas.microsoft.com/office/drawing/2014/main" id="{C6FF4123-0418-4C27-A1F3-D409CC715C98}"/>
              </a:ext>
            </a:extLst>
          </p:cNvPr>
          <p:cNvSpPr>
            <a:spLocks noGrp="1"/>
          </p:cNvSpPr>
          <p:nvPr>
            <p:ph type="ctrTitle"/>
          </p:nvPr>
        </p:nvSpPr>
        <p:spPr>
          <a:xfrm>
            <a:off x="838200" y="1122363"/>
            <a:ext cx="10515600" cy="4625294"/>
          </a:xfrm>
        </p:spPr>
        <p:txBody>
          <a:bodyPr anchor="b"/>
          <a:lstStyle>
            <a:lvl1pPr algn="ctr">
              <a:defRPr sz="6000">
                <a:solidFill>
                  <a:schemeClr val="bg1"/>
                </a:solidFill>
              </a:defRPr>
            </a:lvl1pPr>
          </a:lstStyle>
          <a:p>
            <a:r>
              <a:rPr lang="en-US" dirty="0"/>
              <a:t>Click to edit Master title style</a:t>
            </a:r>
          </a:p>
        </p:txBody>
      </p:sp>
      <p:sp>
        <p:nvSpPr>
          <p:cNvPr id="4" name="Date Placeholder 3">
            <a:extLst>
              <a:ext uri="{FF2B5EF4-FFF2-40B4-BE49-F238E27FC236}">
                <a16:creationId xmlns="" xmlns:a16="http://schemas.microsoft.com/office/drawing/2014/main" id="{B5A24258-86A5-40D4-8F4F-40407A27ACAD}"/>
              </a:ext>
            </a:extLst>
          </p:cNvPr>
          <p:cNvSpPr>
            <a:spLocks noGrp="1"/>
          </p:cNvSpPr>
          <p:nvPr>
            <p:ph type="dt" sz="half" idx="10"/>
          </p:nvPr>
        </p:nvSpPr>
        <p:spPr/>
        <p:txBody>
          <a:bodyPr/>
          <a:lstStyle>
            <a:lvl1pPr>
              <a:defRPr>
                <a:solidFill>
                  <a:schemeClr val="bg1"/>
                </a:solidFill>
              </a:defRPr>
            </a:lvl1pPr>
          </a:lstStyle>
          <a:p>
            <a:fld id="{73DB6F72-4BBC-44EE-A061-61CF2FCD25C7}" type="datetime1">
              <a:rPr lang="en-US" smtClean="0"/>
              <a:pPr/>
              <a:t>5/20/2022</a:t>
            </a:fld>
            <a:endParaRPr lang="en-US" dirty="0"/>
          </a:p>
        </p:txBody>
      </p:sp>
      <p:sp>
        <p:nvSpPr>
          <p:cNvPr id="5" name="Footer Placeholder 4">
            <a:extLst>
              <a:ext uri="{FF2B5EF4-FFF2-40B4-BE49-F238E27FC236}">
                <a16:creationId xmlns="" xmlns:a16="http://schemas.microsoft.com/office/drawing/2014/main" id="{7B47A6CF-AD89-401D-A308-4A6556381162}"/>
              </a:ext>
            </a:extLst>
          </p:cNvPr>
          <p:cNvSpPr>
            <a:spLocks noGrp="1"/>
          </p:cNvSpPr>
          <p:nvPr>
            <p:ph type="ftr" sz="quarter" idx="11"/>
          </p:nvPr>
        </p:nvSpPr>
        <p:spPr/>
        <p:txBody>
          <a:bodyPr/>
          <a:lstStyle>
            <a:lvl1pPr>
              <a:defRPr>
                <a:solidFill>
                  <a:schemeClr val="bg1"/>
                </a:solidFill>
              </a:defRPr>
            </a:lvl1pPr>
          </a:lstStyle>
          <a:p>
            <a:pPr>
              <a:defRPr/>
            </a:pPr>
            <a:r>
              <a:rPr lang="en-US" dirty="0"/>
              <a:t>The European Commission support for the production of this publication does not constitute an endorsement of the contents which reflects the views only</a:t>
            </a:r>
          </a:p>
          <a:p>
            <a:pPr>
              <a:defRPr/>
            </a:pPr>
            <a:r>
              <a:rPr lang="en-US" dirty="0"/>
              <a:t>of the authors, and the Commission cannot be held responsible for any use which may be made of the information contained therein</a:t>
            </a:r>
          </a:p>
        </p:txBody>
      </p:sp>
      <p:sp>
        <p:nvSpPr>
          <p:cNvPr id="6" name="Slide Number Placeholder 5">
            <a:extLst>
              <a:ext uri="{FF2B5EF4-FFF2-40B4-BE49-F238E27FC236}">
                <a16:creationId xmlns="" xmlns:a16="http://schemas.microsoft.com/office/drawing/2014/main" id="{276477CA-6074-4513-A5DE-BBED8FF9AEBF}"/>
              </a:ext>
            </a:extLst>
          </p:cNvPr>
          <p:cNvSpPr>
            <a:spLocks noGrp="1"/>
          </p:cNvSpPr>
          <p:nvPr>
            <p:ph type="sldNum" sz="quarter" idx="12"/>
          </p:nvPr>
        </p:nvSpPr>
        <p:spPr/>
        <p:txBody>
          <a:bodyPr/>
          <a:lstStyle>
            <a:lvl1pPr>
              <a:defRPr>
                <a:solidFill>
                  <a:schemeClr val="bg1"/>
                </a:solidFill>
              </a:defRPr>
            </a:lvl1pPr>
          </a:lstStyle>
          <a:p>
            <a:fld id="{90F67618-A52E-4987-947D-71E58B73B891}" type="slidenum">
              <a:rPr lang="en-US" smtClean="0"/>
              <a:pPr/>
              <a:t>‹#›</a:t>
            </a:fld>
            <a:endParaRPr lang="en-US" dirty="0"/>
          </a:p>
        </p:txBody>
      </p:sp>
      <p:pic>
        <p:nvPicPr>
          <p:cNvPr id="11" name="Graphic 10">
            <a:extLst>
              <a:ext uri="{FF2B5EF4-FFF2-40B4-BE49-F238E27FC236}">
                <a16:creationId xmlns="" xmlns:a16="http://schemas.microsoft.com/office/drawing/2014/main" id="{97FB7A4C-E135-4ACB-AE92-51BC4480216E}"/>
              </a:ext>
            </a:extLst>
          </p:cNvPr>
          <p:cNvPicPr>
            <a:picLocks noChangeAspect="1"/>
          </p:cNvPicPr>
          <p:nvPr userDrawn="1"/>
        </p:nvPicPr>
        <p:blipFill>
          <a:blip r:embed="rId2" cstate="print">
            <a:extLst>
              <a:ext uri="{96DAC541-7B7A-43D3-8B79-37D633B846F1}">
                <asvg:svgBlip xmlns="" xmlns:asvg="http://schemas.microsoft.com/office/drawing/2016/SVG/main" r:embed="rId3"/>
              </a:ext>
            </a:extLst>
          </a:blip>
          <a:stretch>
            <a:fillRect/>
          </a:stretch>
        </p:blipFill>
        <p:spPr>
          <a:xfrm>
            <a:off x="8595362" y="28615"/>
            <a:ext cx="2244412" cy="1048484"/>
          </a:xfrm>
          <a:prstGeom prst="rect">
            <a:avLst/>
          </a:prstGeom>
        </p:spPr>
      </p:pic>
      <p:pic>
        <p:nvPicPr>
          <p:cNvPr id="12" name="Graphic 11">
            <a:extLst>
              <a:ext uri="{FF2B5EF4-FFF2-40B4-BE49-F238E27FC236}">
                <a16:creationId xmlns="" xmlns:a16="http://schemas.microsoft.com/office/drawing/2014/main" id="{57F15707-2EE7-4E4F-9812-D5A539D18DAF}"/>
              </a:ext>
            </a:extLst>
          </p:cNvPr>
          <p:cNvPicPr>
            <a:picLocks noChangeAspect="1"/>
          </p:cNvPicPr>
          <p:nvPr userDrawn="1"/>
        </p:nvPicPr>
        <p:blipFill>
          <a:blip r:embed="rId4" cstate="print">
            <a:extLst>
              <a:ext uri="{96DAC541-7B7A-43D3-8B79-37D633B846F1}">
                <asvg:svgBlip xmlns="" xmlns:asvg="http://schemas.microsoft.com/office/drawing/2016/SVG/main" r:embed="rId5"/>
              </a:ext>
            </a:extLst>
          </a:blip>
          <a:stretch>
            <a:fillRect/>
          </a:stretch>
        </p:blipFill>
        <p:spPr>
          <a:xfrm>
            <a:off x="767012" y="75243"/>
            <a:ext cx="4411578" cy="969786"/>
          </a:xfrm>
          <a:prstGeom prst="rect">
            <a:avLst/>
          </a:prstGeom>
        </p:spPr>
      </p:pic>
    </p:spTree>
    <p:extLst>
      <p:ext uri="{BB962C8B-B14F-4D97-AF65-F5344CB8AC3E}">
        <p14:creationId xmlns="" xmlns:p14="http://schemas.microsoft.com/office/powerpoint/2010/main" val="3592441254"/>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5DABAA-D2F4-4B69-AF85-7E800BFBA7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D9D7B8C-F300-4CE3-ACAD-59025F76B7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452FAB1-DF82-451D-9A91-694EF61C56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99751B2-B51D-4D3B-A3F8-A32BF98ED823}"/>
              </a:ext>
            </a:extLst>
          </p:cNvPr>
          <p:cNvSpPr>
            <a:spLocks noGrp="1"/>
          </p:cNvSpPr>
          <p:nvPr>
            <p:ph type="dt" sz="half" idx="10"/>
          </p:nvPr>
        </p:nvSpPr>
        <p:spPr/>
        <p:txBody>
          <a:bodyPr/>
          <a:lstStyle>
            <a:lvl1pPr>
              <a:defRPr>
                <a:solidFill>
                  <a:schemeClr val="bg1"/>
                </a:solidFill>
              </a:defRPr>
            </a:lvl1pPr>
          </a:lstStyle>
          <a:p>
            <a:fld id="{CB8925F3-20C2-43D0-9D66-1A3C4B0A277C}" type="datetime1">
              <a:rPr lang="en-US" smtClean="0"/>
              <a:pPr/>
              <a:t>5/20/2022</a:t>
            </a:fld>
            <a:endParaRPr lang="en-US" dirty="0"/>
          </a:p>
        </p:txBody>
      </p:sp>
      <p:sp>
        <p:nvSpPr>
          <p:cNvPr id="6" name="Footer Placeholder 5">
            <a:extLst>
              <a:ext uri="{FF2B5EF4-FFF2-40B4-BE49-F238E27FC236}">
                <a16:creationId xmlns="" xmlns:a16="http://schemas.microsoft.com/office/drawing/2014/main" id="{DA849F67-478A-4491-90BE-2160EB3FB118}"/>
              </a:ext>
            </a:extLst>
          </p:cNvPr>
          <p:cNvSpPr>
            <a:spLocks noGrp="1"/>
          </p:cNvSpPr>
          <p:nvPr>
            <p:ph type="ftr" sz="quarter" idx="11"/>
          </p:nvPr>
        </p:nvSpPr>
        <p:spPr/>
        <p:txBody>
          <a:bodyPr/>
          <a:lstStyle>
            <a:lvl1pPr>
              <a:defRPr>
                <a:solidFill>
                  <a:schemeClr val="bg1"/>
                </a:solidFill>
              </a:defRPr>
            </a:lvl1pPr>
          </a:lstStyle>
          <a:p>
            <a:pPr>
              <a:defRPr/>
            </a:pPr>
            <a:r>
              <a:rPr lang="en-US"/>
              <a:t>The European Commission support for the production of this publication does not constitute an endorsement of the contents which reflects the views only</a:t>
            </a:r>
          </a:p>
          <a:p>
            <a:pPr>
              <a:defRPr/>
            </a:pPr>
            <a:r>
              <a:rPr lang="en-US"/>
              <a:t>of the authors, and the Commission cannot be held responsible for any use which may be made of the information contained therein</a:t>
            </a:r>
            <a:endParaRPr lang="en-US" dirty="0"/>
          </a:p>
        </p:txBody>
      </p:sp>
      <p:sp>
        <p:nvSpPr>
          <p:cNvPr id="7" name="Slide Number Placeholder 6">
            <a:extLst>
              <a:ext uri="{FF2B5EF4-FFF2-40B4-BE49-F238E27FC236}">
                <a16:creationId xmlns="" xmlns:a16="http://schemas.microsoft.com/office/drawing/2014/main" id="{D681966C-DCA3-41BC-AB83-92C762C83AD1}"/>
              </a:ext>
            </a:extLst>
          </p:cNvPr>
          <p:cNvSpPr>
            <a:spLocks noGrp="1"/>
          </p:cNvSpPr>
          <p:nvPr>
            <p:ph type="sldNum" sz="quarter" idx="12"/>
          </p:nvPr>
        </p:nvSpPr>
        <p:spPr/>
        <p:txBody>
          <a:bodyPr/>
          <a:lstStyle>
            <a:lvl1pPr>
              <a:defRPr>
                <a:solidFill>
                  <a:schemeClr val="bg1"/>
                </a:solidFill>
              </a:defRPr>
            </a:lvl1pPr>
          </a:lstStyle>
          <a:p>
            <a:fld id="{90F67618-A52E-4987-947D-71E58B73B891}" type="slidenum">
              <a:rPr lang="en-US" smtClean="0"/>
              <a:pPr/>
              <a:t>‹#›</a:t>
            </a:fld>
            <a:endParaRPr lang="en-US"/>
          </a:p>
        </p:txBody>
      </p:sp>
    </p:spTree>
    <p:extLst>
      <p:ext uri="{BB962C8B-B14F-4D97-AF65-F5344CB8AC3E}">
        <p14:creationId xmlns="" xmlns:p14="http://schemas.microsoft.com/office/powerpoint/2010/main" val="381109420"/>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1E6680-DAD0-4D8D-9BB6-ACD40EB457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31275E33-7A4A-423E-8DF7-9167DF9FAD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F763ECA-CE4B-442E-B6D0-BE24EAD646A4}"/>
              </a:ext>
            </a:extLst>
          </p:cNvPr>
          <p:cNvSpPr>
            <a:spLocks noGrp="1"/>
          </p:cNvSpPr>
          <p:nvPr>
            <p:ph type="dt" sz="half" idx="10"/>
          </p:nvPr>
        </p:nvSpPr>
        <p:spPr/>
        <p:txBody>
          <a:bodyPr/>
          <a:lstStyle>
            <a:lvl1pPr>
              <a:defRPr>
                <a:solidFill>
                  <a:schemeClr val="bg1"/>
                </a:solidFill>
              </a:defRPr>
            </a:lvl1pPr>
          </a:lstStyle>
          <a:p>
            <a:fld id="{C97BF615-B1F1-4712-8943-7513808E0E99}" type="datetime1">
              <a:rPr lang="en-US" smtClean="0"/>
              <a:pPr/>
              <a:t>5/20/2022</a:t>
            </a:fld>
            <a:endParaRPr lang="en-US" dirty="0"/>
          </a:p>
        </p:txBody>
      </p:sp>
      <p:sp>
        <p:nvSpPr>
          <p:cNvPr id="5" name="Footer Placeholder 4">
            <a:extLst>
              <a:ext uri="{FF2B5EF4-FFF2-40B4-BE49-F238E27FC236}">
                <a16:creationId xmlns="" xmlns:a16="http://schemas.microsoft.com/office/drawing/2014/main" id="{9DB7D569-274A-4713-88AC-ABC5FC82914B}"/>
              </a:ext>
            </a:extLst>
          </p:cNvPr>
          <p:cNvSpPr>
            <a:spLocks noGrp="1"/>
          </p:cNvSpPr>
          <p:nvPr>
            <p:ph type="ftr" sz="quarter" idx="11"/>
          </p:nvPr>
        </p:nvSpPr>
        <p:spPr/>
        <p:txBody>
          <a:bodyPr/>
          <a:lstStyle>
            <a:lvl1pPr>
              <a:defRPr>
                <a:solidFill>
                  <a:schemeClr val="bg1"/>
                </a:solidFill>
              </a:defRPr>
            </a:lvl1pPr>
          </a:lstStyle>
          <a:p>
            <a:pPr>
              <a:defRPr/>
            </a:pPr>
            <a:r>
              <a:rPr lang="en-US"/>
              <a:t>The European Commission support for the production of this publication does not constitute an endorsement of the contents which reflects the views only</a:t>
            </a:r>
          </a:p>
          <a:p>
            <a:pPr>
              <a:defRPr/>
            </a:pPr>
            <a:r>
              <a:rPr lang="en-US"/>
              <a:t>of the authors, and the Commission cannot be held responsible for any use which may be made of the information contained therein</a:t>
            </a:r>
            <a:endParaRPr lang="en-US" dirty="0"/>
          </a:p>
        </p:txBody>
      </p:sp>
      <p:sp>
        <p:nvSpPr>
          <p:cNvPr id="6" name="Slide Number Placeholder 5">
            <a:extLst>
              <a:ext uri="{FF2B5EF4-FFF2-40B4-BE49-F238E27FC236}">
                <a16:creationId xmlns="" xmlns:a16="http://schemas.microsoft.com/office/drawing/2014/main" id="{165DBC70-3E7F-4672-9480-483929BB1384}"/>
              </a:ext>
            </a:extLst>
          </p:cNvPr>
          <p:cNvSpPr>
            <a:spLocks noGrp="1"/>
          </p:cNvSpPr>
          <p:nvPr>
            <p:ph type="sldNum" sz="quarter" idx="12"/>
          </p:nvPr>
        </p:nvSpPr>
        <p:spPr/>
        <p:txBody>
          <a:bodyPr/>
          <a:lstStyle>
            <a:lvl1pPr>
              <a:defRPr>
                <a:solidFill>
                  <a:schemeClr val="bg1"/>
                </a:solidFill>
              </a:defRPr>
            </a:lvl1pPr>
          </a:lstStyle>
          <a:p>
            <a:fld id="{90F67618-A52E-4987-947D-71E58B73B891}" type="slidenum">
              <a:rPr lang="en-US" smtClean="0"/>
              <a:pPr/>
              <a:t>‹#›</a:t>
            </a:fld>
            <a:endParaRPr lang="en-US"/>
          </a:p>
        </p:txBody>
      </p:sp>
    </p:spTree>
    <p:extLst>
      <p:ext uri="{BB962C8B-B14F-4D97-AF65-F5344CB8AC3E}">
        <p14:creationId xmlns="" xmlns:p14="http://schemas.microsoft.com/office/powerpoint/2010/main" val="4187855534"/>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CC9C40B-11FE-4E03-A13D-0B3BE27B50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8C2CD67-B67C-46C1-BAE2-CFDA7517CA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FBCEF9F-F87B-4005-9B8F-9356B732C16B}"/>
              </a:ext>
            </a:extLst>
          </p:cNvPr>
          <p:cNvSpPr>
            <a:spLocks noGrp="1"/>
          </p:cNvSpPr>
          <p:nvPr>
            <p:ph type="dt" sz="half" idx="10"/>
          </p:nvPr>
        </p:nvSpPr>
        <p:spPr/>
        <p:txBody>
          <a:bodyPr/>
          <a:lstStyle>
            <a:lvl1pPr>
              <a:defRPr>
                <a:solidFill>
                  <a:schemeClr val="bg1"/>
                </a:solidFill>
              </a:defRPr>
            </a:lvl1pPr>
          </a:lstStyle>
          <a:p>
            <a:fld id="{DD95504B-79C0-4E1C-8202-B9299CCB9CD0}" type="datetime1">
              <a:rPr lang="en-US" smtClean="0"/>
              <a:pPr/>
              <a:t>5/20/2022</a:t>
            </a:fld>
            <a:endParaRPr lang="en-US" dirty="0"/>
          </a:p>
        </p:txBody>
      </p:sp>
      <p:sp>
        <p:nvSpPr>
          <p:cNvPr id="5" name="Footer Placeholder 4">
            <a:extLst>
              <a:ext uri="{FF2B5EF4-FFF2-40B4-BE49-F238E27FC236}">
                <a16:creationId xmlns="" xmlns:a16="http://schemas.microsoft.com/office/drawing/2014/main" id="{2B0765EB-066D-4CC3-B987-D6A9CEC20936}"/>
              </a:ext>
            </a:extLst>
          </p:cNvPr>
          <p:cNvSpPr>
            <a:spLocks noGrp="1"/>
          </p:cNvSpPr>
          <p:nvPr>
            <p:ph type="ftr" sz="quarter" idx="11"/>
          </p:nvPr>
        </p:nvSpPr>
        <p:spPr/>
        <p:txBody>
          <a:bodyPr/>
          <a:lstStyle>
            <a:lvl1pPr>
              <a:defRPr>
                <a:solidFill>
                  <a:schemeClr val="bg1"/>
                </a:solidFill>
              </a:defRPr>
            </a:lvl1pPr>
          </a:lstStyle>
          <a:p>
            <a:pPr>
              <a:defRPr/>
            </a:pPr>
            <a:r>
              <a:rPr lang="en-US"/>
              <a:t>The European Commission support for the production of this publication does not constitute an endorsement of the contents which reflects the views only</a:t>
            </a:r>
          </a:p>
          <a:p>
            <a:pPr>
              <a:defRPr/>
            </a:pPr>
            <a:r>
              <a:rPr lang="en-US"/>
              <a:t>of the authors, and the Commission cannot be held responsible for any use which may be made of the information contained therein</a:t>
            </a:r>
            <a:endParaRPr lang="en-US" dirty="0"/>
          </a:p>
        </p:txBody>
      </p:sp>
      <p:sp>
        <p:nvSpPr>
          <p:cNvPr id="6" name="Slide Number Placeholder 5">
            <a:extLst>
              <a:ext uri="{FF2B5EF4-FFF2-40B4-BE49-F238E27FC236}">
                <a16:creationId xmlns="" xmlns:a16="http://schemas.microsoft.com/office/drawing/2014/main" id="{93AA258F-813F-42C0-BAE2-CCD1B47F5678}"/>
              </a:ext>
            </a:extLst>
          </p:cNvPr>
          <p:cNvSpPr>
            <a:spLocks noGrp="1"/>
          </p:cNvSpPr>
          <p:nvPr>
            <p:ph type="sldNum" sz="quarter" idx="12"/>
          </p:nvPr>
        </p:nvSpPr>
        <p:spPr/>
        <p:txBody>
          <a:bodyPr/>
          <a:lstStyle>
            <a:lvl1pPr>
              <a:defRPr>
                <a:solidFill>
                  <a:schemeClr val="bg1"/>
                </a:solidFill>
              </a:defRPr>
            </a:lvl1pPr>
          </a:lstStyle>
          <a:p>
            <a:fld id="{90F67618-A52E-4987-947D-71E58B73B891}" type="slidenum">
              <a:rPr lang="en-US" smtClean="0"/>
              <a:pPr/>
              <a:t>‹#›</a:t>
            </a:fld>
            <a:endParaRPr lang="en-US"/>
          </a:p>
        </p:txBody>
      </p:sp>
    </p:spTree>
    <p:extLst>
      <p:ext uri="{BB962C8B-B14F-4D97-AF65-F5344CB8AC3E}">
        <p14:creationId xmlns="" xmlns:p14="http://schemas.microsoft.com/office/powerpoint/2010/main" val="166683014"/>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0BE2D352-D705-456A-A419-BA2F413286E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7" name="Rectangle 6">
            <a:extLst>
              <a:ext uri="{FF2B5EF4-FFF2-40B4-BE49-F238E27FC236}">
                <a16:creationId xmlns="" xmlns:a16="http://schemas.microsoft.com/office/drawing/2014/main" id="{FDF7C29E-EAA1-45B0-AAB5-200A39788557}"/>
              </a:ext>
            </a:extLst>
          </p:cNvPr>
          <p:cNvSpPr/>
          <p:nvPr userDrawn="1"/>
        </p:nvSpPr>
        <p:spPr>
          <a:xfrm>
            <a:off x="0" y="1122362"/>
            <a:ext cx="12192000" cy="4625295"/>
          </a:xfrm>
          <a:prstGeom prst="rect">
            <a:avLst/>
          </a:prstGeom>
          <a:gradFill flip="none" rotWithShape="1">
            <a:gsLst>
              <a:gs pos="84000">
                <a:srgbClr val="14A9ED"/>
              </a:gs>
              <a:gs pos="44000">
                <a:srgbClr val="25C3F0"/>
              </a:gs>
              <a:gs pos="100000">
                <a:srgbClr val="008BEA"/>
              </a:gs>
              <a:gs pos="0">
                <a:srgbClr val="4BFFF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2" name="Title 1">
            <a:extLst>
              <a:ext uri="{FF2B5EF4-FFF2-40B4-BE49-F238E27FC236}">
                <a16:creationId xmlns="" xmlns:a16="http://schemas.microsoft.com/office/drawing/2014/main" id="{C6FF4123-0418-4C27-A1F3-D409CC715C98}"/>
              </a:ext>
            </a:extLst>
          </p:cNvPr>
          <p:cNvSpPr>
            <a:spLocks noGrp="1"/>
          </p:cNvSpPr>
          <p:nvPr>
            <p:ph type="ctrTitle"/>
          </p:nvPr>
        </p:nvSpPr>
        <p:spPr>
          <a:xfrm>
            <a:off x="838200" y="1122363"/>
            <a:ext cx="10515600" cy="4625294"/>
          </a:xfrm>
        </p:spPr>
        <p:txBody>
          <a:bodyPr anchor="b"/>
          <a:lstStyle>
            <a:lvl1pPr algn="ctr">
              <a:defRPr sz="6000">
                <a:solidFill>
                  <a:schemeClr val="bg1"/>
                </a:solidFill>
              </a:defRPr>
            </a:lvl1pPr>
          </a:lstStyle>
          <a:p>
            <a:r>
              <a:rPr lang="en-US" dirty="0"/>
              <a:t>Click to edit Master title style</a:t>
            </a:r>
          </a:p>
        </p:txBody>
      </p:sp>
      <p:sp>
        <p:nvSpPr>
          <p:cNvPr id="4" name="Date Placeholder 3">
            <a:extLst>
              <a:ext uri="{FF2B5EF4-FFF2-40B4-BE49-F238E27FC236}">
                <a16:creationId xmlns="" xmlns:a16="http://schemas.microsoft.com/office/drawing/2014/main" id="{B5A24258-86A5-40D4-8F4F-40407A27ACAD}"/>
              </a:ext>
            </a:extLst>
          </p:cNvPr>
          <p:cNvSpPr>
            <a:spLocks noGrp="1"/>
          </p:cNvSpPr>
          <p:nvPr>
            <p:ph type="dt" sz="half" idx="10"/>
          </p:nvPr>
        </p:nvSpPr>
        <p:spPr/>
        <p:txBody>
          <a:bodyPr/>
          <a:lstStyle>
            <a:lvl1pPr>
              <a:defRPr>
                <a:solidFill>
                  <a:schemeClr val="bg1"/>
                </a:solidFill>
              </a:defRPr>
            </a:lvl1pPr>
          </a:lstStyle>
          <a:p>
            <a:fld id="{C62A6327-9E4C-4FFE-90CB-2824DE3A1A9F}" type="datetime1">
              <a:rPr lang="en-US" smtClean="0"/>
              <a:pPr/>
              <a:t>5/20/2022</a:t>
            </a:fld>
            <a:endParaRPr lang="en-US" dirty="0"/>
          </a:p>
        </p:txBody>
      </p:sp>
      <p:sp>
        <p:nvSpPr>
          <p:cNvPr id="5" name="Footer Placeholder 4">
            <a:extLst>
              <a:ext uri="{FF2B5EF4-FFF2-40B4-BE49-F238E27FC236}">
                <a16:creationId xmlns="" xmlns:a16="http://schemas.microsoft.com/office/drawing/2014/main" id="{7B47A6CF-AD89-401D-A308-4A6556381162}"/>
              </a:ext>
            </a:extLst>
          </p:cNvPr>
          <p:cNvSpPr>
            <a:spLocks noGrp="1"/>
          </p:cNvSpPr>
          <p:nvPr>
            <p:ph type="ftr" sz="quarter" idx="11"/>
          </p:nvPr>
        </p:nvSpPr>
        <p:spPr/>
        <p:txBody>
          <a:bodyPr/>
          <a:lstStyle>
            <a:lvl1pPr>
              <a:defRPr>
                <a:solidFill>
                  <a:schemeClr val="bg1"/>
                </a:solidFill>
              </a:defRPr>
            </a:lvl1pPr>
          </a:lstStyle>
          <a:p>
            <a:pPr>
              <a:defRPr/>
            </a:pPr>
            <a:r>
              <a:rPr lang="en-US"/>
              <a:t>The European Commission support for the production of this publication does not constitute an endorsement of the contents which reflects the views only</a:t>
            </a:r>
          </a:p>
          <a:p>
            <a:pPr>
              <a:defRPr/>
            </a:pPr>
            <a:r>
              <a:rPr lang="en-US"/>
              <a:t>of the authors, and the Commission cannot be held responsible for any use which may be made of the information contained therein</a:t>
            </a:r>
            <a:endParaRPr lang="en-US" dirty="0"/>
          </a:p>
        </p:txBody>
      </p:sp>
      <p:sp>
        <p:nvSpPr>
          <p:cNvPr id="6" name="Slide Number Placeholder 5">
            <a:extLst>
              <a:ext uri="{FF2B5EF4-FFF2-40B4-BE49-F238E27FC236}">
                <a16:creationId xmlns="" xmlns:a16="http://schemas.microsoft.com/office/drawing/2014/main" id="{276477CA-6074-4513-A5DE-BBED8FF9AEBF}"/>
              </a:ext>
            </a:extLst>
          </p:cNvPr>
          <p:cNvSpPr>
            <a:spLocks noGrp="1"/>
          </p:cNvSpPr>
          <p:nvPr>
            <p:ph type="sldNum" sz="quarter" idx="12"/>
          </p:nvPr>
        </p:nvSpPr>
        <p:spPr/>
        <p:txBody>
          <a:bodyPr/>
          <a:lstStyle>
            <a:lvl1pPr>
              <a:defRPr>
                <a:solidFill>
                  <a:schemeClr val="bg1"/>
                </a:solidFill>
              </a:defRPr>
            </a:lvl1pPr>
          </a:lstStyle>
          <a:p>
            <a:fld id="{90F67618-A52E-4987-947D-71E58B73B891}" type="slidenum">
              <a:rPr lang="en-US" smtClean="0"/>
              <a:pPr/>
              <a:t>‹#›</a:t>
            </a:fld>
            <a:endParaRPr lang="en-US"/>
          </a:p>
        </p:txBody>
      </p:sp>
      <p:pic>
        <p:nvPicPr>
          <p:cNvPr id="10" name="Graphic 9">
            <a:extLst>
              <a:ext uri="{FF2B5EF4-FFF2-40B4-BE49-F238E27FC236}">
                <a16:creationId xmlns="" xmlns:a16="http://schemas.microsoft.com/office/drawing/2014/main" id="{83966F4B-FB96-4653-8679-7F4052D356D7}"/>
              </a:ext>
            </a:extLst>
          </p:cNvPr>
          <p:cNvPicPr>
            <a:picLocks noChangeAspect="1"/>
          </p:cNvPicPr>
          <p:nvPr userDrawn="1"/>
        </p:nvPicPr>
        <p:blipFill>
          <a:blip r:embed="rId2" cstate="print">
            <a:extLst>
              <a:ext uri="{96DAC541-7B7A-43D3-8B79-37D633B846F1}">
                <asvg:svgBlip xmlns="" xmlns:asvg="http://schemas.microsoft.com/office/drawing/2016/SVG/main" r:embed="rId3"/>
              </a:ext>
            </a:extLst>
          </a:blip>
          <a:stretch>
            <a:fillRect/>
          </a:stretch>
        </p:blipFill>
        <p:spPr>
          <a:xfrm>
            <a:off x="8595362" y="28615"/>
            <a:ext cx="2244412" cy="1048484"/>
          </a:xfrm>
          <a:prstGeom prst="rect">
            <a:avLst/>
          </a:prstGeom>
        </p:spPr>
      </p:pic>
      <p:pic>
        <p:nvPicPr>
          <p:cNvPr id="11" name="Graphic 10">
            <a:extLst>
              <a:ext uri="{FF2B5EF4-FFF2-40B4-BE49-F238E27FC236}">
                <a16:creationId xmlns="" xmlns:a16="http://schemas.microsoft.com/office/drawing/2014/main" id="{FBF4EC88-7780-46F9-9464-23F36ADC3950}"/>
              </a:ext>
            </a:extLst>
          </p:cNvPr>
          <p:cNvPicPr>
            <a:picLocks noChangeAspect="1"/>
          </p:cNvPicPr>
          <p:nvPr userDrawn="1"/>
        </p:nvPicPr>
        <p:blipFill>
          <a:blip r:embed="rId4" cstate="print">
            <a:extLst>
              <a:ext uri="{96DAC541-7B7A-43D3-8B79-37D633B846F1}">
                <asvg:svgBlip xmlns="" xmlns:asvg="http://schemas.microsoft.com/office/drawing/2016/SVG/main" r:embed="rId5"/>
              </a:ext>
            </a:extLst>
          </a:blip>
          <a:stretch>
            <a:fillRect/>
          </a:stretch>
        </p:blipFill>
        <p:spPr>
          <a:xfrm>
            <a:off x="767012" y="75243"/>
            <a:ext cx="4411578" cy="969786"/>
          </a:xfrm>
          <a:prstGeom prst="rect">
            <a:avLst/>
          </a:prstGeom>
        </p:spPr>
      </p:pic>
    </p:spTree>
    <p:extLst>
      <p:ext uri="{BB962C8B-B14F-4D97-AF65-F5344CB8AC3E}">
        <p14:creationId xmlns="" xmlns:p14="http://schemas.microsoft.com/office/powerpoint/2010/main" val="213950784"/>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5C0A238A-2641-4F67-8BFE-6F1BE1A7411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7" name="Rectangle 6">
            <a:extLst>
              <a:ext uri="{FF2B5EF4-FFF2-40B4-BE49-F238E27FC236}">
                <a16:creationId xmlns="" xmlns:a16="http://schemas.microsoft.com/office/drawing/2014/main" id="{4CBA44F9-1BCC-4C4C-9433-8AEB305406D2}"/>
              </a:ext>
            </a:extLst>
          </p:cNvPr>
          <p:cNvSpPr/>
          <p:nvPr userDrawn="1"/>
        </p:nvSpPr>
        <p:spPr>
          <a:xfrm>
            <a:off x="0" y="1221971"/>
            <a:ext cx="12192000" cy="4607980"/>
          </a:xfrm>
          <a:prstGeom prst="rect">
            <a:avLst/>
          </a:prstGeom>
          <a:gradFill flip="none" rotWithShape="1">
            <a:gsLst>
              <a:gs pos="84000">
                <a:srgbClr val="14A9ED"/>
              </a:gs>
              <a:gs pos="44000">
                <a:srgbClr val="25C3F0"/>
              </a:gs>
              <a:gs pos="100000">
                <a:srgbClr val="008BEA"/>
              </a:gs>
              <a:gs pos="0">
                <a:srgbClr val="4BFFF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endParaRPr>
          </a:p>
        </p:txBody>
      </p:sp>
      <p:sp>
        <p:nvSpPr>
          <p:cNvPr id="2" name="Title 1">
            <a:extLst>
              <a:ext uri="{FF2B5EF4-FFF2-40B4-BE49-F238E27FC236}">
                <a16:creationId xmlns="" xmlns:a16="http://schemas.microsoft.com/office/drawing/2014/main" id="{734DA3C8-A987-4AD9-97C6-10F5D59E2785}"/>
              </a:ext>
            </a:extLst>
          </p:cNvPr>
          <p:cNvSpPr>
            <a:spLocks noGrp="1"/>
          </p:cNvSpPr>
          <p:nvPr>
            <p:ph type="title"/>
          </p:nvPr>
        </p:nvSpPr>
        <p:spPr>
          <a:xfrm>
            <a:off x="831850" y="1335666"/>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11AF80A9-2FD1-4883-9AB5-F232EE598FCB}"/>
              </a:ext>
            </a:extLst>
          </p:cNvPr>
          <p:cNvSpPr>
            <a:spLocks noGrp="1"/>
          </p:cNvSpPr>
          <p:nvPr>
            <p:ph type="body" idx="1"/>
          </p:nvPr>
        </p:nvSpPr>
        <p:spPr>
          <a:xfrm>
            <a:off x="831850" y="4215391"/>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 xmlns:a16="http://schemas.microsoft.com/office/drawing/2014/main" id="{95EB08CA-34A3-4902-8509-4101781E8BA1}"/>
              </a:ext>
            </a:extLst>
          </p:cNvPr>
          <p:cNvSpPr>
            <a:spLocks noGrp="1"/>
          </p:cNvSpPr>
          <p:nvPr>
            <p:ph type="dt" sz="half" idx="10"/>
          </p:nvPr>
        </p:nvSpPr>
        <p:spPr/>
        <p:txBody>
          <a:bodyPr/>
          <a:lstStyle>
            <a:lvl1pPr>
              <a:defRPr>
                <a:solidFill>
                  <a:schemeClr val="bg1"/>
                </a:solidFill>
              </a:defRPr>
            </a:lvl1pPr>
          </a:lstStyle>
          <a:p>
            <a:fld id="{471B646A-399C-4A19-9C06-3644FFA4F944}" type="datetime1">
              <a:rPr lang="en-US" smtClean="0"/>
              <a:pPr/>
              <a:t>5/20/2022</a:t>
            </a:fld>
            <a:endParaRPr lang="en-US" dirty="0"/>
          </a:p>
        </p:txBody>
      </p:sp>
      <p:sp>
        <p:nvSpPr>
          <p:cNvPr id="5" name="Footer Placeholder 4">
            <a:extLst>
              <a:ext uri="{FF2B5EF4-FFF2-40B4-BE49-F238E27FC236}">
                <a16:creationId xmlns="" xmlns:a16="http://schemas.microsoft.com/office/drawing/2014/main" id="{A06CAC29-38EC-4DB1-B907-C22DDD16884E}"/>
              </a:ext>
            </a:extLst>
          </p:cNvPr>
          <p:cNvSpPr>
            <a:spLocks noGrp="1"/>
          </p:cNvSpPr>
          <p:nvPr>
            <p:ph type="ftr" sz="quarter" idx="11"/>
          </p:nvPr>
        </p:nvSpPr>
        <p:spPr/>
        <p:txBody>
          <a:bodyPr/>
          <a:lstStyle>
            <a:lvl1pPr>
              <a:defRPr>
                <a:solidFill>
                  <a:schemeClr val="bg1"/>
                </a:solidFill>
              </a:defRPr>
            </a:lvl1pPr>
          </a:lstStyle>
          <a:p>
            <a:pPr>
              <a:defRPr/>
            </a:pPr>
            <a:r>
              <a:rPr lang="en-US"/>
              <a:t>The European Commission support for the production of this publication does not constitute an endorsement of the contents which reflects the views only</a:t>
            </a:r>
          </a:p>
          <a:p>
            <a:pPr>
              <a:defRPr/>
            </a:pPr>
            <a:r>
              <a:rPr lang="en-US"/>
              <a:t>of the authors, and the Commission cannot be held responsible for any use which may be made of the information contained therein</a:t>
            </a:r>
            <a:endParaRPr lang="en-US" dirty="0"/>
          </a:p>
        </p:txBody>
      </p:sp>
      <p:sp>
        <p:nvSpPr>
          <p:cNvPr id="6" name="Slide Number Placeholder 5">
            <a:extLst>
              <a:ext uri="{FF2B5EF4-FFF2-40B4-BE49-F238E27FC236}">
                <a16:creationId xmlns="" xmlns:a16="http://schemas.microsoft.com/office/drawing/2014/main" id="{AEE0D51D-2F4C-4A93-8444-2E332574FFA9}"/>
              </a:ext>
            </a:extLst>
          </p:cNvPr>
          <p:cNvSpPr>
            <a:spLocks noGrp="1"/>
          </p:cNvSpPr>
          <p:nvPr>
            <p:ph type="sldNum" sz="quarter" idx="12"/>
          </p:nvPr>
        </p:nvSpPr>
        <p:spPr/>
        <p:txBody>
          <a:bodyPr/>
          <a:lstStyle>
            <a:lvl1pPr>
              <a:defRPr>
                <a:solidFill>
                  <a:schemeClr val="bg1"/>
                </a:solidFill>
              </a:defRPr>
            </a:lvl1pPr>
          </a:lstStyle>
          <a:p>
            <a:fld id="{90F67618-A52E-4987-947D-71E58B73B891}" type="slidenum">
              <a:rPr lang="en-US" smtClean="0"/>
              <a:pPr/>
              <a:t>‹#›</a:t>
            </a:fld>
            <a:endParaRPr lang="en-US"/>
          </a:p>
        </p:txBody>
      </p:sp>
      <p:pic>
        <p:nvPicPr>
          <p:cNvPr id="11" name="Graphic 10">
            <a:extLst>
              <a:ext uri="{FF2B5EF4-FFF2-40B4-BE49-F238E27FC236}">
                <a16:creationId xmlns="" xmlns:a16="http://schemas.microsoft.com/office/drawing/2014/main" id="{D73218F8-C978-4F64-8A01-8253FC4B3AD7}"/>
              </a:ext>
            </a:extLst>
          </p:cNvPr>
          <p:cNvPicPr>
            <a:picLocks noChangeAspect="1"/>
          </p:cNvPicPr>
          <p:nvPr userDrawn="1"/>
        </p:nvPicPr>
        <p:blipFill>
          <a:blip r:embed="rId2" cstate="print">
            <a:extLst>
              <a:ext uri="{96DAC541-7B7A-43D3-8B79-37D633B846F1}">
                <asvg:svgBlip xmlns="" xmlns:asvg="http://schemas.microsoft.com/office/drawing/2016/SVG/main" r:embed="rId3"/>
              </a:ext>
            </a:extLst>
          </a:blip>
          <a:stretch>
            <a:fillRect/>
          </a:stretch>
        </p:blipFill>
        <p:spPr>
          <a:xfrm>
            <a:off x="8595362" y="86744"/>
            <a:ext cx="2244412" cy="1048484"/>
          </a:xfrm>
          <a:prstGeom prst="rect">
            <a:avLst/>
          </a:prstGeom>
        </p:spPr>
      </p:pic>
      <p:pic>
        <p:nvPicPr>
          <p:cNvPr id="12" name="Graphic 11">
            <a:extLst>
              <a:ext uri="{FF2B5EF4-FFF2-40B4-BE49-F238E27FC236}">
                <a16:creationId xmlns="" xmlns:a16="http://schemas.microsoft.com/office/drawing/2014/main" id="{A91E4ADC-C7B2-4DB5-8FF4-E636A64DF28B}"/>
              </a:ext>
            </a:extLst>
          </p:cNvPr>
          <p:cNvPicPr>
            <a:picLocks noChangeAspect="1"/>
          </p:cNvPicPr>
          <p:nvPr userDrawn="1"/>
        </p:nvPicPr>
        <p:blipFill>
          <a:blip r:embed="rId4" cstate="print">
            <a:extLst>
              <a:ext uri="{96DAC541-7B7A-43D3-8B79-37D633B846F1}">
                <asvg:svgBlip xmlns="" xmlns:asvg="http://schemas.microsoft.com/office/drawing/2016/SVG/main" r:embed="rId5"/>
              </a:ext>
            </a:extLst>
          </a:blip>
          <a:stretch>
            <a:fillRect/>
          </a:stretch>
        </p:blipFill>
        <p:spPr>
          <a:xfrm>
            <a:off x="767012" y="133372"/>
            <a:ext cx="4411578" cy="969786"/>
          </a:xfrm>
          <a:prstGeom prst="rect">
            <a:avLst/>
          </a:prstGeom>
        </p:spPr>
      </p:pic>
    </p:spTree>
    <p:extLst>
      <p:ext uri="{BB962C8B-B14F-4D97-AF65-F5344CB8AC3E}">
        <p14:creationId xmlns="" xmlns:p14="http://schemas.microsoft.com/office/powerpoint/2010/main" val="546991785"/>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CC7E62-05D3-4C16-8FD0-BA73744A69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42765E4-EA0F-4DF0-9719-7ED262626E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B45311B-1732-401A-93B7-E14FED1508D6}"/>
              </a:ext>
            </a:extLst>
          </p:cNvPr>
          <p:cNvSpPr>
            <a:spLocks noGrp="1"/>
          </p:cNvSpPr>
          <p:nvPr>
            <p:ph type="dt" sz="half" idx="10"/>
          </p:nvPr>
        </p:nvSpPr>
        <p:spPr/>
        <p:txBody>
          <a:bodyPr/>
          <a:lstStyle>
            <a:lvl1pPr>
              <a:defRPr>
                <a:solidFill>
                  <a:schemeClr val="bg1"/>
                </a:solidFill>
              </a:defRPr>
            </a:lvl1pPr>
          </a:lstStyle>
          <a:p>
            <a:fld id="{C1883C14-771A-48EE-8A80-F60CD852F446}" type="datetime1">
              <a:rPr lang="en-US" smtClean="0"/>
              <a:pPr/>
              <a:t>5/20/2022</a:t>
            </a:fld>
            <a:endParaRPr lang="en-US"/>
          </a:p>
        </p:txBody>
      </p:sp>
      <p:sp>
        <p:nvSpPr>
          <p:cNvPr id="5" name="Footer Placeholder 4">
            <a:extLst>
              <a:ext uri="{FF2B5EF4-FFF2-40B4-BE49-F238E27FC236}">
                <a16:creationId xmlns="" xmlns:a16="http://schemas.microsoft.com/office/drawing/2014/main" id="{3DA62A0F-77F1-4B66-809F-BE42284679EE}"/>
              </a:ext>
            </a:extLst>
          </p:cNvPr>
          <p:cNvSpPr>
            <a:spLocks noGrp="1"/>
          </p:cNvSpPr>
          <p:nvPr>
            <p:ph type="ftr" sz="quarter" idx="11"/>
          </p:nvPr>
        </p:nvSpPr>
        <p:spPr/>
        <p:txBody>
          <a:bodyPr/>
          <a:lstStyle>
            <a:lvl1pPr>
              <a:defRPr>
                <a:solidFill>
                  <a:schemeClr val="bg1"/>
                </a:solidFill>
              </a:defRPr>
            </a:lvl1pPr>
          </a:lstStyle>
          <a:p>
            <a:pPr>
              <a:defRPr/>
            </a:pPr>
            <a:r>
              <a:rPr lang="en-US"/>
              <a:t>The European Commission support for the production of this publication does not constitute an endorsement of the contents which reflects the views only</a:t>
            </a:r>
          </a:p>
          <a:p>
            <a:pPr>
              <a:defRPr/>
            </a:pPr>
            <a:r>
              <a:rPr lang="en-US"/>
              <a:t>of the authors, and the Commission cannot be held responsible for any use which may be made of the information contained therein</a:t>
            </a:r>
            <a:endParaRPr lang="en-US" dirty="0"/>
          </a:p>
        </p:txBody>
      </p:sp>
      <p:sp>
        <p:nvSpPr>
          <p:cNvPr id="6" name="Slide Number Placeholder 5">
            <a:extLst>
              <a:ext uri="{FF2B5EF4-FFF2-40B4-BE49-F238E27FC236}">
                <a16:creationId xmlns="" xmlns:a16="http://schemas.microsoft.com/office/drawing/2014/main" id="{B4461CEA-9660-405B-AA71-C7D98AEAB96E}"/>
              </a:ext>
            </a:extLst>
          </p:cNvPr>
          <p:cNvSpPr>
            <a:spLocks noGrp="1"/>
          </p:cNvSpPr>
          <p:nvPr>
            <p:ph type="sldNum" sz="quarter" idx="12"/>
          </p:nvPr>
        </p:nvSpPr>
        <p:spPr/>
        <p:txBody>
          <a:bodyPr/>
          <a:lstStyle>
            <a:lvl1pPr>
              <a:defRPr>
                <a:solidFill>
                  <a:schemeClr val="bg1"/>
                </a:solidFill>
              </a:defRPr>
            </a:lvl1pPr>
          </a:lstStyle>
          <a:p>
            <a:fld id="{90F67618-A52E-4987-947D-71E58B73B891}" type="slidenum">
              <a:rPr lang="en-US" smtClean="0"/>
              <a:pPr/>
              <a:t>‹#›</a:t>
            </a:fld>
            <a:endParaRPr lang="en-US"/>
          </a:p>
        </p:txBody>
      </p:sp>
    </p:spTree>
    <p:extLst>
      <p:ext uri="{BB962C8B-B14F-4D97-AF65-F5344CB8AC3E}">
        <p14:creationId xmlns="" xmlns:p14="http://schemas.microsoft.com/office/powerpoint/2010/main" val="2641780511"/>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2827A1-0526-416A-8810-0FEF4C3506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10F545B-0FB4-4AB9-A653-671695BD31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6C67BD0-D04D-4CD3-937D-51400923E6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2136C3C-8432-4B4E-993C-F8D8B6CE45FB}"/>
              </a:ext>
            </a:extLst>
          </p:cNvPr>
          <p:cNvSpPr>
            <a:spLocks noGrp="1"/>
          </p:cNvSpPr>
          <p:nvPr>
            <p:ph type="dt" sz="half" idx="10"/>
          </p:nvPr>
        </p:nvSpPr>
        <p:spPr>
          <a:solidFill>
            <a:srgbClr val="00B0F0"/>
          </a:solidFill>
        </p:spPr>
        <p:txBody>
          <a:bodyPr/>
          <a:lstStyle>
            <a:lvl1pPr>
              <a:defRPr>
                <a:solidFill>
                  <a:schemeClr val="bg1"/>
                </a:solidFill>
              </a:defRPr>
            </a:lvl1pPr>
          </a:lstStyle>
          <a:p>
            <a:fld id="{2A75537E-6B4B-4E2B-AC3D-671EB860DE74}" type="datetime1">
              <a:rPr lang="en-US" smtClean="0"/>
              <a:pPr/>
              <a:t>5/20/2022</a:t>
            </a:fld>
            <a:endParaRPr lang="en-US"/>
          </a:p>
        </p:txBody>
      </p:sp>
      <p:sp>
        <p:nvSpPr>
          <p:cNvPr id="6" name="Footer Placeholder 5">
            <a:extLst>
              <a:ext uri="{FF2B5EF4-FFF2-40B4-BE49-F238E27FC236}">
                <a16:creationId xmlns="" xmlns:a16="http://schemas.microsoft.com/office/drawing/2014/main" id="{89E231B1-5C53-4B43-B6BB-6A5E59B02577}"/>
              </a:ext>
            </a:extLst>
          </p:cNvPr>
          <p:cNvSpPr>
            <a:spLocks noGrp="1"/>
          </p:cNvSpPr>
          <p:nvPr>
            <p:ph type="ftr" sz="quarter" idx="11"/>
          </p:nvPr>
        </p:nvSpPr>
        <p:spPr/>
        <p:txBody>
          <a:bodyPr/>
          <a:lstStyle>
            <a:lvl1pPr>
              <a:defRPr>
                <a:solidFill>
                  <a:schemeClr val="bg1"/>
                </a:solidFill>
              </a:defRPr>
            </a:lvl1pPr>
          </a:lstStyle>
          <a:p>
            <a:pPr>
              <a:defRPr/>
            </a:pPr>
            <a:r>
              <a:rPr lang="en-US"/>
              <a:t>The European Commission support for the production of this publication does not constitute an endorsement of the contents which reflects the views only</a:t>
            </a:r>
          </a:p>
          <a:p>
            <a:pPr>
              <a:defRPr/>
            </a:pPr>
            <a:r>
              <a:rPr lang="en-US"/>
              <a:t>of the authors, and the Commission cannot be held responsible for any use which may be made of the information contained therein</a:t>
            </a:r>
            <a:endParaRPr lang="en-US" dirty="0"/>
          </a:p>
        </p:txBody>
      </p:sp>
      <p:sp>
        <p:nvSpPr>
          <p:cNvPr id="7" name="Slide Number Placeholder 6">
            <a:extLst>
              <a:ext uri="{FF2B5EF4-FFF2-40B4-BE49-F238E27FC236}">
                <a16:creationId xmlns="" xmlns:a16="http://schemas.microsoft.com/office/drawing/2014/main" id="{5CE52A72-6C2A-4662-BD35-8DCCFE9BEB15}"/>
              </a:ext>
            </a:extLst>
          </p:cNvPr>
          <p:cNvSpPr>
            <a:spLocks noGrp="1"/>
          </p:cNvSpPr>
          <p:nvPr>
            <p:ph type="sldNum" sz="quarter" idx="12"/>
          </p:nvPr>
        </p:nvSpPr>
        <p:spPr/>
        <p:txBody>
          <a:bodyPr/>
          <a:lstStyle>
            <a:lvl1pPr>
              <a:defRPr>
                <a:solidFill>
                  <a:schemeClr val="bg1"/>
                </a:solidFill>
              </a:defRPr>
            </a:lvl1pPr>
          </a:lstStyle>
          <a:p>
            <a:fld id="{90F67618-A52E-4987-947D-71E58B73B891}" type="slidenum">
              <a:rPr lang="en-US" smtClean="0"/>
              <a:pPr/>
              <a:t>‹#›</a:t>
            </a:fld>
            <a:endParaRPr lang="en-US"/>
          </a:p>
        </p:txBody>
      </p:sp>
    </p:spTree>
    <p:extLst>
      <p:ext uri="{BB962C8B-B14F-4D97-AF65-F5344CB8AC3E}">
        <p14:creationId xmlns="" xmlns:p14="http://schemas.microsoft.com/office/powerpoint/2010/main" val="1828084728"/>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D7F072-C2DA-45FF-B5BB-AD50248514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36EEACF-1756-4C26-A7E7-A241FF7CD6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9ECA7AF-3DBB-4DDE-9A5D-A62CD190CC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9D6C8C4-348C-4489-9730-FAF8582264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3B8F87D-EA3D-4835-895C-9ABC804F6A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66020E8-7D9D-48CA-9DC8-113A99B4A2F9}"/>
              </a:ext>
            </a:extLst>
          </p:cNvPr>
          <p:cNvSpPr>
            <a:spLocks noGrp="1"/>
          </p:cNvSpPr>
          <p:nvPr>
            <p:ph type="dt" sz="half" idx="10"/>
          </p:nvPr>
        </p:nvSpPr>
        <p:spPr/>
        <p:txBody>
          <a:bodyPr/>
          <a:lstStyle>
            <a:lvl1pPr>
              <a:defRPr>
                <a:solidFill>
                  <a:schemeClr val="bg1"/>
                </a:solidFill>
              </a:defRPr>
            </a:lvl1pPr>
          </a:lstStyle>
          <a:p>
            <a:fld id="{29C8A078-D391-4D03-95E0-5656A000F218}" type="datetime1">
              <a:rPr lang="en-US" smtClean="0"/>
              <a:pPr/>
              <a:t>5/20/2022</a:t>
            </a:fld>
            <a:endParaRPr lang="en-US" dirty="0"/>
          </a:p>
        </p:txBody>
      </p:sp>
      <p:sp>
        <p:nvSpPr>
          <p:cNvPr id="8" name="Footer Placeholder 7">
            <a:extLst>
              <a:ext uri="{FF2B5EF4-FFF2-40B4-BE49-F238E27FC236}">
                <a16:creationId xmlns="" xmlns:a16="http://schemas.microsoft.com/office/drawing/2014/main" id="{C128296E-CB7C-4FFA-9416-BA86B7A2EAB2}"/>
              </a:ext>
            </a:extLst>
          </p:cNvPr>
          <p:cNvSpPr>
            <a:spLocks noGrp="1"/>
          </p:cNvSpPr>
          <p:nvPr>
            <p:ph type="ftr" sz="quarter" idx="11"/>
          </p:nvPr>
        </p:nvSpPr>
        <p:spPr/>
        <p:txBody>
          <a:bodyPr/>
          <a:lstStyle>
            <a:lvl1pPr>
              <a:defRPr>
                <a:solidFill>
                  <a:schemeClr val="bg1"/>
                </a:solidFill>
              </a:defRPr>
            </a:lvl1pPr>
          </a:lstStyle>
          <a:p>
            <a:pPr>
              <a:defRPr/>
            </a:pPr>
            <a:r>
              <a:rPr lang="en-US"/>
              <a:t>The European Commission support for the production of this publication does not constitute an endorsement of the contents which reflects the views only</a:t>
            </a:r>
          </a:p>
          <a:p>
            <a:pPr>
              <a:defRPr/>
            </a:pPr>
            <a:r>
              <a:rPr lang="en-US"/>
              <a:t>of the authors, and the Commission cannot be held responsible for any use which may be made of the information contained therein</a:t>
            </a:r>
            <a:endParaRPr lang="en-US" dirty="0"/>
          </a:p>
        </p:txBody>
      </p:sp>
      <p:sp>
        <p:nvSpPr>
          <p:cNvPr id="9" name="Slide Number Placeholder 8">
            <a:extLst>
              <a:ext uri="{FF2B5EF4-FFF2-40B4-BE49-F238E27FC236}">
                <a16:creationId xmlns="" xmlns:a16="http://schemas.microsoft.com/office/drawing/2014/main" id="{DF4FD326-8072-4559-9F74-0F31DE942CF8}"/>
              </a:ext>
            </a:extLst>
          </p:cNvPr>
          <p:cNvSpPr>
            <a:spLocks noGrp="1"/>
          </p:cNvSpPr>
          <p:nvPr>
            <p:ph type="sldNum" sz="quarter" idx="12"/>
          </p:nvPr>
        </p:nvSpPr>
        <p:spPr/>
        <p:txBody>
          <a:bodyPr/>
          <a:lstStyle>
            <a:lvl1pPr>
              <a:defRPr>
                <a:solidFill>
                  <a:schemeClr val="bg1"/>
                </a:solidFill>
              </a:defRPr>
            </a:lvl1pPr>
          </a:lstStyle>
          <a:p>
            <a:fld id="{90F67618-A52E-4987-947D-71E58B73B891}" type="slidenum">
              <a:rPr lang="en-US" smtClean="0"/>
              <a:pPr/>
              <a:t>‹#›</a:t>
            </a:fld>
            <a:endParaRPr lang="en-US"/>
          </a:p>
        </p:txBody>
      </p:sp>
    </p:spTree>
    <p:extLst>
      <p:ext uri="{BB962C8B-B14F-4D97-AF65-F5344CB8AC3E}">
        <p14:creationId xmlns="" xmlns:p14="http://schemas.microsoft.com/office/powerpoint/2010/main" val="543372189"/>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22E8EE-D887-4823-8101-2A13DFF382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B2A49B6-905D-451D-838B-8C0FB07E419D}"/>
              </a:ext>
            </a:extLst>
          </p:cNvPr>
          <p:cNvSpPr>
            <a:spLocks noGrp="1"/>
          </p:cNvSpPr>
          <p:nvPr>
            <p:ph type="dt" sz="half" idx="10"/>
          </p:nvPr>
        </p:nvSpPr>
        <p:spPr/>
        <p:txBody>
          <a:bodyPr/>
          <a:lstStyle>
            <a:lvl1pPr>
              <a:defRPr>
                <a:solidFill>
                  <a:schemeClr val="bg1"/>
                </a:solidFill>
              </a:defRPr>
            </a:lvl1pPr>
          </a:lstStyle>
          <a:p>
            <a:fld id="{353CA740-2374-4B37-8959-7BA6EE07127C}" type="datetime1">
              <a:rPr lang="en-US" smtClean="0"/>
              <a:pPr/>
              <a:t>5/20/2022</a:t>
            </a:fld>
            <a:endParaRPr lang="en-US" dirty="0"/>
          </a:p>
        </p:txBody>
      </p:sp>
      <p:sp>
        <p:nvSpPr>
          <p:cNvPr id="4" name="Footer Placeholder 3">
            <a:extLst>
              <a:ext uri="{FF2B5EF4-FFF2-40B4-BE49-F238E27FC236}">
                <a16:creationId xmlns="" xmlns:a16="http://schemas.microsoft.com/office/drawing/2014/main" id="{F6DD3310-62C8-45FE-A4A7-74643D655BB5}"/>
              </a:ext>
            </a:extLst>
          </p:cNvPr>
          <p:cNvSpPr>
            <a:spLocks noGrp="1"/>
          </p:cNvSpPr>
          <p:nvPr>
            <p:ph type="ftr" sz="quarter" idx="11"/>
          </p:nvPr>
        </p:nvSpPr>
        <p:spPr/>
        <p:txBody>
          <a:bodyPr/>
          <a:lstStyle>
            <a:lvl1pPr>
              <a:defRPr>
                <a:solidFill>
                  <a:schemeClr val="bg1"/>
                </a:solidFill>
              </a:defRPr>
            </a:lvl1pPr>
          </a:lstStyle>
          <a:p>
            <a:pPr>
              <a:defRPr/>
            </a:pPr>
            <a:r>
              <a:rPr lang="en-US"/>
              <a:t>The European Commission support for the production of this publication does not constitute an endorsement of the contents which reflects the views only</a:t>
            </a:r>
          </a:p>
          <a:p>
            <a:pPr>
              <a:defRPr/>
            </a:pPr>
            <a:r>
              <a:rPr lang="en-US"/>
              <a:t>of the authors, and the Commission cannot be held responsible for any use which may be made of the information contained therein</a:t>
            </a:r>
            <a:endParaRPr lang="en-US" dirty="0"/>
          </a:p>
        </p:txBody>
      </p:sp>
      <p:sp>
        <p:nvSpPr>
          <p:cNvPr id="5" name="Slide Number Placeholder 4">
            <a:extLst>
              <a:ext uri="{FF2B5EF4-FFF2-40B4-BE49-F238E27FC236}">
                <a16:creationId xmlns="" xmlns:a16="http://schemas.microsoft.com/office/drawing/2014/main" id="{77D3B9E2-CF31-4265-A00D-FDA6FDACAB60}"/>
              </a:ext>
            </a:extLst>
          </p:cNvPr>
          <p:cNvSpPr>
            <a:spLocks noGrp="1"/>
          </p:cNvSpPr>
          <p:nvPr>
            <p:ph type="sldNum" sz="quarter" idx="12"/>
          </p:nvPr>
        </p:nvSpPr>
        <p:spPr/>
        <p:txBody>
          <a:bodyPr/>
          <a:lstStyle>
            <a:lvl1pPr>
              <a:defRPr>
                <a:solidFill>
                  <a:schemeClr val="bg1"/>
                </a:solidFill>
              </a:defRPr>
            </a:lvl1pPr>
          </a:lstStyle>
          <a:p>
            <a:fld id="{90F67618-A52E-4987-947D-71E58B73B891}" type="slidenum">
              <a:rPr lang="en-US" smtClean="0"/>
              <a:pPr/>
              <a:t>‹#›</a:t>
            </a:fld>
            <a:endParaRPr lang="en-US"/>
          </a:p>
        </p:txBody>
      </p:sp>
    </p:spTree>
    <p:extLst>
      <p:ext uri="{BB962C8B-B14F-4D97-AF65-F5344CB8AC3E}">
        <p14:creationId xmlns="" xmlns:p14="http://schemas.microsoft.com/office/powerpoint/2010/main" val="2045365836"/>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4E49607-7104-434C-8144-CEE85F3060DB}"/>
              </a:ext>
            </a:extLst>
          </p:cNvPr>
          <p:cNvSpPr>
            <a:spLocks noGrp="1"/>
          </p:cNvSpPr>
          <p:nvPr>
            <p:ph type="dt" sz="half" idx="10"/>
          </p:nvPr>
        </p:nvSpPr>
        <p:spPr/>
        <p:txBody>
          <a:bodyPr/>
          <a:lstStyle>
            <a:lvl1pPr>
              <a:defRPr>
                <a:solidFill>
                  <a:schemeClr val="bg1"/>
                </a:solidFill>
              </a:defRPr>
            </a:lvl1pPr>
          </a:lstStyle>
          <a:p>
            <a:fld id="{15DCED84-E69A-411D-8263-71375C1D5BEF}" type="datetime1">
              <a:rPr lang="en-US" smtClean="0"/>
              <a:pPr/>
              <a:t>5/20/2022</a:t>
            </a:fld>
            <a:endParaRPr lang="en-US" dirty="0"/>
          </a:p>
        </p:txBody>
      </p:sp>
      <p:sp>
        <p:nvSpPr>
          <p:cNvPr id="3" name="Footer Placeholder 2">
            <a:extLst>
              <a:ext uri="{FF2B5EF4-FFF2-40B4-BE49-F238E27FC236}">
                <a16:creationId xmlns="" xmlns:a16="http://schemas.microsoft.com/office/drawing/2014/main" id="{810C143E-863C-4DEE-8881-25DEC2B76589}"/>
              </a:ext>
            </a:extLst>
          </p:cNvPr>
          <p:cNvSpPr>
            <a:spLocks noGrp="1"/>
          </p:cNvSpPr>
          <p:nvPr>
            <p:ph type="ftr" sz="quarter" idx="11"/>
          </p:nvPr>
        </p:nvSpPr>
        <p:spPr/>
        <p:txBody>
          <a:bodyPr/>
          <a:lstStyle>
            <a:lvl1pPr>
              <a:defRPr>
                <a:solidFill>
                  <a:schemeClr val="bg1"/>
                </a:solidFill>
              </a:defRPr>
            </a:lvl1pPr>
          </a:lstStyle>
          <a:p>
            <a:pPr>
              <a:defRPr/>
            </a:pPr>
            <a:r>
              <a:rPr lang="en-US"/>
              <a:t>The European Commission support for the production of this publication does not constitute an endorsement of the contents which reflects the views only</a:t>
            </a:r>
          </a:p>
          <a:p>
            <a:pPr>
              <a:defRPr/>
            </a:pPr>
            <a:r>
              <a:rPr lang="en-US"/>
              <a:t>of the authors, and the Commission cannot be held responsible for any use which may be made of the information contained therein</a:t>
            </a:r>
            <a:endParaRPr lang="en-US" dirty="0"/>
          </a:p>
        </p:txBody>
      </p:sp>
      <p:sp>
        <p:nvSpPr>
          <p:cNvPr id="4" name="Slide Number Placeholder 3">
            <a:extLst>
              <a:ext uri="{FF2B5EF4-FFF2-40B4-BE49-F238E27FC236}">
                <a16:creationId xmlns="" xmlns:a16="http://schemas.microsoft.com/office/drawing/2014/main" id="{294E5563-5CDD-44A7-9927-AD294FFE811B}"/>
              </a:ext>
            </a:extLst>
          </p:cNvPr>
          <p:cNvSpPr>
            <a:spLocks noGrp="1"/>
          </p:cNvSpPr>
          <p:nvPr>
            <p:ph type="sldNum" sz="quarter" idx="12"/>
          </p:nvPr>
        </p:nvSpPr>
        <p:spPr/>
        <p:txBody>
          <a:bodyPr/>
          <a:lstStyle>
            <a:lvl1pPr>
              <a:defRPr>
                <a:solidFill>
                  <a:schemeClr val="bg1"/>
                </a:solidFill>
              </a:defRPr>
            </a:lvl1pPr>
          </a:lstStyle>
          <a:p>
            <a:fld id="{90F67618-A52E-4987-947D-71E58B73B891}" type="slidenum">
              <a:rPr lang="en-US" smtClean="0"/>
              <a:pPr/>
              <a:t>‹#›</a:t>
            </a:fld>
            <a:endParaRPr lang="en-US"/>
          </a:p>
        </p:txBody>
      </p:sp>
    </p:spTree>
    <p:extLst>
      <p:ext uri="{BB962C8B-B14F-4D97-AF65-F5344CB8AC3E}">
        <p14:creationId xmlns="" xmlns:p14="http://schemas.microsoft.com/office/powerpoint/2010/main" val="1988827896"/>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D4A967-C3C1-4D2D-86F3-DC88E47DE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D24694A-88D6-43D0-B9ED-458872A8FC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DE4CC65-3B1A-47B6-A124-1F03E75530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762497D-75B0-4676-8C64-AF3361BF29B9}"/>
              </a:ext>
            </a:extLst>
          </p:cNvPr>
          <p:cNvSpPr>
            <a:spLocks noGrp="1"/>
          </p:cNvSpPr>
          <p:nvPr>
            <p:ph type="dt" sz="half" idx="10"/>
          </p:nvPr>
        </p:nvSpPr>
        <p:spPr/>
        <p:txBody>
          <a:bodyPr/>
          <a:lstStyle>
            <a:lvl1pPr>
              <a:defRPr>
                <a:solidFill>
                  <a:schemeClr val="bg1"/>
                </a:solidFill>
              </a:defRPr>
            </a:lvl1pPr>
          </a:lstStyle>
          <a:p>
            <a:fld id="{00BD6990-35AC-4DFB-8228-6E2D625CC309}" type="datetime1">
              <a:rPr lang="en-US" smtClean="0"/>
              <a:pPr/>
              <a:t>5/20/2022</a:t>
            </a:fld>
            <a:endParaRPr lang="en-US" dirty="0"/>
          </a:p>
        </p:txBody>
      </p:sp>
      <p:sp>
        <p:nvSpPr>
          <p:cNvPr id="6" name="Footer Placeholder 5">
            <a:extLst>
              <a:ext uri="{FF2B5EF4-FFF2-40B4-BE49-F238E27FC236}">
                <a16:creationId xmlns="" xmlns:a16="http://schemas.microsoft.com/office/drawing/2014/main" id="{E7EF1CBA-1E83-4F61-949E-5BF8B4912643}"/>
              </a:ext>
            </a:extLst>
          </p:cNvPr>
          <p:cNvSpPr>
            <a:spLocks noGrp="1"/>
          </p:cNvSpPr>
          <p:nvPr>
            <p:ph type="ftr" sz="quarter" idx="11"/>
          </p:nvPr>
        </p:nvSpPr>
        <p:spPr/>
        <p:txBody>
          <a:bodyPr/>
          <a:lstStyle>
            <a:lvl1pPr>
              <a:defRPr>
                <a:solidFill>
                  <a:schemeClr val="bg1"/>
                </a:solidFill>
              </a:defRPr>
            </a:lvl1pPr>
          </a:lstStyle>
          <a:p>
            <a:pPr>
              <a:defRPr/>
            </a:pPr>
            <a:r>
              <a:rPr lang="en-US"/>
              <a:t>The European Commission support for the production of this publication does not constitute an endorsement of the contents which reflects the views only</a:t>
            </a:r>
          </a:p>
          <a:p>
            <a:pPr>
              <a:defRPr/>
            </a:pPr>
            <a:r>
              <a:rPr lang="en-US"/>
              <a:t>of the authors, and the Commission cannot be held responsible for any use which may be made of the information contained therein</a:t>
            </a:r>
            <a:endParaRPr lang="en-US" dirty="0"/>
          </a:p>
        </p:txBody>
      </p:sp>
      <p:sp>
        <p:nvSpPr>
          <p:cNvPr id="7" name="Slide Number Placeholder 6">
            <a:extLst>
              <a:ext uri="{FF2B5EF4-FFF2-40B4-BE49-F238E27FC236}">
                <a16:creationId xmlns="" xmlns:a16="http://schemas.microsoft.com/office/drawing/2014/main" id="{B085D513-0DAC-41B5-8A78-CD2322030601}"/>
              </a:ext>
            </a:extLst>
          </p:cNvPr>
          <p:cNvSpPr>
            <a:spLocks noGrp="1"/>
          </p:cNvSpPr>
          <p:nvPr>
            <p:ph type="sldNum" sz="quarter" idx="12"/>
          </p:nvPr>
        </p:nvSpPr>
        <p:spPr/>
        <p:txBody>
          <a:bodyPr/>
          <a:lstStyle>
            <a:lvl1pPr>
              <a:defRPr>
                <a:solidFill>
                  <a:schemeClr val="bg1"/>
                </a:solidFill>
              </a:defRPr>
            </a:lvl1pPr>
          </a:lstStyle>
          <a:p>
            <a:fld id="{90F67618-A52E-4987-947D-71E58B73B891}" type="slidenum">
              <a:rPr lang="en-US" smtClean="0"/>
              <a:pPr/>
              <a:t>‹#›</a:t>
            </a:fld>
            <a:endParaRPr lang="en-US"/>
          </a:p>
        </p:txBody>
      </p:sp>
    </p:spTree>
    <p:extLst>
      <p:ext uri="{BB962C8B-B14F-4D97-AF65-F5344CB8AC3E}">
        <p14:creationId xmlns="" xmlns:p14="http://schemas.microsoft.com/office/powerpoint/2010/main" val="1104952172"/>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260FD40-1625-476E-A9EC-D6D23F6BC8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E1B71280-50CE-4FB9-8C86-DF6EF115F7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0B1D7254-5A99-45C5-B255-987E51EFF55D}"/>
              </a:ext>
            </a:extLst>
          </p:cNvPr>
          <p:cNvSpPr>
            <a:spLocks noGrp="1"/>
          </p:cNvSpPr>
          <p:nvPr>
            <p:ph type="dt" sz="half" idx="2"/>
          </p:nvPr>
        </p:nvSpPr>
        <p:spPr>
          <a:xfrm>
            <a:off x="838200" y="6356350"/>
            <a:ext cx="1007225" cy="365125"/>
          </a:xfrm>
          <a:prstGeom prst="rect">
            <a:avLst/>
          </a:prstGeom>
          <a:solidFill>
            <a:srgbClr val="00B0F0"/>
          </a:solidFill>
        </p:spPr>
        <p:txBody>
          <a:bodyPr vert="horz" lIns="91440" tIns="45720" rIns="91440" bIns="45720" rtlCol="0" anchor="ctr"/>
          <a:lstStyle>
            <a:lvl1pPr algn="l">
              <a:defRPr sz="1200">
                <a:solidFill>
                  <a:schemeClr val="bg1"/>
                </a:solidFill>
              </a:defRPr>
            </a:lvl1pPr>
          </a:lstStyle>
          <a:p>
            <a:fld id="{07BE1DC4-40A8-4302-AEC6-5F32F1737232}" type="datetime1">
              <a:rPr lang="en-US" smtClean="0"/>
              <a:pPr/>
              <a:t>5/20/2022</a:t>
            </a:fld>
            <a:endParaRPr lang="en-US" dirty="0"/>
          </a:p>
        </p:txBody>
      </p:sp>
      <p:sp>
        <p:nvSpPr>
          <p:cNvPr id="5" name="Footer Placeholder 4">
            <a:extLst>
              <a:ext uri="{FF2B5EF4-FFF2-40B4-BE49-F238E27FC236}">
                <a16:creationId xmlns="" xmlns:a16="http://schemas.microsoft.com/office/drawing/2014/main" id="{66FE8D6C-8861-4201-9179-2D16D53E5EC2}"/>
              </a:ext>
            </a:extLst>
          </p:cNvPr>
          <p:cNvSpPr>
            <a:spLocks noGrp="1"/>
          </p:cNvSpPr>
          <p:nvPr>
            <p:ph type="ftr" sz="quarter" idx="3"/>
          </p:nvPr>
        </p:nvSpPr>
        <p:spPr>
          <a:xfrm>
            <a:off x="1936865" y="6356350"/>
            <a:ext cx="8736677" cy="365125"/>
          </a:xfrm>
          <a:prstGeom prst="rect">
            <a:avLst/>
          </a:prstGeom>
          <a:solidFill>
            <a:srgbClr val="00B0F0"/>
          </a:solidFill>
        </p:spPr>
        <p:txBody>
          <a:bodyPr vert="horz" lIns="91440" tIns="45720" rIns="91440" bIns="45720" rtlCol="0" anchor="ctr"/>
          <a:lstStyle>
            <a:lvl1pPr algn="ctr">
              <a:defRPr sz="1050">
                <a:solidFill>
                  <a:schemeClr val="bg1"/>
                </a:solidFill>
              </a:defRPr>
            </a:lvl1pPr>
          </a:lstStyle>
          <a:p>
            <a:pPr>
              <a:defRPr/>
            </a:pPr>
            <a:r>
              <a:rPr lang="en-US" dirty="0"/>
              <a:t>The European Commission support for the production of this publication does not constitute an endorsement of the contents which reflects the views only</a:t>
            </a:r>
          </a:p>
          <a:p>
            <a:pPr>
              <a:defRPr/>
            </a:pPr>
            <a:r>
              <a:rPr lang="en-US" dirty="0"/>
              <a:t>of the authors, and the Commission cannot be held responsible for any use which may be made of the information contained therein</a:t>
            </a:r>
          </a:p>
        </p:txBody>
      </p:sp>
      <p:sp>
        <p:nvSpPr>
          <p:cNvPr id="6" name="Slide Number Placeholder 5">
            <a:extLst>
              <a:ext uri="{FF2B5EF4-FFF2-40B4-BE49-F238E27FC236}">
                <a16:creationId xmlns="" xmlns:a16="http://schemas.microsoft.com/office/drawing/2014/main" id="{EF536779-7671-4D8A-B4F7-73841CD42C23}"/>
              </a:ext>
            </a:extLst>
          </p:cNvPr>
          <p:cNvSpPr>
            <a:spLocks noGrp="1"/>
          </p:cNvSpPr>
          <p:nvPr>
            <p:ph type="sldNum" sz="quarter" idx="4"/>
          </p:nvPr>
        </p:nvSpPr>
        <p:spPr>
          <a:xfrm>
            <a:off x="10781607" y="6356350"/>
            <a:ext cx="572193" cy="365125"/>
          </a:xfrm>
          <a:prstGeom prst="rect">
            <a:avLst/>
          </a:prstGeom>
          <a:solidFill>
            <a:srgbClr val="00B0F0"/>
          </a:solidFill>
        </p:spPr>
        <p:txBody>
          <a:bodyPr vert="horz" lIns="91440" tIns="45720" rIns="91440" bIns="45720" rtlCol="0" anchor="ctr"/>
          <a:lstStyle>
            <a:lvl1pPr algn="r">
              <a:defRPr sz="1200">
                <a:solidFill>
                  <a:schemeClr val="bg1"/>
                </a:solidFill>
              </a:defRPr>
            </a:lvl1pPr>
          </a:lstStyle>
          <a:p>
            <a:fld id="{90F67618-A52E-4987-947D-71E58B73B891}" type="slidenum">
              <a:rPr lang="en-US" smtClean="0"/>
              <a:pPr/>
              <a:t>‹#›</a:t>
            </a:fld>
            <a:endParaRPr lang="en-US" dirty="0"/>
          </a:p>
        </p:txBody>
      </p:sp>
      <p:pic>
        <p:nvPicPr>
          <p:cNvPr id="15" name="Graphic 14">
            <a:extLst>
              <a:ext uri="{FF2B5EF4-FFF2-40B4-BE49-F238E27FC236}">
                <a16:creationId xmlns="" xmlns:a16="http://schemas.microsoft.com/office/drawing/2014/main" id="{62F68B1E-4976-424D-929A-9EB21243A559}"/>
              </a:ext>
            </a:extLst>
          </p:cNvPr>
          <p:cNvPicPr>
            <a:picLocks noChangeAspect="1"/>
          </p:cNvPicPr>
          <p:nvPr userDrawn="1"/>
        </p:nvPicPr>
        <p:blipFill>
          <a:blip r:embed="rId14" cstate="print">
            <a:extLst>
              <a:ext uri="{96DAC541-7B7A-43D3-8B79-37D633B846F1}">
                <asvg:svgBlip xmlns="" xmlns:asvg="http://schemas.microsoft.com/office/drawing/2016/SVG/main" r:embed="rId15"/>
              </a:ext>
            </a:extLst>
          </a:blip>
          <a:stretch>
            <a:fillRect/>
          </a:stretch>
        </p:blipFill>
        <p:spPr>
          <a:xfrm>
            <a:off x="11423927" y="28615"/>
            <a:ext cx="685555" cy="320259"/>
          </a:xfrm>
          <a:prstGeom prst="rect">
            <a:avLst/>
          </a:prstGeom>
        </p:spPr>
      </p:pic>
      <p:pic>
        <p:nvPicPr>
          <p:cNvPr id="17" name="Graphic 16">
            <a:extLst>
              <a:ext uri="{FF2B5EF4-FFF2-40B4-BE49-F238E27FC236}">
                <a16:creationId xmlns="" xmlns:a16="http://schemas.microsoft.com/office/drawing/2014/main" id="{7D35BF8D-3858-48D1-A07A-F283751B7301}"/>
              </a:ext>
            </a:extLst>
          </p:cNvPr>
          <p:cNvPicPr>
            <a:picLocks noChangeAspect="1"/>
          </p:cNvPicPr>
          <p:nvPr userDrawn="1"/>
        </p:nvPicPr>
        <p:blipFill>
          <a:blip r:embed="rId16" cstate="print">
            <a:extLst>
              <a:ext uri="{96DAC541-7B7A-43D3-8B79-37D633B846F1}">
                <asvg:svgBlip xmlns="" xmlns:asvg="http://schemas.microsoft.com/office/drawing/2016/SVG/main" r:embed="rId17"/>
              </a:ext>
            </a:extLst>
          </a:blip>
          <a:stretch>
            <a:fillRect/>
          </a:stretch>
        </p:blipFill>
        <p:spPr>
          <a:xfrm>
            <a:off x="82518" y="75243"/>
            <a:ext cx="1276019" cy="280504"/>
          </a:xfrm>
          <a:prstGeom prst="rect">
            <a:avLst/>
          </a:prstGeom>
        </p:spPr>
      </p:pic>
    </p:spTree>
    <p:extLst>
      <p:ext uri="{BB962C8B-B14F-4D97-AF65-F5344CB8AC3E}">
        <p14:creationId xmlns="" xmlns:p14="http://schemas.microsoft.com/office/powerpoint/2010/main" val="93911350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hf hdr="0"/>
  <p:txStyles>
    <p:titleStyle>
      <a:lvl1pPr algn="l" defTabSz="914400" rtl="0" eaLnBrk="1" latinLnBrk="0" hangingPunct="1">
        <a:lnSpc>
          <a:spcPct val="90000"/>
        </a:lnSpc>
        <a:spcBef>
          <a:spcPct val="0"/>
        </a:spcBef>
        <a:buNone/>
        <a:defRPr sz="4400" kern="1200">
          <a:solidFill>
            <a:srgbClr val="00B0F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hyperlink" Target="http://climed.network/" TargetMode="External"/><Relationship Id="rId2" Type="http://schemas.openxmlformats.org/officeDocument/2006/relationships/image" Target="../media/image51.jpeg"/><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hyperlink" Target="http://climed.networ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hyperlink" Target="http://climed.network/"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hyperlink" Target="http://climed.network/"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peexhq.home.blog/" TargetMode="External"/><Relationship Id="rId2" Type="http://schemas.openxmlformats.org/officeDocument/2006/relationships/hyperlink" Target="http://climed.network/events/climed-trainings/climed-training-2-online/"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hyperlink" Target="http://climed.network/events/climed-trainings" TargetMode="Externa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4.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EGU22-sharing-is-encouraged.png"/>
          <p:cNvPicPr>
            <a:picLocks noChangeAspect="1"/>
          </p:cNvPicPr>
          <p:nvPr/>
        </p:nvPicPr>
        <p:blipFill>
          <a:blip r:embed="rId2" cstate="print"/>
          <a:stretch>
            <a:fillRect/>
          </a:stretch>
        </p:blipFill>
        <p:spPr>
          <a:xfrm>
            <a:off x="11055077" y="0"/>
            <a:ext cx="1136923" cy="1166648"/>
          </a:xfrm>
          <a:prstGeom prst="rect">
            <a:avLst/>
          </a:prstGeom>
        </p:spPr>
      </p:pic>
      <p:sp>
        <p:nvSpPr>
          <p:cNvPr id="2" name="Title 1">
            <a:extLst>
              <a:ext uri="{FF2B5EF4-FFF2-40B4-BE49-F238E27FC236}">
                <a16:creationId xmlns="" xmlns:a16="http://schemas.microsoft.com/office/drawing/2014/main" id="{FD2A22BC-0D2D-4D65-BF41-513E913FA7FA}"/>
              </a:ext>
            </a:extLst>
          </p:cNvPr>
          <p:cNvSpPr>
            <a:spLocks noGrp="1"/>
          </p:cNvSpPr>
          <p:nvPr>
            <p:ph type="ctrTitle"/>
          </p:nvPr>
        </p:nvSpPr>
        <p:spPr>
          <a:xfrm>
            <a:off x="838200" y="1264252"/>
            <a:ext cx="10515600" cy="2306638"/>
          </a:xfrm>
        </p:spPr>
        <p:txBody>
          <a:bodyPr>
            <a:noAutofit/>
          </a:bodyPr>
          <a:lstStyle/>
          <a:p>
            <a:r>
              <a:rPr lang="en-US" sz="4400" b="1" dirty="0">
                <a:solidFill>
                  <a:schemeClr val="tx1"/>
                </a:solidFill>
              </a:rPr>
              <a:t>CLIMATE-ORIENTED TRANINGS IN THE FIELD OF CLIMATE SERVICES, CLIMATE CHANGE ADAPTATION AND MITIGATION</a:t>
            </a:r>
          </a:p>
        </p:txBody>
      </p:sp>
      <p:sp>
        <p:nvSpPr>
          <p:cNvPr id="3" name="Date Placeholder 2">
            <a:extLst>
              <a:ext uri="{FF2B5EF4-FFF2-40B4-BE49-F238E27FC236}">
                <a16:creationId xmlns="" xmlns:a16="http://schemas.microsoft.com/office/drawing/2014/main" id="{E35464EB-94F9-4097-BC56-8895A4A5FE80}"/>
              </a:ext>
            </a:extLst>
          </p:cNvPr>
          <p:cNvSpPr>
            <a:spLocks noGrp="1"/>
          </p:cNvSpPr>
          <p:nvPr>
            <p:ph type="dt" sz="half" idx="10"/>
          </p:nvPr>
        </p:nvSpPr>
        <p:spPr/>
        <p:txBody>
          <a:bodyPr/>
          <a:lstStyle/>
          <a:p>
            <a:fld id="{73DB6F72-4BBC-44EE-A061-61CF2FCD25C7}" type="datetime1">
              <a:rPr lang="en-US" smtClean="0"/>
              <a:pPr/>
              <a:t>5/20/2022</a:t>
            </a:fld>
            <a:endParaRPr lang="en-US" dirty="0"/>
          </a:p>
        </p:txBody>
      </p:sp>
      <p:sp>
        <p:nvSpPr>
          <p:cNvPr id="4" name="Footer Placeholder 3">
            <a:extLst>
              <a:ext uri="{FF2B5EF4-FFF2-40B4-BE49-F238E27FC236}">
                <a16:creationId xmlns="" xmlns:a16="http://schemas.microsoft.com/office/drawing/2014/main" id="{4ADD6CDC-5728-48DC-AB06-73E377A8FB61}"/>
              </a:ext>
            </a:extLst>
          </p:cNvPr>
          <p:cNvSpPr>
            <a:spLocks noGrp="1"/>
          </p:cNvSpPr>
          <p:nvPr>
            <p:ph type="ftr" sz="quarter" idx="11"/>
          </p:nvPr>
        </p:nvSpPr>
        <p:spPr/>
        <p:txBody>
          <a:bodyPr/>
          <a:lstStyle/>
          <a:p>
            <a:pPr>
              <a:defRPr/>
            </a:pPr>
            <a:r>
              <a:rPr lang="en-US" dirty="0"/>
              <a:t>The European Commission support for the production of this publication does not constitute an endorsement of the contents which reflects the views only</a:t>
            </a:r>
          </a:p>
          <a:p>
            <a:pPr>
              <a:defRPr/>
            </a:pPr>
            <a:r>
              <a:rPr lang="en-US" dirty="0"/>
              <a:t>of the authors, and the Commission cannot be held responsible for any use which may be made of the information contained therein</a:t>
            </a:r>
          </a:p>
        </p:txBody>
      </p:sp>
      <p:sp>
        <p:nvSpPr>
          <p:cNvPr id="5" name="Slide Number Placeholder 4">
            <a:extLst>
              <a:ext uri="{FF2B5EF4-FFF2-40B4-BE49-F238E27FC236}">
                <a16:creationId xmlns="" xmlns:a16="http://schemas.microsoft.com/office/drawing/2014/main" id="{3D7389EE-0C0F-421D-8B8E-D4FFE6338AB5}"/>
              </a:ext>
            </a:extLst>
          </p:cNvPr>
          <p:cNvSpPr>
            <a:spLocks noGrp="1"/>
          </p:cNvSpPr>
          <p:nvPr>
            <p:ph type="sldNum" sz="quarter" idx="12"/>
          </p:nvPr>
        </p:nvSpPr>
        <p:spPr/>
        <p:txBody>
          <a:bodyPr/>
          <a:lstStyle/>
          <a:p>
            <a:fld id="{90F67618-A52E-4987-947D-71E58B73B891}" type="slidenum">
              <a:rPr lang="en-US" smtClean="0"/>
              <a:pPr/>
              <a:t>1</a:t>
            </a:fld>
            <a:endParaRPr lang="en-US" dirty="0"/>
          </a:p>
        </p:txBody>
      </p:sp>
      <p:sp>
        <p:nvSpPr>
          <p:cNvPr id="6" name="Title 1">
            <a:extLst>
              <a:ext uri="{FF2B5EF4-FFF2-40B4-BE49-F238E27FC236}">
                <a16:creationId xmlns="" xmlns:a16="http://schemas.microsoft.com/office/drawing/2014/main" id="{44B386E7-54D2-4C64-89B4-D400DEBB0F18}"/>
              </a:ext>
            </a:extLst>
          </p:cNvPr>
          <p:cNvSpPr txBox="1">
            <a:spLocks/>
          </p:cNvSpPr>
          <p:nvPr/>
        </p:nvSpPr>
        <p:spPr>
          <a:xfrm>
            <a:off x="737382" y="3145766"/>
            <a:ext cx="10515600" cy="230663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sz="4400" b="1" dirty="0">
                <a:solidFill>
                  <a:schemeClr val="tx1"/>
                </a:solidFill>
              </a:rPr>
              <a:t>  </a:t>
            </a:r>
          </a:p>
        </p:txBody>
      </p:sp>
      <p:sp>
        <p:nvSpPr>
          <p:cNvPr id="8" name="TextBox 7">
            <a:extLst>
              <a:ext uri="{FF2B5EF4-FFF2-40B4-BE49-F238E27FC236}">
                <a16:creationId xmlns="" xmlns:a16="http://schemas.microsoft.com/office/drawing/2014/main" id="{A3649EED-3154-4D90-911A-FAE1E4057F7B}"/>
              </a:ext>
            </a:extLst>
          </p:cNvPr>
          <p:cNvSpPr txBox="1"/>
          <p:nvPr/>
        </p:nvSpPr>
        <p:spPr>
          <a:xfrm>
            <a:off x="422032" y="3523197"/>
            <a:ext cx="11451100" cy="1446550"/>
          </a:xfrm>
          <a:prstGeom prst="rect">
            <a:avLst/>
          </a:prstGeom>
          <a:noFill/>
        </p:spPr>
        <p:txBody>
          <a:bodyPr wrap="square">
            <a:spAutoFit/>
          </a:bodyPr>
          <a:lstStyle/>
          <a:p>
            <a:pPr algn="ctr"/>
            <a:r>
              <a:rPr lang="fi-FI" sz="2200" b="1" i="1" u="sng" dirty="0" err="1"/>
              <a:t>Valeriya</a:t>
            </a:r>
            <a:r>
              <a:rPr lang="fi-FI" sz="2200" b="1" i="1" u="sng" dirty="0"/>
              <a:t> </a:t>
            </a:r>
            <a:r>
              <a:rPr lang="fi-FI" sz="2200" b="1" i="1" u="sng" dirty="0" err="1"/>
              <a:t>Ovcharuk</a:t>
            </a:r>
            <a:r>
              <a:rPr lang="fi-FI" sz="2200" b="1" i="1" u="sng" dirty="0"/>
              <a:t> </a:t>
            </a:r>
            <a:r>
              <a:rPr lang="fi-FI" sz="2200" i="1" baseline="30000" dirty="0"/>
              <a:t>1</a:t>
            </a:r>
            <a:r>
              <a:rPr lang="fi-FI" sz="2200" i="1" dirty="0"/>
              <a:t>, Alexander Mahura</a:t>
            </a:r>
            <a:r>
              <a:rPr lang="fi-FI" sz="2200" i="1" baseline="30000" dirty="0"/>
              <a:t> 2</a:t>
            </a:r>
            <a:r>
              <a:rPr lang="fi-FI" sz="2200" i="1" dirty="0"/>
              <a:t>, </a:t>
            </a:r>
            <a:r>
              <a:rPr lang="fi-FI" sz="2200" i="1" dirty="0" err="1"/>
              <a:t>Tetiana</a:t>
            </a:r>
            <a:r>
              <a:rPr lang="fi-FI" sz="2200" i="1" dirty="0"/>
              <a:t> </a:t>
            </a:r>
            <a:r>
              <a:rPr lang="fi-FI" sz="2200" i="1" dirty="0" err="1"/>
              <a:t>Kryvomaz</a:t>
            </a:r>
            <a:r>
              <a:rPr lang="fi-FI" sz="2200" i="1" dirty="0"/>
              <a:t> </a:t>
            </a:r>
            <a:r>
              <a:rPr lang="fi-FI" sz="2200" i="1" baseline="30000" dirty="0"/>
              <a:t>3</a:t>
            </a:r>
            <a:r>
              <a:rPr lang="fi-FI" sz="2200" i="1" dirty="0"/>
              <a:t>,</a:t>
            </a:r>
          </a:p>
          <a:p>
            <a:pPr algn="ctr"/>
            <a:r>
              <a:rPr lang="fi-FI" sz="2200" i="1" dirty="0" err="1"/>
              <a:t>Enric</a:t>
            </a:r>
            <a:r>
              <a:rPr lang="fi-FI" sz="2200" i="1" dirty="0"/>
              <a:t> </a:t>
            </a:r>
            <a:r>
              <a:rPr lang="fi-FI" sz="2200" i="1" dirty="0" err="1"/>
              <a:t>Aguilar</a:t>
            </a:r>
            <a:r>
              <a:rPr lang="fi-FI" sz="2200" i="1" dirty="0"/>
              <a:t> </a:t>
            </a:r>
            <a:r>
              <a:rPr lang="fi-FI" sz="2200" i="1" baseline="30000" dirty="0"/>
              <a:t>4</a:t>
            </a:r>
            <a:r>
              <a:rPr lang="fi-FI" sz="2200" i="1" dirty="0"/>
              <a:t>, Jon Olan</a:t>
            </a:r>
            <a:r>
              <a:rPr lang="az-Cyrl-AZ" sz="2200" i="1" dirty="0"/>
              <a:t>о</a:t>
            </a:r>
            <a:r>
              <a:rPr lang="en-GB" sz="2200" i="1" dirty="0"/>
              <a:t> </a:t>
            </a:r>
            <a:r>
              <a:rPr lang="fi-FI" sz="2200" i="1" baseline="30000" dirty="0"/>
              <a:t>4</a:t>
            </a:r>
            <a:r>
              <a:rPr lang="az-Cyrl-AZ" sz="2200" i="1" dirty="0"/>
              <a:t>, </a:t>
            </a:r>
            <a:r>
              <a:rPr lang="fi-FI" sz="2200" i="1" dirty="0"/>
              <a:t>Inna </a:t>
            </a:r>
            <a:r>
              <a:rPr lang="fi-FI" sz="2200" i="1" dirty="0" err="1"/>
              <a:t>Khomenko</a:t>
            </a:r>
            <a:r>
              <a:rPr lang="fi-FI" sz="2200" i="1" dirty="0"/>
              <a:t> </a:t>
            </a:r>
            <a:r>
              <a:rPr lang="fi-FI" sz="2200" i="1" baseline="30000" dirty="0"/>
              <a:t>1 </a:t>
            </a:r>
            <a:r>
              <a:rPr lang="fi-FI" sz="2200" i="1" dirty="0"/>
              <a:t>, Oleg </a:t>
            </a:r>
            <a:r>
              <a:rPr lang="fi-FI" sz="2200" i="1" dirty="0" err="1"/>
              <a:t>Shablii</a:t>
            </a:r>
            <a:r>
              <a:rPr lang="fi-FI" sz="2200" i="1" baseline="30000" dirty="0"/>
              <a:t> 1</a:t>
            </a:r>
            <a:r>
              <a:rPr lang="fi-FI" sz="2200" i="1" dirty="0"/>
              <a:t>, </a:t>
            </a:r>
          </a:p>
          <a:p>
            <a:pPr algn="ctr"/>
            <a:r>
              <a:rPr lang="fi-FI" sz="2200" i="1" dirty="0" err="1"/>
              <a:t>Larisa</a:t>
            </a:r>
            <a:r>
              <a:rPr lang="fi-FI" sz="2200" i="1" dirty="0"/>
              <a:t> </a:t>
            </a:r>
            <a:r>
              <a:rPr lang="fi-FI" sz="2200" i="1" dirty="0" err="1"/>
              <a:t>Sogacheva</a:t>
            </a:r>
            <a:r>
              <a:rPr lang="fi-FI" sz="2200" i="1" dirty="0"/>
              <a:t> </a:t>
            </a:r>
            <a:r>
              <a:rPr lang="fi-FI" sz="2200" i="1" baseline="30000" dirty="0"/>
              <a:t>5</a:t>
            </a:r>
            <a:r>
              <a:rPr lang="fi-FI" sz="2200" i="1" dirty="0"/>
              <a:t>, </a:t>
            </a:r>
            <a:r>
              <a:rPr lang="fi-FI" sz="2200" i="1" dirty="0" err="1"/>
              <a:t>Putian</a:t>
            </a:r>
            <a:r>
              <a:rPr lang="fi-FI" sz="2200" i="1" dirty="0"/>
              <a:t> </a:t>
            </a:r>
            <a:r>
              <a:rPr lang="fi-FI" sz="2200" i="1" dirty="0" err="1"/>
              <a:t>Zhou</a:t>
            </a:r>
            <a:r>
              <a:rPr lang="fi-FI" sz="2200" i="1" dirty="0"/>
              <a:t> </a:t>
            </a:r>
            <a:r>
              <a:rPr lang="fi-FI" sz="2200" i="1" baseline="30000" dirty="0"/>
              <a:t>2,5</a:t>
            </a:r>
            <a:r>
              <a:rPr lang="fi-FI" sz="2200" i="1" dirty="0"/>
              <a:t>, Antti Mäkelä </a:t>
            </a:r>
            <a:r>
              <a:rPr lang="fi-FI" sz="2200" i="1" baseline="30000" dirty="0"/>
              <a:t>5</a:t>
            </a:r>
            <a:r>
              <a:rPr lang="fi-FI" sz="2200" i="1" dirty="0"/>
              <a:t>, </a:t>
            </a:r>
            <a:r>
              <a:rPr lang="fi-FI" sz="2200" i="1" dirty="0" err="1"/>
              <a:t>Svitlana</a:t>
            </a:r>
            <a:r>
              <a:rPr lang="fi-FI" sz="2200" i="1" dirty="0"/>
              <a:t> </a:t>
            </a:r>
            <a:r>
              <a:rPr lang="fi-FI" sz="2200" i="1" dirty="0" err="1"/>
              <a:t>Krakovska</a:t>
            </a:r>
            <a:r>
              <a:rPr lang="fi-FI" sz="2200" i="1" dirty="0"/>
              <a:t> </a:t>
            </a:r>
            <a:r>
              <a:rPr lang="fi-FI" sz="2200" i="1" baseline="30000" dirty="0"/>
              <a:t>6</a:t>
            </a:r>
            <a:r>
              <a:rPr lang="fi-FI" sz="2200" i="1" dirty="0"/>
              <a:t>, </a:t>
            </a:r>
          </a:p>
          <a:p>
            <a:pPr algn="ctr"/>
            <a:r>
              <a:rPr lang="fi-FI" sz="2200" i="1" dirty="0"/>
              <a:t>Hanna Lappalainen </a:t>
            </a:r>
            <a:r>
              <a:rPr lang="fi-FI" sz="2200" i="1" baseline="30000" dirty="0"/>
              <a:t>2</a:t>
            </a:r>
            <a:r>
              <a:rPr lang="fi-FI" sz="2200" i="1" dirty="0"/>
              <a:t>, Katja Lauri</a:t>
            </a:r>
            <a:r>
              <a:rPr lang="fi-FI" sz="2200" i="1" baseline="30000" dirty="0"/>
              <a:t> 2</a:t>
            </a:r>
            <a:r>
              <a:rPr lang="fi-FI" sz="2200" i="1" dirty="0"/>
              <a:t>, Laura Riuttanen</a:t>
            </a:r>
            <a:r>
              <a:rPr lang="fi-FI" sz="2200" i="1" baseline="30000" dirty="0"/>
              <a:t> 2</a:t>
            </a:r>
            <a:r>
              <a:rPr lang="fi-FI" sz="2200" i="1" dirty="0"/>
              <a:t>, </a:t>
            </a:r>
            <a:r>
              <a:rPr lang="fi-FI" sz="2200" i="1" dirty="0" err="1"/>
              <a:t>Svyatoslav</a:t>
            </a:r>
            <a:r>
              <a:rPr lang="fi-FI" sz="2200" i="1" dirty="0"/>
              <a:t> </a:t>
            </a:r>
            <a:r>
              <a:rPr lang="fi-FI" sz="2200" i="1" dirty="0" err="1"/>
              <a:t>Tyuryakov</a:t>
            </a:r>
            <a:r>
              <a:rPr lang="fi-FI" sz="2200" i="1" dirty="0"/>
              <a:t> </a:t>
            </a:r>
            <a:r>
              <a:rPr lang="fi-FI" sz="2200" i="1" baseline="30000" dirty="0"/>
              <a:t>2 ,5</a:t>
            </a:r>
            <a:r>
              <a:rPr lang="fi-FI" sz="2200" i="1" dirty="0"/>
              <a:t>, Irina </a:t>
            </a:r>
            <a:r>
              <a:rPr lang="fi-FI" sz="2200" i="1" dirty="0" err="1"/>
              <a:t>Bashmakova</a:t>
            </a:r>
            <a:r>
              <a:rPr lang="fi-FI" sz="2200" i="1" dirty="0"/>
              <a:t> </a:t>
            </a:r>
            <a:r>
              <a:rPr lang="fi-FI" sz="2200" i="1" baseline="30000" dirty="0"/>
              <a:t>2 </a:t>
            </a:r>
            <a:r>
              <a:rPr lang="fi-FI" sz="2200" i="1" dirty="0"/>
              <a:t> </a:t>
            </a:r>
          </a:p>
        </p:txBody>
      </p:sp>
      <p:sp>
        <p:nvSpPr>
          <p:cNvPr id="10" name="TextBox 9">
            <a:extLst>
              <a:ext uri="{FF2B5EF4-FFF2-40B4-BE49-F238E27FC236}">
                <a16:creationId xmlns="" xmlns:a16="http://schemas.microsoft.com/office/drawing/2014/main" id="{ED2CA48C-06D2-4F0A-B6C3-B42B1ECC6465}"/>
              </a:ext>
            </a:extLst>
          </p:cNvPr>
          <p:cNvSpPr txBox="1"/>
          <p:nvPr/>
        </p:nvSpPr>
        <p:spPr>
          <a:xfrm>
            <a:off x="0" y="5167640"/>
            <a:ext cx="12084147" cy="1200329"/>
          </a:xfrm>
          <a:prstGeom prst="rect">
            <a:avLst/>
          </a:prstGeom>
          <a:noFill/>
        </p:spPr>
        <p:txBody>
          <a:bodyPr wrap="square">
            <a:spAutoFit/>
          </a:bodyPr>
          <a:lstStyle/>
          <a:p>
            <a:pPr algn="ctr"/>
            <a:r>
              <a:rPr lang="en-GB" sz="1200" i="1"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GB" sz="1200" i="1" dirty="0">
                <a:effectLst/>
                <a:latin typeface="Times New Roman" panose="02020603050405020304" pitchFamily="18" charset="0"/>
                <a:ea typeface="Calibri" panose="020F0502020204030204" pitchFamily="34" charset="0"/>
                <a:cs typeface="Times New Roman" panose="02020603050405020304" pitchFamily="18" charset="0"/>
              </a:rPr>
              <a:t> Odessa State Environmental University (OSENU), Odessa, Ukraine</a:t>
            </a:r>
            <a:endParaRPr lang="fi-FI" sz="1200" i="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GB" sz="1200" i="1"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en-GB" sz="1200" i="1" dirty="0">
                <a:effectLst/>
                <a:latin typeface="Times New Roman" panose="02020603050405020304" pitchFamily="18" charset="0"/>
                <a:ea typeface="Calibri" panose="020F0502020204030204" pitchFamily="34" charset="0"/>
                <a:cs typeface="Times New Roman" panose="02020603050405020304" pitchFamily="18" charset="0"/>
              </a:rPr>
              <a:t> University of Helsinki, Institute for Atmospheric and Earth System Research, (UHEL-INAR), Helsinki, Finland</a:t>
            </a:r>
            <a:endParaRPr lang="fi-FI" sz="1200" i="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GB" sz="1200" i="1" baseline="30000" dirty="0">
                <a:effectLst/>
                <a:latin typeface="Times New Roman" panose="02020603050405020304" pitchFamily="18" charset="0"/>
                <a:ea typeface="Calibri" panose="020F0502020204030204" pitchFamily="34" charset="0"/>
                <a:cs typeface="Times New Roman" panose="02020603050405020304" pitchFamily="18" charset="0"/>
              </a:rPr>
              <a:t>3</a:t>
            </a:r>
            <a:r>
              <a:rPr lang="en-GB" sz="1200" i="1" dirty="0">
                <a:effectLst/>
                <a:latin typeface="Times New Roman" panose="02020603050405020304" pitchFamily="18" charset="0"/>
                <a:ea typeface="Calibri" panose="020F0502020204030204" pitchFamily="34" charset="0"/>
                <a:cs typeface="Times New Roman" panose="02020603050405020304" pitchFamily="18" charset="0"/>
              </a:rPr>
              <a:t> Kyiv National University of Construction and Architecture (KNUCA), Kyiv, Ukraine</a:t>
            </a:r>
            <a:endParaRPr lang="fi-FI" sz="1200" i="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1200" i="1" baseline="30000" dirty="0">
                <a:effectLst/>
                <a:latin typeface="Times New Roman" panose="02020603050405020304" pitchFamily="18" charset="0"/>
                <a:ea typeface="Calibri" panose="020F0502020204030204" pitchFamily="34" charset="0"/>
                <a:cs typeface="Times New Roman" panose="02020603050405020304" pitchFamily="18" charset="0"/>
              </a:rPr>
              <a:t>4</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Centre for Climate Change (URV), Vila-</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Seca</a:t>
            </a: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 Spain</a:t>
            </a:r>
            <a:endParaRPr lang="fi-FI" sz="1200" i="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fi-FI" sz="1200" i="1" baseline="30000" dirty="0">
                <a:effectLst/>
                <a:latin typeface="Times New Roman" panose="02020603050405020304" pitchFamily="18" charset="0"/>
                <a:ea typeface="Calibri" panose="020F0502020204030204" pitchFamily="34" charset="0"/>
                <a:cs typeface="Times New Roman" panose="02020603050405020304" pitchFamily="18" charset="0"/>
              </a:rPr>
              <a:t>5</a:t>
            </a:r>
            <a:r>
              <a:rPr lang="fi-FI"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i-FI" sz="1200" i="1" dirty="0" err="1">
                <a:effectLst/>
                <a:latin typeface="Times New Roman" panose="02020603050405020304" pitchFamily="18" charset="0"/>
                <a:ea typeface="Calibri" panose="020F0502020204030204" pitchFamily="34" charset="0"/>
                <a:cs typeface="Times New Roman" panose="02020603050405020304" pitchFamily="18" charset="0"/>
              </a:rPr>
              <a:t>Finnish</a:t>
            </a:r>
            <a:r>
              <a:rPr lang="fi-FI" sz="1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fi-FI" sz="1200" i="1" dirty="0" err="1">
                <a:effectLst/>
                <a:latin typeface="Times New Roman" panose="02020603050405020304" pitchFamily="18" charset="0"/>
                <a:ea typeface="Calibri" panose="020F0502020204030204" pitchFamily="34" charset="0"/>
                <a:cs typeface="Times New Roman" panose="02020603050405020304" pitchFamily="18" charset="0"/>
              </a:rPr>
              <a:t>Meteorological</a:t>
            </a:r>
            <a:r>
              <a:rPr lang="fi-FI" sz="1200" i="1" dirty="0">
                <a:effectLst/>
                <a:latin typeface="Times New Roman" panose="02020603050405020304" pitchFamily="18" charset="0"/>
                <a:ea typeface="Calibri" panose="020F0502020204030204" pitchFamily="34" charset="0"/>
                <a:cs typeface="Times New Roman" panose="02020603050405020304" pitchFamily="18" charset="0"/>
              </a:rPr>
              <a:t> Institute (FMI), Helsinki, Finland</a:t>
            </a:r>
          </a:p>
          <a:p>
            <a:pPr algn="ctr"/>
            <a:r>
              <a:rPr lang="en-GB" sz="1200" i="1" baseline="30000" dirty="0">
                <a:effectLst/>
                <a:latin typeface="Times New Roman" panose="02020603050405020304" pitchFamily="18" charset="0"/>
                <a:ea typeface="Calibri" panose="020F0502020204030204" pitchFamily="34" charset="0"/>
                <a:cs typeface="Times New Roman" panose="02020603050405020304" pitchFamily="18" charset="0"/>
              </a:rPr>
              <a:t>6</a:t>
            </a:r>
            <a:r>
              <a:rPr lang="en-GB" sz="1200" i="1" dirty="0">
                <a:effectLst/>
                <a:latin typeface="Times New Roman" panose="02020603050405020304" pitchFamily="18" charset="0"/>
                <a:ea typeface="Calibri" panose="020F0502020204030204" pitchFamily="34" charset="0"/>
                <a:cs typeface="Times New Roman" panose="02020603050405020304" pitchFamily="18" charset="0"/>
              </a:rPr>
              <a:t> Ukrainian Hydrometeorological Institute (UHMI), Kyiv, Ukraine</a:t>
            </a:r>
            <a:endParaRPr lang="fi-FI" sz="12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 xmlns:p14="http://schemas.microsoft.com/office/powerpoint/2010/main" val="4118939112"/>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 xmlns:a16="http://schemas.microsoft.com/office/drawing/2014/main" id="{A8C44C96-AFD6-4014-AEE6-6A6BD4BC27D3}"/>
              </a:ext>
            </a:extLst>
          </p:cNvPr>
          <p:cNvGrpSpPr/>
          <p:nvPr/>
        </p:nvGrpSpPr>
        <p:grpSpPr>
          <a:xfrm>
            <a:off x="4381640" y="715314"/>
            <a:ext cx="3436886" cy="5619011"/>
            <a:chOff x="3596638" y="715314"/>
            <a:chExt cx="3436886" cy="5619011"/>
          </a:xfrm>
        </p:grpSpPr>
        <p:pic>
          <p:nvPicPr>
            <p:cNvPr id="28" name="Picture 27" descr="Text&#10;&#10;Description automatically generated">
              <a:extLst>
                <a:ext uri="{FF2B5EF4-FFF2-40B4-BE49-F238E27FC236}">
                  <a16:creationId xmlns="" xmlns:a16="http://schemas.microsoft.com/office/drawing/2014/main" id="{893CE271-2E28-40D8-A2C2-824404E20AA2}"/>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596638" y="715314"/>
              <a:ext cx="3430329" cy="1929560"/>
            </a:xfrm>
            <a:prstGeom prst="rect">
              <a:avLst/>
            </a:prstGeom>
          </p:spPr>
        </p:pic>
        <p:pic>
          <p:nvPicPr>
            <p:cNvPr id="30" name="Picture 29" descr="Graphical user interface, text&#10;&#10;Description automatically generated">
              <a:extLst>
                <a:ext uri="{FF2B5EF4-FFF2-40B4-BE49-F238E27FC236}">
                  <a16:creationId xmlns="" xmlns:a16="http://schemas.microsoft.com/office/drawing/2014/main" id="{5833520D-EC2A-4782-BEB7-D6B2141C5B2C}"/>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596638" y="4404765"/>
              <a:ext cx="3430328" cy="1929560"/>
            </a:xfrm>
            <a:prstGeom prst="rect">
              <a:avLst/>
            </a:prstGeom>
          </p:spPr>
        </p:pic>
        <p:pic>
          <p:nvPicPr>
            <p:cNvPr id="20" name="Picture 19" descr="Graphical user interface, text, application&#10;&#10;Description automatically generated">
              <a:extLst>
                <a:ext uri="{FF2B5EF4-FFF2-40B4-BE49-F238E27FC236}">
                  <a16:creationId xmlns="" xmlns:a16="http://schemas.microsoft.com/office/drawing/2014/main" id="{E0B38BB7-0DD7-4557-8FC8-BC416AAF0808}"/>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t="6967" b="9600"/>
            <a:stretch/>
          </p:blipFill>
          <p:spPr>
            <a:xfrm>
              <a:off x="3603196" y="2397421"/>
              <a:ext cx="3430328" cy="2023329"/>
            </a:xfrm>
            <a:prstGeom prst="rect">
              <a:avLst/>
            </a:prstGeom>
          </p:spPr>
        </p:pic>
      </p:grpSp>
      <p:sp>
        <p:nvSpPr>
          <p:cNvPr id="5" name="Title 1">
            <a:extLst>
              <a:ext uri="{FF2B5EF4-FFF2-40B4-BE49-F238E27FC236}">
                <a16:creationId xmlns="" xmlns:a16="http://schemas.microsoft.com/office/drawing/2014/main" id="{B98CB360-9A62-4AE1-A8F8-22048DA757B7}"/>
              </a:ext>
            </a:extLst>
          </p:cNvPr>
          <p:cNvSpPr txBox="1">
            <a:spLocks/>
          </p:cNvSpPr>
          <p:nvPr/>
        </p:nvSpPr>
        <p:spPr>
          <a:xfrm>
            <a:off x="677917" y="0"/>
            <a:ext cx="10972800" cy="6102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B0F0"/>
                </a:solidFill>
                <a:latin typeface="+mj-lt"/>
                <a:ea typeface="+mj-ea"/>
                <a:cs typeface="+mj-cs"/>
              </a:defRPr>
            </a:lvl1pPr>
          </a:lstStyle>
          <a:p>
            <a:pPr algn="ctr"/>
            <a:r>
              <a:rPr lang="en-US" sz="4800" b="1" dirty="0">
                <a:solidFill>
                  <a:srgbClr val="3D05BB"/>
                </a:solidFill>
              </a:rPr>
              <a:t>Block-III: Finals – Projects’ </a:t>
            </a:r>
            <a:r>
              <a:rPr lang="en-US" sz="4800" b="1" dirty="0" err="1">
                <a:solidFill>
                  <a:srgbClr val="3D05BB"/>
                </a:solidFill>
              </a:rPr>
              <a:t>Defences</a:t>
            </a:r>
            <a:endParaRPr lang="en-US" sz="4800" b="1" dirty="0">
              <a:solidFill>
                <a:srgbClr val="3D05BB"/>
              </a:solidFill>
            </a:endParaRPr>
          </a:p>
        </p:txBody>
      </p:sp>
      <p:sp>
        <p:nvSpPr>
          <p:cNvPr id="6" name="Date Placeholder 3">
            <a:extLst>
              <a:ext uri="{FF2B5EF4-FFF2-40B4-BE49-F238E27FC236}">
                <a16:creationId xmlns="" xmlns:a16="http://schemas.microsoft.com/office/drawing/2014/main" id="{8F5F8C72-3174-49DE-9C3A-9FA24C145488}"/>
              </a:ext>
            </a:extLst>
          </p:cNvPr>
          <p:cNvSpPr>
            <a:spLocks noGrp="1"/>
          </p:cNvSpPr>
          <p:nvPr>
            <p:ph type="dt" sz="half" idx="10"/>
          </p:nvPr>
        </p:nvSpPr>
        <p:spPr>
          <a:xfrm>
            <a:off x="838200" y="6356350"/>
            <a:ext cx="1007225" cy="365125"/>
          </a:xfrm>
        </p:spPr>
        <p:txBody>
          <a:bodyPr/>
          <a:lstStyle/>
          <a:p>
            <a:fld id="{C1883C14-771A-48EE-8A80-F60CD852F446}" type="datetime1">
              <a:rPr lang="en-US" smtClean="0"/>
              <a:pPr/>
              <a:t>5/20/2022</a:t>
            </a:fld>
            <a:endParaRPr lang="en-US" dirty="0"/>
          </a:p>
        </p:txBody>
      </p:sp>
      <p:sp>
        <p:nvSpPr>
          <p:cNvPr id="7" name="Footer Placeholder 4">
            <a:extLst>
              <a:ext uri="{FF2B5EF4-FFF2-40B4-BE49-F238E27FC236}">
                <a16:creationId xmlns="" xmlns:a16="http://schemas.microsoft.com/office/drawing/2014/main" id="{84E949A8-6CC6-42C9-8BAA-0F75A5ADBD59}"/>
              </a:ext>
            </a:extLst>
          </p:cNvPr>
          <p:cNvSpPr>
            <a:spLocks noGrp="1"/>
          </p:cNvSpPr>
          <p:nvPr>
            <p:ph type="ftr" sz="quarter" idx="11"/>
          </p:nvPr>
        </p:nvSpPr>
        <p:spPr>
          <a:xfrm>
            <a:off x="1936865" y="6356350"/>
            <a:ext cx="8736677" cy="365125"/>
          </a:xfrm>
        </p:spPr>
        <p:txBody>
          <a:bodyPr/>
          <a:lstStyle/>
          <a:p>
            <a:pPr>
              <a:defRPr/>
            </a:pPr>
            <a:r>
              <a:rPr lang="en-US" dirty="0"/>
              <a:t>The European Commission support for the production of this publication does not constitute an endorsement of the contents which reflects the views only</a:t>
            </a:r>
          </a:p>
          <a:p>
            <a:pPr>
              <a:defRPr/>
            </a:pPr>
            <a:r>
              <a:rPr lang="en-US" dirty="0"/>
              <a:t>of the authors, and the Commission cannot be held responsible for any use which may be made of the information contained therein</a:t>
            </a:r>
          </a:p>
        </p:txBody>
      </p:sp>
      <p:sp>
        <p:nvSpPr>
          <p:cNvPr id="8" name="Slide Number Placeholder 5">
            <a:extLst>
              <a:ext uri="{FF2B5EF4-FFF2-40B4-BE49-F238E27FC236}">
                <a16:creationId xmlns="" xmlns:a16="http://schemas.microsoft.com/office/drawing/2014/main" id="{4056D670-03F9-408B-A026-FDC9B96DB827}"/>
              </a:ext>
            </a:extLst>
          </p:cNvPr>
          <p:cNvSpPr>
            <a:spLocks noGrp="1"/>
          </p:cNvSpPr>
          <p:nvPr>
            <p:ph type="sldNum" sz="quarter" idx="12"/>
          </p:nvPr>
        </p:nvSpPr>
        <p:spPr>
          <a:xfrm>
            <a:off x="10781607" y="6356350"/>
            <a:ext cx="572193" cy="365125"/>
          </a:xfrm>
        </p:spPr>
        <p:txBody>
          <a:bodyPr/>
          <a:lstStyle/>
          <a:p>
            <a:fld id="{90F67618-A52E-4987-947D-71E58B73B891}" type="slidenum">
              <a:rPr lang="en-US" smtClean="0"/>
              <a:pPr/>
              <a:t>10</a:t>
            </a:fld>
            <a:endParaRPr lang="en-US" dirty="0"/>
          </a:p>
        </p:txBody>
      </p:sp>
      <p:grpSp>
        <p:nvGrpSpPr>
          <p:cNvPr id="37" name="Group 36">
            <a:extLst>
              <a:ext uri="{FF2B5EF4-FFF2-40B4-BE49-F238E27FC236}">
                <a16:creationId xmlns="" xmlns:a16="http://schemas.microsoft.com/office/drawing/2014/main" id="{BCA0531F-F233-432A-A96B-8C69DD7DB72E}"/>
              </a:ext>
            </a:extLst>
          </p:cNvPr>
          <p:cNvGrpSpPr/>
          <p:nvPr/>
        </p:nvGrpSpPr>
        <p:grpSpPr>
          <a:xfrm>
            <a:off x="562136" y="776352"/>
            <a:ext cx="3358576" cy="5573893"/>
            <a:chOff x="156698" y="776352"/>
            <a:chExt cx="3358576" cy="5573893"/>
          </a:xfrm>
        </p:grpSpPr>
        <p:pic>
          <p:nvPicPr>
            <p:cNvPr id="14" name="Picture 13" descr="A picture containing diagram&#10;&#10;Description automatically generated">
              <a:extLst>
                <a:ext uri="{FF2B5EF4-FFF2-40B4-BE49-F238E27FC236}">
                  <a16:creationId xmlns="" xmlns:a16="http://schemas.microsoft.com/office/drawing/2014/main" id="{6C60BD0D-E1F2-4165-B84E-065CC9430F4A}"/>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56698" y="2544068"/>
              <a:ext cx="3358576" cy="1889759"/>
            </a:xfrm>
            <a:prstGeom prst="rect">
              <a:avLst/>
            </a:prstGeom>
          </p:spPr>
        </p:pic>
        <p:pic>
          <p:nvPicPr>
            <p:cNvPr id="16" name="Picture 15" descr="Timeline&#10;&#10;Description automatically generated with low confidence">
              <a:extLst>
                <a:ext uri="{FF2B5EF4-FFF2-40B4-BE49-F238E27FC236}">
                  <a16:creationId xmlns="" xmlns:a16="http://schemas.microsoft.com/office/drawing/2014/main" id="{D3A8BE81-9F67-4AD4-A827-54C1313A6574}"/>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56698" y="776352"/>
              <a:ext cx="3358576" cy="1889759"/>
            </a:xfrm>
            <a:prstGeom prst="rect">
              <a:avLst/>
            </a:prstGeom>
          </p:spPr>
        </p:pic>
        <p:pic>
          <p:nvPicPr>
            <p:cNvPr id="23" name="Picture 22" descr="Graphical user interface, website&#10;&#10;Description automatically generated">
              <a:extLst>
                <a:ext uri="{FF2B5EF4-FFF2-40B4-BE49-F238E27FC236}">
                  <a16:creationId xmlns="" xmlns:a16="http://schemas.microsoft.com/office/drawing/2014/main" id="{40EB9FE9-941B-4FA5-BF0E-8252CE7946CE}"/>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65418" y="4465951"/>
              <a:ext cx="3349856" cy="1884294"/>
            </a:xfrm>
            <a:prstGeom prst="rect">
              <a:avLst/>
            </a:prstGeom>
          </p:spPr>
        </p:pic>
      </p:grpSp>
      <p:grpSp>
        <p:nvGrpSpPr>
          <p:cNvPr id="39" name="Group 38">
            <a:extLst>
              <a:ext uri="{FF2B5EF4-FFF2-40B4-BE49-F238E27FC236}">
                <a16:creationId xmlns="" xmlns:a16="http://schemas.microsoft.com/office/drawing/2014/main" id="{52EEE763-A15B-4EB7-84EA-7EEE8554D469}"/>
              </a:ext>
            </a:extLst>
          </p:cNvPr>
          <p:cNvGrpSpPr/>
          <p:nvPr/>
        </p:nvGrpSpPr>
        <p:grpSpPr>
          <a:xfrm>
            <a:off x="8090629" y="801440"/>
            <a:ext cx="3343316" cy="5531157"/>
            <a:chOff x="7374635" y="801440"/>
            <a:chExt cx="3343316" cy="5531157"/>
          </a:xfrm>
        </p:grpSpPr>
        <p:pic>
          <p:nvPicPr>
            <p:cNvPr id="11" name="Picture 10" descr="Text&#10;&#10;Description automatically generated">
              <a:extLst>
                <a:ext uri="{FF2B5EF4-FFF2-40B4-BE49-F238E27FC236}">
                  <a16:creationId xmlns="" xmlns:a16="http://schemas.microsoft.com/office/drawing/2014/main" id="{18DE6870-A814-49C8-A888-FE3DC2B21E36}"/>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7402749" y="801440"/>
              <a:ext cx="3270793" cy="1839821"/>
            </a:xfrm>
            <a:prstGeom prst="rect">
              <a:avLst/>
            </a:prstGeom>
          </p:spPr>
        </p:pic>
        <p:pic>
          <p:nvPicPr>
            <p:cNvPr id="25" name="Picture 24" descr="Diagram&#10;&#10;Description automatically generated">
              <a:extLst>
                <a:ext uri="{FF2B5EF4-FFF2-40B4-BE49-F238E27FC236}">
                  <a16:creationId xmlns="" xmlns:a16="http://schemas.microsoft.com/office/drawing/2014/main" id="{A3963925-5453-4EC6-AEC2-52674354F52A}"/>
                </a:ext>
              </a:extLst>
            </p:cNvPr>
            <p:cNvPicPr>
              <a:picLocks noChangeAspect="1"/>
            </p:cNvPicPr>
            <p:nvPr/>
          </p:nvPicPr>
          <p:blipFill rotWithShape="1">
            <a:blip r:embed="rId9" cstate="print">
              <a:extLst>
                <a:ext uri="{28A0092B-C50C-407E-A947-70E740481C1C}">
                  <a14:useLocalDpi xmlns="" xmlns:a14="http://schemas.microsoft.com/office/drawing/2010/main" val="0"/>
                </a:ext>
              </a:extLst>
            </a:blip>
            <a:srcRect b="9974"/>
            <a:stretch/>
          </p:blipFill>
          <p:spPr>
            <a:xfrm>
              <a:off x="7374635" y="4204826"/>
              <a:ext cx="3343226" cy="2127771"/>
            </a:xfrm>
            <a:prstGeom prst="rect">
              <a:avLst/>
            </a:prstGeom>
          </p:spPr>
        </p:pic>
        <p:pic>
          <p:nvPicPr>
            <p:cNvPr id="33" name="Picture 32" descr="Graphical user interface, text, application, chat or text message&#10;&#10;Description automatically generated">
              <a:extLst>
                <a:ext uri="{FF2B5EF4-FFF2-40B4-BE49-F238E27FC236}">
                  <a16:creationId xmlns="" xmlns:a16="http://schemas.microsoft.com/office/drawing/2014/main" id="{3E999941-1B5B-4BD9-A0B5-60CF98A31952}"/>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7374725" y="2577026"/>
              <a:ext cx="3343226" cy="1880565"/>
            </a:xfrm>
            <a:prstGeom prst="rect">
              <a:avLst/>
            </a:prstGeom>
          </p:spPr>
        </p:pic>
      </p:grpSp>
      <p:sp>
        <p:nvSpPr>
          <p:cNvPr id="46" name="TextBox 45">
            <a:extLst>
              <a:ext uri="{FF2B5EF4-FFF2-40B4-BE49-F238E27FC236}">
                <a16:creationId xmlns="" xmlns:a16="http://schemas.microsoft.com/office/drawing/2014/main" id="{21A201AD-BF6E-40B0-8675-87AEAC11A36D}"/>
              </a:ext>
            </a:extLst>
          </p:cNvPr>
          <p:cNvSpPr txBox="1"/>
          <p:nvPr/>
        </p:nvSpPr>
        <p:spPr>
          <a:xfrm>
            <a:off x="5007902" y="581582"/>
            <a:ext cx="2403387" cy="430887"/>
          </a:xfrm>
          <a:prstGeom prst="rect">
            <a:avLst/>
          </a:prstGeom>
          <a:noFill/>
        </p:spPr>
        <p:txBody>
          <a:bodyPr wrap="square">
            <a:spAutoFit/>
          </a:bodyPr>
          <a:lstStyle/>
          <a:p>
            <a:r>
              <a:rPr lang="en-US" sz="2200" b="1" dirty="0" err="1">
                <a:solidFill>
                  <a:srgbClr val="3D05BB"/>
                </a:solidFill>
              </a:rPr>
              <a:t>ClimEd</a:t>
            </a:r>
            <a:r>
              <a:rPr lang="en-US" sz="2200" b="1" dirty="0">
                <a:solidFill>
                  <a:srgbClr val="3D05BB"/>
                </a:solidFill>
              </a:rPr>
              <a:t> 3</a:t>
            </a:r>
            <a:r>
              <a:rPr lang="en-US" sz="2200" b="1" baseline="30000" dirty="0">
                <a:solidFill>
                  <a:srgbClr val="3D05BB"/>
                </a:solidFill>
              </a:rPr>
              <a:t>rd </a:t>
            </a:r>
            <a:r>
              <a:rPr lang="en-US" sz="2200" b="1" dirty="0">
                <a:solidFill>
                  <a:srgbClr val="3D05BB"/>
                </a:solidFill>
              </a:rPr>
              <a:t>Training</a:t>
            </a:r>
          </a:p>
        </p:txBody>
      </p:sp>
    </p:spTree>
    <p:extLst>
      <p:ext uri="{BB962C8B-B14F-4D97-AF65-F5344CB8AC3E}">
        <p14:creationId xmlns="" xmlns:p14="http://schemas.microsoft.com/office/powerpoint/2010/main" val="2105805588"/>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A13330-FC7A-4499-B7B0-F2C2EA2B4372}"/>
              </a:ext>
            </a:extLst>
          </p:cNvPr>
          <p:cNvSpPr>
            <a:spLocks noGrp="1"/>
          </p:cNvSpPr>
          <p:nvPr>
            <p:ph type="title"/>
          </p:nvPr>
        </p:nvSpPr>
        <p:spPr>
          <a:xfrm>
            <a:off x="838200" y="129992"/>
            <a:ext cx="10515600" cy="610235"/>
          </a:xfrm>
        </p:spPr>
        <p:txBody>
          <a:bodyPr>
            <a:noAutofit/>
          </a:bodyPr>
          <a:lstStyle/>
          <a:p>
            <a:pPr algn="ctr"/>
            <a:r>
              <a:rPr lang="en-US" sz="4800" b="1" dirty="0" err="1">
                <a:solidFill>
                  <a:srgbClr val="3D05BB"/>
                </a:solidFill>
              </a:rPr>
              <a:t>ClimEd</a:t>
            </a:r>
            <a:r>
              <a:rPr lang="en-US" sz="4800" b="1" dirty="0">
                <a:solidFill>
                  <a:srgbClr val="3D05BB"/>
                </a:solidFill>
              </a:rPr>
              <a:t> Certificates Awarding</a:t>
            </a:r>
          </a:p>
        </p:txBody>
      </p:sp>
      <p:sp>
        <p:nvSpPr>
          <p:cNvPr id="4" name="Date Placeholder 3">
            <a:extLst>
              <a:ext uri="{FF2B5EF4-FFF2-40B4-BE49-F238E27FC236}">
                <a16:creationId xmlns="" xmlns:a16="http://schemas.microsoft.com/office/drawing/2014/main" id="{146E246A-A52A-431F-A88C-E4CB43E5CE2E}"/>
              </a:ext>
            </a:extLst>
          </p:cNvPr>
          <p:cNvSpPr>
            <a:spLocks noGrp="1"/>
          </p:cNvSpPr>
          <p:nvPr>
            <p:ph type="dt" sz="half" idx="10"/>
          </p:nvPr>
        </p:nvSpPr>
        <p:spPr/>
        <p:txBody>
          <a:bodyPr/>
          <a:lstStyle/>
          <a:p>
            <a:fld id="{C1883C14-771A-48EE-8A80-F60CD852F446}" type="datetime1">
              <a:rPr lang="en-US" smtClean="0"/>
              <a:pPr/>
              <a:t>5/20/2022</a:t>
            </a:fld>
            <a:endParaRPr lang="en-US"/>
          </a:p>
        </p:txBody>
      </p:sp>
      <p:sp>
        <p:nvSpPr>
          <p:cNvPr id="5" name="Footer Placeholder 4">
            <a:extLst>
              <a:ext uri="{FF2B5EF4-FFF2-40B4-BE49-F238E27FC236}">
                <a16:creationId xmlns="" xmlns:a16="http://schemas.microsoft.com/office/drawing/2014/main" id="{04820914-28BA-4169-9883-56C61C44656D}"/>
              </a:ext>
            </a:extLst>
          </p:cNvPr>
          <p:cNvSpPr>
            <a:spLocks noGrp="1"/>
          </p:cNvSpPr>
          <p:nvPr>
            <p:ph type="ftr" sz="quarter" idx="11"/>
          </p:nvPr>
        </p:nvSpPr>
        <p:spPr/>
        <p:txBody>
          <a:bodyPr/>
          <a:lstStyle/>
          <a:p>
            <a:pPr>
              <a:defRPr/>
            </a:pPr>
            <a:r>
              <a:rPr lang="en-US"/>
              <a:t>The European Commission support for the production of this publication does not constitute an endorsement of the contents which reflects the views only</a:t>
            </a:r>
          </a:p>
          <a:p>
            <a:pPr>
              <a:defRPr/>
            </a:pPr>
            <a:r>
              <a:rPr lang="en-US"/>
              <a:t>of the authors, and the Commission cannot be held responsible for any use which may be made of the information contained therein</a:t>
            </a:r>
            <a:endParaRPr lang="en-US" dirty="0"/>
          </a:p>
        </p:txBody>
      </p:sp>
      <p:sp>
        <p:nvSpPr>
          <p:cNvPr id="6" name="Slide Number Placeholder 5">
            <a:extLst>
              <a:ext uri="{FF2B5EF4-FFF2-40B4-BE49-F238E27FC236}">
                <a16:creationId xmlns="" xmlns:a16="http://schemas.microsoft.com/office/drawing/2014/main" id="{017E6E30-3195-4E3D-840A-27B204C49FE3}"/>
              </a:ext>
            </a:extLst>
          </p:cNvPr>
          <p:cNvSpPr>
            <a:spLocks noGrp="1"/>
          </p:cNvSpPr>
          <p:nvPr>
            <p:ph type="sldNum" sz="quarter" idx="12"/>
          </p:nvPr>
        </p:nvSpPr>
        <p:spPr/>
        <p:txBody>
          <a:bodyPr/>
          <a:lstStyle/>
          <a:p>
            <a:fld id="{90F67618-A52E-4987-947D-71E58B73B891}" type="slidenum">
              <a:rPr lang="en-US" smtClean="0"/>
              <a:pPr/>
              <a:t>11</a:t>
            </a:fld>
            <a:endParaRPr lang="en-US"/>
          </a:p>
        </p:txBody>
      </p:sp>
      <p:sp>
        <p:nvSpPr>
          <p:cNvPr id="9" name="TextBox 8"/>
          <p:cNvSpPr txBox="1"/>
          <p:nvPr/>
        </p:nvSpPr>
        <p:spPr>
          <a:xfrm>
            <a:off x="307176" y="965472"/>
            <a:ext cx="11714839" cy="5201424"/>
          </a:xfrm>
          <a:prstGeom prst="rect">
            <a:avLst/>
          </a:prstGeom>
          <a:noFill/>
        </p:spPr>
        <p:txBody>
          <a:bodyPr wrap="square" rtlCol="0">
            <a:spAutoFit/>
          </a:bodyPr>
          <a:lstStyle/>
          <a:p>
            <a:r>
              <a:rPr lang="en-US" sz="2200" b="1" dirty="0" err="1">
                <a:solidFill>
                  <a:srgbClr val="3D05BB"/>
                </a:solidFill>
              </a:rPr>
              <a:t>ClimEd</a:t>
            </a:r>
            <a:r>
              <a:rPr lang="en-US" sz="2200" b="1" dirty="0">
                <a:solidFill>
                  <a:srgbClr val="3D05BB"/>
                </a:solidFill>
              </a:rPr>
              <a:t> 1</a:t>
            </a:r>
            <a:r>
              <a:rPr lang="en-US" sz="2200" b="1" baseline="30000" dirty="0">
                <a:solidFill>
                  <a:srgbClr val="3D05BB"/>
                </a:solidFill>
              </a:rPr>
              <a:t>st</a:t>
            </a:r>
            <a:r>
              <a:rPr lang="en-US" sz="2200" b="1" dirty="0">
                <a:solidFill>
                  <a:srgbClr val="3D05BB"/>
                </a:solidFill>
              </a:rPr>
              <a:t> Training (Spring 2021)</a:t>
            </a:r>
          </a:p>
          <a:p>
            <a:pPr marL="342900" indent="-342900">
              <a:buFont typeface="Arial" panose="020B0604020202020204" pitchFamily="34" charset="0"/>
              <a:buChar char="•"/>
            </a:pPr>
            <a:r>
              <a:rPr lang="en-US" sz="2200" b="1" dirty="0"/>
              <a:t>2 Groups </a:t>
            </a:r>
            <a:r>
              <a:rPr lang="en-US" sz="2200" dirty="0"/>
              <a:t>- highest scores of </a:t>
            </a:r>
            <a:r>
              <a:rPr lang="en-US" sz="2200" b="1" dirty="0"/>
              <a:t>9.31 &amp; 9.13 </a:t>
            </a:r>
            <a:r>
              <a:rPr lang="en-US" sz="2200" dirty="0"/>
              <a:t>- awarded certificates with distinction (“</a:t>
            </a:r>
            <a:r>
              <a:rPr lang="en-US" sz="2200" b="1" dirty="0">
                <a:highlight>
                  <a:srgbClr val="C0C0C0"/>
                </a:highlight>
              </a:rPr>
              <a:t>Platinum</a:t>
            </a:r>
            <a:r>
              <a:rPr lang="en-US" sz="2200" dirty="0"/>
              <a:t>”) </a:t>
            </a:r>
          </a:p>
          <a:p>
            <a:pPr marL="342900" indent="-342900">
              <a:buFont typeface="Arial" panose="020B0604020202020204" pitchFamily="34" charset="0"/>
              <a:buChar char="•"/>
            </a:pPr>
            <a:r>
              <a:rPr lang="en-US" sz="2200" b="1" dirty="0"/>
              <a:t>4 Groups </a:t>
            </a:r>
            <a:r>
              <a:rPr lang="en-US" sz="2200" dirty="0"/>
              <a:t>- certificates having the “</a:t>
            </a:r>
            <a:r>
              <a:rPr lang="en-US" sz="2200" b="1" dirty="0">
                <a:solidFill>
                  <a:srgbClr val="FFC000"/>
                </a:solidFill>
              </a:rPr>
              <a:t>Gold</a:t>
            </a:r>
            <a:r>
              <a:rPr lang="en-US" sz="2200" dirty="0"/>
              <a:t>” status (with scores higher than 8.5)</a:t>
            </a:r>
          </a:p>
          <a:p>
            <a:pPr marL="342900" indent="-342900">
              <a:buFont typeface="Arial" panose="020B0604020202020204" pitchFamily="34" charset="0"/>
              <a:buChar char="•"/>
            </a:pPr>
            <a:r>
              <a:rPr lang="en-US" sz="2200" dirty="0"/>
              <a:t>Members of these 6 Groups -  </a:t>
            </a:r>
            <a:r>
              <a:rPr lang="en-US" sz="2200" b="1" dirty="0"/>
              <a:t>automatically accepted </a:t>
            </a:r>
            <a:r>
              <a:rPr lang="en-US" sz="2200" dirty="0"/>
              <a:t>(i.e. without required application procedure) as approved participants for the </a:t>
            </a:r>
            <a:r>
              <a:rPr lang="en-US" sz="2200" b="1" dirty="0" err="1"/>
              <a:t>ClimEd</a:t>
            </a:r>
            <a:r>
              <a:rPr lang="en-US" sz="2200" b="1" dirty="0"/>
              <a:t> 2nd Training</a:t>
            </a:r>
          </a:p>
          <a:p>
            <a:pPr marL="342900" indent="-342900">
              <a:buFont typeface="Arial" panose="020B0604020202020204" pitchFamily="34" charset="0"/>
              <a:buChar char="•"/>
            </a:pPr>
            <a:endParaRPr lang="en-US" sz="1200" b="1" dirty="0"/>
          </a:p>
          <a:p>
            <a:r>
              <a:rPr lang="en-US" sz="2200" b="1" dirty="0" err="1">
                <a:solidFill>
                  <a:srgbClr val="3D05BB"/>
                </a:solidFill>
              </a:rPr>
              <a:t>ClimEd</a:t>
            </a:r>
            <a:r>
              <a:rPr lang="en-US" sz="2200" b="1" dirty="0">
                <a:solidFill>
                  <a:srgbClr val="3D05BB"/>
                </a:solidFill>
              </a:rPr>
              <a:t> 2</a:t>
            </a:r>
            <a:r>
              <a:rPr lang="en-US" sz="2200" b="1" baseline="30000" dirty="0">
                <a:solidFill>
                  <a:srgbClr val="3D05BB"/>
                </a:solidFill>
              </a:rPr>
              <a:t>nd</a:t>
            </a:r>
            <a:r>
              <a:rPr lang="en-US" sz="2200" b="1" dirty="0">
                <a:solidFill>
                  <a:srgbClr val="3D05BB"/>
                </a:solidFill>
              </a:rPr>
              <a:t> Training (Summer 2021)</a:t>
            </a:r>
          </a:p>
          <a:p>
            <a:pPr marL="342900" indent="-342900">
              <a:buFont typeface="Arial" panose="020B0604020202020204" pitchFamily="34" charset="0"/>
              <a:buChar char="•"/>
            </a:pPr>
            <a:r>
              <a:rPr lang="en-US" sz="2200" b="1" dirty="0"/>
              <a:t>2 Groups </a:t>
            </a:r>
            <a:r>
              <a:rPr lang="en-US" sz="2200" dirty="0"/>
              <a:t>- highest scores of </a:t>
            </a:r>
            <a:r>
              <a:rPr lang="en-US" sz="2200" b="1" dirty="0"/>
              <a:t>9.64 &amp; 9.30 </a:t>
            </a:r>
            <a:r>
              <a:rPr lang="en-US" sz="2200" dirty="0"/>
              <a:t>- certificates with distinction (“</a:t>
            </a:r>
            <a:r>
              <a:rPr lang="en-US" sz="2200" b="1" dirty="0">
                <a:highlight>
                  <a:srgbClr val="C0C0C0"/>
                </a:highlight>
              </a:rPr>
              <a:t>Platinum</a:t>
            </a:r>
            <a:r>
              <a:rPr lang="en-US" sz="2200" dirty="0"/>
              <a:t>”) </a:t>
            </a:r>
          </a:p>
          <a:p>
            <a:pPr marL="342900" indent="-342900">
              <a:buFont typeface="Arial" panose="020B0604020202020204" pitchFamily="34" charset="0"/>
              <a:buChar char="•"/>
            </a:pPr>
            <a:r>
              <a:rPr lang="en-US" sz="2200" b="1" dirty="0"/>
              <a:t>6 Groups </a:t>
            </a:r>
            <a:r>
              <a:rPr lang="en-US" sz="2200" dirty="0"/>
              <a:t>- certificates having the “</a:t>
            </a:r>
            <a:r>
              <a:rPr lang="en-US" sz="2200" b="1" dirty="0">
                <a:solidFill>
                  <a:srgbClr val="FFC000"/>
                </a:solidFill>
              </a:rPr>
              <a:t>Gold</a:t>
            </a:r>
            <a:r>
              <a:rPr lang="en-US" sz="2200" dirty="0"/>
              <a:t>” status </a:t>
            </a:r>
          </a:p>
          <a:p>
            <a:pPr marL="342900" indent="-342900">
              <a:buFont typeface="Arial" panose="020B0604020202020204" pitchFamily="34" charset="0"/>
              <a:buChar char="•"/>
            </a:pPr>
            <a:r>
              <a:rPr lang="en-US" sz="2200" dirty="0"/>
              <a:t>Members of these 8 Groups -  </a:t>
            </a:r>
            <a:r>
              <a:rPr lang="en-US" sz="2200" b="1" dirty="0"/>
              <a:t>automatically accepted </a:t>
            </a:r>
            <a:r>
              <a:rPr lang="en-US" sz="2200" dirty="0"/>
              <a:t>for the </a:t>
            </a:r>
            <a:r>
              <a:rPr lang="en-US" sz="2200" b="1" dirty="0" err="1"/>
              <a:t>ClimEd</a:t>
            </a:r>
            <a:r>
              <a:rPr lang="en-US" sz="2200" b="1" dirty="0"/>
              <a:t> 3</a:t>
            </a:r>
            <a:r>
              <a:rPr lang="en-US" sz="2200" b="1" baseline="30000" dirty="0"/>
              <a:t>rd</a:t>
            </a:r>
            <a:r>
              <a:rPr lang="en-US" sz="2200" b="1" dirty="0"/>
              <a:t> Training</a:t>
            </a:r>
          </a:p>
          <a:p>
            <a:pPr marL="342900" indent="-342900">
              <a:buFont typeface="Arial" panose="020B0604020202020204" pitchFamily="34" charset="0"/>
              <a:buChar char="•"/>
            </a:pPr>
            <a:endParaRPr lang="en-US" sz="1200" dirty="0"/>
          </a:p>
          <a:p>
            <a:r>
              <a:rPr lang="en-US" sz="2200" b="1" dirty="0" err="1">
                <a:solidFill>
                  <a:srgbClr val="3D05BB"/>
                </a:solidFill>
              </a:rPr>
              <a:t>ClimEd</a:t>
            </a:r>
            <a:r>
              <a:rPr lang="en-US" sz="2200" b="1" dirty="0">
                <a:solidFill>
                  <a:srgbClr val="3D05BB"/>
                </a:solidFill>
              </a:rPr>
              <a:t> 3</a:t>
            </a:r>
            <a:r>
              <a:rPr lang="en-US" sz="2200" b="1" baseline="30000" dirty="0">
                <a:solidFill>
                  <a:srgbClr val="3D05BB"/>
                </a:solidFill>
              </a:rPr>
              <a:t>rd</a:t>
            </a:r>
            <a:r>
              <a:rPr lang="en-US" sz="2200" b="1" dirty="0">
                <a:solidFill>
                  <a:srgbClr val="3D05BB"/>
                </a:solidFill>
              </a:rPr>
              <a:t> Training (Autumn 2021)</a:t>
            </a:r>
          </a:p>
          <a:p>
            <a:pPr marL="342900" indent="-342900">
              <a:buFont typeface="Arial" panose="020B0604020202020204" pitchFamily="34" charset="0"/>
              <a:buChar char="•"/>
            </a:pPr>
            <a:r>
              <a:rPr lang="en-US" sz="2200" b="1" dirty="0"/>
              <a:t>4 Groups </a:t>
            </a:r>
            <a:r>
              <a:rPr lang="en-US" sz="2200" dirty="0"/>
              <a:t>- highest scores of </a:t>
            </a:r>
            <a:r>
              <a:rPr lang="en-US" sz="2200" b="1" dirty="0"/>
              <a:t>9.46, 9.29, 9.29, 9.26 </a:t>
            </a:r>
            <a:r>
              <a:rPr lang="en-US" sz="2200" dirty="0"/>
              <a:t>- certificates with distinction (“</a:t>
            </a:r>
            <a:r>
              <a:rPr lang="en-US" sz="2200" b="1" dirty="0">
                <a:highlight>
                  <a:srgbClr val="C0C0C0"/>
                </a:highlight>
              </a:rPr>
              <a:t>Platinum</a:t>
            </a:r>
            <a:r>
              <a:rPr lang="en-US" sz="2200" dirty="0"/>
              <a:t>”) </a:t>
            </a:r>
          </a:p>
          <a:p>
            <a:pPr marL="342900" indent="-342900">
              <a:buFont typeface="Arial" panose="020B0604020202020204" pitchFamily="34" charset="0"/>
              <a:buChar char="•"/>
            </a:pPr>
            <a:r>
              <a:rPr lang="en-US" sz="2200" b="1" dirty="0"/>
              <a:t>3 Groups </a:t>
            </a:r>
            <a:r>
              <a:rPr lang="en-US" sz="2200" dirty="0"/>
              <a:t>- certificates having the “</a:t>
            </a:r>
            <a:r>
              <a:rPr lang="en-US" sz="2200" b="1" dirty="0">
                <a:solidFill>
                  <a:srgbClr val="FFC000"/>
                </a:solidFill>
              </a:rPr>
              <a:t>Gold</a:t>
            </a:r>
            <a:r>
              <a:rPr lang="en-US" sz="2200" dirty="0"/>
              <a:t>” status </a:t>
            </a:r>
          </a:p>
          <a:p>
            <a:pPr marL="342900" indent="-342900">
              <a:buFont typeface="Arial" panose="020B0604020202020204" pitchFamily="34" charset="0"/>
              <a:buChar char="•"/>
            </a:pPr>
            <a:r>
              <a:rPr lang="en-US" sz="2200" dirty="0"/>
              <a:t>Members of these 7 Groups -  </a:t>
            </a:r>
            <a:r>
              <a:rPr lang="en-US" sz="2200" b="1" dirty="0"/>
              <a:t>automatically accepted </a:t>
            </a:r>
            <a:r>
              <a:rPr lang="en-US" sz="2200" dirty="0"/>
              <a:t>for the </a:t>
            </a:r>
            <a:r>
              <a:rPr lang="en-US" sz="2200" b="1" dirty="0" err="1"/>
              <a:t>ClimEd</a:t>
            </a:r>
            <a:r>
              <a:rPr lang="en-US" sz="2200" b="1" dirty="0"/>
              <a:t> 4</a:t>
            </a:r>
            <a:r>
              <a:rPr lang="en-US" sz="2200" b="1" baseline="30000" dirty="0"/>
              <a:t>th</a:t>
            </a:r>
            <a:r>
              <a:rPr lang="en-US" sz="2200" b="1" dirty="0"/>
              <a:t> Training</a:t>
            </a:r>
            <a:endParaRPr lang="en-US" sz="2200" dirty="0"/>
          </a:p>
          <a:p>
            <a:endParaRPr lang="en-US" sz="2200" dirty="0"/>
          </a:p>
        </p:txBody>
      </p:sp>
      <p:sp>
        <p:nvSpPr>
          <p:cNvPr id="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6"/>
          <p:cNvSpPr>
            <a:spLocks noChangeArrowheads="1"/>
          </p:cNvSpPr>
          <p:nvPr/>
        </p:nvSpPr>
        <p:spPr bwMode="auto">
          <a:xfrm>
            <a:off x="0" y="9315450"/>
            <a:ext cx="12192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pic>
        <p:nvPicPr>
          <p:cNvPr id="10" name="Picture 9">
            <a:extLst>
              <a:ext uri="{FF2B5EF4-FFF2-40B4-BE49-F238E27FC236}">
                <a16:creationId xmlns="" xmlns:a16="http://schemas.microsoft.com/office/drawing/2014/main" id="{0D5FED9A-3E8E-4D8A-956D-895A53012052}"/>
              </a:ext>
            </a:extLst>
          </p:cNvPr>
          <p:cNvPicPr>
            <a:picLocks noChangeAspect="1"/>
          </p:cNvPicPr>
          <p:nvPr/>
        </p:nvPicPr>
        <p:blipFill>
          <a:blip r:embed="rId2" cstate="print"/>
          <a:stretch>
            <a:fillRect/>
          </a:stretch>
        </p:blipFill>
        <p:spPr>
          <a:xfrm>
            <a:off x="10086668" y="2730109"/>
            <a:ext cx="1962070" cy="1397781"/>
          </a:xfrm>
          <a:prstGeom prst="rect">
            <a:avLst/>
          </a:prstGeom>
        </p:spPr>
      </p:pic>
    </p:spTree>
    <p:extLst>
      <p:ext uri="{BB962C8B-B14F-4D97-AF65-F5344CB8AC3E}">
        <p14:creationId xmlns="" xmlns:p14="http://schemas.microsoft.com/office/powerpoint/2010/main" val="1573229921"/>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27360B7-C753-49AC-A7C9-BCEEC7148618}"/>
              </a:ext>
            </a:extLst>
          </p:cNvPr>
          <p:cNvSpPr txBox="1"/>
          <p:nvPr/>
        </p:nvSpPr>
        <p:spPr>
          <a:xfrm>
            <a:off x="312279" y="827921"/>
            <a:ext cx="11567441" cy="1969770"/>
          </a:xfrm>
          <a:prstGeom prst="rect">
            <a:avLst/>
          </a:prstGeom>
          <a:noFill/>
        </p:spPr>
        <p:txBody>
          <a:bodyPr wrap="square">
            <a:spAutoFit/>
          </a:bodyPr>
          <a:lstStyle/>
          <a:p>
            <a:r>
              <a:rPr lang="en-US" sz="2200" b="1" dirty="0"/>
              <a:t>Evaluation of the Training: Questionnaire N1</a:t>
            </a:r>
          </a:p>
          <a:p>
            <a:r>
              <a:rPr lang="en-US" sz="1600" dirty="0"/>
              <a:t>Scale: strongly disagree | disagree | neither agree nor disagree | agree | strongly agree</a:t>
            </a:r>
          </a:p>
          <a:p>
            <a:pPr marL="342900" indent="-342900">
              <a:buFont typeface="Wingdings" panose="05000000000000000000" pitchFamily="2" charset="2"/>
              <a:buChar char="Ø"/>
            </a:pPr>
            <a:r>
              <a:rPr lang="en-US" sz="1600" i="1" dirty="0"/>
              <a:t>The lecturers were supportive and open to participants</a:t>
            </a:r>
          </a:p>
          <a:p>
            <a:pPr marL="342900" indent="-342900">
              <a:buFont typeface="Wingdings" panose="05000000000000000000" pitchFamily="2" charset="2"/>
              <a:buChar char="Ø"/>
            </a:pPr>
            <a:r>
              <a:rPr lang="en-US" sz="1600" i="1" dirty="0"/>
              <a:t>The lecturers conducted the training excellently (clearly, sparkled interest etc.)</a:t>
            </a:r>
          </a:p>
          <a:p>
            <a:pPr marL="342900" indent="-342900">
              <a:buFont typeface="Wingdings" panose="05000000000000000000" pitchFamily="2" charset="2"/>
              <a:buChar char="Ø"/>
            </a:pPr>
            <a:r>
              <a:rPr lang="en-US" sz="1600" i="1" dirty="0"/>
              <a:t>Training materials were of excellent quality (content, layout, clarity etc.)</a:t>
            </a:r>
          </a:p>
          <a:p>
            <a:pPr marL="342900" indent="-342900">
              <a:buFont typeface="Wingdings" panose="05000000000000000000" pitchFamily="2" charset="2"/>
              <a:buChar char="Ø"/>
            </a:pPr>
            <a:r>
              <a:rPr lang="en-US" sz="1600" i="1" dirty="0"/>
              <a:t>Information about the training was sufficient (announcement, </a:t>
            </a:r>
            <a:r>
              <a:rPr lang="en-US" sz="1600" i="1" dirty="0" err="1"/>
              <a:t>programme</a:t>
            </a:r>
            <a:r>
              <a:rPr lang="en-US" sz="1600" i="1" dirty="0"/>
              <a:t> etc.)</a:t>
            </a:r>
          </a:p>
          <a:p>
            <a:pPr marL="342900" indent="-342900">
              <a:buFont typeface="Wingdings" panose="05000000000000000000" pitchFamily="2" charset="2"/>
              <a:buChar char="Ø"/>
            </a:pPr>
            <a:r>
              <a:rPr lang="en-US" sz="1600" i="1" dirty="0"/>
              <a:t>I will recommend such training to my colleagues</a:t>
            </a:r>
          </a:p>
        </p:txBody>
      </p:sp>
      <p:sp>
        <p:nvSpPr>
          <p:cNvPr id="5" name="Title 1">
            <a:extLst>
              <a:ext uri="{FF2B5EF4-FFF2-40B4-BE49-F238E27FC236}">
                <a16:creationId xmlns="" xmlns:a16="http://schemas.microsoft.com/office/drawing/2014/main" id="{B98CB360-9A62-4AE1-A8F8-22048DA757B7}"/>
              </a:ext>
            </a:extLst>
          </p:cNvPr>
          <p:cNvSpPr txBox="1">
            <a:spLocks/>
          </p:cNvSpPr>
          <p:nvPr/>
        </p:nvSpPr>
        <p:spPr>
          <a:xfrm>
            <a:off x="990600" y="92392"/>
            <a:ext cx="10515600" cy="6102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B0F0"/>
                </a:solidFill>
                <a:latin typeface="+mj-lt"/>
                <a:ea typeface="+mj-ea"/>
                <a:cs typeface="+mj-cs"/>
              </a:defRPr>
            </a:lvl1pPr>
          </a:lstStyle>
          <a:p>
            <a:pPr algn="ctr"/>
            <a:r>
              <a:rPr lang="en-US" sz="4800" b="1" dirty="0" err="1">
                <a:solidFill>
                  <a:srgbClr val="3D05BB"/>
                </a:solidFill>
              </a:rPr>
              <a:t>ClimEd</a:t>
            </a:r>
            <a:r>
              <a:rPr lang="en-US" sz="4800" b="1" dirty="0">
                <a:solidFill>
                  <a:srgbClr val="3D05BB"/>
                </a:solidFill>
              </a:rPr>
              <a:t> Trainings e- Evaluations</a:t>
            </a:r>
          </a:p>
        </p:txBody>
      </p:sp>
      <p:sp>
        <p:nvSpPr>
          <p:cNvPr id="6" name="Date Placeholder 3">
            <a:extLst>
              <a:ext uri="{FF2B5EF4-FFF2-40B4-BE49-F238E27FC236}">
                <a16:creationId xmlns="" xmlns:a16="http://schemas.microsoft.com/office/drawing/2014/main" id="{8F5F8C72-3174-49DE-9C3A-9FA24C145488}"/>
              </a:ext>
            </a:extLst>
          </p:cNvPr>
          <p:cNvSpPr>
            <a:spLocks noGrp="1"/>
          </p:cNvSpPr>
          <p:nvPr>
            <p:ph type="dt" sz="half" idx="10"/>
          </p:nvPr>
        </p:nvSpPr>
        <p:spPr>
          <a:xfrm>
            <a:off x="838200" y="6356350"/>
            <a:ext cx="1007225" cy="365125"/>
          </a:xfrm>
        </p:spPr>
        <p:txBody>
          <a:bodyPr/>
          <a:lstStyle/>
          <a:p>
            <a:fld id="{C1883C14-771A-48EE-8A80-F60CD852F446}" type="datetime1">
              <a:rPr lang="en-US" smtClean="0"/>
              <a:pPr/>
              <a:t>5/20/2022</a:t>
            </a:fld>
            <a:endParaRPr lang="en-US" dirty="0"/>
          </a:p>
        </p:txBody>
      </p:sp>
      <p:sp>
        <p:nvSpPr>
          <p:cNvPr id="7" name="Footer Placeholder 4">
            <a:extLst>
              <a:ext uri="{FF2B5EF4-FFF2-40B4-BE49-F238E27FC236}">
                <a16:creationId xmlns="" xmlns:a16="http://schemas.microsoft.com/office/drawing/2014/main" id="{84E949A8-6CC6-42C9-8BAA-0F75A5ADBD59}"/>
              </a:ext>
            </a:extLst>
          </p:cNvPr>
          <p:cNvSpPr>
            <a:spLocks noGrp="1"/>
          </p:cNvSpPr>
          <p:nvPr>
            <p:ph type="ftr" sz="quarter" idx="11"/>
          </p:nvPr>
        </p:nvSpPr>
        <p:spPr>
          <a:xfrm>
            <a:off x="1936865" y="6356350"/>
            <a:ext cx="8736677" cy="365125"/>
          </a:xfrm>
        </p:spPr>
        <p:txBody>
          <a:bodyPr/>
          <a:lstStyle/>
          <a:p>
            <a:pPr>
              <a:defRPr/>
            </a:pPr>
            <a:r>
              <a:rPr lang="en-US" dirty="0"/>
              <a:t>The European Commission support for the production of this publication does not constitute an endorsement of the contents which reflects the views only</a:t>
            </a:r>
          </a:p>
          <a:p>
            <a:pPr>
              <a:defRPr/>
            </a:pPr>
            <a:r>
              <a:rPr lang="en-US" dirty="0"/>
              <a:t>of the authors, and the Commission cannot be held responsible for any use which may be made of the information contained therein</a:t>
            </a:r>
          </a:p>
        </p:txBody>
      </p:sp>
      <p:sp>
        <p:nvSpPr>
          <p:cNvPr id="8" name="Slide Number Placeholder 5">
            <a:extLst>
              <a:ext uri="{FF2B5EF4-FFF2-40B4-BE49-F238E27FC236}">
                <a16:creationId xmlns="" xmlns:a16="http://schemas.microsoft.com/office/drawing/2014/main" id="{4056D670-03F9-408B-A026-FDC9B96DB827}"/>
              </a:ext>
            </a:extLst>
          </p:cNvPr>
          <p:cNvSpPr>
            <a:spLocks noGrp="1"/>
          </p:cNvSpPr>
          <p:nvPr>
            <p:ph type="sldNum" sz="quarter" idx="12"/>
          </p:nvPr>
        </p:nvSpPr>
        <p:spPr>
          <a:xfrm>
            <a:off x="10781607" y="6356350"/>
            <a:ext cx="572193" cy="365125"/>
          </a:xfrm>
        </p:spPr>
        <p:txBody>
          <a:bodyPr/>
          <a:lstStyle/>
          <a:p>
            <a:fld id="{90F67618-A52E-4987-947D-71E58B73B891}" type="slidenum">
              <a:rPr lang="en-US" smtClean="0"/>
              <a:pPr/>
              <a:t>12</a:t>
            </a:fld>
            <a:endParaRPr lang="en-US" dirty="0"/>
          </a:p>
        </p:txBody>
      </p:sp>
      <p:pic>
        <p:nvPicPr>
          <p:cNvPr id="10" name="Picture 9" descr="Chart, pie chart&#10;&#10;Description automatically generated">
            <a:extLst>
              <a:ext uri="{FF2B5EF4-FFF2-40B4-BE49-F238E27FC236}">
                <a16:creationId xmlns="" xmlns:a16="http://schemas.microsoft.com/office/drawing/2014/main" id="{ADD1E2EC-02A8-4134-B1A0-9D8005773985}"/>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828378" y="3065364"/>
            <a:ext cx="4022582" cy="3287897"/>
          </a:xfrm>
          <a:prstGeom prst="rect">
            <a:avLst/>
          </a:prstGeom>
        </p:spPr>
      </p:pic>
      <p:sp>
        <p:nvSpPr>
          <p:cNvPr id="11" name="TextBox 10">
            <a:extLst>
              <a:ext uri="{FF2B5EF4-FFF2-40B4-BE49-F238E27FC236}">
                <a16:creationId xmlns="" xmlns:a16="http://schemas.microsoft.com/office/drawing/2014/main" id="{7FA102A4-6880-405E-80D8-2DAC83C46CD9}"/>
              </a:ext>
            </a:extLst>
          </p:cNvPr>
          <p:cNvSpPr txBox="1"/>
          <p:nvPr/>
        </p:nvSpPr>
        <p:spPr>
          <a:xfrm>
            <a:off x="310552" y="2730104"/>
            <a:ext cx="11404120" cy="369332"/>
          </a:xfrm>
          <a:prstGeom prst="rect">
            <a:avLst/>
          </a:prstGeom>
          <a:noFill/>
        </p:spPr>
        <p:txBody>
          <a:bodyPr wrap="square">
            <a:spAutoFit/>
          </a:bodyPr>
          <a:lstStyle/>
          <a:p>
            <a:r>
              <a:rPr lang="en-US" sz="1800" b="1" dirty="0">
                <a:solidFill>
                  <a:srgbClr val="3D05BB"/>
                </a:solidFill>
              </a:rPr>
              <a:t>Results:                  1</a:t>
            </a:r>
            <a:r>
              <a:rPr lang="en-US" sz="1800" b="1" baseline="30000" dirty="0">
                <a:solidFill>
                  <a:srgbClr val="3D05BB"/>
                </a:solidFill>
              </a:rPr>
              <a:t>st</a:t>
            </a:r>
            <a:r>
              <a:rPr lang="en-US" sz="1800" b="1" dirty="0">
                <a:solidFill>
                  <a:srgbClr val="3D05BB"/>
                </a:solidFill>
              </a:rPr>
              <a:t> Training                                                2</a:t>
            </a:r>
            <a:r>
              <a:rPr lang="en-US" sz="1800" b="1" baseline="30000" dirty="0">
                <a:solidFill>
                  <a:srgbClr val="3D05BB"/>
                </a:solidFill>
              </a:rPr>
              <a:t>nd</a:t>
            </a:r>
            <a:r>
              <a:rPr lang="en-US" sz="1800" b="1" dirty="0">
                <a:solidFill>
                  <a:srgbClr val="3D05BB"/>
                </a:solidFill>
              </a:rPr>
              <a:t> Training                                                         3</a:t>
            </a:r>
            <a:r>
              <a:rPr lang="en-US" sz="1800" b="1" baseline="30000" dirty="0">
                <a:solidFill>
                  <a:srgbClr val="3D05BB"/>
                </a:solidFill>
              </a:rPr>
              <a:t>rd</a:t>
            </a:r>
            <a:r>
              <a:rPr lang="en-US" sz="1800" b="1" dirty="0">
                <a:solidFill>
                  <a:srgbClr val="3D05BB"/>
                </a:solidFill>
              </a:rPr>
              <a:t> Training </a:t>
            </a:r>
            <a:endParaRPr lang="fi-FI" dirty="0"/>
          </a:p>
        </p:txBody>
      </p:sp>
      <p:pic>
        <p:nvPicPr>
          <p:cNvPr id="13" name="Picture 12" descr="Chart, pie chart&#10;&#10;Description automatically generated">
            <a:extLst>
              <a:ext uri="{FF2B5EF4-FFF2-40B4-BE49-F238E27FC236}">
                <a16:creationId xmlns="" xmlns:a16="http://schemas.microsoft.com/office/drawing/2014/main" id="{8BBD9569-8B9A-4508-A2DF-BE8CCD15EAA2}"/>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0872" y="3030908"/>
            <a:ext cx="4194141" cy="3356808"/>
          </a:xfrm>
          <a:prstGeom prst="rect">
            <a:avLst/>
          </a:prstGeom>
        </p:spPr>
      </p:pic>
      <p:pic>
        <p:nvPicPr>
          <p:cNvPr id="15" name="Picture 14" descr="Chart, pie chart&#10;&#10;Description automatically generated">
            <a:extLst>
              <a:ext uri="{FF2B5EF4-FFF2-40B4-BE49-F238E27FC236}">
                <a16:creationId xmlns="" xmlns:a16="http://schemas.microsoft.com/office/drawing/2014/main" id="{09442527-295D-4A78-8991-F63C5ECAE583}"/>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108780" y="3121974"/>
            <a:ext cx="3881730" cy="3174676"/>
          </a:xfrm>
          <a:prstGeom prst="rect">
            <a:avLst/>
          </a:prstGeom>
        </p:spPr>
      </p:pic>
    </p:spTree>
    <p:extLst>
      <p:ext uri="{BB962C8B-B14F-4D97-AF65-F5344CB8AC3E}">
        <p14:creationId xmlns="" xmlns:p14="http://schemas.microsoft.com/office/powerpoint/2010/main" val="1648311794"/>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27360B7-C753-49AC-A7C9-BCEEC7148618}"/>
              </a:ext>
            </a:extLst>
          </p:cNvPr>
          <p:cNvSpPr txBox="1"/>
          <p:nvPr/>
        </p:nvSpPr>
        <p:spPr>
          <a:xfrm>
            <a:off x="201192" y="977821"/>
            <a:ext cx="10844134" cy="892552"/>
          </a:xfrm>
          <a:prstGeom prst="rect">
            <a:avLst/>
          </a:prstGeom>
          <a:noFill/>
        </p:spPr>
        <p:txBody>
          <a:bodyPr wrap="square">
            <a:spAutoFit/>
          </a:bodyPr>
          <a:lstStyle/>
          <a:p>
            <a:r>
              <a:rPr lang="en-US" sz="2000" b="1" dirty="0"/>
              <a:t>Evaluation of </a:t>
            </a:r>
            <a:r>
              <a:rPr lang="en-US" sz="2000" b="1" u="sng" dirty="0"/>
              <a:t>(Own) </a:t>
            </a:r>
            <a:r>
              <a:rPr lang="en-US" sz="2000" b="1" dirty="0"/>
              <a:t>the Learning Outcomes:  Questionnaire N2</a:t>
            </a:r>
          </a:p>
          <a:p>
            <a:r>
              <a:rPr lang="en-US" sz="1600" dirty="0"/>
              <a:t>To which extent do you think that you developed the learning outcomes (competences/ abilities to) of the 1</a:t>
            </a:r>
            <a:r>
              <a:rPr lang="en-US" sz="1600" baseline="30000" dirty="0"/>
              <a:t>st</a:t>
            </a:r>
            <a:r>
              <a:rPr lang="en-US" sz="1600" dirty="0"/>
              <a:t> </a:t>
            </a:r>
            <a:r>
              <a:rPr lang="en-US" sz="1600" dirty="0" err="1"/>
              <a:t>ClimEd</a:t>
            </a:r>
            <a:r>
              <a:rPr lang="en-US" sz="1600" dirty="0"/>
              <a:t> training?</a:t>
            </a:r>
          </a:p>
          <a:p>
            <a:r>
              <a:rPr lang="en-US" sz="1600" dirty="0"/>
              <a:t>Scale: not at all | slightly | somewhat/to some extent | mostly | fully</a:t>
            </a:r>
          </a:p>
        </p:txBody>
      </p:sp>
      <p:sp>
        <p:nvSpPr>
          <p:cNvPr id="5" name="Title 1">
            <a:extLst>
              <a:ext uri="{FF2B5EF4-FFF2-40B4-BE49-F238E27FC236}">
                <a16:creationId xmlns="" xmlns:a16="http://schemas.microsoft.com/office/drawing/2014/main" id="{B98CB360-9A62-4AE1-A8F8-22048DA757B7}"/>
              </a:ext>
            </a:extLst>
          </p:cNvPr>
          <p:cNvSpPr txBox="1">
            <a:spLocks/>
          </p:cNvSpPr>
          <p:nvPr/>
        </p:nvSpPr>
        <p:spPr>
          <a:xfrm>
            <a:off x="990600" y="92392"/>
            <a:ext cx="10515600" cy="6102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B0F0"/>
                </a:solidFill>
                <a:latin typeface="+mj-lt"/>
                <a:ea typeface="+mj-ea"/>
                <a:cs typeface="+mj-cs"/>
              </a:defRPr>
            </a:lvl1pPr>
          </a:lstStyle>
          <a:p>
            <a:pPr algn="ctr"/>
            <a:r>
              <a:rPr lang="en-US" sz="4800" b="1" dirty="0">
                <a:solidFill>
                  <a:srgbClr val="3D05BB"/>
                </a:solidFill>
              </a:rPr>
              <a:t>1</a:t>
            </a:r>
            <a:r>
              <a:rPr lang="en-US" sz="4800" b="1" baseline="30000" dirty="0">
                <a:solidFill>
                  <a:srgbClr val="3D05BB"/>
                </a:solidFill>
              </a:rPr>
              <a:t>st</a:t>
            </a:r>
            <a:r>
              <a:rPr lang="en-US" sz="4800" b="1" dirty="0">
                <a:solidFill>
                  <a:srgbClr val="3D05BB"/>
                </a:solidFill>
              </a:rPr>
              <a:t> </a:t>
            </a:r>
            <a:r>
              <a:rPr lang="en-US" sz="4800" b="1" dirty="0" err="1">
                <a:solidFill>
                  <a:srgbClr val="3D05BB"/>
                </a:solidFill>
              </a:rPr>
              <a:t>ClimEd</a:t>
            </a:r>
            <a:r>
              <a:rPr lang="en-US" sz="4800" b="1" dirty="0">
                <a:solidFill>
                  <a:srgbClr val="3D05BB"/>
                </a:solidFill>
              </a:rPr>
              <a:t> Training e- Evaluation</a:t>
            </a:r>
          </a:p>
        </p:txBody>
      </p:sp>
      <p:sp>
        <p:nvSpPr>
          <p:cNvPr id="6" name="Date Placeholder 3">
            <a:extLst>
              <a:ext uri="{FF2B5EF4-FFF2-40B4-BE49-F238E27FC236}">
                <a16:creationId xmlns="" xmlns:a16="http://schemas.microsoft.com/office/drawing/2014/main" id="{8F5F8C72-3174-49DE-9C3A-9FA24C145488}"/>
              </a:ext>
            </a:extLst>
          </p:cNvPr>
          <p:cNvSpPr>
            <a:spLocks noGrp="1"/>
          </p:cNvSpPr>
          <p:nvPr>
            <p:ph type="dt" sz="half" idx="10"/>
          </p:nvPr>
        </p:nvSpPr>
        <p:spPr>
          <a:xfrm>
            <a:off x="838200" y="6356350"/>
            <a:ext cx="1007225" cy="365125"/>
          </a:xfrm>
        </p:spPr>
        <p:txBody>
          <a:bodyPr/>
          <a:lstStyle/>
          <a:p>
            <a:fld id="{C1883C14-771A-48EE-8A80-F60CD852F446}" type="datetime1">
              <a:rPr lang="en-US" smtClean="0"/>
              <a:pPr/>
              <a:t>5/20/2022</a:t>
            </a:fld>
            <a:endParaRPr lang="en-US" dirty="0"/>
          </a:p>
        </p:txBody>
      </p:sp>
      <p:sp>
        <p:nvSpPr>
          <p:cNvPr id="7" name="Footer Placeholder 4">
            <a:extLst>
              <a:ext uri="{FF2B5EF4-FFF2-40B4-BE49-F238E27FC236}">
                <a16:creationId xmlns="" xmlns:a16="http://schemas.microsoft.com/office/drawing/2014/main" id="{84E949A8-6CC6-42C9-8BAA-0F75A5ADBD59}"/>
              </a:ext>
            </a:extLst>
          </p:cNvPr>
          <p:cNvSpPr>
            <a:spLocks noGrp="1"/>
          </p:cNvSpPr>
          <p:nvPr>
            <p:ph type="ftr" sz="quarter" idx="11"/>
          </p:nvPr>
        </p:nvSpPr>
        <p:spPr>
          <a:xfrm>
            <a:off x="1936865" y="6356350"/>
            <a:ext cx="8736677" cy="365125"/>
          </a:xfrm>
        </p:spPr>
        <p:txBody>
          <a:bodyPr/>
          <a:lstStyle/>
          <a:p>
            <a:pPr>
              <a:defRPr/>
            </a:pPr>
            <a:r>
              <a:rPr lang="en-US" dirty="0"/>
              <a:t>The European Commission support for the production of this publication does not constitute an endorsement of the contents which reflects the views only</a:t>
            </a:r>
          </a:p>
          <a:p>
            <a:pPr>
              <a:defRPr/>
            </a:pPr>
            <a:r>
              <a:rPr lang="en-US" dirty="0"/>
              <a:t>of the authors, and the Commission cannot be held responsible for any use which may be made of the information contained therein</a:t>
            </a:r>
          </a:p>
        </p:txBody>
      </p:sp>
      <p:sp>
        <p:nvSpPr>
          <p:cNvPr id="8" name="Slide Number Placeholder 5">
            <a:extLst>
              <a:ext uri="{FF2B5EF4-FFF2-40B4-BE49-F238E27FC236}">
                <a16:creationId xmlns="" xmlns:a16="http://schemas.microsoft.com/office/drawing/2014/main" id="{4056D670-03F9-408B-A026-FDC9B96DB827}"/>
              </a:ext>
            </a:extLst>
          </p:cNvPr>
          <p:cNvSpPr>
            <a:spLocks noGrp="1"/>
          </p:cNvSpPr>
          <p:nvPr>
            <p:ph type="sldNum" sz="quarter" idx="12"/>
          </p:nvPr>
        </p:nvSpPr>
        <p:spPr>
          <a:xfrm>
            <a:off x="10781607" y="6356350"/>
            <a:ext cx="572193" cy="365125"/>
          </a:xfrm>
        </p:spPr>
        <p:txBody>
          <a:bodyPr/>
          <a:lstStyle/>
          <a:p>
            <a:fld id="{90F67618-A52E-4987-947D-71E58B73B891}" type="slidenum">
              <a:rPr lang="en-US" smtClean="0"/>
              <a:pPr/>
              <a:t>13</a:t>
            </a:fld>
            <a:endParaRPr lang="en-US" dirty="0"/>
          </a:p>
        </p:txBody>
      </p:sp>
      <p:pic>
        <p:nvPicPr>
          <p:cNvPr id="3" name="Picture 2" descr="Chart, pie chart&#10;&#10;Description automatically generated">
            <a:extLst>
              <a:ext uri="{FF2B5EF4-FFF2-40B4-BE49-F238E27FC236}">
                <a16:creationId xmlns="" xmlns:a16="http://schemas.microsoft.com/office/drawing/2014/main" id="{4813021A-1C24-40BD-ACD2-870D6DE029EB}"/>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528330" y="2702637"/>
            <a:ext cx="4534275" cy="3596978"/>
          </a:xfrm>
          <a:prstGeom prst="rect">
            <a:avLst/>
          </a:prstGeom>
        </p:spPr>
      </p:pic>
      <p:sp>
        <p:nvSpPr>
          <p:cNvPr id="11" name="TextBox 10">
            <a:extLst>
              <a:ext uri="{FF2B5EF4-FFF2-40B4-BE49-F238E27FC236}">
                <a16:creationId xmlns="" xmlns:a16="http://schemas.microsoft.com/office/drawing/2014/main" id="{B15C01E5-9DEF-4FDD-974A-62DF1B340C4C}"/>
              </a:ext>
            </a:extLst>
          </p:cNvPr>
          <p:cNvSpPr txBox="1"/>
          <p:nvPr/>
        </p:nvSpPr>
        <p:spPr>
          <a:xfrm>
            <a:off x="267420" y="2376428"/>
            <a:ext cx="11404120" cy="369332"/>
          </a:xfrm>
          <a:prstGeom prst="rect">
            <a:avLst/>
          </a:prstGeom>
          <a:noFill/>
        </p:spPr>
        <p:txBody>
          <a:bodyPr wrap="square">
            <a:spAutoFit/>
          </a:bodyPr>
          <a:lstStyle/>
          <a:p>
            <a:r>
              <a:rPr lang="en-US" sz="1800" b="1" dirty="0">
                <a:solidFill>
                  <a:srgbClr val="3D05BB"/>
                </a:solidFill>
              </a:rPr>
              <a:t>Results:             1</a:t>
            </a:r>
            <a:r>
              <a:rPr lang="en-US" sz="1800" b="1" baseline="30000" dirty="0">
                <a:solidFill>
                  <a:srgbClr val="3D05BB"/>
                </a:solidFill>
              </a:rPr>
              <a:t>st</a:t>
            </a:r>
            <a:r>
              <a:rPr lang="en-US" sz="1800" b="1" dirty="0">
                <a:solidFill>
                  <a:srgbClr val="3D05BB"/>
                </a:solidFill>
              </a:rPr>
              <a:t> Training                                                 2</a:t>
            </a:r>
            <a:r>
              <a:rPr lang="en-US" sz="1800" b="1" baseline="30000" dirty="0">
                <a:solidFill>
                  <a:srgbClr val="3D05BB"/>
                </a:solidFill>
              </a:rPr>
              <a:t>nd</a:t>
            </a:r>
            <a:r>
              <a:rPr lang="en-US" sz="1800" b="1" dirty="0">
                <a:solidFill>
                  <a:srgbClr val="3D05BB"/>
                </a:solidFill>
              </a:rPr>
              <a:t> Training                                                      3</a:t>
            </a:r>
            <a:r>
              <a:rPr lang="en-US" sz="1800" b="1" baseline="30000" dirty="0">
                <a:solidFill>
                  <a:srgbClr val="3D05BB"/>
                </a:solidFill>
              </a:rPr>
              <a:t>rd</a:t>
            </a:r>
            <a:r>
              <a:rPr lang="en-US" sz="1800" b="1" dirty="0">
                <a:solidFill>
                  <a:srgbClr val="3D05BB"/>
                </a:solidFill>
              </a:rPr>
              <a:t> Training </a:t>
            </a:r>
            <a:endParaRPr lang="fi-FI" dirty="0"/>
          </a:p>
        </p:txBody>
      </p:sp>
      <p:pic>
        <p:nvPicPr>
          <p:cNvPr id="13" name="Picture 12" descr="Chart, pie chart&#10;&#10;Description automatically generated">
            <a:extLst>
              <a:ext uri="{FF2B5EF4-FFF2-40B4-BE49-F238E27FC236}">
                <a16:creationId xmlns="" xmlns:a16="http://schemas.microsoft.com/office/drawing/2014/main" id="{327ECF30-D84B-4C7F-A0A2-CA0B3B3AF9DA}"/>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663565" y="2793949"/>
            <a:ext cx="4022029" cy="3534033"/>
          </a:xfrm>
          <a:prstGeom prst="rect">
            <a:avLst/>
          </a:prstGeom>
        </p:spPr>
      </p:pic>
      <p:pic>
        <p:nvPicPr>
          <p:cNvPr id="15" name="Picture 14" descr="Chart, pie chart&#10;&#10;Description automatically generated">
            <a:extLst>
              <a:ext uri="{FF2B5EF4-FFF2-40B4-BE49-F238E27FC236}">
                <a16:creationId xmlns="" xmlns:a16="http://schemas.microsoft.com/office/drawing/2014/main" id="{5522B75C-6AC4-45B9-B10D-5847DD58EA1A}"/>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2902" y="2885468"/>
            <a:ext cx="3767926" cy="3331173"/>
          </a:xfrm>
          <a:prstGeom prst="rect">
            <a:avLst/>
          </a:prstGeom>
        </p:spPr>
      </p:pic>
    </p:spTree>
    <p:extLst>
      <p:ext uri="{BB962C8B-B14F-4D97-AF65-F5344CB8AC3E}">
        <p14:creationId xmlns="" xmlns:p14="http://schemas.microsoft.com/office/powerpoint/2010/main" val="1092910110"/>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A13330-FC7A-4499-B7B0-F2C2EA2B4372}"/>
              </a:ext>
            </a:extLst>
          </p:cNvPr>
          <p:cNvSpPr>
            <a:spLocks noGrp="1"/>
          </p:cNvSpPr>
          <p:nvPr>
            <p:ph type="title"/>
          </p:nvPr>
        </p:nvSpPr>
        <p:spPr>
          <a:xfrm>
            <a:off x="838200" y="129992"/>
            <a:ext cx="10515600" cy="610235"/>
          </a:xfrm>
        </p:spPr>
        <p:txBody>
          <a:bodyPr>
            <a:noAutofit/>
          </a:bodyPr>
          <a:lstStyle/>
          <a:p>
            <a:r>
              <a:rPr lang="en-US" sz="4800" b="1" dirty="0">
                <a:solidFill>
                  <a:srgbClr val="3D05BB"/>
                </a:solidFill>
              </a:rPr>
              <a:t>    Self-Evaluation</a:t>
            </a:r>
          </a:p>
        </p:txBody>
      </p:sp>
      <p:sp>
        <p:nvSpPr>
          <p:cNvPr id="4" name="Date Placeholder 3">
            <a:extLst>
              <a:ext uri="{FF2B5EF4-FFF2-40B4-BE49-F238E27FC236}">
                <a16:creationId xmlns="" xmlns:a16="http://schemas.microsoft.com/office/drawing/2014/main" id="{146E246A-A52A-431F-A88C-E4CB43E5CE2E}"/>
              </a:ext>
            </a:extLst>
          </p:cNvPr>
          <p:cNvSpPr>
            <a:spLocks noGrp="1"/>
          </p:cNvSpPr>
          <p:nvPr>
            <p:ph type="dt" sz="half" idx="10"/>
          </p:nvPr>
        </p:nvSpPr>
        <p:spPr/>
        <p:txBody>
          <a:bodyPr/>
          <a:lstStyle/>
          <a:p>
            <a:fld id="{C1883C14-771A-48EE-8A80-F60CD852F446}" type="datetime1">
              <a:rPr lang="en-US" smtClean="0"/>
              <a:pPr/>
              <a:t>5/20/2022</a:t>
            </a:fld>
            <a:endParaRPr lang="en-US"/>
          </a:p>
        </p:txBody>
      </p:sp>
      <p:sp>
        <p:nvSpPr>
          <p:cNvPr id="5" name="Footer Placeholder 4">
            <a:extLst>
              <a:ext uri="{FF2B5EF4-FFF2-40B4-BE49-F238E27FC236}">
                <a16:creationId xmlns="" xmlns:a16="http://schemas.microsoft.com/office/drawing/2014/main" id="{04820914-28BA-4169-9883-56C61C44656D}"/>
              </a:ext>
            </a:extLst>
          </p:cNvPr>
          <p:cNvSpPr>
            <a:spLocks noGrp="1"/>
          </p:cNvSpPr>
          <p:nvPr>
            <p:ph type="ftr" sz="quarter" idx="11"/>
          </p:nvPr>
        </p:nvSpPr>
        <p:spPr/>
        <p:txBody>
          <a:bodyPr/>
          <a:lstStyle/>
          <a:p>
            <a:pPr>
              <a:defRPr/>
            </a:pPr>
            <a:r>
              <a:rPr lang="en-US"/>
              <a:t>The European Commission support for the production of this publication does not constitute an endorsement of the contents which reflects the views only</a:t>
            </a:r>
          </a:p>
          <a:p>
            <a:pPr>
              <a:defRPr/>
            </a:pPr>
            <a:r>
              <a:rPr lang="en-US"/>
              <a:t>of the authors, and the Commission cannot be held responsible for any use which may be made of the information contained therein</a:t>
            </a:r>
            <a:endParaRPr lang="en-US" dirty="0"/>
          </a:p>
        </p:txBody>
      </p:sp>
      <p:sp>
        <p:nvSpPr>
          <p:cNvPr id="6" name="Slide Number Placeholder 5">
            <a:extLst>
              <a:ext uri="{FF2B5EF4-FFF2-40B4-BE49-F238E27FC236}">
                <a16:creationId xmlns="" xmlns:a16="http://schemas.microsoft.com/office/drawing/2014/main" id="{017E6E30-3195-4E3D-840A-27B204C49FE3}"/>
              </a:ext>
            </a:extLst>
          </p:cNvPr>
          <p:cNvSpPr>
            <a:spLocks noGrp="1"/>
          </p:cNvSpPr>
          <p:nvPr>
            <p:ph type="sldNum" sz="quarter" idx="12"/>
          </p:nvPr>
        </p:nvSpPr>
        <p:spPr/>
        <p:txBody>
          <a:bodyPr/>
          <a:lstStyle/>
          <a:p>
            <a:fld id="{90F67618-A52E-4987-947D-71E58B73B891}" type="slidenum">
              <a:rPr lang="en-US" smtClean="0"/>
              <a:pPr/>
              <a:t>14</a:t>
            </a:fld>
            <a:endParaRPr lang="en-US"/>
          </a:p>
        </p:txBody>
      </p:sp>
      <p:sp>
        <p:nvSpPr>
          <p:cNvPr id="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6"/>
          <p:cNvSpPr>
            <a:spLocks noChangeArrowheads="1"/>
          </p:cNvSpPr>
          <p:nvPr/>
        </p:nvSpPr>
        <p:spPr bwMode="auto">
          <a:xfrm>
            <a:off x="0" y="9315450"/>
            <a:ext cx="12192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pic>
        <p:nvPicPr>
          <p:cNvPr id="10" name="Picture 9" descr="Diagram&#10;&#10;Description automatically generated">
            <a:extLst>
              <a:ext uri="{FF2B5EF4-FFF2-40B4-BE49-F238E27FC236}">
                <a16:creationId xmlns="" xmlns:a16="http://schemas.microsoft.com/office/drawing/2014/main" id="{5B6EA87D-18C9-4F88-BFE8-F77DC07AE5F1}"/>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258909" y="870219"/>
            <a:ext cx="5630504" cy="5216744"/>
          </a:xfrm>
          <a:prstGeom prst="rect">
            <a:avLst/>
          </a:prstGeom>
        </p:spPr>
      </p:pic>
      <p:sp>
        <p:nvSpPr>
          <p:cNvPr id="11" name="TextBox 10">
            <a:extLst>
              <a:ext uri="{FF2B5EF4-FFF2-40B4-BE49-F238E27FC236}">
                <a16:creationId xmlns="" xmlns:a16="http://schemas.microsoft.com/office/drawing/2014/main" id="{49C6245C-BB5F-4AD4-87C2-52CF96807C22}"/>
              </a:ext>
            </a:extLst>
          </p:cNvPr>
          <p:cNvSpPr txBox="1"/>
          <p:nvPr/>
        </p:nvSpPr>
        <p:spPr>
          <a:xfrm>
            <a:off x="7791648" y="288464"/>
            <a:ext cx="2881894" cy="369332"/>
          </a:xfrm>
          <a:prstGeom prst="rect">
            <a:avLst/>
          </a:prstGeom>
          <a:noFill/>
        </p:spPr>
        <p:txBody>
          <a:bodyPr wrap="square">
            <a:spAutoFit/>
          </a:bodyPr>
          <a:lstStyle/>
          <a:p>
            <a:r>
              <a:rPr lang="en-US" sz="1800" b="1" dirty="0" err="1">
                <a:solidFill>
                  <a:srgbClr val="3D05BB"/>
                </a:solidFill>
              </a:rPr>
              <a:t>ClimEd</a:t>
            </a:r>
            <a:r>
              <a:rPr lang="en-US" sz="1800" b="1" dirty="0">
                <a:solidFill>
                  <a:srgbClr val="3D05BB"/>
                </a:solidFill>
              </a:rPr>
              <a:t> 1</a:t>
            </a:r>
            <a:r>
              <a:rPr lang="en-US" sz="1800" b="1" baseline="30000" dirty="0">
                <a:solidFill>
                  <a:srgbClr val="3D05BB"/>
                </a:solidFill>
              </a:rPr>
              <a:t>st</a:t>
            </a:r>
            <a:r>
              <a:rPr lang="en-US" sz="1800" b="1" dirty="0">
                <a:solidFill>
                  <a:srgbClr val="3D05BB"/>
                </a:solidFill>
              </a:rPr>
              <a:t> Training (Estonia)</a:t>
            </a:r>
          </a:p>
        </p:txBody>
      </p:sp>
      <p:sp>
        <p:nvSpPr>
          <p:cNvPr id="13" name="Дата 1">
            <a:extLst>
              <a:ext uri="{FF2B5EF4-FFF2-40B4-BE49-F238E27FC236}">
                <a16:creationId xmlns="" xmlns:a16="http://schemas.microsoft.com/office/drawing/2014/main" id="{3C04EF73-6C17-4EDA-8752-7C9E7D21A685}"/>
              </a:ext>
            </a:extLst>
          </p:cNvPr>
          <p:cNvSpPr txBox="1">
            <a:spLocks/>
          </p:cNvSpPr>
          <p:nvPr/>
        </p:nvSpPr>
        <p:spPr>
          <a:xfrm>
            <a:off x="838200" y="6356350"/>
            <a:ext cx="1007225" cy="365125"/>
          </a:xfrm>
          <a:prstGeom prst="rect">
            <a:avLst/>
          </a:prstGeom>
          <a:solidFill>
            <a:srgbClr val="00B0F0"/>
          </a:solidFill>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DCED84-E69A-411D-8263-71375C1D5BEF}" type="datetime1">
              <a:rPr lang="en-US" smtClean="0"/>
              <a:pPr/>
              <a:t>5/20/2022</a:t>
            </a:fld>
            <a:endParaRPr lang="en-US" dirty="0"/>
          </a:p>
        </p:txBody>
      </p:sp>
      <p:sp>
        <p:nvSpPr>
          <p:cNvPr id="14" name="Нижний колонтитул 2">
            <a:extLst>
              <a:ext uri="{FF2B5EF4-FFF2-40B4-BE49-F238E27FC236}">
                <a16:creationId xmlns="" xmlns:a16="http://schemas.microsoft.com/office/drawing/2014/main" id="{565705E4-0E0C-4912-9D49-7F84EBA9360A}"/>
              </a:ext>
            </a:extLst>
          </p:cNvPr>
          <p:cNvSpPr txBox="1">
            <a:spLocks/>
          </p:cNvSpPr>
          <p:nvPr/>
        </p:nvSpPr>
        <p:spPr>
          <a:xfrm>
            <a:off x="1936865" y="6356350"/>
            <a:ext cx="8736677" cy="365125"/>
          </a:xfrm>
          <a:prstGeom prst="rect">
            <a:avLst/>
          </a:prstGeom>
          <a:solidFill>
            <a:srgbClr val="00B0F0"/>
          </a:solidFill>
        </p:spPr>
        <p:txBody>
          <a:bodyPr vert="horz" lIns="91440" tIns="45720" rIns="91440" bIns="45720" rtlCol="0" anchor="ctr"/>
          <a:lstStyle>
            <a:defPPr>
              <a:defRPr lang="en-US"/>
            </a:defPPr>
            <a:lvl1pPr marL="0" algn="ctr" defTabSz="914400" rtl="0" eaLnBrk="1" latinLnBrk="0" hangingPunct="1">
              <a:defRPr sz="105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The European Commission support for the production of this publication does not constitute an endorsement of the contents which reflects the views only</a:t>
            </a:r>
          </a:p>
          <a:p>
            <a:pPr>
              <a:defRPr/>
            </a:pPr>
            <a:r>
              <a:rPr lang="en-US"/>
              <a:t>of the authors, and the Commission cannot be held responsible for any use which may be made of the information contained therein</a:t>
            </a:r>
            <a:endParaRPr lang="en-US" dirty="0"/>
          </a:p>
        </p:txBody>
      </p:sp>
      <p:sp>
        <p:nvSpPr>
          <p:cNvPr id="15" name="Номер слайда 3">
            <a:extLst>
              <a:ext uri="{FF2B5EF4-FFF2-40B4-BE49-F238E27FC236}">
                <a16:creationId xmlns="" xmlns:a16="http://schemas.microsoft.com/office/drawing/2014/main" id="{DB1E0B55-72F3-49CA-A733-CCA58BE68610}"/>
              </a:ext>
            </a:extLst>
          </p:cNvPr>
          <p:cNvSpPr txBox="1">
            <a:spLocks/>
          </p:cNvSpPr>
          <p:nvPr/>
        </p:nvSpPr>
        <p:spPr>
          <a:xfrm>
            <a:off x="10781607" y="6356350"/>
            <a:ext cx="572193" cy="365125"/>
          </a:xfrm>
          <a:prstGeom prst="rect">
            <a:avLst/>
          </a:prstGeom>
          <a:solidFill>
            <a:srgbClr val="00B0F0"/>
          </a:solidFill>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F67618-A52E-4987-947D-71E58B73B891}" type="slidenum">
              <a:rPr lang="en-US" smtClean="0"/>
              <a:pPr/>
              <a:t>14</a:t>
            </a:fld>
            <a:endParaRPr lang="en-US"/>
          </a:p>
        </p:txBody>
      </p:sp>
      <p:sp>
        <p:nvSpPr>
          <p:cNvPr id="37" name="TextBox 36">
            <a:extLst>
              <a:ext uri="{FF2B5EF4-FFF2-40B4-BE49-F238E27FC236}">
                <a16:creationId xmlns="" xmlns:a16="http://schemas.microsoft.com/office/drawing/2014/main" id="{7FB5C135-1581-49DF-A89E-77B4337C758D}"/>
              </a:ext>
            </a:extLst>
          </p:cNvPr>
          <p:cNvSpPr txBox="1"/>
          <p:nvPr/>
        </p:nvSpPr>
        <p:spPr>
          <a:xfrm>
            <a:off x="8880730" y="6136297"/>
            <a:ext cx="3335505" cy="207749"/>
          </a:xfrm>
          <a:prstGeom prst="rect">
            <a:avLst/>
          </a:prstGeom>
          <a:noFill/>
        </p:spPr>
        <p:txBody>
          <a:bodyPr wrap="square">
            <a:spAutoFit/>
          </a:bodyPr>
          <a:lstStyle/>
          <a:p>
            <a:r>
              <a:rPr lang="en-US" sz="750" dirty="0"/>
              <a:t>International Erasmus+ </a:t>
            </a:r>
            <a:r>
              <a:rPr lang="en-US" sz="750" dirty="0" err="1"/>
              <a:t>ClimEd</a:t>
            </a:r>
            <a:r>
              <a:rPr lang="en-US" sz="750" dirty="0"/>
              <a:t> project (</a:t>
            </a:r>
            <a:r>
              <a:rPr lang="en-US" sz="750" dirty="0">
                <a:hlinkClick r:id="rId3"/>
              </a:rPr>
              <a:t>http://climed.network</a:t>
            </a:r>
            <a:r>
              <a:rPr lang="en-US" sz="750" dirty="0"/>
              <a:t>)</a:t>
            </a:r>
          </a:p>
        </p:txBody>
      </p:sp>
      <p:pic>
        <p:nvPicPr>
          <p:cNvPr id="49" name="Picture 48">
            <a:extLst>
              <a:ext uri="{FF2B5EF4-FFF2-40B4-BE49-F238E27FC236}">
                <a16:creationId xmlns="" xmlns:a16="http://schemas.microsoft.com/office/drawing/2014/main" id="{DC66E46B-6099-446A-8975-94AB28A0073C}"/>
              </a:ext>
            </a:extLst>
          </p:cNvPr>
          <p:cNvPicPr>
            <a:picLocks noChangeAspect="1"/>
          </p:cNvPicPr>
          <p:nvPr/>
        </p:nvPicPr>
        <p:blipFill>
          <a:blip r:embed="rId4" cstate="print"/>
          <a:stretch>
            <a:fillRect/>
          </a:stretch>
        </p:blipFill>
        <p:spPr>
          <a:xfrm>
            <a:off x="101305" y="1257385"/>
            <a:ext cx="6195978" cy="1733141"/>
          </a:xfrm>
          <a:prstGeom prst="rect">
            <a:avLst/>
          </a:prstGeom>
        </p:spPr>
      </p:pic>
      <p:sp>
        <p:nvSpPr>
          <p:cNvPr id="50" name="TextBox 49">
            <a:extLst>
              <a:ext uri="{FF2B5EF4-FFF2-40B4-BE49-F238E27FC236}">
                <a16:creationId xmlns="" xmlns:a16="http://schemas.microsoft.com/office/drawing/2014/main" id="{F8F438BD-7D0F-412B-93D3-5075EE36FA30}"/>
              </a:ext>
            </a:extLst>
          </p:cNvPr>
          <p:cNvSpPr txBox="1"/>
          <p:nvPr/>
        </p:nvSpPr>
        <p:spPr>
          <a:xfrm>
            <a:off x="388450" y="3385124"/>
            <a:ext cx="5506268" cy="3139321"/>
          </a:xfrm>
          <a:prstGeom prst="rect">
            <a:avLst/>
          </a:prstGeom>
          <a:noFill/>
        </p:spPr>
        <p:txBody>
          <a:bodyPr wrap="square" rtlCol="0">
            <a:spAutoFit/>
          </a:bodyPr>
          <a:lstStyle/>
          <a:p>
            <a:r>
              <a:rPr lang="en-GB" b="1" dirty="0">
                <a:solidFill>
                  <a:srgbClr val="3D05BB"/>
                </a:solidFill>
              </a:rPr>
              <a:t>Participants</a:t>
            </a:r>
          </a:p>
          <a:p>
            <a:r>
              <a:rPr lang="en-GB" b="1" dirty="0">
                <a:solidFill>
                  <a:srgbClr val="3D05BB"/>
                </a:solidFill>
              </a:rPr>
              <a:t>Lecturers</a:t>
            </a:r>
          </a:p>
          <a:p>
            <a:r>
              <a:rPr lang="en-GB" b="1" dirty="0">
                <a:solidFill>
                  <a:srgbClr val="3D05BB"/>
                </a:solidFill>
              </a:rPr>
              <a:t>Lectures Topics</a:t>
            </a:r>
          </a:p>
          <a:p>
            <a:endParaRPr lang="en-GB" b="1" dirty="0">
              <a:solidFill>
                <a:srgbClr val="3D05BB"/>
              </a:solidFill>
            </a:endParaRPr>
          </a:p>
          <a:p>
            <a:pPr lvl="3"/>
            <a:r>
              <a:rPr lang="en-GB" b="1" dirty="0">
                <a:solidFill>
                  <a:srgbClr val="3D05BB"/>
                </a:solidFill>
              </a:rPr>
              <a:t>Technical Support</a:t>
            </a:r>
          </a:p>
          <a:p>
            <a:pPr lvl="3"/>
            <a:r>
              <a:rPr lang="en-GB" b="1" dirty="0">
                <a:solidFill>
                  <a:srgbClr val="3D05BB"/>
                </a:solidFill>
              </a:rPr>
              <a:t>Information Resources</a:t>
            </a:r>
          </a:p>
          <a:p>
            <a:endParaRPr lang="en-GB" b="1" dirty="0">
              <a:solidFill>
                <a:srgbClr val="3D05BB"/>
              </a:solidFill>
            </a:endParaRPr>
          </a:p>
          <a:p>
            <a:pPr lvl="7"/>
            <a:r>
              <a:rPr lang="en-GB" b="1" dirty="0">
                <a:solidFill>
                  <a:srgbClr val="3D05BB"/>
                </a:solidFill>
              </a:rPr>
              <a:t>Learning Outcomes</a:t>
            </a:r>
          </a:p>
          <a:p>
            <a:pPr lvl="7"/>
            <a:r>
              <a:rPr lang="en-GB" b="1" dirty="0">
                <a:solidFill>
                  <a:srgbClr val="3D05BB"/>
                </a:solidFill>
              </a:rPr>
              <a:t>Feedback</a:t>
            </a:r>
          </a:p>
          <a:p>
            <a:pPr lvl="7"/>
            <a:r>
              <a:rPr lang="en-GB" b="1" dirty="0">
                <a:solidFill>
                  <a:srgbClr val="3D05BB"/>
                </a:solidFill>
              </a:rPr>
              <a:t>Training Results</a:t>
            </a:r>
          </a:p>
          <a:p>
            <a:endParaRPr lang="fi-FI" b="1" dirty="0"/>
          </a:p>
        </p:txBody>
      </p:sp>
    </p:spTree>
    <p:extLst>
      <p:ext uri="{BB962C8B-B14F-4D97-AF65-F5344CB8AC3E}">
        <p14:creationId xmlns="" xmlns:p14="http://schemas.microsoft.com/office/powerpoint/2010/main" val="1258353825"/>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Изображение выглядит как рыба, колючеперая рыба&#10;&#10;Автоматически созданное описание">
            <a:extLst>
              <a:ext uri="{FF2B5EF4-FFF2-40B4-BE49-F238E27FC236}">
                <a16:creationId xmlns="" xmlns:a16="http://schemas.microsoft.com/office/drawing/2014/main" id="{2E458AC0-1484-4724-8B75-7AD58BB7DDEB}"/>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25161" r="1957" b="20764"/>
          <a:stretch/>
        </p:blipFill>
        <p:spPr bwMode="auto">
          <a:xfrm flipH="1">
            <a:off x="1936865" y="1570684"/>
            <a:ext cx="7293399" cy="2848301"/>
          </a:xfrm>
          <a:prstGeom prst="rect">
            <a:avLst/>
          </a:prstGeom>
          <a:noFill/>
        </p:spPr>
      </p:pic>
      <p:sp>
        <p:nvSpPr>
          <p:cNvPr id="2" name="Дата 1">
            <a:extLst>
              <a:ext uri="{FF2B5EF4-FFF2-40B4-BE49-F238E27FC236}">
                <a16:creationId xmlns="" xmlns:a16="http://schemas.microsoft.com/office/drawing/2014/main" id="{0C6DE230-CF19-4051-B601-E1001D1925E5}"/>
              </a:ext>
            </a:extLst>
          </p:cNvPr>
          <p:cNvSpPr>
            <a:spLocks noGrp="1"/>
          </p:cNvSpPr>
          <p:nvPr>
            <p:ph type="dt" sz="half" idx="10"/>
          </p:nvPr>
        </p:nvSpPr>
        <p:spPr/>
        <p:txBody>
          <a:bodyPr/>
          <a:lstStyle/>
          <a:p>
            <a:fld id="{15DCED84-E69A-411D-8263-71375C1D5BEF}" type="datetime1">
              <a:rPr lang="en-US" smtClean="0"/>
              <a:pPr/>
              <a:t>5/20/2022</a:t>
            </a:fld>
            <a:endParaRPr lang="en-US" dirty="0"/>
          </a:p>
        </p:txBody>
      </p:sp>
      <p:sp>
        <p:nvSpPr>
          <p:cNvPr id="3" name="Нижний колонтитул 2">
            <a:extLst>
              <a:ext uri="{FF2B5EF4-FFF2-40B4-BE49-F238E27FC236}">
                <a16:creationId xmlns="" xmlns:a16="http://schemas.microsoft.com/office/drawing/2014/main" id="{72776327-8B19-4C82-BAA0-0820F9C27791}"/>
              </a:ext>
            </a:extLst>
          </p:cNvPr>
          <p:cNvSpPr>
            <a:spLocks noGrp="1"/>
          </p:cNvSpPr>
          <p:nvPr>
            <p:ph type="ftr" sz="quarter" idx="11"/>
          </p:nvPr>
        </p:nvSpPr>
        <p:spPr/>
        <p:txBody>
          <a:bodyPr/>
          <a:lstStyle/>
          <a:p>
            <a:pPr>
              <a:defRPr/>
            </a:pPr>
            <a:r>
              <a:rPr lang="en-US"/>
              <a:t>The European Commission support for the production of this publication does not constitute an endorsement of the contents which reflects the views only</a:t>
            </a:r>
          </a:p>
          <a:p>
            <a:pPr>
              <a:defRPr/>
            </a:pPr>
            <a:r>
              <a:rPr lang="en-US"/>
              <a:t>of the authors, and the Commission cannot be held responsible for any use which may be made of the information contained therein</a:t>
            </a:r>
            <a:endParaRPr lang="en-US" dirty="0"/>
          </a:p>
        </p:txBody>
      </p:sp>
      <p:sp>
        <p:nvSpPr>
          <p:cNvPr id="4" name="Номер слайда 3">
            <a:extLst>
              <a:ext uri="{FF2B5EF4-FFF2-40B4-BE49-F238E27FC236}">
                <a16:creationId xmlns="" xmlns:a16="http://schemas.microsoft.com/office/drawing/2014/main" id="{689CDBE7-B30E-474E-9DCB-AA3E3D6913DC}"/>
              </a:ext>
            </a:extLst>
          </p:cNvPr>
          <p:cNvSpPr>
            <a:spLocks noGrp="1"/>
          </p:cNvSpPr>
          <p:nvPr>
            <p:ph type="sldNum" sz="quarter" idx="12"/>
          </p:nvPr>
        </p:nvSpPr>
        <p:spPr/>
        <p:txBody>
          <a:bodyPr/>
          <a:lstStyle/>
          <a:p>
            <a:fld id="{90F67618-A52E-4987-947D-71E58B73B891}" type="slidenum">
              <a:rPr lang="en-US" smtClean="0"/>
              <a:pPr/>
              <a:t>15</a:t>
            </a:fld>
            <a:endParaRPr lang="en-US"/>
          </a:p>
        </p:txBody>
      </p:sp>
      <p:cxnSp>
        <p:nvCxnSpPr>
          <p:cNvPr id="6" name="Прямая со стрелкой 5">
            <a:extLst>
              <a:ext uri="{FF2B5EF4-FFF2-40B4-BE49-F238E27FC236}">
                <a16:creationId xmlns="" xmlns:a16="http://schemas.microsoft.com/office/drawing/2014/main" id="{009D39A7-9244-4A0D-B17A-383A1EFEE3B3}"/>
              </a:ext>
            </a:extLst>
          </p:cNvPr>
          <p:cNvCxnSpPr>
            <a:cxnSpLocks/>
          </p:cNvCxnSpPr>
          <p:nvPr/>
        </p:nvCxnSpPr>
        <p:spPr>
          <a:xfrm>
            <a:off x="2578290" y="2932442"/>
            <a:ext cx="7765769" cy="1503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a:extLst>
              <a:ext uri="{FF2B5EF4-FFF2-40B4-BE49-F238E27FC236}">
                <a16:creationId xmlns="" xmlns:a16="http://schemas.microsoft.com/office/drawing/2014/main" id="{452FE93B-D4C0-40F1-8285-76F340BC3CBC}"/>
              </a:ext>
            </a:extLst>
          </p:cNvPr>
          <p:cNvCxnSpPr>
            <a:cxnSpLocks/>
            <a:endCxn id="18" idx="2"/>
          </p:cNvCxnSpPr>
          <p:nvPr/>
        </p:nvCxnSpPr>
        <p:spPr>
          <a:xfrm flipH="1" flipV="1">
            <a:off x="8699721" y="2410511"/>
            <a:ext cx="181010" cy="48966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a:extLst>
              <a:ext uri="{FF2B5EF4-FFF2-40B4-BE49-F238E27FC236}">
                <a16:creationId xmlns="" xmlns:a16="http://schemas.microsoft.com/office/drawing/2014/main" id="{F5EC84F2-7A2D-4F69-A033-21E110E170D6}"/>
              </a:ext>
            </a:extLst>
          </p:cNvPr>
          <p:cNvCxnSpPr>
            <a:cxnSpLocks/>
          </p:cNvCxnSpPr>
          <p:nvPr/>
        </p:nvCxnSpPr>
        <p:spPr>
          <a:xfrm flipH="1" flipV="1">
            <a:off x="3512272" y="2190015"/>
            <a:ext cx="601032" cy="74242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a:extLst>
              <a:ext uri="{FF2B5EF4-FFF2-40B4-BE49-F238E27FC236}">
                <a16:creationId xmlns="" xmlns:a16="http://schemas.microsoft.com/office/drawing/2014/main" id="{B07C7FD8-8AED-417E-9C86-5EB1B2643C1A}"/>
              </a:ext>
            </a:extLst>
          </p:cNvPr>
          <p:cNvCxnSpPr>
            <a:cxnSpLocks/>
            <a:endCxn id="16" idx="2"/>
          </p:cNvCxnSpPr>
          <p:nvPr/>
        </p:nvCxnSpPr>
        <p:spPr>
          <a:xfrm flipH="1" flipV="1">
            <a:off x="815053" y="1843059"/>
            <a:ext cx="1787472" cy="108938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a:extLst>
              <a:ext uri="{FF2B5EF4-FFF2-40B4-BE49-F238E27FC236}">
                <a16:creationId xmlns="" xmlns:a16="http://schemas.microsoft.com/office/drawing/2014/main" id="{0559ABCC-B454-4FA5-9E5D-CC601A28343C}"/>
              </a:ext>
            </a:extLst>
          </p:cNvPr>
          <p:cNvCxnSpPr>
            <a:cxnSpLocks/>
          </p:cNvCxnSpPr>
          <p:nvPr/>
        </p:nvCxnSpPr>
        <p:spPr>
          <a:xfrm flipH="1" flipV="1">
            <a:off x="6505059" y="1801809"/>
            <a:ext cx="606505" cy="118215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a:extLst>
              <a:ext uri="{FF2B5EF4-FFF2-40B4-BE49-F238E27FC236}">
                <a16:creationId xmlns="" xmlns:a16="http://schemas.microsoft.com/office/drawing/2014/main" id="{78466DA1-5FFB-4A36-A3D2-7B6C0922A626}"/>
              </a:ext>
            </a:extLst>
          </p:cNvPr>
          <p:cNvCxnSpPr>
            <a:cxnSpLocks/>
            <a:endCxn id="20" idx="0"/>
          </p:cNvCxnSpPr>
          <p:nvPr/>
        </p:nvCxnSpPr>
        <p:spPr>
          <a:xfrm>
            <a:off x="8956663" y="2994774"/>
            <a:ext cx="576507" cy="67018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a:extLst>
              <a:ext uri="{FF2B5EF4-FFF2-40B4-BE49-F238E27FC236}">
                <a16:creationId xmlns="" xmlns:a16="http://schemas.microsoft.com/office/drawing/2014/main" id="{67807C83-C512-4363-9247-BCD235745CC6}"/>
              </a:ext>
            </a:extLst>
          </p:cNvPr>
          <p:cNvCxnSpPr>
            <a:cxnSpLocks/>
          </p:cNvCxnSpPr>
          <p:nvPr/>
        </p:nvCxnSpPr>
        <p:spPr>
          <a:xfrm flipH="1">
            <a:off x="6181339" y="2975697"/>
            <a:ext cx="864687" cy="99432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a:extLst>
              <a:ext uri="{FF2B5EF4-FFF2-40B4-BE49-F238E27FC236}">
                <a16:creationId xmlns="" xmlns:a16="http://schemas.microsoft.com/office/drawing/2014/main" id="{84B712DE-77AF-4564-9D46-947646FAEA7B}"/>
              </a:ext>
            </a:extLst>
          </p:cNvPr>
          <p:cNvCxnSpPr>
            <a:cxnSpLocks/>
          </p:cNvCxnSpPr>
          <p:nvPr/>
        </p:nvCxnSpPr>
        <p:spPr>
          <a:xfrm flipH="1">
            <a:off x="1634222" y="2951412"/>
            <a:ext cx="944068" cy="102281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4" name="Прямоугольник 13">
            <a:extLst>
              <a:ext uri="{FF2B5EF4-FFF2-40B4-BE49-F238E27FC236}">
                <a16:creationId xmlns="" xmlns:a16="http://schemas.microsoft.com/office/drawing/2014/main" id="{C7797AF0-8EC0-4B2E-8E8D-D051978FF5A2}"/>
              </a:ext>
            </a:extLst>
          </p:cNvPr>
          <p:cNvSpPr/>
          <p:nvPr/>
        </p:nvSpPr>
        <p:spPr>
          <a:xfrm>
            <a:off x="5002836" y="3945415"/>
            <a:ext cx="1554279" cy="338554"/>
          </a:xfrm>
          <a:prstGeom prst="rect">
            <a:avLst/>
          </a:prstGeom>
        </p:spPr>
        <p:txBody>
          <a:bodyPr wrap="square">
            <a:spAutoFit/>
          </a:bodyPr>
          <a:lstStyle/>
          <a:p>
            <a:r>
              <a:rPr lang="en-US" sz="1600" b="1" dirty="0"/>
              <a:t>Lectures Topics</a:t>
            </a:r>
            <a:endParaRPr lang="ru-RU" sz="1600" b="1" dirty="0"/>
          </a:p>
        </p:txBody>
      </p:sp>
      <p:sp>
        <p:nvSpPr>
          <p:cNvPr id="15" name="Прямоугольник 14">
            <a:extLst>
              <a:ext uri="{FF2B5EF4-FFF2-40B4-BE49-F238E27FC236}">
                <a16:creationId xmlns="" xmlns:a16="http://schemas.microsoft.com/office/drawing/2014/main" id="{983BAE31-6E21-4C78-B928-3BE928D8BCFB}"/>
              </a:ext>
            </a:extLst>
          </p:cNvPr>
          <p:cNvSpPr/>
          <p:nvPr/>
        </p:nvSpPr>
        <p:spPr>
          <a:xfrm>
            <a:off x="-24564" y="3885255"/>
            <a:ext cx="2745728" cy="338554"/>
          </a:xfrm>
          <a:prstGeom prst="rect">
            <a:avLst/>
          </a:prstGeom>
        </p:spPr>
        <p:txBody>
          <a:bodyPr wrap="square">
            <a:spAutoFit/>
          </a:bodyPr>
          <a:lstStyle/>
          <a:p>
            <a:pPr algn="ctr"/>
            <a:r>
              <a:rPr lang="en-US" sz="1600" b="1" dirty="0"/>
              <a:t>Learning Outcomes</a:t>
            </a:r>
            <a:endParaRPr lang="ru-RU" sz="1600" b="1" dirty="0"/>
          </a:p>
        </p:txBody>
      </p:sp>
      <p:sp>
        <p:nvSpPr>
          <p:cNvPr id="16" name="Прямоугольник 15">
            <a:extLst>
              <a:ext uri="{FF2B5EF4-FFF2-40B4-BE49-F238E27FC236}">
                <a16:creationId xmlns="" xmlns:a16="http://schemas.microsoft.com/office/drawing/2014/main" id="{81C182E7-D76A-4A9D-A7A2-4FE7F7D7E7B3}"/>
              </a:ext>
            </a:extLst>
          </p:cNvPr>
          <p:cNvSpPr/>
          <p:nvPr/>
        </p:nvSpPr>
        <p:spPr>
          <a:xfrm>
            <a:off x="202172" y="1504505"/>
            <a:ext cx="1225761" cy="338554"/>
          </a:xfrm>
          <a:prstGeom prst="rect">
            <a:avLst/>
          </a:prstGeom>
          <a:noFill/>
        </p:spPr>
        <p:txBody>
          <a:bodyPr wrap="square">
            <a:spAutoFit/>
          </a:bodyPr>
          <a:lstStyle/>
          <a:p>
            <a:r>
              <a:rPr lang="en-US" sz="1600" b="1" dirty="0"/>
              <a:t>Participants</a:t>
            </a:r>
            <a:endParaRPr lang="ru-RU" sz="1600" b="1" dirty="0"/>
          </a:p>
        </p:txBody>
      </p:sp>
      <p:sp>
        <p:nvSpPr>
          <p:cNvPr id="17" name="Прямоугольник 16">
            <a:extLst>
              <a:ext uri="{FF2B5EF4-FFF2-40B4-BE49-F238E27FC236}">
                <a16:creationId xmlns="" xmlns:a16="http://schemas.microsoft.com/office/drawing/2014/main" id="{AF73EFCF-2ED0-4B41-9CAB-52C513F9CC28}"/>
              </a:ext>
            </a:extLst>
          </p:cNvPr>
          <p:cNvSpPr/>
          <p:nvPr/>
        </p:nvSpPr>
        <p:spPr>
          <a:xfrm>
            <a:off x="3088818" y="1871111"/>
            <a:ext cx="1010784" cy="338554"/>
          </a:xfrm>
          <a:prstGeom prst="rect">
            <a:avLst/>
          </a:prstGeom>
          <a:solidFill>
            <a:schemeClr val="bg1"/>
          </a:solidFill>
        </p:spPr>
        <p:txBody>
          <a:bodyPr wrap="square">
            <a:spAutoFit/>
          </a:bodyPr>
          <a:lstStyle/>
          <a:p>
            <a:r>
              <a:rPr lang="en-US" sz="1600" b="1" dirty="0"/>
              <a:t>Lecturers  </a:t>
            </a:r>
            <a:endParaRPr lang="ru-RU" sz="1600" b="1" dirty="0"/>
          </a:p>
        </p:txBody>
      </p:sp>
      <p:sp>
        <p:nvSpPr>
          <p:cNvPr id="18" name="Прямоугольник 17">
            <a:extLst>
              <a:ext uri="{FF2B5EF4-FFF2-40B4-BE49-F238E27FC236}">
                <a16:creationId xmlns="" xmlns:a16="http://schemas.microsoft.com/office/drawing/2014/main" id="{20B7398B-0D23-4F41-BD95-99571E1D76E4}"/>
              </a:ext>
            </a:extLst>
          </p:cNvPr>
          <p:cNvSpPr/>
          <p:nvPr/>
        </p:nvSpPr>
        <p:spPr>
          <a:xfrm>
            <a:off x="7643701" y="2071957"/>
            <a:ext cx="2112040" cy="338554"/>
          </a:xfrm>
          <a:prstGeom prst="rect">
            <a:avLst/>
          </a:prstGeom>
        </p:spPr>
        <p:txBody>
          <a:bodyPr wrap="square">
            <a:spAutoFit/>
          </a:bodyPr>
          <a:lstStyle/>
          <a:p>
            <a:r>
              <a:rPr lang="en-US" sz="1600" b="1" dirty="0"/>
              <a:t>Information Resources  </a:t>
            </a:r>
            <a:endParaRPr lang="ru-RU" sz="1600" b="1" dirty="0"/>
          </a:p>
        </p:txBody>
      </p:sp>
      <p:sp>
        <p:nvSpPr>
          <p:cNvPr id="19" name="Прямоугольник 18">
            <a:extLst>
              <a:ext uri="{FF2B5EF4-FFF2-40B4-BE49-F238E27FC236}">
                <a16:creationId xmlns="" xmlns:a16="http://schemas.microsoft.com/office/drawing/2014/main" id="{065DCC2B-2C0A-4B29-9651-9B04544BA65F}"/>
              </a:ext>
            </a:extLst>
          </p:cNvPr>
          <p:cNvSpPr/>
          <p:nvPr/>
        </p:nvSpPr>
        <p:spPr>
          <a:xfrm>
            <a:off x="5327056" y="1513818"/>
            <a:ext cx="1708566" cy="338554"/>
          </a:xfrm>
          <a:prstGeom prst="rect">
            <a:avLst/>
          </a:prstGeom>
          <a:noFill/>
        </p:spPr>
        <p:txBody>
          <a:bodyPr wrap="square">
            <a:spAutoFit/>
          </a:bodyPr>
          <a:lstStyle/>
          <a:p>
            <a:pPr algn="ctr"/>
            <a:r>
              <a:rPr lang="en-US" sz="1600" b="1" dirty="0"/>
              <a:t>Technical Support </a:t>
            </a:r>
            <a:endParaRPr lang="ru-RU" sz="1600" b="1" dirty="0"/>
          </a:p>
        </p:txBody>
      </p:sp>
      <p:sp>
        <p:nvSpPr>
          <p:cNvPr id="20" name="Прямоугольник 19">
            <a:extLst>
              <a:ext uri="{FF2B5EF4-FFF2-40B4-BE49-F238E27FC236}">
                <a16:creationId xmlns="" xmlns:a16="http://schemas.microsoft.com/office/drawing/2014/main" id="{BC09CD66-9992-42D1-871B-D74B72BC1413}"/>
              </a:ext>
            </a:extLst>
          </p:cNvPr>
          <p:cNvSpPr/>
          <p:nvPr/>
        </p:nvSpPr>
        <p:spPr>
          <a:xfrm>
            <a:off x="9023312" y="3664959"/>
            <a:ext cx="1019715" cy="338554"/>
          </a:xfrm>
          <a:prstGeom prst="rect">
            <a:avLst/>
          </a:prstGeom>
        </p:spPr>
        <p:txBody>
          <a:bodyPr wrap="square">
            <a:spAutoFit/>
          </a:bodyPr>
          <a:lstStyle/>
          <a:p>
            <a:r>
              <a:rPr lang="en-US" sz="1600" b="1" dirty="0"/>
              <a:t>Feedback</a:t>
            </a:r>
            <a:endParaRPr lang="ru-RU" sz="1600" b="1" dirty="0"/>
          </a:p>
        </p:txBody>
      </p:sp>
      <p:sp>
        <p:nvSpPr>
          <p:cNvPr id="21" name="Прямоугольник 20">
            <a:extLst>
              <a:ext uri="{FF2B5EF4-FFF2-40B4-BE49-F238E27FC236}">
                <a16:creationId xmlns="" xmlns:a16="http://schemas.microsoft.com/office/drawing/2014/main" id="{9CF457AC-F65A-4A4F-AA9F-8210505BC249}"/>
              </a:ext>
            </a:extLst>
          </p:cNvPr>
          <p:cNvSpPr/>
          <p:nvPr/>
        </p:nvSpPr>
        <p:spPr>
          <a:xfrm>
            <a:off x="10284382" y="2932442"/>
            <a:ext cx="1524265" cy="338554"/>
          </a:xfrm>
          <a:prstGeom prst="rect">
            <a:avLst/>
          </a:prstGeom>
        </p:spPr>
        <p:txBody>
          <a:bodyPr wrap="square">
            <a:spAutoFit/>
          </a:bodyPr>
          <a:lstStyle/>
          <a:p>
            <a:r>
              <a:rPr lang="fr-FR" sz="1600" b="1" dirty="0"/>
              <a:t>Training </a:t>
            </a:r>
            <a:r>
              <a:rPr lang="en-US" sz="1600" b="1" dirty="0"/>
              <a:t>Results</a:t>
            </a:r>
          </a:p>
        </p:txBody>
      </p:sp>
      <p:sp>
        <p:nvSpPr>
          <p:cNvPr id="22" name="Прямоугольник: скругленные углы 21">
            <a:extLst>
              <a:ext uri="{FF2B5EF4-FFF2-40B4-BE49-F238E27FC236}">
                <a16:creationId xmlns="" xmlns:a16="http://schemas.microsoft.com/office/drawing/2014/main" id="{9F002159-64DB-4892-B37F-D334CC56E2A9}"/>
              </a:ext>
            </a:extLst>
          </p:cNvPr>
          <p:cNvSpPr/>
          <p:nvPr/>
        </p:nvSpPr>
        <p:spPr>
          <a:xfrm>
            <a:off x="231604" y="774545"/>
            <a:ext cx="1062956" cy="71253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56 persons </a:t>
            </a:r>
          </a:p>
          <a:p>
            <a:pPr algn="ctr"/>
            <a:r>
              <a:rPr lang="en-US" sz="800" dirty="0">
                <a:solidFill>
                  <a:schemeClr val="tx1"/>
                </a:solidFill>
              </a:rPr>
              <a:t>from </a:t>
            </a:r>
            <a:r>
              <a:rPr lang="ru-RU" sz="800" dirty="0">
                <a:solidFill>
                  <a:schemeClr val="tx1"/>
                </a:solidFill>
              </a:rPr>
              <a:t>6</a:t>
            </a:r>
            <a:r>
              <a:rPr lang="en-US" sz="800" dirty="0">
                <a:solidFill>
                  <a:schemeClr val="tx1"/>
                </a:solidFill>
              </a:rPr>
              <a:t> universities</a:t>
            </a:r>
          </a:p>
          <a:p>
            <a:pPr algn="ctr"/>
            <a:r>
              <a:rPr lang="en-US" sz="800" dirty="0">
                <a:solidFill>
                  <a:schemeClr val="tx1"/>
                </a:solidFill>
              </a:rPr>
              <a:t>46 female</a:t>
            </a:r>
          </a:p>
          <a:p>
            <a:pPr algn="ctr"/>
            <a:r>
              <a:rPr lang="en-US" sz="800" dirty="0">
                <a:solidFill>
                  <a:schemeClr val="tx1"/>
                </a:solidFill>
              </a:rPr>
              <a:t>10 young teachers and researchers</a:t>
            </a:r>
            <a:endParaRPr lang="x-none" sz="800" dirty="0">
              <a:solidFill>
                <a:schemeClr val="tx1"/>
              </a:solidFill>
            </a:endParaRPr>
          </a:p>
        </p:txBody>
      </p:sp>
      <p:sp>
        <p:nvSpPr>
          <p:cNvPr id="23" name="TextBox 22">
            <a:extLst>
              <a:ext uri="{FF2B5EF4-FFF2-40B4-BE49-F238E27FC236}">
                <a16:creationId xmlns="" xmlns:a16="http://schemas.microsoft.com/office/drawing/2014/main" id="{2A92FE66-E388-4811-AD93-3C1C3013E670}"/>
              </a:ext>
            </a:extLst>
          </p:cNvPr>
          <p:cNvSpPr txBox="1"/>
          <p:nvPr/>
        </p:nvSpPr>
        <p:spPr>
          <a:xfrm>
            <a:off x="1023362" y="285813"/>
            <a:ext cx="10006942" cy="646331"/>
          </a:xfrm>
          <a:prstGeom prst="rect">
            <a:avLst/>
          </a:prstGeom>
          <a:noFill/>
        </p:spPr>
        <p:txBody>
          <a:bodyPr wrap="square">
            <a:spAutoFit/>
          </a:bodyPr>
          <a:lstStyle/>
          <a:p>
            <a:pPr algn="ctr"/>
            <a:r>
              <a:rPr lang="en-US" b="1" dirty="0"/>
              <a:t>Adaptation of the Competency Framework for Climate Services to conditions of Ukraine </a:t>
            </a:r>
          </a:p>
          <a:p>
            <a:pPr algn="ctr"/>
            <a:r>
              <a:rPr lang="en-US" dirty="0"/>
              <a:t>(</a:t>
            </a:r>
            <a:r>
              <a:rPr lang="en-US" b="1" dirty="0">
                <a:solidFill>
                  <a:srgbClr val="010101"/>
                </a:solidFill>
                <a:latin typeface="Rubik"/>
                <a:ea typeface="Times New Roman" panose="02020603050405020304" pitchFamily="18" charset="0"/>
                <a:cs typeface="Times New Roman" panose="02020603050405020304" pitchFamily="18" charset="0"/>
              </a:rPr>
              <a:t>29 June – 26 August 2021</a:t>
            </a:r>
            <a:r>
              <a:rPr lang="en-US" dirty="0">
                <a:solidFill>
                  <a:srgbClr val="010101"/>
                </a:solidFill>
                <a:latin typeface="Rubik"/>
                <a:ea typeface="Times New Roman" panose="02020603050405020304" pitchFamily="18" charset="0"/>
                <a:cs typeface="Times New Roman" panose="02020603050405020304" pitchFamily="18" charset="0"/>
              </a:rPr>
              <a:t>)</a:t>
            </a:r>
            <a:endParaRPr lang="x-none" dirty="0"/>
          </a:p>
        </p:txBody>
      </p:sp>
      <p:sp>
        <p:nvSpPr>
          <p:cNvPr id="24" name="Прямоугольник: скругленные углы 23">
            <a:extLst>
              <a:ext uri="{FF2B5EF4-FFF2-40B4-BE49-F238E27FC236}">
                <a16:creationId xmlns="" xmlns:a16="http://schemas.microsoft.com/office/drawing/2014/main" id="{118C9B5E-B5E0-4CAF-9F80-1C6B028D0C65}"/>
              </a:ext>
            </a:extLst>
          </p:cNvPr>
          <p:cNvSpPr/>
          <p:nvPr/>
        </p:nvSpPr>
        <p:spPr>
          <a:xfrm>
            <a:off x="1387398" y="692865"/>
            <a:ext cx="3235314" cy="1193799"/>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1860" indent="-171450">
              <a:buFont typeface="Wingdings" panose="05000000000000000000" pitchFamily="2" charset="2"/>
              <a:buChar char="§"/>
            </a:pPr>
            <a:r>
              <a:rPr lang="fr-FR" sz="800" dirty="0">
                <a:solidFill>
                  <a:schemeClr val="tx1"/>
                </a:solidFill>
              </a:rPr>
              <a:t>Profs. </a:t>
            </a:r>
            <a:r>
              <a:rPr lang="fr-FR" sz="800" dirty="0" err="1">
                <a:solidFill>
                  <a:schemeClr val="tx1"/>
                </a:solidFill>
              </a:rPr>
              <a:t>from</a:t>
            </a:r>
            <a:r>
              <a:rPr lang="fr-FR" sz="800" dirty="0">
                <a:solidFill>
                  <a:schemeClr val="tx1"/>
                </a:solidFill>
              </a:rPr>
              <a:t> the </a:t>
            </a:r>
            <a:r>
              <a:rPr lang="fr-FR" sz="800" dirty="0" err="1">
                <a:solidFill>
                  <a:schemeClr val="tx1"/>
                </a:solidFill>
              </a:rPr>
              <a:t>Universitat</a:t>
            </a:r>
            <a:r>
              <a:rPr lang="fr-FR" sz="800" dirty="0">
                <a:solidFill>
                  <a:schemeClr val="tx1"/>
                </a:solidFill>
              </a:rPr>
              <a:t> </a:t>
            </a:r>
            <a:r>
              <a:rPr lang="fr-FR" sz="800" dirty="0" err="1">
                <a:solidFill>
                  <a:schemeClr val="tx1"/>
                </a:solidFill>
              </a:rPr>
              <a:t>Rovira</a:t>
            </a:r>
            <a:r>
              <a:rPr lang="fr-FR" sz="800" dirty="0">
                <a:solidFill>
                  <a:schemeClr val="tx1"/>
                </a:solidFill>
              </a:rPr>
              <a:t> i </a:t>
            </a:r>
            <a:r>
              <a:rPr lang="fr-FR" sz="800" dirty="0" err="1">
                <a:solidFill>
                  <a:schemeClr val="tx1"/>
                </a:solidFill>
              </a:rPr>
              <a:t>Virgili</a:t>
            </a:r>
            <a:r>
              <a:rPr lang="fr-FR" sz="800" dirty="0">
                <a:solidFill>
                  <a:schemeClr val="tx1"/>
                </a:solidFill>
              </a:rPr>
              <a:t>, Tarragona, Spain</a:t>
            </a:r>
            <a:r>
              <a:rPr lang="ru-RU" sz="800" dirty="0">
                <a:solidFill>
                  <a:schemeClr val="tx1"/>
                </a:solidFill>
              </a:rPr>
              <a:t>:</a:t>
            </a:r>
          </a:p>
          <a:p>
            <a:pPr marL="191860" indent="-171450">
              <a:buFont typeface="Wingdings" panose="05000000000000000000" pitchFamily="2" charset="2"/>
              <a:buChar char="§"/>
            </a:pPr>
            <a:r>
              <a:rPr lang="fr-FR" sz="800" dirty="0" err="1">
                <a:solidFill>
                  <a:schemeClr val="tx1"/>
                </a:solidFill>
              </a:rPr>
              <a:t>Enric</a:t>
            </a:r>
            <a:r>
              <a:rPr lang="fr-FR" sz="800" dirty="0">
                <a:solidFill>
                  <a:schemeClr val="tx1"/>
                </a:solidFill>
              </a:rPr>
              <a:t> Aguilar</a:t>
            </a:r>
            <a:r>
              <a:rPr lang="ru-RU" sz="800" dirty="0">
                <a:solidFill>
                  <a:schemeClr val="tx1"/>
                </a:solidFill>
              </a:rPr>
              <a:t>, </a:t>
            </a:r>
            <a:r>
              <a:rPr lang="fr-FR" sz="800" dirty="0" err="1">
                <a:solidFill>
                  <a:schemeClr val="tx1"/>
                </a:solidFill>
              </a:rPr>
              <a:t>Manola</a:t>
            </a:r>
            <a:r>
              <a:rPr lang="fr-FR" sz="800" dirty="0">
                <a:solidFill>
                  <a:schemeClr val="tx1"/>
                </a:solidFill>
              </a:rPr>
              <a:t> Brunet, Gisella </a:t>
            </a:r>
            <a:r>
              <a:rPr lang="fr-FR" sz="800" dirty="0" err="1">
                <a:solidFill>
                  <a:schemeClr val="tx1"/>
                </a:solidFill>
              </a:rPr>
              <a:t>Cebrian</a:t>
            </a:r>
            <a:r>
              <a:rPr lang="fr-FR" sz="800" dirty="0">
                <a:solidFill>
                  <a:schemeClr val="tx1"/>
                </a:solidFill>
              </a:rPr>
              <a:t>, and Jon </a:t>
            </a:r>
            <a:r>
              <a:rPr lang="fr-FR" sz="800" dirty="0" err="1">
                <a:solidFill>
                  <a:schemeClr val="tx1"/>
                </a:solidFill>
              </a:rPr>
              <a:t>Olano</a:t>
            </a:r>
            <a:r>
              <a:rPr lang="fr-FR" sz="800" dirty="0">
                <a:solidFill>
                  <a:schemeClr val="tx1"/>
                </a:solidFill>
              </a:rPr>
              <a:t>; </a:t>
            </a:r>
            <a:endParaRPr lang="ru-RU" sz="800" dirty="0">
              <a:solidFill>
                <a:schemeClr val="tx1"/>
              </a:solidFill>
            </a:endParaRPr>
          </a:p>
          <a:p>
            <a:pPr marL="191860" indent="-171450">
              <a:buFont typeface="Wingdings" panose="05000000000000000000" pitchFamily="2" charset="2"/>
              <a:buChar char="§"/>
            </a:pPr>
            <a:r>
              <a:rPr lang="fr-FR" sz="800" dirty="0" err="1">
                <a:solidFill>
                  <a:schemeClr val="tx1"/>
                </a:solidFill>
              </a:rPr>
              <a:t>Jagiellonian</a:t>
            </a:r>
            <a:r>
              <a:rPr lang="fr-FR" sz="800" dirty="0">
                <a:solidFill>
                  <a:schemeClr val="tx1"/>
                </a:solidFill>
              </a:rPr>
              <a:t> </a:t>
            </a:r>
            <a:r>
              <a:rPr lang="fr-FR" sz="800" dirty="0" err="1">
                <a:solidFill>
                  <a:schemeClr val="tx1"/>
                </a:solidFill>
              </a:rPr>
              <a:t>University</a:t>
            </a:r>
            <a:r>
              <a:rPr lang="fr-FR" sz="800" dirty="0">
                <a:solidFill>
                  <a:schemeClr val="tx1"/>
                </a:solidFill>
              </a:rPr>
              <a:t> in Krakow, </a:t>
            </a:r>
            <a:r>
              <a:rPr lang="fr-FR" sz="800" dirty="0" err="1">
                <a:solidFill>
                  <a:schemeClr val="tx1"/>
                </a:solidFill>
              </a:rPr>
              <a:t>Poland</a:t>
            </a:r>
            <a:r>
              <a:rPr lang="ru-RU" sz="800" dirty="0">
                <a:solidFill>
                  <a:schemeClr val="tx1"/>
                </a:solidFill>
              </a:rPr>
              <a:t>: </a:t>
            </a:r>
            <a:r>
              <a:rPr lang="fr-FR" sz="800" dirty="0">
                <a:solidFill>
                  <a:schemeClr val="tx1"/>
                </a:solidFill>
              </a:rPr>
              <a:t>Marek </a:t>
            </a:r>
            <a:r>
              <a:rPr lang="fr-FR" sz="800" dirty="0" err="1">
                <a:solidFill>
                  <a:schemeClr val="tx1"/>
                </a:solidFill>
              </a:rPr>
              <a:t>Frankowicz</a:t>
            </a:r>
            <a:r>
              <a:rPr lang="fr-FR" sz="800" dirty="0">
                <a:solidFill>
                  <a:schemeClr val="tx1"/>
                </a:solidFill>
              </a:rPr>
              <a:t>; </a:t>
            </a:r>
            <a:endParaRPr lang="ru-RU" sz="800" dirty="0">
              <a:solidFill>
                <a:schemeClr val="tx1"/>
              </a:solidFill>
            </a:endParaRPr>
          </a:p>
          <a:p>
            <a:pPr marL="191860" indent="-171450">
              <a:buFont typeface="Wingdings" panose="05000000000000000000" pitchFamily="2" charset="2"/>
              <a:buChar char="§"/>
            </a:pPr>
            <a:r>
              <a:rPr lang="fr-FR" sz="800" dirty="0">
                <a:solidFill>
                  <a:schemeClr val="tx1"/>
                </a:solidFill>
              </a:rPr>
              <a:t>Lviv </a:t>
            </a:r>
            <a:r>
              <a:rPr lang="fr-FR" sz="800" dirty="0" err="1">
                <a:solidFill>
                  <a:schemeClr val="tx1"/>
                </a:solidFill>
              </a:rPr>
              <a:t>Polytechnic</a:t>
            </a:r>
            <a:r>
              <a:rPr lang="fr-FR" sz="800" dirty="0">
                <a:solidFill>
                  <a:schemeClr val="tx1"/>
                </a:solidFill>
              </a:rPr>
              <a:t> National </a:t>
            </a:r>
            <a:r>
              <a:rPr lang="fr-FR" sz="800" dirty="0" err="1">
                <a:solidFill>
                  <a:schemeClr val="tx1"/>
                </a:solidFill>
              </a:rPr>
              <a:t>University</a:t>
            </a:r>
            <a:r>
              <a:rPr lang="fr-FR" sz="800" dirty="0">
                <a:solidFill>
                  <a:schemeClr val="tx1"/>
                </a:solidFill>
              </a:rPr>
              <a:t>, Ukraine</a:t>
            </a:r>
            <a:r>
              <a:rPr lang="ru-RU" sz="800" dirty="0">
                <a:solidFill>
                  <a:schemeClr val="tx1"/>
                </a:solidFill>
              </a:rPr>
              <a:t>:</a:t>
            </a:r>
            <a:r>
              <a:rPr lang="fr-FR" sz="800" dirty="0">
                <a:solidFill>
                  <a:schemeClr val="tx1"/>
                </a:solidFill>
              </a:rPr>
              <a:t> </a:t>
            </a:r>
            <a:r>
              <a:rPr lang="fr-FR" sz="800" dirty="0" err="1">
                <a:solidFill>
                  <a:schemeClr val="tx1"/>
                </a:solidFill>
              </a:rPr>
              <a:t>Yurii</a:t>
            </a:r>
            <a:r>
              <a:rPr lang="ru-RU" sz="800" dirty="0">
                <a:solidFill>
                  <a:schemeClr val="tx1"/>
                </a:solidFill>
              </a:rPr>
              <a:t> </a:t>
            </a:r>
            <a:r>
              <a:rPr lang="fr-FR" sz="800" dirty="0" err="1">
                <a:solidFill>
                  <a:schemeClr val="tx1"/>
                </a:solidFill>
              </a:rPr>
              <a:t>Rashkevych</a:t>
            </a:r>
            <a:r>
              <a:rPr lang="fr-FR" sz="800" dirty="0">
                <a:solidFill>
                  <a:schemeClr val="tx1"/>
                </a:solidFill>
              </a:rPr>
              <a:t>; </a:t>
            </a:r>
            <a:endParaRPr lang="ru-RU" sz="800" dirty="0">
              <a:solidFill>
                <a:schemeClr val="tx1"/>
              </a:solidFill>
            </a:endParaRPr>
          </a:p>
          <a:p>
            <a:pPr marL="191860" indent="-171450">
              <a:buFont typeface="Wingdings" panose="05000000000000000000" pitchFamily="2" charset="2"/>
              <a:buChar char="§"/>
            </a:pPr>
            <a:r>
              <a:rPr lang="fr-FR" sz="800" dirty="0">
                <a:solidFill>
                  <a:schemeClr val="tx1"/>
                </a:solidFill>
              </a:rPr>
              <a:t>National Agency for </a:t>
            </a:r>
            <a:r>
              <a:rPr lang="fr-FR" sz="800" dirty="0" err="1">
                <a:solidFill>
                  <a:schemeClr val="tx1"/>
                </a:solidFill>
              </a:rPr>
              <a:t>Higher</a:t>
            </a:r>
            <a:r>
              <a:rPr lang="fr-FR" sz="800" dirty="0">
                <a:solidFill>
                  <a:schemeClr val="tx1"/>
                </a:solidFill>
              </a:rPr>
              <a:t> Education </a:t>
            </a:r>
            <a:r>
              <a:rPr lang="fr-FR" sz="800" dirty="0" err="1">
                <a:solidFill>
                  <a:schemeClr val="tx1"/>
                </a:solidFill>
              </a:rPr>
              <a:t>Quality</a:t>
            </a:r>
            <a:r>
              <a:rPr lang="fr-FR" sz="800" dirty="0">
                <a:solidFill>
                  <a:schemeClr val="tx1"/>
                </a:solidFill>
              </a:rPr>
              <a:t> Assurance in Ukraine</a:t>
            </a:r>
            <a:r>
              <a:rPr lang="ru-RU" sz="800" dirty="0">
                <a:solidFill>
                  <a:schemeClr val="tx1"/>
                </a:solidFill>
              </a:rPr>
              <a:t>: </a:t>
            </a:r>
            <a:r>
              <a:rPr lang="fr-FR" sz="800" dirty="0" err="1">
                <a:solidFill>
                  <a:schemeClr val="tx1"/>
                </a:solidFill>
              </a:rPr>
              <a:t>Oleh</a:t>
            </a:r>
            <a:r>
              <a:rPr lang="fr-FR" sz="800" dirty="0">
                <a:solidFill>
                  <a:schemeClr val="tx1"/>
                </a:solidFill>
              </a:rPr>
              <a:t> </a:t>
            </a:r>
            <a:r>
              <a:rPr lang="fr-FR" sz="800" dirty="0" err="1">
                <a:solidFill>
                  <a:schemeClr val="tx1"/>
                </a:solidFill>
              </a:rPr>
              <a:t>Tiapkin</a:t>
            </a:r>
            <a:r>
              <a:rPr lang="ru-RU" sz="800" dirty="0">
                <a:solidFill>
                  <a:schemeClr val="tx1"/>
                </a:solidFill>
              </a:rPr>
              <a:t>;</a:t>
            </a:r>
          </a:p>
          <a:p>
            <a:pPr marL="191860" indent="-171450">
              <a:buFont typeface="Wingdings" panose="05000000000000000000" pitchFamily="2" charset="2"/>
              <a:buChar char="§"/>
            </a:pPr>
            <a:r>
              <a:rPr lang="fr-FR" sz="800" dirty="0">
                <a:solidFill>
                  <a:schemeClr val="tx1"/>
                </a:solidFill>
              </a:rPr>
              <a:t>National Agency for Qualifications in Ukraine</a:t>
            </a:r>
            <a:r>
              <a:rPr lang="ru-RU" sz="800" dirty="0">
                <a:solidFill>
                  <a:schemeClr val="tx1"/>
                </a:solidFill>
              </a:rPr>
              <a:t>:</a:t>
            </a:r>
            <a:r>
              <a:rPr lang="fr-FR" sz="800" dirty="0">
                <a:solidFill>
                  <a:schemeClr val="tx1"/>
                </a:solidFill>
              </a:rPr>
              <a:t> Inna </a:t>
            </a:r>
            <a:r>
              <a:rPr lang="fr-FR" sz="800" dirty="0" err="1">
                <a:solidFill>
                  <a:schemeClr val="tx1"/>
                </a:solidFill>
              </a:rPr>
              <a:t>Osadchuk</a:t>
            </a:r>
            <a:endParaRPr lang="x-none" sz="800" dirty="0">
              <a:solidFill>
                <a:schemeClr val="tx1"/>
              </a:solidFill>
            </a:endParaRPr>
          </a:p>
        </p:txBody>
      </p:sp>
      <p:sp>
        <p:nvSpPr>
          <p:cNvPr id="25" name="Прямоугольник: скругленные углы 24">
            <a:extLst>
              <a:ext uri="{FF2B5EF4-FFF2-40B4-BE49-F238E27FC236}">
                <a16:creationId xmlns="" xmlns:a16="http://schemas.microsoft.com/office/drawing/2014/main" id="{F9F1DC93-A27D-4261-97AA-160577F59025}"/>
              </a:ext>
            </a:extLst>
          </p:cNvPr>
          <p:cNvSpPr/>
          <p:nvPr/>
        </p:nvSpPr>
        <p:spPr>
          <a:xfrm>
            <a:off x="4687126" y="4259365"/>
            <a:ext cx="4193604" cy="1959729"/>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l">
              <a:buFont typeface="Wingdings" panose="05000000000000000000" pitchFamily="2" charset="2"/>
              <a:buChar char="§"/>
            </a:pPr>
            <a:r>
              <a:rPr lang="fr-FR" sz="800" b="0" i="0" dirty="0">
                <a:solidFill>
                  <a:srgbClr val="010101"/>
                </a:solidFill>
                <a:effectLst/>
                <a:latin typeface="Rubik"/>
              </a:rPr>
              <a:t>Qualification </a:t>
            </a:r>
            <a:r>
              <a:rPr lang="fr-FR" sz="800" b="0" i="0" dirty="0" err="1">
                <a:solidFill>
                  <a:srgbClr val="010101"/>
                </a:solidFill>
                <a:effectLst/>
                <a:latin typeface="Rubik"/>
              </a:rPr>
              <a:t>framework</a:t>
            </a:r>
            <a:r>
              <a:rPr lang="fr-FR" sz="800" b="0" i="0" dirty="0">
                <a:solidFill>
                  <a:srgbClr val="010101"/>
                </a:solidFill>
                <a:effectLst/>
                <a:latin typeface="Rubik"/>
              </a:rPr>
              <a:t>. </a:t>
            </a:r>
            <a:r>
              <a:rPr lang="fr-FR" sz="800" b="0" i="0" dirty="0" err="1">
                <a:solidFill>
                  <a:srgbClr val="010101"/>
                </a:solidFill>
                <a:effectLst/>
                <a:latin typeface="Rubik"/>
              </a:rPr>
              <a:t>Methodological</a:t>
            </a:r>
            <a:r>
              <a:rPr lang="fr-FR" sz="800" b="0" i="0" dirty="0">
                <a:solidFill>
                  <a:srgbClr val="010101"/>
                </a:solidFill>
                <a:effectLst/>
                <a:latin typeface="Rubik"/>
              </a:rPr>
              <a:t> and </a:t>
            </a:r>
            <a:r>
              <a:rPr lang="fr-FR" sz="800" b="0" i="0" dirty="0" err="1">
                <a:solidFill>
                  <a:srgbClr val="010101"/>
                </a:solidFill>
                <a:effectLst/>
                <a:latin typeface="Rubik"/>
              </a:rPr>
              <a:t>organizational</a:t>
            </a:r>
            <a:r>
              <a:rPr lang="fr-FR" sz="800" b="0" i="0" dirty="0">
                <a:solidFill>
                  <a:srgbClr val="010101"/>
                </a:solidFill>
                <a:effectLst/>
                <a:latin typeface="Rubik"/>
              </a:rPr>
              <a:t> </a:t>
            </a:r>
            <a:r>
              <a:rPr lang="fr-FR" sz="800" b="0" i="0" dirty="0" err="1">
                <a:solidFill>
                  <a:srgbClr val="010101"/>
                </a:solidFill>
                <a:effectLst/>
                <a:latin typeface="Rubik"/>
              </a:rPr>
              <a:t>approaches</a:t>
            </a:r>
            <a:r>
              <a:rPr lang="fr-FR" sz="800" b="0" i="0" dirty="0">
                <a:solidFill>
                  <a:srgbClr val="010101"/>
                </a:solidFill>
                <a:effectLst/>
                <a:latin typeface="Rubik"/>
              </a:rPr>
              <a:t> of </a:t>
            </a:r>
            <a:r>
              <a:rPr lang="fr-FR" sz="800" b="0" i="0" dirty="0" err="1">
                <a:solidFill>
                  <a:srgbClr val="010101"/>
                </a:solidFill>
                <a:effectLst/>
                <a:latin typeface="Rubik"/>
              </a:rPr>
              <a:t>its</a:t>
            </a:r>
            <a:r>
              <a:rPr lang="fr-FR" sz="800" b="0" i="0" dirty="0">
                <a:solidFill>
                  <a:srgbClr val="010101"/>
                </a:solidFill>
                <a:effectLst/>
                <a:latin typeface="Rubik"/>
              </a:rPr>
              <a:t> </a:t>
            </a:r>
            <a:r>
              <a:rPr lang="fr-FR" sz="800" b="0" i="0" dirty="0" err="1">
                <a:solidFill>
                  <a:srgbClr val="010101"/>
                </a:solidFill>
                <a:effectLst/>
                <a:latin typeface="Rubik"/>
              </a:rPr>
              <a:t>development</a:t>
            </a:r>
            <a:endParaRPr lang="fr-FR" sz="800" b="0" i="0" dirty="0">
              <a:solidFill>
                <a:srgbClr val="010101"/>
              </a:solidFill>
              <a:effectLst/>
              <a:latin typeface="Rubik"/>
            </a:endParaRPr>
          </a:p>
          <a:p>
            <a:pPr marL="171450" indent="-171450" algn="l">
              <a:buFont typeface="Wingdings" panose="05000000000000000000" pitchFamily="2" charset="2"/>
              <a:buChar char="§"/>
            </a:pPr>
            <a:r>
              <a:rPr lang="fr-FR" sz="800" b="0" i="0" dirty="0" err="1">
                <a:solidFill>
                  <a:srgbClr val="010101"/>
                </a:solidFill>
                <a:effectLst/>
                <a:latin typeface="Rubik"/>
              </a:rPr>
              <a:t>Establishing</a:t>
            </a:r>
            <a:r>
              <a:rPr lang="fr-FR" sz="800" b="0" i="0" dirty="0">
                <a:solidFill>
                  <a:srgbClr val="010101"/>
                </a:solidFill>
                <a:effectLst/>
                <a:latin typeface="Rubik"/>
              </a:rPr>
              <a:t> the WMO </a:t>
            </a:r>
            <a:r>
              <a:rPr lang="fr-FR" sz="800" b="0" i="0" dirty="0" err="1">
                <a:solidFill>
                  <a:srgbClr val="010101"/>
                </a:solidFill>
                <a:effectLst/>
                <a:latin typeface="Rubik"/>
              </a:rPr>
              <a:t>Competence</a:t>
            </a:r>
            <a:r>
              <a:rPr lang="fr-FR" sz="800" b="0" i="0" dirty="0">
                <a:solidFill>
                  <a:srgbClr val="010101"/>
                </a:solidFill>
                <a:effectLst/>
                <a:latin typeface="Rubik"/>
              </a:rPr>
              <a:t> Framework for </a:t>
            </a:r>
            <a:r>
              <a:rPr lang="fr-FR" sz="800" b="0" i="0" dirty="0" err="1">
                <a:solidFill>
                  <a:srgbClr val="010101"/>
                </a:solidFill>
                <a:effectLst/>
                <a:latin typeface="Rubik"/>
              </a:rPr>
              <a:t>Climate</a:t>
            </a:r>
            <a:r>
              <a:rPr lang="fr-FR" sz="800" b="0" i="0" dirty="0">
                <a:solidFill>
                  <a:srgbClr val="010101"/>
                </a:solidFill>
                <a:effectLst/>
                <a:latin typeface="Rubik"/>
              </a:rPr>
              <a:t> Services</a:t>
            </a:r>
          </a:p>
          <a:p>
            <a:pPr marL="171450" indent="-171450" algn="l">
              <a:buFont typeface="Wingdings" panose="05000000000000000000" pitchFamily="2" charset="2"/>
              <a:buChar char="§"/>
            </a:pPr>
            <a:r>
              <a:rPr lang="fr-FR" sz="800" b="0" i="0" dirty="0">
                <a:solidFill>
                  <a:srgbClr val="010101"/>
                </a:solidFill>
                <a:effectLst/>
                <a:latin typeface="Rubik"/>
              </a:rPr>
              <a:t>The WMO Reform: </a:t>
            </a:r>
            <a:r>
              <a:rPr lang="fr-FR" sz="800" b="0" i="0" dirty="0" err="1">
                <a:solidFill>
                  <a:srgbClr val="010101"/>
                </a:solidFill>
                <a:effectLst/>
                <a:latin typeface="Rubik"/>
              </a:rPr>
              <a:t>facing</a:t>
            </a:r>
            <a:r>
              <a:rPr lang="fr-FR" sz="800" b="0" i="0" dirty="0">
                <a:solidFill>
                  <a:srgbClr val="010101"/>
                </a:solidFill>
                <a:effectLst/>
                <a:latin typeface="Rubik"/>
              </a:rPr>
              <a:t> and </a:t>
            </a:r>
            <a:r>
              <a:rPr lang="fr-FR" sz="800" b="0" i="0" dirty="0" err="1">
                <a:solidFill>
                  <a:srgbClr val="010101"/>
                </a:solidFill>
                <a:effectLst/>
                <a:latin typeface="Rubik"/>
              </a:rPr>
              <a:t>responding</a:t>
            </a:r>
            <a:r>
              <a:rPr lang="fr-FR" sz="800" b="0" i="0" dirty="0">
                <a:solidFill>
                  <a:srgbClr val="010101"/>
                </a:solidFill>
                <a:effectLst/>
                <a:latin typeface="Rubik"/>
              </a:rPr>
              <a:t> to new </a:t>
            </a:r>
            <a:r>
              <a:rPr lang="fr-FR" sz="800" b="0" i="0" dirty="0" err="1">
                <a:solidFill>
                  <a:srgbClr val="010101"/>
                </a:solidFill>
                <a:effectLst/>
                <a:latin typeface="Rubik"/>
              </a:rPr>
              <a:t>scientific</a:t>
            </a:r>
            <a:r>
              <a:rPr lang="fr-FR" sz="800" b="0" i="0" dirty="0">
                <a:solidFill>
                  <a:srgbClr val="010101"/>
                </a:solidFill>
                <a:effectLst/>
                <a:latin typeface="Rubik"/>
              </a:rPr>
              <a:t> and </a:t>
            </a:r>
            <a:r>
              <a:rPr lang="fr-FR" sz="800" b="0" i="0" dirty="0" err="1">
                <a:solidFill>
                  <a:srgbClr val="010101"/>
                </a:solidFill>
                <a:effectLst/>
                <a:latin typeface="Rubik"/>
              </a:rPr>
              <a:t>technological</a:t>
            </a:r>
            <a:r>
              <a:rPr lang="fr-FR" sz="800" b="0" i="0" dirty="0">
                <a:solidFill>
                  <a:srgbClr val="010101"/>
                </a:solidFill>
                <a:effectLst/>
                <a:latin typeface="Rubik"/>
              </a:rPr>
              <a:t> challenges</a:t>
            </a:r>
          </a:p>
          <a:p>
            <a:pPr marL="171450" indent="-171450" algn="l">
              <a:buFont typeface="Wingdings" panose="05000000000000000000" pitchFamily="2" charset="2"/>
              <a:buChar char="§"/>
            </a:pPr>
            <a:r>
              <a:rPr lang="fr-FR" sz="800" b="0" i="0" dirty="0" err="1">
                <a:solidFill>
                  <a:srgbClr val="010101"/>
                </a:solidFill>
                <a:effectLst/>
                <a:latin typeface="Rubik"/>
              </a:rPr>
              <a:t>Present</a:t>
            </a:r>
            <a:r>
              <a:rPr lang="fr-FR" sz="800" b="0" i="0" dirty="0">
                <a:solidFill>
                  <a:srgbClr val="010101"/>
                </a:solidFill>
                <a:effectLst/>
                <a:latin typeface="Rubik"/>
              </a:rPr>
              <a:t> state of </a:t>
            </a:r>
            <a:r>
              <a:rPr lang="fr-FR" sz="800" b="0" i="0" dirty="0" err="1">
                <a:solidFill>
                  <a:srgbClr val="010101"/>
                </a:solidFill>
                <a:effectLst/>
                <a:latin typeface="Rubik"/>
              </a:rPr>
              <a:t>implementation</a:t>
            </a:r>
            <a:r>
              <a:rPr lang="fr-FR" sz="800" b="0" i="0" dirty="0">
                <a:solidFill>
                  <a:srgbClr val="010101"/>
                </a:solidFill>
                <a:effectLst/>
                <a:latin typeface="Rubik"/>
              </a:rPr>
              <a:t> of </a:t>
            </a:r>
            <a:r>
              <a:rPr lang="fr-FR" sz="800" b="0" i="0" dirty="0" err="1">
                <a:solidFill>
                  <a:srgbClr val="010101"/>
                </a:solidFill>
                <a:effectLst/>
                <a:latin typeface="Rubik"/>
              </a:rPr>
              <a:t>competence-based</a:t>
            </a:r>
            <a:r>
              <a:rPr lang="fr-FR" sz="800" b="0" i="0" dirty="0">
                <a:solidFill>
                  <a:srgbClr val="010101"/>
                </a:solidFill>
                <a:effectLst/>
                <a:latin typeface="Rubik"/>
              </a:rPr>
              <a:t> </a:t>
            </a:r>
            <a:r>
              <a:rPr lang="fr-FR" sz="800" b="0" i="0" dirty="0" err="1">
                <a:solidFill>
                  <a:srgbClr val="010101"/>
                </a:solidFill>
                <a:effectLst/>
                <a:latin typeface="Rubik"/>
              </a:rPr>
              <a:t>approach</a:t>
            </a:r>
            <a:r>
              <a:rPr lang="fr-FR" sz="800" b="0" i="0" dirty="0">
                <a:solidFill>
                  <a:srgbClr val="010101"/>
                </a:solidFill>
                <a:effectLst/>
                <a:latin typeface="Rubik"/>
              </a:rPr>
              <a:t> – best practices </a:t>
            </a:r>
            <a:r>
              <a:rPr lang="fr-FR" sz="800" b="0" i="0" dirty="0" err="1">
                <a:solidFill>
                  <a:srgbClr val="010101"/>
                </a:solidFill>
                <a:effectLst/>
                <a:latin typeface="Rubik"/>
              </a:rPr>
              <a:t>applied</a:t>
            </a:r>
            <a:r>
              <a:rPr lang="fr-FR" sz="800" b="0" i="0" dirty="0">
                <a:solidFill>
                  <a:srgbClr val="010101"/>
                </a:solidFill>
                <a:effectLst/>
                <a:latin typeface="Rubik"/>
              </a:rPr>
              <a:t> in Ukraine</a:t>
            </a:r>
          </a:p>
          <a:p>
            <a:pPr marL="171450" indent="-171450" algn="l">
              <a:buFont typeface="Wingdings" panose="05000000000000000000" pitchFamily="2" charset="2"/>
              <a:buChar char="§"/>
            </a:pPr>
            <a:r>
              <a:rPr lang="fr-FR" sz="800" b="0" i="0" dirty="0">
                <a:solidFill>
                  <a:srgbClr val="010101"/>
                </a:solidFill>
                <a:effectLst/>
                <a:latin typeface="Rubik"/>
              </a:rPr>
              <a:t>The </a:t>
            </a:r>
            <a:r>
              <a:rPr lang="fr-FR" sz="800" b="0" i="0" dirty="0" err="1">
                <a:solidFill>
                  <a:srgbClr val="010101"/>
                </a:solidFill>
                <a:effectLst/>
                <a:latin typeface="Rubik"/>
              </a:rPr>
              <a:t>relationship</a:t>
            </a:r>
            <a:r>
              <a:rPr lang="fr-FR" sz="800" b="0" i="0" dirty="0">
                <a:solidFill>
                  <a:srgbClr val="010101"/>
                </a:solidFill>
                <a:effectLst/>
                <a:latin typeface="Rubik"/>
              </a:rPr>
              <a:t> </a:t>
            </a:r>
            <a:r>
              <a:rPr lang="fr-FR" sz="800" b="0" i="0" dirty="0" err="1">
                <a:solidFill>
                  <a:srgbClr val="010101"/>
                </a:solidFill>
                <a:effectLst/>
                <a:latin typeface="Rubik"/>
              </a:rPr>
              <a:t>between</a:t>
            </a:r>
            <a:r>
              <a:rPr lang="fr-FR" sz="800" b="0" i="0" dirty="0">
                <a:solidFill>
                  <a:srgbClr val="010101"/>
                </a:solidFill>
                <a:effectLst/>
                <a:latin typeface="Rubik"/>
              </a:rPr>
              <a:t> </a:t>
            </a:r>
            <a:r>
              <a:rPr lang="fr-FR" sz="800" b="0" i="0" dirty="0" err="1">
                <a:solidFill>
                  <a:srgbClr val="010101"/>
                </a:solidFill>
                <a:effectLst/>
                <a:latin typeface="Rubik"/>
              </a:rPr>
              <a:t>competence</a:t>
            </a:r>
            <a:r>
              <a:rPr lang="fr-FR" sz="800" b="0" i="0" dirty="0">
                <a:solidFill>
                  <a:srgbClr val="010101"/>
                </a:solidFill>
                <a:effectLst/>
                <a:latin typeface="Rubik"/>
              </a:rPr>
              <a:t> </a:t>
            </a:r>
            <a:r>
              <a:rPr lang="fr-FR" sz="800" b="0" i="0" dirty="0" err="1">
                <a:solidFill>
                  <a:srgbClr val="010101"/>
                </a:solidFill>
                <a:effectLst/>
                <a:latin typeface="Rubik"/>
              </a:rPr>
              <a:t>framework</a:t>
            </a:r>
            <a:r>
              <a:rPr lang="fr-FR" sz="800" b="0" i="0" dirty="0">
                <a:solidFill>
                  <a:srgbClr val="010101"/>
                </a:solidFill>
                <a:effectLst/>
                <a:latin typeface="Rubik"/>
              </a:rPr>
              <a:t> and qualifications </a:t>
            </a:r>
            <a:r>
              <a:rPr lang="fr-FR" sz="800" b="0" i="0" dirty="0" err="1">
                <a:solidFill>
                  <a:srgbClr val="010101"/>
                </a:solidFill>
                <a:effectLst/>
                <a:latin typeface="Rubik"/>
              </a:rPr>
              <a:t>framework</a:t>
            </a:r>
            <a:r>
              <a:rPr lang="fr-FR" sz="800" b="0" i="0" dirty="0">
                <a:solidFill>
                  <a:srgbClr val="010101"/>
                </a:solidFill>
                <a:effectLst/>
                <a:latin typeface="Rubik"/>
              </a:rPr>
              <a:t>. Practices of transformation national, </a:t>
            </a:r>
            <a:r>
              <a:rPr lang="fr-FR" sz="800" b="0" i="0" dirty="0" err="1">
                <a:solidFill>
                  <a:srgbClr val="010101"/>
                </a:solidFill>
                <a:effectLst/>
                <a:latin typeface="Rubik"/>
              </a:rPr>
              <a:t>sectoral</a:t>
            </a:r>
            <a:r>
              <a:rPr lang="fr-FR" sz="800" b="0" i="0" dirty="0">
                <a:solidFill>
                  <a:srgbClr val="010101"/>
                </a:solidFill>
                <a:effectLst/>
                <a:latin typeface="Rubik"/>
              </a:rPr>
              <a:t> &amp; </a:t>
            </a:r>
            <a:r>
              <a:rPr lang="fr-FR" sz="800" b="0" i="0" dirty="0" err="1">
                <a:solidFill>
                  <a:srgbClr val="010101"/>
                </a:solidFill>
                <a:effectLst/>
                <a:latin typeface="Rubik"/>
              </a:rPr>
              <a:t>other</a:t>
            </a:r>
            <a:r>
              <a:rPr lang="fr-FR" sz="800" b="0" i="0" dirty="0">
                <a:solidFill>
                  <a:srgbClr val="010101"/>
                </a:solidFill>
                <a:effectLst/>
                <a:latin typeface="Rubik"/>
              </a:rPr>
              <a:t> </a:t>
            </a:r>
            <a:r>
              <a:rPr lang="fr-FR" sz="800" b="0" i="0" dirty="0" err="1">
                <a:solidFill>
                  <a:srgbClr val="010101"/>
                </a:solidFill>
                <a:effectLst/>
                <a:latin typeface="Rubik"/>
              </a:rPr>
              <a:t>frameworks</a:t>
            </a:r>
            <a:r>
              <a:rPr lang="fr-FR" sz="800" b="0" i="0" dirty="0">
                <a:solidFill>
                  <a:srgbClr val="010101"/>
                </a:solidFill>
                <a:effectLst/>
                <a:latin typeface="Rubik"/>
              </a:rPr>
              <a:t> in </a:t>
            </a:r>
            <a:r>
              <a:rPr lang="fr-FR" sz="800" b="0" i="0" dirty="0" err="1">
                <a:solidFill>
                  <a:srgbClr val="010101"/>
                </a:solidFill>
                <a:effectLst/>
                <a:latin typeface="Rubik"/>
              </a:rPr>
              <a:t>different</a:t>
            </a:r>
            <a:r>
              <a:rPr lang="fr-FR" sz="800" b="0" i="0" dirty="0">
                <a:solidFill>
                  <a:srgbClr val="010101"/>
                </a:solidFill>
                <a:effectLst/>
                <a:latin typeface="Rubik"/>
              </a:rPr>
              <a:t> countries</a:t>
            </a:r>
          </a:p>
          <a:p>
            <a:pPr marL="171450" indent="-171450" algn="l">
              <a:buFont typeface="Wingdings" panose="05000000000000000000" pitchFamily="2" charset="2"/>
              <a:buChar char="§"/>
            </a:pPr>
            <a:r>
              <a:rPr lang="fr-FR" sz="800" b="0" i="0" dirty="0" err="1">
                <a:solidFill>
                  <a:srgbClr val="010101"/>
                </a:solidFill>
                <a:effectLst/>
                <a:latin typeface="Rubik"/>
              </a:rPr>
              <a:t>Competencies</a:t>
            </a:r>
            <a:r>
              <a:rPr lang="fr-FR" sz="800" b="0" i="0" dirty="0">
                <a:solidFill>
                  <a:srgbClr val="010101"/>
                </a:solidFill>
                <a:effectLst/>
                <a:latin typeface="Rubik"/>
              </a:rPr>
              <a:t> </a:t>
            </a:r>
            <a:r>
              <a:rPr lang="fr-FR" sz="800" b="0" i="0" dirty="0" err="1">
                <a:solidFill>
                  <a:srgbClr val="010101"/>
                </a:solidFill>
                <a:effectLst/>
                <a:latin typeface="Rubik"/>
              </a:rPr>
              <a:t>framework</a:t>
            </a:r>
            <a:r>
              <a:rPr lang="fr-FR" sz="800" b="0" i="0" dirty="0">
                <a:solidFill>
                  <a:srgbClr val="010101"/>
                </a:solidFill>
                <a:effectLst/>
                <a:latin typeface="Rubik"/>
              </a:rPr>
              <a:t> vs. </a:t>
            </a:r>
            <a:r>
              <a:rPr lang="fr-FR" sz="800" b="0" i="0" dirty="0" err="1">
                <a:solidFill>
                  <a:srgbClr val="010101"/>
                </a:solidFill>
                <a:effectLst/>
                <a:latin typeface="Rubik"/>
              </a:rPr>
              <a:t>existing</a:t>
            </a:r>
            <a:r>
              <a:rPr lang="fr-FR" sz="800" b="0" i="0" dirty="0">
                <a:solidFill>
                  <a:srgbClr val="010101"/>
                </a:solidFill>
                <a:effectLst/>
                <a:latin typeface="Rubik"/>
              </a:rPr>
              <a:t> and </a:t>
            </a:r>
            <a:r>
              <a:rPr lang="fr-FR" sz="800" b="0" i="0" dirty="0" err="1">
                <a:solidFill>
                  <a:srgbClr val="010101"/>
                </a:solidFill>
                <a:effectLst/>
                <a:latin typeface="Rubik"/>
              </a:rPr>
              <a:t>foreseen</a:t>
            </a:r>
            <a:r>
              <a:rPr lang="fr-FR" sz="800" b="0" i="0" dirty="0">
                <a:solidFill>
                  <a:srgbClr val="010101"/>
                </a:solidFill>
                <a:effectLst/>
                <a:latin typeface="Rubik"/>
              </a:rPr>
              <a:t> programs</a:t>
            </a:r>
          </a:p>
          <a:p>
            <a:pPr marL="171450" indent="-171450" algn="l">
              <a:buFont typeface="Wingdings" panose="05000000000000000000" pitchFamily="2" charset="2"/>
              <a:buChar char="§"/>
            </a:pPr>
            <a:r>
              <a:rPr lang="fr-FR" sz="800" b="0" i="0" dirty="0">
                <a:solidFill>
                  <a:srgbClr val="010101"/>
                </a:solidFill>
                <a:effectLst/>
                <a:latin typeface="Rubik"/>
              </a:rPr>
              <a:t>Education for </a:t>
            </a:r>
            <a:r>
              <a:rPr lang="fr-FR" sz="800" b="0" i="0" dirty="0" err="1">
                <a:solidFill>
                  <a:srgbClr val="010101"/>
                </a:solidFill>
                <a:effectLst/>
                <a:latin typeface="Rubik"/>
              </a:rPr>
              <a:t>Sustainable</a:t>
            </a:r>
            <a:r>
              <a:rPr lang="fr-FR" sz="800" b="0" i="0" dirty="0">
                <a:solidFill>
                  <a:srgbClr val="010101"/>
                </a:solidFill>
                <a:effectLst/>
                <a:latin typeface="Rubik"/>
              </a:rPr>
              <a:t> </a:t>
            </a:r>
            <a:r>
              <a:rPr lang="fr-FR" sz="800" b="0" i="0" dirty="0" err="1">
                <a:solidFill>
                  <a:srgbClr val="010101"/>
                </a:solidFill>
                <a:effectLst/>
                <a:latin typeface="Rubik"/>
              </a:rPr>
              <a:t>Development</a:t>
            </a:r>
            <a:r>
              <a:rPr lang="fr-FR" sz="800" b="0" i="0" dirty="0">
                <a:solidFill>
                  <a:srgbClr val="010101"/>
                </a:solidFill>
                <a:effectLst/>
                <a:latin typeface="Rubik"/>
              </a:rPr>
              <a:t>: </a:t>
            </a:r>
            <a:r>
              <a:rPr lang="fr-FR" sz="800" b="0" i="0" dirty="0" err="1">
                <a:solidFill>
                  <a:srgbClr val="010101"/>
                </a:solidFill>
                <a:effectLst/>
                <a:latin typeface="Rubik"/>
              </a:rPr>
              <a:t>teaching</a:t>
            </a:r>
            <a:r>
              <a:rPr lang="fr-FR" sz="800" b="0" i="0" dirty="0">
                <a:solidFill>
                  <a:srgbClr val="010101"/>
                </a:solidFill>
                <a:effectLst/>
                <a:latin typeface="Rubik"/>
              </a:rPr>
              <a:t> and </a:t>
            </a:r>
            <a:r>
              <a:rPr lang="fr-FR" sz="800" b="0" i="0" dirty="0" err="1">
                <a:solidFill>
                  <a:srgbClr val="010101"/>
                </a:solidFill>
                <a:effectLst/>
                <a:latin typeface="Rubik"/>
              </a:rPr>
              <a:t>learning</a:t>
            </a:r>
            <a:r>
              <a:rPr lang="fr-FR" sz="800" b="0" i="0" dirty="0">
                <a:solidFill>
                  <a:srgbClr val="010101"/>
                </a:solidFill>
                <a:effectLst/>
                <a:latin typeface="Rubik"/>
              </a:rPr>
              <a:t> practices and </a:t>
            </a:r>
            <a:r>
              <a:rPr lang="fr-FR" sz="800" b="0" i="0" dirty="0" err="1">
                <a:solidFill>
                  <a:srgbClr val="010101"/>
                </a:solidFill>
                <a:effectLst/>
                <a:latin typeface="Rubik"/>
              </a:rPr>
              <a:t>processes</a:t>
            </a:r>
            <a:endParaRPr lang="fr-FR" sz="800" b="0" i="0" dirty="0">
              <a:solidFill>
                <a:srgbClr val="010101"/>
              </a:solidFill>
              <a:effectLst/>
              <a:latin typeface="Rubik"/>
            </a:endParaRPr>
          </a:p>
          <a:p>
            <a:pPr marL="171450" indent="-171450" algn="l">
              <a:buFont typeface="Wingdings" panose="05000000000000000000" pitchFamily="2" charset="2"/>
              <a:buChar char="§"/>
            </a:pPr>
            <a:r>
              <a:rPr lang="fr-FR" sz="800" b="0" i="0" dirty="0" err="1">
                <a:solidFill>
                  <a:srgbClr val="010101"/>
                </a:solidFill>
                <a:effectLst/>
                <a:latin typeface="Rubik"/>
              </a:rPr>
              <a:t>Functional</a:t>
            </a:r>
            <a:r>
              <a:rPr lang="fr-FR" sz="800" b="0" i="0" dirty="0">
                <a:solidFill>
                  <a:srgbClr val="010101"/>
                </a:solidFill>
                <a:effectLst/>
                <a:latin typeface="Rubik"/>
              </a:rPr>
              <a:t> </a:t>
            </a:r>
            <a:r>
              <a:rPr lang="fr-FR" sz="800" b="0" i="0" dirty="0" err="1">
                <a:solidFill>
                  <a:srgbClr val="010101"/>
                </a:solidFill>
                <a:effectLst/>
                <a:latin typeface="Rubik"/>
              </a:rPr>
              <a:t>analysis</a:t>
            </a:r>
            <a:r>
              <a:rPr lang="fr-FR" sz="800" b="0" i="0" dirty="0">
                <a:solidFill>
                  <a:srgbClr val="010101"/>
                </a:solidFill>
                <a:effectLst/>
                <a:latin typeface="Rubik"/>
              </a:rPr>
              <a:t>. </a:t>
            </a:r>
            <a:endParaRPr lang="fr-FR" sz="800" b="0" i="1" u="none" strike="noStrike" dirty="0">
              <a:solidFill>
                <a:srgbClr val="010101"/>
              </a:solidFill>
              <a:effectLst/>
              <a:latin typeface="Rubik"/>
            </a:endParaRPr>
          </a:p>
          <a:p>
            <a:pPr marL="171450" indent="-171450" algn="l">
              <a:buFont typeface="Wingdings" panose="05000000000000000000" pitchFamily="2" charset="2"/>
              <a:buChar char="§"/>
            </a:pPr>
            <a:r>
              <a:rPr lang="fr-FR" sz="800" b="0" i="0" dirty="0" err="1">
                <a:solidFill>
                  <a:srgbClr val="010101"/>
                </a:solidFill>
                <a:effectLst/>
                <a:latin typeface="Rubik"/>
              </a:rPr>
              <a:t>Competence</a:t>
            </a:r>
            <a:r>
              <a:rPr lang="fr-FR" sz="800" b="0" i="0" dirty="0">
                <a:solidFill>
                  <a:srgbClr val="010101"/>
                </a:solidFill>
                <a:effectLst/>
                <a:latin typeface="Rubik"/>
              </a:rPr>
              <a:t> profiles. </a:t>
            </a:r>
            <a:r>
              <a:rPr lang="fr-FR" sz="800" b="0" i="0" dirty="0" err="1">
                <a:solidFill>
                  <a:srgbClr val="010101"/>
                </a:solidFill>
                <a:effectLst/>
                <a:latin typeface="Rubik"/>
              </a:rPr>
              <a:t>Competences</a:t>
            </a:r>
            <a:r>
              <a:rPr lang="fr-FR" sz="800" b="0" i="0" dirty="0">
                <a:solidFill>
                  <a:srgbClr val="010101"/>
                </a:solidFill>
                <a:effectLst/>
                <a:latin typeface="Rubik"/>
              </a:rPr>
              <a:t> and </a:t>
            </a:r>
            <a:r>
              <a:rPr lang="fr-FR" sz="800" b="0" i="0" dirty="0" err="1">
                <a:solidFill>
                  <a:srgbClr val="010101"/>
                </a:solidFill>
                <a:effectLst/>
                <a:latin typeface="Rubik"/>
              </a:rPr>
              <a:t>learning</a:t>
            </a:r>
            <a:r>
              <a:rPr lang="fr-FR" sz="800" b="0" i="0" dirty="0">
                <a:solidFill>
                  <a:srgbClr val="010101"/>
                </a:solidFill>
                <a:effectLst/>
                <a:latin typeface="Rubik"/>
              </a:rPr>
              <a:t> </a:t>
            </a:r>
            <a:r>
              <a:rPr lang="fr-FR" sz="800" b="0" i="0" dirty="0" err="1">
                <a:solidFill>
                  <a:srgbClr val="010101"/>
                </a:solidFill>
                <a:effectLst/>
                <a:latin typeface="Rubik"/>
              </a:rPr>
              <a:t>outcomes</a:t>
            </a:r>
            <a:endParaRPr lang="fr-FR" sz="800" b="0" i="0" dirty="0">
              <a:solidFill>
                <a:srgbClr val="010101"/>
              </a:solidFill>
              <a:effectLst/>
              <a:latin typeface="Rubik"/>
            </a:endParaRPr>
          </a:p>
          <a:p>
            <a:pPr marL="171450" indent="-171450" algn="l">
              <a:buFont typeface="Wingdings" panose="05000000000000000000" pitchFamily="2" charset="2"/>
              <a:buChar char="§"/>
            </a:pPr>
            <a:r>
              <a:rPr lang="fr-FR" sz="800" b="0" i="0" dirty="0" err="1">
                <a:solidFill>
                  <a:srgbClr val="010101"/>
                </a:solidFill>
                <a:effectLst/>
                <a:latin typeface="Rubik"/>
              </a:rPr>
              <a:t>Sustainability</a:t>
            </a:r>
            <a:r>
              <a:rPr lang="fr-FR" sz="800" b="0" i="0" dirty="0">
                <a:solidFill>
                  <a:srgbClr val="010101"/>
                </a:solidFill>
                <a:effectLst/>
                <a:latin typeface="Rubik"/>
              </a:rPr>
              <a:t> </a:t>
            </a:r>
            <a:r>
              <a:rPr lang="fr-FR" sz="800" b="0" i="0" dirty="0" err="1">
                <a:solidFill>
                  <a:srgbClr val="010101"/>
                </a:solidFill>
                <a:effectLst/>
                <a:latin typeface="Rubik"/>
              </a:rPr>
              <a:t>competencies</a:t>
            </a:r>
            <a:r>
              <a:rPr lang="fr-FR" sz="800" b="0" i="0" dirty="0">
                <a:solidFill>
                  <a:srgbClr val="010101"/>
                </a:solidFill>
                <a:effectLst/>
                <a:latin typeface="Rubik"/>
              </a:rPr>
              <a:t>’ </a:t>
            </a:r>
            <a:r>
              <a:rPr lang="fr-FR" sz="800" b="0" i="0" dirty="0" err="1">
                <a:solidFill>
                  <a:srgbClr val="010101"/>
                </a:solidFill>
                <a:effectLst/>
                <a:latin typeface="Rubik"/>
              </a:rPr>
              <a:t>frameworks</a:t>
            </a:r>
            <a:r>
              <a:rPr lang="fr-FR" sz="800" b="0" i="0" dirty="0">
                <a:solidFill>
                  <a:srgbClr val="010101"/>
                </a:solidFill>
                <a:effectLst/>
                <a:latin typeface="Rubik"/>
              </a:rPr>
              <a:t>: </a:t>
            </a:r>
            <a:r>
              <a:rPr lang="fr-FR" sz="800" b="0" i="0" dirty="0" err="1">
                <a:solidFill>
                  <a:srgbClr val="010101"/>
                </a:solidFill>
                <a:effectLst/>
                <a:latin typeface="Rubik"/>
              </a:rPr>
              <a:t>emerging</a:t>
            </a:r>
            <a:r>
              <a:rPr lang="fr-FR" sz="800" b="0" i="0" dirty="0">
                <a:solidFill>
                  <a:srgbClr val="010101"/>
                </a:solidFill>
                <a:effectLst/>
                <a:latin typeface="Rubik"/>
              </a:rPr>
              <a:t> </a:t>
            </a:r>
            <a:r>
              <a:rPr lang="fr-FR" sz="800" b="0" i="0" dirty="0" err="1">
                <a:solidFill>
                  <a:srgbClr val="010101"/>
                </a:solidFill>
                <a:effectLst/>
                <a:latin typeface="Rubik"/>
              </a:rPr>
              <a:t>teaching</a:t>
            </a:r>
            <a:r>
              <a:rPr lang="fr-FR" sz="800" b="0" i="0" dirty="0">
                <a:solidFill>
                  <a:srgbClr val="010101"/>
                </a:solidFill>
                <a:effectLst/>
                <a:latin typeface="Rubik"/>
              </a:rPr>
              <a:t> and </a:t>
            </a:r>
            <a:r>
              <a:rPr lang="fr-FR" sz="800" b="0" i="0" dirty="0" err="1">
                <a:solidFill>
                  <a:srgbClr val="010101"/>
                </a:solidFill>
                <a:effectLst/>
                <a:latin typeface="Rubik"/>
              </a:rPr>
              <a:t>research</a:t>
            </a:r>
            <a:r>
              <a:rPr lang="fr-FR" sz="800" b="0" i="0" dirty="0">
                <a:solidFill>
                  <a:srgbClr val="010101"/>
                </a:solidFill>
                <a:effectLst/>
                <a:latin typeface="Rubik"/>
              </a:rPr>
              <a:t> </a:t>
            </a:r>
            <a:r>
              <a:rPr lang="fr-FR" sz="800" b="0" i="0" dirty="0" err="1">
                <a:solidFill>
                  <a:srgbClr val="010101"/>
                </a:solidFill>
                <a:effectLst/>
                <a:latin typeface="Rubik"/>
              </a:rPr>
              <a:t>developments</a:t>
            </a:r>
            <a:endParaRPr lang="x-none" sz="800" dirty="0"/>
          </a:p>
        </p:txBody>
      </p:sp>
      <p:sp>
        <p:nvSpPr>
          <p:cNvPr id="26" name="Прямоугольник: скругленные углы 25">
            <a:extLst>
              <a:ext uri="{FF2B5EF4-FFF2-40B4-BE49-F238E27FC236}">
                <a16:creationId xmlns="" xmlns:a16="http://schemas.microsoft.com/office/drawing/2014/main" id="{F776B324-C1A7-4B40-BDCC-D47C54169B34}"/>
              </a:ext>
            </a:extLst>
          </p:cNvPr>
          <p:cNvSpPr/>
          <p:nvPr/>
        </p:nvSpPr>
        <p:spPr>
          <a:xfrm>
            <a:off x="73081" y="4164282"/>
            <a:ext cx="4531231" cy="2118975"/>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rtl="0">
              <a:spcBef>
                <a:spcPts val="0"/>
              </a:spcBef>
              <a:spcAft>
                <a:spcPts val="0"/>
              </a:spcAft>
              <a:buFont typeface="Wingdings" panose="05000000000000000000" pitchFamily="2" charset="2"/>
              <a:buChar char="§"/>
            </a:pPr>
            <a:r>
              <a:rPr lang="en-US" sz="800" b="0" u="none" strike="noStrike" dirty="0">
                <a:solidFill>
                  <a:srgbClr val="000000"/>
                </a:solidFill>
                <a:effectLst/>
              </a:rPr>
              <a:t>basic principles of the development and scope of competencies and qualifications frameworks</a:t>
            </a:r>
            <a:endParaRPr lang="en-US" sz="800" b="0" dirty="0">
              <a:effectLst/>
            </a:endParaRPr>
          </a:p>
          <a:p>
            <a:pPr marL="171450" indent="-171450" rtl="0">
              <a:spcBef>
                <a:spcPts val="0"/>
              </a:spcBef>
              <a:spcAft>
                <a:spcPts val="0"/>
              </a:spcAft>
              <a:buFont typeface="Wingdings" panose="05000000000000000000" pitchFamily="2" charset="2"/>
              <a:buChar char="§"/>
            </a:pPr>
            <a:r>
              <a:rPr lang="en-US" sz="800" b="0" u="none" strike="noStrike" dirty="0">
                <a:solidFill>
                  <a:srgbClr val="000000"/>
                </a:solidFill>
                <a:effectLst/>
              </a:rPr>
              <a:t>competence-based education principles and practices</a:t>
            </a:r>
            <a:endParaRPr lang="en-US" sz="800" b="0" dirty="0">
              <a:effectLst/>
            </a:endParaRPr>
          </a:p>
          <a:p>
            <a:pPr marL="171450" indent="-171450" rtl="0">
              <a:spcBef>
                <a:spcPts val="0"/>
              </a:spcBef>
              <a:spcAft>
                <a:spcPts val="0"/>
              </a:spcAft>
              <a:buFont typeface="Wingdings" panose="05000000000000000000" pitchFamily="2" charset="2"/>
              <a:buChar char="§"/>
            </a:pPr>
            <a:r>
              <a:rPr lang="en-US" sz="800" b="0" u="none" strike="noStrike" dirty="0">
                <a:solidFill>
                  <a:srgbClr val="000000"/>
                </a:solidFill>
                <a:effectLst/>
              </a:rPr>
              <a:t>knows the education for sustainable development core components, processes and practices that promote competencies’ development</a:t>
            </a:r>
            <a:endParaRPr lang="en-US" sz="800" b="0" dirty="0">
              <a:effectLst/>
            </a:endParaRPr>
          </a:p>
          <a:p>
            <a:pPr marL="171450" indent="-171450" rtl="0">
              <a:spcBef>
                <a:spcPts val="0"/>
              </a:spcBef>
              <a:spcAft>
                <a:spcPts val="0"/>
              </a:spcAft>
              <a:buFont typeface="Wingdings" panose="05000000000000000000" pitchFamily="2" charset="2"/>
              <a:buChar char="§"/>
            </a:pPr>
            <a:r>
              <a:rPr lang="en-US" sz="800" b="0" u="none" strike="noStrike" dirty="0">
                <a:solidFill>
                  <a:srgbClr val="000000"/>
                </a:solidFill>
                <a:effectLst/>
              </a:rPr>
              <a:t>reference learning outcomes to National qualification framework levels</a:t>
            </a:r>
            <a:endParaRPr lang="en-US" sz="800" b="0" dirty="0">
              <a:effectLst/>
            </a:endParaRPr>
          </a:p>
          <a:p>
            <a:pPr marL="171450" indent="-171450" rtl="0">
              <a:spcBef>
                <a:spcPts val="0"/>
              </a:spcBef>
              <a:spcAft>
                <a:spcPts val="0"/>
              </a:spcAft>
              <a:buFont typeface="Wingdings" panose="05000000000000000000" pitchFamily="2" charset="2"/>
              <a:buChar char="§"/>
            </a:pPr>
            <a:r>
              <a:rPr lang="en-US" sz="800" b="0" u="none" strike="noStrike" dirty="0">
                <a:solidFill>
                  <a:srgbClr val="000000"/>
                </a:solidFill>
                <a:effectLst/>
              </a:rPr>
              <a:t>define an appropriate competences from competence framework for implementation into a curricula</a:t>
            </a:r>
            <a:endParaRPr lang="en-US" sz="800" b="0" dirty="0">
              <a:effectLst/>
            </a:endParaRPr>
          </a:p>
          <a:p>
            <a:pPr marL="171450" indent="-171450" rtl="0">
              <a:spcBef>
                <a:spcPts val="0"/>
              </a:spcBef>
              <a:spcAft>
                <a:spcPts val="0"/>
              </a:spcAft>
              <a:buFont typeface="Wingdings" panose="05000000000000000000" pitchFamily="2" charset="2"/>
              <a:buChar char="§"/>
            </a:pPr>
            <a:r>
              <a:rPr lang="en-US" sz="800" b="0" u="none" strike="noStrike" dirty="0">
                <a:solidFill>
                  <a:srgbClr val="000000"/>
                </a:solidFill>
                <a:effectLst/>
              </a:rPr>
              <a:t>identify teaching and learning methods that promote competencies’ development</a:t>
            </a:r>
            <a:endParaRPr lang="en-US" sz="800" b="0" dirty="0">
              <a:effectLst/>
            </a:endParaRPr>
          </a:p>
          <a:p>
            <a:pPr marL="171450" indent="-171450" rtl="0">
              <a:spcBef>
                <a:spcPts val="0"/>
              </a:spcBef>
              <a:spcAft>
                <a:spcPts val="0"/>
              </a:spcAft>
              <a:buFont typeface="Wingdings" panose="05000000000000000000" pitchFamily="2" charset="2"/>
              <a:buChar char="§"/>
            </a:pPr>
            <a:r>
              <a:rPr lang="en-US" sz="800" b="0" u="none" strike="noStrike" dirty="0">
                <a:solidFill>
                  <a:srgbClr val="000000"/>
                </a:solidFill>
                <a:effectLst/>
              </a:rPr>
              <a:t>identify appropriate assessment tools  for competencies’ development </a:t>
            </a:r>
            <a:endParaRPr lang="en-US" sz="800" b="0" dirty="0">
              <a:effectLst/>
            </a:endParaRPr>
          </a:p>
          <a:p>
            <a:pPr marL="171450" indent="-171450" rtl="0">
              <a:spcBef>
                <a:spcPts val="0"/>
              </a:spcBef>
              <a:spcAft>
                <a:spcPts val="0"/>
              </a:spcAft>
              <a:buFont typeface="Wingdings" panose="05000000000000000000" pitchFamily="2" charset="2"/>
              <a:buChar char="§"/>
            </a:pPr>
            <a:r>
              <a:rPr lang="en-US" sz="800" b="0" u="none" strike="noStrike" dirty="0">
                <a:solidFill>
                  <a:srgbClr val="000000"/>
                </a:solidFill>
                <a:effectLst/>
              </a:rPr>
              <a:t>select and differentiate between different typologies of assessment tools for measuring competencies’ development</a:t>
            </a:r>
            <a:endParaRPr lang="en-US" sz="800" b="0" dirty="0">
              <a:effectLst/>
            </a:endParaRPr>
          </a:p>
          <a:p>
            <a:pPr marL="171450" indent="-171450" rtl="0">
              <a:spcBef>
                <a:spcPts val="0"/>
              </a:spcBef>
              <a:spcAft>
                <a:spcPts val="0"/>
              </a:spcAft>
              <a:buFont typeface="Wingdings" panose="05000000000000000000" pitchFamily="2" charset="2"/>
              <a:buChar char="§"/>
            </a:pPr>
            <a:r>
              <a:rPr lang="en-US" sz="800" b="0" u="none" strike="noStrike" dirty="0">
                <a:solidFill>
                  <a:srgbClr val="000000"/>
                </a:solidFill>
                <a:effectLst/>
              </a:rPr>
              <a:t>link WMO competencies for climate services to university-level training experiences</a:t>
            </a:r>
            <a:endParaRPr lang="en-US" sz="800" b="0" dirty="0">
              <a:effectLst/>
            </a:endParaRPr>
          </a:p>
          <a:p>
            <a:pPr marL="171450" indent="-171450" rtl="0">
              <a:spcBef>
                <a:spcPts val="0"/>
              </a:spcBef>
              <a:spcAft>
                <a:spcPts val="0"/>
              </a:spcAft>
              <a:buFont typeface="Wingdings" panose="05000000000000000000" pitchFamily="2" charset="2"/>
              <a:buChar char="§"/>
            </a:pPr>
            <a:r>
              <a:rPr lang="en-US" sz="800" b="0" u="none" strike="noStrike" dirty="0">
                <a:solidFill>
                  <a:srgbClr val="000000"/>
                </a:solidFill>
                <a:effectLst/>
              </a:rPr>
              <a:t>identifies WMO competencies framework and its potential usage</a:t>
            </a:r>
            <a:endParaRPr lang="en-US" sz="800" b="0" dirty="0">
              <a:effectLst/>
            </a:endParaRPr>
          </a:p>
          <a:p>
            <a:pPr marL="171450" indent="-171450" rtl="0">
              <a:spcBef>
                <a:spcPts val="0"/>
              </a:spcBef>
              <a:spcAft>
                <a:spcPts val="0"/>
              </a:spcAft>
              <a:buFont typeface="Wingdings" panose="05000000000000000000" pitchFamily="2" charset="2"/>
              <a:buChar char="§"/>
            </a:pPr>
            <a:r>
              <a:rPr lang="en-US" sz="800" b="0" u="none" strike="noStrike" dirty="0">
                <a:solidFill>
                  <a:srgbClr val="000000"/>
                </a:solidFill>
                <a:effectLst/>
              </a:rPr>
              <a:t>explains the different stages involved in the creation of a competencies framework</a:t>
            </a:r>
            <a:endParaRPr lang="en-US" sz="800" b="0" dirty="0">
              <a:effectLst/>
            </a:endParaRPr>
          </a:p>
          <a:p>
            <a:pPr marL="171450" indent="-171450" rtl="0">
              <a:spcBef>
                <a:spcPts val="0"/>
              </a:spcBef>
              <a:spcAft>
                <a:spcPts val="0"/>
              </a:spcAft>
              <a:buFont typeface="Wingdings" panose="05000000000000000000" pitchFamily="2" charset="2"/>
              <a:buChar char="§"/>
            </a:pPr>
            <a:r>
              <a:rPr lang="en-US" sz="800" b="0" u="none" strike="noStrike" dirty="0">
                <a:solidFill>
                  <a:srgbClr val="000000"/>
                </a:solidFill>
                <a:effectLst/>
              </a:rPr>
              <a:t>analyses the contour conditions for defining and implementing a competencies framework</a:t>
            </a:r>
            <a:endParaRPr lang="en-US" sz="800" b="0" dirty="0">
              <a:effectLst/>
            </a:endParaRPr>
          </a:p>
          <a:p>
            <a:pPr marL="171450" indent="-171450" rtl="0">
              <a:spcBef>
                <a:spcPts val="0"/>
              </a:spcBef>
              <a:spcAft>
                <a:spcPts val="0"/>
              </a:spcAft>
              <a:buFont typeface="Wingdings" panose="05000000000000000000" pitchFamily="2" charset="2"/>
              <a:buChar char="§"/>
            </a:pPr>
            <a:r>
              <a:rPr lang="en-US" sz="800" b="0" u="none" strike="noStrike" dirty="0">
                <a:solidFill>
                  <a:srgbClr val="000000"/>
                </a:solidFill>
                <a:effectLst/>
              </a:rPr>
              <a:t>knows the different stages involved in climate services production</a:t>
            </a:r>
            <a:endParaRPr lang="en-US" sz="800" b="0" dirty="0">
              <a:effectLst/>
            </a:endParaRPr>
          </a:p>
          <a:p>
            <a:endParaRPr lang="en-US" sz="800" dirty="0">
              <a:solidFill>
                <a:srgbClr val="FF0000"/>
              </a:solidFill>
            </a:endParaRPr>
          </a:p>
        </p:txBody>
      </p:sp>
      <p:sp>
        <p:nvSpPr>
          <p:cNvPr id="27" name="TextBox 26">
            <a:extLst>
              <a:ext uri="{FF2B5EF4-FFF2-40B4-BE49-F238E27FC236}">
                <a16:creationId xmlns="" xmlns:a16="http://schemas.microsoft.com/office/drawing/2014/main" id="{4D18A039-1A55-4BB4-8B2D-89089CC00D4D}"/>
              </a:ext>
            </a:extLst>
          </p:cNvPr>
          <p:cNvSpPr txBox="1"/>
          <p:nvPr/>
        </p:nvSpPr>
        <p:spPr>
          <a:xfrm>
            <a:off x="8880730" y="6136297"/>
            <a:ext cx="3335505" cy="207749"/>
          </a:xfrm>
          <a:prstGeom prst="rect">
            <a:avLst/>
          </a:prstGeom>
          <a:noFill/>
        </p:spPr>
        <p:txBody>
          <a:bodyPr wrap="square">
            <a:spAutoFit/>
          </a:bodyPr>
          <a:lstStyle/>
          <a:p>
            <a:r>
              <a:rPr lang="en-US" sz="750" dirty="0"/>
              <a:t>International Erasmus+ </a:t>
            </a:r>
            <a:r>
              <a:rPr lang="en-US" sz="750" dirty="0" err="1"/>
              <a:t>ClimEd</a:t>
            </a:r>
            <a:r>
              <a:rPr lang="en-US" sz="750" dirty="0"/>
              <a:t> project (</a:t>
            </a:r>
            <a:r>
              <a:rPr lang="en-US" sz="750" dirty="0">
                <a:hlinkClick r:id="rId4"/>
              </a:rPr>
              <a:t>http://climed.network</a:t>
            </a:r>
            <a:r>
              <a:rPr lang="en-US" sz="750" dirty="0"/>
              <a:t>)</a:t>
            </a:r>
          </a:p>
        </p:txBody>
      </p:sp>
      <p:sp>
        <p:nvSpPr>
          <p:cNvPr id="28" name="Прямоугольник: скругленные углы 27">
            <a:extLst>
              <a:ext uri="{FF2B5EF4-FFF2-40B4-BE49-F238E27FC236}">
                <a16:creationId xmlns="" xmlns:a16="http://schemas.microsoft.com/office/drawing/2014/main" id="{33B0F1F4-B1AD-4B8B-8E76-872AE5CE017A}"/>
              </a:ext>
            </a:extLst>
          </p:cNvPr>
          <p:cNvSpPr/>
          <p:nvPr/>
        </p:nvSpPr>
        <p:spPr>
          <a:xfrm>
            <a:off x="4831475" y="998318"/>
            <a:ext cx="2439767" cy="562807"/>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chemeClr val="tx1"/>
                </a:solidFill>
              </a:rPr>
              <a:t>Odessa State Environmental University, Ukraine</a:t>
            </a:r>
          </a:p>
          <a:p>
            <a:r>
              <a:rPr lang="en-US" sz="800" i="1" dirty="0">
                <a:solidFill>
                  <a:schemeClr val="tx1"/>
                </a:solidFill>
              </a:rPr>
              <a:t>Workspaces in the </a:t>
            </a:r>
            <a:r>
              <a:rPr lang="fr-FR" sz="800" i="1" dirty="0">
                <a:solidFill>
                  <a:schemeClr val="tx1"/>
                </a:solidFill>
              </a:rPr>
              <a:t>Moodle system, Zoom-</a:t>
            </a:r>
            <a:r>
              <a:rPr lang="fr-FR" sz="800" i="1" dirty="0" err="1">
                <a:solidFill>
                  <a:schemeClr val="tx1"/>
                </a:solidFill>
              </a:rPr>
              <a:t>hosting</a:t>
            </a:r>
            <a:r>
              <a:rPr lang="fr-FR" sz="800" i="1" dirty="0">
                <a:solidFill>
                  <a:schemeClr val="tx1"/>
                </a:solidFill>
              </a:rPr>
              <a:t>, e-</a:t>
            </a:r>
            <a:r>
              <a:rPr lang="fr-FR" sz="800" i="1" dirty="0" err="1">
                <a:solidFill>
                  <a:schemeClr val="tx1"/>
                </a:solidFill>
              </a:rPr>
              <a:t>evaluations</a:t>
            </a:r>
            <a:r>
              <a:rPr lang="en-US" sz="800" i="1" dirty="0">
                <a:solidFill>
                  <a:schemeClr val="tx1"/>
                </a:solidFill>
              </a:rPr>
              <a:t>, e-mail, Viber, Telegram, etc.</a:t>
            </a:r>
            <a:endParaRPr lang="x-none" sz="800" i="1" dirty="0">
              <a:solidFill>
                <a:schemeClr val="tx1"/>
              </a:solidFill>
            </a:endParaRPr>
          </a:p>
        </p:txBody>
      </p:sp>
      <p:sp>
        <p:nvSpPr>
          <p:cNvPr id="29" name="Прямоугольник: скругленные углы 28">
            <a:extLst>
              <a:ext uri="{FF2B5EF4-FFF2-40B4-BE49-F238E27FC236}">
                <a16:creationId xmlns="" xmlns:a16="http://schemas.microsoft.com/office/drawing/2014/main" id="{CB645F3C-A31F-44C0-ACB4-24C22787F4A7}"/>
              </a:ext>
            </a:extLst>
          </p:cNvPr>
          <p:cNvSpPr/>
          <p:nvPr/>
        </p:nvSpPr>
        <p:spPr>
          <a:xfrm>
            <a:off x="7306632" y="851780"/>
            <a:ext cx="3113360" cy="124532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800" dirty="0">
                <a:solidFill>
                  <a:schemeClr val="tx1"/>
                </a:solidFill>
              </a:rPr>
              <a:t>Sectoral Qualifications Frameworks</a:t>
            </a:r>
            <a:r>
              <a:rPr lang="en-US" sz="800" dirty="0">
                <a:solidFill>
                  <a:schemeClr val="tx1"/>
                </a:solidFill>
              </a:rPr>
              <a:t>, WMO Competency Framework for the Provision of Climate Services, </a:t>
            </a:r>
            <a:r>
              <a:rPr lang="fr-FR" sz="800" dirty="0">
                <a:solidFill>
                  <a:schemeClr val="tx1"/>
                </a:solidFill>
              </a:rPr>
              <a:t>WMO-1114 </a:t>
            </a:r>
            <a:r>
              <a:rPr lang="fr-FR" sz="800" dirty="0" err="1">
                <a:solidFill>
                  <a:schemeClr val="tx1"/>
                </a:solidFill>
              </a:rPr>
              <a:t>Bloom’s</a:t>
            </a:r>
            <a:r>
              <a:rPr lang="fr-FR" sz="800" dirty="0">
                <a:solidFill>
                  <a:schemeClr val="tx1"/>
                </a:solidFill>
              </a:rPr>
              <a:t> </a:t>
            </a:r>
            <a:r>
              <a:rPr lang="fr-FR" sz="800" dirty="0" err="1">
                <a:solidFill>
                  <a:schemeClr val="tx1"/>
                </a:solidFill>
              </a:rPr>
              <a:t>taxonomy</a:t>
            </a:r>
            <a:r>
              <a:rPr lang="fr-FR" sz="800" dirty="0">
                <a:solidFill>
                  <a:schemeClr val="tx1"/>
                </a:solidFill>
              </a:rPr>
              <a:t>, </a:t>
            </a:r>
            <a:r>
              <a:rPr lang="en-US" sz="800" dirty="0">
                <a:solidFill>
                  <a:schemeClr val="tx1"/>
                </a:solidFill>
              </a:rPr>
              <a:t>WMO Strategic Plan 2020-2030, WCAS: World Climate Applications &amp; Services; WASP: World Adaptation Science Program, Mesoscale Convective Systems in Southeastern South America, WMO/</a:t>
            </a:r>
            <a:r>
              <a:rPr lang="en-US" sz="800" dirty="0" err="1">
                <a:solidFill>
                  <a:schemeClr val="tx1"/>
                </a:solidFill>
              </a:rPr>
              <a:t>Eumetcal</a:t>
            </a:r>
            <a:r>
              <a:rPr lang="en-US" sz="800" dirty="0">
                <a:solidFill>
                  <a:schemeClr val="tx1"/>
                </a:solidFill>
              </a:rPr>
              <a:t> Online Course for Trainers of RA-VI, Refresher Course for Aeronautical, Meteorological Forecasters at RHMSS, Practical Meteorological Course, etc.</a:t>
            </a:r>
          </a:p>
        </p:txBody>
      </p:sp>
      <p:sp>
        <p:nvSpPr>
          <p:cNvPr id="30" name="Прямоугольник: скругленные углы 29">
            <a:extLst>
              <a:ext uri="{FF2B5EF4-FFF2-40B4-BE49-F238E27FC236}">
                <a16:creationId xmlns="" xmlns:a16="http://schemas.microsoft.com/office/drawing/2014/main" id="{29308918-9C7F-4C5B-8567-118656DD164D}"/>
              </a:ext>
            </a:extLst>
          </p:cNvPr>
          <p:cNvSpPr/>
          <p:nvPr/>
        </p:nvSpPr>
        <p:spPr>
          <a:xfrm>
            <a:off x="8956663" y="3974224"/>
            <a:ext cx="1288927" cy="2113574"/>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b="1" dirty="0">
                <a:solidFill>
                  <a:schemeClr val="tx1"/>
                </a:solidFill>
              </a:rPr>
              <a:t>100% </a:t>
            </a:r>
            <a:r>
              <a:rPr lang="en-US" sz="800" dirty="0">
                <a:solidFill>
                  <a:schemeClr val="tx1"/>
                </a:solidFill>
              </a:rPr>
              <a:t>- overall rating as </a:t>
            </a:r>
            <a:r>
              <a:rPr lang="en-US" sz="800" b="1" dirty="0">
                <a:solidFill>
                  <a:schemeClr val="tx1"/>
                </a:solidFill>
              </a:rPr>
              <a:t>”very good” and “good”; </a:t>
            </a:r>
            <a:endParaRPr lang="en-US" sz="800" dirty="0">
              <a:solidFill>
                <a:schemeClr val="tx1"/>
              </a:solidFill>
            </a:endParaRPr>
          </a:p>
          <a:p>
            <a:r>
              <a:rPr lang="en-US" sz="800" b="1" dirty="0">
                <a:solidFill>
                  <a:schemeClr val="tx1"/>
                </a:solidFill>
              </a:rPr>
              <a:t>92% </a:t>
            </a:r>
            <a:r>
              <a:rPr lang="en-US" sz="800" dirty="0">
                <a:solidFill>
                  <a:schemeClr val="tx1"/>
                </a:solidFill>
              </a:rPr>
              <a:t>- “strongly agree” and “agree” that training was relevant and helpful for their jobs; practically </a:t>
            </a:r>
          </a:p>
          <a:p>
            <a:r>
              <a:rPr lang="en-US" sz="800" b="1" dirty="0">
                <a:solidFill>
                  <a:schemeClr val="tx1"/>
                </a:solidFill>
              </a:rPr>
              <a:t>100%</a:t>
            </a:r>
            <a:r>
              <a:rPr lang="en-US" sz="800" dirty="0">
                <a:solidFill>
                  <a:schemeClr val="tx1"/>
                </a:solidFill>
              </a:rPr>
              <a:t> - satisfied with training content &amp; lecturers were supportive and open to participants, time investment for such a  was OK for about </a:t>
            </a:r>
            <a:r>
              <a:rPr lang="en-US" sz="800" b="1" dirty="0">
                <a:solidFill>
                  <a:schemeClr val="tx1"/>
                </a:solidFill>
              </a:rPr>
              <a:t>81%</a:t>
            </a:r>
            <a:r>
              <a:rPr lang="en-US" sz="800" dirty="0">
                <a:solidFill>
                  <a:schemeClr val="tx1"/>
                </a:solidFill>
              </a:rPr>
              <a:t>,  training materials were of excellent quality</a:t>
            </a:r>
            <a:endParaRPr lang="en-US" sz="536" dirty="0">
              <a:solidFill>
                <a:schemeClr val="tx1"/>
              </a:solidFill>
            </a:endParaRPr>
          </a:p>
        </p:txBody>
      </p:sp>
      <p:sp>
        <p:nvSpPr>
          <p:cNvPr id="31" name="Прямоугольник: скругленные углы 30">
            <a:extLst>
              <a:ext uri="{FF2B5EF4-FFF2-40B4-BE49-F238E27FC236}">
                <a16:creationId xmlns="" xmlns:a16="http://schemas.microsoft.com/office/drawing/2014/main" id="{9864B8B1-95DA-4C75-8F75-95A590D3026E}"/>
              </a:ext>
            </a:extLst>
          </p:cNvPr>
          <p:cNvSpPr/>
          <p:nvPr/>
        </p:nvSpPr>
        <p:spPr>
          <a:xfrm>
            <a:off x="10419992" y="3428999"/>
            <a:ext cx="1636548" cy="2710791"/>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chemeClr val="tx1"/>
                </a:solidFill>
              </a:rPr>
              <a:t>The participants of the training have obtained new/ upgraded (virtual</a:t>
            </a:r>
          </a:p>
          <a:p>
            <a:r>
              <a:rPr lang="en-US" sz="800" dirty="0">
                <a:solidFill>
                  <a:schemeClr val="tx1"/>
                </a:solidFill>
              </a:rPr>
              <a:t>learning environment, pedagogical, team work, presentation, etc.) skills; further own work/developments are</a:t>
            </a:r>
          </a:p>
          <a:p>
            <a:r>
              <a:rPr lang="en-US" sz="800" dirty="0">
                <a:solidFill>
                  <a:schemeClr val="tx1"/>
                </a:solidFill>
              </a:rPr>
              <a:t>needed in improving teaching and learning methods, formulation of learning outcomes, assessment,</a:t>
            </a:r>
          </a:p>
          <a:p>
            <a:r>
              <a:rPr lang="en-US" sz="800" dirty="0">
                <a:solidFill>
                  <a:schemeClr val="tx1"/>
                </a:solidFill>
              </a:rPr>
              <a:t>individualized approaches, etc.; and subject areas of importance are remained as climate vs. healthcare, energy</a:t>
            </a:r>
          </a:p>
          <a:p>
            <a:r>
              <a:rPr lang="en-US" sz="800" dirty="0">
                <a:solidFill>
                  <a:schemeClr val="tx1"/>
                </a:solidFill>
              </a:rPr>
              <a:t>sector, water management, urban problems, construction sector, agriculture, economical factors, and general</a:t>
            </a:r>
          </a:p>
          <a:p>
            <a:r>
              <a:rPr lang="en-US" sz="800" dirty="0">
                <a:solidFill>
                  <a:schemeClr val="tx1"/>
                </a:solidFill>
              </a:rPr>
              <a:t>issues.</a:t>
            </a:r>
            <a:endParaRPr lang="en-US" sz="800" b="1" dirty="0">
              <a:solidFill>
                <a:schemeClr val="tx1"/>
              </a:solidFill>
            </a:endParaRPr>
          </a:p>
        </p:txBody>
      </p:sp>
      <p:sp>
        <p:nvSpPr>
          <p:cNvPr id="32" name="Прямоугольник: скругленные углы 31">
            <a:extLst>
              <a:ext uri="{FF2B5EF4-FFF2-40B4-BE49-F238E27FC236}">
                <a16:creationId xmlns="" xmlns:a16="http://schemas.microsoft.com/office/drawing/2014/main" id="{D87AC8D2-EAF0-4B93-9D49-D018C8CEACB7}"/>
              </a:ext>
            </a:extLst>
          </p:cNvPr>
          <p:cNvSpPr/>
          <p:nvPr/>
        </p:nvSpPr>
        <p:spPr>
          <a:xfrm>
            <a:off x="10517060" y="1994787"/>
            <a:ext cx="1042973" cy="905386"/>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err="1">
                <a:solidFill>
                  <a:schemeClr val="tx1"/>
                </a:solidFill>
              </a:rPr>
              <a:t>ClimEd</a:t>
            </a:r>
            <a:r>
              <a:rPr lang="en-US" sz="800" dirty="0">
                <a:solidFill>
                  <a:schemeClr val="tx1"/>
                </a:solidFill>
              </a:rPr>
              <a:t> training </a:t>
            </a:r>
            <a:r>
              <a:rPr lang="en-US" sz="800" b="1" dirty="0">
                <a:solidFill>
                  <a:schemeClr val="tx1"/>
                </a:solidFill>
              </a:rPr>
              <a:t>certificates</a:t>
            </a:r>
            <a:r>
              <a:rPr lang="en-US" sz="800" dirty="0">
                <a:solidFill>
                  <a:schemeClr val="tx1"/>
                </a:solidFill>
              </a:rPr>
              <a:t> </a:t>
            </a:r>
          </a:p>
          <a:p>
            <a:pPr algn="ctr"/>
            <a:r>
              <a:rPr lang="en-US" sz="800" dirty="0">
                <a:solidFill>
                  <a:schemeClr val="tx1"/>
                </a:solidFill>
              </a:rPr>
              <a:t>= 4 ECTS:</a:t>
            </a:r>
          </a:p>
          <a:p>
            <a:r>
              <a:rPr lang="en-US" sz="800" b="1" dirty="0">
                <a:solidFill>
                  <a:schemeClr val="tx1"/>
                </a:solidFill>
              </a:rPr>
              <a:t>10 “Platinum”</a:t>
            </a:r>
          </a:p>
          <a:p>
            <a:r>
              <a:rPr lang="en-US" sz="800" b="1" dirty="0">
                <a:solidFill>
                  <a:schemeClr val="tx1"/>
                </a:solidFill>
              </a:rPr>
              <a:t>32 “Gold”</a:t>
            </a:r>
          </a:p>
          <a:p>
            <a:r>
              <a:rPr lang="en-US" sz="800" b="1" dirty="0">
                <a:solidFill>
                  <a:schemeClr val="tx1"/>
                </a:solidFill>
              </a:rPr>
              <a:t>1</a:t>
            </a:r>
            <a:r>
              <a:rPr lang="ru-RU" sz="800" b="1" dirty="0">
                <a:solidFill>
                  <a:schemeClr val="tx1"/>
                </a:solidFill>
              </a:rPr>
              <a:t>4</a:t>
            </a:r>
            <a:r>
              <a:rPr lang="en-US" sz="800" b="1" dirty="0">
                <a:solidFill>
                  <a:schemeClr val="tx1"/>
                </a:solidFill>
              </a:rPr>
              <a:t> “Ordinary”</a:t>
            </a:r>
          </a:p>
        </p:txBody>
      </p:sp>
      <p:sp>
        <p:nvSpPr>
          <p:cNvPr id="35" name="TextBox 34">
            <a:extLst>
              <a:ext uri="{FF2B5EF4-FFF2-40B4-BE49-F238E27FC236}">
                <a16:creationId xmlns="" xmlns:a16="http://schemas.microsoft.com/office/drawing/2014/main" id="{2C53B392-A48F-4347-B542-5B2345A4AA81}"/>
              </a:ext>
            </a:extLst>
          </p:cNvPr>
          <p:cNvSpPr txBox="1"/>
          <p:nvPr/>
        </p:nvSpPr>
        <p:spPr>
          <a:xfrm>
            <a:off x="4031090" y="13156"/>
            <a:ext cx="3551084" cy="430887"/>
          </a:xfrm>
          <a:prstGeom prst="rect">
            <a:avLst/>
          </a:prstGeom>
          <a:noFill/>
        </p:spPr>
        <p:txBody>
          <a:bodyPr wrap="square">
            <a:spAutoFit/>
          </a:bodyPr>
          <a:lstStyle/>
          <a:p>
            <a:r>
              <a:rPr lang="en-US" sz="2200" b="1" dirty="0" err="1">
                <a:solidFill>
                  <a:srgbClr val="3D05BB"/>
                </a:solidFill>
              </a:rPr>
              <a:t>ClimEd</a:t>
            </a:r>
            <a:r>
              <a:rPr lang="en-US" sz="2200" b="1" dirty="0">
                <a:solidFill>
                  <a:srgbClr val="3D05BB"/>
                </a:solidFill>
              </a:rPr>
              <a:t> 2</a:t>
            </a:r>
            <a:r>
              <a:rPr lang="en-US" sz="2200" b="1" baseline="30000" dirty="0">
                <a:solidFill>
                  <a:srgbClr val="3D05BB"/>
                </a:solidFill>
              </a:rPr>
              <a:t>nd</a:t>
            </a:r>
            <a:r>
              <a:rPr lang="en-US" sz="2200" b="1" dirty="0">
                <a:solidFill>
                  <a:srgbClr val="3D05BB"/>
                </a:solidFill>
              </a:rPr>
              <a:t> Training (Ukraine)</a:t>
            </a:r>
          </a:p>
        </p:txBody>
      </p:sp>
    </p:spTree>
    <p:extLst>
      <p:ext uri="{BB962C8B-B14F-4D97-AF65-F5344CB8AC3E}">
        <p14:creationId xmlns="" xmlns:p14="http://schemas.microsoft.com/office/powerpoint/2010/main" val="1691534367"/>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fish, soft-finned fish&#10;&#10;Description automatically generated">
            <a:extLst>
              <a:ext uri="{FF2B5EF4-FFF2-40B4-BE49-F238E27FC236}">
                <a16:creationId xmlns="" xmlns:a16="http://schemas.microsoft.com/office/drawing/2014/main" id="{F5AE38BC-4B18-4A99-8385-E0FD9BB87DC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95003" y="1200696"/>
            <a:ext cx="7143750" cy="3238500"/>
          </a:xfrm>
          <a:prstGeom prst="rect">
            <a:avLst/>
          </a:prstGeom>
        </p:spPr>
      </p:pic>
      <p:sp>
        <p:nvSpPr>
          <p:cNvPr id="2" name="Дата 1">
            <a:extLst>
              <a:ext uri="{FF2B5EF4-FFF2-40B4-BE49-F238E27FC236}">
                <a16:creationId xmlns="" xmlns:a16="http://schemas.microsoft.com/office/drawing/2014/main" id="{0C6DE230-CF19-4051-B601-E1001D1925E5}"/>
              </a:ext>
            </a:extLst>
          </p:cNvPr>
          <p:cNvSpPr>
            <a:spLocks noGrp="1"/>
          </p:cNvSpPr>
          <p:nvPr>
            <p:ph type="dt" sz="half" idx="10"/>
          </p:nvPr>
        </p:nvSpPr>
        <p:spPr/>
        <p:txBody>
          <a:bodyPr/>
          <a:lstStyle/>
          <a:p>
            <a:fld id="{15DCED84-E69A-411D-8263-71375C1D5BEF}" type="datetime1">
              <a:rPr lang="en-US" smtClean="0"/>
              <a:pPr/>
              <a:t>5/20/2022</a:t>
            </a:fld>
            <a:endParaRPr lang="en-US" dirty="0"/>
          </a:p>
        </p:txBody>
      </p:sp>
      <p:sp>
        <p:nvSpPr>
          <p:cNvPr id="3" name="Нижний колонтитул 2">
            <a:extLst>
              <a:ext uri="{FF2B5EF4-FFF2-40B4-BE49-F238E27FC236}">
                <a16:creationId xmlns="" xmlns:a16="http://schemas.microsoft.com/office/drawing/2014/main" id="{72776327-8B19-4C82-BAA0-0820F9C27791}"/>
              </a:ext>
            </a:extLst>
          </p:cNvPr>
          <p:cNvSpPr>
            <a:spLocks noGrp="1"/>
          </p:cNvSpPr>
          <p:nvPr>
            <p:ph type="ftr" sz="quarter" idx="11"/>
          </p:nvPr>
        </p:nvSpPr>
        <p:spPr/>
        <p:txBody>
          <a:bodyPr/>
          <a:lstStyle/>
          <a:p>
            <a:pPr>
              <a:defRPr/>
            </a:pPr>
            <a:r>
              <a:rPr lang="en-US"/>
              <a:t>The European Commission support for the production of this publication does not constitute an endorsement of the contents which reflects the views only</a:t>
            </a:r>
          </a:p>
          <a:p>
            <a:pPr>
              <a:defRPr/>
            </a:pPr>
            <a:r>
              <a:rPr lang="en-US"/>
              <a:t>of the authors, and the Commission cannot be held responsible for any use which may be made of the information contained therein</a:t>
            </a:r>
            <a:endParaRPr lang="en-US" dirty="0"/>
          </a:p>
        </p:txBody>
      </p:sp>
      <p:sp>
        <p:nvSpPr>
          <p:cNvPr id="4" name="Номер слайда 3">
            <a:extLst>
              <a:ext uri="{FF2B5EF4-FFF2-40B4-BE49-F238E27FC236}">
                <a16:creationId xmlns="" xmlns:a16="http://schemas.microsoft.com/office/drawing/2014/main" id="{689CDBE7-B30E-474E-9DCB-AA3E3D6913DC}"/>
              </a:ext>
            </a:extLst>
          </p:cNvPr>
          <p:cNvSpPr>
            <a:spLocks noGrp="1"/>
          </p:cNvSpPr>
          <p:nvPr>
            <p:ph type="sldNum" sz="quarter" idx="12"/>
          </p:nvPr>
        </p:nvSpPr>
        <p:spPr/>
        <p:txBody>
          <a:bodyPr/>
          <a:lstStyle/>
          <a:p>
            <a:fld id="{90F67618-A52E-4987-947D-71E58B73B891}" type="slidenum">
              <a:rPr lang="en-US" smtClean="0"/>
              <a:pPr/>
              <a:t>16</a:t>
            </a:fld>
            <a:endParaRPr lang="en-US"/>
          </a:p>
        </p:txBody>
      </p:sp>
      <p:cxnSp>
        <p:nvCxnSpPr>
          <p:cNvPr id="6" name="Прямая со стрелкой 5">
            <a:extLst>
              <a:ext uri="{FF2B5EF4-FFF2-40B4-BE49-F238E27FC236}">
                <a16:creationId xmlns="" xmlns:a16="http://schemas.microsoft.com/office/drawing/2014/main" id="{009D39A7-9244-4A0D-B17A-383A1EFEE3B3}"/>
              </a:ext>
            </a:extLst>
          </p:cNvPr>
          <p:cNvCxnSpPr>
            <a:cxnSpLocks/>
          </p:cNvCxnSpPr>
          <p:nvPr/>
        </p:nvCxnSpPr>
        <p:spPr>
          <a:xfrm>
            <a:off x="2578290" y="2932442"/>
            <a:ext cx="5500408" cy="7747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a:extLst>
              <a:ext uri="{FF2B5EF4-FFF2-40B4-BE49-F238E27FC236}">
                <a16:creationId xmlns="" xmlns:a16="http://schemas.microsoft.com/office/drawing/2014/main" id="{452FE93B-D4C0-40F1-8285-76F340BC3CBC}"/>
              </a:ext>
            </a:extLst>
          </p:cNvPr>
          <p:cNvCxnSpPr>
            <a:cxnSpLocks/>
          </p:cNvCxnSpPr>
          <p:nvPr/>
        </p:nvCxnSpPr>
        <p:spPr>
          <a:xfrm flipV="1">
            <a:off x="6652848" y="1987702"/>
            <a:ext cx="1272435" cy="97944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a:extLst>
              <a:ext uri="{FF2B5EF4-FFF2-40B4-BE49-F238E27FC236}">
                <a16:creationId xmlns="" xmlns:a16="http://schemas.microsoft.com/office/drawing/2014/main" id="{F5EC84F2-7A2D-4F69-A033-21E110E170D6}"/>
              </a:ext>
            </a:extLst>
          </p:cNvPr>
          <p:cNvCxnSpPr>
            <a:cxnSpLocks/>
            <a:endCxn id="17" idx="2"/>
          </p:cNvCxnSpPr>
          <p:nvPr/>
        </p:nvCxnSpPr>
        <p:spPr>
          <a:xfrm flipH="1" flipV="1">
            <a:off x="2862542" y="2168810"/>
            <a:ext cx="1250762" cy="76363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a:extLst>
              <a:ext uri="{FF2B5EF4-FFF2-40B4-BE49-F238E27FC236}">
                <a16:creationId xmlns="" xmlns:a16="http://schemas.microsoft.com/office/drawing/2014/main" id="{B07C7FD8-8AED-417E-9C86-5EB1B2643C1A}"/>
              </a:ext>
            </a:extLst>
          </p:cNvPr>
          <p:cNvCxnSpPr>
            <a:cxnSpLocks/>
            <a:endCxn id="16" idx="2"/>
          </p:cNvCxnSpPr>
          <p:nvPr/>
        </p:nvCxnSpPr>
        <p:spPr>
          <a:xfrm flipH="1" flipV="1">
            <a:off x="670714" y="1811038"/>
            <a:ext cx="1957329" cy="114718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a:extLst>
              <a:ext uri="{FF2B5EF4-FFF2-40B4-BE49-F238E27FC236}">
                <a16:creationId xmlns="" xmlns:a16="http://schemas.microsoft.com/office/drawing/2014/main" id="{0559ABCC-B454-4FA5-9E5D-CC601A28343C}"/>
              </a:ext>
            </a:extLst>
          </p:cNvPr>
          <p:cNvCxnSpPr>
            <a:cxnSpLocks/>
          </p:cNvCxnSpPr>
          <p:nvPr/>
        </p:nvCxnSpPr>
        <p:spPr>
          <a:xfrm flipH="1" flipV="1">
            <a:off x="5615108" y="1914374"/>
            <a:ext cx="170641" cy="110538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a:extLst>
              <a:ext uri="{FF2B5EF4-FFF2-40B4-BE49-F238E27FC236}">
                <a16:creationId xmlns="" xmlns:a16="http://schemas.microsoft.com/office/drawing/2014/main" id="{78466DA1-5FFB-4A36-A3D2-7B6C0922A626}"/>
              </a:ext>
            </a:extLst>
          </p:cNvPr>
          <p:cNvCxnSpPr>
            <a:cxnSpLocks/>
            <a:endCxn id="20" idx="0"/>
          </p:cNvCxnSpPr>
          <p:nvPr/>
        </p:nvCxnSpPr>
        <p:spPr>
          <a:xfrm>
            <a:off x="6620746" y="2977445"/>
            <a:ext cx="1818928" cy="76106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a:extLst>
              <a:ext uri="{FF2B5EF4-FFF2-40B4-BE49-F238E27FC236}">
                <a16:creationId xmlns="" xmlns:a16="http://schemas.microsoft.com/office/drawing/2014/main" id="{67807C83-C512-4363-9247-BCD235745CC6}"/>
              </a:ext>
            </a:extLst>
          </p:cNvPr>
          <p:cNvCxnSpPr>
            <a:cxnSpLocks/>
          </p:cNvCxnSpPr>
          <p:nvPr/>
        </p:nvCxnSpPr>
        <p:spPr>
          <a:xfrm flipH="1">
            <a:off x="5601829" y="3040581"/>
            <a:ext cx="161979" cy="69792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a:extLst>
              <a:ext uri="{FF2B5EF4-FFF2-40B4-BE49-F238E27FC236}">
                <a16:creationId xmlns="" xmlns:a16="http://schemas.microsoft.com/office/drawing/2014/main" id="{84B712DE-77AF-4564-9D46-947646FAEA7B}"/>
              </a:ext>
            </a:extLst>
          </p:cNvPr>
          <p:cNvCxnSpPr>
            <a:cxnSpLocks/>
          </p:cNvCxnSpPr>
          <p:nvPr/>
        </p:nvCxnSpPr>
        <p:spPr>
          <a:xfrm flipH="1">
            <a:off x="3083442" y="2977445"/>
            <a:ext cx="1027307" cy="59112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4" name="Прямоугольник 13">
            <a:extLst>
              <a:ext uri="{FF2B5EF4-FFF2-40B4-BE49-F238E27FC236}">
                <a16:creationId xmlns="" xmlns:a16="http://schemas.microsoft.com/office/drawing/2014/main" id="{C7797AF0-8EC0-4B2E-8E8D-D051978FF5A2}"/>
              </a:ext>
            </a:extLst>
          </p:cNvPr>
          <p:cNvSpPr/>
          <p:nvPr/>
        </p:nvSpPr>
        <p:spPr>
          <a:xfrm>
            <a:off x="4956939" y="3705436"/>
            <a:ext cx="1554279" cy="338554"/>
          </a:xfrm>
          <a:prstGeom prst="rect">
            <a:avLst/>
          </a:prstGeom>
        </p:spPr>
        <p:txBody>
          <a:bodyPr wrap="square">
            <a:spAutoFit/>
          </a:bodyPr>
          <a:lstStyle/>
          <a:p>
            <a:r>
              <a:rPr lang="en-US" sz="1600" b="1" dirty="0"/>
              <a:t>Lectures Topics</a:t>
            </a:r>
            <a:endParaRPr lang="ru-RU" sz="1600" b="1" dirty="0"/>
          </a:p>
        </p:txBody>
      </p:sp>
      <p:sp>
        <p:nvSpPr>
          <p:cNvPr id="15" name="Прямоугольник 14">
            <a:extLst>
              <a:ext uri="{FF2B5EF4-FFF2-40B4-BE49-F238E27FC236}">
                <a16:creationId xmlns="" xmlns:a16="http://schemas.microsoft.com/office/drawing/2014/main" id="{983BAE31-6E21-4C78-B928-3BE928D8BCFB}"/>
              </a:ext>
            </a:extLst>
          </p:cNvPr>
          <p:cNvSpPr/>
          <p:nvPr/>
        </p:nvSpPr>
        <p:spPr>
          <a:xfrm>
            <a:off x="838200" y="3505772"/>
            <a:ext cx="2745728" cy="338554"/>
          </a:xfrm>
          <a:prstGeom prst="rect">
            <a:avLst/>
          </a:prstGeom>
        </p:spPr>
        <p:txBody>
          <a:bodyPr wrap="square">
            <a:spAutoFit/>
          </a:bodyPr>
          <a:lstStyle/>
          <a:p>
            <a:pPr algn="ctr"/>
            <a:r>
              <a:rPr lang="en-US" sz="1600" b="1" dirty="0"/>
              <a:t>Learning Outcomes</a:t>
            </a:r>
            <a:endParaRPr lang="ru-RU" sz="1600" b="1" dirty="0"/>
          </a:p>
        </p:txBody>
      </p:sp>
      <p:sp>
        <p:nvSpPr>
          <p:cNvPr id="16" name="Прямоугольник 15">
            <a:extLst>
              <a:ext uri="{FF2B5EF4-FFF2-40B4-BE49-F238E27FC236}">
                <a16:creationId xmlns="" xmlns:a16="http://schemas.microsoft.com/office/drawing/2014/main" id="{81C182E7-D76A-4A9D-A7A2-4FE7F7D7E7B3}"/>
              </a:ext>
            </a:extLst>
          </p:cNvPr>
          <p:cNvSpPr/>
          <p:nvPr/>
        </p:nvSpPr>
        <p:spPr>
          <a:xfrm>
            <a:off x="57833" y="1472484"/>
            <a:ext cx="1225761" cy="338554"/>
          </a:xfrm>
          <a:prstGeom prst="rect">
            <a:avLst/>
          </a:prstGeom>
          <a:noFill/>
        </p:spPr>
        <p:txBody>
          <a:bodyPr wrap="square">
            <a:spAutoFit/>
          </a:bodyPr>
          <a:lstStyle/>
          <a:p>
            <a:r>
              <a:rPr lang="en-US" sz="1600" b="1" dirty="0"/>
              <a:t>Participants</a:t>
            </a:r>
            <a:endParaRPr lang="ru-RU" sz="1600" b="1" dirty="0"/>
          </a:p>
        </p:txBody>
      </p:sp>
      <p:sp>
        <p:nvSpPr>
          <p:cNvPr id="17" name="Прямоугольник 16">
            <a:extLst>
              <a:ext uri="{FF2B5EF4-FFF2-40B4-BE49-F238E27FC236}">
                <a16:creationId xmlns="" xmlns:a16="http://schemas.microsoft.com/office/drawing/2014/main" id="{AF73EFCF-2ED0-4B41-9CAB-52C513F9CC28}"/>
              </a:ext>
            </a:extLst>
          </p:cNvPr>
          <p:cNvSpPr/>
          <p:nvPr/>
        </p:nvSpPr>
        <p:spPr>
          <a:xfrm>
            <a:off x="2357150" y="1830256"/>
            <a:ext cx="1010784" cy="338554"/>
          </a:xfrm>
          <a:prstGeom prst="rect">
            <a:avLst/>
          </a:prstGeom>
          <a:solidFill>
            <a:schemeClr val="bg1"/>
          </a:solidFill>
        </p:spPr>
        <p:txBody>
          <a:bodyPr wrap="square">
            <a:spAutoFit/>
          </a:bodyPr>
          <a:lstStyle/>
          <a:p>
            <a:r>
              <a:rPr lang="en-US" sz="1600" b="1" dirty="0"/>
              <a:t>Lecturers  </a:t>
            </a:r>
            <a:endParaRPr lang="ru-RU" sz="1600" b="1" dirty="0"/>
          </a:p>
        </p:txBody>
      </p:sp>
      <p:sp>
        <p:nvSpPr>
          <p:cNvPr id="18" name="Прямоугольник 17">
            <a:extLst>
              <a:ext uri="{FF2B5EF4-FFF2-40B4-BE49-F238E27FC236}">
                <a16:creationId xmlns="" xmlns:a16="http://schemas.microsoft.com/office/drawing/2014/main" id="{20B7398B-0D23-4F41-BD95-99571E1D76E4}"/>
              </a:ext>
            </a:extLst>
          </p:cNvPr>
          <p:cNvSpPr/>
          <p:nvPr/>
        </p:nvSpPr>
        <p:spPr>
          <a:xfrm>
            <a:off x="6859978" y="1733566"/>
            <a:ext cx="2112040" cy="338554"/>
          </a:xfrm>
          <a:prstGeom prst="rect">
            <a:avLst/>
          </a:prstGeom>
        </p:spPr>
        <p:txBody>
          <a:bodyPr wrap="square">
            <a:spAutoFit/>
          </a:bodyPr>
          <a:lstStyle/>
          <a:p>
            <a:r>
              <a:rPr lang="en-US" sz="1600" b="1" dirty="0"/>
              <a:t>Information Resources  </a:t>
            </a:r>
            <a:endParaRPr lang="ru-RU" sz="1600" b="1" dirty="0"/>
          </a:p>
        </p:txBody>
      </p:sp>
      <p:sp>
        <p:nvSpPr>
          <p:cNvPr id="19" name="Прямоугольник 18">
            <a:extLst>
              <a:ext uri="{FF2B5EF4-FFF2-40B4-BE49-F238E27FC236}">
                <a16:creationId xmlns="" xmlns:a16="http://schemas.microsoft.com/office/drawing/2014/main" id="{065DCC2B-2C0A-4B29-9651-9B04544BA65F}"/>
              </a:ext>
            </a:extLst>
          </p:cNvPr>
          <p:cNvSpPr/>
          <p:nvPr/>
        </p:nvSpPr>
        <p:spPr>
          <a:xfrm>
            <a:off x="4747546" y="1636975"/>
            <a:ext cx="1708566" cy="338554"/>
          </a:xfrm>
          <a:prstGeom prst="rect">
            <a:avLst/>
          </a:prstGeom>
          <a:noFill/>
        </p:spPr>
        <p:txBody>
          <a:bodyPr wrap="square">
            <a:spAutoFit/>
          </a:bodyPr>
          <a:lstStyle/>
          <a:p>
            <a:pPr algn="ctr"/>
            <a:r>
              <a:rPr lang="en-US" sz="1600" b="1" dirty="0"/>
              <a:t>Technical Support </a:t>
            </a:r>
            <a:endParaRPr lang="ru-RU" sz="1600" b="1" dirty="0"/>
          </a:p>
        </p:txBody>
      </p:sp>
      <p:sp>
        <p:nvSpPr>
          <p:cNvPr id="20" name="Прямоугольник 19">
            <a:extLst>
              <a:ext uri="{FF2B5EF4-FFF2-40B4-BE49-F238E27FC236}">
                <a16:creationId xmlns="" xmlns:a16="http://schemas.microsoft.com/office/drawing/2014/main" id="{BC09CD66-9992-42D1-871B-D74B72BC1413}"/>
              </a:ext>
            </a:extLst>
          </p:cNvPr>
          <p:cNvSpPr/>
          <p:nvPr/>
        </p:nvSpPr>
        <p:spPr>
          <a:xfrm>
            <a:off x="7929816" y="3738507"/>
            <a:ext cx="1019715" cy="338554"/>
          </a:xfrm>
          <a:prstGeom prst="rect">
            <a:avLst/>
          </a:prstGeom>
        </p:spPr>
        <p:txBody>
          <a:bodyPr wrap="square">
            <a:spAutoFit/>
          </a:bodyPr>
          <a:lstStyle/>
          <a:p>
            <a:r>
              <a:rPr lang="en-US" sz="1600" b="1" dirty="0"/>
              <a:t>Feedback</a:t>
            </a:r>
            <a:endParaRPr lang="ru-RU" sz="1600" b="1" dirty="0"/>
          </a:p>
        </p:txBody>
      </p:sp>
      <p:sp>
        <p:nvSpPr>
          <p:cNvPr id="21" name="Прямоугольник 20">
            <a:extLst>
              <a:ext uri="{FF2B5EF4-FFF2-40B4-BE49-F238E27FC236}">
                <a16:creationId xmlns="" xmlns:a16="http://schemas.microsoft.com/office/drawing/2014/main" id="{9CF457AC-F65A-4A4F-AA9F-8210505BC249}"/>
              </a:ext>
            </a:extLst>
          </p:cNvPr>
          <p:cNvSpPr/>
          <p:nvPr/>
        </p:nvSpPr>
        <p:spPr>
          <a:xfrm>
            <a:off x="7931500" y="2696034"/>
            <a:ext cx="899918" cy="584775"/>
          </a:xfrm>
          <a:prstGeom prst="rect">
            <a:avLst/>
          </a:prstGeom>
        </p:spPr>
        <p:txBody>
          <a:bodyPr wrap="square">
            <a:spAutoFit/>
          </a:bodyPr>
          <a:lstStyle/>
          <a:p>
            <a:pPr algn="ctr"/>
            <a:r>
              <a:rPr lang="fr-FR" sz="1600" b="1" dirty="0"/>
              <a:t>Training </a:t>
            </a:r>
            <a:r>
              <a:rPr lang="en-US" sz="1600" b="1" dirty="0"/>
              <a:t>Results</a:t>
            </a:r>
          </a:p>
        </p:txBody>
      </p:sp>
      <p:sp>
        <p:nvSpPr>
          <p:cNvPr id="22" name="Прямоугольник: скругленные углы 21">
            <a:extLst>
              <a:ext uri="{FF2B5EF4-FFF2-40B4-BE49-F238E27FC236}">
                <a16:creationId xmlns="" xmlns:a16="http://schemas.microsoft.com/office/drawing/2014/main" id="{9F002159-64DB-4892-B37F-D334CC56E2A9}"/>
              </a:ext>
            </a:extLst>
          </p:cNvPr>
          <p:cNvSpPr/>
          <p:nvPr/>
        </p:nvSpPr>
        <p:spPr>
          <a:xfrm>
            <a:off x="107592" y="791975"/>
            <a:ext cx="1124672" cy="71253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45 persons </a:t>
            </a:r>
          </a:p>
          <a:p>
            <a:pPr algn="ctr"/>
            <a:r>
              <a:rPr lang="en-US" sz="800" dirty="0">
                <a:solidFill>
                  <a:schemeClr val="tx1"/>
                </a:solidFill>
              </a:rPr>
              <a:t>(including 30 female and 15 male; and 15 young researchers)</a:t>
            </a:r>
            <a:r>
              <a:rPr lang="ru-RU" sz="800" dirty="0">
                <a:solidFill>
                  <a:schemeClr val="tx1"/>
                </a:solidFill>
              </a:rPr>
              <a:t> </a:t>
            </a:r>
            <a:r>
              <a:rPr lang="en-US" sz="800" dirty="0">
                <a:solidFill>
                  <a:schemeClr val="tx1"/>
                </a:solidFill>
              </a:rPr>
              <a:t>from 10 universities</a:t>
            </a:r>
            <a:r>
              <a:rPr lang="ru-RU" sz="800" dirty="0">
                <a:solidFill>
                  <a:schemeClr val="tx1"/>
                </a:solidFill>
              </a:rPr>
              <a:t> </a:t>
            </a:r>
            <a:r>
              <a:rPr lang="en-US" sz="800" dirty="0">
                <a:solidFill>
                  <a:schemeClr val="tx1"/>
                </a:solidFill>
              </a:rPr>
              <a:t>&amp; 8 organizations</a:t>
            </a:r>
          </a:p>
        </p:txBody>
      </p:sp>
      <p:sp>
        <p:nvSpPr>
          <p:cNvPr id="23" name="TextBox 22">
            <a:extLst>
              <a:ext uri="{FF2B5EF4-FFF2-40B4-BE49-F238E27FC236}">
                <a16:creationId xmlns="" xmlns:a16="http://schemas.microsoft.com/office/drawing/2014/main" id="{2A92FE66-E388-4811-AD93-3C1C3013E670}"/>
              </a:ext>
            </a:extLst>
          </p:cNvPr>
          <p:cNvSpPr txBox="1"/>
          <p:nvPr/>
        </p:nvSpPr>
        <p:spPr>
          <a:xfrm>
            <a:off x="1023362" y="285813"/>
            <a:ext cx="10006942" cy="646331"/>
          </a:xfrm>
          <a:prstGeom prst="rect">
            <a:avLst/>
          </a:prstGeom>
          <a:noFill/>
        </p:spPr>
        <p:txBody>
          <a:bodyPr wrap="square">
            <a:spAutoFit/>
          </a:bodyPr>
          <a:lstStyle/>
          <a:p>
            <a:pPr algn="ctr"/>
            <a:r>
              <a:rPr lang="en-US" b="1" dirty="0"/>
              <a:t>Digital Tools and Datasets for Climate Change Education</a:t>
            </a:r>
          </a:p>
          <a:p>
            <a:pPr algn="ctr"/>
            <a:r>
              <a:rPr lang="en-US" dirty="0"/>
              <a:t>(</a:t>
            </a:r>
            <a:r>
              <a:rPr lang="en-US" b="1" dirty="0">
                <a:solidFill>
                  <a:srgbClr val="010101"/>
                </a:solidFill>
                <a:latin typeface="Rubik"/>
                <a:ea typeface="Times New Roman" panose="02020603050405020304" pitchFamily="18" charset="0"/>
                <a:cs typeface="Times New Roman" panose="02020603050405020304" pitchFamily="18" charset="0"/>
              </a:rPr>
              <a:t>26 October – 12 November 2021</a:t>
            </a:r>
            <a:r>
              <a:rPr lang="en-US" dirty="0">
                <a:solidFill>
                  <a:srgbClr val="010101"/>
                </a:solidFill>
                <a:latin typeface="Rubik"/>
                <a:ea typeface="Times New Roman" panose="02020603050405020304" pitchFamily="18" charset="0"/>
                <a:cs typeface="Times New Roman" panose="02020603050405020304" pitchFamily="18" charset="0"/>
              </a:rPr>
              <a:t>)</a:t>
            </a:r>
            <a:endParaRPr lang="x-none" dirty="0"/>
          </a:p>
        </p:txBody>
      </p:sp>
      <p:sp>
        <p:nvSpPr>
          <p:cNvPr id="24" name="Прямоугольник: скругленные углы 23">
            <a:extLst>
              <a:ext uri="{FF2B5EF4-FFF2-40B4-BE49-F238E27FC236}">
                <a16:creationId xmlns="" xmlns:a16="http://schemas.microsoft.com/office/drawing/2014/main" id="{118C9B5E-B5E0-4CAF-9F80-1C6B028D0C65}"/>
              </a:ext>
            </a:extLst>
          </p:cNvPr>
          <p:cNvSpPr/>
          <p:nvPr/>
        </p:nvSpPr>
        <p:spPr>
          <a:xfrm>
            <a:off x="1308728" y="816707"/>
            <a:ext cx="3082458" cy="107054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1860" indent="-171450">
              <a:buFont typeface="Wingdings" panose="05000000000000000000" pitchFamily="2" charset="2"/>
              <a:buChar char="§"/>
            </a:pPr>
            <a:r>
              <a:rPr lang="fr-FR" sz="800" dirty="0" err="1">
                <a:solidFill>
                  <a:schemeClr val="tx1"/>
                </a:solidFill>
              </a:rPr>
              <a:t>Wilfran</a:t>
            </a:r>
            <a:r>
              <a:rPr lang="fr-FR" sz="800" dirty="0">
                <a:solidFill>
                  <a:schemeClr val="tx1"/>
                </a:solidFill>
              </a:rPr>
              <a:t> </a:t>
            </a:r>
            <a:r>
              <a:rPr lang="fr-FR" sz="800" dirty="0" err="1">
                <a:solidFill>
                  <a:schemeClr val="tx1"/>
                </a:solidFill>
              </a:rPr>
              <a:t>Moufouma</a:t>
            </a:r>
            <a:r>
              <a:rPr lang="fr-FR" sz="800" dirty="0">
                <a:solidFill>
                  <a:schemeClr val="tx1"/>
                </a:solidFill>
              </a:rPr>
              <a:t> - </a:t>
            </a:r>
            <a:r>
              <a:rPr lang="fr-FR" sz="800" dirty="0" err="1">
                <a:solidFill>
                  <a:schemeClr val="tx1"/>
                </a:solidFill>
              </a:rPr>
              <a:t>Okia</a:t>
            </a:r>
            <a:r>
              <a:rPr lang="fr-FR" sz="800" dirty="0">
                <a:solidFill>
                  <a:schemeClr val="tx1"/>
                </a:solidFill>
              </a:rPr>
              <a:t> World </a:t>
            </a:r>
            <a:r>
              <a:rPr lang="fr-FR" sz="800" dirty="0" err="1">
                <a:solidFill>
                  <a:schemeClr val="tx1"/>
                </a:solidFill>
              </a:rPr>
              <a:t>Meteorological</a:t>
            </a:r>
            <a:r>
              <a:rPr lang="fr-FR" sz="800" dirty="0">
                <a:solidFill>
                  <a:schemeClr val="tx1"/>
                </a:solidFill>
              </a:rPr>
              <a:t> </a:t>
            </a:r>
            <a:r>
              <a:rPr lang="fr-FR" sz="800" dirty="0" err="1">
                <a:solidFill>
                  <a:schemeClr val="tx1"/>
                </a:solidFill>
              </a:rPr>
              <a:t>Organization</a:t>
            </a:r>
            <a:endParaRPr lang="fr-FR" sz="800" dirty="0">
              <a:solidFill>
                <a:schemeClr val="tx1"/>
              </a:solidFill>
            </a:endParaRPr>
          </a:p>
          <a:p>
            <a:pPr marL="191860" indent="-171450">
              <a:buFont typeface="Wingdings" panose="05000000000000000000" pitchFamily="2" charset="2"/>
              <a:buChar char="§"/>
            </a:pPr>
            <a:r>
              <a:rPr lang="fr-FR" sz="800" dirty="0" err="1">
                <a:solidFill>
                  <a:schemeClr val="tx1"/>
                </a:solidFill>
              </a:rPr>
              <a:t>Svitlana</a:t>
            </a:r>
            <a:r>
              <a:rPr lang="fr-FR" sz="800" dirty="0">
                <a:solidFill>
                  <a:schemeClr val="tx1"/>
                </a:solidFill>
              </a:rPr>
              <a:t> </a:t>
            </a:r>
            <a:r>
              <a:rPr lang="fr-FR" sz="800" dirty="0" err="1">
                <a:solidFill>
                  <a:schemeClr val="tx1"/>
                </a:solidFill>
              </a:rPr>
              <a:t>Krakovska</a:t>
            </a:r>
            <a:r>
              <a:rPr lang="fr-FR" sz="800" dirty="0">
                <a:solidFill>
                  <a:schemeClr val="tx1"/>
                </a:solidFill>
              </a:rPr>
              <a:t> - </a:t>
            </a:r>
            <a:r>
              <a:rPr lang="fr-FR" sz="800" dirty="0" err="1">
                <a:solidFill>
                  <a:schemeClr val="tx1"/>
                </a:solidFill>
              </a:rPr>
              <a:t>Ukrainian</a:t>
            </a:r>
            <a:r>
              <a:rPr lang="fr-FR" sz="800" dirty="0">
                <a:solidFill>
                  <a:schemeClr val="tx1"/>
                </a:solidFill>
              </a:rPr>
              <a:t> </a:t>
            </a:r>
            <a:r>
              <a:rPr lang="fr-FR" sz="800" dirty="0" err="1">
                <a:solidFill>
                  <a:schemeClr val="tx1"/>
                </a:solidFill>
              </a:rPr>
              <a:t>Hydrometeorological</a:t>
            </a:r>
            <a:r>
              <a:rPr lang="fr-FR" sz="800" dirty="0">
                <a:solidFill>
                  <a:schemeClr val="tx1"/>
                </a:solidFill>
              </a:rPr>
              <a:t> Institute</a:t>
            </a:r>
          </a:p>
          <a:p>
            <a:pPr marL="191860" indent="-171450">
              <a:buFont typeface="Wingdings" panose="05000000000000000000" pitchFamily="2" charset="2"/>
              <a:buChar char="§"/>
            </a:pPr>
            <a:r>
              <a:rPr lang="fr-FR" sz="800" dirty="0" err="1">
                <a:solidFill>
                  <a:schemeClr val="tx1"/>
                </a:solidFill>
              </a:rPr>
              <a:t>Antti</a:t>
            </a:r>
            <a:r>
              <a:rPr lang="fr-FR" sz="800" dirty="0">
                <a:solidFill>
                  <a:schemeClr val="tx1"/>
                </a:solidFill>
              </a:rPr>
              <a:t> </a:t>
            </a:r>
            <a:r>
              <a:rPr lang="fr-FR" sz="800" dirty="0" err="1">
                <a:solidFill>
                  <a:schemeClr val="tx1"/>
                </a:solidFill>
              </a:rPr>
              <a:t>Mäkelä</a:t>
            </a:r>
            <a:r>
              <a:rPr lang="fr-FR" sz="800" dirty="0">
                <a:solidFill>
                  <a:schemeClr val="tx1"/>
                </a:solidFill>
              </a:rPr>
              <a:t>, Larisa </a:t>
            </a:r>
            <a:r>
              <a:rPr lang="fr-FR" sz="800" dirty="0" err="1">
                <a:solidFill>
                  <a:schemeClr val="tx1"/>
                </a:solidFill>
              </a:rPr>
              <a:t>Sogacheva</a:t>
            </a:r>
            <a:r>
              <a:rPr lang="fr-FR" sz="800" dirty="0">
                <a:solidFill>
                  <a:schemeClr val="tx1"/>
                </a:solidFill>
              </a:rPr>
              <a:t> - </a:t>
            </a:r>
            <a:r>
              <a:rPr lang="fr-FR" sz="800" dirty="0" err="1">
                <a:solidFill>
                  <a:schemeClr val="tx1"/>
                </a:solidFill>
              </a:rPr>
              <a:t>Finnish</a:t>
            </a:r>
            <a:r>
              <a:rPr lang="fr-FR" sz="800" dirty="0">
                <a:solidFill>
                  <a:schemeClr val="tx1"/>
                </a:solidFill>
              </a:rPr>
              <a:t> </a:t>
            </a:r>
            <a:r>
              <a:rPr lang="fr-FR" sz="800" dirty="0" err="1">
                <a:solidFill>
                  <a:schemeClr val="tx1"/>
                </a:solidFill>
              </a:rPr>
              <a:t>Meteorological</a:t>
            </a:r>
            <a:r>
              <a:rPr lang="fr-FR" sz="800" dirty="0">
                <a:solidFill>
                  <a:schemeClr val="tx1"/>
                </a:solidFill>
              </a:rPr>
              <a:t> Institute</a:t>
            </a:r>
          </a:p>
          <a:p>
            <a:pPr marL="191860" indent="-171450">
              <a:buFont typeface="Wingdings" panose="05000000000000000000" pitchFamily="2" charset="2"/>
              <a:buChar char="§"/>
            </a:pPr>
            <a:r>
              <a:rPr lang="fr-FR" sz="800" dirty="0" err="1">
                <a:solidFill>
                  <a:schemeClr val="tx1"/>
                </a:solidFill>
              </a:rPr>
              <a:t>Putian</a:t>
            </a:r>
            <a:r>
              <a:rPr lang="fr-FR" sz="800" dirty="0">
                <a:solidFill>
                  <a:schemeClr val="tx1"/>
                </a:solidFill>
              </a:rPr>
              <a:t> Zhou, Alexander </a:t>
            </a:r>
            <a:r>
              <a:rPr lang="fr-FR" sz="800" dirty="0" err="1">
                <a:solidFill>
                  <a:schemeClr val="tx1"/>
                </a:solidFill>
              </a:rPr>
              <a:t>Mahura</a:t>
            </a:r>
            <a:r>
              <a:rPr lang="fr-FR" sz="800" dirty="0">
                <a:solidFill>
                  <a:schemeClr val="tx1"/>
                </a:solidFill>
              </a:rPr>
              <a:t> - </a:t>
            </a:r>
            <a:r>
              <a:rPr lang="fr-FR" sz="800" dirty="0" err="1">
                <a:solidFill>
                  <a:schemeClr val="tx1"/>
                </a:solidFill>
              </a:rPr>
              <a:t>University</a:t>
            </a:r>
            <a:r>
              <a:rPr lang="fr-FR" sz="800" dirty="0">
                <a:solidFill>
                  <a:schemeClr val="tx1"/>
                </a:solidFill>
              </a:rPr>
              <a:t> of Helsinki</a:t>
            </a:r>
          </a:p>
          <a:p>
            <a:pPr marL="191860" indent="-171450">
              <a:buFont typeface="Wingdings" panose="05000000000000000000" pitchFamily="2" charset="2"/>
              <a:buChar char="§"/>
            </a:pPr>
            <a:r>
              <a:rPr lang="fr-FR" sz="800" dirty="0">
                <a:solidFill>
                  <a:schemeClr val="tx1"/>
                </a:solidFill>
              </a:rPr>
              <a:t>Tomas </a:t>
            </a:r>
            <a:r>
              <a:rPr lang="fr-FR" sz="800" dirty="0" err="1">
                <a:solidFill>
                  <a:schemeClr val="tx1"/>
                </a:solidFill>
              </a:rPr>
              <a:t>Halenka</a:t>
            </a:r>
            <a:r>
              <a:rPr lang="fr-FR" sz="800" dirty="0">
                <a:solidFill>
                  <a:schemeClr val="tx1"/>
                </a:solidFill>
              </a:rPr>
              <a:t> - Charles </a:t>
            </a:r>
            <a:r>
              <a:rPr lang="fr-FR" sz="800" dirty="0" err="1">
                <a:solidFill>
                  <a:schemeClr val="tx1"/>
                </a:solidFill>
              </a:rPr>
              <a:t>University</a:t>
            </a:r>
            <a:r>
              <a:rPr lang="fr-FR" sz="800" dirty="0">
                <a:solidFill>
                  <a:schemeClr val="tx1"/>
                </a:solidFill>
              </a:rPr>
              <a:t> in Prague</a:t>
            </a:r>
          </a:p>
          <a:p>
            <a:pPr marL="191860" indent="-171450">
              <a:buFont typeface="Wingdings" panose="05000000000000000000" pitchFamily="2" charset="2"/>
              <a:buChar char="§"/>
            </a:pPr>
            <a:r>
              <a:rPr lang="fr-FR" sz="800" dirty="0">
                <a:solidFill>
                  <a:schemeClr val="tx1"/>
                </a:solidFill>
              </a:rPr>
              <a:t>Igor </a:t>
            </a:r>
            <a:r>
              <a:rPr lang="fr-FR" sz="800" dirty="0" err="1">
                <a:solidFill>
                  <a:schemeClr val="tx1"/>
                </a:solidFill>
              </a:rPr>
              <a:t>Ezau</a:t>
            </a:r>
            <a:r>
              <a:rPr lang="fr-FR" sz="800" dirty="0">
                <a:solidFill>
                  <a:schemeClr val="tx1"/>
                </a:solidFill>
              </a:rPr>
              <a:t> - Nansen </a:t>
            </a:r>
            <a:r>
              <a:rPr lang="fr-FR" sz="800" dirty="0" err="1">
                <a:solidFill>
                  <a:schemeClr val="tx1"/>
                </a:solidFill>
              </a:rPr>
              <a:t>Environmental</a:t>
            </a:r>
            <a:r>
              <a:rPr lang="fr-FR" sz="800" dirty="0">
                <a:solidFill>
                  <a:schemeClr val="tx1"/>
                </a:solidFill>
              </a:rPr>
              <a:t> and </a:t>
            </a:r>
            <a:r>
              <a:rPr lang="fr-FR" sz="800" dirty="0" err="1">
                <a:solidFill>
                  <a:schemeClr val="tx1"/>
                </a:solidFill>
              </a:rPr>
              <a:t>Remote</a:t>
            </a:r>
            <a:r>
              <a:rPr lang="fr-FR" sz="800" dirty="0">
                <a:solidFill>
                  <a:schemeClr val="tx1"/>
                </a:solidFill>
              </a:rPr>
              <a:t> </a:t>
            </a:r>
            <a:r>
              <a:rPr lang="fr-FR" sz="800" dirty="0" err="1">
                <a:solidFill>
                  <a:schemeClr val="tx1"/>
                </a:solidFill>
              </a:rPr>
              <a:t>Sensing</a:t>
            </a:r>
            <a:r>
              <a:rPr lang="fr-FR" sz="800" dirty="0">
                <a:solidFill>
                  <a:schemeClr val="tx1"/>
                </a:solidFill>
              </a:rPr>
              <a:t> Center</a:t>
            </a:r>
          </a:p>
          <a:p>
            <a:pPr marL="191860" indent="-171450">
              <a:buFont typeface="Wingdings" panose="05000000000000000000" pitchFamily="2" charset="2"/>
              <a:buChar char="§"/>
            </a:pPr>
            <a:r>
              <a:rPr lang="fr-FR" sz="800" dirty="0">
                <a:solidFill>
                  <a:schemeClr val="tx1"/>
                </a:solidFill>
              </a:rPr>
              <a:t>Inna Khomenko - Odessa State </a:t>
            </a:r>
            <a:r>
              <a:rPr lang="fr-FR" sz="800" dirty="0" err="1">
                <a:solidFill>
                  <a:schemeClr val="tx1"/>
                </a:solidFill>
              </a:rPr>
              <a:t>Environmental</a:t>
            </a:r>
            <a:r>
              <a:rPr lang="fr-FR" sz="800" dirty="0">
                <a:solidFill>
                  <a:schemeClr val="tx1"/>
                </a:solidFill>
              </a:rPr>
              <a:t> </a:t>
            </a:r>
            <a:r>
              <a:rPr lang="fr-FR" sz="800" dirty="0" err="1">
                <a:solidFill>
                  <a:schemeClr val="tx1"/>
                </a:solidFill>
              </a:rPr>
              <a:t>University</a:t>
            </a:r>
            <a:endParaRPr lang="x-none" sz="800" dirty="0">
              <a:solidFill>
                <a:schemeClr val="tx1"/>
              </a:solidFill>
            </a:endParaRPr>
          </a:p>
        </p:txBody>
      </p:sp>
      <p:sp>
        <p:nvSpPr>
          <p:cNvPr id="25" name="Прямоугольник: скругленные углы 24">
            <a:extLst>
              <a:ext uri="{FF2B5EF4-FFF2-40B4-BE49-F238E27FC236}">
                <a16:creationId xmlns="" xmlns:a16="http://schemas.microsoft.com/office/drawing/2014/main" id="{F9F1DC93-A27D-4261-97AA-160577F59025}"/>
              </a:ext>
            </a:extLst>
          </p:cNvPr>
          <p:cNvSpPr/>
          <p:nvPr/>
        </p:nvSpPr>
        <p:spPr>
          <a:xfrm>
            <a:off x="4527710" y="4013273"/>
            <a:ext cx="3054464" cy="2250367"/>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l">
              <a:buFont typeface="Wingdings" panose="05000000000000000000" pitchFamily="2" charset="2"/>
              <a:buChar char="§"/>
            </a:pPr>
            <a:r>
              <a:rPr lang="fr-FR" sz="800" b="0" i="0" dirty="0" err="1">
                <a:solidFill>
                  <a:srgbClr val="010101"/>
                </a:solidFill>
                <a:effectLst/>
                <a:latin typeface="Rubik"/>
              </a:rPr>
              <a:t>Regional</a:t>
            </a:r>
            <a:r>
              <a:rPr lang="fr-FR" sz="800" b="0" i="0" dirty="0">
                <a:solidFill>
                  <a:srgbClr val="010101"/>
                </a:solidFill>
                <a:effectLst/>
                <a:latin typeface="Rubik"/>
              </a:rPr>
              <a:t> focus of IPCC </a:t>
            </a:r>
            <a:r>
              <a:rPr lang="fr-FR" sz="800" b="0" i="0" dirty="0" err="1">
                <a:solidFill>
                  <a:srgbClr val="010101"/>
                </a:solidFill>
                <a:effectLst/>
                <a:latin typeface="Rubik"/>
              </a:rPr>
              <a:t>Assessm</a:t>
            </a:r>
            <a:r>
              <a:rPr lang="fr-FR" sz="800" b="0" i="0" dirty="0">
                <a:solidFill>
                  <a:srgbClr val="010101"/>
                </a:solidFill>
                <a:effectLst/>
                <a:latin typeface="Rubik"/>
              </a:rPr>
              <a:t>. Report in Ukraine </a:t>
            </a:r>
            <a:r>
              <a:rPr lang="fr-FR" sz="800" dirty="0" err="1">
                <a:solidFill>
                  <a:srgbClr val="010101"/>
                </a:solidFill>
                <a:latin typeface="Rubik"/>
              </a:rPr>
              <a:t>c</a:t>
            </a:r>
            <a:r>
              <a:rPr lang="fr-FR" sz="800" b="0" i="0" dirty="0" err="1">
                <a:solidFill>
                  <a:srgbClr val="010101"/>
                </a:solidFill>
                <a:effectLst/>
                <a:latin typeface="Rubik"/>
              </a:rPr>
              <a:t>ontext</a:t>
            </a:r>
            <a:r>
              <a:rPr lang="fr-FR" sz="800" b="0" i="0" dirty="0">
                <a:solidFill>
                  <a:srgbClr val="010101"/>
                </a:solidFill>
                <a:effectLst/>
                <a:latin typeface="Rubik"/>
              </a:rPr>
              <a:t>.</a:t>
            </a:r>
          </a:p>
          <a:p>
            <a:pPr marL="171450" indent="-171450" algn="l">
              <a:buFont typeface="Wingdings" panose="05000000000000000000" pitchFamily="2" charset="2"/>
              <a:buChar char="§"/>
            </a:pPr>
            <a:r>
              <a:rPr lang="fr-FR" sz="800" b="0" i="0" dirty="0">
                <a:solidFill>
                  <a:srgbClr val="010101"/>
                </a:solidFill>
                <a:effectLst/>
                <a:latin typeface="Rubik"/>
              </a:rPr>
              <a:t>UHMI </a:t>
            </a:r>
            <a:r>
              <a:rPr lang="fr-FR" sz="800" b="0" i="0" dirty="0" err="1">
                <a:solidFill>
                  <a:srgbClr val="010101"/>
                </a:solidFill>
                <a:effectLst/>
                <a:latin typeface="Rubik"/>
              </a:rPr>
              <a:t>activities</a:t>
            </a:r>
            <a:r>
              <a:rPr lang="fr-FR" sz="800" b="0" i="0" dirty="0">
                <a:solidFill>
                  <a:srgbClr val="010101"/>
                </a:solidFill>
                <a:effectLst/>
                <a:latin typeface="Rubik"/>
              </a:rPr>
              <a:t> in support </a:t>
            </a:r>
            <a:r>
              <a:rPr lang="fr-FR" sz="800" b="0" i="0" dirty="0" err="1">
                <a:solidFill>
                  <a:srgbClr val="010101"/>
                </a:solidFill>
                <a:effectLst/>
                <a:latin typeface="Rubik"/>
              </a:rPr>
              <a:t>climate</a:t>
            </a:r>
            <a:r>
              <a:rPr lang="fr-FR" sz="800" b="0" i="0" dirty="0">
                <a:solidFill>
                  <a:srgbClr val="010101"/>
                </a:solidFill>
                <a:effectLst/>
                <a:latin typeface="Rubik"/>
              </a:rPr>
              <a:t> </a:t>
            </a:r>
            <a:r>
              <a:rPr lang="fr-FR" sz="800" b="0" i="0" dirty="0" err="1">
                <a:solidFill>
                  <a:srgbClr val="010101"/>
                </a:solidFill>
                <a:effectLst/>
                <a:latin typeface="Rubik"/>
              </a:rPr>
              <a:t>related</a:t>
            </a:r>
            <a:r>
              <a:rPr lang="fr-FR" sz="800" b="0" i="0" dirty="0">
                <a:solidFill>
                  <a:srgbClr val="010101"/>
                </a:solidFill>
                <a:effectLst/>
                <a:latin typeface="Rubik"/>
              </a:rPr>
              <a:t> </a:t>
            </a:r>
            <a:r>
              <a:rPr lang="fr-FR" sz="800" b="0" i="0" dirty="0" err="1">
                <a:solidFill>
                  <a:srgbClr val="010101"/>
                </a:solidFill>
                <a:effectLst/>
                <a:latin typeface="Rubik"/>
              </a:rPr>
              <a:t>research</a:t>
            </a:r>
            <a:r>
              <a:rPr lang="fr-FR" sz="800" b="0" i="0" dirty="0">
                <a:solidFill>
                  <a:srgbClr val="010101"/>
                </a:solidFill>
                <a:effectLst/>
                <a:latin typeface="Rubik"/>
              </a:rPr>
              <a:t>: </a:t>
            </a:r>
            <a:r>
              <a:rPr lang="fr-FR" sz="800" b="0" i="0" dirty="0" err="1">
                <a:solidFill>
                  <a:srgbClr val="010101"/>
                </a:solidFill>
                <a:effectLst/>
                <a:latin typeface="Rubik"/>
              </a:rPr>
              <a:t>current</a:t>
            </a:r>
            <a:r>
              <a:rPr lang="fr-FR" sz="800" b="0" i="0" dirty="0">
                <a:solidFill>
                  <a:srgbClr val="010101"/>
                </a:solidFill>
                <a:effectLst/>
                <a:latin typeface="Rubik"/>
              </a:rPr>
              <a:t> </a:t>
            </a:r>
            <a:r>
              <a:rPr lang="fr-FR" sz="800" b="0" i="0" dirty="0" err="1">
                <a:solidFill>
                  <a:srgbClr val="010101"/>
                </a:solidFill>
                <a:effectLst/>
                <a:latin typeface="Rubik"/>
              </a:rPr>
              <a:t>status</a:t>
            </a:r>
            <a:r>
              <a:rPr lang="fr-FR" sz="800" b="0" i="0" dirty="0">
                <a:solidFill>
                  <a:srgbClr val="010101"/>
                </a:solidFill>
                <a:effectLst/>
                <a:latin typeface="Rubik"/>
              </a:rPr>
              <a:t> and perspectives.</a:t>
            </a:r>
          </a:p>
          <a:p>
            <a:pPr marL="171450" indent="-171450" algn="l">
              <a:buFont typeface="Wingdings" panose="05000000000000000000" pitchFamily="2" charset="2"/>
              <a:buChar char="§"/>
            </a:pPr>
            <a:r>
              <a:rPr lang="fr-FR" sz="800" b="0" i="0" dirty="0">
                <a:solidFill>
                  <a:srgbClr val="010101"/>
                </a:solidFill>
                <a:effectLst/>
                <a:latin typeface="Rubik"/>
              </a:rPr>
              <a:t>WMO </a:t>
            </a:r>
            <a:r>
              <a:rPr lang="fr-FR" sz="800" b="0" i="0" dirty="0" err="1">
                <a:solidFill>
                  <a:srgbClr val="010101"/>
                </a:solidFill>
                <a:effectLst/>
                <a:latin typeface="Rubik"/>
              </a:rPr>
              <a:t>integrated</a:t>
            </a:r>
            <a:r>
              <a:rPr lang="fr-FR" sz="800" b="0" i="0" dirty="0">
                <a:solidFill>
                  <a:srgbClr val="010101"/>
                </a:solidFill>
                <a:effectLst/>
                <a:latin typeface="Rubik"/>
              </a:rPr>
              <a:t> </a:t>
            </a:r>
            <a:r>
              <a:rPr lang="fr-FR" sz="800" b="0" i="0" dirty="0" err="1">
                <a:solidFill>
                  <a:srgbClr val="010101"/>
                </a:solidFill>
                <a:effectLst/>
                <a:latin typeface="Rubik"/>
              </a:rPr>
              <a:t>climate</a:t>
            </a:r>
            <a:r>
              <a:rPr lang="fr-FR" sz="800" b="0" i="0" dirty="0">
                <a:solidFill>
                  <a:srgbClr val="010101"/>
                </a:solidFill>
                <a:effectLst/>
                <a:latin typeface="Rubik"/>
              </a:rPr>
              <a:t> services: </a:t>
            </a:r>
            <a:r>
              <a:rPr lang="fr-FR" sz="800" b="0" i="0" dirty="0" err="1">
                <a:solidFill>
                  <a:srgbClr val="010101"/>
                </a:solidFill>
                <a:effectLst/>
                <a:latin typeface="Rubik"/>
              </a:rPr>
              <a:t>current</a:t>
            </a:r>
            <a:r>
              <a:rPr lang="fr-FR" sz="800" b="0" i="0" dirty="0">
                <a:solidFill>
                  <a:srgbClr val="010101"/>
                </a:solidFill>
                <a:effectLst/>
                <a:latin typeface="Rubik"/>
              </a:rPr>
              <a:t> </a:t>
            </a:r>
            <a:r>
              <a:rPr lang="fr-FR" sz="800" b="0" i="0" dirty="0" err="1">
                <a:solidFill>
                  <a:srgbClr val="010101"/>
                </a:solidFill>
                <a:effectLst/>
                <a:latin typeface="Rubik"/>
              </a:rPr>
              <a:t>status</a:t>
            </a:r>
            <a:r>
              <a:rPr lang="fr-FR" sz="800" b="0" i="0" dirty="0">
                <a:solidFill>
                  <a:srgbClr val="010101"/>
                </a:solidFill>
                <a:effectLst/>
                <a:latin typeface="Rubik"/>
              </a:rPr>
              <a:t> and perspectives. </a:t>
            </a:r>
          </a:p>
          <a:p>
            <a:pPr marL="171450" indent="-171450" algn="l">
              <a:buFont typeface="Wingdings" panose="05000000000000000000" pitchFamily="2" charset="2"/>
              <a:buChar char="§"/>
            </a:pPr>
            <a:r>
              <a:rPr lang="fr-FR" sz="800" b="0" i="0" dirty="0">
                <a:solidFill>
                  <a:srgbClr val="010101"/>
                </a:solidFill>
                <a:effectLst/>
                <a:latin typeface="Rubik"/>
              </a:rPr>
              <a:t>Observations for </a:t>
            </a:r>
            <a:r>
              <a:rPr lang="fr-FR" sz="800" b="0" i="0" dirty="0" err="1">
                <a:solidFill>
                  <a:srgbClr val="010101"/>
                </a:solidFill>
                <a:effectLst/>
                <a:latin typeface="Rubik"/>
              </a:rPr>
              <a:t>climatic</a:t>
            </a:r>
            <a:r>
              <a:rPr lang="fr-FR" sz="800" b="0" i="0" dirty="0">
                <a:solidFill>
                  <a:srgbClr val="010101"/>
                </a:solidFill>
                <a:effectLst/>
                <a:latin typeface="Rubik"/>
              </a:rPr>
              <a:t> variables: observation system, </a:t>
            </a:r>
            <a:r>
              <a:rPr lang="fr-FR" sz="800" b="0" i="0" dirty="0" err="1">
                <a:solidFill>
                  <a:srgbClr val="010101"/>
                </a:solidFill>
                <a:effectLst/>
                <a:latin typeface="Rubik"/>
              </a:rPr>
              <a:t>specifics</a:t>
            </a:r>
            <a:r>
              <a:rPr lang="fr-FR" sz="800" b="0" i="0" dirty="0">
                <a:solidFill>
                  <a:srgbClr val="010101"/>
                </a:solidFill>
                <a:effectLst/>
                <a:latin typeface="Rubik"/>
              </a:rPr>
              <a:t>, challenges. </a:t>
            </a:r>
          </a:p>
          <a:p>
            <a:pPr marL="171450" indent="-171450" algn="l">
              <a:buFont typeface="Wingdings" panose="05000000000000000000" pitchFamily="2" charset="2"/>
              <a:buChar char="§"/>
            </a:pPr>
            <a:r>
              <a:rPr lang="fr-FR" sz="800" b="0" i="0" dirty="0" err="1">
                <a:solidFill>
                  <a:srgbClr val="010101"/>
                </a:solidFill>
                <a:effectLst/>
                <a:latin typeface="Rubik"/>
              </a:rPr>
              <a:t>Remote</a:t>
            </a:r>
            <a:r>
              <a:rPr lang="fr-FR" sz="800" b="0" i="0" dirty="0">
                <a:solidFill>
                  <a:srgbClr val="010101"/>
                </a:solidFill>
                <a:effectLst/>
                <a:latin typeface="Rubik"/>
              </a:rPr>
              <a:t> </a:t>
            </a:r>
            <a:r>
              <a:rPr lang="fr-FR" sz="800" b="0" i="0" dirty="0" err="1">
                <a:solidFill>
                  <a:srgbClr val="010101"/>
                </a:solidFill>
                <a:effectLst/>
                <a:latin typeface="Rubik"/>
              </a:rPr>
              <a:t>sensing</a:t>
            </a:r>
            <a:r>
              <a:rPr lang="fr-FR" sz="800" b="0" i="0" dirty="0">
                <a:solidFill>
                  <a:srgbClr val="010101"/>
                </a:solidFill>
                <a:effectLst/>
                <a:latin typeface="Rubik"/>
              </a:rPr>
              <a:t>/Satellite observations: </a:t>
            </a:r>
            <a:r>
              <a:rPr lang="fr-FR" sz="800" b="0" i="0" dirty="0" err="1">
                <a:solidFill>
                  <a:srgbClr val="010101"/>
                </a:solidFill>
                <a:effectLst/>
                <a:latin typeface="Rubik"/>
              </a:rPr>
              <a:t>current</a:t>
            </a:r>
            <a:r>
              <a:rPr lang="fr-FR" sz="800" b="0" i="0" dirty="0">
                <a:solidFill>
                  <a:srgbClr val="010101"/>
                </a:solidFill>
                <a:effectLst/>
                <a:latin typeface="Rubik"/>
              </a:rPr>
              <a:t> state, perspectives, </a:t>
            </a:r>
            <a:r>
              <a:rPr lang="fr-FR" sz="800" b="0" i="0" dirty="0" err="1">
                <a:solidFill>
                  <a:srgbClr val="010101"/>
                </a:solidFill>
                <a:effectLst/>
                <a:latin typeface="Rubik"/>
              </a:rPr>
              <a:t>databases</a:t>
            </a:r>
            <a:r>
              <a:rPr lang="fr-FR" sz="800" b="0" i="0" dirty="0">
                <a:solidFill>
                  <a:srgbClr val="010101"/>
                </a:solidFill>
                <a:effectLst/>
                <a:latin typeface="Rubik"/>
              </a:rPr>
              <a:t>, and </a:t>
            </a:r>
            <a:r>
              <a:rPr lang="fr-FR" sz="800" b="0" i="0" dirty="0" err="1">
                <a:solidFill>
                  <a:srgbClr val="010101"/>
                </a:solidFill>
                <a:effectLst/>
                <a:latin typeface="Rubik"/>
              </a:rPr>
              <a:t>applicability</a:t>
            </a:r>
            <a:r>
              <a:rPr lang="fr-FR" sz="800" b="0" i="0" dirty="0">
                <a:solidFill>
                  <a:srgbClr val="010101"/>
                </a:solidFill>
                <a:effectLst/>
                <a:latin typeface="Rubik"/>
              </a:rPr>
              <a:t> of </a:t>
            </a:r>
            <a:r>
              <a:rPr lang="fr-FR" sz="800" b="0" i="0" dirty="0" err="1">
                <a:solidFill>
                  <a:srgbClr val="010101"/>
                </a:solidFill>
                <a:effectLst/>
                <a:latin typeface="Rubik"/>
              </a:rPr>
              <a:t>results</a:t>
            </a:r>
            <a:r>
              <a:rPr lang="fr-FR" sz="800" b="0" i="0" dirty="0">
                <a:solidFill>
                  <a:srgbClr val="010101"/>
                </a:solidFill>
                <a:effectLst/>
                <a:latin typeface="Rubik"/>
              </a:rPr>
              <a:t>. </a:t>
            </a:r>
          </a:p>
          <a:p>
            <a:pPr marL="171450" indent="-171450" algn="l">
              <a:buFont typeface="Wingdings" panose="05000000000000000000" pitchFamily="2" charset="2"/>
              <a:buChar char="§"/>
            </a:pPr>
            <a:r>
              <a:rPr lang="fr-FR" sz="800" b="0" i="0" dirty="0">
                <a:solidFill>
                  <a:srgbClr val="010101"/>
                </a:solidFill>
                <a:effectLst/>
                <a:latin typeface="Rubik"/>
              </a:rPr>
              <a:t>Global </a:t>
            </a:r>
            <a:r>
              <a:rPr lang="fr-FR" sz="800" b="0" i="0" dirty="0" err="1">
                <a:solidFill>
                  <a:srgbClr val="010101"/>
                </a:solidFill>
                <a:effectLst/>
                <a:latin typeface="Rubik"/>
              </a:rPr>
              <a:t>scale</a:t>
            </a:r>
            <a:r>
              <a:rPr lang="fr-FR" sz="800" b="0" i="0" dirty="0">
                <a:solidFill>
                  <a:srgbClr val="010101"/>
                </a:solidFill>
                <a:effectLst/>
                <a:latin typeface="Rubik"/>
              </a:rPr>
              <a:t> </a:t>
            </a:r>
            <a:r>
              <a:rPr lang="fr-FR" sz="800" b="0" i="0" dirty="0" err="1">
                <a:solidFill>
                  <a:srgbClr val="010101"/>
                </a:solidFill>
                <a:effectLst/>
                <a:latin typeface="Rubik"/>
              </a:rPr>
              <a:t>climate</a:t>
            </a:r>
            <a:r>
              <a:rPr lang="fr-FR" sz="800" b="0" i="0" dirty="0">
                <a:solidFill>
                  <a:srgbClr val="010101"/>
                </a:solidFill>
                <a:effectLst/>
                <a:latin typeface="Rubik"/>
              </a:rPr>
              <a:t> </a:t>
            </a:r>
            <a:r>
              <a:rPr lang="fr-FR" sz="800" b="0" i="0" dirty="0" err="1">
                <a:solidFill>
                  <a:srgbClr val="010101"/>
                </a:solidFill>
                <a:effectLst/>
                <a:latin typeface="Rubik"/>
              </a:rPr>
              <a:t>modelling</a:t>
            </a:r>
            <a:r>
              <a:rPr lang="fr-FR" sz="800" b="0" i="0" dirty="0">
                <a:solidFill>
                  <a:srgbClr val="010101"/>
                </a:solidFill>
                <a:effectLst/>
                <a:latin typeface="Rubik"/>
              </a:rPr>
              <a:t>: </a:t>
            </a:r>
            <a:r>
              <a:rPr lang="fr-FR" sz="800" b="0" i="0" dirty="0" err="1">
                <a:solidFill>
                  <a:srgbClr val="010101"/>
                </a:solidFill>
                <a:effectLst/>
                <a:latin typeface="Rubik"/>
              </a:rPr>
              <a:t>current</a:t>
            </a:r>
            <a:r>
              <a:rPr lang="fr-FR" sz="800" b="0" i="0" dirty="0">
                <a:solidFill>
                  <a:srgbClr val="010101"/>
                </a:solidFill>
                <a:effectLst/>
                <a:latin typeface="Rubik"/>
              </a:rPr>
              <a:t> state, perspectives, </a:t>
            </a:r>
            <a:r>
              <a:rPr lang="fr-FR" sz="800" b="0" i="0" dirty="0" err="1">
                <a:solidFill>
                  <a:srgbClr val="010101"/>
                </a:solidFill>
                <a:effectLst/>
                <a:latin typeface="Rubik"/>
              </a:rPr>
              <a:t>databases</a:t>
            </a:r>
            <a:r>
              <a:rPr lang="fr-FR" sz="800" b="0" i="0" dirty="0">
                <a:solidFill>
                  <a:srgbClr val="010101"/>
                </a:solidFill>
                <a:effectLst/>
                <a:latin typeface="Rubik"/>
              </a:rPr>
              <a:t>, and </a:t>
            </a:r>
            <a:r>
              <a:rPr lang="fr-FR" sz="800" b="0" i="0" dirty="0" err="1">
                <a:solidFill>
                  <a:srgbClr val="010101"/>
                </a:solidFill>
                <a:effectLst/>
                <a:latin typeface="Rubik"/>
              </a:rPr>
              <a:t>applicability</a:t>
            </a:r>
            <a:r>
              <a:rPr lang="fr-FR" sz="800" b="0" i="0" dirty="0">
                <a:solidFill>
                  <a:srgbClr val="010101"/>
                </a:solidFill>
                <a:effectLst/>
                <a:latin typeface="Rubik"/>
              </a:rPr>
              <a:t> of </a:t>
            </a:r>
            <a:r>
              <a:rPr lang="fr-FR" sz="800" b="0" i="0" dirty="0" err="1">
                <a:solidFill>
                  <a:srgbClr val="010101"/>
                </a:solidFill>
                <a:effectLst/>
                <a:latin typeface="Rubik"/>
              </a:rPr>
              <a:t>results</a:t>
            </a:r>
            <a:r>
              <a:rPr lang="fr-FR" sz="800" b="0" i="0" dirty="0">
                <a:solidFill>
                  <a:srgbClr val="010101"/>
                </a:solidFill>
                <a:effectLst/>
                <a:latin typeface="Rubik"/>
              </a:rPr>
              <a:t>. </a:t>
            </a:r>
          </a:p>
          <a:p>
            <a:pPr marL="171450" indent="-171450" algn="l">
              <a:buFont typeface="Wingdings" panose="05000000000000000000" pitchFamily="2" charset="2"/>
              <a:buChar char="§"/>
            </a:pPr>
            <a:r>
              <a:rPr lang="fr-FR" sz="800" b="0" i="0" dirty="0" err="1">
                <a:solidFill>
                  <a:srgbClr val="010101"/>
                </a:solidFill>
                <a:effectLst/>
                <a:latin typeface="Rubik"/>
              </a:rPr>
              <a:t>Regional</a:t>
            </a:r>
            <a:r>
              <a:rPr lang="fr-FR" sz="800" b="0" i="0" dirty="0">
                <a:solidFill>
                  <a:srgbClr val="010101"/>
                </a:solidFill>
                <a:effectLst/>
                <a:latin typeface="Rubik"/>
              </a:rPr>
              <a:t> </a:t>
            </a:r>
            <a:r>
              <a:rPr lang="fr-FR" sz="800" b="0" i="0" dirty="0" err="1">
                <a:solidFill>
                  <a:srgbClr val="010101"/>
                </a:solidFill>
                <a:effectLst/>
                <a:latin typeface="Rubik"/>
              </a:rPr>
              <a:t>scale</a:t>
            </a:r>
            <a:r>
              <a:rPr lang="fr-FR" sz="800" b="0" i="0" dirty="0">
                <a:solidFill>
                  <a:srgbClr val="010101"/>
                </a:solidFill>
                <a:effectLst/>
                <a:latin typeface="Rubik"/>
              </a:rPr>
              <a:t> </a:t>
            </a:r>
            <a:r>
              <a:rPr lang="fr-FR" sz="800" b="0" i="0" dirty="0" err="1">
                <a:solidFill>
                  <a:srgbClr val="010101"/>
                </a:solidFill>
                <a:effectLst/>
                <a:latin typeface="Rubik"/>
              </a:rPr>
              <a:t>climate</a:t>
            </a:r>
            <a:r>
              <a:rPr lang="fr-FR" sz="800" b="0" i="0" dirty="0">
                <a:solidFill>
                  <a:srgbClr val="010101"/>
                </a:solidFill>
                <a:effectLst/>
                <a:latin typeface="Rubik"/>
              </a:rPr>
              <a:t> </a:t>
            </a:r>
            <a:r>
              <a:rPr lang="fr-FR" sz="800" b="0" i="0" dirty="0" err="1">
                <a:solidFill>
                  <a:srgbClr val="010101"/>
                </a:solidFill>
                <a:effectLst/>
                <a:latin typeface="Rubik"/>
              </a:rPr>
              <a:t>modelling</a:t>
            </a:r>
            <a:r>
              <a:rPr lang="fr-FR" sz="800" b="0" i="0" dirty="0">
                <a:solidFill>
                  <a:srgbClr val="010101"/>
                </a:solidFill>
                <a:effectLst/>
                <a:latin typeface="Rubik"/>
              </a:rPr>
              <a:t>: </a:t>
            </a:r>
            <a:r>
              <a:rPr lang="fr-FR" sz="800" b="0" i="0" dirty="0" err="1">
                <a:solidFill>
                  <a:srgbClr val="010101"/>
                </a:solidFill>
                <a:effectLst/>
                <a:latin typeface="Rubik"/>
              </a:rPr>
              <a:t>current</a:t>
            </a:r>
            <a:r>
              <a:rPr lang="fr-FR" sz="800" b="0" i="0" dirty="0">
                <a:solidFill>
                  <a:srgbClr val="010101"/>
                </a:solidFill>
                <a:effectLst/>
                <a:latin typeface="Rubik"/>
              </a:rPr>
              <a:t> state, perspectives, data/</a:t>
            </a:r>
            <a:r>
              <a:rPr lang="fr-FR" sz="800" b="0" i="0" dirty="0" err="1">
                <a:solidFill>
                  <a:srgbClr val="010101"/>
                </a:solidFill>
                <a:effectLst/>
                <a:latin typeface="Rubik"/>
              </a:rPr>
              <a:t>databases</a:t>
            </a:r>
            <a:r>
              <a:rPr lang="fr-FR" sz="800" b="0" i="0" dirty="0">
                <a:solidFill>
                  <a:srgbClr val="010101"/>
                </a:solidFill>
                <a:effectLst/>
                <a:latin typeface="Rubik"/>
              </a:rPr>
              <a:t>, and </a:t>
            </a:r>
            <a:r>
              <a:rPr lang="fr-FR" sz="800" b="0" i="0" dirty="0" err="1">
                <a:solidFill>
                  <a:srgbClr val="010101"/>
                </a:solidFill>
                <a:effectLst/>
                <a:latin typeface="Rubik"/>
              </a:rPr>
              <a:t>applicability</a:t>
            </a:r>
            <a:r>
              <a:rPr lang="fr-FR" sz="800" b="0" i="0" dirty="0">
                <a:solidFill>
                  <a:srgbClr val="010101"/>
                </a:solidFill>
                <a:effectLst/>
                <a:latin typeface="Rubik"/>
              </a:rPr>
              <a:t> of </a:t>
            </a:r>
            <a:r>
              <a:rPr lang="fr-FR" sz="800" b="0" i="0" dirty="0" err="1">
                <a:solidFill>
                  <a:srgbClr val="010101"/>
                </a:solidFill>
                <a:effectLst/>
                <a:latin typeface="Rubik"/>
              </a:rPr>
              <a:t>results</a:t>
            </a:r>
            <a:r>
              <a:rPr lang="fr-FR" sz="800" b="0" i="0" dirty="0">
                <a:solidFill>
                  <a:srgbClr val="010101"/>
                </a:solidFill>
                <a:effectLst/>
                <a:latin typeface="Rubik"/>
              </a:rPr>
              <a:t>. </a:t>
            </a:r>
          </a:p>
          <a:p>
            <a:pPr marL="171450" indent="-171450" algn="l">
              <a:buFont typeface="Wingdings" panose="05000000000000000000" pitchFamily="2" charset="2"/>
              <a:buChar char="§"/>
            </a:pPr>
            <a:r>
              <a:rPr lang="fr-FR" sz="800" b="0" i="0" dirty="0">
                <a:solidFill>
                  <a:srgbClr val="010101"/>
                </a:solidFill>
                <a:effectLst/>
                <a:latin typeface="Rubik"/>
              </a:rPr>
              <a:t>Urban </a:t>
            </a:r>
            <a:r>
              <a:rPr lang="fr-FR" sz="800" b="0" i="0" dirty="0" err="1">
                <a:solidFill>
                  <a:srgbClr val="010101"/>
                </a:solidFill>
                <a:effectLst/>
                <a:latin typeface="Rubik"/>
              </a:rPr>
              <a:t>scale</a:t>
            </a:r>
            <a:r>
              <a:rPr lang="fr-FR" sz="800" b="0" i="0" dirty="0">
                <a:solidFill>
                  <a:srgbClr val="010101"/>
                </a:solidFill>
                <a:effectLst/>
                <a:latin typeface="Rubik"/>
              </a:rPr>
              <a:t> </a:t>
            </a:r>
            <a:r>
              <a:rPr lang="fr-FR" sz="800" b="0" i="0" dirty="0" err="1">
                <a:solidFill>
                  <a:srgbClr val="010101"/>
                </a:solidFill>
                <a:effectLst/>
                <a:latin typeface="Rubik"/>
              </a:rPr>
              <a:t>modelling</a:t>
            </a:r>
            <a:r>
              <a:rPr lang="fr-FR" sz="800" b="0" i="0" dirty="0">
                <a:solidFill>
                  <a:srgbClr val="010101"/>
                </a:solidFill>
                <a:effectLst/>
                <a:latin typeface="Rubik"/>
              </a:rPr>
              <a:t> for </a:t>
            </a:r>
            <a:r>
              <a:rPr lang="fr-FR" sz="800" b="0" i="0" dirty="0" err="1">
                <a:solidFill>
                  <a:srgbClr val="010101"/>
                </a:solidFill>
                <a:effectLst/>
                <a:latin typeface="Rubik"/>
              </a:rPr>
              <a:t>climate</a:t>
            </a:r>
            <a:r>
              <a:rPr lang="fr-FR" sz="800" b="0" i="0" dirty="0">
                <a:solidFill>
                  <a:srgbClr val="010101"/>
                </a:solidFill>
                <a:effectLst/>
                <a:latin typeface="Rubik"/>
              </a:rPr>
              <a:t> applications. </a:t>
            </a:r>
          </a:p>
          <a:p>
            <a:pPr marL="171450" indent="-171450" algn="l">
              <a:buFont typeface="Wingdings" panose="05000000000000000000" pitchFamily="2" charset="2"/>
              <a:buChar char="§"/>
            </a:pPr>
            <a:r>
              <a:rPr lang="fr-FR" sz="800" b="0" i="0" dirty="0" err="1">
                <a:solidFill>
                  <a:srgbClr val="010101"/>
                </a:solidFill>
                <a:effectLst/>
                <a:latin typeface="Rubik"/>
              </a:rPr>
              <a:t>Climate</a:t>
            </a:r>
            <a:r>
              <a:rPr lang="fr-FR" sz="800" b="0" i="0" dirty="0">
                <a:solidFill>
                  <a:srgbClr val="010101"/>
                </a:solidFill>
                <a:effectLst/>
                <a:latin typeface="Rubik"/>
              </a:rPr>
              <a:t> </a:t>
            </a:r>
            <a:r>
              <a:rPr lang="fr-FR" sz="800" b="0" i="0" dirty="0" err="1">
                <a:solidFill>
                  <a:srgbClr val="010101"/>
                </a:solidFill>
                <a:effectLst/>
                <a:latin typeface="Rubik"/>
              </a:rPr>
              <a:t>related</a:t>
            </a:r>
            <a:r>
              <a:rPr lang="fr-FR" sz="800" b="0" i="0" dirty="0">
                <a:solidFill>
                  <a:srgbClr val="010101"/>
                </a:solidFill>
                <a:effectLst/>
                <a:latin typeface="Rubik"/>
              </a:rPr>
              <a:t> </a:t>
            </a:r>
            <a:r>
              <a:rPr lang="fr-FR" sz="800" b="0" i="0" dirty="0" err="1">
                <a:solidFill>
                  <a:srgbClr val="010101"/>
                </a:solidFill>
                <a:effectLst/>
                <a:latin typeface="Rubik"/>
              </a:rPr>
              <a:t>datasets</a:t>
            </a:r>
            <a:r>
              <a:rPr lang="fr-FR" sz="800" b="0" i="0" dirty="0">
                <a:solidFill>
                  <a:srgbClr val="010101"/>
                </a:solidFill>
                <a:effectLst/>
                <a:latin typeface="Rubik"/>
              </a:rPr>
              <a:t>, </a:t>
            </a:r>
            <a:r>
              <a:rPr lang="fr-FR" sz="800" b="0" i="0" dirty="0" err="1">
                <a:solidFill>
                  <a:srgbClr val="010101"/>
                </a:solidFill>
                <a:effectLst/>
                <a:latin typeface="Rubik"/>
              </a:rPr>
              <a:t>Copernicus</a:t>
            </a:r>
            <a:r>
              <a:rPr lang="fr-FR" sz="800" b="0" i="0" dirty="0">
                <a:solidFill>
                  <a:srgbClr val="010101"/>
                </a:solidFill>
                <a:effectLst/>
                <a:latin typeface="Rubik"/>
              </a:rPr>
              <a:t> </a:t>
            </a:r>
            <a:r>
              <a:rPr lang="fr-FR" sz="800" b="0" i="0" dirty="0" err="1">
                <a:solidFill>
                  <a:srgbClr val="010101"/>
                </a:solidFill>
                <a:effectLst/>
                <a:latin typeface="Rubik"/>
              </a:rPr>
              <a:t>related</a:t>
            </a:r>
            <a:r>
              <a:rPr lang="fr-FR" sz="800" b="0" i="0" dirty="0">
                <a:solidFill>
                  <a:srgbClr val="010101"/>
                </a:solidFill>
                <a:effectLst/>
                <a:latin typeface="Rubik"/>
              </a:rPr>
              <a:t> data.</a:t>
            </a:r>
          </a:p>
          <a:p>
            <a:pPr marL="171450" indent="-171450" algn="l">
              <a:buFont typeface="Wingdings" panose="05000000000000000000" pitchFamily="2" charset="2"/>
              <a:buChar char="§"/>
            </a:pPr>
            <a:r>
              <a:rPr lang="fr-FR" sz="800" b="0" i="0" dirty="0">
                <a:solidFill>
                  <a:srgbClr val="010101"/>
                </a:solidFill>
                <a:effectLst/>
                <a:latin typeface="Rubik"/>
              </a:rPr>
              <a:t>Tools for </a:t>
            </a:r>
            <a:r>
              <a:rPr lang="fr-FR" sz="800" b="0" i="0" dirty="0" err="1">
                <a:solidFill>
                  <a:srgbClr val="010101"/>
                </a:solidFill>
                <a:effectLst/>
                <a:latin typeface="Rubik"/>
              </a:rPr>
              <a:t>visualization</a:t>
            </a:r>
            <a:r>
              <a:rPr lang="fr-FR" sz="800" b="0" i="0" dirty="0">
                <a:solidFill>
                  <a:srgbClr val="010101"/>
                </a:solidFill>
                <a:effectLst/>
                <a:latin typeface="Rubik"/>
              </a:rPr>
              <a:t> and </a:t>
            </a:r>
            <a:r>
              <a:rPr lang="fr-FR" sz="800" b="0" i="0" dirty="0" err="1">
                <a:solidFill>
                  <a:srgbClr val="010101"/>
                </a:solidFill>
                <a:effectLst/>
                <a:latin typeface="Rubik"/>
              </a:rPr>
              <a:t>analysis</a:t>
            </a:r>
            <a:r>
              <a:rPr lang="fr-FR" sz="800" b="0" i="0" dirty="0">
                <a:solidFill>
                  <a:srgbClr val="010101"/>
                </a:solidFill>
                <a:effectLst/>
                <a:latin typeface="Rubik"/>
              </a:rPr>
              <a:t> of </a:t>
            </a:r>
            <a:r>
              <a:rPr lang="fr-FR" sz="800" b="0" i="0" dirty="0" err="1">
                <a:solidFill>
                  <a:srgbClr val="010101"/>
                </a:solidFill>
                <a:effectLst/>
                <a:latin typeface="Rubik"/>
              </a:rPr>
              <a:t>climate</a:t>
            </a:r>
            <a:r>
              <a:rPr lang="fr-FR" sz="800" b="0" i="0" dirty="0">
                <a:solidFill>
                  <a:srgbClr val="010101"/>
                </a:solidFill>
                <a:effectLst/>
                <a:latin typeface="Rubik"/>
              </a:rPr>
              <a:t> </a:t>
            </a:r>
            <a:r>
              <a:rPr lang="fr-FR" sz="800" b="0" i="0" dirty="0" err="1">
                <a:solidFill>
                  <a:srgbClr val="010101"/>
                </a:solidFill>
                <a:effectLst/>
                <a:latin typeface="Rubik"/>
              </a:rPr>
              <a:t>related</a:t>
            </a:r>
            <a:r>
              <a:rPr lang="fr-FR" sz="800" b="0" i="0" dirty="0">
                <a:solidFill>
                  <a:srgbClr val="010101"/>
                </a:solidFill>
                <a:effectLst/>
                <a:latin typeface="Rubik"/>
              </a:rPr>
              <a:t> data.</a:t>
            </a:r>
          </a:p>
        </p:txBody>
      </p:sp>
      <p:sp>
        <p:nvSpPr>
          <p:cNvPr id="26" name="Прямоугольник: скругленные углы 25">
            <a:extLst>
              <a:ext uri="{FF2B5EF4-FFF2-40B4-BE49-F238E27FC236}">
                <a16:creationId xmlns="" xmlns:a16="http://schemas.microsoft.com/office/drawing/2014/main" id="{F776B324-C1A7-4B40-BDCC-D47C54169B34}"/>
              </a:ext>
            </a:extLst>
          </p:cNvPr>
          <p:cNvSpPr/>
          <p:nvPr/>
        </p:nvSpPr>
        <p:spPr>
          <a:xfrm>
            <a:off x="37889" y="3848083"/>
            <a:ext cx="4353297" cy="2322859"/>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rtl="0">
              <a:spcBef>
                <a:spcPts val="0"/>
              </a:spcBef>
              <a:spcAft>
                <a:spcPts val="0"/>
              </a:spcAft>
              <a:buFont typeface="Wingdings" panose="05000000000000000000" pitchFamily="2" charset="2"/>
              <a:buChar char="Ø"/>
            </a:pPr>
            <a:r>
              <a:rPr lang="en-US" sz="800" b="0" u="none" strike="noStrike" dirty="0">
                <a:solidFill>
                  <a:srgbClr val="000000"/>
                </a:solidFill>
                <a:effectLst/>
              </a:rPr>
              <a:t>Basic knowledge of: </a:t>
            </a:r>
          </a:p>
          <a:p>
            <a:pPr marL="171450" indent="-171450">
              <a:buFont typeface="Wingdings" panose="05000000000000000000" pitchFamily="2" charset="2"/>
              <a:buChar char="§"/>
            </a:pPr>
            <a:r>
              <a:rPr lang="en-US" sz="800" b="0" u="none" strike="noStrike" dirty="0">
                <a:solidFill>
                  <a:srgbClr val="000000"/>
                </a:solidFill>
                <a:effectLst/>
              </a:rPr>
              <a:t>regional focus of IPCC Assessment Report in Ukraine context</a:t>
            </a:r>
          </a:p>
          <a:p>
            <a:pPr marL="171450" indent="-171450">
              <a:buFont typeface="Wingdings" panose="05000000000000000000" pitchFamily="2" charset="2"/>
              <a:buChar char="§"/>
            </a:pPr>
            <a:r>
              <a:rPr lang="en-US" sz="800" b="0" u="none" strike="noStrike" dirty="0">
                <a:solidFill>
                  <a:srgbClr val="000000"/>
                </a:solidFill>
                <a:effectLst/>
              </a:rPr>
              <a:t>activities in support climate related research in Ukraine</a:t>
            </a:r>
          </a:p>
          <a:p>
            <a:pPr marL="171450" indent="-171450">
              <a:buFont typeface="Wingdings" panose="05000000000000000000" pitchFamily="2" charset="2"/>
              <a:buChar char="§"/>
            </a:pPr>
            <a:r>
              <a:rPr lang="en-US" sz="800" b="0" u="none" strike="noStrike" dirty="0">
                <a:solidFill>
                  <a:srgbClr val="000000"/>
                </a:solidFill>
                <a:effectLst/>
              </a:rPr>
              <a:t>WMO mechanisms and entities for provision of operational seasonal forecasts, current limitations of WMO regional climate outlook forums and reasons to expand portfolio of climate products, key features of objective seasonal forecasts</a:t>
            </a:r>
          </a:p>
          <a:p>
            <a:pPr marL="171450" indent="-171450">
              <a:buFont typeface="Wingdings" panose="05000000000000000000" pitchFamily="2" charset="2"/>
              <a:buChar char="§"/>
            </a:pPr>
            <a:r>
              <a:rPr lang="en-US" sz="800" b="0" u="none" strike="noStrike" dirty="0">
                <a:solidFill>
                  <a:srgbClr val="000000"/>
                </a:solidFill>
                <a:effectLst/>
              </a:rPr>
              <a:t>existing types, specifications and challenges of meteorological/climate observation systems</a:t>
            </a:r>
          </a:p>
          <a:p>
            <a:pPr marL="171450" indent="-171450">
              <a:buFont typeface="Wingdings" panose="05000000000000000000" pitchFamily="2" charset="2"/>
              <a:buChar char="§"/>
            </a:pPr>
            <a:r>
              <a:rPr lang="en-US" sz="800" b="0" u="none" strike="noStrike" dirty="0">
                <a:solidFill>
                  <a:srgbClr val="000000"/>
                </a:solidFill>
                <a:effectLst/>
              </a:rPr>
              <a:t>main principles, instruments, satellite Earth Observations products</a:t>
            </a:r>
          </a:p>
          <a:p>
            <a:pPr marL="171450" indent="-171450">
              <a:buFont typeface="Wingdings" panose="05000000000000000000" pitchFamily="2" charset="2"/>
              <a:buChar char="§"/>
            </a:pPr>
            <a:r>
              <a:rPr lang="en-US" sz="800" b="0" u="none" strike="noStrike" dirty="0">
                <a:solidFill>
                  <a:srgbClr val="000000"/>
                </a:solidFill>
                <a:effectLst/>
              </a:rPr>
              <a:t>Earth System Modelling, basic information of CMIP6 and its datasets</a:t>
            </a:r>
          </a:p>
          <a:p>
            <a:pPr marL="171450" indent="-171450">
              <a:buFont typeface="Wingdings" panose="05000000000000000000" pitchFamily="2" charset="2"/>
              <a:buChar char="§"/>
            </a:pPr>
            <a:r>
              <a:rPr lang="en-US" sz="800" b="0" u="none" strike="noStrike" dirty="0">
                <a:solidFill>
                  <a:srgbClr val="000000"/>
                </a:solidFill>
                <a:effectLst/>
              </a:rPr>
              <a:t>needs, use and advantages of regional climate models for local/regional impact studies</a:t>
            </a:r>
          </a:p>
          <a:p>
            <a:pPr marL="171450" indent="-171450">
              <a:buFont typeface="Wingdings" panose="05000000000000000000" pitchFamily="2" charset="2"/>
              <a:buChar char="§"/>
            </a:pPr>
            <a:r>
              <a:rPr lang="en-US" sz="800" b="0" u="none" strike="noStrike" dirty="0">
                <a:solidFill>
                  <a:srgbClr val="000000"/>
                </a:solidFill>
                <a:effectLst/>
              </a:rPr>
              <a:t>urban integrated system approach, principle modeling strategies at fine spatial resolution in the atmospheric boundary layer</a:t>
            </a:r>
          </a:p>
          <a:p>
            <a:pPr marL="171450" indent="-171450">
              <a:buFont typeface="Wingdings" panose="05000000000000000000" pitchFamily="2" charset="2"/>
              <a:buChar char="§"/>
            </a:pPr>
            <a:r>
              <a:rPr lang="en-US" sz="800" b="0" u="none" strike="noStrike" dirty="0">
                <a:solidFill>
                  <a:srgbClr val="000000"/>
                </a:solidFill>
                <a:effectLst/>
              </a:rPr>
              <a:t>datasets at Copernicus Climate Change Service (C3S) Climate Data Store (CDS) </a:t>
            </a:r>
          </a:p>
          <a:p>
            <a:pPr marL="171450" indent="-171450" rtl="0">
              <a:spcBef>
                <a:spcPts val="0"/>
              </a:spcBef>
              <a:spcAft>
                <a:spcPts val="0"/>
              </a:spcAft>
              <a:buFont typeface="Wingdings" panose="05000000000000000000" pitchFamily="2" charset="2"/>
              <a:buChar char="Ø"/>
            </a:pPr>
            <a:r>
              <a:rPr lang="en-US" sz="800" b="0" u="none" strike="noStrike" dirty="0">
                <a:solidFill>
                  <a:srgbClr val="000000"/>
                </a:solidFill>
                <a:effectLst/>
              </a:rPr>
              <a:t>Understanding possibilities of C3S CDS Toolbox in climate data </a:t>
            </a:r>
            <a:r>
              <a:rPr lang="en-US" sz="800" b="0" u="none" strike="noStrike" dirty="0" err="1">
                <a:solidFill>
                  <a:srgbClr val="000000"/>
                </a:solidFill>
                <a:effectLst/>
              </a:rPr>
              <a:t>visualisation</a:t>
            </a:r>
            <a:r>
              <a:rPr lang="en-US" sz="800" b="0" u="none" strike="noStrike" dirty="0">
                <a:solidFill>
                  <a:srgbClr val="000000"/>
                </a:solidFill>
                <a:effectLst/>
              </a:rPr>
              <a:t> and analysis</a:t>
            </a:r>
          </a:p>
          <a:p>
            <a:pPr marL="171450" indent="-171450" rtl="0">
              <a:spcBef>
                <a:spcPts val="0"/>
              </a:spcBef>
              <a:spcAft>
                <a:spcPts val="0"/>
              </a:spcAft>
              <a:buFont typeface="Wingdings" panose="05000000000000000000" pitchFamily="2" charset="2"/>
              <a:buChar char="Ø"/>
            </a:pPr>
            <a:r>
              <a:rPr lang="en-US" sz="800" b="0" u="none" strike="noStrike" dirty="0">
                <a:solidFill>
                  <a:srgbClr val="000000"/>
                </a:solidFill>
                <a:effectLst/>
              </a:rPr>
              <a:t>Skills in usage of C3S CDS Toolbox for group projects (as small-scale research projects)</a:t>
            </a:r>
          </a:p>
          <a:p>
            <a:pPr marL="171450" indent="-171450" rtl="0">
              <a:spcBef>
                <a:spcPts val="0"/>
              </a:spcBef>
              <a:spcAft>
                <a:spcPts val="0"/>
              </a:spcAft>
              <a:buFont typeface="Wingdings" panose="05000000000000000000" pitchFamily="2" charset="2"/>
              <a:buChar char="Ø"/>
            </a:pPr>
            <a:r>
              <a:rPr lang="en-US" sz="800" b="0" u="none" strike="noStrike" dirty="0">
                <a:solidFill>
                  <a:srgbClr val="000000"/>
                </a:solidFill>
                <a:effectLst/>
              </a:rPr>
              <a:t>Skills in group’s (as the team) developing and realizing research plan, and presenting research project results</a:t>
            </a:r>
          </a:p>
          <a:p>
            <a:endParaRPr lang="en-US" sz="800" dirty="0">
              <a:solidFill>
                <a:srgbClr val="FF0000"/>
              </a:solidFill>
            </a:endParaRPr>
          </a:p>
        </p:txBody>
      </p:sp>
      <p:sp>
        <p:nvSpPr>
          <p:cNvPr id="27" name="TextBox 26">
            <a:extLst>
              <a:ext uri="{FF2B5EF4-FFF2-40B4-BE49-F238E27FC236}">
                <a16:creationId xmlns="" xmlns:a16="http://schemas.microsoft.com/office/drawing/2014/main" id="{4D18A039-1A55-4BB4-8B2D-89089CC00D4D}"/>
              </a:ext>
            </a:extLst>
          </p:cNvPr>
          <p:cNvSpPr txBox="1"/>
          <p:nvPr/>
        </p:nvSpPr>
        <p:spPr>
          <a:xfrm>
            <a:off x="8880730" y="6136297"/>
            <a:ext cx="3335505" cy="207749"/>
          </a:xfrm>
          <a:prstGeom prst="rect">
            <a:avLst/>
          </a:prstGeom>
          <a:noFill/>
        </p:spPr>
        <p:txBody>
          <a:bodyPr wrap="square">
            <a:spAutoFit/>
          </a:bodyPr>
          <a:lstStyle/>
          <a:p>
            <a:r>
              <a:rPr lang="en-US" sz="750" dirty="0"/>
              <a:t>International Erasmus+ </a:t>
            </a:r>
            <a:r>
              <a:rPr lang="en-US" sz="750" dirty="0" err="1"/>
              <a:t>ClimEd</a:t>
            </a:r>
            <a:r>
              <a:rPr lang="en-US" sz="750" dirty="0"/>
              <a:t> project (</a:t>
            </a:r>
            <a:r>
              <a:rPr lang="en-US" sz="750" dirty="0">
                <a:hlinkClick r:id="rId4"/>
              </a:rPr>
              <a:t>http://climed.network</a:t>
            </a:r>
            <a:r>
              <a:rPr lang="en-US" sz="750" dirty="0"/>
              <a:t>)</a:t>
            </a:r>
          </a:p>
        </p:txBody>
      </p:sp>
      <p:sp>
        <p:nvSpPr>
          <p:cNvPr id="28" name="Прямоугольник: скругленные углы 27">
            <a:extLst>
              <a:ext uri="{FF2B5EF4-FFF2-40B4-BE49-F238E27FC236}">
                <a16:creationId xmlns="" xmlns:a16="http://schemas.microsoft.com/office/drawing/2014/main" id="{33B0F1F4-B1AD-4B8B-8E76-872AE5CE017A}"/>
              </a:ext>
            </a:extLst>
          </p:cNvPr>
          <p:cNvSpPr/>
          <p:nvPr/>
        </p:nvSpPr>
        <p:spPr>
          <a:xfrm>
            <a:off x="4488255" y="1138770"/>
            <a:ext cx="2433246" cy="492218"/>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chemeClr val="tx1"/>
                </a:solidFill>
              </a:rPr>
              <a:t>Odessa State Environmental University - w</a:t>
            </a:r>
            <a:r>
              <a:rPr lang="en-US" sz="800" i="1" dirty="0">
                <a:solidFill>
                  <a:schemeClr val="tx1"/>
                </a:solidFill>
              </a:rPr>
              <a:t>orkspaces in the </a:t>
            </a:r>
            <a:r>
              <a:rPr lang="fr-FR" sz="800" i="1" dirty="0">
                <a:solidFill>
                  <a:schemeClr val="tx1"/>
                </a:solidFill>
              </a:rPr>
              <a:t>Moodle system, </a:t>
            </a:r>
            <a:r>
              <a:rPr lang="en-US" sz="800" i="1" dirty="0">
                <a:solidFill>
                  <a:schemeClr val="tx1"/>
                </a:solidFill>
              </a:rPr>
              <a:t>web-page with training materials, e</a:t>
            </a:r>
            <a:r>
              <a:rPr lang="fr-FR" sz="800" i="1" dirty="0">
                <a:solidFill>
                  <a:schemeClr val="tx1"/>
                </a:solidFill>
              </a:rPr>
              <a:t>-</a:t>
            </a:r>
            <a:r>
              <a:rPr lang="fr-FR" sz="800" i="1" dirty="0" err="1">
                <a:solidFill>
                  <a:schemeClr val="tx1"/>
                </a:solidFill>
              </a:rPr>
              <a:t>evaluations</a:t>
            </a:r>
            <a:r>
              <a:rPr lang="fr-FR" sz="800" i="1" dirty="0">
                <a:solidFill>
                  <a:schemeClr val="tx1"/>
                </a:solidFill>
              </a:rPr>
              <a:t>;</a:t>
            </a:r>
            <a:r>
              <a:rPr lang="en-US" sz="800" i="1" dirty="0">
                <a:solidFill>
                  <a:schemeClr val="tx1"/>
                </a:solidFill>
              </a:rPr>
              <a:t> </a:t>
            </a:r>
            <a:r>
              <a:rPr lang="fr-FR" sz="800" i="1" dirty="0" err="1">
                <a:solidFill>
                  <a:schemeClr val="tx1"/>
                </a:solidFill>
              </a:rPr>
              <a:t>University</a:t>
            </a:r>
            <a:r>
              <a:rPr lang="fr-FR" sz="800" i="1" dirty="0">
                <a:solidFill>
                  <a:schemeClr val="tx1"/>
                </a:solidFill>
              </a:rPr>
              <a:t> of Helsinki - Zoom-</a:t>
            </a:r>
            <a:r>
              <a:rPr lang="fr-FR" sz="800" i="1" dirty="0" err="1">
                <a:solidFill>
                  <a:schemeClr val="tx1"/>
                </a:solidFill>
              </a:rPr>
              <a:t>hosting</a:t>
            </a:r>
            <a:r>
              <a:rPr lang="fr-FR" sz="800" i="1" dirty="0">
                <a:solidFill>
                  <a:schemeClr val="tx1"/>
                </a:solidFill>
              </a:rPr>
              <a:t>; </a:t>
            </a:r>
            <a:r>
              <a:rPr lang="en-US" sz="800" i="1" dirty="0">
                <a:solidFill>
                  <a:schemeClr val="tx1"/>
                </a:solidFill>
              </a:rPr>
              <a:t>e-mail, Viber, Telegram, etc.</a:t>
            </a:r>
            <a:endParaRPr lang="x-none" sz="800" i="1" dirty="0">
              <a:solidFill>
                <a:schemeClr val="tx1"/>
              </a:solidFill>
            </a:endParaRPr>
          </a:p>
        </p:txBody>
      </p:sp>
      <p:sp>
        <p:nvSpPr>
          <p:cNvPr id="29" name="Прямоугольник: скругленные углы 28">
            <a:extLst>
              <a:ext uri="{FF2B5EF4-FFF2-40B4-BE49-F238E27FC236}">
                <a16:creationId xmlns="" xmlns:a16="http://schemas.microsoft.com/office/drawing/2014/main" id="{CB645F3C-A31F-44C0-ACB4-24C22787F4A7}"/>
              </a:ext>
            </a:extLst>
          </p:cNvPr>
          <p:cNvSpPr/>
          <p:nvPr/>
        </p:nvSpPr>
        <p:spPr>
          <a:xfrm>
            <a:off x="7098227" y="1016520"/>
            <a:ext cx="1851303" cy="70007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800" dirty="0">
                <a:solidFill>
                  <a:schemeClr val="tx1"/>
                </a:solidFill>
              </a:rPr>
              <a:t>Climate Data Store </a:t>
            </a:r>
            <a:r>
              <a:rPr lang="en-GB" sz="800" dirty="0">
                <a:solidFill>
                  <a:schemeClr val="tx1"/>
                </a:solidFill>
              </a:rPr>
              <a:t>Toolbox, </a:t>
            </a:r>
            <a:r>
              <a:rPr lang="pl-PL" sz="800" dirty="0">
                <a:solidFill>
                  <a:schemeClr val="tx1"/>
                </a:solidFill>
              </a:rPr>
              <a:t>climate.copernicus.eu, Python (Anaconda/ Jupyter Notebook), </a:t>
            </a:r>
            <a:r>
              <a:rPr lang="en-GB" sz="800" dirty="0">
                <a:solidFill>
                  <a:schemeClr val="tx1"/>
                </a:solidFill>
              </a:rPr>
              <a:t>NCO</a:t>
            </a:r>
            <a:r>
              <a:rPr lang="pl-PL" sz="800" dirty="0">
                <a:solidFill>
                  <a:schemeClr val="tx1"/>
                </a:solidFill>
              </a:rPr>
              <a:t> </a:t>
            </a:r>
            <a:r>
              <a:rPr lang="en-GB" sz="800" dirty="0">
                <a:solidFill>
                  <a:schemeClr val="tx1"/>
                </a:solidFill>
              </a:rPr>
              <a:t>and CDO</a:t>
            </a:r>
            <a:r>
              <a:rPr lang="pl-PL" sz="800" dirty="0">
                <a:solidFill>
                  <a:schemeClr val="tx1"/>
                </a:solidFill>
              </a:rPr>
              <a:t>, Integrated Data Viewer, </a:t>
            </a:r>
            <a:r>
              <a:rPr lang="en-GB" sz="800" dirty="0" err="1">
                <a:solidFill>
                  <a:schemeClr val="tx1"/>
                </a:solidFill>
              </a:rPr>
              <a:t>NCView</a:t>
            </a:r>
            <a:r>
              <a:rPr lang="en-GB" sz="800" dirty="0">
                <a:solidFill>
                  <a:schemeClr val="tx1"/>
                </a:solidFill>
              </a:rPr>
              <a:t>, </a:t>
            </a:r>
            <a:r>
              <a:rPr lang="pl-PL" sz="800" dirty="0">
                <a:solidFill>
                  <a:schemeClr val="tx1"/>
                </a:solidFill>
              </a:rPr>
              <a:t>Metview</a:t>
            </a:r>
            <a:r>
              <a:rPr lang="en-GB" sz="800" dirty="0">
                <a:solidFill>
                  <a:schemeClr val="tx1"/>
                </a:solidFill>
              </a:rPr>
              <a:t>, etc.</a:t>
            </a:r>
            <a:endParaRPr lang="en-US" sz="800" dirty="0">
              <a:solidFill>
                <a:schemeClr val="tx1"/>
              </a:solidFill>
            </a:endParaRPr>
          </a:p>
        </p:txBody>
      </p:sp>
      <p:sp>
        <p:nvSpPr>
          <p:cNvPr id="30" name="Прямоугольник: скругленные углы 29">
            <a:extLst>
              <a:ext uri="{FF2B5EF4-FFF2-40B4-BE49-F238E27FC236}">
                <a16:creationId xmlns="" xmlns:a16="http://schemas.microsoft.com/office/drawing/2014/main" id="{29308918-9C7F-4C5B-8567-118656DD164D}"/>
              </a:ext>
            </a:extLst>
          </p:cNvPr>
          <p:cNvSpPr/>
          <p:nvPr/>
        </p:nvSpPr>
        <p:spPr>
          <a:xfrm>
            <a:off x="7717863" y="4039277"/>
            <a:ext cx="1666386" cy="2113574"/>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b="1" dirty="0">
                <a:solidFill>
                  <a:schemeClr val="tx1"/>
                </a:solidFill>
              </a:rPr>
              <a:t>90% </a:t>
            </a:r>
            <a:r>
              <a:rPr lang="en-US" sz="800" dirty="0">
                <a:solidFill>
                  <a:schemeClr val="tx1"/>
                </a:solidFill>
              </a:rPr>
              <a:t>of the participants estimated overall</a:t>
            </a:r>
          </a:p>
          <a:p>
            <a:r>
              <a:rPr lang="en-US" sz="800" dirty="0">
                <a:solidFill>
                  <a:schemeClr val="tx1"/>
                </a:solidFill>
              </a:rPr>
              <a:t>rating for this course as ”very good” and “good”, </a:t>
            </a:r>
          </a:p>
          <a:p>
            <a:r>
              <a:rPr lang="en-US" sz="800" b="1" dirty="0">
                <a:solidFill>
                  <a:schemeClr val="tx1"/>
                </a:solidFill>
              </a:rPr>
              <a:t>84%</a:t>
            </a:r>
            <a:r>
              <a:rPr lang="en-US" sz="800" dirty="0">
                <a:solidFill>
                  <a:schemeClr val="tx1"/>
                </a:solidFill>
              </a:rPr>
              <a:t> -  training materials were of excellent quality</a:t>
            </a:r>
          </a:p>
          <a:p>
            <a:r>
              <a:rPr lang="en-US" sz="800" b="1" dirty="0">
                <a:solidFill>
                  <a:schemeClr val="tx1"/>
                </a:solidFill>
              </a:rPr>
              <a:t>97% </a:t>
            </a:r>
            <a:r>
              <a:rPr lang="en-US" sz="800" dirty="0">
                <a:solidFill>
                  <a:schemeClr val="tx1"/>
                </a:solidFill>
              </a:rPr>
              <a:t>- information about training was sufficient, </a:t>
            </a:r>
            <a:r>
              <a:rPr lang="en-US" sz="800" b="1" dirty="0">
                <a:solidFill>
                  <a:schemeClr val="tx1"/>
                </a:solidFill>
              </a:rPr>
              <a:t>91% </a:t>
            </a:r>
            <a:r>
              <a:rPr lang="en-US" sz="800" dirty="0">
                <a:solidFill>
                  <a:schemeClr val="tx1"/>
                </a:solidFill>
              </a:rPr>
              <a:t>- participants will recommend such training to colleagues</a:t>
            </a:r>
          </a:p>
          <a:p>
            <a:r>
              <a:rPr lang="en-US" sz="800" b="1" dirty="0">
                <a:solidFill>
                  <a:schemeClr val="tx1"/>
                </a:solidFill>
              </a:rPr>
              <a:t>70%</a:t>
            </a:r>
            <a:r>
              <a:rPr lang="en-US" sz="800" dirty="0">
                <a:solidFill>
                  <a:schemeClr val="tx1"/>
                </a:solidFill>
              </a:rPr>
              <a:t> - “fully agreed” and “mostly agreed” that they have obtained/ improved their competencies and</a:t>
            </a:r>
          </a:p>
          <a:p>
            <a:r>
              <a:rPr lang="en-US" sz="800" dirty="0">
                <a:solidFill>
                  <a:schemeClr val="tx1"/>
                </a:solidFill>
              </a:rPr>
              <a:t>got skills in usage of the C3S CDS Toolbox remotely/ virtually working as groups.</a:t>
            </a:r>
            <a:endParaRPr lang="en-US" sz="536" dirty="0">
              <a:solidFill>
                <a:schemeClr val="tx1"/>
              </a:solidFill>
            </a:endParaRPr>
          </a:p>
        </p:txBody>
      </p:sp>
      <p:sp>
        <p:nvSpPr>
          <p:cNvPr id="31" name="Прямоугольник: скругленные углы 30">
            <a:extLst>
              <a:ext uri="{FF2B5EF4-FFF2-40B4-BE49-F238E27FC236}">
                <a16:creationId xmlns="" xmlns:a16="http://schemas.microsoft.com/office/drawing/2014/main" id="{9864B8B1-95DA-4C75-8F75-95A590D3026E}"/>
              </a:ext>
            </a:extLst>
          </p:cNvPr>
          <p:cNvSpPr/>
          <p:nvPr/>
        </p:nvSpPr>
        <p:spPr>
          <a:xfrm>
            <a:off x="9930754" y="953868"/>
            <a:ext cx="2112040" cy="4390428"/>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chemeClr val="tx1"/>
                </a:solidFill>
              </a:rPr>
              <a:t>The participants have obtained new/ upgraded basic knowledge about IPCC</a:t>
            </a:r>
          </a:p>
          <a:p>
            <a:r>
              <a:rPr lang="en-US" sz="800" dirty="0">
                <a:solidFill>
                  <a:schemeClr val="tx1"/>
                </a:solidFill>
              </a:rPr>
              <a:t>Assessment Report, current activities in support climate related research in Ukraine; WMO mechanisms and</a:t>
            </a:r>
          </a:p>
          <a:p>
            <a:r>
              <a:rPr lang="en-US" sz="800" dirty="0">
                <a:solidFill>
                  <a:schemeClr val="tx1"/>
                </a:solidFill>
              </a:rPr>
              <a:t>entities for provision of operational seasonal forecasts, current limitations of WMO regional climate outlook</a:t>
            </a:r>
          </a:p>
          <a:p>
            <a:r>
              <a:rPr lang="en-US" sz="800" dirty="0">
                <a:solidFill>
                  <a:schemeClr val="tx1"/>
                </a:solidFill>
              </a:rPr>
              <a:t>forums and reasons to expand portfolio of climate products, key features of objective seasonal forecasts; existing</a:t>
            </a:r>
          </a:p>
          <a:p>
            <a:r>
              <a:rPr lang="en-US" sz="800" dirty="0">
                <a:solidFill>
                  <a:schemeClr val="tx1"/>
                </a:solidFill>
              </a:rPr>
              <a:t>types, specifications and challenges of meteorological/climate observation systems; main principles, instruments,</a:t>
            </a:r>
          </a:p>
          <a:p>
            <a:r>
              <a:rPr lang="en-US" sz="800" dirty="0">
                <a:solidFill>
                  <a:schemeClr val="tx1"/>
                </a:solidFill>
              </a:rPr>
              <a:t>satellite Earth Observations products; Earth System Modelling, basic information of CMIP6 and its datasets;</a:t>
            </a:r>
          </a:p>
          <a:p>
            <a:r>
              <a:rPr lang="en-US" sz="800" dirty="0">
                <a:solidFill>
                  <a:schemeClr val="tx1"/>
                </a:solidFill>
              </a:rPr>
              <a:t>needs, use and advantages of regional climate models for local/regional impact studies; urban integrated system</a:t>
            </a:r>
          </a:p>
          <a:p>
            <a:r>
              <a:rPr lang="en-US" sz="800" dirty="0">
                <a:solidFill>
                  <a:schemeClr val="tx1"/>
                </a:solidFill>
              </a:rPr>
              <a:t>approach, principle modeling strategies at fine spatial resolution in the atmospheric boundary layer; datasets at</a:t>
            </a:r>
          </a:p>
          <a:p>
            <a:r>
              <a:rPr lang="en-US" sz="800" dirty="0">
                <a:solidFill>
                  <a:schemeClr val="tx1"/>
                </a:solidFill>
              </a:rPr>
              <a:t>Copernicus Climate Change Service (C3S) Climate Data Store (CDS); and better understanding possibilities of</a:t>
            </a:r>
          </a:p>
          <a:p>
            <a:r>
              <a:rPr lang="en-US" sz="800" dirty="0">
                <a:solidFill>
                  <a:schemeClr val="tx1"/>
                </a:solidFill>
              </a:rPr>
              <a:t>C3S CDS Toolbox in climate data </a:t>
            </a:r>
            <a:r>
              <a:rPr lang="en-US" sz="800" dirty="0" err="1">
                <a:solidFill>
                  <a:schemeClr val="tx1"/>
                </a:solidFill>
              </a:rPr>
              <a:t>visualisation</a:t>
            </a:r>
            <a:r>
              <a:rPr lang="en-US" sz="800" dirty="0">
                <a:solidFill>
                  <a:schemeClr val="tx1"/>
                </a:solidFill>
              </a:rPr>
              <a:t> and analysis as well as skills in usage of C3S CDS Toolbox for</a:t>
            </a:r>
          </a:p>
          <a:p>
            <a:r>
              <a:rPr lang="en-US" sz="800" dirty="0">
                <a:solidFill>
                  <a:schemeClr val="tx1"/>
                </a:solidFill>
              </a:rPr>
              <a:t>group projects (as small-scale research projects) and skills in group’s (as the team) developing and realizing</a:t>
            </a:r>
          </a:p>
          <a:p>
            <a:r>
              <a:rPr lang="en-US" sz="800" dirty="0">
                <a:solidFill>
                  <a:schemeClr val="tx1"/>
                </a:solidFill>
              </a:rPr>
              <a:t>research plan, and presenting research project results.</a:t>
            </a:r>
            <a:endParaRPr lang="en-US" sz="800" b="1" dirty="0">
              <a:solidFill>
                <a:schemeClr val="tx1"/>
              </a:solidFill>
            </a:endParaRPr>
          </a:p>
        </p:txBody>
      </p:sp>
      <p:sp>
        <p:nvSpPr>
          <p:cNvPr id="32" name="Прямоугольник: скругленные углы 31">
            <a:extLst>
              <a:ext uri="{FF2B5EF4-FFF2-40B4-BE49-F238E27FC236}">
                <a16:creationId xmlns="" xmlns:a16="http://schemas.microsoft.com/office/drawing/2014/main" id="{D87AC8D2-EAF0-4B93-9D49-D018C8CEACB7}"/>
              </a:ext>
            </a:extLst>
          </p:cNvPr>
          <p:cNvSpPr/>
          <p:nvPr/>
        </p:nvSpPr>
        <p:spPr>
          <a:xfrm>
            <a:off x="8795753" y="2464821"/>
            <a:ext cx="1042973" cy="1050684"/>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err="1">
                <a:solidFill>
                  <a:schemeClr val="tx1"/>
                </a:solidFill>
              </a:rPr>
              <a:t>ClimEd</a:t>
            </a:r>
            <a:r>
              <a:rPr lang="en-US" sz="800" dirty="0">
                <a:solidFill>
                  <a:schemeClr val="tx1"/>
                </a:solidFill>
              </a:rPr>
              <a:t> training </a:t>
            </a:r>
            <a:r>
              <a:rPr lang="en-US" sz="800" b="1" dirty="0">
                <a:solidFill>
                  <a:schemeClr val="tx1"/>
                </a:solidFill>
              </a:rPr>
              <a:t>certificates</a:t>
            </a:r>
            <a:r>
              <a:rPr lang="en-US" sz="800" dirty="0">
                <a:solidFill>
                  <a:schemeClr val="tx1"/>
                </a:solidFill>
              </a:rPr>
              <a:t> </a:t>
            </a:r>
          </a:p>
          <a:p>
            <a:pPr algn="ctr"/>
            <a:r>
              <a:rPr lang="en-US" sz="800" dirty="0">
                <a:solidFill>
                  <a:schemeClr val="tx1"/>
                </a:solidFill>
              </a:rPr>
              <a:t>= 3 ECTS:</a:t>
            </a:r>
          </a:p>
          <a:p>
            <a:r>
              <a:rPr lang="ru-RU" sz="800" b="1" dirty="0">
                <a:solidFill>
                  <a:schemeClr val="tx1"/>
                </a:solidFill>
              </a:rPr>
              <a:t>1</a:t>
            </a:r>
            <a:r>
              <a:rPr lang="en-GB" sz="800" b="1" dirty="0">
                <a:solidFill>
                  <a:schemeClr val="tx1"/>
                </a:solidFill>
              </a:rPr>
              <a:t>5</a:t>
            </a:r>
            <a:r>
              <a:rPr lang="en-US" sz="800" b="1" dirty="0">
                <a:solidFill>
                  <a:schemeClr val="tx1"/>
                </a:solidFill>
              </a:rPr>
              <a:t> “Platinum”</a:t>
            </a:r>
          </a:p>
          <a:p>
            <a:r>
              <a:rPr lang="ru-RU" sz="800" b="1" dirty="0">
                <a:solidFill>
                  <a:schemeClr val="tx1"/>
                </a:solidFill>
              </a:rPr>
              <a:t>1</a:t>
            </a:r>
            <a:r>
              <a:rPr lang="en-GB" sz="800" b="1" dirty="0">
                <a:solidFill>
                  <a:schemeClr val="tx1"/>
                </a:solidFill>
              </a:rPr>
              <a:t>1</a:t>
            </a:r>
            <a:r>
              <a:rPr lang="en-US" sz="800" b="1" dirty="0">
                <a:solidFill>
                  <a:schemeClr val="tx1"/>
                </a:solidFill>
              </a:rPr>
              <a:t> “Gold”</a:t>
            </a:r>
          </a:p>
          <a:p>
            <a:r>
              <a:rPr lang="ru-RU" sz="800" b="1" dirty="0">
                <a:solidFill>
                  <a:schemeClr val="tx1"/>
                </a:solidFill>
              </a:rPr>
              <a:t>1</a:t>
            </a:r>
            <a:r>
              <a:rPr lang="en-GB" sz="800" b="1" dirty="0">
                <a:solidFill>
                  <a:schemeClr val="tx1"/>
                </a:solidFill>
              </a:rPr>
              <a:t>6</a:t>
            </a:r>
            <a:r>
              <a:rPr lang="en-US" sz="800" b="1" dirty="0">
                <a:solidFill>
                  <a:schemeClr val="tx1"/>
                </a:solidFill>
              </a:rPr>
              <a:t> “Ordinary”</a:t>
            </a:r>
            <a:endParaRPr lang="ru-RU" sz="800" b="1" dirty="0">
              <a:solidFill>
                <a:schemeClr val="tx1"/>
              </a:solidFill>
            </a:endParaRPr>
          </a:p>
          <a:p>
            <a:endParaRPr lang="en-US" sz="800" b="1" dirty="0">
              <a:solidFill>
                <a:schemeClr val="tx1"/>
              </a:solidFill>
            </a:endParaRPr>
          </a:p>
        </p:txBody>
      </p:sp>
      <p:sp>
        <p:nvSpPr>
          <p:cNvPr id="35" name="TextBox 34">
            <a:extLst>
              <a:ext uri="{FF2B5EF4-FFF2-40B4-BE49-F238E27FC236}">
                <a16:creationId xmlns="" xmlns:a16="http://schemas.microsoft.com/office/drawing/2014/main" id="{2C53B392-A48F-4347-B542-5B2345A4AA81}"/>
              </a:ext>
            </a:extLst>
          </p:cNvPr>
          <p:cNvSpPr txBox="1"/>
          <p:nvPr/>
        </p:nvSpPr>
        <p:spPr>
          <a:xfrm>
            <a:off x="4031090" y="13156"/>
            <a:ext cx="3551084" cy="430887"/>
          </a:xfrm>
          <a:prstGeom prst="rect">
            <a:avLst/>
          </a:prstGeom>
          <a:noFill/>
        </p:spPr>
        <p:txBody>
          <a:bodyPr wrap="square">
            <a:spAutoFit/>
          </a:bodyPr>
          <a:lstStyle/>
          <a:p>
            <a:r>
              <a:rPr lang="en-US" sz="2200" b="1" dirty="0" err="1">
                <a:solidFill>
                  <a:srgbClr val="3D05BB"/>
                </a:solidFill>
              </a:rPr>
              <a:t>ClimEd</a:t>
            </a:r>
            <a:r>
              <a:rPr lang="en-US" sz="2200" b="1" dirty="0">
                <a:solidFill>
                  <a:srgbClr val="3D05BB"/>
                </a:solidFill>
              </a:rPr>
              <a:t> 3</a:t>
            </a:r>
            <a:r>
              <a:rPr lang="en-US" sz="2200" b="1" baseline="30000" dirty="0">
                <a:solidFill>
                  <a:srgbClr val="3D05BB"/>
                </a:solidFill>
              </a:rPr>
              <a:t>rd</a:t>
            </a:r>
            <a:r>
              <a:rPr lang="en-US" sz="2200" b="1" dirty="0">
                <a:solidFill>
                  <a:srgbClr val="3D05BB"/>
                </a:solidFill>
              </a:rPr>
              <a:t> Training (Finland)</a:t>
            </a:r>
          </a:p>
        </p:txBody>
      </p:sp>
    </p:spTree>
    <p:extLst>
      <p:ext uri="{BB962C8B-B14F-4D97-AF65-F5344CB8AC3E}">
        <p14:creationId xmlns="" xmlns:p14="http://schemas.microsoft.com/office/powerpoint/2010/main" val="955417772"/>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0436D5D-D9D3-487D-9BC8-3CFCB618A856}"/>
              </a:ext>
            </a:extLst>
          </p:cNvPr>
          <p:cNvPicPr>
            <a:picLocks noChangeAspect="1"/>
          </p:cNvPicPr>
          <p:nvPr/>
        </p:nvPicPr>
        <p:blipFill>
          <a:blip r:embed="rId2" cstate="print"/>
          <a:stretch>
            <a:fillRect/>
          </a:stretch>
        </p:blipFill>
        <p:spPr>
          <a:xfrm>
            <a:off x="3754563" y="1123941"/>
            <a:ext cx="8242506" cy="5212532"/>
          </a:xfrm>
          <a:prstGeom prst="rect">
            <a:avLst/>
          </a:prstGeom>
        </p:spPr>
      </p:pic>
      <p:sp>
        <p:nvSpPr>
          <p:cNvPr id="4" name="Date Placeholder 3">
            <a:extLst>
              <a:ext uri="{FF2B5EF4-FFF2-40B4-BE49-F238E27FC236}">
                <a16:creationId xmlns="" xmlns:a16="http://schemas.microsoft.com/office/drawing/2014/main" id="{146E246A-A52A-431F-A88C-E4CB43E5CE2E}"/>
              </a:ext>
            </a:extLst>
          </p:cNvPr>
          <p:cNvSpPr>
            <a:spLocks noGrp="1"/>
          </p:cNvSpPr>
          <p:nvPr>
            <p:ph type="dt" sz="half" idx="10"/>
          </p:nvPr>
        </p:nvSpPr>
        <p:spPr/>
        <p:txBody>
          <a:bodyPr/>
          <a:lstStyle/>
          <a:p>
            <a:fld id="{C1883C14-771A-48EE-8A80-F60CD852F446}" type="datetime1">
              <a:rPr lang="en-US" smtClean="0"/>
              <a:pPr/>
              <a:t>5/20/2022</a:t>
            </a:fld>
            <a:endParaRPr lang="en-US"/>
          </a:p>
        </p:txBody>
      </p:sp>
      <p:sp>
        <p:nvSpPr>
          <p:cNvPr id="5" name="Footer Placeholder 4">
            <a:extLst>
              <a:ext uri="{FF2B5EF4-FFF2-40B4-BE49-F238E27FC236}">
                <a16:creationId xmlns="" xmlns:a16="http://schemas.microsoft.com/office/drawing/2014/main" id="{04820914-28BA-4169-9883-56C61C44656D}"/>
              </a:ext>
            </a:extLst>
          </p:cNvPr>
          <p:cNvSpPr>
            <a:spLocks noGrp="1"/>
          </p:cNvSpPr>
          <p:nvPr>
            <p:ph type="ftr" sz="quarter" idx="11"/>
          </p:nvPr>
        </p:nvSpPr>
        <p:spPr/>
        <p:txBody>
          <a:bodyPr/>
          <a:lstStyle/>
          <a:p>
            <a:pPr>
              <a:defRPr/>
            </a:pPr>
            <a:r>
              <a:rPr lang="en-US"/>
              <a:t>The European Commission support for the production of this publication does not constitute an endorsement of the contents which reflects the views only</a:t>
            </a:r>
          </a:p>
          <a:p>
            <a:pPr>
              <a:defRPr/>
            </a:pPr>
            <a:r>
              <a:rPr lang="en-US"/>
              <a:t>of the authors, and the Commission cannot be held responsible for any use which may be made of the information contained therein</a:t>
            </a:r>
            <a:endParaRPr lang="en-US" dirty="0"/>
          </a:p>
        </p:txBody>
      </p:sp>
      <p:sp>
        <p:nvSpPr>
          <p:cNvPr id="6" name="Slide Number Placeholder 5">
            <a:extLst>
              <a:ext uri="{FF2B5EF4-FFF2-40B4-BE49-F238E27FC236}">
                <a16:creationId xmlns="" xmlns:a16="http://schemas.microsoft.com/office/drawing/2014/main" id="{017E6E30-3195-4E3D-840A-27B204C49FE3}"/>
              </a:ext>
            </a:extLst>
          </p:cNvPr>
          <p:cNvSpPr>
            <a:spLocks noGrp="1"/>
          </p:cNvSpPr>
          <p:nvPr>
            <p:ph type="sldNum" sz="quarter" idx="12"/>
          </p:nvPr>
        </p:nvSpPr>
        <p:spPr/>
        <p:txBody>
          <a:bodyPr/>
          <a:lstStyle/>
          <a:p>
            <a:fld id="{90F67618-A52E-4987-947D-71E58B73B891}" type="slidenum">
              <a:rPr lang="en-US" smtClean="0"/>
              <a:pPr/>
              <a:t>17</a:t>
            </a:fld>
            <a:endParaRPr lang="en-US"/>
          </a:p>
        </p:txBody>
      </p:sp>
      <p:sp>
        <p:nvSpPr>
          <p:cNvPr id="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6"/>
          <p:cNvSpPr>
            <a:spLocks noChangeArrowheads="1"/>
          </p:cNvSpPr>
          <p:nvPr/>
        </p:nvSpPr>
        <p:spPr bwMode="auto">
          <a:xfrm>
            <a:off x="0" y="9315450"/>
            <a:ext cx="12192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10" name="Title 1">
            <a:extLst>
              <a:ext uri="{FF2B5EF4-FFF2-40B4-BE49-F238E27FC236}">
                <a16:creationId xmlns="" xmlns:a16="http://schemas.microsoft.com/office/drawing/2014/main" id="{A88A01E8-520D-44CC-96D3-051D33B1CB62}"/>
              </a:ext>
            </a:extLst>
          </p:cNvPr>
          <p:cNvSpPr txBox="1">
            <a:spLocks/>
          </p:cNvSpPr>
          <p:nvPr/>
        </p:nvSpPr>
        <p:spPr>
          <a:xfrm>
            <a:off x="0" y="326254"/>
            <a:ext cx="12192000" cy="6102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B0F0"/>
                </a:solidFill>
                <a:latin typeface="+mj-lt"/>
                <a:ea typeface="+mj-ea"/>
                <a:cs typeface="+mj-cs"/>
              </a:defRPr>
            </a:lvl1pPr>
          </a:lstStyle>
          <a:p>
            <a:pPr algn="ctr"/>
            <a:r>
              <a:rPr lang="en-US" sz="4800" b="1" dirty="0">
                <a:solidFill>
                  <a:srgbClr val="3D05BB"/>
                </a:solidFill>
              </a:rPr>
              <a:t>See you at 4</a:t>
            </a:r>
            <a:r>
              <a:rPr lang="en-US" sz="4800" b="1" baseline="30000" dirty="0">
                <a:solidFill>
                  <a:srgbClr val="3D05BB"/>
                </a:solidFill>
              </a:rPr>
              <a:t>th</a:t>
            </a:r>
            <a:r>
              <a:rPr lang="en-US" sz="4800" b="1" dirty="0">
                <a:solidFill>
                  <a:srgbClr val="3D05BB"/>
                </a:solidFill>
              </a:rPr>
              <a:t> </a:t>
            </a:r>
            <a:r>
              <a:rPr lang="en-US" sz="4800" b="1" dirty="0" err="1">
                <a:solidFill>
                  <a:srgbClr val="3D05BB"/>
                </a:solidFill>
              </a:rPr>
              <a:t>ClimEd</a:t>
            </a:r>
            <a:r>
              <a:rPr lang="en-US" sz="4800" b="1" dirty="0">
                <a:solidFill>
                  <a:srgbClr val="3D05BB"/>
                </a:solidFill>
              </a:rPr>
              <a:t> Training</a:t>
            </a:r>
          </a:p>
        </p:txBody>
      </p:sp>
      <p:sp>
        <p:nvSpPr>
          <p:cNvPr id="11" name="TextBox 10">
            <a:extLst>
              <a:ext uri="{FF2B5EF4-FFF2-40B4-BE49-F238E27FC236}">
                <a16:creationId xmlns="" xmlns:a16="http://schemas.microsoft.com/office/drawing/2014/main" id="{9F9C6EF2-15F3-4C64-A8C8-F475100E2137}"/>
              </a:ext>
            </a:extLst>
          </p:cNvPr>
          <p:cNvSpPr txBox="1"/>
          <p:nvPr/>
        </p:nvSpPr>
        <p:spPr>
          <a:xfrm>
            <a:off x="178671" y="1048462"/>
            <a:ext cx="6845969" cy="2677656"/>
          </a:xfrm>
          <a:prstGeom prst="rect">
            <a:avLst/>
          </a:prstGeom>
          <a:noFill/>
        </p:spPr>
        <p:txBody>
          <a:bodyPr wrap="square">
            <a:spAutoFit/>
          </a:bodyPr>
          <a:lstStyle/>
          <a:p>
            <a:r>
              <a:rPr lang="en-US" sz="2800" b="1" dirty="0"/>
              <a:t>Spring 2023</a:t>
            </a:r>
          </a:p>
          <a:p>
            <a:r>
              <a:rPr lang="en-US" sz="2800" b="1" dirty="0"/>
              <a:t>host: </a:t>
            </a:r>
            <a:r>
              <a:rPr lang="it-IT" sz="2800" b="1" dirty="0"/>
              <a:t>Universitat Rovira i Virgili, Spain</a:t>
            </a:r>
          </a:p>
          <a:p>
            <a:r>
              <a:rPr lang="en-US" sz="2800" b="1" i="1" dirty="0">
                <a:solidFill>
                  <a:srgbClr val="006600"/>
                </a:solidFill>
              </a:rPr>
              <a:t>Developing learning courses </a:t>
            </a:r>
          </a:p>
          <a:p>
            <a:r>
              <a:rPr lang="en-US" sz="2800" b="1" i="1" dirty="0">
                <a:solidFill>
                  <a:srgbClr val="006600"/>
                </a:solidFill>
              </a:rPr>
              <a:t>in climate services </a:t>
            </a:r>
          </a:p>
          <a:p>
            <a:r>
              <a:rPr lang="en-US" sz="2800" b="1" i="1" dirty="0">
                <a:solidFill>
                  <a:srgbClr val="006600"/>
                </a:solidFill>
              </a:rPr>
              <a:t>considering needs of different users</a:t>
            </a:r>
          </a:p>
          <a:p>
            <a:endParaRPr lang="fi-FI" sz="2800" b="1" dirty="0"/>
          </a:p>
        </p:txBody>
      </p:sp>
    </p:spTree>
    <p:extLst>
      <p:ext uri="{BB962C8B-B14F-4D97-AF65-F5344CB8AC3E}">
        <p14:creationId xmlns="" xmlns:p14="http://schemas.microsoft.com/office/powerpoint/2010/main" val="2452574151"/>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C1883C14-771A-48EE-8A80-F60CD852F446}" type="datetime1">
              <a:rPr lang="en-US" smtClean="0"/>
              <a:pPr/>
              <a:t>5/20/2022</a:t>
            </a:fld>
            <a:endParaRPr lang="en-US"/>
          </a:p>
        </p:txBody>
      </p:sp>
      <p:sp>
        <p:nvSpPr>
          <p:cNvPr id="5" name="Нижний колонтитул 4"/>
          <p:cNvSpPr>
            <a:spLocks noGrp="1"/>
          </p:cNvSpPr>
          <p:nvPr>
            <p:ph type="ftr" sz="quarter" idx="11"/>
          </p:nvPr>
        </p:nvSpPr>
        <p:spPr/>
        <p:txBody>
          <a:bodyPr/>
          <a:lstStyle/>
          <a:p>
            <a:pPr>
              <a:defRPr/>
            </a:pPr>
            <a:r>
              <a:rPr lang="en-US" smtClean="0"/>
              <a:t>The European Commission support for the production of this publication does not constitute an endorsement of the contents which reflects the views only</a:t>
            </a:r>
          </a:p>
          <a:p>
            <a:pPr>
              <a:defRPr/>
            </a:pPr>
            <a:r>
              <a:rPr lang="en-US" smtClean="0"/>
              <a:t>of the authors, and the Commission cannot be held responsible for any use which may be made of the information contained therein</a:t>
            </a:r>
            <a:endParaRPr lang="en-US" dirty="0"/>
          </a:p>
        </p:txBody>
      </p:sp>
      <p:sp>
        <p:nvSpPr>
          <p:cNvPr id="6" name="Номер слайда 5"/>
          <p:cNvSpPr>
            <a:spLocks noGrp="1"/>
          </p:cNvSpPr>
          <p:nvPr>
            <p:ph type="sldNum" sz="quarter" idx="12"/>
          </p:nvPr>
        </p:nvSpPr>
        <p:spPr/>
        <p:txBody>
          <a:bodyPr/>
          <a:lstStyle/>
          <a:p>
            <a:fld id="{90F67618-A52E-4987-947D-71E58B73B891}" type="slidenum">
              <a:rPr lang="en-US" smtClean="0"/>
              <a:pPr/>
              <a:t>18</a:t>
            </a:fld>
            <a:endParaRPr lang="en-US"/>
          </a:p>
        </p:txBody>
      </p:sp>
      <p:graphicFrame>
        <p:nvGraphicFramePr>
          <p:cNvPr id="12" name="Таблица 11"/>
          <p:cNvGraphicFramePr>
            <a:graphicFrameLocks noGrp="1"/>
          </p:cNvGraphicFramePr>
          <p:nvPr/>
        </p:nvGraphicFramePr>
        <p:xfrm>
          <a:off x="1198179" y="425675"/>
          <a:ext cx="10421007" cy="5849005"/>
        </p:xfrm>
        <a:graphic>
          <a:graphicData uri="http://schemas.openxmlformats.org/drawingml/2006/table">
            <a:tbl>
              <a:tblPr/>
              <a:tblGrid>
                <a:gridCol w="1395072"/>
                <a:gridCol w="9025935"/>
              </a:tblGrid>
              <a:tr h="217101">
                <a:tc gridSpan="2">
                  <a:txBody>
                    <a:bodyPr/>
                    <a:lstStyle/>
                    <a:p>
                      <a:pPr>
                        <a:lnSpc>
                          <a:spcPct val="107000"/>
                        </a:lnSpc>
                        <a:spcAft>
                          <a:spcPts val="0"/>
                        </a:spcAft>
                        <a:tabLst>
                          <a:tab pos="1150620" algn="l"/>
                        </a:tabLst>
                      </a:pPr>
                      <a:r>
                        <a:rPr lang="en-US" sz="1200" b="1">
                          <a:solidFill>
                            <a:srgbClr val="FFFFFF"/>
                          </a:solidFill>
                          <a:latin typeface="Times New Roman"/>
                          <a:ea typeface="Calibri"/>
                          <a:cs typeface="Times New Roman"/>
                        </a:rPr>
                        <a:t>	TIMES ARE IN GMT + 1 (CET). Time in Finland, Estonia and Ukraine is +1</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5F497A"/>
                    </a:solidFill>
                  </a:tcPr>
                </a:tc>
                <a:tc hMerge="1">
                  <a:txBody>
                    <a:bodyPr/>
                    <a:lstStyle/>
                    <a:p>
                      <a:endParaRPr lang="ru-RU"/>
                    </a:p>
                  </a:txBody>
                  <a:tcPr/>
                </a:tc>
              </a:tr>
              <a:tr h="422047">
                <a:tc gridSpan="2">
                  <a:txBody>
                    <a:bodyPr/>
                    <a:lstStyle/>
                    <a:p>
                      <a:pPr algn="ctr">
                        <a:lnSpc>
                          <a:spcPct val="107000"/>
                        </a:lnSpc>
                        <a:spcAft>
                          <a:spcPts val="0"/>
                        </a:spcAft>
                      </a:pPr>
                      <a:r>
                        <a:rPr lang="en-US" sz="1200" b="1">
                          <a:solidFill>
                            <a:srgbClr val="FFFFFF"/>
                          </a:solidFill>
                          <a:latin typeface="Times New Roman"/>
                          <a:ea typeface="Calibri"/>
                          <a:cs typeface="Times New Roman"/>
                        </a:rPr>
                        <a:t>Monday, 30</a:t>
                      </a:r>
                      <a:r>
                        <a:rPr lang="en-US" sz="1200" b="1" baseline="30000">
                          <a:solidFill>
                            <a:srgbClr val="FFFFFF"/>
                          </a:solidFill>
                          <a:latin typeface="Times New Roman"/>
                          <a:ea typeface="Calibri"/>
                          <a:cs typeface="Times New Roman"/>
                        </a:rPr>
                        <a:t>th</a:t>
                      </a:r>
                      <a:r>
                        <a:rPr lang="en-US" sz="1200" b="1">
                          <a:solidFill>
                            <a:srgbClr val="FFFFFF"/>
                          </a:solidFill>
                          <a:latin typeface="Times New Roman"/>
                          <a:ea typeface="Calibri"/>
                          <a:cs typeface="Times New Roman"/>
                        </a:rPr>
                        <a:t> May 2022. Block I. Climate Datasets (Related to C1 and C2.Create and Manage Datasets and Derive Products from Climate Data)</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5F497A"/>
                    </a:solidFill>
                  </a:tcPr>
                </a:tc>
                <a:tc hMerge="1">
                  <a:txBody>
                    <a:bodyPr/>
                    <a:lstStyle/>
                    <a:p>
                      <a:endParaRPr lang="ru-RU"/>
                    </a:p>
                  </a:txBody>
                  <a:tcPr/>
                </a:tc>
              </a:tr>
              <a:tr h="217101">
                <a:tc>
                  <a:txBody>
                    <a:bodyPr/>
                    <a:lstStyle/>
                    <a:p>
                      <a:pPr algn="ctr">
                        <a:lnSpc>
                          <a:spcPct val="107000"/>
                        </a:lnSpc>
                        <a:spcAft>
                          <a:spcPts val="0"/>
                        </a:spcAft>
                      </a:pPr>
                      <a:r>
                        <a:rPr lang="en-US" sz="1200" b="1">
                          <a:solidFill>
                            <a:srgbClr val="5F497A"/>
                          </a:solidFill>
                          <a:latin typeface="Times New Roman"/>
                          <a:ea typeface="Calibri"/>
                          <a:cs typeface="Times New Roman"/>
                        </a:rPr>
                        <a:t>9:00-10.00</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nSpc>
                          <a:spcPct val="107000"/>
                        </a:lnSpc>
                        <a:spcAft>
                          <a:spcPts val="0"/>
                        </a:spcAft>
                      </a:pPr>
                      <a:r>
                        <a:rPr lang="en-US" sz="1200" b="1">
                          <a:solidFill>
                            <a:srgbClr val="5F497A"/>
                          </a:solidFill>
                          <a:latin typeface="Times New Roman"/>
                          <a:ea typeface="Calibri"/>
                          <a:cs typeface="Times New Roman"/>
                        </a:rPr>
                        <a:t>Registration.</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E5DFEC"/>
                    </a:solidFill>
                  </a:tcPr>
                </a:tc>
              </a:tr>
              <a:tr h="217101">
                <a:tc>
                  <a:txBody>
                    <a:bodyPr/>
                    <a:lstStyle/>
                    <a:p>
                      <a:pPr algn="ctr">
                        <a:lnSpc>
                          <a:spcPct val="107000"/>
                        </a:lnSpc>
                        <a:spcAft>
                          <a:spcPts val="0"/>
                        </a:spcAft>
                      </a:pPr>
                      <a:r>
                        <a:rPr lang="en-US" sz="1200" b="1">
                          <a:solidFill>
                            <a:srgbClr val="5F497A"/>
                          </a:solidFill>
                          <a:latin typeface="Times New Roman"/>
                          <a:ea typeface="Calibri"/>
                          <a:cs typeface="Times New Roman"/>
                        </a:rPr>
                        <a:t>10:00-10.15</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nSpc>
                          <a:spcPct val="107000"/>
                        </a:lnSpc>
                        <a:spcAft>
                          <a:spcPts val="0"/>
                        </a:spcAft>
                      </a:pPr>
                      <a:r>
                        <a:rPr lang="en-US" sz="1200" b="1">
                          <a:solidFill>
                            <a:srgbClr val="5F497A"/>
                          </a:solidFill>
                          <a:latin typeface="Times New Roman"/>
                          <a:ea typeface="Calibri"/>
                          <a:cs typeface="Times New Roman"/>
                        </a:rPr>
                        <a:t>Welcome from FTG Dean – Marta Nel·lo and URV ClimEd Team Leader – Enric Aguilar</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r>
              <a:tr h="422047">
                <a:tc>
                  <a:txBody>
                    <a:bodyPr/>
                    <a:lstStyle/>
                    <a:p>
                      <a:pPr algn="ctr">
                        <a:lnSpc>
                          <a:spcPct val="107000"/>
                        </a:lnSpc>
                        <a:spcAft>
                          <a:spcPts val="0"/>
                        </a:spcAft>
                      </a:pPr>
                      <a:r>
                        <a:rPr lang="en-US" sz="1200" b="1">
                          <a:solidFill>
                            <a:srgbClr val="5F497A"/>
                          </a:solidFill>
                          <a:latin typeface="Times New Roman"/>
                          <a:ea typeface="Calibri"/>
                          <a:cs typeface="Times New Roman"/>
                        </a:rPr>
                        <a:t>10.15-10.30</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nSpc>
                          <a:spcPct val="107000"/>
                        </a:lnSpc>
                        <a:spcAft>
                          <a:spcPts val="0"/>
                        </a:spcAft>
                      </a:pPr>
                      <a:r>
                        <a:rPr lang="en-US" sz="1200" b="1">
                          <a:solidFill>
                            <a:srgbClr val="5F497A"/>
                          </a:solidFill>
                          <a:latin typeface="Times New Roman"/>
                          <a:ea typeface="Calibri"/>
                          <a:cs typeface="Times New Roman"/>
                        </a:rPr>
                        <a:t>Welcome from ClimEd European Coordinator – Hanna Lappalainen / Sviatoslav Tyuriakov /Sergiy Stepanenko</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r>
              <a:tr h="217101">
                <a:tc>
                  <a:txBody>
                    <a:bodyPr/>
                    <a:lstStyle/>
                    <a:p>
                      <a:pPr algn="ctr">
                        <a:lnSpc>
                          <a:spcPct val="107000"/>
                        </a:lnSpc>
                        <a:spcAft>
                          <a:spcPts val="0"/>
                        </a:spcAft>
                      </a:pPr>
                      <a:r>
                        <a:rPr lang="en-US" sz="1200" b="1">
                          <a:solidFill>
                            <a:srgbClr val="5F497A"/>
                          </a:solidFill>
                          <a:latin typeface="Times New Roman"/>
                          <a:ea typeface="Calibri"/>
                          <a:cs typeface="Times New Roman"/>
                        </a:rPr>
                        <a:t>10.30-11.15</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nSpc>
                          <a:spcPct val="107000"/>
                        </a:lnSpc>
                        <a:spcAft>
                          <a:spcPts val="0"/>
                        </a:spcAft>
                      </a:pPr>
                      <a:r>
                        <a:rPr lang="en-US" sz="1200" b="1">
                          <a:solidFill>
                            <a:srgbClr val="000000"/>
                          </a:solidFill>
                          <a:latin typeface="Times New Roman"/>
                          <a:ea typeface="Calibri"/>
                          <a:cs typeface="Times New Roman"/>
                        </a:rPr>
                        <a:t>Lecture I. Observational Climate Datasets. A quick review  -  Enric Aguilar</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r>
              <a:tr h="217101">
                <a:tc>
                  <a:txBody>
                    <a:bodyPr/>
                    <a:lstStyle/>
                    <a:p>
                      <a:pPr algn="ctr">
                        <a:lnSpc>
                          <a:spcPct val="107000"/>
                        </a:lnSpc>
                        <a:spcAft>
                          <a:spcPts val="0"/>
                        </a:spcAft>
                      </a:pPr>
                      <a:r>
                        <a:rPr lang="en-US" sz="1200" b="1">
                          <a:solidFill>
                            <a:srgbClr val="5F497A"/>
                          </a:solidFill>
                          <a:latin typeface="Times New Roman"/>
                          <a:ea typeface="Calibri"/>
                          <a:cs typeface="Times New Roman"/>
                        </a:rPr>
                        <a:t>11.15-11.30 </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c>
                  <a:txBody>
                    <a:bodyPr/>
                    <a:lstStyle/>
                    <a:p>
                      <a:pPr algn="ctr">
                        <a:lnSpc>
                          <a:spcPct val="107000"/>
                        </a:lnSpc>
                        <a:spcAft>
                          <a:spcPts val="0"/>
                        </a:spcAft>
                      </a:pPr>
                      <a:r>
                        <a:rPr lang="en-US" sz="1200" b="1">
                          <a:solidFill>
                            <a:srgbClr val="000000"/>
                          </a:solidFill>
                          <a:latin typeface="Times New Roman"/>
                          <a:ea typeface="Calibri"/>
                          <a:cs typeface="Times New Roman"/>
                        </a:rPr>
                        <a:t>Coffee-break</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r>
              <a:tr h="217101">
                <a:tc>
                  <a:txBody>
                    <a:bodyPr/>
                    <a:lstStyle/>
                    <a:p>
                      <a:pPr algn="ctr">
                        <a:lnSpc>
                          <a:spcPct val="107000"/>
                        </a:lnSpc>
                        <a:spcAft>
                          <a:spcPts val="0"/>
                        </a:spcAft>
                      </a:pPr>
                      <a:r>
                        <a:rPr lang="en-US" sz="1200" b="1">
                          <a:solidFill>
                            <a:srgbClr val="5F497A"/>
                          </a:solidFill>
                          <a:latin typeface="Times New Roman"/>
                          <a:ea typeface="Calibri"/>
                          <a:cs typeface="Times New Roman"/>
                        </a:rPr>
                        <a:t>11.30–12.15</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FFFFFF"/>
                    </a:solidFill>
                  </a:tcPr>
                </a:tc>
                <a:tc>
                  <a:txBody>
                    <a:bodyPr/>
                    <a:lstStyle/>
                    <a:p>
                      <a:pPr algn="just">
                        <a:lnSpc>
                          <a:spcPct val="107000"/>
                        </a:lnSpc>
                        <a:spcAft>
                          <a:spcPts val="0"/>
                        </a:spcAft>
                      </a:pPr>
                      <a:r>
                        <a:rPr lang="en-US" sz="1200" b="1">
                          <a:solidFill>
                            <a:srgbClr val="000000"/>
                          </a:solidFill>
                          <a:latin typeface="Times New Roman"/>
                          <a:ea typeface="Calibri"/>
                          <a:cs typeface="Times New Roman"/>
                        </a:rPr>
                        <a:t>Lecture II. Quality Control of Observational Climate Datasets using INQC-  Enric Aguilar</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FFFFFF"/>
                    </a:solidFill>
                  </a:tcPr>
                </a:tc>
              </a:tr>
              <a:tr h="228689">
                <a:tc>
                  <a:txBody>
                    <a:bodyPr/>
                    <a:lstStyle/>
                    <a:p>
                      <a:pPr algn="ctr">
                        <a:lnSpc>
                          <a:spcPct val="107000"/>
                        </a:lnSpc>
                        <a:spcAft>
                          <a:spcPts val="0"/>
                        </a:spcAft>
                      </a:pPr>
                      <a:r>
                        <a:rPr lang="en-US" sz="1200" b="1">
                          <a:solidFill>
                            <a:srgbClr val="5F497A"/>
                          </a:solidFill>
                          <a:latin typeface="Times New Roman"/>
                          <a:ea typeface="Calibri"/>
                          <a:cs typeface="Times New Roman"/>
                        </a:rPr>
                        <a:t>12.15-13.00</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c>
                  <a:txBody>
                    <a:bodyPr/>
                    <a:lstStyle/>
                    <a:p>
                      <a:pPr algn="ctr">
                        <a:lnSpc>
                          <a:spcPct val="107000"/>
                        </a:lnSpc>
                        <a:spcAft>
                          <a:spcPts val="0"/>
                        </a:spcAft>
                      </a:pPr>
                      <a:r>
                        <a:rPr lang="en-US" sz="1200" b="1">
                          <a:solidFill>
                            <a:srgbClr val="000000"/>
                          </a:solidFill>
                          <a:latin typeface="Times New Roman"/>
                          <a:ea typeface="Calibri"/>
                          <a:cs typeface="Times New Roman"/>
                        </a:rPr>
                        <a:t>LUNCH</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r>
              <a:tr h="217101">
                <a:tc>
                  <a:txBody>
                    <a:bodyPr/>
                    <a:lstStyle/>
                    <a:p>
                      <a:pPr algn="ctr">
                        <a:lnSpc>
                          <a:spcPct val="107000"/>
                        </a:lnSpc>
                        <a:spcAft>
                          <a:spcPts val="0"/>
                        </a:spcAft>
                      </a:pPr>
                      <a:r>
                        <a:rPr lang="en-US" sz="1200" b="1">
                          <a:solidFill>
                            <a:srgbClr val="5F497A"/>
                          </a:solidFill>
                          <a:latin typeface="Times New Roman"/>
                          <a:ea typeface="Calibri"/>
                          <a:cs typeface="Times New Roman"/>
                        </a:rPr>
                        <a:t>13.00-13.45</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FFFFFF"/>
                    </a:solidFill>
                  </a:tcPr>
                </a:tc>
                <a:tc>
                  <a:txBody>
                    <a:bodyPr/>
                    <a:lstStyle/>
                    <a:p>
                      <a:pPr algn="just">
                        <a:lnSpc>
                          <a:spcPct val="107000"/>
                        </a:lnSpc>
                        <a:spcAft>
                          <a:spcPts val="0"/>
                        </a:spcAft>
                      </a:pPr>
                      <a:r>
                        <a:rPr lang="en-US" sz="1200" b="1">
                          <a:solidFill>
                            <a:srgbClr val="000000"/>
                          </a:solidFill>
                          <a:latin typeface="Times New Roman"/>
                          <a:ea typeface="Calibri"/>
                          <a:cs typeface="Times New Roman"/>
                        </a:rPr>
                        <a:t>Lecture III. Climate data Homogenization. Concepts and examples. - Enric Aguilar</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FFFFFF"/>
                    </a:solidFill>
                  </a:tcPr>
                </a:tc>
              </a:tr>
              <a:tr h="217101">
                <a:tc>
                  <a:txBody>
                    <a:bodyPr/>
                    <a:lstStyle/>
                    <a:p>
                      <a:pPr algn="ctr">
                        <a:lnSpc>
                          <a:spcPct val="107000"/>
                        </a:lnSpc>
                        <a:spcAft>
                          <a:spcPts val="0"/>
                        </a:spcAft>
                      </a:pPr>
                      <a:r>
                        <a:rPr lang="en-US" sz="1200" b="1">
                          <a:solidFill>
                            <a:srgbClr val="5F497A"/>
                          </a:solidFill>
                          <a:latin typeface="Times New Roman"/>
                          <a:ea typeface="Calibri"/>
                          <a:cs typeface="Times New Roman"/>
                        </a:rPr>
                        <a:t>13.45-14.00</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c>
                  <a:txBody>
                    <a:bodyPr/>
                    <a:lstStyle/>
                    <a:p>
                      <a:pPr algn="ctr">
                        <a:lnSpc>
                          <a:spcPct val="107000"/>
                        </a:lnSpc>
                        <a:spcAft>
                          <a:spcPts val="0"/>
                        </a:spcAft>
                      </a:pPr>
                      <a:r>
                        <a:rPr lang="en-US" sz="1200" b="1">
                          <a:solidFill>
                            <a:srgbClr val="000000"/>
                          </a:solidFill>
                          <a:latin typeface="Times New Roman"/>
                          <a:ea typeface="Calibri"/>
                          <a:cs typeface="Times New Roman"/>
                        </a:rPr>
                        <a:t>Coffee-break</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r>
              <a:tr h="217101">
                <a:tc>
                  <a:txBody>
                    <a:bodyPr/>
                    <a:lstStyle/>
                    <a:p>
                      <a:pPr algn="ctr">
                        <a:lnSpc>
                          <a:spcPct val="107000"/>
                        </a:lnSpc>
                        <a:spcAft>
                          <a:spcPts val="0"/>
                        </a:spcAft>
                      </a:pPr>
                      <a:r>
                        <a:rPr lang="en-US" sz="1200" b="1">
                          <a:solidFill>
                            <a:srgbClr val="5F497A"/>
                          </a:solidFill>
                          <a:latin typeface="Times New Roman"/>
                          <a:ea typeface="Calibri"/>
                          <a:cs typeface="Times New Roman"/>
                        </a:rPr>
                        <a:t>14.00-14.45</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FFFFFF"/>
                    </a:solidFill>
                  </a:tcPr>
                </a:tc>
                <a:tc>
                  <a:txBody>
                    <a:bodyPr/>
                    <a:lstStyle/>
                    <a:p>
                      <a:pPr algn="just">
                        <a:lnSpc>
                          <a:spcPct val="107000"/>
                        </a:lnSpc>
                        <a:spcAft>
                          <a:spcPts val="0"/>
                        </a:spcAft>
                      </a:pPr>
                      <a:r>
                        <a:rPr lang="en-US" sz="1200" b="1">
                          <a:solidFill>
                            <a:srgbClr val="000000"/>
                          </a:solidFill>
                          <a:latin typeface="Times New Roman"/>
                          <a:ea typeface="Calibri"/>
                          <a:cs typeface="Times New Roman"/>
                        </a:rPr>
                        <a:t>Lecture IV. Climate Indices calculation using Climpact – Enric Aguilar</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FFFFFF"/>
                    </a:solidFill>
                  </a:tcPr>
                </a:tc>
              </a:tr>
              <a:tr h="217101">
                <a:tc>
                  <a:txBody>
                    <a:bodyPr/>
                    <a:lstStyle/>
                    <a:p>
                      <a:pPr algn="ctr">
                        <a:lnSpc>
                          <a:spcPct val="107000"/>
                        </a:lnSpc>
                        <a:spcAft>
                          <a:spcPts val="0"/>
                        </a:spcAft>
                      </a:pPr>
                      <a:r>
                        <a:rPr lang="en-US" sz="1200" b="1">
                          <a:solidFill>
                            <a:srgbClr val="5F497A"/>
                          </a:solidFill>
                          <a:latin typeface="Times New Roman"/>
                          <a:ea typeface="Calibri"/>
                          <a:cs typeface="Times New Roman"/>
                        </a:rPr>
                        <a:t>14.45-15.00</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a:solidFill>
                            <a:srgbClr val="000000"/>
                          </a:solidFill>
                          <a:latin typeface="Times New Roman"/>
                          <a:ea typeface="Calibri"/>
                          <a:cs typeface="Times New Roman"/>
                        </a:rPr>
                        <a:t>Coffe-break</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FFFFFF"/>
                    </a:solidFill>
                  </a:tcPr>
                </a:tc>
              </a:tr>
              <a:tr h="217101">
                <a:tc>
                  <a:txBody>
                    <a:bodyPr/>
                    <a:lstStyle/>
                    <a:p>
                      <a:pPr algn="ctr">
                        <a:lnSpc>
                          <a:spcPct val="107000"/>
                        </a:lnSpc>
                        <a:spcAft>
                          <a:spcPts val="0"/>
                        </a:spcAft>
                      </a:pPr>
                      <a:r>
                        <a:rPr lang="en-US" sz="1200" b="1">
                          <a:solidFill>
                            <a:srgbClr val="5F497A"/>
                          </a:solidFill>
                          <a:latin typeface="Times New Roman"/>
                          <a:ea typeface="Calibri"/>
                          <a:cs typeface="Times New Roman"/>
                        </a:rPr>
                        <a:t>15.00- 16.00</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c>
                  <a:txBody>
                    <a:bodyPr/>
                    <a:lstStyle/>
                    <a:p>
                      <a:pPr algn="ctr">
                        <a:lnSpc>
                          <a:spcPct val="107000"/>
                        </a:lnSpc>
                        <a:spcAft>
                          <a:spcPts val="0"/>
                        </a:spcAft>
                      </a:pPr>
                      <a:r>
                        <a:rPr lang="en-US" sz="1200" b="1">
                          <a:solidFill>
                            <a:srgbClr val="000000"/>
                          </a:solidFill>
                          <a:latin typeface="Times New Roman"/>
                          <a:ea typeface="Calibri"/>
                          <a:cs typeface="Times New Roman"/>
                        </a:rPr>
                        <a:t>Introduction to work in groups. Jon Olano</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r>
              <a:tr h="217101">
                <a:tc>
                  <a:txBody>
                    <a:bodyPr/>
                    <a:lstStyle/>
                    <a:p>
                      <a:pPr algn="ctr">
                        <a:lnSpc>
                          <a:spcPct val="107000"/>
                        </a:lnSpc>
                        <a:spcAft>
                          <a:spcPts val="0"/>
                        </a:spcAft>
                      </a:pPr>
                      <a:r>
                        <a:rPr lang="es-ES" sz="1200" b="1">
                          <a:solidFill>
                            <a:srgbClr val="5F497A"/>
                          </a:solidFill>
                          <a:latin typeface="Times New Roman"/>
                          <a:ea typeface="Calibri"/>
                          <a:cs typeface="Times New Roman"/>
                        </a:rPr>
                        <a:t>16.00-17.00</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i="1">
                          <a:solidFill>
                            <a:srgbClr val="000000"/>
                          </a:solidFill>
                          <a:latin typeface="Times New Roman"/>
                          <a:ea typeface="Calibri"/>
                          <a:cs typeface="Times New Roman"/>
                        </a:rPr>
                        <a:t>Time to work in groups</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FFFFFF"/>
                    </a:solidFill>
                  </a:tcPr>
                </a:tc>
              </a:tr>
              <a:tr h="434202">
                <a:tc gridSpan="2">
                  <a:txBody>
                    <a:bodyPr/>
                    <a:lstStyle/>
                    <a:p>
                      <a:pPr algn="ctr">
                        <a:lnSpc>
                          <a:spcPct val="107000"/>
                        </a:lnSpc>
                        <a:spcAft>
                          <a:spcPts val="0"/>
                        </a:spcAft>
                      </a:pPr>
                      <a:endParaRPr lang="en-US" sz="1200">
                        <a:solidFill>
                          <a:srgbClr val="5F497A"/>
                        </a:solidFill>
                        <a:latin typeface="Times New Roman"/>
                        <a:ea typeface="Calibri"/>
                        <a:cs typeface="Times New Roman"/>
                      </a:endParaRPr>
                    </a:p>
                    <a:p>
                      <a:pPr algn="ctr">
                        <a:lnSpc>
                          <a:spcPct val="107000"/>
                        </a:lnSpc>
                        <a:spcAft>
                          <a:spcPts val="0"/>
                        </a:spcAft>
                      </a:pPr>
                      <a:r>
                        <a:rPr lang="en-US" sz="1200" b="1">
                          <a:solidFill>
                            <a:srgbClr val="FFFFFF"/>
                          </a:solidFill>
                          <a:latin typeface="Times New Roman"/>
                          <a:ea typeface="Calibri"/>
                          <a:cs typeface="Times New Roman"/>
                        </a:rPr>
                        <a:t>Tuesday, 1</a:t>
                      </a:r>
                      <a:r>
                        <a:rPr lang="en-US" sz="1200" b="1" baseline="30000">
                          <a:solidFill>
                            <a:srgbClr val="FFFFFF"/>
                          </a:solidFill>
                          <a:latin typeface="Times New Roman"/>
                          <a:ea typeface="Calibri"/>
                          <a:cs typeface="Times New Roman"/>
                        </a:rPr>
                        <a:t>st</a:t>
                      </a:r>
                      <a:r>
                        <a:rPr lang="en-US" sz="1200" b="1">
                          <a:solidFill>
                            <a:srgbClr val="FFFFFF"/>
                          </a:solidFill>
                          <a:latin typeface="Times New Roman"/>
                          <a:ea typeface="Calibri"/>
                          <a:cs typeface="Times New Roman"/>
                        </a:rPr>
                        <a:t> June 2022. Block II. CO-Creation. (Related to C5. Communicate Climatological Information to Users)</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5F497A"/>
                    </a:solidFill>
                  </a:tcPr>
                </a:tc>
                <a:tc hMerge="1">
                  <a:txBody>
                    <a:bodyPr/>
                    <a:lstStyle/>
                    <a:p>
                      <a:endParaRPr lang="ru-RU"/>
                    </a:p>
                  </a:txBody>
                  <a:tcPr/>
                </a:tc>
              </a:tr>
              <a:tr h="217101">
                <a:tc>
                  <a:txBody>
                    <a:bodyPr/>
                    <a:lstStyle/>
                    <a:p>
                      <a:pPr algn="ctr">
                        <a:lnSpc>
                          <a:spcPct val="107000"/>
                        </a:lnSpc>
                        <a:spcAft>
                          <a:spcPts val="0"/>
                        </a:spcAft>
                      </a:pPr>
                      <a:r>
                        <a:rPr lang="es-ES" sz="1200" b="1">
                          <a:solidFill>
                            <a:srgbClr val="000000"/>
                          </a:solidFill>
                          <a:latin typeface="Times New Roman"/>
                          <a:ea typeface="Calibri"/>
                          <a:cs typeface="Times New Roman"/>
                        </a:rPr>
                        <a:t>9.00-9.45</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FFFFFF"/>
                    </a:solidFill>
                  </a:tcPr>
                </a:tc>
                <a:tc>
                  <a:txBody>
                    <a:bodyPr/>
                    <a:lstStyle/>
                    <a:p>
                      <a:pPr>
                        <a:lnSpc>
                          <a:spcPct val="107000"/>
                        </a:lnSpc>
                        <a:spcAft>
                          <a:spcPts val="0"/>
                        </a:spcAft>
                      </a:pPr>
                      <a:r>
                        <a:rPr lang="en-US" sz="1200" b="1">
                          <a:solidFill>
                            <a:srgbClr val="5F497A"/>
                          </a:solidFill>
                          <a:latin typeface="Times New Roman"/>
                          <a:ea typeface="Calibri"/>
                          <a:cs typeface="Times New Roman"/>
                        </a:rPr>
                        <a:t>Lecture V. Co-Creation and user engagement methodology. </a:t>
                      </a:r>
                      <a:r>
                        <a:rPr lang="es-ES" sz="1200" b="1">
                          <a:solidFill>
                            <a:srgbClr val="5F497A"/>
                          </a:solidFill>
                          <a:latin typeface="Times New Roman"/>
                          <a:ea typeface="Calibri"/>
                          <a:cs typeface="Times New Roman"/>
                        </a:rPr>
                        <a:t>Alba Font / Jon Olano/ Anna Boqué</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FFFFFF"/>
                    </a:solidFill>
                  </a:tcPr>
                </a:tc>
              </a:tr>
              <a:tr h="217101">
                <a:tc>
                  <a:txBody>
                    <a:bodyPr/>
                    <a:lstStyle/>
                    <a:p>
                      <a:pPr algn="ctr">
                        <a:lnSpc>
                          <a:spcPct val="107000"/>
                        </a:lnSpc>
                        <a:spcAft>
                          <a:spcPts val="0"/>
                        </a:spcAft>
                      </a:pPr>
                      <a:r>
                        <a:rPr lang="en-US" sz="1200" b="1">
                          <a:solidFill>
                            <a:srgbClr val="000000"/>
                          </a:solidFill>
                          <a:latin typeface="Times New Roman"/>
                          <a:ea typeface="Calibri"/>
                          <a:cs typeface="Times New Roman"/>
                        </a:rPr>
                        <a:t>9.45 -10.00</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c>
                  <a:txBody>
                    <a:bodyPr/>
                    <a:lstStyle/>
                    <a:p>
                      <a:pPr algn="ctr">
                        <a:lnSpc>
                          <a:spcPct val="107000"/>
                        </a:lnSpc>
                        <a:spcAft>
                          <a:spcPts val="0"/>
                        </a:spcAft>
                      </a:pPr>
                      <a:r>
                        <a:rPr lang="en-US" sz="1200" b="1">
                          <a:solidFill>
                            <a:srgbClr val="5F497A"/>
                          </a:solidFill>
                          <a:latin typeface="Times New Roman"/>
                          <a:ea typeface="Calibri"/>
                          <a:cs typeface="Times New Roman"/>
                        </a:rPr>
                        <a:t>Coffee-break</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r>
              <a:tr h="217101">
                <a:tc>
                  <a:txBody>
                    <a:bodyPr/>
                    <a:lstStyle/>
                    <a:p>
                      <a:pPr algn="ctr">
                        <a:lnSpc>
                          <a:spcPct val="107000"/>
                        </a:lnSpc>
                        <a:spcAft>
                          <a:spcPts val="0"/>
                        </a:spcAft>
                      </a:pPr>
                      <a:r>
                        <a:rPr lang="en-US" sz="1200" b="1">
                          <a:solidFill>
                            <a:srgbClr val="000000"/>
                          </a:solidFill>
                          <a:latin typeface="Times New Roman"/>
                          <a:ea typeface="Calibri"/>
                          <a:cs typeface="Times New Roman"/>
                        </a:rPr>
                        <a:t>10.00-12.00</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FFFFFF"/>
                    </a:solidFill>
                  </a:tcPr>
                </a:tc>
                <a:tc>
                  <a:txBody>
                    <a:bodyPr/>
                    <a:lstStyle/>
                    <a:p>
                      <a:pPr>
                        <a:lnSpc>
                          <a:spcPct val="107000"/>
                        </a:lnSpc>
                        <a:spcAft>
                          <a:spcPts val="0"/>
                        </a:spcAft>
                      </a:pPr>
                      <a:r>
                        <a:rPr lang="en-US" sz="1200" b="1">
                          <a:solidFill>
                            <a:srgbClr val="5F497A"/>
                          </a:solidFill>
                          <a:latin typeface="Times New Roman"/>
                          <a:ea typeface="Calibri"/>
                          <a:cs typeface="Times New Roman"/>
                        </a:rPr>
                        <a:t>Group Workshop. Alba Font / Jon Olano/ Anna Boqué/Òscar Saladié/</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FFFFFF"/>
                    </a:solidFill>
                  </a:tcPr>
                </a:tc>
              </a:tr>
              <a:tr h="217101">
                <a:tc>
                  <a:txBody>
                    <a:bodyPr/>
                    <a:lstStyle/>
                    <a:p>
                      <a:pPr algn="ctr">
                        <a:lnSpc>
                          <a:spcPct val="107000"/>
                        </a:lnSpc>
                        <a:spcAft>
                          <a:spcPts val="0"/>
                        </a:spcAft>
                      </a:pPr>
                      <a:r>
                        <a:rPr lang="en-US" sz="1200" b="1">
                          <a:solidFill>
                            <a:srgbClr val="000000"/>
                          </a:solidFill>
                          <a:latin typeface="Times New Roman"/>
                          <a:ea typeface="Calibri"/>
                          <a:cs typeface="Times New Roman"/>
                        </a:rPr>
                        <a:t>12.00-13.00</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c>
                  <a:txBody>
                    <a:bodyPr/>
                    <a:lstStyle/>
                    <a:p>
                      <a:pPr algn="ctr">
                        <a:lnSpc>
                          <a:spcPct val="107000"/>
                        </a:lnSpc>
                        <a:spcAft>
                          <a:spcPts val="0"/>
                        </a:spcAft>
                      </a:pPr>
                      <a:r>
                        <a:rPr lang="en-US" sz="1200" b="1">
                          <a:solidFill>
                            <a:srgbClr val="5F497A"/>
                          </a:solidFill>
                          <a:latin typeface="Times New Roman"/>
                          <a:ea typeface="Calibri"/>
                          <a:cs typeface="Times New Roman"/>
                        </a:rPr>
                        <a:t>LUNCH</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r>
              <a:tr h="217101">
                <a:tc>
                  <a:txBody>
                    <a:bodyPr/>
                    <a:lstStyle/>
                    <a:p>
                      <a:pPr algn="ctr">
                        <a:lnSpc>
                          <a:spcPct val="107000"/>
                        </a:lnSpc>
                        <a:spcAft>
                          <a:spcPts val="0"/>
                        </a:spcAft>
                      </a:pPr>
                      <a:r>
                        <a:rPr lang="en-US" sz="1200" b="1">
                          <a:solidFill>
                            <a:srgbClr val="000000"/>
                          </a:solidFill>
                          <a:latin typeface="Times New Roman"/>
                          <a:ea typeface="Calibri"/>
                          <a:cs typeface="Times New Roman"/>
                        </a:rPr>
                        <a:t>13.00-14.00</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nSpc>
                          <a:spcPct val="107000"/>
                        </a:lnSpc>
                        <a:spcAft>
                          <a:spcPts val="225"/>
                        </a:spcAft>
                      </a:pPr>
                      <a:r>
                        <a:rPr lang="en-US" sz="1200" b="1">
                          <a:solidFill>
                            <a:srgbClr val="5F497A"/>
                          </a:solidFill>
                          <a:latin typeface="Times New Roman"/>
                          <a:ea typeface="Calibri"/>
                          <a:cs typeface="Times New Roman"/>
                        </a:rPr>
                        <a:t>Group Workshop (Continue) . Alba Font / Jon Olano/ Anna Boqué/Òscar Saladié/</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r>
              <a:tr h="217101">
                <a:tc>
                  <a:txBody>
                    <a:bodyPr/>
                    <a:lstStyle/>
                    <a:p>
                      <a:pPr algn="ctr">
                        <a:lnSpc>
                          <a:spcPct val="107000"/>
                        </a:lnSpc>
                        <a:spcAft>
                          <a:spcPts val="0"/>
                        </a:spcAft>
                      </a:pPr>
                      <a:r>
                        <a:rPr lang="en-US" sz="1200" b="1">
                          <a:solidFill>
                            <a:srgbClr val="000000"/>
                          </a:solidFill>
                          <a:latin typeface="Times New Roman"/>
                          <a:ea typeface="Calibri"/>
                          <a:cs typeface="Times New Roman"/>
                        </a:rPr>
                        <a:t>14.00-14.15</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c>
                  <a:txBody>
                    <a:bodyPr/>
                    <a:lstStyle/>
                    <a:p>
                      <a:pPr algn="ctr">
                        <a:lnSpc>
                          <a:spcPct val="107000"/>
                        </a:lnSpc>
                        <a:spcAft>
                          <a:spcPts val="0"/>
                        </a:spcAft>
                      </a:pPr>
                      <a:r>
                        <a:rPr lang="en-US" sz="1200" b="1">
                          <a:solidFill>
                            <a:srgbClr val="5F497A"/>
                          </a:solidFill>
                          <a:latin typeface="Times New Roman"/>
                          <a:ea typeface="Calibri"/>
                          <a:cs typeface="Times New Roman"/>
                        </a:rPr>
                        <a:t>Coffee-break</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r>
              <a:tr h="217101">
                <a:tc>
                  <a:txBody>
                    <a:bodyPr/>
                    <a:lstStyle/>
                    <a:p>
                      <a:pPr algn="ctr">
                        <a:lnSpc>
                          <a:spcPct val="107000"/>
                        </a:lnSpc>
                        <a:spcAft>
                          <a:spcPts val="0"/>
                        </a:spcAft>
                      </a:pPr>
                      <a:r>
                        <a:rPr lang="en-US" sz="1200" b="1">
                          <a:solidFill>
                            <a:srgbClr val="000000"/>
                          </a:solidFill>
                          <a:latin typeface="Times New Roman"/>
                          <a:ea typeface="Calibri"/>
                          <a:cs typeface="Times New Roman"/>
                        </a:rPr>
                        <a:t>14.15-15.00</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just">
                        <a:lnSpc>
                          <a:spcPct val="107000"/>
                        </a:lnSpc>
                        <a:spcAft>
                          <a:spcPts val="0"/>
                        </a:spcAft>
                      </a:pPr>
                      <a:r>
                        <a:rPr lang="en-US" sz="1200" b="1">
                          <a:solidFill>
                            <a:srgbClr val="5F497A"/>
                          </a:solidFill>
                          <a:latin typeface="Times New Roman"/>
                          <a:ea typeface="Calibri"/>
                          <a:cs typeface="Times New Roman"/>
                        </a:rPr>
                        <a:t>Lecture VI. Communication of Climate Services. Anna Boqué</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r>
              <a:tr h="217101">
                <a:tc>
                  <a:txBody>
                    <a:bodyPr/>
                    <a:lstStyle/>
                    <a:p>
                      <a:pPr algn="ctr">
                        <a:lnSpc>
                          <a:spcPct val="107000"/>
                        </a:lnSpc>
                        <a:spcAft>
                          <a:spcPts val="0"/>
                        </a:spcAft>
                      </a:pPr>
                      <a:r>
                        <a:rPr lang="en-US" sz="1200" b="1">
                          <a:solidFill>
                            <a:srgbClr val="000000"/>
                          </a:solidFill>
                          <a:latin typeface="Times New Roman"/>
                          <a:ea typeface="Calibri"/>
                          <a:cs typeface="Times New Roman"/>
                        </a:rPr>
                        <a:t>15.00-17.00</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just">
                        <a:lnSpc>
                          <a:spcPct val="107000"/>
                        </a:lnSpc>
                        <a:spcAft>
                          <a:spcPts val="0"/>
                        </a:spcAft>
                      </a:pPr>
                      <a:r>
                        <a:rPr lang="en-US" sz="1200" b="1" dirty="0">
                          <a:solidFill>
                            <a:srgbClr val="5F497A"/>
                          </a:solidFill>
                          <a:latin typeface="Times New Roman"/>
                          <a:ea typeface="Calibri"/>
                          <a:cs typeface="Times New Roman"/>
                        </a:rPr>
                        <a:t>Time to work in groups</a:t>
                      </a:r>
                      <a:endParaRPr lang="ru-RU" sz="1100" dirty="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C1883C14-771A-48EE-8A80-F60CD852F446}" type="datetime1">
              <a:rPr lang="en-US" smtClean="0"/>
              <a:pPr/>
              <a:t>5/20/2022</a:t>
            </a:fld>
            <a:endParaRPr lang="en-US"/>
          </a:p>
        </p:txBody>
      </p:sp>
      <p:sp>
        <p:nvSpPr>
          <p:cNvPr id="5" name="Нижний колонтитул 4"/>
          <p:cNvSpPr>
            <a:spLocks noGrp="1"/>
          </p:cNvSpPr>
          <p:nvPr>
            <p:ph type="ftr" sz="quarter" idx="11"/>
          </p:nvPr>
        </p:nvSpPr>
        <p:spPr/>
        <p:txBody>
          <a:bodyPr/>
          <a:lstStyle/>
          <a:p>
            <a:pPr>
              <a:defRPr/>
            </a:pPr>
            <a:r>
              <a:rPr lang="en-US" smtClean="0"/>
              <a:t>The European Commission support for the production of this publication does not constitute an endorsement of the contents which reflects the views only</a:t>
            </a:r>
          </a:p>
          <a:p>
            <a:pPr>
              <a:defRPr/>
            </a:pPr>
            <a:r>
              <a:rPr lang="en-US" smtClean="0"/>
              <a:t>of the authors, and the Commission cannot be held responsible for any use which may be made of the information contained therein</a:t>
            </a:r>
            <a:endParaRPr lang="en-US" dirty="0"/>
          </a:p>
        </p:txBody>
      </p:sp>
      <p:sp>
        <p:nvSpPr>
          <p:cNvPr id="6" name="Номер слайда 5"/>
          <p:cNvSpPr>
            <a:spLocks noGrp="1"/>
          </p:cNvSpPr>
          <p:nvPr>
            <p:ph type="sldNum" sz="quarter" idx="12"/>
          </p:nvPr>
        </p:nvSpPr>
        <p:spPr/>
        <p:txBody>
          <a:bodyPr/>
          <a:lstStyle/>
          <a:p>
            <a:fld id="{90F67618-A52E-4987-947D-71E58B73B891}" type="slidenum">
              <a:rPr lang="en-US" smtClean="0"/>
              <a:pPr/>
              <a:t>19</a:t>
            </a:fld>
            <a:endParaRPr lang="en-US"/>
          </a:p>
        </p:txBody>
      </p:sp>
      <p:graphicFrame>
        <p:nvGraphicFramePr>
          <p:cNvPr id="8" name="Таблица 7"/>
          <p:cNvGraphicFramePr>
            <a:graphicFrameLocks noGrp="1"/>
          </p:cNvGraphicFramePr>
          <p:nvPr/>
        </p:nvGraphicFramePr>
        <p:xfrm>
          <a:off x="0" y="2087856"/>
          <a:ext cx="8128000" cy="1957070"/>
        </p:xfrm>
        <a:graphic>
          <a:graphicData uri="http://schemas.openxmlformats.org/drawingml/2006/table">
            <a:tbl>
              <a:tblPr/>
              <a:tblGrid>
                <a:gridCol w="1102851"/>
                <a:gridCol w="7025149"/>
              </a:tblGrid>
              <a:tr h="190710">
                <a:tc gridSpan="2">
                  <a:txBody>
                    <a:bodyPr/>
                    <a:lstStyle/>
                    <a:p>
                      <a:pPr algn="ctr">
                        <a:lnSpc>
                          <a:spcPct val="107000"/>
                        </a:lnSpc>
                        <a:spcAft>
                          <a:spcPts val="0"/>
                        </a:spcAft>
                      </a:pPr>
                      <a:r>
                        <a:rPr lang="en-US" sz="1200" b="1">
                          <a:solidFill>
                            <a:srgbClr val="FFFFFF"/>
                          </a:solidFill>
                          <a:latin typeface="Times New Roman"/>
                          <a:ea typeface="Calibri"/>
                          <a:cs typeface="Times New Roman"/>
                        </a:rPr>
                        <a:t>Thursday, 3</a:t>
                      </a:r>
                      <a:r>
                        <a:rPr lang="en-US" sz="1200" b="1" baseline="30000">
                          <a:solidFill>
                            <a:srgbClr val="FFFFFF"/>
                          </a:solidFill>
                          <a:latin typeface="Times New Roman"/>
                          <a:ea typeface="Calibri"/>
                          <a:cs typeface="Times New Roman"/>
                        </a:rPr>
                        <a:t>rd</a:t>
                      </a:r>
                      <a:r>
                        <a:rPr lang="en-US" sz="1200" b="1">
                          <a:solidFill>
                            <a:srgbClr val="FFFFFF"/>
                          </a:solidFill>
                          <a:latin typeface="Times New Roman"/>
                          <a:ea typeface="Calibri"/>
                          <a:cs typeface="Times New Roman"/>
                        </a:rPr>
                        <a:t> June 2021. Block IV, Economics and CS</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5F497A"/>
                    </a:solidFill>
                  </a:tcPr>
                </a:tc>
                <a:tc hMerge="1">
                  <a:txBody>
                    <a:bodyPr/>
                    <a:lstStyle/>
                    <a:p>
                      <a:endParaRPr lang="ru-RU"/>
                    </a:p>
                  </a:txBody>
                  <a:tcPr/>
                </a:tc>
              </a:tr>
              <a:tr h="190710">
                <a:tc>
                  <a:txBody>
                    <a:bodyPr/>
                    <a:lstStyle/>
                    <a:p>
                      <a:pPr algn="ctr">
                        <a:lnSpc>
                          <a:spcPct val="107000"/>
                        </a:lnSpc>
                        <a:spcAft>
                          <a:spcPts val="0"/>
                        </a:spcAft>
                      </a:pPr>
                      <a:r>
                        <a:rPr lang="en-US" sz="1200" b="1">
                          <a:solidFill>
                            <a:srgbClr val="000000"/>
                          </a:solidFill>
                          <a:latin typeface="Times New Roman"/>
                          <a:ea typeface="Calibri"/>
                          <a:cs typeface="Times New Roman"/>
                        </a:rPr>
                        <a:t>9.00-9.45</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nSpc>
                          <a:spcPct val="107000"/>
                        </a:lnSpc>
                        <a:spcAft>
                          <a:spcPts val="0"/>
                        </a:spcAft>
                      </a:pPr>
                      <a:r>
                        <a:rPr lang="en-US" sz="1200" b="1">
                          <a:solidFill>
                            <a:srgbClr val="000000"/>
                          </a:solidFill>
                          <a:latin typeface="Times New Roman"/>
                          <a:ea typeface="Calibri"/>
                          <a:cs typeface="Times New Roman"/>
                        </a:rPr>
                        <a:t>Lecture X. “Climate Change Economics”. </a:t>
                      </a:r>
                      <a:r>
                        <a:rPr lang="es-ES" sz="1200" b="1">
                          <a:solidFill>
                            <a:srgbClr val="000000"/>
                          </a:solidFill>
                          <a:latin typeface="Times New Roman"/>
                          <a:ea typeface="Calibri"/>
                          <a:cs typeface="Times New Roman"/>
                        </a:rPr>
                        <a:t>Juan Antonio Duro – ECO-SOS </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r>
              <a:tr h="190710">
                <a:tc>
                  <a:txBody>
                    <a:bodyPr/>
                    <a:lstStyle/>
                    <a:p>
                      <a:pPr algn="ctr">
                        <a:lnSpc>
                          <a:spcPct val="107000"/>
                        </a:lnSpc>
                        <a:spcAft>
                          <a:spcPts val="0"/>
                        </a:spcAft>
                      </a:pPr>
                      <a:r>
                        <a:rPr lang="en-US" sz="1200" b="1">
                          <a:solidFill>
                            <a:srgbClr val="000000"/>
                          </a:solidFill>
                          <a:latin typeface="Times New Roman"/>
                          <a:ea typeface="Calibri"/>
                          <a:cs typeface="Times New Roman"/>
                        </a:rPr>
                        <a:t>9.45-10.00</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gn="ctr">
                        <a:lnSpc>
                          <a:spcPct val="107000"/>
                        </a:lnSpc>
                        <a:spcAft>
                          <a:spcPts val="0"/>
                        </a:spcAft>
                      </a:pPr>
                      <a:r>
                        <a:rPr lang="en-US" sz="1200" b="1">
                          <a:solidFill>
                            <a:srgbClr val="000000"/>
                          </a:solidFill>
                          <a:latin typeface="Times New Roman"/>
                          <a:ea typeface="Calibri"/>
                          <a:cs typeface="Times New Roman"/>
                        </a:rPr>
                        <a:t>Coffee-break</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r>
              <a:tr h="190710">
                <a:tc>
                  <a:txBody>
                    <a:bodyPr/>
                    <a:lstStyle/>
                    <a:p>
                      <a:pPr algn="ctr">
                        <a:lnSpc>
                          <a:spcPct val="107000"/>
                        </a:lnSpc>
                        <a:spcAft>
                          <a:spcPts val="0"/>
                        </a:spcAft>
                      </a:pPr>
                      <a:r>
                        <a:rPr lang="en-US" sz="1200" b="1">
                          <a:solidFill>
                            <a:srgbClr val="000000"/>
                          </a:solidFill>
                          <a:latin typeface="Times New Roman"/>
                          <a:ea typeface="Calibri"/>
                          <a:cs typeface="Times New Roman"/>
                        </a:rPr>
                        <a:t>10.00-10.45</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nSpc>
                          <a:spcPct val="107000"/>
                        </a:lnSpc>
                        <a:spcAft>
                          <a:spcPts val="0"/>
                        </a:spcAft>
                      </a:pPr>
                      <a:r>
                        <a:rPr lang="es-ES" sz="1200" b="1">
                          <a:solidFill>
                            <a:srgbClr val="000000"/>
                          </a:solidFill>
                          <a:latin typeface="Times New Roman"/>
                          <a:ea typeface="Calibri"/>
                          <a:cs typeface="Times New Roman"/>
                        </a:rPr>
                        <a:t>Lecture XI.” Climate Policies”.  José Manuel Gimñenez - ECO-SOS </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r>
              <a:tr h="190710">
                <a:tc>
                  <a:txBody>
                    <a:bodyPr/>
                    <a:lstStyle/>
                    <a:p>
                      <a:pPr algn="ctr">
                        <a:lnSpc>
                          <a:spcPct val="107000"/>
                        </a:lnSpc>
                        <a:spcAft>
                          <a:spcPts val="0"/>
                        </a:spcAft>
                      </a:pPr>
                      <a:r>
                        <a:rPr lang="en-US" sz="1200" b="1">
                          <a:solidFill>
                            <a:srgbClr val="000000"/>
                          </a:solidFill>
                          <a:latin typeface="Times New Roman"/>
                          <a:ea typeface="Calibri"/>
                          <a:cs typeface="Times New Roman"/>
                        </a:rPr>
                        <a:t>10.45-10.45</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c>
                  <a:txBody>
                    <a:bodyPr/>
                    <a:lstStyle/>
                    <a:p>
                      <a:pPr algn="ctr">
                        <a:lnSpc>
                          <a:spcPct val="107000"/>
                        </a:lnSpc>
                        <a:spcAft>
                          <a:spcPts val="0"/>
                        </a:spcAft>
                      </a:pPr>
                      <a:r>
                        <a:rPr lang="en-US" sz="1200" b="1">
                          <a:solidFill>
                            <a:srgbClr val="000000"/>
                          </a:solidFill>
                          <a:latin typeface="Times New Roman"/>
                          <a:ea typeface="Calibri"/>
                          <a:cs typeface="Times New Roman"/>
                        </a:rPr>
                        <a:t>Coffee-break</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r>
              <a:tr h="190710">
                <a:tc>
                  <a:txBody>
                    <a:bodyPr/>
                    <a:lstStyle/>
                    <a:p>
                      <a:pPr algn="ctr">
                        <a:lnSpc>
                          <a:spcPct val="107000"/>
                        </a:lnSpc>
                        <a:spcAft>
                          <a:spcPts val="0"/>
                        </a:spcAft>
                      </a:pPr>
                      <a:r>
                        <a:rPr lang="en-US" sz="1200" b="1">
                          <a:solidFill>
                            <a:srgbClr val="000000"/>
                          </a:solidFill>
                          <a:latin typeface="Times New Roman"/>
                          <a:ea typeface="Calibri"/>
                          <a:cs typeface="Times New Roman"/>
                        </a:rPr>
                        <a:t>10.45-12.00</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FFFFFF"/>
                    </a:solidFill>
                  </a:tcPr>
                </a:tc>
                <a:tc>
                  <a:txBody>
                    <a:bodyPr/>
                    <a:lstStyle/>
                    <a:p>
                      <a:pPr>
                        <a:lnSpc>
                          <a:spcPct val="107000"/>
                        </a:lnSpc>
                        <a:spcAft>
                          <a:spcPts val="0"/>
                        </a:spcAft>
                      </a:pPr>
                      <a:r>
                        <a:rPr lang="en-US" sz="1200" b="1">
                          <a:solidFill>
                            <a:srgbClr val="000000"/>
                          </a:solidFill>
                          <a:latin typeface="Times New Roman"/>
                          <a:ea typeface="Calibri"/>
                          <a:cs typeface="Times New Roman"/>
                        </a:rPr>
                        <a:t>Lecture XII. Economic Valorization of Climate Services. Sonia Quiroga</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FFFFFF"/>
                    </a:solidFill>
                  </a:tcPr>
                </a:tc>
              </a:tr>
              <a:tr h="190710">
                <a:tc>
                  <a:txBody>
                    <a:bodyPr/>
                    <a:lstStyle/>
                    <a:p>
                      <a:pPr algn="ctr">
                        <a:lnSpc>
                          <a:spcPct val="107000"/>
                        </a:lnSpc>
                        <a:spcAft>
                          <a:spcPts val="0"/>
                        </a:spcAft>
                      </a:pPr>
                      <a:r>
                        <a:rPr lang="en-US" sz="1200" b="1">
                          <a:solidFill>
                            <a:srgbClr val="000000"/>
                          </a:solidFill>
                          <a:latin typeface="Times New Roman"/>
                          <a:ea typeface="Calibri"/>
                          <a:cs typeface="Times New Roman"/>
                        </a:rPr>
                        <a:t>12.00-13.30</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c>
                  <a:txBody>
                    <a:bodyPr/>
                    <a:lstStyle/>
                    <a:p>
                      <a:pPr algn="ctr">
                        <a:lnSpc>
                          <a:spcPct val="107000"/>
                        </a:lnSpc>
                        <a:spcAft>
                          <a:spcPts val="0"/>
                        </a:spcAft>
                      </a:pPr>
                      <a:r>
                        <a:rPr lang="en-US" sz="1200" b="1">
                          <a:solidFill>
                            <a:srgbClr val="000000"/>
                          </a:solidFill>
                          <a:latin typeface="Times New Roman"/>
                          <a:ea typeface="Calibri"/>
                          <a:cs typeface="Times New Roman"/>
                        </a:rPr>
                        <a:t>LUNCH</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r>
              <a:tr h="190710">
                <a:tc>
                  <a:txBody>
                    <a:bodyPr/>
                    <a:lstStyle/>
                    <a:p>
                      <a:pPr algn="ctr">
                        <a:lnSpc>
                          <a:spcPct val="107000"/>
                        </a:lnSpc>
                        <a:spcAft>
                          <a:spcPts val="0"/>
                        </a:spcAft>
                      </a:pPr>
                      <a:r>
                        <a:rPr lang="en-US" sz="1200" b="1">
                          <a:solidFill>
                            <a:srgbClr val="000000"/>
                          </a:solidFill>
                          <a:latin typeface="Times New Roman"/>
                          <a:ea typeface="Calibri"/>
                          <a:cs typeface="Times New Roman"/>
                        </a:rPr>
                        <a:t>13.30-14.30</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FFFFFF"/>
                    </a:solidFill>
                  </a:tcPr>
                </a:tc>
                <a:tc>
                  <a:txBody>
                    <a:bodyPr/>
                    <a:lstStyle/>
                    <a:p>
                      <a:pPr algn="just">
                        <a:lnSpc>
                          <a:spcPct val="107000"/>
                        </a:lnSpc>
                        <a:spcAft>
                          <a:spcPts val="0"/>
                        </a:spcAft>
                      </a:pPr>
                      <a:r>
                        <a:rPr lang="en-US" sz="1200" b="1">
                          <a:solidFill>
                            <a:srgbClr val="000000"/>
                          </a:solidFill>
                          <a:latin typeface="Times New Roman"/>
                          <a:ea typeface="Calibri"/>
                          <a:cs typeface="Times New Roman"/>
                        </a:rPr>
                        <a:t>Lecture XIII. Potential uses of CS in Tourism.</a:t>
                      </a:r>
                      <a:r>
                        <a:rPr lang="en-US" sz="1200" b="1" i="1">
                          <a:solidFill>
                            <a:srgbClr val="000000"/>
                          </a:solidFill>
                          <a:latin typeface="Times New Roman"/>
                          <a:ea typeface="Calibri"/>
                          <a:cs typeface="Times New Roman"/>
                        </a:rPr>
                        <a:t> </a:t>
                      </a:r>
                      <a:r>
                        <a:rPr lang="es-ES" sz="1200" b="1" i="1">
                          <a:solidFill>
                            <a:srgbClr val="000000"/>
                          </a:solidFill>
                          <a:latin typeface="Times New Roman"/>
                          <a:ea typeface="Calibri"/>
                          <a:cs typeface="Times New Roman"/>
                        </a:rPr>
                        <a:t>Salvador Anton / Jon Olano</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FFFFFF"/>
                    </a:solidFill>
                  </a:tcPr>
                </a:tc>
              </a:tr>
              <a:tr h="190710">
                <a:tc>
                  <a:txBody>
                    <a:bodyPr/>
                    <a:lstStyle/>
                    <a:p>
                      <a:pPr algn="ctr">
                        <a:lnSpc>
                          <a:spcPct val="107000"/>
                        </a:lnSpc>
                        <a:spcAft>
                          <a:spcPts val="0"/>
                        </a:spcAft>
                      </a:pPr>
                      <a:r>
                        <a:rPr lang="en-US" sz="1200" b="1">
                          <a:solidFill>
                            <a:srgbClr val="000000"/>
                          </a:solidFill>
                          <a:latin typeface="Times New Roman"/>
                          <a:ea typeface="Calibri"/>
                          <a:cs typeface="Times New Roman"/>
                        </a:rPr>
                        <a:t>14.30 -15.00</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c>
                  <a:txBody>
                    <a:bodyPr/>
                    <a:lstStyle/>
                    <a:p>
                      <a:pPr algn="ctr">
                        <a:lnSpc>
                          <a:spcPct val="107000"/>
                        </a:lnSpc>
                        <a:spcAft>
                          <a:spcPts val="0"/>
                        </a:spcAft>
                      </a:pPr>
                      <a:r>
                        <a:rPr lang="en-US" sz="1200" b="1">
                          <a:solidFill>
                            <a:srgbClr val="000000"/>
                          </a:solidFill>
                          <a:latin typeface="Times New Roman"/>
                          <a:ea typeface="Calibri"/>
                          <a:cs typeface="Times New Roman"/>
                        </a:rPr>
                        <a:t>Coffe Break </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r>
              <a:tr h="190710">
                <a:tc>
                  <a:txBody>
                    <a:bodyPr/>
                    <a:lstStyle/>
                    <a:p>
                      <a:pPr algn="ctr">
                        <a:lnSpc>
                          <a:spcPct val="107000"/>
                        </a:lnSpc>
                        <a:spcAft>
                          <a:spcPts val="0"/>
                        </a:spcAft>
                      </a:pPr>
                      <a:r>
                        <a:rPr lang="en-US" sz="1200" b="1">
                          <a:solidFill>
                            <a:srgbClr val="000000"/>
                          </a:solidFill>
                          <a:latin typeface="Times New Roman"/>
                          <a:ea typeface="Calibri"/>
                          <a:cs typeface="Times New Roman"/>
                        </a:rPr>
                        <a:t>15.00-17.00</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c>
                  <a:txBody>
                    <a:bodyPr/>
                    <a:lstStyle/>
                    <a:p>
                      <a:pPr algn="ctr">
                        <a:lnSpc>
                          <a:spcPct val="107000"/>
                        </a:lnSpc>
                        <a:spcAft>
                          <a:spcPts val="0"/>
                        </a:spcAft>
                      </a:pPr>
                      <a:r>
                        <a:rPr lang="en-US" sz="1200" b="1" dirty="0">
                          <a:solidFill>
                            <a:srgbClr val="000000"/>
                          </a:solidFill>
                          <a:latin typeface="Times New Roman"/>
                          <a:ea typeface="Calibri"/>
                          <a:cs typeface="Times New Roman"/>
                        </a:rPr>
                        <a:t>Time to work in groups</a:t>
                      </a:r>
                      <a:endParaRPr lang="ru-RU" sz="1100" dirty="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r>
            </a:tbl>
          </a:graphicData>
        </a:graphic>
      </p:graphicFrame>
      <p:graphicFrame>
        <p:nvGraphicFramePr>
          <p:cNvPr id="9" name="Таблица 8"/>
          <p:cNvGraphicFramePr>
            <a:graphicFrameLocks noGrp="1"/>
          </p:cNvGraphicFramePr>
          <p:nvPr/>
        </p:nvGraphicFramePr>
        <p:xfrm>
          <a:off x="4064000" y="4036261"/>
          <a:ext cx="8128000" cy="2348484"/>
        </p:xfrm>
        <a:graphic>
          <a:graphicData uri="http://schemas.openxmlformats.org/drawingml/2006/table">
            <a:tbl>
              <a:tblPr/>
              <a:tblGrid>
                <a:gridCol w="1125566"/>
                <a:gridCol w="7002434"/>
              </a:tblGrid>
              <a:tr h="190710">
                <a:tc gridSpan="2">
                  <a:txBody>
                    <a:bodyPr/>
                    <a:lstStyle/>
                    <a:p>
                      <a:pPr algn="ctr">
                        <a:lnSpc>
                          <a:spcPct val="107000"/>
                        </a:lnSpc>
                        <a:spcAft>
                          <a:spcPts val="0"/>
                        </a:spcAft>
                      </a:pPr>
                      <a:r>
                        <a:rPr lang="en-US" sz="1200" b="1">
                          <a:solidFill>
                            <a:srgbClr val="FFFFFF"/>
                          </a:solidFill>
                          <a:latin typeface="Times New Roman"/>
                          <a:ea typeface="Calibri"/>
                          <a:cs typeface="Times New Roman"/>
                        </a:rPr>
                        <a:t>Friday, 4</a:t>
                      </a:r>
                      <a:r>
                        <a:rPr lang="en-US" sz="1200" b="1" baseline="30000">
                          <a:solidFill>
                            <a:srgbClr val="FFFFFF"/>
                          </a:solidFill>
                          <a:latin typeface="Times New Roman"/>
                          <a:ea typeface="Calibri"/>
                          <a:cs typeface="Times New Roman"/>
                        </a:rPr>
                        <a:t>th</a:t>
                      </a:r>
                      <a:r>
                        <a:rPr lang="en-US" sz="1200" b="1">
                          <a:solidFill>
                            <a:srgbClr val="FFFFFF"/>
                          </a:solidFill>
                          <a:latin typeface="Times New Roman"/>
                          <a:ea typeface="Calibri"/>
                          <a:cs typeface="Times New Roman"/>
                        </a:rPr>
                        <a:t> June 2022. Block V. Group Reporting on Projects and awarding ceremony.</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5F497A"/>
                    </a:solidFill>
                  </a:tcPr>
                </a:tc>
                <a:tc hMerge="1">
                  <a:txBody>
                    <a:bodyPr/>
                    <a:lstStyle/>
                    <a:p>
                      <a:endParaRPr lang="ru-RU"/>
                    </a:p>
                  </a:txBody>
                  <a:tcPr/>
                </a:tc>
              </a:tr>
              <a:tr h="190710">
                <a:tc>
                  <a:txBody>
                    <a:bodyPr/>
                    <a:lstStyle/>
                    <a:p>
                      <a:pPr algn="ctr">
                        <a:lnSpc>
                          <a:spcPct val="107000"/>
                        </a:lnSpc>
                        <a:spcAft>
                          <a:spcPts val="0"/>
                        </a:spcAft>
                      </a:pPr>
                      <a:r>
                        <a:rPr lang="en-US" sz="1200" b="1">
                          <a:solidFill>
                            <a:srgbClr val="5F497A"/>
                          </a:solidFill>
                          <a:latin typeface="Times New Roman"/>
                          <a:ea typeface="Calibri"/>
                          <a:cs typeface="Times New Roman"/>
                        </a:rPr>
                        <a:t>9.00-9.45</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nSpc>
                          <a:spcPct val="107000"/>
                        </a:lnSpc>
                        <a:spcAft>
                          <a:spcPts val="0"/>
                        </a:spcAft>
                      </a:pPr>
                      <a:r>
                        <a:rPr lang="en-US" sz="1200" b="1">
                          <a:solidFill>
                            <a:srgbClr val="5F497A"/>
                          </a:solidFill>
                          <a:latin typeface="Times New Roman"/>
                          <a:ea typeface="Calibri"/>
                          <a:cs typeface="Times New Roman"/>
                        </a:rPr>
                        <a:t>Reporting (Expositions. 15min/group)</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r>
              <a:tr h="190710">
                <a:tc>
                  <a:txBody>
                    <a:bodyPr/>
                    <a:lstStyle/>
                    <a:p>
                      <a:pPr algn="ctr">
                        <a:lnSpc>
                          <a:spcPct val="107000"/>
                        </a:lnSpc>
                        <a:spcAft>
                          <a:spcPts val="0"/>
                        </a:spcAft>
                      </a:pPr>
                      <a:r>
                        <a:rPr lang="en-US" sz="1200" b="1">
                          <a:solidFill>
                            <a:srgbClr val="5F497A"/>
                          </a:solidFill>
                          <a:latin typeface="Times New Roman"/>
                          <a:ea typeface="Calibri"/>
                          <a:cs typeface="Times New Roman"/>
                        </a:rPr>
                        <a:t>9.45-10.00</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c>
                  <a:txBody>
                    <a:bodyPr/>
                    <a:lstStyle/>
                    <a:p>
                      <a:pPr algn="ctr">
                        <a:lnSpc>
                          <a:spcPct val="107000"/>
                        </a:lnSpc>
                        <a:spcAft>
                          <a:spcPts val="0"/>
                        </a:spcAft>
                      </a:pPr>
                      <a:r>
                        <a:rPr lang="en-US" sz="1200" b="1">
                          <a:solidFill>
                            <a:srgbClr val="5F497A"/>
                          </a:solidFill>
                          <a:latin typeface="Times New Roman"/>
                          <a:ea typeface="Calibri"/>
                          <a:cs typeface="Times New Roman"/>
                        </a:rPr>
                        <a:t>Coffee-break</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r>
              <a:tr h="190710">
                <a:tc>
                  <a:txBody>
                    <a:bodyPr/>
                    <a:lstStyle/>
                    <a:p>
                      <a:pPr algn="ctr">
                        <a:lnSpc>
                          <a:spcPct val="107000"/>
                        </a:lnSpc>
                        <a:spcAft>
                          <a:spcPts val="0"/>
                        </a:spcAft>
                      </a:pPr>
                      <a:r>
                        <a:rPr lang="en-US" sz="1200" b="1">
                          <a:solidFill>
                            <a:srgbClr val="5F497A"/>
                          </a:solidFill>
                          <a:latin typeface="Times New Roman"/>
                          <a:ea typeface="Calibri"/>
                          <a:cs typeface="Times New Roman"/>
                        </a:rPr>
                        <a:t>10.00-10.45</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FFFFFF"/>
                    </a:solidFill>
                  </a:tcPr>
                </a:tc>
                <a:tc>
                  <a:txBody>
                    <a:bodyPr/>
                    <a:lstStyle/>
                    <a:p>
                      <a:pPr>
                        <a:lnSpc>
                          <a:spcPct val="107000"/>
                        </a:lnSpc>
                        <a:spcAft>
                          <a:spcPts val="0"/>
                        </a:spcAft>
                      </a:pPr>
                      <a:r>
                        <a:rPr lang="en-US" sz="1200" b="1">
                          <a:solidFill>
                            <a:srgbClr val="5F497A"/>
                          </a:solidFill>
                          <a:latin typeface="Times New Roman"/>
                          <a:ea typeface="Calibri"/>
                          <a:cs typeface="Times New Roman"/>
                        </a:rPr>
                        <a:t>Reporting (Expositions. 15min/group)</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FFFFFF"/>
                    </a:solidFill>
                  </a:tcPr>
                </a:tc>
              </a:tr>
              <a:tr h="190710">
                <a:tc>
                  <a:txBody>
                    <a:bodyPr/>
                    <a:lstStyle/>
                    <a:p>
                      <a:pPr algn="ctr">
                        <a:lnSpc>
                          <a:spcPct val="107000"/>
                        </a:lnSpc>
                        <a:spcAft>
                          <a:spcPts val="0"/>
                        </a:spcAft>
                      </a:pPr>
                      <a:r>
                        <a:rPr lang="en-US" sz="1200" b="1">
                          <a:solidFill>
                            <a:srgbClr val="000000"/>
                          </a:solidFill>
                          <a:latin typeface="Times New Roman"/>
                          <a:ea typeface="Calibri"/>
                          <a:cs typeface="Times New Roman"/>
                        </a:rPr>
                        <a:t>10.45- 11.00</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FFFFFF"/>
                    </a:solidFill>
                  </a:tcPr>
                </a:tc>
                <a:tc>
                  <a:txBody>
                    <a:bodyPr/>
                    <a:lstStyle/>
                    <a:p>
                      <a:pPr algn="ctr">
                        <a:lnSpc>
                          <a:spcPct val="107000"/>
                        </a:lnSpc>
                        <a:spcAft>
                          <a:spcPts val="0"/>
                        </a:spcAft>
                      </a:pPr>
                      <a:r>
                        <a:rPr lang="en-US" sz="1200" b="1">
                          <a:solidFill>
                            <a:srgbClr val="5F497A"/>
                          </a:solidFill>
                          <a:latin typeface="Times New Roman"/>
                          <a:ea typeface="Calibri"/>
                          <a:cs typeface="Times New Roman"/>
                        </a:rPr>
                        <a:t>Coffee-break</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FFFFFF"/>
                    </a:solidFill>
                  </a:tcPr>
                </a:tc>
              </a:tr>
              <a:tr h="190710">
                <a:tc>
                  <a:txBody>
                    <a:bodyPr/>
                    <a:lstStyle/>
                    <a:p>
                      <a:pPr algn="ctr">
                        <a:lnSpc>
                          <a:spcPct val="107000"/>
                        </a:lnSpc>
                        <a:spcAft>
                          <a:spcPts val="0"/>
                        </a:spcAft>
                      </a:pPr>
                      <a:r>
                        <a:rPr lang="en-US" sz="1200" b="1">
                          <a:solidFill>
                            <a:srgbClr val="000000"/>
                          </a:solidFill>
                          <a:latin typeface="Times New Roman"/>
                          <a:ea typeface="Calibri"/>
                          <a:cs typeface="Times New Roman"/>
                        </a:rPr>
                        <a:t>11.00-11.45</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FFFFFF"/>
                    </a:solidFill>
                  </a:tcPr>
                </a:tc>
                <a:tc>
                  <a:txBody>
                    <a:bodyPr/>
                    <a:lstStyle/>
                    <a:p>
                      <a:pPr>
                        <a:lnSpc>
                          <a:spcPct val="107000"/>
                        </a:lnSpc>
                        <a:spcAft>
                          <a:spcPts val="0"/>
                        </a:spcAft>
                      </a:pPr>
                      <a:r>
                        <a:rPr lang="en-US" sz="1200" b="1">
                          <a:solidFill>
                            <a:srgbClr val="5F497A"/>
                          </a:solidFill>
                          <a:latin typeface="Times New Roman"/>
                          <a:ea typeface="Calibri"/>
                          <a:cs typeface="Times New Roman"/>
                        </a:rPr>
                        <a:t>Reporting (Expositions. 15min/group)</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FFFFFF"/>
                    </a:solidFill>
                  </a:tcPr>
                </a:tc>
              </a:tr>
              <a:tr h="190710">
                <a:tc>
                  <a:txBody>
                    <a:bodyPr/>
                    <a:lstStyle/>
                    <a:p>
                      <a:pPr algn="ctr">
                        <a:lnSpc>
                          <a:spcPct val="107000"/>
                        </a:lnSpc>
                        <a:spcAft>
                          <a:spcPts val="0"/>
                        </a:spcAft>
                      </a:pPr>
                      <a:r>
                        <a:rPr lang="en-US" sz="1200" b="1">
                          <a:solidFill>
                            <a:srgbClr val="5F497A"/>
                          </a:solidFill>
                          <a:latin typeface="Times New Roman"/>
                          <a:ea typeface="Calibri"/>
                          <a:cs typeface="Times New Roman"/>
                        </a:rPr>
                        <a:t>11.45-12.00</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c>
                  <a:txBody>
                    <a:bodyPr/>
                    <a:lstStyle/>
                    <a:p>
                      <a:pPr algn="ctr">
                        <a:lnSpc>
                          <a:spcPct val="107000"/>
                        </a:lnSpc>
                        <a:spcAft>
                          <a:spcPts val="0"/>
                        </a:spcAft>
                      </a:pPr>
                      <a:r>
                        <a:rPr lang="en-US" sz="1200" b="1">
                          <a:solidFill>
                            <a:srgbClr val="5F497A"/>
                          </a:solidFill>
                          <a:latin typeface="Times New Roman"/>
                          <a:ea typeface="Calibri"/>
                          <a:cs typeface="Times New Roman"/>
                        </a:rPr>
                        <a:t>Coffee-break</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r>
              <a:tr h="190710">
                <a:tc>
                  <a:txBody>
                    <a:bodyPr/>
                    <a:lstStyle/>
                    <a:p>
                      <a:pPr algn="ctr">
                        <a:lnSpc>
                          <a:spcPct val="107000"/>
                        </a:lnSpc>
                        <a:spcAft>
                          <a:spcPts val="0"/>
                        </a:spcAft>
                      </a:pPr>
                      <a:r>
                        <a:rPr lang="en-US" sz="1200" b="1">
                          <a:solidFill>
                            <a:srgbClr val="5F497A"/>
                          </a:solidFill>
                          <a:latin typeface="Times New Roman"/>
                          <a:ea typeface="Calibri"/>
                          <a:cs typeface="Times New Roman"/>
                        </a:rPr>
                        <a:t>12.00-12.45</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c>
                  <a:txBody>
                    <a:bodyPr/>
                    <a:lstStyle/>
                    <a:p>
                      <a:pPr algn="ctr">
                        <a:lnSpc>
                          <a:spcPct val="107000"/>
                        </a:lnSpc>
                        <a:spcAft>
                          <a:spcPts val="0"/>
                        </a:spcAft>
                      </a:pPr>
                      <a:r>
                        <a:rPr lang="en-US" sz="1200" b="1">
                          <a:solidFill>
                            <a:srgbClr val="5F497A"/>
                          </a:solidFill>
                          <a:latin typeface="Times New Roman"/>
                          <a:ea typeface="Calibri"/>
                          <a:cs typeface="Times New Roman"/>
                        </a:rPr>
                        <a:t>Reporting (Expositions. 15min/group)</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r>
              <a:tr h="190710">
                <a:tc>
                  <a:txBody>
                    <a:bodyPr/>
                    <a:lstStyle/>
                    <a:p>
                      <a:pPr algn="ctr">
                        <a:lnSpc>
                          <a:spcPct val="107000"/>
                        </a:lnSpc>
                        <a:spcAft>
                          <a:spcPts val="0"/>
                        </a:spcAft>
                      </a:pPr>
                      <a:r>
                        <a:rPr lang="en-US" sz="1200" b="1">
                          <a:solidFill>
                            <a:srgbClr val="5F497A"/>
                          </a:solidFill>
                          <a:latin typeface="Times New Roman"/>
                          <a:ea typeface="Calibri"/>
                          <a:cs typeface="Times New Roman"/>
                        </a:rPr>
                        <a:t>12.45-14.00</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c>
                  <a:txBody>
                    <a:bodyPr/>
                    <a:lstStyle/>
                    <a:p>
                      <a:pPr algn="ctr">
                        <a:lnSpc>
                          <a:spcPct val="107000"/>
                        </a:lnSpc>
                        <a:spcAft>
                          <a:spcPts val="0"/>
                        </a:spcAft>
                      </a:pPr>
                      <a:r>
                        <a:rPr lang="en-US" sz="1200" b="1">
                          <a:solidFill>
                            <a:srgbClr val="5F497A"/>
                          </a:solidFill>
                          <a:latin typeface="Times New Roman"/>
                          <a:ea typeface="Calibri"/>
                          <a:cs typeface="Times New Roman"/>
                        </a:rPr>
                        <a:t>Lunch</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r>
              <a:tr h="190710">
                <a:tc>
                  <a:txBody>
                    <a:bodyPr/>
                    <a:lstStyle/>
                    <a:p>
                      <a:pPr algn="ctr">
                        <a:lnSpc>
                          <a:spcPct val="107000"/>
                        </a:lnSpc>
                        <a:spcAft>
                          <a:spcPts val="0"/>
                        </a:spcAft>
                      </a:pPr>
                      <a:r>
                        <a:rPr lang="en-US" sz="1200" b="1">
                          <a:solidFill>
                            <a:srgbClr val="5F497A"/>
                          </a:solidFill>
                          <a:latin typeface="Times New Roman"/>
                          <a:ea typeface="Calibri"/>
                          <a:cs typeface="Times New Roman"/>
                        </a:rPr>
                        <a:t>14.00</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c>
                  <a:txBody>
                    <a:bodyPr/>
                    <a:lstStyle/>
                    <a:p>
                      <a:pPr algn="ctr">
                        <a:lnSpc>
                          <a:spcPct val="107000"/>
                        </a:lnSpc>
                        <a:spcAft>
                          <a:spcPts val="0"/>
                        </a:spcAft>
                      </a:pPr>
                      <a:r>
                        <a:rPr lang="en-US" sz="1200" b="1">
                          <a:solidFill>
                            <a:srgbClr val="5F497A"/>
                          </a:solidFill>
                          <a:latin typeface="Times New Roman"/>
                          <a:ea typeface="Calibri"/>
                          <a:cs typeface="Times New Roman"/>
                        </a:rPr>
                        <a:t>Concluding Remarks and awarding ceremony for training certificates. URV ClimEd Team</a:t>
                      </a: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r>
              <a:tr h="381421">
                <a:tc>
                  <a:txBody>
                    <a:bodyPr/>
                    <a:lstStyle/>
                    <a:p>
                      <a:pPr algn="ctr">
                        <a:lnSpc>
                          <a:spcPct val="107000"/>
                        </a:lnSpc>
                        <a:spcAft>
                          <a:spcPts val="0"/>
                        </a:spcAft>
                      </a:pPr>
                      <a:endParaRPr lang="ru-RU" sz="110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FFFFFF"/>
                    </a:solidFill>
                  </a:tcPr>
                </a:tc>
                <a:tc>
                  <a:txBody>
                    <a:bodyPr/>
                    <a:lstStyle/>
                    <a:p>
                      <a:pPr algn="just">
                        <a:lnSpc>
                          <a:spcPct val="107000"/>
                        </a:lnSpc>
                        <a:spcAft>
                          <a:spcPts val="0"/>
                        </a:spcAft>
                      </a:pPr>
                      <a:r>
                        <a:rPr lang="en-US" sz="1200" b="1" dirty="0" err="1">
                          <a:solidFill>
                            <a:srgbClr val="5F497A"/>
                          </a:solidFill>
                          <a:latin typeface="Times New Roman"/>
                          <a:ea typeface="Calibri"/>
                          <a:cs typeface="Times New Roman"/>
                        </a:rPr>
                        <a:t>Clousure</a:t>
                      </a:r>
                      <a:r>
                        <a:rPr lang="en-US" sz="1200" b="1" dirty="0">
                          <a:solidFill>
                            <a:srgbClr val="5F497A"/>
                          </a:solidFill>
                          <a:latin typeface="Times New Roman"/>
                          <a:ea typeface="Calibri"/>
                          <a:cs typeface="Times New Roman"/>
                        </a:rPr>
                        <a:t> of 4th Training. Alexander </a:t>
                      </a:r>
                      <a:r>
                        <a:rPr lang="en-US" sz="1200" b="1" dirty="0" err="1">
                          <a:solidFill>
                            <a:srgbClr val="5F497A"/>
                          </a:solidFill>
                          <a:latin typeface="Times New Roman"/>
                          <a:ea typeface="Calibri"/>
                          <a:cs typeface="Times New Roman"/>
                        </a:rPr>
                        <a:t>Mahura</a:t>
                      </a:r>
                      <a:r>
                        <a:rPr lang="en-US" sz="1200" b="1" dirty="0">
                          <a:solidFill>
                            <a:srgbClr val="5F497A"/>
                          </a:solidFill>
                          <a:latin typeface="Times New Roman"/>
                          <a:ea typeface="Calibri"/>
                          <a:cs typeface="Times New Roman"/>
                        </a:rPr>
                        <a:t> (WP5 Leader) or  </a:t>
                      </a:r>
                      <a:r>
                        <a:rPr lang="en-US" sz="1200" b="1" dirty="0" err="1">
                          <a:solidFill>
                            <a:srgbClr val="5F497A"/>
                          </a:solidFill>
                          <a:latin typeface="Times New Roman"/>
                          <a:ea typeface="Calibri"/>
                          <a:cs typeface="Times New Roman"/>
                        </a:rPr>
                        <a:t>Sviatoslav</a:t>
                      </a:r>
                      <a:r>
                        <a:rPr lang="en-US" sz="1200" b="1" dirty="0">
                          <a:solidFill>
                            <a:srgbClr val="5F497A"/>
                          </a:solidFill>
                          <a:latin typeface="Times New Roman"/>
                          <a:ea typeface="Calibri"/>
                          <a:cs typeface="Times New Roman"/>
                        </a:rPr>
                        <a:t> </a:t>
                      </a:r>
                      <a:r>
                        <a:rPr lang="en-US" sz="1200" b="1" dirty="0" err="1">
                          <a:solidFill>
                            <a:srgbClr val="5F497A"/>
                          </a:solidFill>
                          <a:latin typeface="Times New Roman"/>
                          <a:ea typeface="Calibri"/>
                          <a:cs typeface="Times New Roman"/>
                        </a:rPr>
                        <a:t>Tyuriakov</a:t>
                      </a:r>
                      <a:r>
                        <a:rPr lang="en-US" sz="1200" b="1" dirty="0">
                          <a:solidFill>
                            <a:srgbClr val="5F497A"/>
                          </a:solidFill>
                          <a:latin typeface="Times New Roman"/>
                          <a:ea typeface="Calibri"/>
                          <a:cs typeface="Times New Roman"/>
                        </a:rPr>
                        <a:t> (</a:t>
                      </a:r>
                      <a:r>
                        <a:rPr lang="en-US" sz="1200" b="1" dirty="0" err="1">
                          <a:solidFill>
                            <a:srgbClr val="5F497A"/>
                          </a:solidFill>
                          <a:latin typeface="Times New Roman"/>
                          <a:ea typeface="Calibri"/>
                          <a:cs typeface="Times New Roman"/>
                        </a:rPr>
                        <a:t>ClimEd</a:t>
                      </a:r>
                      <a:r>
                        <a:rPr lang="en-US" sz="1200" b="1" dirty="0">
                          <a:solidFill>
                            <a:srgbClr val="5F497A"/>
                          </a:solidFill>
                          <a:latin typeface="Times New Roman"/>
                          <a:ea typeface="Calibri"/>
                          <a:cs typeface="Times New Roman"/>
                        </a:rPr>
                        <a:t> PM). Announcement of 5</a:t>
                      </a:r>
                      <a:r>
                        <a:rPr lang="en-US" sz="1200" b="1" baseline="30000" dirty="0">
                          <a:solidFill>
                            <a:srgbClr val="5F497A"/>
                          </a:solidFill>
                          <a:latin typeface="Times New Roman"/>
                          <a:ea typeface="Calibri"/>
                          <a:cs typeface="Times New Roman"/>
                        </a:rPr>
                        <a:t>th</a:t>
                      </a:r>
                      <a:r>
                        <a:rPr lang="en-US" sz="1200" b="1" dirty="0">
                          <a:solidFill>
                            <a:srgbClr val="5F497A"/>
                          </a:solidFill>
                          <a:latin typeface="Times New Roman"/>
                          <a:ea typeface="Calibri"/>
                          <a:cs typeface="Times New Roman"/>
                        </a:rPr>
                        <a:t> training.</a:t>
                      </a:r>
                      <a:endParaRPr lang="ru-RU" sz="1100" dirty="0">
                        <a:solidFill>
                          <a:srgbClr val="5F497A"/>
                        </a:solidFill>
                        <a:latin typeface="Calibri"/>
                        <a:ea typeface="Calibri"/>
                        <a:cs typeface="Times New Roman"/>
                      </a:endParaRPr>
                    </a:p>
                  </a:txBody>
                  <a:tcPr marL="66829" marR="66829"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FFFFFF"/>
                    </a:solidFill>
                  </a:tcPr>
                </a:tc>
              </a:tr>
            </a:tbl>
          </a:graphicData>
        </a:graphic>
      </p:graphicFrame>
      <p:graphicFrame>
        <p:nvGraphicFramePr>
          <p:cNvPr id="10" name="Таблица 9"/>
          <p:cNvGraphicFramePr>
            <a:graphicFrameLocks noGrp="1"/>
          </p:cNvGraphicFramePr>
          <p:nvPr/>
        </p:nvGraphicFramePr>
        <p:xfrm>
          <a:off x="3358055" y="189186"/>
          <a:ext cx="7758123" cy="1844795"/>
        </p:xfrm>
        <a:graphic>
          <a:graphicData uri="http://schemas.openxmlformats.org/drawingml/2006/table">
            <a:tbl>
              <a:tblPr/>
              <a:tblGrid>
                <a:gridCol w="7666063"/>
                <a:gridCol w="92060"/>
              </a:tblGrid>
              <a:tr h="355225">
                <a:tc gridSpan="2">
                  <a:txBody>
                    <a:bodyPr/>
                    <a:lstStyle/>
                    <a:p>
                      <a:pPr algn="ctr">
                        <a:lnSpc>
                          <a:spcPct val="107000"/>
                        </a:lnSpc>
                        <a:spcAft>
                          <a:spcPts val="0"/>
                        </a:spcAft>
                      </a:pPr>
                      <a:r>
                        <a:rPr lang="en-US" sz="1200" b="1" dirty="0">
                          <a:solidFill>
                            <a:srgbClr val="FFFFFF"/>
                          </a:solidFill>
                          <a:latin typeface="Times New Roman"/>
                          <a:ea typeface="Calibri"/>
                          <a:cs typeface="Times New Roman"/>
                        </a:rPr>
                        <a:t>Wednesday, 2</a:t>
                      </a:r>
                      <a:r>
                        <a:rPr lang="en-US" sz="1200" b="1" baseline="30000" dirty="0">
                          <a:solidFill>
                            <a:srgbClr val="FFFFFF"/>
                          </a:solidFill>
                          <a:latin typeface="Times New Roman"/>
                          <a:ea typeface="Calibri"/>
                          <a:cs typeface="Times New Roman"/>
                        </a:rPr>
                        <a:t>nd</a:t>
                      </a:r>
                      <a:r>
                        <a:rPr lang="en-US" sz="1200" b="1" dirty="0">
                          <a:solidFill>
                            <a:srgbClr val="FFFFFF"/>
                          </a:solidFill>
                          <a:latin typeface="Times New Roman"/>
                          <a:ea typeface="Calibri"/>
                          <a:cs typeface="Times New Roman"/>
                        </a:rPr>
                        <a:t> June 2022. Block III. Projections (Related to C3.</a:t>
                      </a:r>
                      <a:r>
                        <a:rPr lang="en-US" sz="1000" b="1" dirty="0">
                          <a:solidFill>
                            <a:srgbClr val="5F497A"/>
                          </a:solidFill>
                          <a:latin typeface="Calibri"/>
                          <a:ea typeface="Calibri"/>
                          <a:cs typeface="Times New Roman"/>
                        </a:rPr>
                        <a:t> </a:t>
                      </a:r>
                      <a:r>
                        <a:rPr lang="en-US" sz="1200" b="1" dirty="0">
                          <a:solidFill>
                            <a:srgbClr val="FFFFFF"/>
                          </a:solidFill>
                          <a:latin typeface="Times New Roman"/>
                          <a:ea typeface="Calibri"/>
                          <a:cs typeface="Times New Roman"/>
                        </a:rPr>
                        <a:t>Create and interpret climate forecasts, climate</a:t>
                      </a:r>
                      <a:endParaRPr lang="ru-RU" sz="1100" dirty="0">
                        <a:solidFill>
                          <a:srgbClr val="5F497A"/>
                        </a:solidFill>
                        <a:latin typeface="Calibri"/>
                        <a:ea typeface="Calibri"/>
                        <a:cs typeface="Times New Roman"/>
                      </a:endParaRPr>
                    </a:p>
                    <a:p>
                      <a:pPr algn="ctr">
                        <a:lnSpc>
                          <a:spcPct val="107000"/>
                        </a:lnSpc>
                        <a:spcAft>
                          <a:spcPts val="0"/>
                        </a:spcAft>
                      </a:pPr>
                      <a:r>
                        <a:rPr lang="en-US" sz="1200" b="1" dirty="0">
                          <a:solidFill>
                            <a:srgbClr val="FFFFFF"/>
                          </a:solidFill>
                          <a:latin typeface="Times New Roman"/>
                          <a:ea typeface="Calibri"/>
                          <a:cs typeface="Times New Roman"/>
                        </a:rPr>
                        <a:t>projections and model output)</a:t>
                      </a:r>
                      <a:endParaRPr lang="ru-RU" sz="1100" dirty="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5F497A"/>
                    </a:solidFill>
                  </a:tcPr>
                </a:tc>
                <a:tc hMerge="1">
                  <a:txBody>
                    <a:bodyPr/>
                    <a:lstStyle/>
                    <a:p>
                      <a:endParaRPr lang="ru-RU"/>
                    </a:p>
                  </a:txBody>
                  <a:tcPr/>
                </a:tc>
              </a:tr>
              <a:tr h="177612">
                <a:tc>
                  <a:txBody>
                    <a:bodyPr/>
                    <a:lstStyle/>
                    <a:p>
                      <a:pPr>
                        <a:lnSpc>
                          <a:spcPct val="107000"/>
                        </a:lnSpc>
                        <a:spcAft>
                          <a:spcPts val="0"/>
                        </a:spcAft>
                      </a:pPr>
                      <a:r>
                        <a:rPr lang="en-US" sz="1200" b="1">
                          <a:solidFill>
                            <a:srgbClr val="000000"/>
                          </a:solidFill>
                          <a:latin typeface="Times New Roman"/>
                          <a:ea typeface="Calibri"/>
                          <a:cs typeface="Times New Roman"/>
                        </a:rPr>
                        <a:t>Lecture VII. “Climate Projections for Climate Services” (TBC)</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tcPr>
                </a:tc>
                <a:tc>
                  <a:txBody>
                    <a:bodyPr/>
                    <a:lstStyle/>
                    <a:p>
                      <a:pPr>
                        <a:lnSpc>
                          <a:spcPct val="107000"/>
                        </a:lnSpc>
                        <a:spcAft>
                          <a:spcPts val="800"/>
                        </a:spcAft>
                      </a:pPr>
                      <a:r>
                        <a:rPr lang="ru-RU" sz="1100">
                          <a:solidFill>
                            <a:srgbClr val="5F497A"/>
                          </a:solidFill>
                          <a:latin typeface="Calibri"/>
                          <a:ea typeface="Calibri"/>
                          <a:cs typeface="Times New Roman"/>
                        </a:rPr>
                        <a:t> </a:t>
                      </a:r>
                    </a:p>
                  </a:txBody>
                  <a:tcPr marL="0" marR="0" marT="0" marB="0" anchor="ctr">
                    <a:lnL w="12700" cap="flat" cmpd="sng" algn="ctr">
                      <a:solidFill>
                        <a:srgbClr val="8064A2"/>
                      </a:solidFill>
                      <a:prstDash val="solid"/>
                      <a:round/>
                      <a:headEnd type="none" w="med" len="med"/>
                      <a:tailEnd type="none" w="med" len="med"/>
                    </a:lnL>
                    <a:lnR>
                      <a:noFill/>
                    </a:lnR>
                    <a:lnT w="12700" cap="flat" cmpd="sng" algn="ctr">
                      <a:solidFill>
                        <a:srgbClr val="8064A2"/>
                      </a:solidFill>
                      <a:prstDash val="solid"/>
                      <a:round/>
                      <a:headEnd type="none" w="med" len="med"/>
                      <a:tailEnd type="none" w="med" len="med"/>
                    </a:lnT>
                    <a:lnB>
                      <a:noFill/>
                    </a:lnB>
                  </a:tcPr>
                </a:tc>
              </a:tr>
              <a:tr h="177612">
                <a:tc>
                  <a:txBody>
                    <a:bodyPr/>
                    <a:lstStyle/>
                    <a:p>
                      <a:pPr algn="ctr">
                        <a:lnSpc>
                          <a:spcPct val="107000"/>
                        </a:lnSpc>
                        <a:spcAft>
                          <a:spcPts val="0"/>
                        </a:spcAft>
                      </a:pPr>
                      <a:r>
                        <a:rPr lang="en-US" sz="1200" b="1">
                          <a:solidFill>
                            <a:srgbClr val="000000"/>
                          </a:solidFill>
                          <a:latin typeface="Times New Roman"/>
                          <a:ea typeface="Calibri"/>
                          <a:cs typeface="Times New Roman"/>
                        </a:rPr>
                        <a:t>Coffee-break</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c>
                  <a:txBody>
                    <a:bodyPr/>
                    <a:lstStyle/>
                    <a:p>
                      <a:pPr>
                        <a:lnSpc>
                          <a:spcPct val="107000"/>
                        </a:lnSpc>
                        <a:spcAft>
                          <a:spcPts val="800"/>
                        </a:spcAft>
                      </a:pPr>
                      <a:r>
                        <a:rPr lang="ru-RU" sz="1100">
                          <a:solidFill>
                            <a:srgbClr val="5F497A"/>
                          </a:solidFill>
                          <a:latin typeface="Calibri"/>
                          <a:ea typeface="Calibri"/>
                          <a:cs typeface="Times New Roman"/>
                        </a:rPr>
                        <a:t> </a:t>
                      </a:r>
                    </a:p>
                  </a:txBody>
                  <a:tcPr marL="0" marR="0" marT="0" marB="0" anchor="ctr">
                    <a:lnL w="12700" cap="flat" cmpd="sng" algn="ctr">
                      <a:solidFill>
                        <a:srgbClr val="8064A2"/>
                      </a:solidFill>
                      <a:prstDash val="solid"/>
                      <a:round/>
                      <a:headEnd type="none" w="med" len="med"/>
                      <a:tailEnd type="none" w="med" len="med"/>
                    </a:lnL>
                    <a:lnR>
                      <a:noFill/>
                    </a:lnR>
                    <a:lnT>
                      <a:noFill/>
                    </a:lnT>
                    <a:lnB>
                      <a:noFill/>
                    </a:lnB>
                  </a:tcPr>
                </a:tc>
              </a:tr>
              <a:tr h="177612">
                <a:tc>
                  <a:txBody>
                    <a:bodyPr/>
                    <a:lstStyle/>
                    <a:p>
                      <a:pPr>
                        <a:lnSpc>
                          <a:spcPct val="107000"/>
                        </a:lnSpc>
                        <a:spcAft>
                          <a:spcPts val="0"/>
                        </a:spcAft>
                      </a:pPr>
                      <a:r>
                        <a:rPr lang="en-US" sz="1200" b="1">
                          <a:solidFill>
                            <a:srgbClr val="000000"/>
                          </a:solidFill>
                          <a:latin typeface="Times New Roman"/>
                          <a:ea typeface="Calibri"/>
                          <a:cs typeface="Times New Roman"/>
                        </a:rPr>
                        <a:t>Lecture VIII. “Climate Projections for Climate Services” (TBC)</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FFFFFF"/>
                    </a:solidFill>
                  </a:tcPr>
                </a:tc>
                <a:tc>
                  <a:txBody>
                    <a:bodyPr/>
                    <a:lstStyle/>
                    <a:p>
                      <a:pPr>
                        <a:lnSpc>
                          <a:spcPct val="107000"/>
                        </a:lnSpc>
                        <a:spcAft>
                          <a:spcPts val="800"/>
                        </a:spcAft>
                      </a:pPr>
                      <a:r>
                        <a:rPr lang="ru-RU" sz="1100">
                          <a:solidFill>
                            <a:srgbClr val="5F497A"/>
                          </a:solidFill>
                          <a:latin typeface="Calibri"/>
                          <a:ea typeface="Calibri"/>
                          <a:cs typeface="Times New Roman"/>
                        </a:rPr>
                        <a:t> </a:t>
                      </a:r>
                    </a:p>
                  </a:txBody>
                  <a:tcPr marL="0" marR="0" marT="0" marB="0" anchor="ctr">
                    <a:lnL w="12700" cap="flat" cmpd="sng" algn="ctr">
                      <a:solidFill>
                        <a:srgbClr val="8064A2"/>
                      </a:solidFill>
                      <a:prstDash val="solid"/>
                      <a:round/>
                      <a:headEnd type="none" w="med" len="med"/>
                      <a:tailEnd type="none" w="med" len="med"/>
                    </a:lnL>
                    <a:lnR>
                      <a:noFill/>
                    </a:lnR>
                    <a:lnT>
                      <a:noFill/>
                    </a:lnT>
                    <a:lnB>
                      <a:noFill/>
                    </a:lnB>
                  </a:tcPr>
                </a:tc>
              </a:tr>
              <a:tr h="177612">
                <a:tc>
                  <a:txBody>
                    <a:bodyPr/>
                    <a:lstStyle/>
                    <a:p>
                      <a:pPr algn="ctr">
                        <a:lnSpc>
                          <a:spcPct val="107000"/>
                        </a:lnSpc>
                        <a:spcAft>
                          <a:spcPts val="0"/>
                        </a:spcAft>
                      </a:pPr>
                      <a:r>
                        <a:rPr lang="en-US" sz="1200" b="1">
                          <a:solidFill>
                            <a:srgbClr val="5F497A"/>
                          </a:solidFill>
                          <a:latin typeface="Times New Roman"/>
                          <a:ea typeface="Calibri"/>
                          <a:cs typeface="Times New Roman"/>
                        </a:rPr>
                        <a:t>LUNCH</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c>
                  <a:txBody>
                    <a:bodyPr/>
                    <a:lstStyle/>
                    <a:p>
                      <a:pPr>
                        <a:lnSpc>
                          <a:spcPct val="107000"/>
                        </a:lnSpc>
                        <a:spcAft>
                          <a:spcPts val="800"/>
                        </a:spcAft>
                      </a:pPr>
                      <a:r>
                        <a:rPr lang="ru-RU" sz="1100">
                          <a:solidFill>
                            <a:srgbClr val="5F497A"/>
                          </a:solidFill>
                          <a:latin typeface="Calibri"/>
                          <a:ea typeface="Calibri"/>
                          <a:cs typeface="Times New Roman"/>
                        </a:rPr>
                        <a:t> </a:t>
                      </a:r>
                    </a:p>
                  </a:txBody>
                  <a:tcPr marL="0" marR="0" marT="0" marB="0" anchor="ctr">
                    <a:lnL w="12700" cap="flat" cmpd="sng" algn="ctr">
                      <a:solidFill>
                        <a:srgbClr val="8064A2"/>
                      </a:solidFill>
                      <a:prstDash val="solid"/>
                      <a:round/>
                      <a:headEnd type="none" w="med" len="med"/>
                      <a:tailEnd type="none" w="med" len="med"/>
                    </a:lnL>
                    <a:lnR>
                      <a:noFill/>
                    </a:lnR>
                    <a:lnT>
                      <a:noFill/>
                    </a:lnT>
                    <a:lnB>
                      <a:noFill/>
                    </a:lnB>
                  </a:tcPr>
                </a:tc>
              </a:tr>
              <a:tr h="345281">
                <a:tc>
                  <a:txBody>
                    <a:bodyPr/>
                    <a:lstStyle/>
                    <a:p>
                      <a:pPr algn="ctr">
                        <a:lnSpc>
                          <a:spcPct val="107000"/>
                        </a:lnSpc>
                        <a:spcAft>
                          <a:spcPts val="0"/>
                        </a:spcAft>
                      </a:pPr>
                      <a:r>
                        <a:rPr lang="en-US" sz="1200" b="1" dirty="0">
                          <a:solidFill>
                            <a:srgbClr val="000000"/>
                          </a:solidFill>
                          <a:latin typeface="Times New Roman"/>
                          <a:ea typeface="Calibri"/>
                          <a:cs typeface="Times New Roman"/>
                        </a:rPr>
                        <a:t>Lecture IX. Examples: POTENCLIM (Oleg, Anna, Jon) , Surf Climate Service (Anna); Beach Tourism (Jon)</a:t>
                      </a:r>
                      <a:endParaRPr lang="ru-RU" sz="1100" dirty="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c>
                  <a:txBody>
                    <a:bodyPr/>
                    <a:lstStyle/>
                    <a:p>
                      <a:pPr>
                        <a:lnSpc>
                          <a:spcPct val="107000"/>
                        </a:lnSpc>
                        <a:spcAft>
                          <a:spcPts val="800"/>
                        </a:spcAft>
                      </a:pPr>
                      <a:r>
                        <a:rPr lang="ru-RU" sz="1100">
                          <a:solidFill>
                            <a:srgbClr val="5F497A"/>
                          </a:solidFill>
                          <a:latin typeface="Calibri"/>
                          <a:ea typeface="Calibri"/>
                          <a:cs typeface="Times New Roman"/>
                        </a:rPr>
                        <a:t> </a:t>
                      </a:r>
                    </a:p>
                  </a:txBody>
                  <a:tcPr marL="0" marR="0" marT="0" marB="0" anchor="ctr">
                    <a:lnL w="12700" cap="flat" cmpd="sng" algn="ctr">
                      <a:solidFill>
                        <a:srgbClr val="8064A2"/>
                      </a:solidFill>
                      <a:prstDash val="solid"/>
                      <a:round/>
                      <a:headEnd type="none" w="med" len="med"/>
                      <a:tailEnd type="none" w="med" len="med"/>
                    </a:lnL>
                    <a:lnR>
                      <a:noFill/>
                    </a:lnR>
                    <a:lnT>
                      <a:noFill/>
                    </a:lnT>
                    <a:lnB>
                      <a:noFill/>
                    </a:lnB>
                  </a:tcPr>
                </a:tc>
              </a:tr>
              <a:tr h="187093">
                <a:tc>
                  <a:txBody>
                    <a:bodyPr/>
                    <a:lstStyle/>
                    <a:p>
                      <a:pPr algn="ctr">
                        <a:lnSpc>
                          <a:spcPct val="107000"/>
                        </a:lnSpc>
                        <a:spcAft>
                          <a:spcPts val="0"/>
                        </a:spcAft>
                      </a:pPr>
                      <a:r>
                        <a:rPr lang="en-US" sz="1200" b="1">
                          <a:solidFill>
                            <a:srgbClr val="000000"/>
                          </a:solidFill>
                          <a:latin typeface="Times New Roman"/>
                          <a:ea typeface="Calibri"/>
                          <a:cs typeface="Times New Roman"/>
                        </a:rPr>
                        <a:t>Coffe Break</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c>
                  <a:txBody>
                    <a:bodyPr/>
                    <a:lstStyle/>
                    <a:p>
                      <a:pPr>
                        <a:lnSpc>
                          <a:spcPct val="107000"/>
                        </a:lnSpc>
                        <a:spcAft>
                          <a:spcPts val="800"/>
                        </a:spcAft>
                      </a:pPr>
                      <a:r>
                        <a:rPr lang="ru-RU" sz="1100">
                          <a:solidFill>
                            <a:srgbClr val="5F497A"/>
                          </a:solidFill>
                          <a:latin typeface="Calibri"/>
                          <a:ea typeface="Calibri"/>
                          <a:cs typeface="Times New Roman"/>
                        </a:rPr>
                        <a:t> </a:t>
                      </a:r>
                    </a:p>
                  </a:txBody>
                  <a:tcPr marL="0" marR="0" marT="0" marB="0" anchor="ctr">
                    <a:lnL w="12700" cap="flat" cmpd="sng" algn="ctr">
                      <a:solidFill>
                        <a:srgbClr val="8064A2"/>
                      </a:solidFill>
                      <a:prstDash val="solid"/>
                      <a:round/>
                      <a:headEnd type="none" w="med" len="med"/>
                      <a:tailEnd type="none" w="med" len="med"/>
                    </a:lnL>
                    <a:lnR>
                      <a:noFill/>
                    </a:lnR>
                    <a:lnT>
                      <a:noFill/>
                    </a:lnT>
                    <a:lnB>
                      <a:noFill/>
                    </a:lnB>
                  </a:tcPr>
                </a:tc>
              </a:tr>
              <a:tr h="69910">
                <a:tc>
                  <a:txBody>
                    <a:bodyPr/>
                    <a:lstStyle/>
                    <a:p>
                      <a:pPr algn="ctr">
                        <a:lnSpc>
                          <a:spcPct val="107000"/>
                        </a:lnSpc>
                        <a:spcAft>
                          <a:spcPts val="0"/>
                        </a:spcAft>
                      </a:pPr>
                      <a:r>
                        <a:rPr lang="en-US" sz="1200" b="1">
                          <a:solidFill>
                            <a:srgbClr val="000000"/>
                          </a:solidFill>
                          <a:latin typeface="Times New Roman"/>
                          <a:ea typeface="Calibri"/>
                          <a:cs typeface="Times New Roman"/>
                        </a:rPr>
                        <a:t>Time to work in groups</a:t>
                      </a:r>
                      <a:endParaRPr lang="ru-RU" sz="1100">
                        <a:solidFill>
                          <a:srgbClr val="5F497A"/>
                        </a:solidFill>
                        <a:latin typeface="Calibri"/>
                        <a:ea typeface="Calibri"/>
                        <a:cs typeface="Times New Roman"/>
                      </a:endParaRPr>
                    </a:p>
                  </a:txBody>
                  <a:tcPr marL="66660" marR="66660" marT="0" marB="0">
                    <a:lnL w="12700" cap="flat" cmpd="sng" algn="ctr">
                      <a:solidFill>
                        <a:srgbClr val="8064A2"/>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solidFill>
                      <a:srgbClr val="C5E0B3"/>
                    </a:solidFill>
                  </a:tcPr>
                </a:tc>
                <a:tc>
                  <a:txBody>
                    <a:bodyPr/>
                    <a:lstStyle/>
                    <a:p>
                      <a:pPr>
                        <a:lnSpc>
                          <a:spcPct val="107000"/>
                        </a:lnSpc>
                        <a:spcAft>
                          <a:spcPts val="800"/>
                        </a:spcAft>
                      </a:pPr>
                      <a:r>
                        <a:rPr lang="ru-RU" sz="1100" dirty="0">
                          <a:solidFill>
                            <a:srgbClr val="5F497A"/>
                          </a:solidFill>
                          <a:latin typeface="Calibri"/>
                          <a:ea typeface="Calibri"/>
                          <a:cs typeface="Times New Roman"/>
                        </a:rPr>
                        <a:t> </a:t>
                      </a:r>
                    </a:p>
                  </a:txBody>
                  <a:tcPr marL="0" marR="0" marT="0" marB="0" anchor="ctr">
                    <a:lnL w="12700" cap="flat" cmpd="sng" algn="ctr">
                      <a:solidFill>
                        <a:srgbClr val="8064A2"/>
                      </a:solidFill>
                      <a:prstDash val="solid"/>
                      <a:round/>
                      <a:headEnd type="none" w="med" len="med"/>
                      <a:tailEnd type="none" w="med" len="med"/>
                    </a:lnL>
                    <a:lnR>
                      <a:noFill/>
                    </a:lnR>
                    <a:lnT>
                      <a:noFill/>
                    </a:lnT>
                    <a:lnB>
                      <a:noFill/>
                    </a:lnB>
                  </a:tcPr>
                </a:tc>
              </a:tr>
            </a:tbl>
          </a:graphicData>
        </a:graphic>
      </p:graphicFrame>
    </p:spTree>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A13330-FC7A-4499-B7B0-F2C2EA2B4372}"/>
              </a:ext>
            </a:extLst>
          </p:cNvPr>
          <p:cNvSpPr>
            <a:spLocks noGrp="1"/>
          </p:cNvSpPr>
          <p:nvPr>
            <p:ph type="title"/>
          </p:nvPr>
        </p:nvSpPr>
        <p:spPr>
          <a:xfrm>
            <a:off x="838200" y="129992"/>
            <a:ext cx="10515600" cy="610235"/>
          </a:xfrm>
        </p:spPr>
        <p:txBody>
          <a:bodyPr>
            <a:noAutofit/>
          </a:bodyPr>
          <a:lstStyle/>
          <a:p>
            <a:pPr algn="ctr"/>
            <a:r>
              <a:rPr lang="en-US" sz="4800" b="1" dirty="0">
                <a:solidFill>
                  <a:srgbClr val="3D05BB"/>
                </a:solidFill>
              </a:rPr>
              <a:t>Erasmus+ </a:t>
            </a:r>
            <a:r>
              <a:rPr lang="en-US" sz="4800" b="1" dirty="0" err="1">
                <a:solidFill>
                  <a:srgbClr val="3D05BB"/>
                </a:solidFill>
              </a:rPr>
              <a:t>ClimEd</a:t>
            </a:r>
            <a:r>
              <a:rPr lang="en-US" sz="4800" b="1" dirty="0">
                <a:solidFill>
                  <a:srgbClr val="3D05BB"/>
                </a:solidFill>
              </a:rPr>
              <a:t> Project</a:t>
            </a:r>
          </a:p>
        </p:txBody>
      </p:sp>
      <p:sp>
        <p:nvSpPr>
          <p:cNvPr id="3" name="Content Placeholder 2">
            <a:extLst>
              <a:ext uri="{FF2B5EF4-FFF2-40B4-BE49-F238E27FC236}">
                <a16:creationId xmlns="" xmlns:a16="http://schemas.microsoft.com/office/drawing/2014/main" id="{A46D9C6A-50E6-43FF-9096-EF905EA81F54}"/>
              </a:ext>
            </a:extLst>
          </p:cNvPr>
          <p:cNvSpPr>
            <a:spLocks noGrp="1"/>
          </p:cNvSpPr>
          <p:nvPr>
            <p:ph idx="1"/>
          </p:nvPr>
        </p:nvSpPr>
        <p:spPr>
          <a:xfrm>
            <a:off x="838199" y="1117843"/>
            <a:ext cx="10515601" cy="4351338"/>
          </a:xfrm>
        </p:spPr>
        <p:txBody>
          <a:bodyPr>
            <a:noAutofit/>
          </a:bodyPr>
          <a:lstStyle/>
          <a:p>
            <a:pPr marL="0" indent="0" algn="ctr">
              <a:lnSpc>
                <a:spcPct val="100000"/>
              </a:lnSpc>
              <a:spcBef>
                <a:spcPts val="0"/>
              </a:spcBef>
              <a:buNone/>
            </a:pPr>
            <a:r>
              <a:rPr lang="en-US" sz="2000" dirty="0"/>
              <a:t>The </a:t>
            </a:r>
            <a:r>
              <a:rPr lang="en-US" sz="2000" b="1" dirty="0"/>
              <a:t>Erasmus+ </a:t>
            </a:r>
            <a:r>
              <a:rPr lang="en-US" sz="2000" b="1" dirty="0" err="1"/>
              <a:t>ClimEd</a:t>
            </a:r>
            <a:r>
              <a:rPr lang="en-US" sz="2000" b="1" dirty="0"/>
              <a:t> </a:t>
            </a:r>
            <a:r>
              <a:rPr lang="en-US" sz="2000" dirty="0"/>
              <a:t>(2021-2023; </a:t>
            </a:r>
            <a:r>
              <a:rPr lang="en-US" sz="2000" dirty="0">
                <a:hlinkClick r:id="rId2"/>
              </a:rPr>
              <a:t>http://climed.network</a:t>
            </a:r>
            <a:r>
              <a:rPr lang="en-US" sz="2000" dirty="0"/>
              <a:t>) project</a:t>
            </a:r>
          </a:p>
          <a:p>
            <a:pPr marL="0" indent="0" algn="ctr">
              <a:lnSpc>
                <a:spcPct val="100000"/>
              </a:lnSpc>
              <a:spcBef>
                <a:spcPts val="0"/>
              </a:spcBef>
              <a:buNone/>
            </a:pPr>
            <a:r>
              <a:rPr lang="en-US" sz="2000" dirty="0"/>
              <a:t>“Multilevel Local, Nation- and Regionwide Education and Training in Climate Services, Climate Change Adaptation and Mitigation”</a:t>
            </a:r>
          </a:p>
          <a:p>
            <a:pPr marL="0" indent="0">
              <a:lnSpc>
                <a:spcPct val="100000"/>
              </a:lnSpc>
              <a:spcBef>
                <a:spcPts val="0"/>
              </a:spcBef>
              <a:buNone/>
            </a:pPr>
            <a:endParaRPr lang="en-US" sz="2000" dirty="0"/>
          </a:p>
          <a:p>
            <a:pPr marL="0" indent="0">
              <a:lnSpc>
                <a:spcPct val="100000"/>
              </a:lnSpc>
              <a:spcBef>
                <a:spcPts val="0"/>
              </a:spcBef>
              <a:buNone/>
            </a:pPr>
            <a:endParaRPr lang="en-US" sz="2000" dirty="0"/>
          </a:p>
          <a:p>
            <a:pPr marL="0" indent="0">
              <a:lnSpc>
                <a:spcPct val="100000"/>
              </a:lnSpc>
              <a:spcBef>
                <a:spcPts val="0"/>
              </a:spcBef>
              <a:buNone/>
            </a:pPr>
            <a:r>
              <a:rPr lang="en-US" sz="2000" b="1" dirty="0" err="1"/>
              <a:t>ClimEd</a:t>
            </a:r>
            <a:r>
              <a:rPr lang="en-US" sz="2000" b="1" dirty="0"/>
              <a:t> project is aimed </a:t>
            </a:r>
          </a:p>
          <a:p>
            <a:pPr marL="0" indent="0">
              <a:lnSpc>
                <a:spcPct val="100000"/>
              </a:lnSpc>
              <a:spcBef>
                <a:spcPts val="0"/>
              </a:spcBef>
              <a:buNone/>
            </a:pPr>
            <a:r>
              <a:rPr lang="en-US" sz="2000" dirty="0"/>
              <a:t>at development of competency-based curricula for continuous comprehensive training of specialists in the field of climate services and additional education in climate change for decision-makers, experts in climate-dependent economic sectors, and public.</a:t>
            </a:r>
          </a:p>
          <a:p>
            <a:pPr marL="0" indent="0">
              <a:lnSpc>
                <a:spcPct val="100000"/>
              </a:lnSpc>
              <a:spcBef>
                <a:spcPts val="0"/>
              </a:spcBef>
              <a:buNone/>
            </a:pPr>
            <a:endParaRPr lang="en-US" sz="2000" dirty="0"/>
          </a:p>
          <a:p>
            <a:pPr marL="0" indent="0">
              <a:lnSpc>
                <a:spcPct val="100000"/>
              </a:lnSpc>
              <a:spcBef>
                <a:spcPts val="0"/>
              </a:spcBef>
              <a:buNone/>
            </a:pPr>
            <a:endParaRPr lang="en-US" sz="2000" dirty="0"/>
          </a:p>
          <a:p>
            <a:pPr marL="0" indent="0">
              <a:lnSpc>
                <a:spcPct val="100000"/>
              </a:lnSpc>
              <a:spcBef>
                <a:spcPts val="0"/>
              </a:spcBef>
              <a:buNone/>
            </a:pPr>
            <a:r>
              <a:rPr lang="en-US" sz="2000" b="1" dirty="0" err="1"/>
              <a:t>CimEd</a:t>
            </a:r>
            <a:r>
              <a:rPr lang="en-US" sz="2000" b="1" dirty="0"/>
              <a:t> project training events are focused</a:t>
            </a:r>
          </a:p>
          <a:p>
            <a:pPr marL="0" indent="0">
              <a:lnSpc>
                <a:spcPct val="100000"/>
              </a:lnSpc>
              <a:spcBef>
                <a:spcPts val="0"/>
              </a:spcBef>
              <a:buNone/>
            </a:pPr>
            <a:r>
              <a:rPr lang="en-US" sz="2000" dirty="0"/>
              <a:t>on training the faculty/ teaching/ research staff and postgraduates at the </a:t>
            </a:r>
            <a:r>
              <a:rPr lang="en-US" sz="2000" dirty="0" err="1"/>
              <a:t>ClimEd</a:t>
            </a:r>
            <a:r>
              <a:rPr lang="en-US" sz="2000" dirty="0"/>
              <a:t> partner institutions and collaborating organizations in advanced educational and information-and-communication technologies for building a flexible multi-level integrated practice-based education system in the field of Climate Services, Climate Change  Adaptation and Mitigation</a:t>
            </a:r>
            <a:r>
              <a:rPr lang="en-US" sz="2200" dirty="0"/>
              <a:t>.</a:t>
            </a:r>
          </a:p>
          <a:p>
            <a:pPr marL="0" indent="0">
              <a:lnSpc>
                <a:spcPct val="100000"/>
              </a:lnSpc>
              <a:spcBef>
                <a:spcPts val="0"/>
              </a:spcBef>
              <a:buNone/>
            </a:pPr>
            <a:endParaRPr lang="en-US" sz="2200" dirty="0"/>
          </a:p>
          <a:p>
            <a:pPr marL="0" indent="0">
              <a:buNone/>
            </a:pPr>
            <a:endParaRPr lang="en-US" sz="2200" dirty="0"/>
          </a:p>
        </p:txBody>
      </p:sp>
      <p:sp>
        <p:nvSpPr>
          <p:cNvPr id="4" name="Date Placeholder 3">
            <a:extLst>
              <a:ext uri="{FF2B5EF4-FFF2-40B4-BE49-F238E27FC236}">
                <a16:creationId xmlns="" xmlns:a16="http://schemas.microsoft.com/office/drawing/2014/main" id="{146E246A-A52A-431F-A88C-E4CB43E5CE2E}"/>
              </a:ext>
            </a:extLst>
          </p:cNvPr>
          <p:cNvSpPr>
            <a:spLocks noGrp="1"/>
          </p:cNvSpPr>
          <p:nvPr>
            <p:ph type="dt" sz="half" idx="10"/>
          </p:nvPr>
        </p:nvSpPr>
        <p:spPr/>
        <p:txBody>
          <a:bodyPr/>
          <a:lstStyle/>
          <a:p>
            <a:fld id="{C1883C14-771A-48EE-8A80-F60CD852F446}" type="datetime1">
              <a:rPr lang="en-US" smtClean="0"/>
              <a:pPr/>
              <a:t>5/20/2022</a:t>
            </a:fld>
            <a:endParaRPr lang="en-US" dirty="0"/>
          </a:p>
        </p:txBody>
      </p:sp>
      <p:sp>
        <p:nvSpPr>
          <p:cNvPr id="5" name="Footer Placeholder 4">
            <a:extLst>
              <a:ext uri="{FF2B5EF4-FFF2-40B4-BE49-F238E27FC236}">
                <a16:creationId xmlns="" xmlns:a16="http://schemas.microsoft.com/office/drawing/2014/main" id="{04820914-28BA-4169-9883-56C61C44656D}"/>
              </a:ext>
            </a:extLst>
          </p:cNvPr>
          <p:cNvSpPr>
            <a:spLocks noGrp="1"/>
          </p:cNvSpPr>
          <p:nvPr>
            <p:ph type="ftr" sz="quarter" idx="11"/>
          </p:nvPr>
        </p:nvSpPr>
        <p:spPr/>
        <p:txBody>
          <a:bodyPr/>
          <a:lstStyle/>
          <a:p>
            <a:pPr>
              <a:defRPr/>
            </a:pPr>
            <a:r>
              <a:rPr lang="en-US" dirty="0"/>
              <a:t>The European Commission support for the production of this publication does not constitute an endorsement of the contents which reflects the views only</a:t>
            </a:r>
          </a:p>
          <a:p>
            <a:pPr>
              <a:defRPr/>
            </a:pPr>
            <a:r>
              <a:rPr lang="en-US" dirty="0"/>
              <a:t>of the authors, and the Commission cannot be held responsible for any use which may be made of the information contained therein</a:t>
            </a:r>
          </a:p>
        </p:txBody>
      </p:sp>
      <p:sp>
        <p:nvSpPr>
          <p:cNvPr id="6" name="Slide Number Placeholder 5">
            <a:extLst>
              <a:ext uri="{FF2B5EF4-FFF2-40B4-BE49-F238E27FC236}">
                <a16:creationId xmlns="" xmlns:a16="http://schemas.microsoft.com/office/drawing/2014/main" id="{017E6E30-3195-4E3D-840A-27B204C49FE3}"/>
              </a:ext>
            </a:extLst>
          </p:cNvPr>
          <p:cNvSpPr>
            <a:spLocks noGrp="1"/>
          </p:cNvSpPr>
          <p:nvPr>
            <p:ph type="sldNum" sz="quarter" idx="12"/>
          </p:nvPr>
        </p:nvSpPr>
        <p:spPr/>
        <p:txBody>
          <a:bodyPr/>
          <a:lstStyle/>
          <a:p>
            <a:fld id="{90F67618-A52E-4987-947D-71E58B73B891}" type="slidenum">
              <a:rPr lang="en-US" smtClean="0"/>
              <a:pPr/>
              <a:t>2</a:t>
            </a:fld>
            <a:endParaRPr lang="en-US" dirty="0"/>
          </a:p>
        </p:txBody>
      </p:sp>
    </p:spTree>
    <p:extLst>
      <p:ext uri="{BB962C8B-B14F-4D97-AF65-F5344CB8AC3E}">
        <p14:creationId xmlns="" xmlns:p14="http://schemas.microsoft.com/office/powerpoint/2010/main" val="421479372"/>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A13330-FC7A-4499-B7B0-F2C2EA2B4372}"/>
              </a:ext>
            </a:extLst>
          </p:cNvPr>
          <p:cNvSpPr>
            <a:spLocks noGrp="1"/>
          </p:cNvSpPr>
          <p:nvPr>
            <p:ph type="title"/>
          </p:nvPr>
        </p:nvSpPr>
        <p:spPr>
          <a:xfrm>
            <a:off x="838200" y="129992"/>
            <a:ext cx="10515600" cy="610235"/>
          </a:xfrm>
        </p:spPr>
        <p:txBody>
          <a:bodyPr>
            <a:noAutofit/>
          </a:bodyPr>
          <a:lstStyle/>
          <a:p>
            <a:pPr algn="ctr"/>
            <a:r>
              <a:rPr lang="en-US" sz="4800" b="1" dirty="0">
                <a:solidFill>
                  <a:srgbClr val="3D05BB"/>
                </a:solidFill>
              </a:rPr>
              <a:t>Acknowledgements</a:t>
            </a:r>
          </a:p>
        </p:txBody>
      </p:sp>
      <p:sp>
        <p:nvSpPr>
          <p:cNvPr id="4" name="Date Placeholder 3">
            <a:extLst>
              <a:ext uri="{FF2B5EF4-FFF2-40B4-BE49-F238E27FC236}">
                <a16:creationId xmlns="" xmlns:a16="http://schemas.microsoft.com/office/drawing/2014/main" id="{146E246A-A52A-431F-A88C-E4CB43E5CE2E}"/>
              </a:ext>
            </a:extLst>
          </p:cNvPr>
          <p:cNvSpPr>
            <a:spLocks noGrp="1"/>
          </p:cNvSpPr>
          <p:nvPr>
            <p:ph type="dt" sz="half" idx="10"/>
          </p:nvPr>
        </p:nvSpPr>
        <p:spPr/>
        <p:txBody>
          <a:bodyPr/>
          <a:lstStyle/>
          <a:p>
            <a:fld id="{C1883C14-771A-48EE-8A80-F60CD852F446}" type="datetime1">
              <a:rPr lang="en-US" smtClean="0"/>
              <a:pPr/>
              <a:t>5/20/2022</a:t>
            </a:fld>
            <a:endParaRPr lang="en-US"/>
          </a:p>
        </p:txBody>
      </p:sp>
      <p:sp>
        <p:nvSpPr>
          <p:cNvPr id="5" name="Footer Placeholder 4">
            <a:extLst>
              <a:ext uri="{FF2B5EF4-FFF2-40B4-BE49-F238E27FC236}">
                <a16:creationId xmlns="" xmlns:a16="http://schemas.microsoft.com/office/drawing/2014/main" id="{04820914-28BA-4169-9883-56C61C44656D}"/>
              </a:ext>
            </a:extLst>
          </p:cNvPr>
          <p:cNvSpPr>
            <a:spLocks noGrp="1"/>
          </p:cNvSpPr>
          <p:nvPr>
            <p:ph type="ftr" sz="quarter" idx="11"/>
          </p:nvPr>
        </p:nvSpPr>
        <p:spPr/>
        <p:txBody>
          <a:bodyPr/>
          <a:lstStyle/>
          <a:p>
            <a:pPr>
              <a:defRPr/>
            </a:pPr>
            <a:r>
              <a:rPr lang="en-US"/>
              <a:t>The European Commission support for the production of this publication does not constitute an endorsement of the contents which reflects the views only</a:t>
            </a:r>
          </a:p>
          <a:p>
            <a:pPr>
              <a:defRPr/>
            </a:pPr>
            <a:r>
              <a:rPr lang="en-US"/>
              <a:t>of the authors, and the Commission cannot be held responsible for any use which may be made of the information contained therein</a:t>
            </a:r>
            <a:endParaRPr lang="en-US" dirty="0"/>
          </a:p>
        </p:txBody>
      </p:sp>
      <p:sp>
        <p:nvSpPr>
          <p:cNvPr id="6" name="Slide Number Placeholder 5">
            <a:extLst>
              <a:ext uri="{FF2B5EF4-FFF2-40B4-BE49-F238E27FC236}">
                <a16:creationId xmlns="" xmlns:a16="http://schemas.microsoft.com/office/drawing/2014/main" id="{017E6E30-3195-4E3D-840A-27B204C49FE3}"/>
              </a:ext>
            </a:extLst>
          </p:cNvPr>
          <p:cNvSpPr>
            <a:spLocks noGrp="1"/>
          </p:cNvSpPr>
          <p:nvPr>
            <p:ph type="sldNum" sz="quarter" idx="12"/>
          </p:nvPr>
        </p:nvSpPr>
        <p:spPr/>
        <p:txBody>
          <a:bodyPr/>
          <a:lstStyle/>
          <a:p>
            <a:fld id="{90F67618-A52E-4987-947D-71E58B73B891}" type="slidenum">
              <a:rPr lang="en-US" smtClean="0"/>
              <a:pPr/>
              <a:t>20</a:t>
            </a:fld>
            <a:endParaRPr lang="en-US"/>
          </a:p>
        </p:txBody>
      </p:sp>
      <p:sp>
        <p:nvSpPr>
          <p:cNvPr id="9" name="TextBox 8"/>
          <p:cNvSpPr txBox="1"/>
          <p:nvPr/>
        </p:nvSpPr>
        <p:spPr>
          <a:xfrm>
            <a:off x="299495" y="801613"/>
            <a:ext cx="11722520" cy="5893921"/>
          </a:xfrm>
          <a:prstGeom prst="rect">
            <a:avLst/>
          </a:prstGeom>
          <a:noFill/>
        </p:spPr>
        <p:txBody>
          <a:bodyPr wrap="square" rtlCol="0">
            <a:spAutoFit/>
          </a:bodyPr>
          <a:lstStyle/>
          <a:p>
            <a:r>
              <a:rPr lang="en-US" sz="2400" b="1" u="sng" dirty="0">
                <a:solidFill>
                  <a:srgbClr val="3D05BB"/>
                </a:solidFill>
              </a:rPr>
              <a:t>Special Thanks</a:t>
            </a:r>
          </a:p>
          <a:p>
            <a:endParaRPr lang="en-US" sz="700" dirty="0"/>
          </a:p>
          <a:p>
            <a:pPr marL="342900" indent="-342900">
              <a:buFont typeface="Arial" panose="020B0604020202020204" pitchFamily="34" charset="0"/>
              <a:buChar char="•"/>
            </a:pPr>
            <a:r>
              <a:rPr lang="en-US" sz="2200" dirty="0"/>
              <a:t>All </a:t>
            </a:r>
            <a:r>
              <a:rPr lang="en-US" sz="2200" b="1" dirty="0"/>
              <a:t>lecturers</a:t>
            </a:r>
            <a:r>
              <a:rPr lang="en-US" sz="2200" dirty="0"/>
              <a:t> of the 1</a:t>
            </a:r>
            <a:r>
              <a:rPr lang="en-US" sz="2200" baseline="30000" dirty="0"/>
              <a:t>st</a:t>
            </a:r>
            <a:r>
              <a:rPr lang="en-US" sz="2200" dirty="0"/>
              <a:t> &amp; 2</a:t>
            </a:r>
            <a:r>
              <a:rPr lang="en-US" sz="2200" baseline="30000" dirty="0"/>
              <a:t>nd</a:t>
            </a:r>
            <a:r>
              <a:rPr lang="en-US" sz="2200" dirty="0"/>
              <a:t> &amp; 3</a:t>
            </a:r>
            <a:r>
              <a:rPr lang="en-US" sz="2200" baseline="30000" dirty="0"/>
              <a:t>rd</a:t>
            </a:r>
            <a:r>
              <a:rPr lang="en-US" sz="2200" dirty="0"/>
              <a:t> trainings – </a:t>
            </a:r>
            <a:r>
              <a:rPr lang="en-US" sz="2200" i="1" dirty="0"/>
              <a:t>Marek </a:t>
            </a:r>
            <a:r>
              <a:rPr lang="en-US" sz="2200" i="1" dirty="0" err="1"/>
              <a:t>Frankowicz</a:t>
            </a:r>
            <a:r>
              <a:rPr lang="en-US" sz="2200" i="1" dirty="0"/>
              <a:t>, </a:t>
            </a:r>
            <a:r>
              <a:rPr lang="en-US" sz="2200" i="1" dirty="0" err="1"/>
              <a:t>Yurii</a:t>
            </a:r>
            <a:r>
              <a:rPr lang="en-US" sz="2200" i="1" dirty="0"/>
              <a:t> </a:t>
            </a:r>
            <a:r>
              <a:rPr lang="en-US" sz="2200" i="1" dirty="0" err="1"/>
              <a:t>Razhkevych</a:t>
            </a:r>
            <a:r>
              <a:rPr lang="en-US" sz="2200" i="1" dirty="0"/>
              <a:t>, </a:t>
            </a:r>
            <a:r>
              <a:rPr lang="en-US" sz="2200" i="1" dirty="0" err="1"/>
              <a:t>Enric</a:t>
            </a:r>
            <a:r>
              <a:rPr lang="en-US" sz="2200" i="1" dirty="0"/>
              <a:t> Aguilar, Gisela </a:t>
            </a:r>
            <a:r>
              <a:rPr lang="en-US" sz="2200" i="1" dirty="0" err="1"/>
              <a:t>Cebrián</a:t>
            </a:r>
            <a:r>
              <a:rPr lang="en-US" sz="2200" i="1" dirty="0"/>
              <a:t> </a:t>
            </a:r>
            <a:r>
              <a:rPr lang="en-US" sz="2200" i="1" dirty="0" err="1"/>
              <a:t>Bernat</a:t>
            </a:r>
            <a:r>
              <a:rPr lang="en-US" sz="2200" i="1" dirty="0"/>
              <a:t>, </a:t>
            </a:r>
            <a:r>
              <a:rPr lang="en-US" sz="2200" i="1" dirty="0" err="1"/>
              <a:t>Manola</a:t>
            </a:r>
            <a:r>
              <a:rPr lang="en-US" sz="2200" i="1" dirty="0"/>
              <a:t> Brunet, Jon </a:t>
            </a:r>
            <a:r>
              <a:rPr lang="en-US" sz="2200" i="1" dirty="0" err="1"/>
              <a:t>Olano</a:t>
            </a:r>
            <a:r>
              <a:rPr lang="en-US" sz="2200" i="1" dirty="0"/>
              <a:t>, Oleh </a:t>
            </a:r>
            <a:r>
              <a:rPr lang="en-US" sz="2200" i="1" dirty="0" err="1"/>
              <a:t>Tiapkin</a:t>
            </a:r>
            <a:r>
              <a:rPr lang="en-US" sz="2200" i="1" dirty="0"/>
              <a:t>, Inna </a:t>
            </a:r>
            <a:r>
              <a:rPr lang="en-US" sz="2200" i="1" dirty="0" err="1"/>
              <a:t>Osadchuk</a:t>
            </a:r>
            <a:r>
              <a:rPr lang="en-US" sz="2200" i="1" dirty="0"/>
              <a:t>, </a:t>
            </a:r>
            <a:r>
              <a:rPr lang="en-US" sz="2200" i="1" dirty="0" err="1"/>
              <a:t>Svitlana</a:t>
            </a:r>
            <a:r>
              <a:rPr lang="en-US" sz="2200" i="1" dirty="0"/>
              <a:t> </a:t>
            </a:r>
            <a:r>
              <a:rPr lang="en-US" sz="2200" i="1" dirty="0" err="1"/>
              <a:t>Krakovska</a:t>
            </a:r>
            <a:r>
              <a:rPr lang="en-US" sz="2200" i="1" dirty="0"/>
              <a:t>, </a:t>
            </a:r>
            <a:r>
              <a:rPr lang="en-US" sz="2200" i="1" dirty="0" err="1"/>
              <a:t>Wilfran</a:t>
            </a:r>
            <a:r>
              <a:rPr lang="en-US" sz="2200" i="1" dirty="0"/>
              <a:t> </a:t>
            </a:r>
            <a:r>
              <a:rPr lang="en-US" sz="2200" i="1" dirty="0" err="1"/>
              <a:t>Moufouma</a:t>
            </a:r>
            <a:r>
              <a:rPr lang="en-US" sz="2200" i="1" dirty="0"/>
              <a:t> </a:t>
            </a:r>
            <a:r>
              <a:rPr lang="en-US" sz="2200" i="1" dirty="0" err="1"/>
              <a:t>Okia</a:t>
            </a:r>
            <a:r>
              <a:rPr lang="en-US" sz="2200" i="1" dirty="0"/>
              <a:t>, Antti </a:t>
            </a:r>
            <a:r>
              <a:rPr lang="en-US" sz="2200" i="1" dirty="0" err="1"/>
              <a:t>Makela</a:t>
            </a:r>
            <a:r>
              <a:rPr lang="en-US" sz="2200" i="1" dirty="0"/>
              <a:t>, Larisa </a:t>
            </a:r>
            <a:r>
              <a:rPr lang="en-US" sz="2200" i="1" dirty="0" err="1"/>
              <a:t>Sogacheva</a:t>
            </a:r>
            <a:r>
              <a:rPr lang="en-US" sz="2200" i="1" dirty="0"/>
              <a:t>, </a:t>
            </a:r>
            <a:r>
              <a:rPr lang="en-US" sz="2200" i="1" dirty="0" err="1"/>
              <a:t>Putian</a:t>
            </a:r>
            <a:r>
              <a:rPr lang="en-US" sz="2200" i="1" dirty="0"/>
              <a:t> Zhou, Tomas </a:t>
            </a:r>
            <a:r>
              <a:rPr lang="en-US" sz="2200" i="1" dirty="0" err="1"/>
              <a:t>Halenka</a:t>
            </a:r>
            <a:r>
              <a:rPr lang="en-US" sz="2200" i="1" dirty="0"/>
              <a:t>, Igor Esau </a:t>
            </a:r>
            <a:r>
              <a:rPr lang="en-US" sz="2200" dirty="0"/>
              <a:t>– for their professionalism, enthusiasm and commitment to the training</a:t>
            </a:r>
          </a:p>
          <a:p>
            <a:pPr marL="171450" indent="-171450">
              <a:buFont typeface="Arial" panose="020B0604020202020204" pitchFamily="34" charset="0"/>
              <a:buChar char="•"/>
            </a:pPr>
            <a:endParaRPr lang="en-US" sz="1200" dirty="0"/>
          </a:p>
          <a:p>
            <a:pPr marL="342900" indent="-342900">
              <a:buFont typeface="Arial" panose="020B0604020202020204" pitchFamily="34" charset="0"/>
              <a:buChar char="•"/>
            </a:pPr>
            <a:r>
              <a:rPr lang="en-US" sz="2200" dirty="0"/>
              <a:t>EULS &amp; OSENU teams for continuous </a:t>
            </a:r>
            <a:r>
              <a:rPr lang="en-US" sz="2200" b="1" dirty="0"/>
              <a:t>technical support </a:t>
            </a:r>
            <a:r>
              <a:rPr lang="en-US" sz="2200" dirty="0"/>
              <a:t>(1</a:t>
            </a:r>
            <a:r>
              <a:rPr lang="en-US" sz="2200" baseline="30000" dirty="0"/>
              <a:t>st</a:t>
            </a:r>
            <a:r>
              <a:rPr lang="en-US" sz="2200" dirty="0"/>
              <a:t> training - EULS &amp; 2</a:t>
            </a:r>
            <a:r>
              <a:rPr lang="en-US" sz="2200" baseline="30000" dirty="0"/>
              <a:t>nd</a:t>
            </a:r>
            <a:r>
              <a:rPr lang="en-US" sz="2200" dirty="0"/>
              <a:t> &amp; 3</a:t>
            </a:r>
            <a:r>
              <a:rPr lang="en-US" sz="2200" baseline="30000" dirty="0"/>
              <a:t>rd</a:t>
            </a:r>
            <a:r>
              <a:rPr lang="en-US" sz="2200" dirty="0"/>
              <a:t> trainings - OSENU Moodle systems, Zoom-hosting, e-evaluations, etc.), continuous web-update of the training materials during the entire period of the trainings</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2200" dirty="0"/>
              <a:t>All </a:t>
            </a:r>
            <a:r>
              <a:rPr lang="en-US" sz="2200" b="1" dirty="0"/>
              <a:t>materials of the 1</a:t>
            </a:r>
            <a:r>
              <a:rPr lang="en-US" sz="2200" b="1" baseline="30000" dirty="0"/>
              <a:t>st</a:t>
            </a:r>
            <a:r>
              <a:rPr lang="en-US" sz="2200" b="1" dirty="0"/>
              <a:t> &amp; 2</a:t>
            </a:r>
            <a:r>
              <a:rPr lang="en-US" sz="2200" b="1" baseline="30000" dirty="0"/>
              <a:t>nd</a:t>
            </a:r>
            <a:r>
              <a:rPr lang="en-US" sz="2200" b="1" dirty="0"/>
              <a:t> &amp; 3</a:t>
            </a:r>
            <a:r>
              <a:rPr lang="en-US" sz="2200" b="1" baseline="30000" dirty="0"/>
              <a:t>rd</a:t>
            </a:r>
            <a:r>
              <a:rPr lang="en-US" sz="2200" b="1" dirty="0"/>
              <a:t> trainings </a:t>
            </a:r>
            <a:r>
              <a:rPr lang="en-US" sz="2200" dirty="0"/>
              <a:t>(slides and videos of lectures, presentations of exercises and homework-assignments as group projects, etc.) are available at </a:t>
            </a:r>
          </a:p>
          <a:p>
            <a:pPr lvl="1"/>
            <a:r>
              <a:rPr lang="en-US" sz="2200" dirty="0">
                <a:hlinkClick r:id="rId2"/>
              </a:rPr>
              <a:t>http://climed.network/events/climed-trainings/climed-training-1-online/</a:t>
            </a:r>
          </a:p>
          <a:p>
            <a:pPr lvl="1"/>
            <a:r>
              <a:rPr lang="en-US" sz="2200" dirty="0">
                <a:hlinkClick r:id="rId2"/>
              </a:rPr>
              <a:t>http://climed.network/events/climed-trainings/climed-training-2-online/</a:t>
            </a:r>
            <a:endParaRPr lang="en-US" sz="2200" dirty="0"/>
          </a:p>
          <a:p>
            <a:pPr lvl="1"/>
            <a:r>
              <a:rPr lang="en-US" sz="2200" dirty="0">
                <a:hlinkClick r:id="rId2"/>
              </a:rPr>
              <a:t>http://climed.network/events/climed-trainings/climed-training-3-online/</a:t>
            </a:r>
            <a:endParaRPr lang="en-US" sz="2200" dirty="0"/>
          </a:p>
          <a:p>
            <a:pPr lvl="1"/>
            <a:endParaRPr lang="en-US" sz="1200" dirty="0"/>
          </a:p>
          <a:p>
            <a:pPr marL="342900" indent="-342900">
              <a:buFont typeface="Arial" panose="020B0604020202020204" pitchFamily="34" charset="0"/>
              <a:buChar char="•"/>
            </a:pPr>
            <a:r>
              <a:rPr lang="en-US" sz="2200" dirty="0"/>
              <a:t>Disseminated – </a:t>
            </a:r>
            <a:r>
              <a:rPr lang="en-US" sz="2200" b="1" dirty="0"/>
              <a:t>PEEX community Blog/</a:t>
            </a:r>
            <a:r>
              <a:rPr lang="en-US" sz="2200" b="1" dirty="0" err="1"/>
              <a:t>NewsLetters</a:t>
            </a:r>
            <a:r>
              <a:rPr lang="en-US" sz="2200" b="1" dirty="0"/>
              <a:t> </a:t>
            </a:r>
            <a:r>
              <a:rPr lang="en-US" sz="2200" dirty="0"/>
              <a:t>(</a:t>
            </a:r>
            <a:r>
              <a:rPr lang="en-US" sz="2200" dirty="0">
                <a:hlinkClick r:id="rId3"/>
              </a:rPr>
              <a:t>https://peexhq.home.blog</a:t>
            </a:r>
            <a:r>
              <a:rPr lang="en-US" sz="2200" dirty="0"/>
              <a:t>)</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endParaRPr lang="en-US" sz="1200" dirty="0"/>
          </a:p>
        </p:txBody>
      </p:sp>
      <p:sp>
        <p:nvSpPr>
          <p:cNvPr id="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
        <p:nvSpPr>
          <p:cNvPr id="7" name="Rectangle 6"/>
          <p:cNvSpPr>
            <a:spLocks noChangeArrowheads="1"/>
          </p:cNvSpPr>
          <p:nvPr/>
        </p:nvSpPr>
        <p:spPr bwMode="auto">
          <a:xfrm>
            <a:off x="0" y="9315450"/>
            <a:ext cx="12192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i-FI"/>
          </a:p>
        </p:txBody>
      </p:sp>
    </p:spTree>
    <p:extLst>
      <p:ext uri="{BB962C8B-B14F-4D97-AF65-F5344CB8AC3E}">
        <p14:creationId xmlns="" xmlns:p14="http://schemas.microsoft.com/office/powerpoint/2010/main" val="2749165787"/>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44B420-2D1E-4EAF-BE1E-92C6086411C2}"/>
              </a:ext>
            </a:extLst>
          </p:cNvPr>
          <p:cNvSpPr>
            <a:spLocks noGrp="1"/>
          </p:cNvSpPr>
          <p:nvPr>
            <p:ph type="ctrTitle"/>
          </p:nvPr>
        </p:nvSpPr>
        <p:spPr>
          <a:xfrm>
            <a:off x="838200" y="2002971"/>
            <a:ext cx="10500360" cy="2774919"/>
          </a:xfrm>
        </p:spPr>
        <p:txBody>
          <a:bodyPr>
            <a:normAutofit fontScale="90000"/>
          </a:bodyPr>
          <a:lstStyle/>
          <a:p>
            <a:r>
              <a:rPr lang="en-US" dirty="0"/>
              <a:t>Thank you! </a:t>
            </a:r>
            <a:r>
              <a:rPr lang="uk-UA" dirty="0"/>
              <a:t>Дякую! </a:t>
            </a:r>
            <a:r>
              <a:rPr lang="en-US" dirty="0"/>
              <a:t/>
            </a:r>
            <a:br>
              <a:rPr lang="en-US" dirty="0"/>
            </a:br>
            <a:r>
              <a:rPr lang="fi-FI" dirty="0"/>
              <a:t>Kiitos! </a:t>
            </a:r>
            <a:r>
              <a:rPr lang="fi-FI" dirty="0" err="1"/>
              <a:t>Tack</a:t>
            </a:r>
            <a:r>
              <a:rPr lang="fi-FI" dirty="0"/>
              <a:t>! </a:t>
            </a:r>
            <a:br>
              <a:rPr lang="fi-FI" dirty="0"/>
            </a:br>
            <a:r>
              <a:rPr lang="es-ES" dirty="0"/>
              <a:t>Gracias! </a:t>
            </a:r>
            <a:r>
              <a:rPr lang="ru-RU" dirty="0"/>
              <a:t>Спасибо!</a:t>
            </a:r>
            <a:r>
              <a:rPr lang="en-US" dirty="0"/>
              <a:t> </a:t>
            </a:r>
            <a:br>
              <a:rPr lang="en-US" dirty="0"/>
            </a:br>
            <a:r>
              <a:rPr lang="fi-FI" dirty="0" err="1"/>
              <a:t>Aitüma</a:t>
            </a:r>
            <a:r>
              <a:rPr lang="fi-FI" dirty="0"/>
              <a:t>! </a:t>
            </a:r>
            <a:r>
              <a:rPr lang="be-BY" dirty="0"/>
              <a:t>Дзякуй! </a:t>
            </a:r>
            <a:endParaRPr lang="en-US" dirty="0"/>
          </a:p>
        </p:txBody>
      </p:sp>
      <p:sp>
        <p:nvSpPr>
          <p:cNvPr id="3" name="Date Placeholder 2">
            <a:extLst>
              <a:ext uri="{FF2B5EF4-FFF2-40B4-BE49-F238E27FC236}">
                <a16:creationId xmlns="" xmlns:a16="http://schemas.microsoft.com/office/drawing/2014/main" id="{D7BF196D-9596-43BC-9CD8-10B358F2477B}"/>
              </a:ext>
            </a:extLst>
          </p:cNvPr>
          <p:cNvSpPr>
            <a:spLocks noGrp="1"/>
          </p:cNvSpPr>
          <p:nvPr>
            <p:ph type="dt" sz="half" idx="10"/>
          </p:nvPr>
        </p:nvSpPr>
        <p:spPr/>
        <p:txBody>
          <a:bodyPr/>
          <a:lstStyle/>
          <a:p>
            <a:fld id="{73DB6F72-4BBC-44EE-A061-61CF2FCD25C7}" type="datetime1">
              <a:rPr lang="en-US" smtClean="0"/>
              <a:pPr/>
              <a:t>5/20/2022</a:t>
            </a:fld>
            <a:endParaRPr lang="en-US" dirty="0"/>
          </a:p>
        </p:txBody>
      </p:sp>
      <p:sp>
        <p:nvSpPr>
          <p:cNvPr id="4" name="Footer Placeholder 3">
            <a:extLst>
              <a:ext uri="{FF2B5EF4-FFF2-40B4-BE49-F238E27FC236}">
                <a16:creationId xmlns="" xmlns:a16="http://schemas.microsoft.com/office/drawing/2014/main" id="{D314A0CA-8DD5-4A37-A8ED-1AEC9BCD23D8}"/>
              </a:ext>
            </a:extLst>
          </p:cNvPr>
          <p:cNvSpPr>
            <a:spLocks noGrp="1"/>
          </p:cNvSpPr>
          <p:nvPr>
            <p:ph type="ftr" sz="quarter" idx="11"/>
          </p:nvPr>
        </p:nvSpPr>
        <p:spPr/>
        <p:txBody>
          <a:bodyPr/>
          <a:lstStyle/>
          <a:p>
            <a:pPr>
              <a:defRPr/>
            </a:pPr>
            <a:r>
              <a:rPr lang="en-US"/>
              <a:t>The European Commission support for the production of this publication does not constitute an endorsement of the contents which reflects the views only</a:t>
            </a:r>
          </a:p>
          <a:p>
            <a:pPr>
              <a:defRPr/>
            </a:pPr>
            <a:r>
              <a:rPr lang="en-US"/>
              <a:t>of the authors, and the Commission cannot be held responsible for any use which may be made of the information contained therein</a:t>
            </a:r>
            <a:endParaRPr lang="en-US" dirty="0"/>
          </a:p>
        </p:txBody>
      </p:sp>
      <p:sp>
        <p:nvSpPr>
          <p:cNvPr id="5" name="Slide Number Placeholder 4">
            <a:extLst>
              <a:ext uri="{FF2B5EF4-FFF2-40B4-BE49-F238E27FC236}">
                <a16:creationId xmlns="" xmlns:a16="http://schemas.microsoft.com/office/drawing/2014/main" id="{3EEA27E6-87B8-45D5-84F2-F2C825B93A30}"/>
              </a:ext>
            </a:extLst>
          </p:cNvPr>
          <p:cNvSpPr>
            <a:spLocks noGrp="1"/>
          </p:cNvSpPr>
          <p:nvPr>
            <p:ph type="sldNum" sz="quarter" idx="12"/>
          </p:nvPr>
        </p:nvSpPr>
        <p:spPr/>
        <p:txBody>
          <a:bodyPr/>
          <a:lstStyle/>
          <a:p>
            <a:fld id="{90F67618-A52E-4987-947D-71E58B73B891}" type="slidenum">
              <a:rPr lang="en-US" smtClean="0"/>
              <a:pPr/>
              <a:t>21</a:t>
            </a:fld>
            <a:endParaRPr lang="en-US" dirty="0"/>
          </a:p>
        </p:txBody>
      </p:sp>
    </p:spTree>
    <p:extLst>
      <p:ext uri="{BB962C8B-B14F-4D97-AF65-F5344CB8AC3E}">
        <p14:creationId xmlns="" xmlns:p14="http://schemas.microsoft.com/office/powerpoint/2010/main" val="4260903644"/>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A46D9C6A-50E6-43FF-9096-EF905EA81F54}"/>
              </a:ext>
            </a:extLst>
          </p:cNvPr>
          <p:cNvSpPr>
            <a:spLocks noGrp="1"/>
          </p:cNvSpPr>
          <p:nvPr>
            <p:ph idx="1"/>
          </p:nvPr>
        </p:nvSpPr>
        <p:spPr>
          <a:xfrm>
            <a:off x="838200" y="1012551"/>
            <a:ext cx="10515600" cy="4351338"/>
          </a:xfrm>
        </p:spPr>
        <p:txBody>
          <a:bodyPr>
            <a:noAutofit/>
          </a:bodyPr>
          <a:lstStyle/>
          <a:p>
            <a:pPr marL="0" indent="0">
              <a:lnSpc>
                <a:spcPct val="100000"/>
              </a:lnSpc>
              <a:spcBef>
                <a:spcPts val="0"/>
              </a:spcBef>
              <a:buNone/>
            </a:pPr>
            <a:r>
              <a:rPr lang="en-US" sz="2000" b="1" dirty="0"/>
              <a:t>Tr1</a:t>
            </a:r>
            <a:r>
              <a:rPr lang="en-US" sz="2000" dirty="0"/>
              <a:t>	</a:t>
            </a:r>
            <a:r>
              <a:rPr lang="en-US" sz="2000" b="1" dirty="0"/>
              <a:t>Competence-Based Approach to Curriculum Development for Climate Education</a:t>
            </a:r>
          </a:p>
          <a:p>
            <a:pPr marL="0" indent="0">
              <a:lnSpc>
                <a:spcPct val="100000"/>
              </a:lnSpc>
              <a:spcBef>
                <a:spcPts val="0"/>
              </a:spcBef>
              <a:buNone/>
            </a:pPr>
            <a:r>
              <a:rPr lang="en-US" sz="2000" dirty="0"/>
              <a:t>			</a:t>
            </a:r>
            <a:r>
              <a:rPr lang="en-US" sz="2000" i="1" dirty="0"/>
              <a:t>(19 April – 12 May 2021) / Online – </a:t>
            </a:r>
            <a:r>
              <a:rPr lang="en-US" sz="2000" i="1" u="sng" dirty="0">
                <a:highlight>
                  <a:srgbClr val="00FF00"/>
                </a:highlight>
              </a:rPr>
              <a:t>completed</a:t>
            </a:r>
            <a:endParaRPr lang="en-US" sz="2000" i="1" dirty="0">
              <a:highlight>
                <a:srgbClr val="00FF00"/>
              </a:highlight>
            </a:endParaRPr>
          </a:p>
          <a:p>
            <a:pPr marL="0" indent="0">
              <a:lnSpc>
                <a:spcPct val="100000"/>
              </a:lnSpc>
              <a:spcBef>
                <a:spcPts val="0"/>
              </a:spcBef>
              <a:buNone/>
            </a:pPr>
            <a:endParaRPr lang="en-US" sz="1200" dirty="0"/>
          </a:p>
          <a:p>
            <a:pPr marL="0" indent="0">
              <a:lnSpc>
                <a:spcPct val="100000"/>
              </a:lnSpc>
              <a:spcBef>
                <a:spcPts val="0"/>
              </a:spcBef>
              <a:buNone/>
            </a:pPr>
            <a:r>
              <a:rPr lang="en-US" sz="2000" b="1" dirty="0"/>
              <a:t>Tr2</a:t>
            </a:r>
            <a:r>
              <a:rPr lang="en-US" sz="2000" dirty="0"/>
              <a:t>	</a:t>
            </a:r>
            <a:r>
              <a:rPr lang="en-US" sz="2000" b="1" dirty="0"/>
              <a:t>Adaptation of the Competency Framework for Climate Services to conditions of Ukraine</a:t>
            </a:r>
          </a:p>
          <a:p>
            <a:pPr marL="0" indent="0">
              <a:lnSpc>
                <a:spcPct val="100000"/>
              </a:lnSpc>
              <a:spcBef>
                <a:spcPts val="0"/>
              </a:spcBef>
              <a:buNone/>
            </a:pPr>
            <a:r>
              <a:rPr lang="en-US" sz="2000" dirty="0"/>
              <a:t>		</a:t>
            </a:r>
            <a:r>
              <a:rPr lang="en-US" sz="2000" i="1" dirty="0"/>
              <a:t>	(29 June – 26 August 2021) / Online – </a:t>
            </a:r>
            <a:r>
              <a:rPr lang="en-US" sz="2000" i="1" u="sng" dirty="0">
                <a:highlight>
                  <a:srgbClr val="00FF00"/>
                </a:highlight>
              </a:rPr>
              <a:t>completed</a:t>
            </a:r>
            <a:endParaRPr lang="en-US" sz="2000" i="1" dirty="0">
              <a:highlight>
                <a:srgbClr val="00FF00"/>
              </a:highlight>
            </a:endParaRPr>
          </a:p>
          <a:p>
            <a:pPr marL="0" indent="0">
              <a:lnSpc>
                <a:spcPct val="100000"/>
              </a:lnSpc>
              <a:spcBef>
                <a:spcPts val="0"/>
              </a:spcBef>
              <a:buNone/>
            </a:pPr>
            <a:endParaRPr lang="en-US" sz="1200" dirty="0"/>
          </a:p>
          <a:p>
            <a:pPr marL="0" indent="0">
              <a:lnSpc>
                <a:spcPct val="100000"/>
              </a:lnSpc>
              <a:spcBef>
                <a:spcPts val="0"/>
              </a:spcBef>
              <a:buNone/>
            </a:pPr>
            <a:r>
              <a:rPr lang="en-US" sz="2000" b="1" dirty="0"/>
              <a:t>Tr3</a:t>
            </a:r>
            <a:r>
              <a:rPr lang="en-US" sz="2000" dirty="0"/>
              <a:t>         </a:t>
            </a:r>
            <a:r>
              <a:rPr lang="en-US" sz="2000" b="1" dirty="0"/>
              <a:t>Digital tools and datasets for climate change education</a:t>
            </a:r>
          </a:p>
          <a:p>
            <a:pPr marL="0" indent="0">
              <a:lnSpc>
                <a:spcPct val="100000"/>
              </a:lnSpc>
              <a:spcBef>
                <a:spcPts val="0"/>
              </a:spcBef>
              <a:buNone/>
            </a:pPr>
            <a:r>
              <a:rPr lang="en-US" sz="2000" dirty="0"/>
              <a:t>			</a:t>
            </a:r>
            <a:r>
              <a:rPr lang="en-US" sz="2000" i="1" dirty="0"/>
              <a:t> (26 October – 12 November 2021) / Online – </a:t>
            </a:r>
            <a:r>
              <a:rPr lang="en-US" sz="2000" i="1" u="sng" dirty="0">
                <a:highlight>
                  <a:srgbClr val="00FF00"/>
                </a:highlight>
              </a:rPr>
              <a:t>completed</a:t>
            </a:r>
            <a:endParaRPr lang="en-US" sz="2000" i="1" dirty="0">
              <a:highlight>
                <a:srgbClr val="00FF00"/>
              </a:highlight>
            </a:endParaRPr>
          </a:p>
          <a:p>
            <a:pPr marL="0" indent="0">
              <a:lnSpc>
                <a:spcPct val="100000"/>
              </a:lnSpc>
              <a:spcBef>
                <a:spcPts val="0"/>
              </a:spcBef>
              <a:buNone/>
            </a:pPr>
            <a:endParaRPr lang="en-US" sz="1200" dirty="0"/>
          </a:p>
          <a:p>
            <a:pPr marL="0" indent="0">
              <a:lnSpc>
                <a:spcPct val="100000"/>
              </a:lnSpc>
              <a:spcBef>
                <a:spcPts val="0"/>
              </a:spcBef>
              <a:buNone/>
            </a:pPr>
            <a:r>
              <a:rPr lang="en-US" sz="2000" b="1" dirty="0"/>
              <a:t>Tr4</a:t>
            </a:r>
            <a:r>
              <a:rPr lang="en-US" sz="2000" dirty="0"/>
              <a:t>         </a:t>
            </a:r>
            <a:r>
              <a:rPr lang="en-US" sz="2000" b="1" dirty="0"/>
              <a:t>Learning courses’ development in climate services considering needs of different users</a:t>
            </a:r>
          </a:p>
          <a:p>
            <a:pPr marL="0" indent="0">
              <a:lnSpc>
                <a:spcPct val="100000"/>
              </a:lnSpc>
              <a:spcBef>
                <a:spcPts val="0"/>
              </a:spcBef>
              <a:buNone/>
            </a:pPr>
            <a:r>
              <a:rPr lang="en-US" sz="2000" i="1" dirty="0"/>
              <a:t>			Spring 2023 – </a:t>
            </a:r>
            <a:r>
              <a:rPr lang="en-US" sz="2000" i="1" u="sng" dirty="0">
                <a:highlight>
                  <a:srgbClr val="FFFF00"/>
                </a:highlight>
              </a:rPr>
              <a:t>Onsite – In Preparation</a:t>
            </a:r>
          </a:p>
          <a:p>
            <a:pPr marL="0" indent="0">
              <a:lnSpc>
                <a:spcPct val="100000"/>
              </a:lnSpc>
              <a:spcBef>
                <a:spcPts val="0"/>
              </a:spcBef>
              <a:buNone/>
            </a:pPr>
            <a:endParaRPr lang="en-US" sz="2000" dirty="0"/>
          </a:p>
          <a:p>
            <a:pPr marL="0" indent="0">
              <a:lnSpc>
                <a:spcPct val="100000"/>
              </a:lnSpc>
              <a:spcBef>
                <a:spcPts val="0"/>
              </a:spcBef>
              <a:buNone/>
            </a:pPr>
            <a:r>
              <a:rPr lang="en-US" sz="2000" b="1" dirty="0"/>
              <a:t>Tr5 </a:t>
            </a:r>
            <a:r>
              <a:rPr lang="en-US" sz="2000" dirty="0"/>
              <a:t>        Applying different technologies of blended/on-line learning in education</a:t>
            </a:r>
          </a:p>
          <a:p>
            <a:pPr marL="0" indent="0">
              <a:lnSpc>
                <a:spcPct val="100000"/>
              </a:lnSpc>
              <a:spcBef>
                <a:spcPts val="0"/>
              </a:spcBef>
              <a:buNone/>
            </a:pPr>
            <a:endParaRPr lang="en-US" sz="2000" dirty="0"/>
          </a:p>
          <a:p>
            <a:pPr marL="0" indent="0">
              <a:lnSpc>
                <a:spcPct val="100000"/>
              </a:lnSpc>
              <a:spcBef>
                <a:spcPts val="0"/>
              </a:spcBef>
              <a:buNone/>
            </a:pPr>
            <a:r>
              <a:rPr lang="en-US" sz="2000" b="1" dirty="0"/>
              <a:t>Tr6</a:t>
            </a:r>
            <a:r>
              <a:rPr lang="en-US" sz="2000" dirty="0"/>
              <a:t>         Mastering technologies of massive open on-line courses development for general public</a:t>
            </a:r>
          </a:p>
          <a:p>
            <a:pPr marL="0" indent="0">
              <a:lnSpc>
                <a:spcPct val="100000"/>
              </a:lnSpc>
              <a:spcBef>
                <a:spcPts val="0"/>
              </a:spcBef>
              <a:buNone/>
            </a:pPr>
            <a:endParaRPr lang="en-US" sz="2000" dirty="0"/>
          </a:p>
          <a:p>
            <a:pPr marL="0" indent="0">
              <a:lnSpc>
                <a:spcPct val="100000"/>
              </a:lnSpc>
              <a:spcBef>
                <a:spcPts val="0"/>
              </a:spcBef>
              <a:buNone/>
            </a:pPr>
            <a:r>
              <a:rPr lang="en-US" sz="2000" b="1" dirty="0"/>
              <a:t>Tr7</a:t>
            </a:r>
            <a:r>
              <a:rPr lang="en-US" sz="2000" dirty="0"/>
              <a:t>         Skills to use climatic information and services for climate-dependent branches of economy</a:t>
            </a:r>
          </a:p>
        </p:txBody>
      </p:sp>
      <p:sp>
        <p:nvSpPr>
          <p:cNvPr id="4" name="Date Placeholder 3">
            <a:extLst>
              <a:ext uri="{FF2B5EF4-FFF2-40B4-BE49-F238E27FC236}">
                <a16:creationId xmlns="" xmlns:a16="http://schemas.microsoft.com/office/drawing/2014/main" id="{146E246A-A52A-431F-A88C-E4CB43E5CE2E}"/>
              </a:ext>
            </a:extLst>
          </p:cNvPr>
          <p:cNvSpPr>
            <a:spLocks noGrp="1"/>
          </p:cNvSpPr>
          <p:nvPr>
            <p:ph type="dt" sz="half" idx="10"/>
          </p:nvPr>
        </p:nvSpPr>
        <p:spPr/>
        <p:txBody>
          <a:bodyPr/>
          <a:lstStyle/>
          <a:p>
            <a:fld id="{C1883C14-771A-48EE-8A80-F60CD852F446}" type="datetime1">
              <a:rPr lang="en-US" smtClean="0"/>
              <a:pPr/>
              <a:t>5/20/2022</a:t>
            </a:fld>
            <a:endParaRPr lang="en-US"/>
          </a:p>
        </p:txBody>
      </p:sp>
      <p:sp>
        <p:nvSpPr>
          <p:cNvPr id="5" name="Footer Placeholder 4">
            <a:extLst>
              <a:ext uri="{FF2B5EF4-FFF2-40B4-BE49-F238E27FC236}">
                <a16:creationId xmlns="" xmlns:a16="http://schemas.microsoft.com/office/drawing/2014/main" id="{04820914-28BA-4169-9883-56C61C44656D}"/>
              </a:ext>
            </a:extLst>
          </p:cNvPr>
          <p:cNvSpPr>
            <a:spLocks noGrp="1"/>
          </p:cNvSpPr>
          <p:nvPr>
            <p:ph type="ftr" sz="quarter" idx="11"/>
          </p:nvPr>
        </p:nvSpPr>
        <p:spPr/>
        <p:txBody>
          <a:bodyPr/>
          <a:lstStyle/>
          <a:p>
            <a:pPr>
              <a:defRPr/>
            </a:pPr>
            <a:r>
              <a:rPr lang="en-US"/>
              <a:t>The European Commission support for the production of this publication does not constitute an endorsement of the contents which reflects the views only</a:t>
            </a:r>
          </a:p>
          <a:p>
            <a:pPr>
              <a:defRPr/>
            </a:pPr>
            <a:r>
              <a:rPr lang="en-US"/>
              <a:t>of the authors, and the Commission cannot be held responsible for any use which may be made of the information contained therein</a:t>
            </a:r>
            <a:endParaRPr lang="en-US" dirty="0"/>
          </a:p>
        </p:txBody>
      </p:sp>
      <p:sp>
        <p:nvSpPr>
          <p:cNvPr id="6" name="Slide Number Placeholder 5">
            <a:extLst>
              <a:ext uri="{FF2B5EF4-FFF2-40B4-BE49-F238E27FC236}">
                <a16:creationId xmlns="" xmlns:a16="http://schemas.microsoft.com/office/drawing/2014/main" id="{017E6E30-3195-4E3D-840A-27B204C49FE3}"/>
              </a:ext>
            </a:extLst>
          </p:cNvPr>
          <p:cNvSpPr>
            <a:spLocks noGrp="1"/>
          </p:cNvSpPr>
          <p:nvPr>
            <p:ph type="sldNum" sz="quarter" idx="12"/>
          </p:nvPr>
        </p:nvSpPr>
        <p:spPr/>
        <p:txBody>
          <a:bodyPr/>
          <a:lstStyle/>
          <a:p>
            <a:fld id="{90F67618-A52E-4987-947D-71E58B73B891}" type="slidenum">
              <a:rPr lang="en-US" smtClean="0"/>
              <a:pPr/>
              <a:t>3</a:t>
            </a:fld>
            <a:endParaRPr lang="en-US"/>
          </a:p>
        </p:txBody>
      </p:sp>
      <p:sp>
        <p:nvSpPr>
          <p:cNvPr id="13" name="Title 1">
            <a:extLst>
              <a:ext uri="{FF2B5EF4-FFF2-40B4-BE49-F238E27FC236}">
                <a16:creationId xmlns="" xmlns:a16="http://schemas.microsoft.com/office/drawing/2014/main" id="{CFE2EC31-DAC0-4AB6-B656-D2A9D78CBE94}"/>
              </a:ext>
            </a:extLst>
          </p:cNvPr>
          <p:cNvSpPr txBox="1">
            <a:spLocks/>
          </p:cNvSpPr>
          <p:nvPr/>
        </p:nvSpPr>
        <p:spPr>
          <a:xfrm>
            <a:off x="990600" y="92392"/>
            <a:ext cx="10515600" cy="6102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B0F0"/>
                </a:solidFill>
                <a:latin typeface="+mj-lt"/>
                <a:ea typeface="+mj-ea"/>
                <a:cs typeface="+mj-cs"/>
              </a:defRPr>
            </a:lvl1pPr>
          </a:lstStyle>
          <a:p>
            <a:pPr algn="ctr"/>
            <a:r>
              <a:rPr lang="en-US" sz="4800" b="1" dirty="0" err="1">
                <a:solidFill>
                  <a:srgbClr val="3D05BB"/>
                </a:solidFill>
              </a:rPr>
              <a:t>ClimEd</a:t>
            </a:r>
            <a:r>
              <a:rPr lang="en-US" sz="4800" b="1" dirty="0">
                <a:solidFill>
                  <a:srgbClr val="3D05BB"/>
                </a:solidFill>
              </a:rPr>
              <a:t> Training - Events</a:t>
            </a:r>
          </a:p>
        </p:txBody>
      </p:sp>
    </p:spTree>
    <p:extLst>
      <p:ext uri="{BB962C8B-B14F-4D97-AF65-F5344CB8AC3E}">
        <p14:creationId xmlns="" xmlns:p14="http://schemas.microsoft.com/office/powerpoint/2010/main" val="2403080136"/>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A46D9C6A-50E6-43FF-9096-EF905EA81F54}"/>
              </a:ext>
            </a:extLst>
          </p:cNvPr>
          <p:cNvSpPr>
            <a:spLocks noGrp="1"/>
          </p:cNvSpPr>
          <p:nvPr>
            <p:ph idx="1"/>
          </p:nvPr>
        </p:nvSpPr>
        <p:spPr>
          <a:xfrm>
            <a:off x="175220" y="929426"/>
            <a:ext cx="11178580" cy="4351338"/>
          </a:xfrm>
        </p:spPr>
        <p:txBody>
          <a:bodyPr>
            <a:noAutofit/>
          </a:bodyPr>
          <a:lstStyle/>
          <a:p>
            <a:pPr>
              <a:lnSpc>
                <a:spcPct val="100000"/>
              </a:lnSpc>
              <a:spcBef>
                <a:spcPts val="0"/>
              </a:spcBef>
              <a:buFont typeface="Wingdings" panose="05000000000000000000" pitchFamily="2" charset="2"/>
              <a:buChar char="Ø"/>
            </a:pPr>
            <a:r>
              <a:rPr lang="en-US" sz="2000" dirty="0"/>
              <a:t>Development </a:t>
            </a:r>
            <a:r>
              <a:rPr lang="en-US" sz="2000" b="1" dirty="0" err="1"/>
              <a:t>programme</a:t>
            </a:r>
            <a:r>
              <a:rPr lang="en-US" sz="2000" b="1" dirty="0"/>
              <a:t> </a:t>
            </a:r>
            <a:r>
              <a:rPr lang="en-US" sz="2000" dirty="0"/>
              <a:t>with specific focus of training (1-7)</a:t>
            </a:r>
          </a:p>
          <a:p>
            <a:pPr>
              <a:lnSpc>
                <a:spcPct val="100000"/>
              </a:lnSpc>
              <a:spcBef>
                <a:spcPts val="0"/>
              </a:spcBef>
              <a:buFont typeface="Wingdings" panose="05000000000000000000" pitchFamily="2" charset="2"/>
              <a:buChar char="Ø"/>
            </a:pPr>
            <a:endParaRPr lang="en-US" sz="2000" dirty="0"/>
          </a:p>
          <a:p>
            <a:pPr>
              <a:lnSpc>
                <a:spcPct val="100000"/>
              </a:lnSpc>
              <a:spcBef>
                <a:spcPts val="0"/>
              </a:spcBef>
              <a:buFont typeface="Wingdings" panose="05000000000000000000" pitchFamily="2" charset="2"/>
              <a:buChar char="Ø"/>
            </a:pPr>
            <a:r>
              <a:rPr lang="en-US" sz="2000" b="1" dirty="0"/>
              <a:t>Announcement</a:t>
            </a:r>
            <a:r>
              <a:rPr lang="en-US" sz="2000" dirty="0"/>
              <a:t> of the training &amp; opening web-page </a:t>
            </a:r>
          </a:p>
          <a:p>
            <a:pPr marL="0" indent="0">
              <a:lnSpc>
                <a:spcPct val="100000"/>
              </a:lnSpc>
              <a:spcBef>
                <a:spcPts val="0"/>
              </a:spcBef>
              <a:buNone/>
            </a:pPr>
            <a:r>
              <a:rPr lang="en-US" sz="2000" dirty="0"/>
              <a:t>	(at </a:t>
            </a:r>
            <a:r>
              <a:rPr lang="en-US" sz="2000" dirty="0">
                <a:hlinkClick r:id="rId2"/>
              </a:rPr>
              <a:t>http://climed.network/events/climed-trainings</a:t>
            </a:r>
            <a:r>
              <a:rPr lang="en-US" sz="2000" dirty="0"/>
              <a:t>)</a:t>
            </a:r>
          </a:p>
          <a:p>
            <a:pPr>
              <a:lnSpc>
                <a:spcPct val="100000"/>
              </a:lnSpc>
              <a:spcBef>
                <a:spcPts val="0"/>
              </a:spcBef>
              <a:buFont typeface="Wingdings" panose="05000000000000000000" pitchFamily="2" charset="2"/>
              <a:buChar char="Ø"/>
            </a:pPr>
            <a:endParaRPr lang="en-US" sz="2000" dirty="0"/>
          </a:p>
          <a:p>
            <a:pPr>
              <a:lnSpc>
                <a:spcPct val="100000"/>
              </a:lnSpc>
              <a:spcBef>
                <a:spcPts val="0"/>
              </a:spcBef>
              <a:buFont typeface="Wingdings" panose="05000000000000000000" pitchFamily="2" charset="2"/>
              <a:buChar char="Ø"/>
            </a:pPr>
            <a:r>
              <a:rPr lang="en-US" sz="2000" b="1" dirty="0"/>
              <a:t>Web-applications</a:t>
            </a:r>
            <a:r>
              <a:rPr lang="en-US" sz="2000" dirty="0"/>
              <a:t>/ evaluation/ informing </a:t>
            </a:r>
          </a:p>
          <a:p>
            <a:pPr marL="0" indent="0">
              <a:lnSpc>
                <a:spcPct val="100000"/>
              </a:lnSpc>
              <a:spcBef>
                <a:spcPts val="0"/>
              </a:spcBef>
              <a:buNone/>
            </a:pPr>
            <a:r>
              <a:rPr lang="en-US" sz="2000" dirty="0"/>
              <a:t>    &amp; assigning </a:t>
            </a:r>
            <a:r>
              <a:rPr lang="en-US" sz="2000" b="1" dirty="0"/>
              <a:t>successful applicants </a:t>
            </a:r>
          </a:p>
          <a:p>
            <a:pPr marL="0" indent="0">
              <a:lnSpc>
                <a:spcPct val="100000"/>
              </a:lnSpc>
              <a:spcBef>
                <a:spcPts val="0"/>
              </a:spcBef>
              <a:buNone/>
            </a:pPr>
            <a:r>
              <a:rPr lang="en-US" sz="2000" dirty="0"/>
              <a:t>     to groups/ granting access to Moodle system </a:t>
            </a:r>
          </a:p>
          <a:p>
            <a:pPr>
              <a:lnSpc>
                <a:spcPct val="100000"/>
              </a:lnSpc>
              <a:spcBef>
                <a:spcPts val="0"/>
              </a:spcBef>
              <a:buFont typeface="Wingdings" panose="05000000000000000000" pitchFamily="2" charset="2"/>
              <a:buChar char="Ø"/>
            </a:pPr>
            <a:endParaRPr lang="en-US" sz="1600" dirty="0"/>
          </a:p>
          <a:p>
            <a:pPr>
              <a:lnSpc>
                <a:spcPct val="100000"/>
              </a:lnSpc>
              <a:spcBef>
                <a:spcPts val="0"/>
              </a:spcBef>
              <a:buFont typeface="Wingdings" panose="05000000000000000000" pitchFamily="2" charset="2"/>
              <a:buChar char="Ø"/>
            </a:pPr>
            <a:r>
              <a:rPr lang="en-US" sz="2000" b="1" dirty="0"/>
              <a:t>Training event </a:t>
            </a:r>
            <a:r>
              <a:rPr lang="en-US" sz="2000" dirty="0"/>
              <a:t>(lectures, home-work-assignments as group’s projects, presentations/ </a:t>
            </a:r>
            <a:r>
              <a:rPr lang="en-US" sz="2000" dirty="0" err="1"/>
              <a:t>defences</a:t>
            </a:r>
            <a:r>
              <a:rPr lang="en-US" sz="2000" dirty="0"/>
              <a:t>)</a:t>
            </a:r>
          </a:p>
          <a:p>
            <a:pPr marL="0" indent="0">
              <a:lnSpc>
                <a:spcPct val="100000"/>
              </a:lnSpc>
              <a:spcBef>
                <a:spcPts val="0"/>
              </a:spcBef>
              <a:buNone/>
            </a:pPr>
            <a:r>
              <a:rPr lang="en-US" sz="2000" dirty="0"/>
              <a:t>	</a:t>
            </a:r>
            <a:r>
              <a:rPr lang="en-US" sz="1600" i="1" dirty="0"/>
              <a:t>lecturing materials (slides &amp; videos) are asap publicly available at web-page of the training</a:t>
            </a:r>
          </a:p>
          <a:p>
            <a:pPr>
              <a:lnSpc>
                <a:spcPct val="100000"/>
              </a:lnSpc>
              <a:spcBef>
                <a:spcPts val="0"/>
              </a:spcBef>
              <a:buFont typeface="Wingdings" panose="05000000000000000000" pitchFamily="2" charset="2"/>
              <a:buChar char="Ø"/>
            </a:pPr>
            <a:r>
              <a:rPr lang="en-US" sz="2000" b="1" dirty="0"/>
              <a:t>Evaluation</a:t>
            </a:r>
            <a:r>
              <a:rPr lang="en-US" sz="2000" dirty="0"/>
              <a:t> of group’s presentations (by lecturers &amp; organizing committee) </a:t>
            </a:r>
          </a:p>
          <a:p>
            <a:pPr marL="0" indent="0">
              <a:lnSpc>
                <a:spcPct val="100000"/>
              </a:lnSpc>
              <a:spcBef>
                <a:spcPts val="0"/>
              </a:spcBef>
              <a:buNone/>
            </a:pPr>
            <a:r>
              <a:rPr lang="en-US" sz="2000" dirty="0"/>
              <a:t>    &amp; awarding certificates</a:t>
            </a:r>
          </a:p>
          <a:p>
            <a:pPr>
              <a:lnSpc>
                <a:spcPct val="100000"/>
              </a:lnSpc>
              <a:spcBef>
                <a:spcPts val="0"/>
              </a:spcBef>
              <a:buFont typeface="Wingdings" panose="05000000000000000000" pitchFamily="2" charset="2"/>
              <a:buChar char="Ø"/>
            </a:pPr>
            <a:endParaRPr lang="en-US" sz="1600" dirty="0"/>
          </a:p>
          <a:p>
            <a:pPr>
              <a:lnSpc>
                <a:spcPct val="100000"/>
              </a:lnSpc>
              <a:spcBef>
                <a:spcPts val="0"/>
              </a:spcBef>
              <a:buFont typeface="Wingdings" panose="05000000000000000000" pitchFamily="2" charset="2"/>
              <a:buChar char="Ø"/>
            </a:pPr>
            <a:r>
              <a:rPr lang="en-US" sz="2000" b="1" dirty="0"/>
              <a:t>E-evaluation</a:t>
            </a:r>
            <a:r>
              <a:rPr lang="en-US" sz="2000" dirty="0"/>
              <a:t> of the training </a:t>
            </a:r>
          </a:p>
          <a:p>
            <a:pPr marL="0" indent="0">
              <a:lnSpc>
                <a:spcPct val="100000"/>
              </a:lnSpc>
              <a:spcBef>
                <a:spcPts val="0"/>
              </a:spcBef>
              <a:buNone/>
            </a:pPr>
            <a:r>
              <a:rPr lang="en-US" sz="2000" dirty="0"/>
              <a:t>    &amp; of own (participants) learning outcomes</a:t>
            </a:r>
          </a:p>
          <a:p>
            <a:pPr>
              <a:lnSpc>
                <a:spcPct val="100000"/>
              </a:lnSpc>
              <a:spcBef>
                <a:spcPts val="0"/>
              </a:spcBef>
              <a:buFont typeface="Wingdings" panose="05000000000000000000" pitchFamily="2" charset="2"/>
              <a:buChar char="Ø"/>
            </a:pPr>
            <a:endParaRPr lang="en-US" sz="1600" dirty="0"/>
          </a:p>
          <a:p>
            <a:pPr>
              <a:lnSpc>
                <a:spcPct val="100000"/>
              </a:lnSpc>
              <a:spcBef>
                <a:spcPts val="0"/>
              </a:spcBef>
              <a:buFont typeface="Wingdings" panose="05000000000000000000" pitchFamily="2" charset="2"/>
              <a:buChar char="Ø"/>
            </a:pPr>
            <a:r>
              <a:rPr lang="en-US" sz="2000" b="1" dirty="0"/>
              <a:t>Self-evaluation</a:t>
            </a:r>
            <a:r>
              <a:rPr lang="en-US" sz="2000" dirty="0"/>
              <a:t> (by </a:t>
            </a:r>
            <a:r>
              <a:rPr lang="en-US" sz="2000" dirty="0" err="1"/>
              <a:t>ClimEd</a:t>
            </a:r>
            <a:r>
              <a:rPr lang="en-US" sz="2000" dirty="0"/>
              <a:t> project) of the completed training</a:t>
            </a:r>
          </a:p>
          <a:p>
            <a:pPr marL="457200" indent="-457200">
              <a:lnSpc>
                <a:spcPct val="100000"/>
              </a:lnSpc>
              <a:spcBef>
                <a:spcPts val="0"/>
              </a:spcBef>
              <a:buAutoNum type="arabicPlain"/>
            </a:pPr>
            <a:endParaRPr lang="en-US" sz="2000" dirty="0"/>
          </a:p>
        </p:txBody>
      </p:sp>
      <p:sp>
        <p:nvSpPr>
          <p:cNvPr id="4" name="Date Placeholder 3">
            <a:extLst>
              <a:ext uri="{FF2B5EF4-FFF2-40B4-BE49-F238E27FC236}">
                <a16:creationId xmlns="" xmlns:a16="http://schemas.microsoft.com/office/drawing/2014/main" id="{146E246A-A52A-431F-A88C-E4CB43E5CE2E}"/>
              </a:ext>
            </a:extLst>
          </p:cNvPr>
          <p:cNvSpPr>
            <a:spLocks noGrp="1"/>
          </p:cNvSpPr>
          <p:nvPr>
            <p:ph type="dt" sz="half" idx="10"/>
          </p:nvPr>
        </p:nvSpPr>
        <p:spPr/>
        <p:txBody>
          <a:bodyPr/>
          <a:lstStyle/>
          <a:p>
            <a:fld id="{C1883C14-771A-48EE-8A80-F60CD852F446}" type="datetime1">
              <a:rPr lang="en-US" smtClean="0"/>
              <a:pPr/>
              <a:t>5/20/2022</a:t>
            </a:fld>
            <a:endParaRPr lang="en-US"/>
          </a:p>
        </p:txBody>
      </p:sp>
      <p:sp>
        <p:nvSpPr>
          <p:cNvPr id="5" name="Footer Placeholder 4">
            <a:extLst>
              <a:ext uri="{FF2B5EF4-FFF2-40B4-BE49-F238E27FC236}">
                <a16:creationId xmlns="" xmlns:a16="http://schemas.microsoft.com/office/drawing/2014/main" id="{04820914-28BA-4169-9883-56C61C44656D}"/>
              </a:ext>
            </a:extLst>
          </p:cNvPr>
          <p:cNvSpPr>
            <a:spLocks noGrp="1"/>
          </p:cNvSpPr>
          <p:nvPr>
            <p:ph type="ftr" sz="quarter" idx="11"/>
          </p:nvPr>
        </p:nvSpPr>
        <p:spPr/>
        <p:txBody>
          <a:bodyPr/>
          <a:lstStyle/>
          <a:p>
            <a:pPr>
              <a:defRPr/>
            </a:pPr>
            <a:r>
              <a:rPr lang="en-US"/>
              <a:t>The European Commission support for the production of this publication does not constitute an endorsement of the contents which reflects the views only</a:t>
            </a:r>
          </a:p>
          <a:p>
            <a:pPr>
              <a:defRPr/>
            </a:pPr>
            <a:r>
              <a:rPr lang="en-US"/>
              <a:t>of the authors, and the Commission cannot be held responsible for any use which may be made of the information contained therein</a:t>
            </a:r>
            <a:endParaRPr lang="en-US" dirty="0"/>
          </a:p>
        </p:txBody>
      </p:sp>
      <p:sp>
        <p:nvSpPr>
          <p:cNvPr id="6" name="Slide Number Placeholder 5">
            <a:extLst>
              <a:ext uri="{FF2B5EF4-FFF2-40B4-BE49-F238E27FC236}">
                <a16:creationId xmlns="" xmlns:a16="http://schemas.microsoft.com/office/drawing/2014/main" id="{017E6E30-3195-4E3D-840A-27B204C49FE3}"/>
              </a:ext>
            </a:extLst>
          </p:cNvPr>
          <p:cNvSpPr>
            <a:spLocks noGrp="1"/>
          </p:cNvSpPr>
          <p:nvPr>
            <p:ph type="sldNum" sz="quarter" idx="12"/>
          </p:nvPr>
        </p:nvSpPr>
        <p:spPr/>
        <p:txBody>
          <a:bodyPr/>
          <a:lstStyle/>
          <a:p>
            <a:fld id="{90F67618-A52E-4987-947D-71E58B73B891}" type="slidenum">
              <a:rPr lang="en-US" smtClean="0"/>
              <a:pPr/>
              <a:t>4</a:t>
            </a:fld>
            <a:endParaRPr lang="en-US"/>
          </a:p>
        </p:txBody>
      </p:sp>
      <p:sp>
        <p:nvSpPr>
          <p:cNvPr id="13" name="Title 1">
            <a:extLst>
              <a:ext uri="{FF2B5EF4-FFF2-40B4-BE49-F238E27FC236}">
                <a16:creationId xmlns="" xmlns:a16="http://schemas.microsoft.com/office/drawing/2014/main" id="{CFE2EC31-DAC0-4AB6-B656-D2A9D78CBE94}"/>
              </a:ext>
            </a:extLst>
          </p:cNvPr>
          <p:cNvSpPr txBox="1">
            <a:spLocks/>
          </p:cNvSpPr>
          <p:nvPr/>
        </p:nvSpPr>
        <p:spPr>
          <a:xfrm>
            <a:off x="990600" y="92392"/>
            <a:ext cx="10515600" cy="6102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B0F0"/>
                </a:solidFill>
                <a:latin typeface="+mj-lt"/>
                <a:ea typeface="+mj-ea"/>
                <a:cs typeface="+mj-cs"/>
              </a:defRPr>
            </a:lvl1pPr>
          </a:lstStyle>
          <a:p>
            <a:pPr algn="ctr"/>
            <a:r>
              <a:rPr lang="en-US" sz="4800" b="1" dirty="0" err="1">
                <a:solidFill>
                  <a:srgbClr val="3D05BB"/>
                </a:solidFill>
              </a:rPr>
              <a:t>ClimEd</a:t>
            </a:r>
            <a:r>
              <a:rPr lang="en-US" sz="4800" b="1" dirty="0">
                <a:solidFill>
                  <a:srgbClr val="3D05BB"/>
                </a:solidFill>
              </a:rPr>
              <a:t> Trainings - Approach</a:t>
            </a:r>
          </a:p>
        </p:txBody>
      </p:sp>
      <p:pic>
        <p:nvPicPr>
          <p:cNvPr id="8" name="Picture 4">
            <a:extLst>
              <a:ext uri="{FF2B5EF4-FFF2-40B4-BE49-F238E27FC236}">
                <a16:creationId xmlns="" xmlns:a16="http://schemas.microsoft.com/office/drawing/2014/main" id="{48156D24-2E93-4E8D-9325-2EC0941DB649}"/>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817269" y="3992341"/>
            <a:ext cx="1573793" cy="2223699"/>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6">
            <a:extLst>
              <a:ext uri="{FF2B5EF4-FFF2-40B4-BE49-F238E27FC236}">
                <a16:creationId xmlns="" xmlns:a16="http://schemas.microsoft.com/office/drawing/2014/main" id="{CF2E18C2-E38F-47A0-A866-1EE60B9982E2}"/>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0442988" y="3992341"/>
            <a:ext cx="1573792" cy="2217326"/>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Graphical user interface, application&#10;&#10;Description automatically generated">
            <a:extLst>
              <a:ext uri="{FF2B5EF4-FFF2-40B4-BE49-F238E27FC236}">
                <a16:creationId xmlns="" xmlns:a16="http://schemas.microsoft.com/office/drawing/2014/main" id="{FB953357-2004-4B71-916F-B318129C1F4C}"/>
              </a:ext>
            </a:extLst>
          </p:cNvPr>
          <p:cNvPicPr>
            <a:picLocks noChangeAspect="1"/>
          </p:cNvPicPr>
          <p:nvPr/>
        </p:nvPicPr>
        <p:blipFill rotWithShape="1">
          <a:blip r:embed="rId5" cstate="print">
            <a:extLst>
              <a:ext uri="{28A0092B-C50C-407E-A947-70E740481C1C}">
                <a14:useLocalDpi xmlns="" xmlns:a14="http://schemas.microsoft.com/office/drawing/2010/main" val="0"/>
              </a:ext>
            </a:extLst>
          </a:blip>
          <a:srcRect b="15738"/>
          <a:stretch/>
        </p:blipFill>
        <p:spPr>
          <a:xfrm>
            <a:off x="8508420" y="763711"/>
            <a:ext cx="1867748" cy="2225258"/>
          </a:xfrm>
          <a:prstGeom prst="rect">
            <a:avLst/>
          </a:prstGeom>
        </p:spPr>
      </p:pic>
      <p:pic>
        <p:nvPicPr>
          <p:cNvPr id="15" name="Picture 14" descr="Graphical user interface, application&#10;&#10;Description automatically generated">
            <a:extLst>
              <a:ext uri="{FF2B5EF4-FFF2-40B4-BE49-F238E27FC236}">
                <a16:creationId xmlns="" xmlns:a16="http://schemas.microsoft.com/office/drawing/2014/main" id="{455DC050-D2C2-422A-B005-0CB85F5738E1}"/>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934627" y="760764"/>
            <a:ext cx="1573793" cy="2225258"/>
          </a:xfrm>
          <a:prstGeom prst="rect">
            <a:avLst/>
          </a:prstGeom>
        </p:spPr>
      </p:pic>
      <p:pic>
        <p:nvPicPr>
          <p:cNvPr id="11" name="Picture 10" descr="Graphical user interface, website&#10;&#10;Description automatically generated">
            <a:extLst>
              <a:ext uri="{FF2B5EF4-FFF2-40B4-BE49-F238E27FC236}">
                <a16:creationId xmlns="" xmlns:a16="http://schemas.microsoft.com/office/drawing/2014/main" id="{1CEC1893-3298-420F-93A3-D75F57EEF493}"/>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0376168" y="769223"/>
            <a:ext cx="1562955" cy="2210826"/>
          </a:xfrm>
          <a:prstGeom prst="rect">
            <a:avLst/>
          </a:prstGeom>
        </p:spPr>
      </p:pic>
      <p:pic>
        <p:nvPicPr>
          <p:cNvPr id="12" name="Picture 11">
            <a:extLst>
              <a:ext uri="{FF2B5EF4-FFF2-40B4-BE49-F238E27FC236}">
                <a16:creationId xmlns="" xmlns:a16="http://schemas.microsoft.com/office/drawing/2014/main" id="{C71F9B11-63CD-45FB-8B74-3F1281B4F30E}"/>
              </a:ext>
            </a:extLst>
          </p:cNvPr>
          <p:cNvPicPr>
            <a:picLocks noChangeAspect="1"/>
          </p:cNvPicPr>
          <p:nvPr/>
        </p:nvPicPr>
        <p:blipFill>
          <a:blip r:embed="rId8" cstate="print"/>
          <a:stretch>
            <a:fillRect/>
          </a:stretch>
        </p:blipFill>
        <p:spPr>
          <a:xfrm>
            <a:off x="6803273" y="4742076"/>
            <a:ext cx="1962070" cy="1397781"/>
          </a:xfrm>
          <a:prstGeom prst="rect">
            <a:avLst/>
          </a:prstGeom>
        </p:spPr>
      </p:pic>
    </p:spTree>
    <p:extLst>
      <p:ext uri="{BB962C8B-B14F-4D97-AF65-F5344CB8AC3E}">
        <p14:creationId xmlns="" xmlns:p14="http://schemas.microsoft.com/office/powerpoint/2010/main" val="2928698856"/>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27360B7-C753-49AC-A7C9-BCEEC7148618}"/>
              </a:ext>
            </a:extLst>
          </p:cNvPr>
          <p:cNvSpPr txBox="1"/>
          <p:nvPr/>
        </p:nvSpPr>
        <p:spPr>
          <a:xfrm>
            <a:off x="838200" y="1172691"/>
            <a:ext cx="10515600" cy="2985433"/>
          </a:xfrm>
          <a:prstGeom prst="rect">
            <a:avLst/>
          </a:prstGeom>
          <a:noFill/>
        </p:spPr>
        <p:txBody>
          <a:bodyPr wrap="square">
            <a:spAutoFit/>
          </a:bodyPr>
          <a:lstStyle/>
          <a:p>
            <a:r>
              <a:rPr lang="en-US" sz="2000" dirty="0"/>
              <a:t>Unfortunately, due to </a:t>
            </a:r>
            <a:r>
              <a:rPr lang="en-US" sz="2000" b="1" dirty="0"/>
              <a:t>covid19 pandemic</a:t>
            </a:r>
            <a:r>
              <a:rPr lang="en-US" sz="2000" dirty="0"/>
              <a:t>, the originally planned face-to-face trainings were required to be converted into </a:t>
            </a:r>
            <a:r>
              <a:rPr lang="en-US" sz="2000" b="1" dirty="0"/>
              <a:t>online trainings </a:t>
            </a:r>
            <a:r>
              <a:rPr lang="en-US" sz="2000" dirty="0"/>
              <a:t>&amp; such trainings - divided into </a:t>
            </a:r>
            <a:r>
              <a:rPr lang="en-US" sz="2000" b="1" dirty="0"/>
              <a:t>3 consecutive blocks</a:t>
            </a:r>
            <a:r>
              <a:rPr lang="en-US" sz="2000" dirty="0"/>
              <a:t>: </a:t>
            </a:r>
          </a:p>
          <a:p>
            <a:endParaRPr lang="en-US" sz="1400" dirty="0"/>
          </a:p>
          <a:p>
            <a:pPr marL="400050" indent="-400050">
              <a:buAutoNum type="romanLcParenBoth"/>
            </a:pPr>
            <a:r>
              <a:rPr lang="en-US" sz="2000" dirty="0"/>
              <a:t>Online </a:t>
            </a:r>
            <a:r>
              <a:rPr lang="en-US" sz="2000" b="1" dirty="0"/>
              <a:t>lecturing</a:t>
            </a:r>
          </a:p>
          <a:p>
            <a:pPr marL="400050" indent="-400050">
              <a:buAutoNum type="romanLcParenBoth"/>
            </a:pPr>
            <a:endParaRPr lang="en-US" sz="1400" dirty="0"/>
          </a:p>
          <a:p>
            <a:pPr marL="400050" indent="-400050">
              <a:buAutoNum type="romanLcParenBoth"/>
            </a:pPr>
            <a:r>
              <a:rPr lang="en-US" sz="2000" dirty="0"/>
              <a:t>Home-work-assignments (HWAs) as </a:t>
            </a:r>
            <a:r>
              <a:rPr lang="en-US" sz="2000" b="1" dirty="0"/>
              <a:t>groups’ projects</a:t>
            </a:r>
          </a:p>
          <a:p>
            <a:pPr marL="400050" indent="-400050">
              <a:buAutoNum type="romanLcParenBoth"/>
            </a:pPr>
            <a:endParaRPr lang="en-US" sz="1400" dirty="0"/>
          </a:p>
          <a:p>
            <a:pPr marL="400050" indent="-400050">
              <a:buAutoNum type="romanLcParenBoth"/>
            </a:pPr>
            <a:r>
              <a:rPr lang="en-US" sz="2000" dirty="0"/>
              <a:t>Final oral presentations (</a:t>
            </a:r>
            <a:r>
              <a:rPr lang="en-US" sz="2000" b="1" dirty="0"/>
              <a:t>projects’ </a:t>
            </a:r>
            <a:r>
              <a:rPr lang="en-US" sz="2000" b="1" dirty="0" err="1"/>
              <a:t>defences</a:t>
            </a:r>
            <a:r>
              <a:rPr lang="en-US" sz="2000" dirty="0"/>
              <a:t>) of HWAs with </a:t>
            </a:r>
            <a:r>
              <a:rPr lang="en-US" sz="2000" b="1" dirty="0"/>
              <a:t>evaluation</a:t>
            </a:r>
            <a:r>
              <a:rPr lang="en-US" sz="2000" dirty="0"/>
              <a:t> and feedbacks, discussions, and </a:t>
            </a:r>
            <a:r>
              <a:rPr lang="en-US" sz="2000" b="1" dirty="0"/>
              <a:t>awarding certificates </a:t>
            </a:r>
            <a:r>
              <a:rPr lang="en-US" sz="2000" dirty="0"/>
              <a:t>(corresponding to ECTS credits)</a:t>
            </a:r>
          </a:p>
          <a:p>
            <a:pPr marL="400050" indent="-400050">
              <a:buAutoNum type="romanLcParenBoth"/>
            </a:pPr>
            <a:endParaRPr lang="en-US" sz="2000" dirty="0"/>
          </a:p>
        </p:txBody>
      </p:sp>
      <p:sp>
        <p:nvSpPr>
          <p:cNvPr id="5" name="Title 1">
            <a:extLst>
              <a:ext uri="{FF2B5EF4-FFF2-40B4-BE49-F238E27FC236}">
                <a16:creationId xmlns="" xmlns:a16="http://schemas.microsoft.com/office/drawing/2014/main" id="{B98CB360-9A62-4AE1-A8F8-22048DA757B7}"/>
              </a:ext>
            </a:extLst>
          </p:cNvPr>
          <p:cNvSpPr txBox="1">
            <a:spLocks/>
          </p:cNvSpPr>
          <p:nvPr/>
        </p:nvSpPr>
        <p:spPr>
          <a:xfrm>
            <a:off x="990600" y="92392"/>
            <a:ext cx="10515600" cy="6102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B0F0"/>
                </a:solidFill>
                <a:latin typeface="+mj-lt"/>
                <a:ea typeface="+mj-ea"/>
                <a:cs typeface="+mj-cs"/>
              </a:defRPr>
            </a:lvl1pPr>
          </a:lstStyle>
          <a:p>
            <a:pPr algn="ctr"/>
            <a:r>
              <a:rPr lang="en-US" sz="4800" b="1" dirty="0">
                <a:solidFill>
                  <a:srgbClr val="3D05BB"/>
                </a:solidFill>
              </a:rPr>
              <a:t>Covid19: Virtual Life in Online</a:t>
            </a:r>
          </a:p>
        </p:txBody>
      </p:sp>
      <p:sp>
        <p:nvSpPr>
          <p:cNvPr id="6" name="Date Placeholder 3">
            <a:extLst>
              <a:ext uri="{FF2B5EF4-FFF2-40B4-BE49-F238E27FC236}">
                <a16:creationId xmlns="" xmlns:a16="http://schemas.microsoft.com/office/drawing/2014/main" id="{8F5F8C72-3174-49DE-9C3A-9FA24C145488}"/>
              </a:ext>
            </a:extLst>
          </p:cNvPr>
          <p:cNvSpPr>
            <a:spLocks noGrp="1"/>
          </p:cNvSpPr>
          <p:nvPr>
            <p:ph type="dt" sz="half" idx="10"/>
          </p:nvPr>
        </p:nvSpPr>
        <p:spPr>
          <a:xfrm>
            <a:off x="838200" y="6356350"/>
            <a:ext cx="1007225" cy="365125"/>
          </a:xfrm>
        </p:spPr>
        <p:txBody>
          <a:bodyPr/>
          <a:lstStyle/>
          <a:p>
            <a:fld id="{C1883C14-771A-48EE-8A80-F60CD852F446}" type="datetime1">
              <a:rPr lang="en-US" smtClean="0"/>
              <a:pPr/>
              <a:t>5/20/2022</a:t>
            </a:fld>
            <a:endParaRPr lang="en-US" dirty="0"/>
          </a:p>
        </p:txBody>
      </p:sp>
      <p:sp>
        <p:nvSpPr>
          <p:cNvPr id="7" name="Footer Placeholder 4">
            <a:extLst>
              <a:ext uri="{FF2B5EF4-FFF2-40B4-BE49-F238E27FC236}">
                <a16:creationId xmlns="" xmlns:a16="http://schemas.microsoft.com/office/drawing/2014/main" id="{84E949A8-6CC6-42C9-8BAA-0F75A5ADBD59}"/>
              </a:ext>
            </a:extLst>
          </p:cNvPr>
          <p:cNvSpPr>
            <a:spLocks noGrp="1"/>
          </p:cNvSpPr>
          <p:nvPr>
            <p:ph type="ftr" sz="quarter" idx="11"/>
          </p:nvPr>
        </p:nvSpPr>
        <p:spPr>
          <a:xfrm>
            <a:off x="1936865" y="6356350"/>
            <a:ext cx="8736677" cy="365125"/>
          </a:xfrm>
        </p:spPr>
        <p:txBody>
          <a:bodyPr/>
          <a:lstStyle/>
          <a:p>
            <a:pPr>
              <a:defRPr/>
            </a:pPr>
            <a:r>
              <a:rPr lang="en-US" dirty="0"/>
              <a:t>The European Commission support for the production of this publication does not constitute an endorsement of the contents which reflects the views only</a:t>
            </a:r>
          </a:p>
          <a:p>
            <a:pPr>
              <a:defRPr/>
            </a:pPr>
            <a:r>
              <a:rPr lang="en-US" dirty="0"/>
              <a:t>of the authors, and the Commission cannot be held responsible for any use which may be made of the information contained therein</a:t>
            </a:r>
          </a:p>
        </p:txBody>
      </p:sp>
      <p:sp>
        <p:nvSpPr>
          <p:cNvPr id="8" name="Slide Number Placeholder 5">
            <a:extLst>
              <a:ext uri="{FF2B5EF4-FFF2-40B4-BE49-F238E27FC236}">
                <a16:creationId xmlns="" xmlns:a16="http://schemas.microsoft.com/office/drawing/2014/main" id="{4056D670-03F9-408B-A026-FDC9B96DB827}"/>
              </a:ext>
            </a:extLst>
          </p:cNvPr>
          <p:cNvSpPr>
            <a:spLocks noGrp="1"/>
          </p:cNvSpPr>
          <p:nvPr>
            <p:ph type="sldNum" sz="quarter" idx="12"/>
          </p:nvPr>
        </p:nvSpPr>
        <p:spPr>
          <a:xfrm>
            <a:off x="10781607" y="6356350"/>
            <a:ext cx="572193" cy="365125"/>
          </a:xfrm>
        </p:spPr>
        <p:txBody>
          <a:bodyPr/>
          <a:lstStyle/>
          <a:p>
            <a:fld id="{90F67618-A52E-4987-947D-71E58B73B891}" type="slidenum">
              <a:rPr lang="en-US" smtClean="0"/>
              <a:pPr/>
              <a:t>5</a:t>
            </a:fld>
            <a:endParaRPr lang="en-US" dirty="0"/>
          </a:p>
        </p:txBody>
      </p:sp>
      <p:pic>
        <p:nvPicPr>
          <p:cNvPr id="9" name="Picture 8">
            <a:extLst>
              <a:ext uri="{FF2B5EF4-FFF2-40B4-BE49-F238E27FC236}">
                <a16:creationId xmlns="" xmlns:a16="http://schemas.microsoft.com/office/drawing/2014/main" id="{B1405E1A-CF1D-4E0A-AF04-0C388F2BAB07}"/>
              </a:ext>
            </a:extLst>
          </p:cNvPr>
          <p:cNvPicPr>
            <a:picLocks noChangeAspect="1"/>
          </p:cNvPicPr>
          <p:nvPr/>
        </p:nvPicPr>
        <p:blipFill>
          <a:blip r:embed="rId2" cstate="print"/>
          <a:stretch>
            <a:fillRect/>
          </a:stretch>
        </p:blipFill>
        <p:spPr>
          <a:xfrm>
            <a:off x="838200" y="4102058"/>
            <a:ext cx="5222828" cy="2102329"/>
          </a:xfrm>
          <a:prstGeom prst="rect">
            <a:avLst/>
          </a:prstGeom>
        </p:spPr>
      </p:pic>
      <p:pic>
        <p:nvPicPr>
          <p:cNvPr id="10" name="Picture 9" descr="Graphical user interface, application&#10;&#10;Description automatically generated">
            <a:extLst>
              <a:ext uri="{FF2B5EF4-FFF2-40B4-BE49-F238E27FC236}">
                <a16:creationId xmlns="" xmlns:a16="http://schemas.microsoft.com/office/drawing/2014/main" id="{CE46B747-E58E-4FC0-A3F5-A0E168974385}"/>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026044" y="4063308"/>
            <a:ext cx="5355163" cy="2156069"/>
          </a:xfrm>
          <a:prstGeom prst="rect">
            <a:avLst/>
          </a:prstGeom>
        </p:spPr>
      </p:pic>
    </p:spTree>
    <p:extLst>
      <p:ext uri="{BB962C8B-B14F-4D97-AF65-F5344CB8AC3E}">
        <p14:creationId xmlns="" xmlns:p14="http://schemas.microsoft.com/office/powerpoint/2010/main" val="295776175"/>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27360B7-C753-49AC-A7C9-BCEEC7148618}"/>
              </a:ext>
            </a:extLst>
          </p:cNvPr>
          <p:cNvSpPr txBox="1"/>
          <p:nvPr/>
        </p:nvSpPr>
        <p:spPr>
          <a:xfrm>
            <a:off x="319658" y="1065816"/>
            <a:ext cx="11034142" cy="4739759"/>
          </a:xfrm>
          <a:prstGeom prst="rect">
            <a:avLst/>
          </a:prstGeom>
          <a:noFill/>
        </p:spPr>
        <p:txBody>
          <a:bodyPr wrap="square">
            <a:spAutoFit/>
          </a:bodyPr>
          <a:lstStyle/>
          <a:p>
            <a:r>
              <a:rPr lang="en-US" sz="2200" b="1" dirty="0" err="1">
                <a:solidFill>
                  <a:srgbClr val="3D05BB"/>
                </a:solidFill>
              </a:rPr>
              <a:t>ClimEd</a:t>
            </a:r>
            <a:r>
              <a:rPr lang="en-US" sz="2200" b="1" dirty="0">
                <a:solidFill>
                  <a:srgbClr val="3D05BB"/>
                </a:solidFill>
              </a:rPr>
              <a:t> 1</a:t>
            </a:r>
            <a:r>
              <a:rPr lang="en-US" sz="2200" b="1" baseline="30000" dirty="0">
                <a:solidFill>
                  <a:srgbClr val="3D05BB"/>
                </a:solidFill>
              </a:rPr>
              <a:t>st</a:t>
            </a:r>
            <a:r>
              <a:rPr lang="en-US" sz="2200" b="1" dirty="0">
                <a:solidFill>
                  <a:srgbClr val="3D05BB"/>
                </a:solidFill>
              </a:rPr>
              <a:t> Training  - </a:t>
            </a:r>
            <a:r>
              <a:rPr lang="en-US" sz="2200" b="1" u="sng" dirty="0">
                <a:solidFill>
                  <a:srgbClr val="FF0000"/>
                </a:solidFill>
              </a:rPr>
              <a:t>The </a:t>
            </a:r>
            <a:r>
              <a:rPr lang="en-US" sz="2200" b="1" u="sng" dirty="0" err="1">
                <a:solidFill>
                  <a:srgbClr val="FF0000"/>
                </a:solidFill>
              </a:rPr>
              <a:t>ClimEd</a:t>
            </a:r>
            <a:r>
              <a:rPr lang="en-US" sz="2200" b="1" u="sng" dirty="0">
                <a:solidFill>
                  <a:srgbClr val="FF0000"/>
                </a:solidFill>
              </a:rPr>
              <a:t> Training Pioneers </a:t>
            </a:r>
          </a:p>
          <a:p>
            <a:endParaRPr lang="en-US" sz="2000" i="1" dirty="0"/>
          </a:p>
          <a:p>
            <a:r>
              <a:rPr lang="en-US" sz="2000" i="1" dirty="0"/>
              <a:t>Lectures (</a:t>
            </a:r>
            <a:r>
              <a:rPr lang="en-US" sz="2000" i="1" u="sng" dirty="0"/>
              <a:t>in Ukrainian</a:t>
            </a:r>
            <a:r>
              <a:rPr lang="en-US" sz="2000" i="1" dirty="0"/>
              <a:t>) </a:t>
            </a:r>
          </a:p>
          <a:p>
            <a:r>
              <a:rPr lang="en-US" sz="2000" i="1" dirty="0"/>
              <a:t>by </a:t>
            </a:r>
            <a:r>
              <a:rPr lang="en-US" sz="2000" b="1" i="1" dirty="0">
                <a:solidFill>
                  <a:srgbClr val="FF0000"/>
                </a:solidFill>
              </a:rPr>
              <a:t>Prof. Yuri </a:t>
            </a:r>
            <a:r>
              <a:rPr lang="en-US" sz="2000" b="1" i="1" dirty="0" err="1">
                <a:solidFill>
                  <a:srgbClr val="FF0000"/>
                </a:solidFill>
              </a:rPr>
              <a:t>Rashkevych</a:t>
            </a:r>
            <a:r>
              <a:rPr lang="en-US" sz="2000" b="1" i="1" dirty="0">
                <a:solidFill>
                  <a:srgbClr val="FF0000"/>
                </a:solidFill>
              </a:rPr>
              <a:t> </a:t>
            </a:r>
            <a:r>
              <a:rPr lang="en-US" sz="2000" i="1" dirty="0"/>
              <a:t>(</a:t>
            </a:r>
            <a:r>
              <a:rPr lang="en-US" sz="2000" i="1" dirty="0" err="1"/>
              <a:t>Lviv</a:t>
            </a:r>
            <a:r>
              <a:rPr lang="en-US" sz="2000" i="1" dirty="0"/>
              <a:t> Polytechnic National University, </a:t>
            </a:r>
            <a:r>
              <a:rPr lang="en-US" sz="2000" i="1" dirty="0" err="1"/>
              <a:t>Lviv</a:t>
            </a:r>
            <a:r>
              <a:rPr lang="en-US" sz="2000" i="1" dirty="0"/>
              <a:t>, Ukraine)</a:t>
            </a:r>
          </a:p>
          <a:p>
            <a:r>
              <a:rPr lang="en-US" sz="2000" dirty="0"/>
              <a:t>L1 – Basic terms of competence training</a:t>
            </a:r>
            <a:br>
              <a:rPr lang="en-US" sz="2000" dirty="0"/>
            </a:br>
            <a:r>
              <a:rPr lang="en-US" sz="2000" dirty="0"/>
              <a:t>L2 – Formulation of learning outcomes</a:t>
            </a:r>
            <a:br>
              <a:rPr lang="en-US" sz="2000" dirty="0"/>
            </a:br>
            <a:r>
              <a:rPr lang="en-US" sz="2000" dirty="0"/>
              <a:t>L3 – Educational and professional standards</a:t>
            </a:r>
            <a:br>
              <a:rPr lang="en-US" sz="2000" dirty="0"/>
            </a:br>
            <a:r>
              <a:rPr lang="en-US" sz="2000" dirty="0"/>
              <a:t>L4 – Building and description of educational program</a:t>
            </a:r>
          </a:p>
          <a:p>
            <a:endParaRPr lang="en-US" sz="2000" dirty="0"/>
          </a:p>
          <a:p>
            <a:r>
              <a:rPr lang="en-US" sz="2000" i="1" dirty="0"/>
              <a:t>Lectures on competence-based learning (</a:t>
            </a:r>
            <a:r>
              <a:rPr lang="en-US" sz="2000" i="1" u="sng" dirty="0"/>
              <a:t>in English</a:t>
            </a:r>
            <a:r>
              <a:rPr lang="en-US" sz="2000" i="1" dirty="0"/>
              <a:t>) </a:t>
            </a:r>
          </a:p>
          <a:p>
            <a:r>
              <a:rPr lang="en-US" sz="2000" i="1" dirty="0"/>
              <a:t>by </a:t>
            </a:r>
            <a:r>
              <a:rPr lang="en-US" sz="2000" b="1" i="1" dirty="0">
                <a:solidFill>
                  <a:srgbClr val="FF0000"/>
                </a:solidFill>
              </a:rPr>
              <a:t>Prof. Marek </a:t>
            </a:r>
            <a:r>
              <a:rPr lang="en-US" sz="2000" b="1" i="1" dirty="0" err="1">
                <a:solidFill>
                  <a:srgbClr val="FF0000"/>
                </a:solidFill>
              </a:rPr>
              <a:t>Frankowicz</a:t>
            </a:r>
            <a:r>
              <a:rPr lang="en-US" sz="2000" b="1" i="1" dirty="0">
                <a:solidFill>
                  <a:srgbClr val="FF0000"/>
                </a:solidFill>
              </a:rPr>
              <a:t> </a:t>
            </a:r>
            <a:r>
              <a:rPr lang="en-US" sz="2000" i="1" dirty="0"/>
              <a:t>(Jagiellonian University in Krakow, Krakow, Poland)</a:t>
            </a:r>
            <a:endParaRPr lang="en-US" sz="2000" dirty="0"/>
          </a:p>
          <a:p>
            <a:r>
              <a:rPr lang="en-US" sz="2000" dirty="0"/>
              <a:t>L5 –  Qualifications, competences, learning outcomes </a:t>
            </a:r>
          </a:p>
          <a:p>
            <a:r>
              <a:rPr lang="en-US" sz="2000" dirty="0"/>
              <a:t>L6 –  Curriculum design </a:t>
            </a:r>
          </a:p>
          <a:p>
            <a:r>
              <a:rPr lang="en-US" sz="2000" dirty="0"/>
              <a:t>L7 –  Student-</a:t>
            </a:r>
            <a:r>
              <a:rPr lang="en-US" sz="2000" dirty="0" err="1"/>
              <a:t>centred</a:t>
            </a:r>
            <a:r>
              <a:rPr lang="en-US" sz="2000" dirty="0"/>
              <a:t> learning, teaching and learning methods </a:t>
            </a:r>
          </a:p>
          <a:p>
            <a:r>
              <a:rPr lang="en-US" sz="2000" dirty="0"/>
              <a:t>L8 –  Assessment</a:t>
            </a:r>
          </a:p>
        </p:txBody>
      </p:sp>
      <p:sp>
        <p:nvSpPr>
          <p:cNvPr id="5" name="Title 1">
            <a:extLst>
              <a:ext uri="{FF2B5EF4-FFF2-40B4-BE49-F238E27FC236}">
                <a16:creationId xmlns="" xmlns:a16="http://schemas.microsoft.com/office/drawing/2014/main" id="{B98CB360-9A62-4AE1-A8F8-22048DA757B7}"/>
              </a:ext>
            </a:extLst>
          </p:cNvPr>
          <p:cNvSpPr txBox="1">
            <a:spLocks/>
          </p:cNvSpPr>
          <p:nvPr/>
        </p:nvSpPr>
        <p:spPr>
          <a:xfrm>
            <a:off x="990600" y="92392"/>
            <a:ext cx="10515600" cy="6102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B0F0"/>
                </a:solidFill>
                <a:latin typeface="+mj-lt"/>
                <a:ea typeface="+mj-ea"/>
                <a:cs typeface="+mj-cs"/>
              </a:defRPr>
            </a:lvl1pPr>
          </a:lstStyle>
          <a:p>
            <a:r>
              <a:rPr lang="en-US" sz="4800" b="1" dirty="0">
                <a:solidFill>
                  <a:srgbClr val="3D05BB"/>
                </a:solidFill>
              </a:rPr>
              <a:t>1</a:t>
            </a:r>
            <a:r>
              <a:rPr lang="en-US" sz="4800" b="1" baseline="30000" dirty="0">
                <a:solidFill>
                  <a:srgbClr val="3D05BB"/>
                </a:solidFill>
              </a:rPr>
              <a:t>st</a:t>
            </a:r>
            <a:r>
              <a:rPr lang="en-US" sz="4800" b="1" dirty="0">
                <a:solidFill>
                  <a:srgbClr val="3D05BB"/>
                </a:solidFill>
              </a:rPr>
              <a:t> Training - Block-I: Lecturing</a:t>
            </a:r>
          </a:p>
        </p:txBody>
      </p:sp>
      <p:sp>
        <p:nvSpPr>
          <p:cNvPr id="6" name="Date Placeholder 3">
            <a:extLst>
              <a:ext uri="{FF2B5EF4-FFF2-40B4-BE49-F238E27FC236}">
                <a16:creationId xmlns="" xmlns:a16="http://schemas.microsoft.com/office/drawing/2014/main" id="{8F5F8C72-3174-49DE-9C3A-9FA24C145488}"/>
              </a:ext>
            </a:extLst>
          </p:cNvPr>
          <p:cNvSpPr>
            <a:spLocks noGrp="1"/>
          </p:cNvSpPr>
          <p:nvPr>
            <p:ph type="dt" sz="half" idx="10"/>
          </p:nvPr>
        </p:nvSpPr>
        <p:spPr>
          <a:xfrm>
            <a:off x="838200" y="6356350"/>
            <a:ext cx="1007225" cy="365125"/>
          </a:xfrm>
        </p:spPr>
        <p:txBody>
          <a:bodyPr/>
          <a:lstStyle/>
          <a:p>
            <a:fld id="{C1883C14-771A-48EE-8A80-F60CD852F446}" type="datetime1">
              <a:rPr lang="en-US" smtClean="0"/>
              <a:pPr/>
              <a:t>5/20/2022</a:t>
            </a:fld>
            <a:endParaRPr lang="en-US" dirty="0"/>
          </a:p>
        </p:txBody>
      </p:sp>
      <p:sp>
        <p:nvSpPr>
          <p:cNvPr id="7" name="Footer Placeholder 4">
            <a:extLst>
              <a:ext uri="{FF2B5EF4-FFF2-40B4-BE49-F238E27FC236}">
                <a16:creationId xmlns="" xmlns:a16="http://schemas.microsoft.com/office/drawing/2014/main" id="{84E949A8-6CC6-42C9-8BAA-0F75A5ADBD59}"/>
              </a:ext>
            </a:extLst>
          </p:cNvPr>
          <p:cNvSpPr>
            <a:spLocks noGrp="1"/>
          </p:cNvSpPr>
          <p:nvPr>
            <p:ph type="ftr" sz="quarter" idx="11"/>
          </p:nvPr>
        </p:nvSpPr>
        <p:spPr>
          <a:xfrm>
            <a:off x="1936865" y="6356350"/>
            <a:ext cx="8736677" cy="365125"/>
          </a:xfrm>
        </p:spPr>
        <p:txBody>
          <a:bodyPr/>
          <a:lstStyle/>
          <a:p>
            <a:pPr>
              <a:defRPr/>
            </a:pPr>
            <a:r>
              <a:rPr lang="en-US" dirty="0"/>
              <a:t>The European Commission support for the production of this publication does not constitute an endorsement of the contents which reflects the views only</a:t>
            </a:r>
          </a:p>
          <a:p>
            <a:pPr>
              <a:defRPr/>
            </a:pPr>
            <a:r>
              <a:rPr lang="en-US" dirty="0"/>
              <a:t>of the authors, and the Commission cannot be held responsible for any use which may be made of the information contained therein</a:t>
            </a:r>
          </a:p>
        </p:txBody>
      </p:sp>
      <p:sp>
        <p:nvSpPr>
          <p:cNvPr id="8" name="Slide Number Placeholder 5">
            <a:extLst>
              <a:ext uri="{FF2B5EF4-FFF2-40B4-BE49-F238E27FC236}">
                <a16:creationId xmlns="" xmlns:a16="http://schemas.microsoft.com/office/drawing/2014/main" id="{4056D670-03F9-408B-A026-FDC9B96DB827}"/>
              </a:ext>
            </a:extLst>
          </p:cNvPr>
          <p:cNvSpPr>
            <a:spLocks noGrp="1"/>
          </p:cNvSpPr>
          <p:nvPr>
            <p:ph type="sldNum" sz="quarter" idx="12"/>
          </p:nvPr>
        </p:nvSpPr>
        <p:spPr>
          <a:xfrm>
            <a:off x="10781607" y="6356350"/>
            <a:ext cx="572193" cy="365125"/>
          </a:xfrm>
        </p:spPr>
        <p:txBody>
          <a:bodyPr/>
          <a:lstStyle/>
          <a:p>
            <a:fld id="{90F67618-A52E-4987-947D-71E58B73B891}" type="slidenum">
              <a:rPr lang="en-US" smtClean="0"/>
              <a:pPr/>
              <a:t>6</a:t>
            </a:fld>
            <a:endParaRPr lang="en-US" dirty="0"/>
          </a:p>
        </p:txBody>
      </p:sp>
      <p:pic>
        <p:nvPicPr>
          <p:cNvPr id="14" name="Picture 13">
            <a:extLst>
              <a:ext uri="{FF2B5EF4-FFF2-40B4-BE49-F238E27FC236}">
                <a16:creationId xmlns="" xmlns:a16="http://schemas.microsoft.com/office/drawing/2014/main" id="{91F5EF24-1635-4BD2-9E12-8FAD214C9871}"/>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8338820" y="1609615"/>
            <a:ext cx="1508760" cy="1132609"/>
          </a:xfrm>
          <a:prstGeom prst="rect">
            <a:avLst/>
          </a:prstGeom>
        </p:spPr>
      </p:pic>
      <p:pic>
        <p:nvPicPr>
          <p:cNvPr id="15" name="Picture 14">
            <a:extLst>
              <a:ext uri="{FF2B5EF4-FFF2-40B4-BE49-F238E27FC236}">
                <a16:creationId xmlns="" xmlns:a16="http://schemas.microsoft.com/office/drawing/2014/main" id="{84BF4458-970B-46CF-B98A-F104D728BE3D}"/>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313323" y="426126"/>
            <a:ext cx="1508760" cy="1132609"/>
          </a:xfrm>
          <a:prstGeom prst="rect">
            <a:avLst/>
          </a:prstGeom>
        </p:spPr>
      </p:pic>
      <p:pic>
        <p:nvPicPr>
          <p:cNvPr id="16" name="Picture 15">
            <a:extLst>
              <a:ext uri="{FF2B5EF4-FFF2-40B4-BE49-F238E27FC236}">
                <a16:creationId xmlns="" xmlns:a16="http://schemas.microsoft.com/office/drawing/2014/main" id="{EC0CDD8A-49BD-4BD5-90D5-CF72ED52B395}"/>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723366" y="435518"/>
            <a:ext cx="1508760" cy="1132609"/>
          </a:xfrm>
          <a:prstGeom prst="rect">
            <a:avLst/>
          </a:prstGeom>
        </p:spPr>
      </p:pic>
      <p:pic>
        <p:nvPicPr>
          <p:cNvPr id="17" name="Picture 16">
            <a:extLst>
              <a:ext uri="{FF2B5EF4-FFF2-40B4-BE49-F238E27FC236}">
                <a16:creationId xmlns="" xmlns:a16="http://schemas.microsoft.com/office/drawing/2014/main" id="{E2AB0D92-8378-4D86-89D3-28024297A100}"/>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0495649" y="5610191"/>
            <a:ext cx="1598122" cy="1130531"/>
          </a:xfrm>
          <a:prstGeom prst="rect">
            <a:avLst/>
          </a:prstGeom>
        </p:spPr>
      </p:pic>
      <p:pic>
        <p:nvPicPr>
          <p:cNvPr id="18" name="Picture 17">
            <a:extLst>
              <a:ext uri="{FF2B5EF4-FFF2-40B4-BE49-F238E27FC236}">
                <a16:creationId xmlns="" xmlns:a16="http://schemas.microsoft.com/office/drawing/2014/main" id="{7EBC874F-30CC-411D-AE72-6D031E4AA22A}"/>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8404107" y="4942471"/>
            <a:ext cx="1598122" cy="1130531"/>
          </a:xfrm>
          <a:prstGeom prst="rect">
            <a:avLst/>
          </a:prstGeom>
        </p:spPr>
      </p:pic>
      <p:pic>
        <p:nvPicPr>
          <p:cNvPr id="19" name="Picture 18">
            <a:extLst>
              <a:ext uri="{FF2B5EF4-FFF2-40B4-BE49-F238E27FC236}">
                <a16:creationId xmlns="" xmlns:a16="http://schemas.microsoft.com/office/drawing/2014/main" id="{9A218483-9617-4820-8BD1-B302861208DF}"/>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8550668" y="3946792"/>
            <a:ext cx="1598122" cy="1130531"/>
          </a:xfrm>
          <a:prstGeom prst="rect">
            <a:avLst/>
          </a:prstGeom>
        </p:spPr>
      </p:pic>
      <p:pic>
        <p:nvPicPr>
          <p:cNvPr id="20" name="Picture 19">
            <a:extLst>
              <a:ext uri="{FF2B5EF4-FFF2-40B4-BE49-F238E27FC236}">
                <a16:creationId xmlns="" xmlns:a16="http://schemas.microsoft.com/office/drawing/2014/main" id="{233C9A85-5672-4A4A-9650-15866F79ED73}"/>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0016289" y="3557113"/>
            <a:ext cx="1598122" cy="1130531"/>
          </a:xfrm>
          <a:prstGeom prst="rect">
            <a:avLst/>
          </a:prstGeom>
        </p:spPr>
      </p:pic>
      <p:pic>
        <p:nvPicPr>
          <p:cNvPr id="12" name="Picture 11">
            <a:extLst>
              <a:ext uri="{FF2B5EF4-FFF2-40B4-BE49-F238E27FC236}">
                <a16:creationId xmlns="" xmlns:a16="http://schemas.microsoft.com/office/drawing/2014/main" id="{8383D420-5A5C-48EE-A227-0653972D7C62}"/>
              </a:ext>
            </a:extLst>
          </p:cNvPr>
          <p:cNvPicPr>
            <a:picLocks noChangeAspect="1"/>
          </p:cNvPicPr>
          <p:nvPr/>
        </p:nvPicPr>
        <p:blipFill rotWithShape="1">
          <a:blip r:embed="rId9" cstate="print"/>
          <a:srcRect l="12589" t="5219" r="47576"/>
          <a:stretch/>
        </p:blipFill>
        <p:spPr>
          <a:xfrm>
            <a:off x="9847580" y="4492872"/>
            <a:ext cx="2129309" cy="1628446"/>
          </a:xfrm>
          <a:prstGeom prst="rect">
            <a:avLst/>
          </a:prstGeom>
        </p:spPr>
      </p:pic>
      <p:pic>
        <p:nvPicPr>
          <p:cNvPr id="13" name="Picture 12">
            <a:extLst>
              <a:ext uri="{FF2B5EF4-FFF2-40B4-BE49-F238E27FC236}">
                <a16:creationId xmlns="" xmlns:a16="http://schemas.microsoft.com/office/drawing/2014/main" id="{F89BAA66-D736-49C4-BD77-E6071A45A656}"/>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9272846" y="2466509"/>
            <a:ext cx="1508760" cy="1132609"/>
          </a:xfrm>
          <a:prstGeom prst="rect">
            <a:avLst/>
          </a:prstGeom>
        </p:spPr>
      </p:pic>
      <p:pic>
        <p:nvPicPr>
          <p:cNvPr id="11" name="Picture 10">
            <a:extLst>
              <a:ext uri="{FF2B5EF4-FFF2-40B4-BE49-F238E27FC236}">
                <a16:creationId xmlns="" xmlns:a16="http://schemas.microsoft.com/office/drawing/2014/main" id="{0B1AD14E-CB64-465E-8A1D-F9D410707C0B}"/>
              </a:ext>
            </a:extLst>
          </p:cNvPr>
          <p:cNvPicPr>
            <a:picLocks noChangeAspect="1"/>
          </p:cNvPicPr>
          <p:nvPr/>
        </p:nvPicPr>
        <p:blipFill rotWithShape="1">
          <a:blip r:embed="rId11" cstate="print"/>
          <a:srcRect l="12694" r="45828" b="9415"/>
          <a:stretch/>
        </p:blipFill>
        <p:spPr>
          <a:xfrm>
            <a:off x="9690871" y="1174025"/>
            <a:ext cx="2181471" cy="1531341"/>
          </a:xfrm>
          <a:prstGeom prst="rect">
            <a:avLst/>
          </a:prstGeom>
        </p:spPr>
      </p:pic>
    </p:spTree>
    <p:extLst>
      <p:ext uri="{BB962C8B-B14F-4D97-AF65-F5344CB8AC3E}">
        <p14:creationId xmlns="" xmlns:p14="http://schemas.microsoft.com/office/powerpoint/2010/main" val="2232639607"/>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816DC3A7-6521-45EF-83F7-237E3530C660}"/>
              </a:ext>
            </a:extLst>
          </p:cNvPr>
          <p:cNvSpPr>
            <a:spLocks noGrp="1"/>
          </p:cNvSpPr>
          <p:nvPr>
            <p:ph type="dt" sz="half" idx="10"/>
          </p:nvPr>
        </p:nvSpPr>
        <p:spPr/>
        <p:txBody>
          <a:bodyPr/>
          <a:lstStyle/>
          <a:p>
            <a:fld id="{15DCED84-E69A-411D-8263-71375C1D5BEF}" type="datetime1">
              <a:rPr lang="en-US" smtClean="0"/>
              <a:pPr/>
              <a:t>5/20/2022</a:t>
            </a:fld>
            <a:endParaRPr lang="en-US" dirty="0"/>
          </a:p>
        </p:txBody>
      </p:sp>
      <p:sp>
        <p:nvSpPr>
          <p:cNvPr id="3" name="Нижний колонтитул 2">
            <a:extLst>
              <a:ext uri="{FF2B5EF4-FFF2-40B4-BE49-F238E27FC236}">
                <a16:creationId xmlns="" xmlns:a16="http://schemas.microsoft.com/office/drawing/2014/main" id="{7F66FEA5-C854-42AC-9D3C-D466F185EA1B}"/>
              </a:ext>
            </a:extLst>
          </p:cNvPr>
          <p:cNvSpPr>
            <a:spLocks noGrp="1"/>
          </p:cNvSpPr>
          <p:nvPr>
            <p:ph type="ftr" sz="quarter" idx="11"/>
          </p:nvPr>
        </p:nvSpPr>
        <p:spPr/>
        <p:txBody>
          <a:bodyPr/>
          <a:lstStyle/>
          <a:p>
            <a:pPr>
              <a:defRPr/>
            </a:pPr>
            <a:r>
              <a:rPr lang="en-US"/>
              <a:t>The European Commission support for the production of this publication does not constitute an endorsement of the contents which reflects the views only</a:t>
            </a:r>
          </a:p>
          <a:p>
            <a:pPr>
              <a:defRPr/>
            </a:pPr>
            <a:r>
              <a:rPr lang="en-US"/>
              <a:t>of the authors, and the Commission cannot be held responsible for any use which may be made of the information contained therein</a:t>
            </a:r>
            <a:endParaRPr lang="en-US" dirty="0"/>
          </a:p>
        </p:txBody>
      </p:sp>
      <p:sp>
        <p:nvSpPr>
          <p:cNvPr id="4" name="Номер слайда 3">
            <a:extLst>
              <a:ext uri="{FF2B5EF4-FFF2-40B4-BE49-F238E27FC236}">
                <a16:creationId xmlns="" xmlns:a16="http://schemas.microsoft.com/office/drawing/2014/main" id="{A8C93EAD-AAE9-4F36-8679-BD1F6B699893}"/>
              </a:ext>
            </a:extLst>
          </p:cNvPr>
          <p:cNvSpPr>
            <a:spLocks noGrp="1"/>
          </p:cNvSpPr>
          <p:nvPr>
            <p:ph type="sldNum" sz="quarter" idx="12"/>
          </p:nvPr>
        </p:nvSpPr>
        <p:spPr/>
        <p:txBody>
          <a:bodyPr/>
          <a:lstStyle/>
          <a:p>
            <a:fld id="{90F67618-A52E-4987-947D-71E58B73B891}" type="slidenum">
              <a:rPr lang="en-US" smtClean="0"/>
              <a:pPr/>
              <a:t>7</a:t>
            </a:fld>
            <a:endParaRPr lang="en-US"/>
          </a:p>
        </p:txBody>
      </p:sp>
      <p:sp>
        <p:nvSpPr>
          <p:cNvPr id="6" name="TextBox 5">
            <a:extLst>
              <a:ext uri="{FF2B5EF4-FFF2-40B4-BE49-F238E27FC236}">
                <a16:creationId xmlns="" xmlns:a16="http://schemas.microsoft.com/office/drawing/2014/main" id="{1613DD77-DA11-4E74-ADC7-E05A3A0D6578}"/>
              </a:ext>
            </a:extLst>
          </p:cNvPr>
          <p:cNvSpPr txBox="1"/>
          <p:nvPr/>
        </p:nvSpPr>
        <p:spPr>
          <a:xfrm>
            <a:off x="383233" y="417090"/>
            <a:ext cx="8574160" cy="3016210"/>
          </a:xfrm>
          <a:prstGeom prst="rect">
            <a:avLst/>
          </a:prstGeom>
          <a:noFill/>
        </p:spPr>
        <p:txBody>
          <a:bodyPr wrap="square">
            <a:spAutoFit/>
          </a:bodyPr>
          <a:lstStyle/>
          <a:p>
            <a:pPr algn="l"/>
            <a:endParaRPr lang="fi-FI" sz="1600" b="1" i="1" dirty="0"/>
          </a:p>
          <a:p>
            <a:r>
              <a:rPr lang="fr-FR" sz="1600" b="1" i="1" u="none" strike="noStrike" dirty="0" err="1">
                <a:solidFill>
                  <a:srgbClr val="010101"/>
                </a:solidFill>
                <a:effectLst/>
              </a:rPr>
              <a:t>Lecturers</a:t>
            </a:r>
            <a:r>
              <a:rPr lang="fr-FR" sz="1600" b="1" i="1" u="none" strike="noStrike" dirty="0">
                <a:solidFill>
                  <a:srgbClr val="010101"/>
                </a:solidFill>
                <a:effectLst/>
              </a:rPr>
              <a:t> </a:t>
            </a:r>
            <a:r>
              <a:rPr lang="fr-FR" sz="1600" b="1" i="1" u="none" strike="noStrike" dirty="0" err="1">
                <a:solidFill>
                  <a:srgbClr val="010101"/>
                </a:solidFill>
                <a:effectLst/>
              </a:rPr>
              <a:t>from</a:t>
            </a:r>
            <a:r>
              <a:rPr lang="fr-FR" sz="1600" b="1" i="1" u="none" strike="noStrike" dirty="0">
                <a:solidFill>
                  <a:srgbClr val="010101"/>
                </a:solidFill>
                <a:effectLst/>
              </a:rPr>
              <a:t> </a:t>
            </a:r>
            <a:r>
              <a:rPr lang="fr-FR" sz="1600" b="1" i="1" u="none" strike="noStrike" dirty="0" err="1">
                <a:solidFill>
                  <a:srgbClr val="010101"/>
                </a:solidFill>
                <a:effectLst/>
              </a:rPr>
              <a:t>Poland</a:t>
            </a:r>
            <a:r>
              <a:rPr lang="fr-FR" sz="1600" b="1" i="1" dirty="0">
                <a:solidFill>
                  <a:srgbClr val="010101"/>
                </a:solidFill>
                <a:effectLst/>
              </a:rPr>
              <a:t>,</a:t>
            </a:r>
            <a:r>
              <a:rPr lang="fr-FR" sz="1600" b="1" u="none" strike="noStrike" dirty="0">
                <a:solidFill>
                  <a:srgbClr val="010101"/>
                </a:solidFill>
              </a:rPr>
              <a:t> </a:t>
            </a:r>
            <a:r>
              <a:rPr lang="fr-FR" sz="1600" b="1" i="1" u="none" strike="noStrike" dirty="0">
                <a:solidFill>
                  <a:srgbClr val="010101"/>
                </a:solidFill>
                <a:effectLst/>
              </a:rPr>
              <a:t>Spain, Ukraine </a:t>
            </a:r>
            <a:endParaRPr lang="fr-FR" sz="1600" b="1" u="none" strike="noStrike" dirty="0">
              <a:solidFill>
                <a:srgbClr val="010101"/>
              </a:solidFill>
            </a:endParaRPr>
          </a:p>
          <a:p>
            <a:pPr algn="l"/>
            <a:r>
              <a:rPr lang="fi-FI" sz="1400" i="1" dirty="0"/>
              <a:t>L1</a:t>
            </a:r>
            <a:r>
              <a:rPr lang="fi-FI" sz="1400" dirty="0"/>
              <a:t> – </a:t>
            </a:r>
            <a:r>
              <a:rPr lang="fr-FR" sz="1400" b="0" i="0" dirty="0">
                <a:solidFill>
                  <a:srgbClr val="010101"/>
                </a:solidFill>
                <a:effectLst/>
              </a:rPr>
              <a:t> Qualification </a:t>
            </a:r>
            <a:r>
              <a:rPr lang="fr-FR" sz="1400" b="0" i="0" dirty="0" err="1">
                <a:solidFill>
                  <a:srgbClr val="010101"/>
                </a:solidFill>
                <a:effectLst/>
              </a:rPr>
              <a:t>framework</a:t>
            </a:r>
            <a:r>
              <a:rPr lang="fr-FR" sz="1400" b="0" i="0" dirty="0">
                <a:solidFill>
                  <a:srgbClr val="010101"/>
                </a:solidFill>
                <a:effectLst/>
              </a:rPr>
              <a:t>. </a:t>
            </a:r>
            <a:r>
              <a:rPr lang="fr-FR" sz="1400" b="0" i="0" dirty="0" err="1">
                <a:solidFill>
                  <a:srgbClr val="010101"/>
                </a:solidFill>
                <a:effectLst/>
              </a:rPr>
              <a:t>Methodological</a:t>
            </a:r>
            <a:r>
              <a:rPr lang="fr-FR" sz="1400" b="0" i="0" dirty="0">
                <a:solidFill>
                  <a:srgbClr val="010101"/>
                </a:solidFill>
                <a:effectLst/>
              </a:rPr>
              <a:t> and </a:t>
            </a:r>
            <a:r>
              <a:rPr lang="fr-FR" sz="1400" b="0" i="0" dirty="0" err="1">
                <a:solidFill>
                  <a:srgbClr val="010101"/>
                </a:solidFill>
                <a:effectLst/>
              </a:rPr>
              <a:t>organizational</a:t>
            </a:r>
            <a:r>
              <a:rPr lang="fr-FR" sz="1400" b="0" i="0" dirty="0">
                <a:solidFill>
                  <a:srgbClr val="010101"/>
                </a:solidFill>
                <a:effectLst/>
              </a:rPr>
              <a:t> </a:t>
            </a:r>
            <a:r>
              <a:rPr lang="fr-FR" sz="1400" b="0" i="0" dirty="0" err="1">
                <a:solidFill>
                  <a:srgbClr val="010101"/>
                </a:solidFill>
                <a:effectLst/>
              </a:rPr>
              <a:t>approaches</a:t>
            </a:r>
            <a:r>
              <a:rPr lang="fr-FR" sz="1400" b="0" i="0" dirty="0">
                <a:solidFill>
                  <a:srgbClr val="010101"/>
                </a:solidFill>
                <a:effectLst/>
              </a:rPr>
              <a:t> of </a:t>
            </a:r>
            <a:r>
              <a:rPr lang="fr-FR" sz="1400" b="0" i="0" dirty="0" err="1">
                <a:solidFill>
                  <a:srgbClr val="010101"/>
                </a:solidFill>
                <a:effectLst/>
              </a:rPr>
              <a:t>its</a:t>
            </a:r>
            <a:r>
              <a:rPr lang="fr-FR" sz="1400" b="0" i="0" dirty="0">
                <a:solidFill>
                  <a:srgbClr val="010101"/>
                </a:solidFill>
                <a:effectLst/>
              </a:rPr>
              <a:t> </a:t>
            </a:r>
            <a:r>
              <a:rPr lang="fr-FR" sz="1400" b="0" i="0" dirty="0" err="1">
                <a:solidFill>
                  <a:srgbClr val="010101"/>
                </a:solidFill>
                <a:effectLst/>
              </a:rPr>
              <a:t>development</a:t>
            </a:r>
            <a:endParaRPr lang="fr-FR" sz="1400" b="0" i="0" dirty="0">
              <a:solidFill>
                <a:srgbClr val="010101"/>
              </a:solidFill>
              <a:effectLst/>
            </a:endParaRPr>
          </a:p>
          <a:p>
            <a:pPr algn="l"/>
            <a:r>
              <a:rPr lang="fr-FR" sz="1400" b="0" i="1" u="none" strike="noStrike" dirty="0">
                <a:solidFill>
                  <a:srgbClr val="010101"/>
                </a:solidFill>
                <a:effectLst/>
              </a:rPr>
              <a:t>L2</a:t>
            </a:r>
            <a:r>
              <a:rPr lang="fr-FR" sz="1400" b="0" i="0" dirty="0">
                <a:solidFill>
                  <a:srgbClr val="010101"/>
                </a:solidFill>
                <a:effectLst/>
              </a:rPr>
              <a:t> – </a:t>
            </a:r>
            <a:r>
              <a:rPr lang="fr-FR" sz="1400" b="0" i="0" dirty="0" err="1">
                <a:solidFill>
                  <a:srgbClr val="010101"/>
                </a:solidFill>
                <a:effectLst/>
              </a:rPr>
              <a:t>Establishing</a:t>
            </a:r>
            <a:r>
              <a:rPr lang="fr-FR" sz="1400" b="0" i="0" dirty="0">
                <a:solidFill>
                  <a:srgbClr val="010101"/>
                </a:solidFill>
                <a:effectLst/>
              </a:rPr>
              <a:t> the WMO </a:t>
            </a:r>
            <a:r>
              <a:rPr lang="fr-FR" sz="1400" b="0" i="0" dirty="0" err="1">
                <a:solidFill>
                  <a:srgbClr val="010101"/>
                </a:solidFill>
                <a:effectLst/>
              </a:rPr>
              <a:t>Competence</a:t>
            </a:r>
            <a:r>
              <a:rPr lang="fr-FR" sz="1400" b="0" i="0" dirty="0">
                <a:solidFill>
                  <a:srgbClr val="010101"/>
                </a:solidFill>
                <a:effectLst/>
              </a:rPr>
              <a:t> Framework for </a:t>
            </a:r>
            <a:r>
              <a:rPr lang="fr-FR" sz="1400" b="0" i="0" dirty="0" err="1">
                <a:solidFill>
                  <a:srgbClr val="010101"/>
                </a:solidFill>
                <a:effectLst/>
              </a:rPr>
              <a:t>Climate</a:t>
            </a:r>
            <a:r>
              <a:rPr lang="fr-FR" sz="1400" b="0" i="0" dirty="0">
                <a:solidFill>
                  <a:srgbClr val="010101"/>
                </a:solidFill>
                <a:effectLst/>
              </a:rPr>
              <a:t> Services</a:t>
            </a:r>
          </a:p>
          <a:p>
            <a:pPr algn="l"/>
            <a:r>
              <a:rPr lang="fr-FR" sz="1400" b="0" i="1" u="none" strike="noStrike" dirty="0">
                <a:solidFill>
                  <a:srgbClr val="010101"/>
                </a:solidFill>
                <a:effectLst/>
              </a:rPr>
              <a:t>L3</a:t>
            </a:r>
            <a:r>
              <a:rPr lang="fr-FR" sz="1400" b="0" i="0" dirty="0">
                <a:solidFill>
                  <a:srgbClr val="010101"/>
                </a:solidFill>
                <a:effectLst/>
              </a:rPr>
              <a:t> – The WMO Reform: </a:t>
            </a:r>
            <a:r>
              <a:rPr lang="fr-FR" sz="1400" b="0" i="0" dirty="0" err="1">
                <a:solidFill>
                  <a:srgbClr val="010101"/>
                </a:solidFill>
                <a:effectLst/>
              </a:rPr>
              <a:t>facing</a:t>
            </a:r>
            <a:r>
              <a:rPr lang="fr-FR" sz="1400" b="0" i="0" dirty="0">
                <a:solidFill>
                  <a:srgbClr val="010101"/>
                </a:solidFill>
                <a:effectLst/>
              </a:rPr>
              <a:t> and </a:t>
            </a:r>
            <a:r>
              <a:rPr lang="fr-FR" sz="1400" b="0" i="0" dirty="0" err="1">
                <a:solidFill>
                  <a:srgbClr val="010101"/>
                </a:solidFill>
                <a:effectLst/>
              </a:rPr>
              <a:t>responding</a:t>
            </a:r>
            <a:r>
              <a:rPr lang="fr-FR" sz="1400" b="0" i="0" dirty="0">
                <a:solidFill>
                  <a:srgbClr val="010101"/>
                </a:solidFill>
                <a:effectLst/>
              </a:rPr>
              <a:t> to new </a:t>
            </a:r>
            <a:r>
              <a:rPr lang="fr-FR" sz="1400" b="0" i="0" dirty="0" err="1">
                <a:solidFill>
                  <a:srgbClr val="010101"/>
                </a:solidFill>
                <a:effectLst/>
              </a:rPr>
              <a:t>scientific</a:t>
            </a:r>
            <a:r>
              <a:rPr lang="fr-FR" sz="1400" b="0" i="0" dirty="0">
                <a:solidFill>
                  <a:srgbClr val="010101"/>
                </a:solidFill>
                <a:effectLst/>
              </a:rPr>
              <a:t> and </a:t>
            </a:r>
            <a:r>
              <a:rPr lang="fr-FR" sz="1400" b="0" i="0" dirty="0" err="1">
                <a:solidFill>
                  <a:srgbClr val="010101"/>
                </a:solidFill>
                <a:effectLst/>
              </a:rPr>
              <a:t>technological</a:t>
            </a:r>
            <a:r>
              <a:rPr lang="fr-FR" sz="1400" b="0" i="0" dirty="0">
                <a:solidFill>
                  <a:srgbClr val="010101"/>
                </a:solidFill>
                <a:effectLst/>
              </a:rPr>
              <a:t> challenges</a:t>
            </a:r>
          </a:p>
          <a:p>
            <a:pPr algn="l"/>
            <a:r>
              <a:rPr lang="fr-FR" sz="1400" b="0" i="1" u="none" strike="noStrike" dirty="0">
                <a:solidFill>
                  <a:srgbClr val="010101"/>
                </a:solidFill>
                <a:effectLst/>
              </a:rPr>
              <a:t>L4</a:t>
            </a:r>
            <a:r>
              <a:rPr lang="fr-FR" sz="1400" b="0" i="0" dirty="0">
                <a:solidFill>
                  <a:srgbClr val="010101"/>
                </a:solidFill>
                <a:effectLst/>
              </a:rPr>
              <a:t> – </a:t>
            </a:r>
            <a:r>
              <a:rPr lang="fr-FR" sz="1400" b="0" i="0" dirty="0" err="1">
                <a:solidFill>
                  <a:srgbClr val="010101"/>
                </a:solidFill>
                <a:effectLst/>
              </a:rPr>
              <a:t>Present</a:t>
            </a:r>
            <a:r>
              <a:rPr lang="fr-FR" sz="1400" b="0" i="0" dirty="0">
                <a:solidFill>
                  <a:srgbClr val="010101"/>
                </a:solidFill>
                <a:effectLst/>
              </a:rPr>
              <a:t> state of </a:t>
            </a:r>
            <a:r>
              <a:rPr lang="fr-FR" sz="1400" b="0" i="0" dirty="0" err="1">
                <a:solidFill>
                  <a:srgbClr val="010101"/>
                </a:solidFill>
                <a:effectLst/>
              </a:rPr>
              <a:t>implementation</a:t>
            </a:r>
            <a:r>
              <a:rPr lang="fr-FR" sz="1400" b="0" i="0" dirty="0">
                <a:solidFill>
                  <a:srgbClr val="010101"/>
                </a:solidFill>
                <a:effectLst/>
              </a:rPr>
              <a:t> of </a:t>
            </a:r>
            <a:r>
              <a:rPr lang="fr-FR" sz="1400" b="0" i="0" dirty="0" err="1">
                <a:solidFill>
                  <a:srgbClr val="010101"/>
                </a:solidFill>
                <a:effectLst/>
              </a:rPr>
              <a:t>competence-based</a:t>
            </a:r>
            <a:r>
              <a:rPr lang="fr-FR" sz="1400" b="0" i="0" dirty="0">
                <a:solidFill>
                  <a:srgbClr val="010101"/>
                </a:solidFill>
                <a:effectLst/>
              </a:rPr>
              <a:t> </a:t>
            </a:r>
            <a:r>
              <a:rPr lang="fr-FR" sz="1400" b="0" i="0" dirty="0" err="1">
                <a:solidFill>
                  <a:srgbClr val="010101"/>
                </a:solidFill>
                <a:effectLst/>
              </a:rPr>
              <a:t>approach</a:t>
            </a:r>
            <a:r>
              <a:rPr lang="fr-FR" sz="1400" b="0" i="0" dirty="0">
                <a:solidFill>
                  <a:srgbClr val="010101"/>
                </a:solidFill>
                <a:effectLst/>
              </a:rPr>
              <a:t> – best practices </a:t>
            </a:r>
            <a:r>
              <a:rPr lang="fr-FR" sz="1400" b="0" i="0" dirty="0" err="1">
                <a:solidFill>
                  <a:srgbClr val="010101"/>
                </a:solidFill>
                <a:effectLst/>
              </a:rPr>
              <a:t>applied</a:t>
            </a:r>
            <a:r>
              <a:rPr lang="fr-FR" sz="1400" b="0" i="0" dirty="0">
                <a:solidFill>
                  <a:srgbClr val="010101"/>
                </a:solidFill>
                <a:effectLst/>
              </a:rPr>
              <a:t> in Ukraine </a:t>
            </a:r>
          </a:p>
          <a:p>
            <a:pPr algn="l"/>
            <a:r>
              <a:rPr lang="fr-FR" sz="1400" b="0" i="1" u="none" strike="noStrike" dirty="0">
                <a:solidFill>
                  <a:srgbClr val="010101"/>
                </a:solidFill>
                <a:effectLst/>
              </a:rPr>
              <a:t>L5</a:t>
            </a:r>
            <a:r>
              <a:rPr lang="fr-FR" sz="1400" b="0" i="0" dirty="0">
                <a:solidFill>
                  <a:srgbClr val="010101"/>
                </a:solidFill>
                <a:effectLst/>
              </a:rPr>
              <a:t> – The </a:t>
            </a:r>
            <a:r>
              <a:rPr lang="fr-FR" sz="1400" b="0" i="0" dirty="0" err="1">
                <a:solidFill>
                  <a:srgbClr val="010101"/>
                </a:solidFill>
                <a:effectLst/>
              </a:rPr>
              <a:t>relationship</a:t>
            </a:r>
            <a:r>
              <a:rPr lang="fr-FR" sz="1400" b="0" i="0" dirty="0">
                <a:solidFill>
                  <a:srgbClr val="010101"/>
                </a:solidFill>
                <a:effectLst/>
              </a:rPr>
              <a:t> </a:t>
            </a:r>
            <a:r>
              <a:rPr lang="fr-FR" sz="1400" b="0" i="0" dirty="0" err="1">
                <a:solidFill>
                  <a:srgbClr val="010101"/>
                </a:solidFill>
                <a:effectLst/>
              </a:rPr>
              <a:t>between</a:t>
            </a:r>
            <a:r>
              <a:rPr lang="fr-FR" sz="1400" b="0" i="0" dirty="0">
                <a:solidFill>
                  <a:srgbClr val="010101"/>
                </a:solidFill>
                <a:effectLst/>
              </a:rPr>
              <a:t> </a:t>
            </a:r>
            <a:r>
              <a:rPr lang="fr-FR" sz="1400" b="0" i="0" dirty="0" err="1">
                <a:solidFill>
                  <a:srgbClr val="010101"/>
                </a:solidFill>
                <a:effectLst/>
              </a:rPr>
              <a:t>competence</a:t>
            </a:r>
            <a:r>
              <a:rPr lang="fr-FR" sz="1400" b="0" i="0" dirty="0">
                <a:solidFill>
                  <a:srgbClr val="010101"/>
                </a:solidFill>
                <a:effectLst/>
              </a:rPr>
              <a:t> </a:t>
            </a:r>
            <a:r>
              <a:rPr lang="fr-FR" sz="1400" b="0" i="0" dirty="0" err="1">
                <a:solidFill>
                  <a:srgbClr val="010101"/>
                </a:solidFill>
                <a:effectLst/>
              </a:rPr>
              <a:t>framework</a:t>
            </a:r>
            <a:r>
              <a:rPr lang="fr-FR" sz="1400" b="0" i="0" dirty="0">
                <a:solidFill>
                  <a:srgbClr val="010101"/>
                </a:solidFill>
                <a:effectLst/>
              </a:rPr>
              <a:t> and qualifications </a:t>
            </a:r>
            <a:r>
              <a:rPr lang="fr-FR" sz="1400" b="0" i="0" dirty="0" err="1">
                <a:solidFill>
                  <a:srgbClr val="010101"/>
                </a:solidFill>
                <a:effectLst/>
              </a:rPr>
              <a:t>framework</a:t>
            </a:r>
            <a:r>
              <a:rPr lang="fr-FR" sz="1400" b="0" i="0" dirty="0">
                <a:solidFill>
                  <a:srgbClr val="010101"/>
                </a:solidFill>
                <a:effectLst/>
              </a:rPr>
              <a:t>…</a:t>
            </a:r>
          </a:p>
          <a:p>
            <a:pPr algn="l"/>
            <a:r>
              <a:rPr lang="fr-FR" sz="1400" b="0" i="1" u="none" strike="noStrike" dirty="0">
                <a:solidFill>
                  <a:srgbClr val="010101"/>
                </a:solidFill>
                <a:effectLst/>
              </a:rPr>
              <a:t>L6</a:t>
            </a:r>
            <a:r>
              <a:rPr lang="fr-FR" sz="1400" b="0" i="0" dirty="0">
                <a:solidFill>
                  <a:srgbClr val="010101"/>
                </a:solidFill>
                <a:effectLst/>
              </a:rPr>
              <a:t> – </a:t>
            </a:r>
            <a:r>
              <a:rPr lang="fr-FR" sz="1400" b="0" i="0" dirty="0" err="1">
                <a:solidFill>
                  <a:srgbClr val="010101"/>
                </a:solidFill>
                <a:effectLst/>
              </a:rPr>
              <a:t>Competencies</a:t>
            </a:r>
            <a:r>
              <a:rPr lang="fr-FR" sz="1400" b="0" i="0" dirty="0">
                <a:solidFill>
                  <a:srgbClr val="010101"/>
                </a:solidFill>
                <a:effectLst/>
              </a:rPr>
              <a:t> </a:t>
            </a:r>
            <a:r>
              <a:rPr lang="fr-FR" sz="1400" b="0" i="0" dirty="0" err="1">
                <a:solidFill>
                  <a:srgbClr val="010101"/>
                </a:solidFill>
                <a:effectLst/>
              </a:rPr>
              <a:t>framework</a:t>
            </a:r>
            <a:r>
              <a:rPr lang="fr-FR" sz="1400" b="0" i="0" dirty="0">
                <a:solidFill>
                  <a:srgbClr val="010101"/>
                </a:solidFill>
                <a:effectLst/>
              </a:rPr>
              <a:t> vs. </a:t>
            </a:r>
            <a:r>
              <a:rPr lang="fr-FR" sz="1400" b="0" i="0" dirty="0" err="1">
                <a:solidFill>
                  <a:srgbClr val="010101"/>
                </a:solidFill>
                <a:effectLst/>
              </a:rPr>
              <a:t>existing</a:t>
            </a:r>
            <a:r>
              <a:rPr lang="fr-FR" sz="1400" b="0" i="0" dirty="0">
                <a:solidFill>
                  <a:srgbClr val="010101"/>
                </a:solidFill>
                <a:effectLst/>
              </a:rPr>
              <a:t> and </a:t>
            </a:r>
            <a:r>
              <a:rPr lang="fr-FR" sz="1400" b="0" i="0" dirty="0" err="1">
                <a:solidFill>
                  <a:srgbClr val="010101"/>
                </a:solidFill>
                <a:effectLst/>
              </a:rPr>
              <a:t>foreseen</a:t>
            </a:r>
            <a:r>
              <a:rPr lang="fr-FR" sz="1400" b="0" i="0" dirty="0">
                <a:solidFill>
                  <a:srgbClr val="010101"/>
                </a:solidFill>
                <a:effectLst/>
              </a:rPr>
              <a:t> programs</a:t>
            </a:r>
          </a:p>
          <a:p>
            <a:pPr algn="l"/>
            <a:r>
              <a:rPr lang="fr-FR" sz="1400" b="0" i="1" u="none" strike="noStrike" dirty="0">
                <a:solidFill>
                  <a:srgbClr val="010101"/>
                </a:solidFill>
                <a:effectLst/>
              </a:rPr>
              <a:t>L7</a:t>
            </a:r>
            <a:r>
              <a:rPr lang="fr-FR" sz="1400" b="0" i="0" dirty="0">
                <a:solidFill>
                  <a:srgbClr val="010101"/>
                </a:solidFill>
                <a:effectLst/>
              </a:rPr>
              <a:t> – Education for </a:t>
            </a:r>
            <a:r>
              <a:rPr lang="fr-FR" sz="1400" b="0" i="0" dirty="0" err="1">
                <a:solidFill>
                  <a:srgbClr val="010101"/>
                </a:solidFill>
                <a:effectLst/>
              </a:rPr>
              <a:t>Sustainable</a:t>
            </a:r>
            <a:r>
              <a:rPr lang="fr-FR" sz="1400" b="0" i="0" dirty="0">
                <a:solidFill>
                  <a:srgbClr val="010101"/>
                </a:solidFill>
                <a:effectLst/>
              </a:rPr>
              <a:t> </a:t>
            </a:r>
            <a:r>
              <a:rPr lang="fr-FR" sz="1400" b="0" i="0" dirty="0" err="1">
                <a:solidFill>
                  <a:srgbClr val="010101"/>
                </a:solidFill>
                <a:effectLst/>
              </a:rPr>
              <a:t>Development</a:t>
            </a:r>
            <a:r>
              <a:rPr lang="fr-FR" sz="1400" b="0" i="0" dirty="0">
                <a:solidFill>
                  <a:srgbClr val="010101"/>
                </a:solidFill>
                <a:effectLst/>
              </a:rPr>
              <a:t>: </a:t>
            </a:r>
            <a:r>
              <a:rPr lang="fr-FR" sz="1400" b="0" i="0" dirty="0" err="1">
                <a:solidFill>
                  <a:srgbClr val="010101"/>
                </a:solidFill>
                <a:effectLst/>
              </a:rPr>
              <a:t>teaching</a:t>
            </a:r>
            <a:r>
              <a:rPr lang="fr-FR" sz="1400" b="0" i="0" dirty="0">
                <a:solidFill>
                  <a:srgbClr val="010101"/>
                </a:solidFill>
                <a:effectLst/>
              </a:rPr>
              <a:t> and </a:t>
            </a:r>
            <a:r>
              <a:rPr lang="fr-FR" sz="1400" b="0" i="0" dirty="0" err="1">
                <a:solidFill>
                  <a:srgbClr val="010101"/>
                </a:solidFill>
                <a:effectLst/>
              </a:rPr>
              <a:t>learning</a:t>
            </a:r>
            <a:r>
              <a:rPr lang="fr-FR" sz="1400" b="0" i="0" dirty="0">
                <a:solidFill>
                  <a:srgbClr val="010101"/>
                </a:solidFill>
                <a:effectLst/>
              </a:rPr>
              <a:t> practices and </a:t>
            </a:r>
            <a:r>
              <a:rPr lang="fr-FR" sz="1400" b="0" i="0" dirty="0" err="1">
                <a:solidFill>
                  <a:srgbClr val="010101"/>
                </a:solidFill>
                <a:effectLst/>
              </a:rPr>
              <a:t>processes</a:t>
            </a:r>
            <a:endParaRPr lang="fr-FR" sz="1400" b="0" i="0" dirty="0">
              <a:solidFill>
                <a:srgbClr val="010101"/>
              </a:solidFill>
              <a:effectLst/>
            </a:endParaRPr>
          </a:p>
          <a:p>
            <a:pPr algn="l"/>
            <a:r>
              <a:rPr lang="fr-FR" sz="1400" b="0" i="1" u="none" strike="noStrike" dirty="0">
                <a:solidFill>
                  <a:srgbClr val="010101"/>
                </a:solidFill>
                <a:effectLst/>
              </a:rPr>
              <a:t>L8 </a:t>
            </a:r>
            <a:r>
              <a:rPr lang="fr-FR" sz="1400" b="0" i="0" dirty="0">
                <a:solidFill>
                  <a:srgbClr val="010101"/>
                </a:solidFill>
                <a:effectLst/>
              </a:rPr>
              <a:t>– </a:t>
            </a:r>
            <a:r>
              <a:rPr lang="fr-FR" sz="1400" b="0" i="0" dirty="0" err="1">
                <a:solidFill>
                  <a:srgbClr val="010101"/>
                </a:solidFill>
                <a:effectLst/>
              </a:rPr>
              <a:t>Functional</a:t>
            </a:r>
            <a:r>
              <a:rPr lang="fr-FR" sz="1400" b="0" i="0" dirty="0">
                <a:solidFill>
                  <a:srgbClr val="010101"/>
                </a:solidFill>
                <a:effectLst/>
              </a:rPr>
              <a:t> </a:t>
            </a:r>
            <a:r>
              <a:rPr lang="fr-FR" sz="1400" b="0" i="0" dirty="0" err="1">
                <a:solidFill>
                  <a:srgbClr val="010101"/>
                </a:solidFill>
                <a:effectLst/>
              </a:rPr>
              <a:t>analysis</a:t>
            </a:r>
            <a:r>
              <a:rPr lang="fr-FR" sz="1400" b="0" i="0" dirty="0">
                <a:solidFill>
                  <a:srgbClr val="010101"/>
                </a:solidFill>
                <a:effectLst/>
              </a:rPr>
              <a:t>. </a:t>
            </a:r>
          </a:p>
          <a:p>
            <a:pPr algn="l"/>
            <a:r>
              <a:rPr lang="fr-FR" sz="1400" b="0" i="1" u="none" strike="noStrike" dirty="0">
                <a:solidFill>
                  <a:srgbClr val="010101"/>
                </a:solidFill>
                <a:effectLst/>
              </a:rPr>
              <a:t>L9-10 </a:t>
            </a:r>
            <a:r>
              <a:rPr lang="fr-FR" sz="1400" b="0" i="0" dirty="0">
                <a:solidFill>
                  <a:srgbClr val="010101"/>
                </a:solidFill>
                <a:effectLst/>
              </a:rPr>
              <a:t>– </a:t>
            </a:r>
            <a:r>
              <a:rPr lang="fr-FR" sz="1400" b="0" i="0" dirty="0" err="1">
                <a:solidFill>
                  <a:srgbClr val="010101"/>
                </a:solidFill>
                <a:effectLst/>
              </a:rPr>
              <a:t>Competence</a:t>
            </a:r>
            <a:r>
              <a:rPr lang="fr-FR" sz="1400" b="0" i="0" dirty="0">
                <a:solidFill>
                  <a:srgbClr val="010101"/>
                </a:solidFill>
                <a:effectLst/>
              </a:rPr>
              <a:t> profiles. </a:t>
            </a:r>
            <a:r>
              <a:rPr lang="fr-FR" sz="1400" b="0" i="0" dirty="0" err="1">
                <a:solidFill>
                  <a:srgbClr val="010101"/>
                </a:solidFill>
                <a:effectLst/>
              </a:rPr>
              <a:t>Competences</a:t>
            </a:r>
            <a:r>
              <a:rPr lang="fr-FR" sz="1400" b="0" i="0" dirty="0">
                <a:solidFill>
                  <a:srgbClr val="010101"/>
                </a:solidFill>
                <a:effectLst/>
              </a:rPr>
              <a:t> and </a:t>
            </a:r>
            <a:r>
              <a:rPr lang="fr-FR" sz="1400" b="0" i="0" dirty="0" err="1">
                <a:solidFill>
                  <a:srgbClr val="010101"/>
                </a:solidFill>
                <a:effectLst/>
              </a:rPr>
              <a:t>learning</a:t>
            </a:r>
            <a:r>
              <a:rPr lang="fr-FR" sz="1400" b="0" i="0" dirty="0">
                <a:solidFill>
                  <a:srgbClr val="010101"/>
                </a:solidFill>
                <a:effectLst/>
              </a:rPr>
              <a:t> </a:t>
            </a:r>
            <a:r>
              <a:rPr lang="fr-FR" sz="1400" b="0" i="0" dirty="0" err="1">
                <a:solidFill>
                  <a:srgbClr val="010101"/>
                </a:solidFill>
                <a:effectLst/>
              </a:rPr>
              <a:t>outcomes</a:t>
            </a:r>
            <a:endParaRPr lang="fr-FR" sz="1400" b="0" i="0" dirty="0">
              <a:solidFill>
                <a:srgbClr val="010101"/>
              </a:solidFill>
              <a:effectLst/>
            </a:endParaRPr>
          </a:p>
          <a:p>
            <a:pPr algn="l"/>
            <a:r>
              <a:rPr lang="fr-FR" sz="1400" b="1" i="1" u="none" strike="noStrike" dirty="0">
                <a:solidFill>
                  <a:srgbClr val="010101"/>
                </a:solidFill>
                <a:effectLst/>
              </a:rPr>
              <a:t>L11 </a:t>
            </a:r>
            <a:r>
              <a:rPr lang="fr-FR" sz="1400" b="0" i="0" dirty="0">
                <a:solidFill>
                  <a:srgbClr val="010101"/>
                </a:solidFill>
                <a:effectLst/>
              </a:rPr>
              <a:t>– </a:t>
            </a:r>
            <a:r>
              <a:rPr lang="fr-FR" sz="1400" b="0" i="0" dirty="0" err="1">
                <a:solidFill>
                  <a:srgbClr val="010101"/>
                </a:solidFill>
                <a:effectLst/>
              </a:rPr>
              <a:t>Sustainability</a:t>
            </a:r>
            <a:r>
              <a:rPr lang="fr-FR" sz="1400" b="0" i="0" dirty="0">
                <a:solidFill>
                  <a:srgbClr val="010101"/>
                </a:solidFill>
                <a:effectLst/>
              </a:rPr>
              <a:t> </a:t>
            </a:r>
            <a:r>
              <a:rPr lang="fr-FR" sz="1400" b="0" i="0" dirty="0" err="1">
                <a:solidFill>
                  <a:srgbClr val="010101"/>
                </a:solidFill>
                <a:effectLst/>
              </a:rPr>
              <a:t>competencies</a:t>
            </a:r>
            <a:r>
              <a:rPr lang="fr-FR" sz="1400" b="0" i="0" dirty="0">
                <a:solidFill>
                  <a:srgbClr val="010101"/>
                </a:solidFill>
                <a:effectLst/>
              </a:rPr>
              <a:t>’ </a:t>
            </a:r>
            <a:r>
              <a:rPr lang="fr-FR" sz="1400" b="0" i="0" dirty="0" err="1">
                <a:solidFill>
                  <a:srgbClr val="010101"/>
                </a:solidFill>
                <a:effectLst/>
              </a:rPr>
              <a:t>frameworks</a:t>
            </a:r>
            <a:r>
              <a:rPr lang="fr-FR" sz="1400" b="0" i="0" dirty="0">
                <a:solidFill>
                  <a:srgbClr val="010101"/>
                </a:solidFill>
                <a:effectLst/>
              </a:rPr>
              <a:t>: </a:t>
            </a:r>
            <a:r>
              <a:rPr lang="fr-FR" sz="1400" b="0" i="0" dirty="0" err="1">
                <a:solidFill>
                  <a:srgbClr val="010101"/>
                </a:solidFill>
                <a:effectLst/>
              </a:rPr>
              <a:t>emerging</a:t>
            </a:r>
            <a:r>
              <a:rPr lang="fr-FR" sz="1400" b="0" i="0" dirty="0">
                <a:solidFill>
                  <a:srgbClr val="010101"/>
                </a:solidFill>
                <a:effectLst/>
              </a:rPr>
              <a:t> </a:t>
            </a:r>
            <a:r>
              <a:rPr lang="fr-FR" sz="1400" b="0" i="0" dirty="0" err="1">
                <a:solidFill>
                  <a:srgbClr val="010101"/>
                </a:solidFill>
                <a:effectLst/>
              </a:rPr>
              <a:t>teaching</a:t>
            </a:r>
            <a:r>
              <a:rPr lang="fr-FR" sz="1400" b="0" i="0" dirty="0">
                <a:solidFill>
                  <a:srgbClr val="010101"/>
                </a:solidFill>
                <a:effectLst/>
              </a:rPr>
              <a:t> and </a:t>
            </a:r>
            <a:r>
              <a:rPr lang="fr-FR" sz="1400" b="0" i="0" dirty="0" err="1">
                <a:solidFill>
                  <a:srgbClr val="010101"/>
                </a:solidFill>
                <a:effectLst/>
              </a:rPr>
              <a:t>research</a:t>
            </a:r>
            <a:r>
              <a:rPr lang="fr-FR" sz="1400" b="0" i="0" dirty="0">
                <a:solidFill>
                  <a:srgbClr val="010101"/>
                </a:solidFill>
                <a:effectLst/>
              </a:rPr>
              <a:t> </a:t>
            </a:r>
            <a:r>
              <a:rPr lang="fr-FR" sz="1400" b="0" i="0" dirty="0" err="1">
                <a:solidFill>
                  <a:srgbClr val="010101"/>
                </a:solidFill>
                <a:effectLst/>
              </a:rPr>
              <a:t>developments</a:t>
            </a:r>
            <a:endParaRPr lang="fr-FR" sz="1400" b="0" i="1" u="none" strike="noStrike" dirty="0">
              <a:solidFill>
                <a:srgbClr val="010101"/>
              </a:solidFill>
              <a:effectLst/>
            </a:endParaRPr>
          </a:p>
          <a:p>
            <a:pPr algn="l"/>
            <a:r>
              <a:rPr lang="fr-FR" sz="1400" b="1" i="1" dirty="0">
                <a:solidFill>
                  <a:srgbClr val="010101"/>
                </a:solidFill>
                <a:effectLst/>
              </a:rPr>
              <a:t>L12 </a:t>
            </a:r>
            <a:r>
              <a:rPr lang="fr-FR" sz="1400" b="0" i="0" dirty="0">
                <a:solidFill>
                  <a:srgbClr val="010101"/>
                </a:solidFill>
                <a:effectLst/>
              </a:rPr>
              <a:t>- Introduction to group </a:t>
            </a:r>
            <a:r>
              <a:rPr lang="fr-FR" sz="1400" b="0" i="0" dirty="0" err="1">
                <a:solidFill>
                  <a:srgbClr val="010101"/>
                </a:solidFill>
                <a:effectLst/>
              </a:rPr>
              <a:t>homework</a:t>
            </a:r>
            <a:r>
              <a:rPr lang="fr-FR" sz="1400" b="0" i="0" dirty="0">
                <a:solidFill>
                  <a:srgbClr val="010101"/>
                </a:solidFill>
                <a:effectLst/>
              </a:rPr>
              <a:t> </a:t>
            </a:r>
            <a:r>
              <a:rPr lang="fr-FR" sz="1400" b="0" i="0" dirty="0" err="1">
                <a:solidFill>
                  <a:srgbClr val="010101"/>
                </a:solidFill>
                <a:effectLst/>
              </a:rPr>
              <a:t>assignments</a:t>
            </a:r>
            <a:r>
              <a:rPr lang="fr-FR" sz="1400" b="0" i="0" dirty="0">
                <a:solidFill>
                  <a:srgbClr val="010101"/>
                </a:solidFill>
                <a:effectLst/>
              </a:rPr>
              <a:t> </a:t>
            </a:r>
            <a:r>
              <a:rPr lang="fr-FR" sz="1400" dirty="0">
                <a:solidFill>
                  <a:srgbClr val="010101"/>
                </a:solidFill>
              </a:rPr>
              <a:t>and</a:t>
            </a:r>
            <a:r>
              <a:rPr lang="fr-FR" sz="1400" b="0" i="0" dirty="0">
                <a:solidFill>
                  <a:srgbClr val="010101"/>
                </a:solidFill>
                <a:effectLst/>
              </a:rPr>
              <a:t> discussions</a:t>
            </a:r>
          </a:p>
        </p:txBody>
      </p:sp>
      <p:sp>
        <p:nvSpPr>
          <p:cNvPr id="7" name="Title 1">
            <a:extLst>
              <a:ext uri="{FF2B5EF4-FFF2-40B4-BE49-F238E27FC236}">
                <a16:creationId xmlns="" xmlns:a16="http://schemas.microsoft.com/office/drawing/2014/main" id="{165A63D6-FD82-4969-9B09-5DB470EF9570}"/>
              </a:ext>
            </a:extLst>
          </p:cNvPr>
          <p:cNvSpPr txBox="1">
            <a:spLocks/>
          </p:cNvSpPr>
          <p:nvPr/>
        </p:nvSpPr>
        <p:spPr>
          <a:xfrm>
            <a:off x="0" y="0"/>
            <a:ext cx="11713779" cy="6102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B0F0"/>
                </a:solidFill>
                <a:latin typeface="+mj-lt"/>
                <a:ea typeface="+mj-ea"/>
                <a:cs typeface="+mj-cs"/>
              </a:defRPr>
            </a:lvl1pPr>
          </a:lstStyle>
          <a:p>
            <a:pPr algn="ctr"/>
            <a:r>
              <a:rPr lang="en-US" sz="4800" b="1" dirty="0">
                <a:solidFill>
                  <a:srgbClr val="3D05BB"/>
                </a:solidFill>
              </a:rPr>
              <a:t>2</a:t>
            </a:r>
            <a:r>
              <a:rPr lang="en-US" sz="4800" b="1" baseline="30000" dirty="0">
                <a:solidFill>
                  <a:srgbClr val="3D05BB"/>
                </a:solidFill>
              </a:rPr>
              <a:t>nd</a:t>
            </a:r>
            <a:r>
              <a:rPr lang="en-US" sz="4800" b="1" dirty="0">
                <a:solidFill>
                  <a:srgbClr val="3D05BB"/>
                </a:solidFill>
              </a:rPr>
              <a:t> &amp; 3</a:t>
            </a:r>
            <a:r>
              <a:rPr lang="en-US" sz="4800" b="1" baseline="30000" dirty="0">
                <a:solidFill>
                  <a:srgbClr val="3D05BB"/>
                </a:solidFill>
              </a:rPr>
              <a:t>rd</a:t>
            </a:r>
            <a:r>
              <a:rPr lang="en-US" sz="4800" b="1" dirty="0">
                <a:solidFill>
                  <a:srgbClr val="3D05BB"/>
                </a:solidFill>
              </a:rPr>
              <a:t> Trainings - Block-I: Lecturing</a:t>
            </a:r>
          </a:p>
        </p:txBody>
      </p:sp>
      <p:pic>
        <p:nvPicPr>
          <p:cNvPr id="8" name="Picture 7" descr="Graphical user interface, website&#10;&#10;Description automatically generated">
            <a:extLst>
              <a:ext uri="{FF2B5EF4-FFF2-40B4-BE49-F238E27FC236}">
                <a16:creationId xmlns="" xmlns:a16="http://schemas.microsoft.com/office/drawing/2014/main" id="{45AEDDEB-4FC4-4811-93D2-560C10B1F32A}"/>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r="51645"/>
          <a:stretch/>
        </p:blipFill>
        <p:spPr>
          <a:xfrm>
            <a:off x="474678" y="3429000"/>
            <a:ext cx="2779850" cy="2802124"/>
          </a:xfrm>
          <a:prstGeom prst="rect">
            <a:avLst/>
          </a:prstGeom>
        </p:spPr>
      </p:pic>
      <p:sp>
        <p:nvSpPr>
          <p:cNvPr id="9" name="TextBox 8">
            <a:extLst>
              <a:ext uri="{FF2B5EF4-FFF2-40B4-BE49-F238E27FC236}">
                <a16:creationId xmlns="" xmlns:a16="http://schemas.microsoft.com/office/drawing/2014/main" id="{159A6689-4D5A-4C29-B956-C89D35682795}"/>
              </a:ext>
            </a:extLst>
          </p:cNvPr>
          <p:cNvSpPr txBox="1"/>
          <p:nvPr/>
        </p:nvSpPr>
        <p:spPr>
          <a:xfrm>
            <a:off x="3732246" y="3553847"/>
            <a:ext cx="8199687" cy="2769989"/>
          </a:xfrm>
          <a:prstGeom prst="rect">
            <a:avLst/>
          </a:prstGeom>
          <a:noFill/>
        </p:spPr>
        <p:txBody>
          <a:bodyPr wrap="square">
            <a:spAutoFit/>
          </a:bodyPr>
          <a:lstStyle/>
          <a:p>
            <a:r>
              <a:rPr lang="fr-FR" sz="1600" b="1" i="1" u="none" strike="noStrike" dirty="0" err="1">
                <a:solidFill>
                  <a:srgbClr val="010101"/>
                </a:solidFill>
                <a:effectLst/>
              </a:rPr>
              <a:t>Lecturers</a:t>
            </a:r>
            <a:r>
              <a:rPr lang="fr-FR" sz="1600" b="1" i="1" u="none" strike="noStrike" dirty="0">
                <a:solidFill>
                  <a:srgbClr val="010101"/>
                </a:solidFill>
                <a:effectLst/>
              </a:rPr>
              <a:t> </a:t>
            </a:r>
            <a:r>
              <a:rPr lang="fr-FR" sz="1600" b="1" i="1" u="none" strike="noStrike" dirty="0" err="1">
                <a:solidFill>
                  <a:srgbClr val="010101"/>
                </a:solidFill>
                <a:effectLst/>
              </a:rPr>
              <a:t>from</a:t>
            </a:r>
            <a:r>
              <a:rPr lang="fr-FR" sz="1600" b="1" i="1" u="none" strike="noStrike" dirty="0">
                <a:solidFill>
                  <a:srgbClr val="010101"/>
                </a:solidFill>
                <a:effectLst/>
              </a:rPr>
              <a:t> Ukraine, </a:t>
            </a:r>
            <a:r>
              <a:rPr lang="fr-FR" sz="1600" b="1" i="1" u="none" strike="noStrike" dirty="0" err="1">
                <a:solidFill>
                  <a:srgbClr val="010101"/>
                </a:solidFill>
                <a:effectLst/>
              </a:rPr>
              <a:t>Finland</a:t>
            </a:r>
            <a:r>
              <a:rPr lang="fr-FR" sz="1600" b="1" i="1" u="none" strike="noStrike" dirty="0">
                <a:solidFill>
                  <a:srgbClr val="010101"/>
                </a:solidFill>
                <a:effectLst/>
              </a:rPr>
              <a:t>, </a:t>
            </a:r>
            <a:r>
              <a:rPr lang="fr-FR" sz="1600" b="1" i="1" u="none" strike="noStrike" dirty="0" err="1">
                <a:solidFill>
                  <a:srgbClr val="010101"/>
                </a:solidFill>
                <a:effectLst/>
              </a:rPr>
              <a:t>Switzerland</a:t>
            </a:r>
            <a:r>
              <a:rPr lang="fr-FR" sz="1600" b="1" i="1" u="none" strike="noStrike" dirty="0">
                <a:solidFill>
                  <a:srgbClr val="010101"/>
                </a:solidFill>
                <a:effectLst/>
              </a:rPr>
              <a:t>, </a:t>
            </a:r>
            <a:r>
              <a:rPr lang="fr-FR" sz="1600" b="1" i="1" u="none" strike="noStrike" dirty="0" err="1">
                <a:solidFill>
                  <a:srgbClr val="010101"/>
                </a:solidFill>
                <a:effectLst/>
              </a:rPr>
              <a:t>Chech</a:t>
            </a:r>
            <a:r>
              <a:rPr lang="fr-FR" sz="1600" b="1" i="1" u="none" strike="noStrike" dirty="0">
                <a:solidFill>
                  <a:srgbClr val="010101"/>
                </a:solidFill>
                <a:effectLst/>
              </a:rPr>
              <a:t> </a:t>
            </a:r>
            <a:r>
              <a:rPr lang="fr-FR" sz="1600" b="1" i="1" u="none" strike="noStrike" dirty="0" err="1">
                <a:solidFill>
                  <a:srgbClr val="010101"/>
                </a:solidFill>
                <a:effectLst/>
              </a:rPr>
              <a:t>Republic</a:t>
            </a:r>
            <a:r>
              <a:rPr lang="fr-FR" sz="1600" b="1" i="1" u="none" strike="noStrike" dirty="0">
                <a:solidFill>
                  <a:srgbClr val="010101"/>
                </a:solidFill>
                <a:effectLst/>
              </a:rPr>
              <a:t>, </a:t>
            </a:r>
            <a:r>
              <a:rPr lang="fr-FR" sz="1600" b="1" i="1" u="none" strike="noStrike" dirty="0" err="1">
                <a:solidFill>
                  <a:srgbClr val="010101"/>
                </a:solidFill>
                <a:effectLst/>
              </a:rPr>
              <a:t>Norway</a:t>
            </a:r>
            <a:endParaRPr lang="fr-FR" sz="1600" b="1" u="none" strike="noStrike" dirty="0">
              <a:solidFill>
                <a:srgbClr val="010101"/>
              </a:solidFill>
            </a:endParaRPr>
          </a:p>
          <a:p>
            <a:endParaRPr lang="fi-FI" sz="400" i="1" dirty="0"/>
          </a:p>
          <a:p>
            <a:r>
              <a:rPr lang="fi-FI" sz="1400" b="1" i="1" dirty="0"/>
              <a:t>L1</a:t>
            </a:r>
            <a:r>
              <a:rPr lang="fi-FI" sz="1400" dirty="0"/>
              <a:t> – </a:t>
            </a:r>
            <a:r>
              <a:rPr lang="fi-FI" sz="1400" dirty="0" err="1"/>
              <a:t>Regional</a:t>
            </a:r>
            <a:r>
              <a:rPr lang="fi-FI" sz="1400" dirty="0"/>
              <a:t> </a:t>
            </a:r>
            <a:r>
              <a:rPr lang="fi-FI" sz="1400" dirty="0" err="1"/>
              <a:t>focus</a:t>
            </a:r>
            <a:r>
              <a:rPr lang="fi-FI" sz="1400" dirty="0"/>
              <a:t> of IPCC </a:t>
            </a:r>
            <a:r>
              <a:rPr lang="fi-FI" sz="1400" dirty="0" err="1"/>
              <a:t>Assessment</a:t>
            </a:r>
            <a:r>
              <a:rPr lang="fi-FI" sz="1400" dirty="0"/>
              <a:t> Report in </a:t>
            </a:r>
            <a:r>
              <a:rPr lang="fi-FI" sz="1400" dirty="0" err="1"/>
              <a:t>Ukraine</a:t>
            </a:r>
            <a:r>
              <a:rPr lang="fi-FI" sz="1400" dirty="0"/>
              <a:t> </a:t>
            </a:r>
            <a:r>
              <a:rPr lang="fi-FI" sz="1400" dirty="0" err="1"/>
              <a:t>Context</a:t>
            </a:r>
            <a:endParaRPr lang="fi-FI" sz="1400" dirty="0"/>
          </a:p>
          <a:p>
            <a:r>
              <a:rPr lang="fi-FI" sz="1400" b="1" i="1" dirty="0"/>
              <a:t>L2</a:t>
            </a:r>
            <a:r>
              <a:rPr lang="fi-FI" sz="1400" dirty="0"/>
              <a:t> – UHMI </a:t>
            </a:r>
            <a:r>
              <a:rPr lang="fi-FI" sz="1400" dirty="0" err="1"/>
              <a:t>activities</a:t>
            </a:r>
            <a:r>
              <a:rPr lang="fi-FI" sz="1400" dirty="0"/>
              <a:t> in </a:t>
            </a:r>
            <a:r>
              <a:rPr lang="fi-FI" sz="1400" dirty="0" err="1"/>
              <a:t>support</a:t>
            </a:r>
            <a:r>
              <a:rPr lang="fi-FI" sz="1400" dirty="0"/>
              <a:t> </a:t>
            </a:r>
            <a:r>
              <a:rPr lang="fi-FI" sz="1400" dirty="0" err="1"/>
              <a:t>climate</a:t>
            </a:r>
            <a:r>
              <a:rPr lang="fi-FI" sz="1400" dirty="0"/>
              <a:t> </a:t>
            </a:r>
            <a:r>
              <a:rPr lang="fi-FI" sz="1400" dirty="0" err="1"/>
              <a:t>related</a:t>
            </a:r>
            <a:r>
              <a:rPr lang="fi-FI" sz="1400" dirty="0"/>
              <a:t> </a:t>
            </a:r>
            <a:r>
              <a:rPr lang="fi-FI" sz="1400" dirty="0" err="1"/>
              <a:t>research</a:t>
            </a:r>
            <a:r>
              <a:rPr lang="fi-FI" sz="1400" dirty="0"/>
              <a:t>: </a:t>
            </a:r>
            <a:r>
              <a:rPr lang="fi-FI" sz="1400" dirty="0" err="1"/>
              <a:t>current</a:t>
            </a:r>
            <a:r>
              <a:rPr lang="fi-FI" sz="1400" dirty="0"/>
              <a:t> status and </a:t>
            </a:r>
            <a:r>
              <a:rPr lang="fi-FI" sz="1400" dirty="0" err="1"/>
              <a:t>perspectives</a:t>
            </a:r>
            <a:endParaRPr lang="fi-FI" sz="1400" dirty="0"/>
          </a:p>
          <a:p>
            <a:r>
              <a:rPr lang="fi-FI" sz="1400" b="1" i="1" dirty="0"/>
              <a:t>L3 </a:t>
            </a:r>
            <a:r>
              <a:rPr lang="fi-FI" sz="1400" dirty="0"/>
              <a:t>– WMO </a:t>
            </a:r>
            <a:r>
              <a:rPr lang="fi-FI" sz="1400" dirty="0" err="1"/>
              <a:t>integrated</a:t>
            </a:r>
            <a:r>
              <a:rPr lang="fi-FI" sz="1400" dirty="0"/>
              <a:t> </a:t>
            </a:r>
            <a:r>
              <a:rPr lang="fi-FI" sz="1400" dirty="0" err="1"/>
              <a:t>climate</a:t>
            </a:r>
            <a:r>
              <a:rPr lang="fi-FI" sz="1400" dirty="0"/>
              <a:t> </a:t>
            </a:r>
            <a:r>
              <a:rPr lang="fi-FI" sz="1400" dirty="0" err="1"/>
              <a:t>services</a:t>
            </a:r>
            <a:r>
              <a:rPr lang="fi-FI" sz="1400" dirty="0"/>
              <a:t>: </a:t>
            </a:r>
            <a:r>
              <a:rPr lang="fi-FI" sz="1400" dirty="0" err="1"/>
              <a:t>current</a:t>
            </a:r>
            <a:r>
              <a:rPr lang="fi-FI" sz="1400" dirty="0"/>
              <a:t> status and </a:t>
            </a:r>
            <a:r>
              <a:rPr lang="fi-FI" sz="1400" dirty="0" err="1"/>
              <a:t>perspectives</a:t>
            </a:r>
            <a:endParaRPr lang="fi-FI" sz="1400" dirty="0"/>
          </a:p>
          <a:p>
            <a:r>
              <a:rPr lang="fi-FI" sz="1400" b="1" i="1" dirty="0"/>
              <a:t>L4</a:t>
            </a:r>
            <a:r>
              <a:rPr lang="fi-FI" sz="1400" dirty="0"/>
              <a:t> – </a:t>
            </a:r>
            <a:r>
              <a:rPr lang="fi-FI" sz="1400" dirty="0" err="1"/>
              <a:t>Observations</a:t>
            </a:r>
            <a:r>
              <a:rPr lang="fi-FI" sz="1400" dirty="0"/>
              <a:t> for </a:t>
            </a:r>
            <a:r>
              <a:rPr lang="fi-FI" sz="1400" dirty="0" err="1"/>
              <a:t>climatic</a:t>
            </a:r>
            <a:r>
              <a:rPr lang="fi-FI" sz="1400" dirty="0"/>
              <a:t> </a:t>
            </a:r>
            <a:r>
              <a:rPr lang="fi-FI" sz="1400" dirty="0" err="1"/>
              <a:t>variables</a:t>
            </a:r>
            <a:r>
              <a:rPr lang="fi-FI" sz="1400" dirty="0"/>
              <a:t>: </a:t>
            </a:r>
            <a:r>
              <a:rPr lang="fi-FI" sz="1400" dirty="0" err="1"/>
              <a:t>obs</a:t>
            </a:r>
            <a:r>
              <a:rPr lang="fi-FI" sz="1400" dirty="0"/>
              <a:t>. </a:t>
            </a:r>
            <a:r>
              <a:rPr lang="fi-FI" sz="1400" dirty="0" err="1"/>
              <a:t>system</a:t>
            </a:r>
            <a:r>
              <a:rPr lang="fi-FI" sz="1400" dirty="0"/>
              <a:t>, </a:t>
            </a:r>
            <a:r>
              <a:rPr lang="fi-FI" sz="1400" dirty="0" err="1"/>
              <a:t>specifics</a:t>
            </a:r>
            <a:r>
              <a:rPr lang="fi-FI" sz="1400" dirty="0"/>
              <a:t>, </a:t>
            </a:r>
            <a:r>
              <a:rPr lang="fi-FI" sz="1400" dirty="0" err="1"/>
              <a:t>challenges</a:t>
            </a:r>
            <a:endParaRPr lang="fi-FI" sz="1400" dirty="0"/>
          </a:p>
          <a:p>
            <a:r>
              <a:rPr lang="fi-FI" sz="1400" b="1" i="1" dirty="0"/>
              <a:t>L5</a:t>
            </a:r>
            <a:r>
              <a:rPr lang="fi-FI" sz="1400" dirty="0"/>
              <a:t> – Remote </a:t>
            </a:r>
            <a:r>
              <a:rPr lang="fi-FI" sz="1400" dirty="0" err="1"/>
              <a:t>sensing</a:t>
            </a:r>
            <a:r>
              <a:rPr lang="fi-FI" sz="1400" dirty="0"/>
              <a:t>/</a:t>
            </a:r>
            <a:r>
              <a:rPr lang="fi-FI" sz="1400" dirty="0" err="1"/>
              <a:t>Satellite</a:t>
            </a:r>
            <a:r>
              <a:rPr lang="fi-FI" sz="1400" dirty="0"/>
              <a:t> </a:t>
            </a:r>
            <a:r>
              <a:rPr lang="fi-FI" sz="1400" dirty="0" err="1"/>
              <a:t>observations</a:t>
            </a:r>
            <a:r>
              <a:rPr lang="fi-FI" sz="1400" dirty="0"/>
              <a:t>: </a:t>
            </a:r>
            <a:r>
              <a:rPr lang="fi-FI" sz="1400" dirty="0" err="1"/>
              <a:t>current</a:t>
            </a:r>
            <a:r>
              <a:rPr lang="fi-FI" sz="1400" dirty="0"/>
              <a:t> </a:t>
            </a:r>
            <a:r>
              <a:rPr lang="fi-FI" sz="1400" dirty="0" err="1"/>
              <a:t>state</a:t>
            </a:r>
            <a:r>
              <a:rPr lang="fi-FI" sz="1400" dirty="0"/>
              <a:t>, </a:t>
            </a:r>
            <a:r>
              <a:rPr lang="fi-FI" sz="1400" dirty="0" err="1"/>
              <a:t>perspectives</a:t>
            </a:r>
            <a:r>
              <a:rPr lang="fi-FI" sz="1400" dirty="0"/>
              <a:t>, </a:t>
            </a:r>
            <a:r>
              <a:rPr lang="fi-FI" sz="1400" dirty="0" err="1"/>
              <a:t>databases</a:t>
            </a:r>
            <a:r>
              <a:rPr lang="fi-FI" sz="1400" dirty="0"/>
              <a:t>, and </a:t>
            </a:r>
            <a:r>
              <a:rPr lang="fi-FI" sz="1400" dirty="0" err="1"/>
              <a:t>applicability</a:t>
            </a:r>
            <a:r>
              <a:rPr lang="fi-FI" sz="1400" dirty="0"/>
              <a:t> of </a:t>
            </a:r>
            <a:r>
              <a:rPr lang="fi-FI" sz="1400" dirty="0" err="1"/>
              <a:t>results</a:t>
            </a:r>
            <a:endParaRPr lang="fi-FI" sz="1400" dirty="0"/>
          </a:p>
          <a:p>
            <a:r>
              <a:rPr lang="fi-FI" sz="1400" b="1" i="1" dirty="0"/>
              <a:t>L6</a:t>
            </a:r>
            <a:r>
              <a:rPr lang="fi-FI" sz="1400" dirty="0"/>
              <a:t> – Global </a:t>
            </a:r>
            <a:r>
              <a:rPr lang="fi-FI" sz="1400" dirty="0" err="1"/>
              <a:t>scale</a:t>
            </a:r>
            <a:r>
              <a:rPr lang="fi-FI" sz="1400" dirty="0"/>
              <a:t> </a:t>
            </a:r>
            <a:r>
              <a:rPr lang="fi-FI" sz="1400" dirty="0" err="1"/>
              <a:t>climate</a:t>
            </a:r>
            <a:r>
              <a:rPr lang="fi-FI" sz="1400" dirty="0"/>
              <a:t> </a:t>
            </a:r>
            <a:r>
              <a:rPr lang="fi-FI" sz="1400" dirty="0" err="1"/>
              <a:t>modelling</a:t>
            </a:r>
            <a:r>
              <a:rPr lang="fi-FI" sz="1400" dirty="0"/>
              <a:t>: </a:t>
            </a:r>
            <a:r>
              <a:rPr lang="fi-FI" sz="1400" dirty="0" err="1"/>
              <a:t>current</a:t>
            </a:r>
            <a:r>
              <a:rPr lang="fi-FI" sz="1400" dirty="0"/>
              <a:t> </a:t>
            </a:r>
            <a:r>
              <a:rPr lang="fi-FI" sz="1400" dirty="0" err="1"/>
              <a:t>state</a:t>
            </a:r>
            <a:r>
              <a:rPr lang="fi-FI" sz="1400" dirty="0"/>
              <a:t>, </a:t>
            </a:r>
            <a:r>
              <a:rPr lang="fi-FI" sz="1400" dirty="0" err="1"/>
              <a:t>perspectives</a:t>
            </a:r>
            <a:r>
              <a:rPr lang="fi-FI" sz="1400" dirty="0"/>
              <a:t>, </a:t>
            </a:r>
            <a:r>
              <a:rPr lang="fi-FI" sz="1400" dirty="0" err="1"/>
              <a:t>databases</a:t>
            </a:r>
            <a:r>
              <a:rPr lang="fi-FI" sz="1400" dirty="0"/>
              <a:t>, and </a:t>
            </a:r>
            <a:r>
              <a:rPr lang="fi-FI" sz="1400" dirty="0" err="1"/>
              <a:t>applicability</a:t>
            </a:r>
            <a:r>
              <a:rPr lang="fi-FI" sz="1400" dirty="0"/>
              <a:t> of </a:t>
            </a:r>
            <a:r>
              <a:rPr lang="fi-FI" sz="1400" dirty="0" err="1"/>
              <a:t>results</a:t>
            </a:r>
            <a:endParaRPr lang="fi-FI" sz="1400" dirty="0"/>
          </a:p>
          <a:p>
            <a:r>
              <a:rPr lang="fi-FI" sz="1400" b="1" i="1" dirty="0"/>
              <a:t>L7 </a:t>
            </a:r>
            <a:r>
              <a:rPr lang="fi-FI" sz="1400" dirty="0"/>
              <a:t>– </a:t>
            </a:r>
            <a:r>
              <a:rPr lang="fi-FI" sz="1400" dirty="0" err="1"/>
              <a:t>Regional</a:t>
            </a:r>
            <a:r>
              <a:rPr lang="fi-FI" sz="1400" dirty="0"/>
              <a:t> </a:t>
            </a:r>
            <a:r>
              <a:rPr lang="fi-FI" sz="1400" dirty="0" err="1"/>
              <a:t>scale</a:t>
            </a:r>
            <a:r>
              <a:rPr lang="fi-FI" sz="1400" dirty="0"/>
              <a:t> </a:t>
            </a:r>
            <a:r>
              <a:rPr lang="fi-FI" sz="1400" dirty="0" err="1"/>
              <a:t>climate</a:t>
            </a:r>
            <a:r>
              <a:rPr lang="fi-FI" sz="1400" dirty="0"/>
              <a:t> </a:t>
            </a:r>
            <a:r>
              <a:rPr lang="fi-FI" sz="1400" dirty="0" err="1"/>
              <a:t>modelling</a:t>
            </a:r>
            <a:r>
              <a:rPr lang="fi-FI" sz="1400" dirty="0"/>
              <a:t>: </a:t>
            </a:r>
            <a:r>
              <a:rPr lang="fi-FI" sz="1400" dirty="0" err="1"/>
              <a:t>current</a:t>
            </a:r>
            <a:r>
              <a:rPr lang="fi-FI" sz="1400" dirty="0"/>
              <a:t> </a:t>
            </a:r>
            <a:r>
              <a:rPr lang="fi-FI" sz="1400" dirty="0" err="1"/>
              <a:t>state</a:t>
            </a:r>
            <a:r>
              <a:rPr lang="fi-FI" sz="1400" dirty="0"/>
              <a:t>, </a:t>
            </a:r>
            <a:r>
              <a:rPr lang="fi-FI" sz="1400" dirty="0" err="1"/>
              <a:t>perspectives</a:t>
            </a:r>
            <a:r>
              <a:rPr lang="fi-FI" sz="1400" dirty="0"/>
              <a:t>, data/</a:t>
            </a:r>
            <a:r>
              <a:rPr lang="fi-FI" sz="1400" dirty="0" err="1"/>
              <a:t>databases</a:t>
            </a:r>
            <a:r>
              <a:rPr lang="fi-FI" sz="1400" dirty="0"/>
              <a:t>, and </a:t>
            </a:r>
            <a:r>
              <a:rPr lang="fi-FI" sz="1400" dirty="0" err="1"/>
              <a:t>applicability</a:t>
            </a:r>
            <a:r>
              <a:rPr lang="fi-FI" sz="1400" dirty="0"/>
              <a:t> of </a:t>
            </a:r>
            <a:r>
              <a:rPr lang="fi-FI" sz="1400" dirty="0" err="1"/>
              <a:t>results</a:t>
            </a:r>
            <a:endParaRPr lang="fi-FI" sz="1400" dirty="0"/>
          </a:p>
          <a:p>
            <a:r>
              <a:rPr lang="fi-FI" sz="1400" b="1" i="1" dirty="0"/>
              <a:t>L8</a:t>
            </a:r>
            <a:r>
              <a:rPr lang="fi-FI" sz="1400" dirty="0"/>
              <a:t> – Urban </a:t>
            </a:r>
            <a:r>
              <a:rPr lang="fi-FI" sz="1400" dirty="0" err="1"/>
              <a:t>scale</a:t>
            </a:r>
            <a:r>
              <a:rPr lang="fi-FI" sz="1400" dirty="0"/>
              <a:t> </a:t>
            </a:r>
            <a:r>
              <a:rPr lang="fi-FI" sz="1400" dirty="0" err="1"/>
              <a:t>modelling</a:t>
            </a:r>
            <a:r>
              <a:rPr lang="fi-FI" sz="1400" dirty="0"/>
              <a:t> for </a:t>
            </a:r>
            <a:r>
              <a:rPr lang="fi-FI" sz="1400" dirty="0" err="1"/>
              <a:t>climate</a:t>
            </a:r>
            <a:r>
              <a:rPr lang="fi-FI" sz="1400" dirty="0"/>
              <a:t> </a:t>
            </a:r>
            <a:r>
              <a:rPr lang="fi-FI" sz="1400" dirty="0" err="1"/>
              <a:t>applications</a:t>
            </a:r>
            <a:endParaRPr lang="fi-FI" sz="1400" dirty="0"/>
          </a:p>
          <a:p>
            <a:r>
              <a:rPr lang="fi-FI" sz="1400" b="1" i="1" dirty="0"/>
              <a:t>L9 </a:t>
            </a:r>
            <a:r>
              <a:rPr lang="fi-FI" sz="1400" dirty="0"/>
              <a:t>– </a:t>
            </a:r>
            <a:r>
              <a:rPr lang="fi-FI" sz="1400" dirty="0" err="1"/>
              <a:t>Climate</a:t>
            </a:r>
            <a:r>
              <a:rPr lang="fi-FI" sz="1400" dirty="0"/>
              <a:t> </a:t>
            </a:r>
            <a:r>
              <a:rPr lang="fi-FI" sz="1400" dirty="0" err="1"/>
              <a:t>related</a:t>
            </a:r>
            <a:r>
              <a:rPr lang="fi-FI" sz="1400" dirty="0"/>
              <a:t> </a:t>
            </a:r>
            <a:r>
              <a:rPr lang="fi-FI" sz="1400" dirty="0" err="1"/>
              <a:t>datasets</a:t>
            </a:r>
            <a:r>
              <a:rPr lang="fi-FI" sz="1400" dirty="0"/>
              <a:t>, </a:t>
            </a:r>
            <a:r>
              <a:rPr lang="fi-FI" sz="1400" dirty="0" err="1"/>
              <a:t>Copernicus</a:t>
            </a:r>
            <a:r>
              <a:rPr lang="fi-FI" sz="1400" dirty="0"/>
              <a:t> </a:t>
            </a:r>
            <a:r>
              <a:rPr lang="fi-FI" sz="1400" dirty="0" err="1"/>
              <a:t>related</a:t>
            </a:r>
            <a:r>
              <a:rPr lang="fi-FI" sz="1400" dirty="0"/>
              <a:t> data</a:t>
            </a:r>
          </a:p>
          <a:p>
            <a:r>
              <a:rPr lang="fi-FI" sz="1400" b="1" i="1" dirty="0"/>
              <a:t>L10</a:t>
            </a:r>
            <a:r>
              <a:rPr lang="fi-FI" sz="1400" dirty="0"/>
              <a:t> – Tools for </a:t>
            </a:r>
            <a:r>
              <a:rPr lang="fi-FI" sz="1400" dirty="0" err="1"/>
              <a:t>visualization</a:t>
            </a:r>
            <a:r>
              <a:rPr lang="fi-FI" sz="1400" dirty="0"/>
              <a:t> and </a:t>
            </a:r>
            <a:r>
              <a:rPr lang="fi-FI" sz="1400" dirty="0" err="1"/>
              <a:t>analysis</a:t>
            </a:r>
            <a:r>
              <a:rPr lang="fi-FI" sz="1400" dirty="0"/>
              <a:t> of </a:t>
            </a:r>
            <a:r>
              <a:rPr lang="fi-FI" sz="1400" dirty="0" err="1"/>
              <a:t>climate</a:t>
            </a:r>
            <a:r>
              <a:rPr lang="fi-FI" sz="1400" dirty="0"/>
              <a:t> </a:t>
            </a:r>
            <a:r>
              <a:rPr lang="fi-FI" sz="1400" dirty="0" err="1"/>
              <a:t>related</a:t>
            </a:r>
            <a:r>
              <a:rPr lang="fi-FI" sz="1400" dirty="0"/>
              <a:t> data</a:t>
            </a:r>
          </a:p>
          <a:p>
            <a:r>
              <a:rPr lang="fi-FI" sz="1400" b="1" i="1" dirty="0"/>
              <a:t>L11 </a:t>
            </a:r>
            <a:r>
              <a:rPr lang="fi-FI" sz="1400" dirty="0"/>
              <a:t>– </a:t>
            </a:r>
            <a:r>
              <a:rPr lang="fi-FI" sz="1400" dirty="0" err="1"/>
              <a:t>Introductions</a:t>
            </a:r>
            <a:r>
              <a:rPr lang="fi-FI" sz="1400" dirty="0"/>
              <a:t> to Home-</a:t>
            </a:r>
            <a:r>
              <a:rPr lang="fi-FI" sz="1400" dirty="0" err="1"/>
              <a:t>Work</a:t>
            </a:r>
            <a:r>
              <a:rPr lang="fi-FI" sz="1400" dirty="0"/>
              <a:t>-</a:t>
            </a:r>
            <a:r>
              <a:rPr lang="fi-FI" sz="1400" dirty="0" err="1"/>
              <a:t>Assignments</a:t>
            </a:r>
            <a:r>
              <a:rPr lang="fi-FI" sz="1400" dirty="0"/>
              <a:t>/ Group </a:t>
            </a:r>
            <a:r>
              <a:rPr lang="fi-FI" sz="1400" dirty="0" err="1"/>
              <a:t>projects</a:t>
            </a:r>
            <a:endParaRPr lang="fr-FR" sz="1400" b="0" i="0" dirty="0">
              <a:solidFill>
                <a:srgbClr val="010101"/>
              </a:solidFill>
              <a:effectLst/>
              <a:latin typeface="Rubik"/>
            </a:endParaRPr>
          </a:p>
        </p:txBody>
      </p:sp>
      <p:pic>
        <p:nvPicPr>
          <p:cNvPr id="10" name="Picture 9" descr="Graphical user interface, website&#10;&#10;Description automatically generated">
            <a:extLst>
              <a:ext uri="{FF2B5EF4-FFF2-40B4-BE49-F238E27FC236}">
                <a16:creationId xmlns="" xmlns:a16="http://schemas.microsoft.com/office/drawing/2014/main" id="{66738C29-90B3-4D42-9039-FD4E2BFB67A0}"/>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47955"/>
          <a:stretch/>
        </p:blipFill>
        <p:spPr>
          <a:xfrm>
            <a:off x="9078221" y="791938"/>
            <a:ext cx="2853712" cy="2672598"/>
          </a:xfrm>
          <a:prstGeom prst="rect">
            <a:avLst/>
          </a:prstGeom>
        </p:spPr>
      </p:pic>
    </p:spTree>
    <p:extLst>
      <p:ext uri="{BB962C8B-B14F-4D97-AF65-F5344CB8AC3E}">
        <p14:creationId xmlns="" xmlns:p14="http://schemas.microsoft.com/office/powerpoint/2010/main" val="161830189"/>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B98CB360-9A62-4AE1-A8F8-22048DA757B7}"/>
              </a:ext>
            </a:extLst>
          </p:cNvPr>
          <p:cNvSpPr txBox="1">
            <a:spLocks/>
          </p:cNvSpPr>
          <p:nvPr/>
        </p:nvSpPr>
        <p:spPr>
          <a:xfrm>
            <a:off x="990600" y="92392"/>
            <a:ext cx="10515600" cy="6102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B0F0"/>
                </a:solidFill>
                <a:latin typeface="+mj-lt"/>
                <a:ea typeface="+mj-ea"/>
                <a:cs typeface="+mj-cs"/>
              </a:defRPr>
            </a:lvl1pPr>
          </a:lstStyle>
          <a:p>
            <a:pPr algn="ctr"/>
            <a:r>
              <a:rPr lang="en-US" sz="4800" b="1" dirty="0">
                <a:solidFill>
                  <a:srgbClr val="3D05BB"/>
                </a:solidFill>
              </a:rPr>
              <a:t>Block-II: HWAs/ Groups’ Projects</a:t>
            </a:r>
          </a:p>
        </p:txBody>
      </p:sp>
      <p:sp>
        <p:nvSpPr>
          <p:cNvPr id="6" name="Date Placeholder 3">
            <a:extLst>
              <a:ext uri="{FF2B5EF4-FFF2-40B4-BE49-F238E27FC236}">
                <a16:creationId xmlns="" xmlns:a16="http://schemas.microsoft.com/office/drawing/2014/main" id="{8F5F8C72-3174-49DE-9C3A-9FA24C145488}"/>
              </a:ext>
            </a:extLst>
          </p:cNvPr>
          <p:cNvSpPr>
            <a:spLocks noGrp="1"/>
          </p:cNvSpPr>
          <p:nvPr>
            <p:ph type="dt" sz="half" idx="10"/>
          </p:nvPr>
        </p:nvSpPr>
        <p:spPr>
          <a:xfrm>
            <a:off x="838200" y="6356350"/>
            <a:ext cx="1007225" cy="365125"/>
          </a:xfrm>
        </p:spPr>
        <p:txBody>
          <a:bodyPr/>
          <a:lstStyle/>
          <a:p>
            <a:fld id="{C1883C14-771A-48EE-8A80-F60CD852F446}" type="datetime1">
              <a:rPr lang="en-US" smtClean="0"/>
              <a:pPr/>
              <a:t>5/20/2022</a:t>
            </a:fld>
            <a:endParaRPr lang="en-US" dirty="0"/>
          </a:p>
        </p:txBody>
      </p:sp>
      <p:sp>
        <p:nvSpPr>
          <p:cNvPr id="7" name="Footer Placeholder 4">
            <a:extLst>
              <a:ext uri="{FF2B5EF4-FFF2-40B4-BE49-F238E27FC236}">
                <a16:creationId xmlns="" xmlns:a16="http://schemas.microsoft.com/office/drawing/2014/main" id="{84E949A8-6CC6-42C9-8BAA-0F75A5ADBD59}"/>
              </a:ext>
            </a:extLst>
          </p:cNvPr>
          <p:cNvSpPr>
            <a:spLocks noGrp="1"/>
          </p:cNvSpPr>
          <p:nvPr>
            <p:ph type="ftr" sz="quarter" idx="11"/>
          </p:nvPr>
        </p:nvSpPr>
        <p:spPr>
          <a:xfrm>
            <a:off x="1936865" y="6356350"/>
            <a:ext cx="8736677" cy="365125"/>
          </a:xfrm>
        </p:spPr>
        <p:txBody>
          <a:bodyPr/>
          <a:lstStyle/>
          <a:p>
            <a:pPr>
              <a:defRPr/>
            </a:pPr>
            <a:r>
              <a:rPr lang="en-US" dirty="0"/>
              <a:t>The European Commission support for the production of this publication does not constitute an endorsement of the contents which reflects the views only</a:t>
            </a:r>
          </a:p>
          <a:p>
            <a:pPr>
              <a:defRPr/>
            </a:pPr>
            <a:r>
              <a:rPr lang="en-US" dirty="0"/>
              <a:t>of the authors, and the Commission cannot be held responsible for any use which may be made of the information contained therein</a:t>
            </a:r>
          </a:p>
        </p:txBody>
      </p:sp>
      <p:sp>
        <p:nvSpPr>
          <p:cNvPr id="8" name="Slide Number Placeholder 5">
            <a:extLst>
              <a:ext uri="{FF2B5EF4-FFF2-40B4-BE49-F238E27FC236}">
                <a16:creationId xmlns="" xmlns:a16="http://schemas.microsoft.com/office/drawing/2014/main" id="{4056D670-03F9-408B-A026-FDC9B96DB827}"/>
              </a:ext>
            </a:extLst>
          </p:cNvPr>
          <p:cNvSpPr>
            <a:spLocks noGrp="1"/>
          </p:cNvSpPr>
          <p:nvPr>
            <p:ph type="sldNum" sz="quarter" idx="12"/>
          </p:nvPr>
        </p:nvSpPr>
        <p:spPr>
          <a:xfrm>
            <a:off x="10781607" y="6356350"/>
            <a:ext cx="572193" cy="365125"/>
          </a:xfrm>
        </p:spPr>
        <p:txBody>
          <a:bodyPr/>
          <a:lstStyle/>
          <a:p>
            <a:fld id="{90F67618-A52E-4987-947D-71E58B73B891}" type="slidenum">
              <a:rPr lang="en-US" smtClean="0"/>
              <a:pPr/>
              <a:t>8</a:t>
            </a:fld>
            <a:endParaRPr lang="en-US" dirty="0"/>
          </a:p>
        </p:txBody>
      </p:sp>
      <p:sp>
        <p:nvSpPr>
          <p:cNvPr id="9" name="TextBox 8">
            <a:extLst>
              <a:ext uri="{FF2B5EF4-FFF2-40B4-BE49-F238E27FC236}">
                <a16:creationId xmlns="" xmlns:a16="http://schemas.microsoft.com/office/drawing/2014/main" id="{0251F5B6-EEEC-40FB-BE25-2E954F58C78F}"/>
              </a:ext>
            </a:extLst>
          </p:cNvPr>
          <p:cNvSpPr txBox="1"/>
          <p:nvPr/>
        </p:nvSpPr>
        <p:spPr>
          <a:xfrm>
            <a:off x="584310" y="1118239"/>
            <a:ext cx="11167980" cy="5139869"/>
          </a:xfrm>
          <a:prstGeom prst="rect">
            <a:avLst/>
          </a:prstGeom>
          <a:noFill/>
        </p:spPr>
        <p:txBody>
          <a:bodyPr wrap="square" rtlCol="0">
            <a:spAutoFit/>
          </a:bodyPr>
          <a:lstStyle/>
          <a:p>
            <a:r>
              <a:rPr lang="en-US" sz="2200" b="1" dirty="0" err="1">
                <a:solidFill>
                  <a:srgbClr val="3D05BB"/>
                </a:solidFill>
              </a:rPr>
              <a:t>ClimEd</a:t>
            </a:r>
            <a:r>
              <a:rPr lang="en-US" sz="2200" b="1" dirty="0">
                <a:solidFill>
                  <a:srgbClr val="3D05BB"/>
                </a:solidFill>
              </a:rPr>
              <a:t> 1</a:t>
            </a:r>
            <a:r>
              <a:rPr lang="en-US" sz="2200" b="1" baseline="30000" dirty="0">
                <a:solidFill>
                  <a:srgbClr val="3D05BB"/>
                </a:solidFill>
              </a:rPr>
              <a:t>st</a:t>
            </a:r>
            <a:r>
              <a:rPr lang="en-US" sz="2200" b="1" dirty="0">
                <a:solidFill>
                  <a:srgbClr val="3D05BB"/>
                </a:solidFill>
              </a:rPr>
              <a:t> Training</a:t>
            </a:r>
          </a:p>
          <a:p>
            <a:r>
              <a:rPr lang="en-US" sz="2000" dirty="0" err="1"/>
              <a:t>ClimEd</a:t>
            </a:r>
            <a:r>
              <a:rPr lang="en-US" sz="2000" dirty="0"/>
              <a:t> Related </a:t>
            </a:r>
            <a:r>
              <a:rPr lang="en-US" sz="2000" dirty="0" err="1"/>
              <a:t>HomeWork</a:t>
            </a:r>
            <a:r>
              <a:rPr lang="en-US" sz="2000" dirty="0"/>
              <a:t> Assignments (HWAs as Projects) as </a:t>
            </a:r>
            <a:r>
              <a:rPr lang="en-US" sz="2000" b="1" dirty="0"/>
              <a:t>Modules </a:t>
            </a:r>
            <a:r>
              <a:rPr lang="en-US" sz="2000" dirty="0"/>
              <a:t>1-2-3 (including specific directions) </a:t>
            </a:r>
          </a:p>
          <a:p>
            <a:r>
              <a:rPr lang="en-US" sz="2000" b="1" dirty="0"/>
              <a:t>12 Groups – work in the EULS Moodle system (Estonia) - </a:t>
            </a:r>
            <a:r>
              <a:rPr lang="en-US" sz="2000" b="1" dirty="0">
                <a:solidFill>
                  <a:srgbClr val="3D05BB"/>
                </a:solidFill>
              </a:rPr>
              <a:t>46</a:t>
            </a:r>
            <a:r>
              <a:rPr lang="en-US" sz="2000" b="1" dirty="0"/>
              <a:t> participants/”students”</a:t>
            </a:r>
          </a:p>
          <a:p>
            <a:r>
              <a:rPr lang="en-US" sz="2000" dirty="0"/>
              <a:t>Focuses of </a:t>
            </a:r>
            <a:r>
              <a:rPr lang="en-US" sz="2000" dirty="0" err="1"/>
              <a:t>ClimEd</a:t>
            </a:r>
            <a:r>
              <a:rPr lang="en-US" sz="2000" dirty="0"/>
              <a:t> related Modules “Towards climate-smart policy in the economic sector”</a:t>
            </a:r>
          </a:p>
          <a:p>
            <a:r>
              <a:rPr lang="en-US" sz="2000" dirty="0"/>
              <a:t>&amp;  “The economic sector transformation: changes, challenges and governance”</a:t>
            </a:r>
          </a:p>
          <a:p>
            <a:r>
              <a:rPr lang="en-US" sz="2000" dirty="0"/>
              <a:t>For directions: Agriculture, Energy, Technical Design and Construction, Urban Economy, Water Management, Health-care.</a:t>
            </a:r>
          </a:p>
          <a:p>
            <a:endParaRPr lang="en-US" sz="2000" b="1" dirty="0"/>
          </a:p>
          <a:p>
            <a:r>
              <a:rPr lang="en-US" sz="2200" b="1" dirty="0" err="1">
                <a:solidFill>
                  <a:srgbClr val="3D05BB"/>
                </a:solidFill>
              </a:rPr>
              <a:t>ClimEd</a:t>
            </a:r>
            <a:r>
              <a:rPr lang="en-US" sz="2200" b="1" dirty="0">
                <a:solidFill>
                  <a:srgbClr val="3D05BB"/>
                </a:solidFill>
              </a:rPr>
              <a:t> 2</a:t>
            </a:r>
            <a:r>
              <a:rPr lang="en-US" sz="2200" b="1" baseline="30000" dirty="0">
                <a:solidFill>
                  <a:srgbClr val="3D05BB"/>
                </a:solidFill>
              </a:rPr>
              <a:t>nd</a:t>
            </a:r>
            <a:r>
              <a:rPr lang="en-US" sz="2200" b="1" dirty="0">
                <a:solidFill>
                  <a:srgbClr val="3D05BB"/>
                </a:solidFill>
              </a:rPr>
              <a:t> Training</a:t>
            </a:r>
          </a:p>
          <a:p>
            <a:r>
              <a:rPr lang="en-US" sz="2000" b="1" dirty="0"/>
              <a:t>12 Groups - work in the OSENU Moodle system (Ukraine) - </a:t>
            </a:r>
            <a:r>
              <a:rPr lang="en-US" sz="2000" b="1" dirty="0">
                <a:solidFill>
                  <a:srgbClr val="3D05BB"/>
                </a:solidFill>
              </a:rPr>
              <a:t>56</a:t>
            </a:r>
            <a:r>
              <a:rPr lang="en-US" sz="2000" b="1" dirty="0"/>
              <a:t> participants/”students”</a:t>
            </a:r>
          </a:p>
          <a:p>
            <a:endParaRPr lang="en-US" sz="2200" b="1" dirty="0">
              <a:solidFill>
                <a:srgbClr val="3D05BB"/>
              </a:solidFill>
            </a:endParaRPr>
          </a:p>
          <a:p>
            <a:r>
              <a:rPr lang="en-US" sz="2200" b="1" dirty="0" err="1">
                <a:solidFill>
                  <a:srgbClr val="3D05BB"/>
                </a:solidFill>
              </a:rPr>
              <a:t>ClimEd</a:t>
            </a:r>
            <a:r>
              <a:rPr lang="en-US" sz="2200" b="1" dirty="0">
                <a:solidFill>
                  <a:srgbClr val="3D05BB"/>
                </a:solidFill>
              </a:rPr>
              <a:t> 3rd Training</a:t>
            </a:r>
          </a:p>
          <a:p>
            <a:r>
              <a:rPr lang="en-US" sz="2000" b="1" dirty="0"/>
              <a:t>12 Groups - work in the OSENU Moodle system (Ukraine) - </a:t>
            </a:r>
            <a:r>
              <a:rPr lang="en-US" sz="2000" b="1" dirty="0">
                <a:solidFill>
                  <a:srgbClr val="3D05BB"/>
                </a:solidFill>
              </a:rPr>
              <a:t>45</a:t>
            </a:r>
            <a:r>
              <a:rPr lang="en-US" sz="2000" b="1" dirty="0"/>
              <a:t> participants/”students”</a:t>
            </a:r>
          </a:p>
          <a:p>
            <a:endParaRPr lang="en-US" sz="2000" b="1" dirty="0"/>
          </a:p>
          <a:p>
            <a:r>
              <a:rPr lang="en-US" sz="2000" b="1" dirty="0"/>
              <a:t>					</a:t>
            </a:r>
            <a:r>
              <a:rPr lang="en-US" sz="2000" i="1" dirty="0"/>
              <a:t>&amp; all </a:t>
            </a:r>
            <a:r>
              <a:rPr lang="en-US" sz="2000" i="1" dirty="0" err="1"/>
              <a:t>ClimEd</a:t>
            </a:r>
            <a:r>
              <a:rPr lang="en-US" sz="2000" i="1" dirty="0"/>
              <a:t> trainings will use OSENU Moodle system</a:t>
            </a:r>
          </a:p>
        </p:txBody>
      </p:sp>
      <p:pic>
        <p:nvPicPr>
          <p:cNvPr id="1026" name="Picture 2" descr="Moodle - Open-source learning platform | Moodle.org">
            <a:extLst>
              <a:ext uri="{FF2B5EF4-FFF2-40B4-BE49-F238E27FC236}">
                <a16:creationId xmlns="" xmlns:a16="http://schemas.microsoft.com/office/drawing/2014/main" id="{880E0183-F615-420E-8786-5F97D2F97A63}"/>
              </a:ext>
            </a:extLst>
          </p:cNvPr>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364047" y="3354901"/>
            <a:ext cx="2618989" cy="66654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06318497"/>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B98CB360-9A62-4AE1-A8F8-22048DA757B7}"/>
              </a:ext>
            </a:extLst>
          </p:cNvPr>
          <p:cNvSpPr txBox="1">
            <a:spLocks/>
          </p:cNvSpPr>
          <p:nvPr/>
        </p:nvSpPr>
        <p:spPr>
          <a:xfrm>
            <a:off x="315310" y="234283"/>
            <a:ext cx="11876690" cy="6102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B0F0"/>
                </a:solidFill>
                <a:latin typeface="+mj-lt"/>
                <a:ea typeface="+mj-ea"/>
                <a:cs typeface="+mj-cs"/>
              </a:defRPr>
            </a:lvl1pPr>
          </a:lstStyle>
          <a:p>
            <a:pPr algn="ctr"/>
            <a:r>
              <a:rPr lang="en-US" b="1" dirty="0">
                <a:solidFill>
                  <a:srgbClr val="3D05BB"/>
                </a:solidFill>
              </a:rPr>
              <a:t>Block-III: Finals – HWAs/ Projects’ </a:t>
            </a:r>
            <a:r>
              <a:rPr lang="en-US" b="1" dirty="0" err="1">
                <a:solidFill>
                  <a:srgbClr val="3D05BB"/>
                </a:solidFill>
              </a:rPr>
              <a:t>Defences</a:t>
            </a:r>
            <a:endParaRPr lang="en-US" b="1" dirty="0">
              <a:solidFill>
                <a:srgbClr val="3D05BB"/>
              </a:solidFill>
            </a:endParaRPr>
          </a:p>
        </p:txBody>
      </p:sp>
      <p:sp>
        <p:nvSpPr>
          <p:cNvPr id="6" name="Date Placeholder 3">
            <a:extLst>
              <a:ext uri="{FF2B5EF4-FFF2-40B4-BE49-F238E27FC236}">
                <a16:creationId xmlns="" xmlns:a16="http://schemas.microsoft.com/office/drawing/2014/main" id="{8F5F8C72-3174-49DE-9C3A-9FA24C145488}"/>
              </a:ext>
            </a:extLst>
          </p:cNvPr>
          <p:cNvSpPr>
            <a:spLocks noGrp="1"/>
          </p:cNvSpPr>
          <p:nvPr>
            <p:ph type="dt" sz="half" idx="10"/>
          </p:nvPr>
        </p:nvSpPr>
        <p:spPr>
          <a:xfrm>
            <a:off x="838200" y="6356350"/>
            <a:ext cx="1007225" cy="365125"/>
          </a:xfrm>
        </p:spPr>
        <p:txBody>
          <a:bodyPr/>
          <a:lstStyle/>
          <a:p>
            <a:fld id="{C1883C14-771A-48EE-8A80-F60CD852F446}" type="datetime1">
              <a:rPr lang="en-US" smtClean="0"/>
              <a:pPr/>
              <a:t>5/20/2022</a:t>
            </a:fld>
            <a:endParaRPr lang="en-US" dirty="0"/>
          </a:p>
        </p:txBody>
      </p:sp>
      <p:sp>
        <p:nvSpPr>
          <p:cNvPr id="7" name="Footer Placeholder 4">
            <a:extLst>
              <a:ext uri="{FF2B5EF4-FFF2-40B4-BE49-F238E27FC236}">
                <a16:creationId xmlns="" xmlns:a16="http://schemas.microsoft.com/office/drawing/2014/main" id="{84E949A8-6CC6-42C9-8BAA-0F75A5ADBD59}"/>
              </a:ext>
            </a:extLst>
          </p:cNvPr>
          <p:cNvSpPr>
            <a:spLocks noGrp="1"/>
          </p:cNvSpPr>
          <p:nvPr>
            <p:ph type="ftr" sz="quarter" idx="11"/>
          </p:nvPr>
        </p:nvSpPr>
        <p:spPr>
          <a:xfrm>
            <a:off x="1936865" y="6356350"/>
            <a:ext cx="8736677" cy="365125"/>
          </a:xfrm>
        </p:spPr>
        <p:txBody>
          <a:bodyPr/>
          <a:lstStyle/>
          <a:p>
            <a:pPr>
              <a:defRPr/>
            </a:pPr>
            <a:r>
              <a:rPr lang="en-US" dirty="0"/>
              <a:t>The European Commission support for the production of this publication does not constitute an endorsement of the contents which reflects the views only</a:t>
            </a:r>
          </a:p>
          <a:p>
            <a:pPr>
              <a:defRPr/>
            </a:pPr>
            <a:r>
              <a:rPr lang="en-US" dirty="0"/>
              <a:t>of the authors, and the Commission cannot be held responsible for any use which may be made of the information contained therein</a:t>
            </a:r>
          </a:p>
        </p:txBody>
      </p:sp>
      <p:sp>
        <p:nvSpPr>
          <p:cNvPr id="8" name="Slide Number Placeholder 5">
            <a:extLst>
              <a:ext uri="{FF2B5EF4-FFF2-40B4-BE49-F238E27FC236}">
                <a16:creationId xmlns="" xmlns:a16="http://schemas.microsoft.com/office/drawing/2014/main" id="{4056D670-03F9-408B-A026-FDC9B96DB827}"/>
              </a:ext>
            </a:extLst>
          </p:cNvPr>
          <p:cNvSpPr>
            <a:spLocks noGrp="1"/>
          </p:cNvSpPr>
          <p:nvPr>
            <p:ph type="sldNum" sz="quarter" idx="12"/>
          </p:nvPr>
        </p:nvSpPr>
        <p:spPr>
          <a:xfrm>
            <a:off x="10781607" y="6356350"/>
            <a:ext cx="572193" cy="365125"/>
          </a:xfrm>
        </p:spPr>
        <p:txBody>
          <a:bodyPr/>
          <a:lstStyle/>
          <a:p>
            <a:fld id="{90F67618-A52E-4987-947D-71E58B73B891}" type="slidenum">
              <a:rPr lang="en-US" smtClean="0"/>
              <a:pPr/>
              <a:t>9</a:t>
            </a:fld>
            <a:endParaRPr lang="en-US" dirty="0"/>
          </a:p>
        </p:txBody>
      </p:sp>
      <p:grpSp>
        <p:nvGrpSpPr>
          <p:cNvPr id="41" name="Group 40">
            <a:extLst>
              <a:ext uri="{FF2B5EF4-FFF2-40B4-BE49-F238E27FC236}">
                <a16:creationId xmlns="" xmlns:a16="http://schemas.microsoft.com/office/drawing/2014/main" id="{9CB26B62-9ED8-4FC2-B8D9-F6946633499A}"/>
              </a:ext>
            </a:extLst>
          </p:cNvPr>
          <p:cNvGrpSpPr/>
          <p:nvPr/>
        </p:nvGrpSpPr>
        <p:grpSpPr>
          <a:xfrm>
            <a:off x="8030396" y="845556"/>
            <a:ext cx="3491312" cy="5621892"/>
            <a:chOff x="7582513" y="845556"/>
            <a:chExt cx="3491312" cy="5621892"/>
          </a:xfrm>
        </p:grpSpPr>
        <p:pic>
          <p:nvPicPr>
            <p:cNvPr id="12" name="Picture 11" descr="Graphical user interface, text, application&#10;&#10;Description automatically generated">
              <a:extLst>
                <a:ext uri="{FF2B5EF4-FFF2-40B4-BE49-F238E27FC236}">
                  <a16:creationId xmlns="" xmlns:a16="http://schemas.microsoft.com/office/drawing/2014/main" id="{E110E640-325C-48F6-958C-33DE05CB72F6}"/>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600145" y="2511415"/>
              <a:ext cx="3473680" cy="2454748"/>
            </a:xfrm>
            <a:prstGeom prst="rect">
              <a:avLst/>
            </a:prstGeom>
          </p:spPr>
        </p:pic>
        <p:pic>
          <p:nvPicPr>
            <p:cNvPr id="3" name="Picture 2" descr="Graphical user interface, application&#10;&#10;Description automatically generated">
              <a:extLst>
                <a:ext uri="{FF2B5EF4-FFF2-40B4-BE49-F238E27FC236}">
                  <a16:creationId xmlns="" xmlns:a16="http://schemas.microsoft.com/office/drawing/2014/main" id="{CCF052D0-D079-482B-A07D-3CA79D1034E5}"/>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649343" y="4541177"/>
              <a:ext cx="3424482" cy="1926271"/>
            </a:xfrm>
            <a:prstGeom prst="rect">
              <a:avLst/>
            </a:prstGeom>
          </p:spPr>
        </p:pic>
        <p:pic>
          <p:nvPicPr>
            <p:cNvPr id="10" name="Picture 9" descr="Text&#10;&#10;Description automatically generated">
              <a:extLst>
                <a:ext uri="{FF2B5EF4-FFF2-40B4-BE49-F238E27FC236}">
                  <a16:creationId xmlns="" xmlns:a16="http://schemas.microsoft.com/office/drawing/2014/main" id="{2C2B6198-76C0-43E9-A17A-E346E1AF28E9}"/>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582513" y="845556"/>
              <a:ext cx="3491312" cy="1964445"/>
            </a:xfrm>
            <a:prstGeom prst="rect">
              <a:avLst/>
            </a:prstGeom>
          </p:spPr>
        </p:pic>
      </p:grpSp>
      <p:grpSp>
        <p:nvGrpSpPr>
          <p:cNvPr id="42" name="Group 41">
            <a:extLst>
              <a:ext uri="{FF2B5EF4-FFF2-40B4-BE49-F238E27FC236}">
                <a16:creationId xmlns="" xmlns:a16="http://schemas.microsoft.com/office/drawing/2014/main" id="{A0452958-A4A2-476F-A5C3-F8C93634C97A}"/>
              </a:ext>
            </a:extLst>
          </p:cNvPr>
          <p:cNvGrpSpPr/>
          <p:nvPr/>
        </p:nvGrpSpPr>
        <p:grpSpPr>
          <a:xfrm>
            <a:off x="4288631" y="789104"/>
            <a:ext cx="3605644" cy="5796177"/>
            <a:chOff x="3822081" y="789104"/>
            <a:chExt cx="3605644" cy="5796177"/>
          </a:xfrm>
        </p:grpSpPr>
        <p:pic>
          <p:nvPicPr>
            <p:cNvPr id="26" name="Picture 25" descr="Text&#10;&#10;Description automatically generated">
              <a:extLst>
                <a:ext uri="{FF2B5EF4-FFF2-40B4-BE49-F238E27FC236}">
                  <a16:creationId xmlns="" xmlns:a16="http://schemas.microsoft.com/office/drawing/2014/main" id="{47D72E84-20A2-4EDD-9338-4AF490B80479}"/>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866622" y="4587410"/>
              <a:ext cx="3551772" cy="1997871"/>
            </a:xfrm>
            <a:prstGeom prst="rect">
              <a:avLst/>
            </a:prstGeom>
          </p:spPr>
        </p:pic>
        <p:pic>
          <p:nvPicPr>
            <p:cNvPr id="38" name="Picture 37" descr="Text&#10;&#10;Description automatically generated">
              <a:extLst>
                <a:ext uri="{FF2B5EF4-FFF2-40B4-BE49-F238E27FC236}">
                  <a16:creationId xmlns="" xmlns:a16="http://schemas.microsoft.com/office/drawing/2014/main" id="{39AC4778-1564-4865-91C7-EEB26FBA5AE1}"/>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835020" y="2709042"/>
              <a:ext cx="3592705" cy="2020897"/>
            </a:xfrm>
            <a:prstGeom prst="rect">
              <a:avLst/>
            </a:prstGeom>
          </p:spPr>
        </p:pic>
        <p:pic>
          <p:nvPicPr>
            <p:cNvPr id="22" name="Picture 21" descr="Text&#10;&#10;Description automatically generated">
              <a:extLst>
                <a:ext uri="{FF2B5EF4-FFF2-40B4-BE49-F238E27FC236}">
                  <a16:creationId xmlns="" xmlns:a16="http://schemas.microsoft.com/office/drawing/2014/main" id="{20B51B90-AD7B-4124-9BE6-7818339A6ACB}"/>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822081" y="789104"/>
              <a:ext cx="3592706" cy="2020897"/>
            </a:xfrm>
            <a:prstGeom prst="rect">
              <a:avLst/>
            </a:prstGeom>
          </p:spPr>
        </p:pic>
      </p:grpSp>
      <p:grpSp>
        <p:nvGrpSpPr>
          <p:cNvPr id="43" name="Group 42">
            <a:extLst>
              <a:ext uri="{FF2B5EF4-FFF2-40B4-BE49-F238E27FC236}">
                <a16:creationId xmlns="" xmlns:a16="http://schemas.microsoft.com/office/drawing/2014/main" id="{7B0FD8BA-558F-42A0-ACD9-13EEA6AF7CF2}"/>
              </a:ext>
            </a:extLst>
          </p:cNvPr>
          <p:cNvGrpSpPr/>
          <p:nvPr/>
        </p:nvGrpSpPr>
        <p:grpSpPr>
          <a:xfrm>
            <a:off x="569738" y="789104"/>
            <a:ext cx="3624308" cy="5810099"/>
            <a:chOff x="140512" y="789104"/>
            <a:chExt cx="3624308" cy="5810099"/>
          </a:xfrm>
        </p:grpSpPr>
        <p:pic>
          <p:nvPicPr>
            <p:cNvPr id="34" name="Picture 33" descr="Graphical user interface, text, website&#10;&#10;Description automatically generated">
              <a:extLst>
                <a:ext uri="{FF2B5EF4-FFF2-40B4-BE49-F238E27FC236}">
                  <a16:creationId xmlns="" xmlns:a16="http://schemas.microsoft.com/office/drawing/2014/main" id="{6B5F0D17-81B6-4108-A3EA-4F06429202A1}"/>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72114" y="2801546"/>
              <a:ext cx="3592706" cy="2020897"/>
            </a:xfrm>
            <a:prstGeom prst="rect">
              <a:avLst/>
            </a:prstGeom>
          </p:spPr>
        </p:pic>
        <p:pic>
          <p:nvPicPr>
            <p:cNvPr id="36" name="Picture 35" descr="A picture containing text&#10;&#10;Description automatically generated">
              <a:extLst>
                <a:ext uri="{FF2B5EF4-FFF2-40B4-BE49-F238E27FC236}">
                  <a16:creationId xmlns="" xmlns:a16="http://schemas.microsoft.com/office/drawing/2014/main" id="{9C6A0AA7-5321-4130-BB67-E597B8E5F319}"/>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40512" y="789104"/>
              <a:ext cx="3592706" cy="2020897"/>
            </a:xfrm>
            <a:prstGeom prst="rect">
              <a:avLst/>
            </a:prstGeom>
          </p:spPr>
        </p:pic>
        <p:pic>
          <p:nvPicPr>
            <p:cNvPr id="32" name="Picture 31" descr="Text&#10;&#10;Description automatically generated">
              <a:extLst>
                <a:ext uri="{FF2B5EF4-FFF2-40B4-BE49-F238E27FC236}">
                  <a16:creationId xmlns="" xmlns:a16="http://schemas.microsoft.com/office/drawing/2014/main" id="{F5FC96FB-3DA6-4D8C-9D51-01CF621A3EEF}"/>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72114" y="4590605"/>
              <a:ext cx="3570841" cy="2008598"/>
            </a:xfrm>
            <a:prstGeom prst="rect">
              <a:avLst/>
            </a:prstGeom>
          </p:spPr>
        </p:pic>
      </p:grpSp>
      <p:sp>
        <p:nvSpPr>
          <p:cNvPr id="45" name="TextBox 44">
            <a:extLst>
              <a:ext uri="{FF2B5EF4-FFF2-40B4-BE49-F238E27FC236}">
                <a16:creationId xmlns="" xmlns:a16="http://schemas.microsoft.com/office/drawing/2014/main" id="{2C2BD53C-81E8-4EE2-B44F-62DBD2F7BFB6}"/>
              </a:ext>
            </a:extLst>
          </p:cNvPr>
          <p:cNvSpPr txBox="1"/>
          <p:nvPr/>
        </p:nvSpPr>
        <p:spPr>
          <a:xfrm>
            <a:off x="8664316" y="595828"/>
            <a:ext cx="2403388" cy="430887"/>
          </a:xfrm>
          <a:prstGeom prst="rect">
            <a:avLst/>
          </a:prstGeom>
          <a:noFill/>
        </p:spPr>
        <p:txBody>
          <a:bodyPr wrap="square">
            <a:spAutoFit/>
          </a:bodyPr>
          <a:lstStyle/>
          <a:p>
            <a:r>
              <a:rPr lang="en-US" sz="2200" b="1" dirty="0" err="1">
                <a:solidFill>
                  <a:srgbClr val="3D05BB"/>
                </a:solidFill>
              </a:rPr>
              <a:t>ClimEd</a:t>
            </a:r>
            <a:r>
              <a:rPr lang="en-US" sz="2200" b="1" dirty="0">
                <a:solidFill>
                  <a:srgbClr val="3D05BB"/>
                </a:solidFill>
              </a:rPr>
              <a:t> 2</a:t>
            </a:r>
            <a:r>
              <a:rPr lang="en-US" sz="2200" b="1" baseline="30000" dirty="0">
                <a:solidFill>
                  <a:srgbClr val="3D05BB"/>
                </a:solidFill>
              </a:rPr>
              <a:t>nd</a:t>
            </a:r>
            <a:r>
              <a:rPr lang="en-US" sz="2200" b="1" dirty="0">
                <a:solidFill>
                  <a:srgbClr val="3D05BB"/>
                </a:solidFill>
              </a:rPr>
              <a:t> Training</a:t>
            </a:r>
          </a:p>
        </p:txBody>
      </p:sp>
      <p:sp>
        <p:nvSpPr>
          <p:cNvPr id="46" name="TextBox 45">
            <a:extLst>
              <a:ext uri="{FF2B5EF4-FFF2-40B4-BE49-F238E27FC236}">
                <a16:creationId xmlns="" xmlns:a16="http://schemas.microsoft.com/office/drawing/2014/main" id="{21A201AD-BF6E-40B0-8675-87AEAC11A36D}"/>
              </a:ext>
            </a:extLst>
          </p:cNvPr>
          <p:cNvSpPr txBox="1"/>
          <p:nvPr/>
        </p:nvSpPr>
        <p:spPr>
          <a:xfrm>
            <a:off x="1196698" y="634576"/>
            <a:ext cx="2308954" cy="430887"/>
          </a:xfrm>
          <a:prstGeom prst="rect">
            <a:avLst/>
          </a:prstGeom>
          <a:noFill/>
        </p:spPr>
        <p:txBody>
          <a:bodyPr wrap="square">
            <a:spAutoFit/>
          </a:bodyPr>
          <a:lstStyle/>
          <a:p>
            <a:r>
              <a:rPr lang="en-US" sz="2200" b="1" dirty="0" err="1">
                <a:solidFill>
                  <a:srgbClr val="3D05BB"/>
                </a:solidFill>
              </a:rPr>
              <a:t>ClimEd</a:t>
            </a:r>
            <a:r>
              <a:rPr lang="en-US" sz="2200" b="1" dirty="0">
                <a:solidFill>
                  <a:srgbClr val="3D05BB"/>
                </a:solidFill>
              </a:rPr>
              <a:t> 1</a:t>
            </a:r>
            <a:r>
              <a:rPr lang="en-US" sz="2200" b="1" baseline="30000" dirty="0">
                <a:solidFill>
                  <a:srgbClr val="3D05BB"/>
                </a:solidFill>
              </a:rPr>
              <a:t>st</a:t>
            </a:r>
            <a:r>
              <a:rPr lang="en-US" sz="2200" b="1" dirty="0">
                <a:solidFill>
                  <a:srgbClr val="3D05BB"/>
                </a:solidFill>
              </a:rPr>
              <a:t> Training</a:t>
            </a:r>
          </a:p>
        </p:txBody>
      </p:sp>
    </p:spTree>
    <p:extLst>
      <p:ext uri="{BB962C8B-B14F-4D97-AF65-F5344CB8AC3E}">
        <p14:creationId xmlns="" xmlns:p14="http://schemas.microsoft.com/office/powerpoint/2010/main" val="2311560520"/>
      </p:ext>
    </p:extLst>
  </p:cSld>
  <p:clrMapOvr>
    <a:masterClrMapping/>
  </p:clrMapOvr>
  <mc:AlternateContent xmlns:mc="http://schemas.openxmlformats.org/markup-compatibility/2006">
    <mc:Choice xmlns="" xmlns:p14="http://schemas.microsoft.com/office/powerpoint/2010/main" Requires="p14">
      <p:transition spd="slow" p14:dur="1500">
        <p:split orient="vert" dir="in"/>
      </p:transition>
    </mc:Choice>
    <mc:Fallback>
      <p:transition spd="slow">
        <p:split orient="vert" dir="in"/>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1895</TotalTime>
  <Words>4301</Words>
  <Application>Microsoft Office PowerPoint</Application>
  <PresentationFormat>Произвольный</PresentationFormat>
  <Paragraphs>560</Paragraphs>
  <Slides>21</Slides>
  <Notes>3</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Office Theme</vt:lpstr>
      <vt:lpstr>CLIMATE-ORIENTED TRANINGS IN THE FIELD OF CLIMATE SERVICES, CLIMATE CHANGE ADAPTATION AND MITIGATION</vt:lpstr>
      <vt:lpstr>Erasmus+ ClimEd Project</vt:lpstr>
      <vt:lpstr>Слайд 3</vt:lpstr>
      <vt:lpstr>Слайд 4</vt:lpstr>
      <vt:lpstr>Слайд 5</vt:lpstr>
      <vt:lpstr>Слайд 6</vt:lpstr>
      <vt:lpstr>Слайд 7</vt:lpstr>
      <vt:lpstr>Слайд 8</vt:lpstr>
      <vt:lpstr>Слайд 9</vt:lpstr>
      <vt:lpstr>Слайд 10</vt:lpstr>
      <vt:lpstr>ClimEd Certificates Awarding</vt:lpstr>
      <vt:lpstr>Слайд 12</vt:lpstr>
      <vt:lpstr>Слайд 13</vt:lpstr>
      <vt:lpstr>    Self-Evaluation</vt:lpstr>
      <vt:lpstr>Слайд 15</vt:lpstr>
      <vt:lpstr>Слайд 16</vt:lpstr>
      <vt:lpstr>Слайд 17</vt:lpstr>
      <vt:lpstr>Слайд 18</vt:lpstr>
      <vt:lpstr>Слайд 19</vt:lpstr>
      <vt:lpstr>Acknowledgements</vt:lpstr>
      <vt:lpstr>Thank you! Дякую!  Kiitos! Tack!  Gracias! Спасибо!  Aitüma! Дзякуй!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Alexander Mahura</dc:creator>
  <cp:lastModifiedBy>Microsoft Office</cp:lastModifiedBy>
  <cp:revision>193</cp:revision>
  <dcterms:created xsi:type="dcterms:W3CDTF">2021-01-10T23:29:00Z</dcterms:created>
  <dcterms:modified xsi:type="dcterms:W3CDTF">2022-05-20T16:27:54Z</dcterms:modified>
</cp:coreProperties>
</file>