
<file path=[Content_Types].xml><?xml version="1.0" encoding="utf-8"?>
<Types xmlns="http://schemas.openxmlformats.org/package/2006/content-types">
  <Default Extension="jpeg" ContentType="image/jpeg"/>
  <Default Extension="JPG" ContentType="image/.jpg"/>
  <Default Extension="png" ContentType="image/png"/>
  <Default Extension="emf" ContentType="image/x-em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charts/colors1.xml" ContentType="application/vnd.ms-office.chartcolorstyle+xml"/>
  <Override PartName="/ppt/charts/colors2.xml" ContentType="application/vnd.ms-office.chartcolorstyle+xml"/>
  <Override PartName="/ppt/charts/colors3.xml" ContentType="application/vnd.ms-office.chartcolorstyle+xml"/>
  <Override PartName="/ppt/charts/colors4.xml" ContentType="application/vnd.ms-office.chartcolorstyle+xml"/>
  <Override PartName="/ppt/charts/style1.xml" ContentType="application/vnd.ms-office.chartstyle+xml"/>
  <Override PartName="/ppt/charts/style2.xml" ContentType="application/vnd.ms-office.chartstyle+xml"/>
  <Override PartName="/ppt/charts/style3.xml" ContentType="application/vnd.ms-office.chartstyle+xml"/>
  <Override PartName="/ppt/charts/style4.xml" ContentType="application/vnd.ms-office.chartstyle+xml"/>
  <Override PartName="/ppt/commentAuthors.xml" ContentType="application/vnd.openxmlformats-officedocument.presentationml.commentAuthors+xml"/>
  <Override PartName="/ppt/media/image1.svg" ContentType="image/svg+xml"/>
  <Override PartName="/ppt/media/image2.svg" ContentType="image/svg+xml"/>
  <Override PartName="/ppt/media/image3.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sldIdLst>
    <p:sldId id="323" r:id="rId3"/>
    <p:sldId id="327" r:id="rId5"/>
    <p:sldId id="328" r:id="rId6"/>
    <p:sldId id="329" r:id="rId7"/>
    <p:sldId id="330" r:id="rId8"/>
    <p:sldId id="334" r:id="rId9"/>
    <p:sldId id="352" r:id="rId10"/>
    <p:sldId id="354" r:id="rId11"/>
    <p:sldId id="358" r:id="rId12"/>
    <p:sldId id="332" r:id="rId13"/>
    <p:sldId id="293" r:id="rId14"/>
  </p:sldIdLst>
  <p:sldSz cx="12192000" cy="6858000"/>
  <p:notesSz cx="6858000" cy="9144000"/>
  <p:custDataLst>
    <p:tags r:id="rId19"/>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86189" initials="8" lastIdx="2"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0072BC"/>
    <a:srgbClr val="D9D9D9"/>
    <a:srgbClr val="DCDCDC"/>
    <a:srgbClr val="F0F0F0"/>
    <a:srgbClr val="E6E6E6"/>
    <a:srgbClr val="C8C8C8"/>
    <a:srgbClr val="FAFAFA"/>
    <a:srgbClr val="BEBEB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778" autoAdjust="0"/>
    <p:restoredTop sz="96441" autoAdjust="0"/>
  </p:normalViewPr>
  <p:slideViewPr>
    <p:cSldViewPr snapToGrid="0">
      <p:cViewPr varScale="1">
        <p:scale>
          <a:sx n="117" d="100"/>
          <a:sy n="117" d="100"/>
        </p:scale>
        <p:origin x="420" y="96"/>
      </p:cViewPr>
      <p:guideLst>
        <p:guide orient="horz" pos="1983"/>
        <p:guide pos="3839"/>
      </p:guideLst>
    </p:cSldViewPr>
  </p:slideViewPr>
  <p:notesTextViewPr>
    <p:cViewPr>
      <p:scale>
        <a:sx n="3" d="2"/>
        <a:sy n="3" d="2"/>
      </p:scale>
      <p:origin x="0" y="0"/>
    </p:cViewPr>
  </p:notesTextViewPr>
  <p:notesViewPr>
    <p:cSldViewPr snapToGrid="0">
      <p:cViewPr varScale="1">
        <p:scale>
          <a:sx n="92" d="100"/>
          <a:sy n="92" d="100"/>
        </p:scale>
        <p:origin x="2550" y="102"/>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notesMaster" Target="notesMasters/notesMaster1.xml"/><Relationship Id="rId3" Type="http://schemas.openxmlformats.org/officeDocument/2006/relationships/slide" Target="slides/slide1.xml"/><Relationship Id="rId2" Type="http://schemas.openxmlformats.org/officeDocument/2006/relationships/theme" Target="theme/theme1.xml"/><Relationship Id="rId19" Type="http://schemas.openxmlformats.org/officeDocument/2006/relationships/tags" Target="tags/tag64.xml"/><Relationship Id="rId18" Type="http://schemas.openxmlformats.org/officeDocument/2006/relationships/commentAuthors" Target="commentAuthors.xml"/><Relationship Id="rId17" Type="http://schemas.openxmlformats.org/officeDocument/2006/relationships/tableStyles" Target="tableStyles.xml"/><Relationship Id="rId16" Type="http://schemas.openxmlformats.org/officeDocument/2006/relationships/viewProps" Target="viewProps.xml"/><Relationship Id="rId15" Type="http://schemas.openxmlformats.org/officeDocument/2006/relationships/presProps" Target="presProps.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charts/_rels/chart1.xml.rels><?xml version="1.0" encoding="UTF-8" standalone="yes"?>
<Relationships xmlns="http://schemas.openxmlformats.org/package/2006/relationships"><Relationship Id="rId3" Type="http://schemas.microsoft.com/office/2011/relationships/chartColorStyle" Target="colors1.xml"/><Relationship Id="rId2" Type="http://schemas.microsoft.com/office/2011/relationships/chartStyle" Target="style1.xml"/><Relationship Id="rId1" Type="http://schemas.openxmlformats.org/officeDocument/2006/relationships/oleObject" Target="file:///F:\&#30406;&#26685;&#37325;&#37327;&#12289;&#27700;&#20998;&#21464;&#21270;.xlsx" TargetMode="External"/></Relationships>
</file>

<file path=ppt/charts/_rels/chart2.xml.rels><?xml version="1.0" encoding="UTF-8" standalone="yes"?>
<Relationships xmlns="http://schemas.openxmlformats.org/package/2006/relationships"><Relationship Id="rId3" Type="http://schemas.microsoft.com/office/2011/relationships/chartColorStyle" Target="colors2.xml"/><Relationship Id="rId2" Type="http://schemas.microsoft.com/office/2011/relationships/chartStyle" Target="style2.xml"/><Relationship Id="rId1" Type="http://schemas.openxmlformats.org/officeDocument/2006/relationships/oleObject" Target="file:///F:\&#30406;&#26685;&#37325;&#37327;&#12289;&#27700;&#20998;&#21464;&#21270;.xlsx" TargetMode="External"/></Relationships>
</file>

<file path=ppt/charts/_rels/chart3.xml.rels><?xml version="1.0" encoding="UTF-8" standalone="yes"?>
<Relationships xmlns="http://schemas.openxmlformats.org/package/2006/relationships"><Relationship Id="rId3" Type="http://schemas.microsoft.com/office/2011/relationships/chartColorStyle" Target="colors3.xml"/><Relationship Id="rId2" Type="http://schemas.microsoft.com/office/2011/relationships/chartStyle" Target="style3.xml"/><Relationship Id="rId1" Type="http://schemas.openxmlformats.org/officeDocument/2006/relationships/oleObject" Target="file:///F:\&#30406;&#26685;&#37325;&#37327;&#12289;&#27700;&#20998;&#21464;&#21270;.xlsx" TargetMode="External"/></Relationships>
</file>

<file path=ppt/charts/_rels/chart4.xml.rels><?xml version="1.0" encoding="UTF-8" standalone="yes"?>
<Relationships xmlns="http://schemas.openxmlformats.org/package/2006/relationships"><Relationship Id="rId3" Type="http://schemas.microsoft.com/office/2011/relationships/chartColorStyle" Target="colors4.xml"/><Relationship Id="rId2" Type="http://schemas.microsoft.com/office/2011/relationships/chartStyle" Target="style4.xml"/><Relationship Id="rId1" Type="http://schemas.openxmlformats.org/officeDocument/2006/relationships/oleObject" Target="file:///F:\&#30406;&#26685;&#37325;&#37327;&#12289;&#27700;&#20998;&#21464;&#21270;.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[盆栽重量、水分变化.xlsx]火烧后数据处理!$K$56</c:f>
              <c:strCache>
                <c:ptCount val="1"/>
                <c:pt idx="0">
                  <c:v>Control</c:v>
                </c:pt>
              </c:strCache>
            </c:strRef>
          </c:tx>
          <c:spPr>
            <a:solidFill>
              <a:schemeClr val="accent1"/>
            </a:solidFill>
            <a:ln>
              <a:noFill/>
            </a:ln>
            <a:effectLst/>
          </c:spPr>
          <c:invertIfNegative val="0"/>
          <c:dLbls>
            <c:delete val="1"/>
          </c:dLbls>
          <c:cat>
            <c:strRef>
              <c:f>[盆栽重量、水分变化.xlsx]火烧后数据处理!$J$57:$J$59</c:f>
              <c:strCache>
                <c:ptCount val="3"/>
                <c:pt idx="0">
                  <c:v>4.25-4.30</c:v>
                </c:pt>
                <c:pt idx="1">
                  <c:v>4.30-5.1</c:v>
                </c:pt>
                <c:pt idx="2">
                  <c:v>5.5-5.6</c:v>
                </c:pt>
              </c:strCache>
            </c:strRef>
          </c:cat>
          <c:val>
            <c:numRef>
              <c:f>[盆栽重量、水分变化.xlsx]火烧后数据处理!$K$57:$K$59</c:f>
              <c:numCache>
                <c:formatCode>General</c:formatCode>
                <c:ptCount val="3"/>
                <c:pt idx="0">
                  <c:v>0.904635527246993</c:v>
                </c:pt>
                <c:pt idx="1">
                  <c:v>0.846426043878272</c:v>
                </c:pt>
                <c:pt idx="2">
                  <c:v>1.04759377211607</c:v>
                </c:pt>
              </c:numCache>
            </c:numRef>
          </c:val>
        </c:ser>
        <c:ser>
          <c:idx val="1"/>
          <c:order val="1"/>
          <c:tx>
            <c:strRef>
              <c:f>[盆栽重量、水分变化.xlsx]火烧后数据处理!$L$56</c:f>
              <c:strCache>
                <c:ptCount val="1"/>
                <c:pt idx="0">
                  <c:v>Artemisia</c:v>
                </c:pt>
              </c:strCache>
            </c:strRef>
          </c:tx>
          <c:spPr>
            <a:solidFill>
              <a:schemeClr val="accent2"/>
            </a:solidFill>
            <a:ln>
              <a:noFill/>
            </a:ln>
            <a:effectLst/>
          </c:spPr>
          <c:invertIfNegative val="0"/>
          <c:dLbls>
            <c:delete val="1"/>
          </c:dLbls>
          <c:cat>
            <c:strRef>
              <c:f>[盆栽重量、水分变化.xlsx]火烧后数据处理!$J$57:$J$59</c:f>
              <c:strCache>
                <c:ptCount val="3"/>
                <c:pt idx="0">
                  <c:v>4.25-4.30</c:v>
                </c:pt>
                <c:pt idx="1">
                  <c:v>4.30-5.1</c:v>
                </c:pt>
                <c:pt idx="2">
                  <c:v>5.5-5.6</c:v>
                </c:pt>
              </c:strCache>
            </c:strRef>
          </c:cat>
          <c:val>
            <c:numRef>
              <c:f>[盆栽重量、水分变化.xlsx]火烧后数据处理!$L$57:$L$59</c:f>
              <c:numCache>
                <c:formatCode>General</c:formatCode>
                <c:ptCount val="3"/>
                <c:pt idx="0">
                  <c:v>0.726527482896911</c:v>
                </c:pt>
                <c:pt idx="1">
                  <c:v>0.634347723519699</c:v>
                </c:pt>
                <c:pt idx="2">
                  <c:v>0.775477707006369</c:v>
                </c:pt>
              </c:numCache>
            </c:numRef>
          </c:val>
        </c:ser>
        <c:ser>
          <c:idx val="2"/>
          <c:order val="2"/>
          <c:tx>
            <c:strRef>
              <c:f>[盆栽重量、水分变化.xlsx]火烧后数据处理!$M$56</c:f>
              <c:strCache>
                <c:ptCount val="1"/>
                <c:pt idx="0">
                  <c:v>Cogongrass</c:v>
                </c:pt>
              </c:strCache>
            </c:strRef>
          </c:tx>
          <c:spPr>
            <a:solidFill>
              <a:schemeClr val="accent3"/>
            </a:solidFill>
            <a:ln>
              <a:noFill/>
            </a:ln>
            <a:effectLst/>
          </c:spPr>
          <c:invertIfNegative val="0"/>
          <c:dLbls>
            <c:delete val="1"/>
          </c:dLbls>
          <c:cat>
            <c:strRef>
              <c:f>[盆栽重量、水分变化.xlsx]火烧后数据处理!$J$57:$J$59</c:f>
              <c:strCache>
                <c:ptCount val="3"/>
                <c:pt idx="0">
                  <c:v>4.25-4.30</c:v>
                </c:pt>
                <c:pt idx="1">
                  <c:v>4.30-5.1</c:v>
                </c:pt>
                <c:pt idx="2">
                  <c:v>5.5-5.6</c:v>
                </c:pt>
              </c:strCache>
            </c:strRef>
          </c:cat>
          <c:val>
            <c:numRef>
              <c:f>[盆栽重量、水分变化.xlsx]火烧后数据处理!$M$57:$M$59</c:f>
              <c:numCache>
                <c:formatCode>General</c:formatCode>
                <c:ptCount val="3"/>
                <c:pt idx="0">
                  <c:v>0.672977117244633</c:v>
                </c:pt>
                <c:pt idx="1">
                  <c:v>0.706534560037745</c:v>
                </c:pt>
                <c:pt idx="2">
                  <c:v>0.79482189195565</c:v>
                </c:pt>
              </c:numCache>
            </c:numRef>
          </c:val>
        </c:ser>
        <c:dLbls>
          <c:showLegendKey val="0"/>
          <c:showVal val="0"/>
          <c:showCatName val="0"/>
          <c:showSerName val="0"/>
          <c:showPercent val="0"/>
          <c:showBubbleSize val="0"/>
        </c:dLbls>
        <c:gapWidth val="219"/>
        <c:overlap val="-27"/>
        <c:axId val="691643091"/>
        <c:axId val="864762163"/>
      </c:barChart>
      <c:catAx>
        <c:axId val="691643091"/>
        <c:scaling>
          <c:orientation val="minMax"/>
        </c:scaling>
        <c:delete val="0"/>
        <c:axPos val="b"/>
        <c:title>
          <c:tx>
            <c:rich>
              <a:bodyPr rot="0" spcFirstLastPara="0" vertOverflow="ellipsis" vert="horz" wrap="square" anchor="ctr" anchorCtr="1"/>
              <a:lstStyle/>
              <a:p>
                <a:pPr algn="ctr" defTabSz="914400" rtl="0">
                  <a:defRPr lang="en-US" altLang="zh-CN" sz="2000" b="0" i="0" u="none" strike="noStrike" kern="1200" baseline="0">
                    <a:solidFill>
                      <a:schemeClr val="tx1"/>
                    </a:solidFill>
                    <a:latin typeface="Times New Roman" panose="02020603050405020304" charset="0"/>
                    <a:ea typeface="+mn-ea"/>
                    <a:cs typeface="Times New Roman" panose="02020603050405020304" charset="0"/>
                    <a:sym typeface="Times New Roman" panose="02020603050405020304" charset="0"/>
                  </a:defRPr>
                </a:pPr>
                <a:r>
                  <a:rPr lang="en-US" altLang="zh-CN" sz="2000" b="0" i="0" u="none" strike="noStrike" kern="1200" baseline="0">
                    <a:solidFill>
                      <a:schemeClr val="tx1"/>
                    </a:solidFill>
                    <a:latin typeface="Times New Roman" panose="02020603050405020304" charset="0"/>
                    <a:ea typeface="+mn-ea"/>
                    <a:cs typeface="Times New Roman" panose="02020603050405020304" charset="0"/>
                    <a:sym typeface="Times New Roman" panose="02020603050405020304" charset="0"/>
                  </a:rPr>
                  <a:t>Duration</a:t>
                </a:r>
                <a:endParaRPr lang="en-US" altLang="zh-CN" sz="2000" b="0" i="0" u="none" strike="noStrike" kern="1200" baseline="0">
                  <a:solidFill>
                    <a:schemeClr val="tx1"/>
                  </a:solidFill>
                  <a:latin typeface="Times New Roman" panose="02020603050405020304" charset="0"/>
                  <a:ea typeface="+mn-ea"/>
                  <a:cs typeface="Times New Roman" panose="02020603050405020304" charset="0"/>
                  <a:sym typeface="Times New Roman" panose="02020603050405020304" charset="0"/>
                </a:endParaRPr>
              </a:p>
            </c:rich>
          </c:tx>
          <c:layout/>
          <c:overlay val="0"/>
          <c:spPr>
            <a:noFill/>
            <a:ln>
              <a:noFill/>
            </a:ln>
            <a:effectLst/>
          </c:spPr>
        </c:title>
        <c:numFmt formatCode="General" sourceLinked="0"/>
        <c:majorTickMark val="in"/>
        <c:minorTickMark val="none"/>
        <c:tickLblPos val="nextTo"/>
        <c:spPr>
          <a:noFill/>
          <a:ln w="9525" cap="flat" cmpd="sng" algn="ctr">
            <a:solidFill>
              <a:schemeClr val="tx1"/>
            </a:solidFill>
            <a:round/>
          </a:ln>
          <a:effectLst/>
        </c:spPr>
        <c:txPr>
          <a:bodyPr rot="-60000000" spcFirstLastPara="0" vertOverflow="ellipsis" vert="horz" wrap="square" anchor="ctr" anchorCtr="1"/>
          <a:lstStyle/>
          <a:p>
            <a:pPr>
              <a:defRPr lang="zh-CN" sz="1200" b="0" i="0" u="none" strike="noStrike" kern="1200" baseline="0">
                <a:solidFill>
                  <a:schemeClr val="tx1">
                    <a:lumMod val="65000"/>
                    <a:lumOff val="35000"/>
                  </a:schemeClr>
                </a:solidFill>
                <a:latin typeface="+mn-lt"/>
                <a:ea typeface="+mn-ea"/>
                <a:cs typeface="+mn-cs"/>
              </a:defRPr>
            </a:pPr>
          </a:p>
        </c:txPr>
        <c:crossAx val="864762163"/>
        <c:crosses val="autoZero"/>
        <c:auto val="1"/>
        <c:lblAlgn val="ctr"/>
        <c:lblOffset val="100"/>
        <c:noMultiLvlLbl val="0"/>
      </c:catAx>
      <c:valAx>
        <c:axId val="864762163"/>
        <c:scaling>
          <c:orientation val="minMax"/>
        </c:scaling>
        <c:delete val="0"/>
        <c:axPos val="l"/>
        <c:majorGridlines>
          <c:spPr>
            <a:ln w="9525" cap="flat" cmpd="sng" algn="ctr">
              <a:noFill/>
              <a:round/>
            </a:ln>
            <a:effectLst/>
          </c:spPr>
        </c:majorGridlines>
        <c:title>
          <c:tx>
            <c:rich>
              <a:bodyPr rot="-5400000" spcFirstLastPara="0" vertOverflow="ellipsis" vert="horz" wrap="square" anchor="ctr" anchorCtr="1"/>
              <a:lstStyle/>
              <a:p>
                <a:pPr algn="ctr" defTabSz="914400" rtl="0">
                  <a:defRPr lang="en-US" altLang="zh-CN" sz="2000" b="0" i="0" u="none" strike="noStrike" kern="1200" baseline="0">
                    <a:solidFill>
                      <a:schemeClr val="tx1"/>
                    </a:solidFill>
                    <a:latin typeface="Times New Roman" panose="02020603050405020304" charset="0"/>
                    <a:ea typeface="+mn-ea"/>
                    <a:cs typeface="Times New Roman" panose="02020603050405020304" charset="0"/>
                    <a:sym typeface="Times New Roman" panose="02020603050405020304" charset="0"/>
                  </a:defRPr>
                </a:pPr>
                <a:r>
                  <a:rPr lang="en-US" altLang="zh-CN" sz="2000" b="0" i="0" u="none" strike="noStrike" kern="1200" baseline="0" dirty="0">
                    <a:solidFill>
                      <a:schemeClr val="tx1"/>
                    </a:solidFill>
                    <a:latin typeface="Times New Roman" panose="02020603050405020304" charset="0"/>
                    <a:ea typeface="+mn-ea"/>
                    <a:cs typeface="Times New Roman" panose="02020603050405020304" charset="0"/>
                    <a:sym typeface="Times New Roman" panose="02020603050405020304" charset="0"/>
                  </a:rPr>
                  <a:t>ET （mm）</a:t>
                </a:r>
                <a:endParaRPr lang="en-US" altLang="zh-CN" sz="2000" b="0" i="0" u="none" strike="noStrike" kern="1200" baseline="0" dirty="0">
                  <a:solidFill>
                    <a:schemeClr val="tx1"/>
                  </a:solidFill>
                  <a:latin typeface="Times New Roman" panose="02020603050405020304" charset="0"/>
                  <a:ea typeface="+mn-ea"/>
                  <a:cs typeface="Times New Roman" panose="02020603050405020304" charset="0"/>
                  <a:sym typeface="Times New Roman" panose="02020603050405020304" charset="0"/>
                </a:endParaRPr>
              </a:p>
            </c:rich>
          </c:tx>
          <c:layout/>
          <c:overlay val="0"/>
          <c:spPr>
            <a:noFill/>
            <a:ln>
              <a:noFill/>
            </a:ln>
            <a:effectLst/>
          </c:spPr>
        </c:title>
        <c:numFmt formatCode="#,##0.00_);[Red]\(#,##0.00\)" sourceLinked="0"/>
        <c:majorTickMark val="in"/>
        <c:minorTickMark val="none"/>
        <c:tickLblPos val="nextTo"/>
        <c:spPr>
          <a:noFill/>
          <a:ln>
            <a:solidFill>
              <a:schemeClr val="tx1"/>
            </a:solidFill>
          </a:ln>
          <a:effectLst/>
        </c:spPr>
        <c:txPr>
          <a:bodyPr rot="-60000000" spcFirstLastPara="0" vertOverflow="ellipsis" vert="horz" wrap="square" anchor="ctr" anchorCtr="1"/>
          <a:lstStyle/>
          <a:p>
            <a:pPr>
              <a:defRPr lang="zh-CN" sz="1200" b="0" i="0" u="none" strike="noStrike" kern="1200" baseline="0">
                <a:solidFill>
                  <a:schemeClr val="tx1">
                    <a:lumMod val="65000"/>
                    <a:lumOff val="35000"/>
                  </a:schemeClr>
                </a:solidFill>
                <a:latin typeface="+mn-lt"/>
                <a:ea typeface="+mn-ea"/>
                <a:cs typeface="+mn-cs"/>
              </a:defRPr>
            </a:pPr>
          </a:p>
        </c:txPr>
        <c:crossAx val="691643091"/>
        <c:crosses val="autoZero"/>
        <c:crossBetween val="between"/>
      </c:valAx>
      <c:spPr>
        <a:noFill/>
        <a:ln>
          <a:noFill/>
        </a:ln>
        <a:effectLst/>
      </c:spPr>
    </c:plotArea>
    <c:legend>
      <c:legendPos val="r"/>
      <c:legendEntry>
        <c:idx val="0"/>
        <c:txPr>
          <a:bodyPr rot="0" spcFirstLastPara="0" vertOverflow="ellipsis" vert="horz" wrap="square" anchor="ctr" anchorCtr="1"/>
          <a:lstStyle/>
          <a:p>
            <a:pPr>
              <a:defRPr lang="zh-CN" sz="1400" b="0" i="0" u="none" strike="noStrike" kern="1200" baseline="0">
                <a:solidFill>
                  <a:schemeClr val="tx1">
                    <a:lumMod val="65000"/>
                    <a:lumOff val="35000"/>
                  </a:schemeClr>
                </a:solidFill>
                <a:latin typeface="Times New Roman" panose="02020603050405020304" charset="0"/>
                <a:ea typeface="Times New Roman" panose="02020603050405020304" charset="0"/>
                <a:cs typeface="Times New Roman" panose="02020603050405020304" charset="0"/>
                <a:sym typeface="Times New Roman" panose="02020603050405020304" charset="0"/>
              </a:defRPr>
            </a:pPr>
          </a:p>
        </c:txPr>
      </c:legendEntry>
      <c:legendEntry>
        <c:idx val="1"/>
        <c:txPr>
          <a:bodyPr rot="0" spcFirstLastPara="0" vertOverflow="ellipsis" vert="horz" wrap="square" anchor="ctr" anchorCtr="1"/>
          <a:lstStyle/>
          <a:p>
            <a:pPr>
              <a:defRPr lang="zh-CN" sz="1400" b="0" i="0" u="none" strike="noStrike" kern="1200" baseline="0">
                <a:solidFill>
                  <a:schemeClr val="tx1">
                    <a:lumMod val="65000"/>
                    <a:lumOff val="35000"/>
                  </a:schemeClr>
                </a:solidFill>
                <a:latin typeface="Times New Roman" panose="02020603050405020304" charset="0"/>
                <a:ea typeface="Times New Roman" panose="02020603050405020304" charset="0"/>
                <a:cs typeface="Times New Roman" panose="02020603050405020304" charset="0"/>
                <a:sym typeface="Times New Roman" panose="02020603050405020304" charset="0"/>
              </a:defRPr>
            </a:pPr>
          </a:p>
        </c:txPr>
      </c:legendEntry>
      <c:legendEntry>
        <c:idx val="2"/>
        <c:txPr>
          <a:bodyPr rot="0" spcFirstLastPara="0" vertOverflow="ellipsis" vert="horz" wrap="square" anchor="ctr" anchorCtr="1"/>
          <a:lstStyle/>
          <a:p>
            <a:pPr>
              <a:defRPr lang="zh-CN" sz="1400" b="0" i="0" u="none" strike="noStrike" kern="1200" baseline="0">
                <a:solidFill>
                  <a:schemeClr val="tx1">
                    <a:lumMod val="65000"/>
                    <a:lumOff val="35000"/>
                  </a:schemeClr>
                </a:solidFill>
                <a:latin typeface="Times New Roman" panose="02020603050405020304" charset="0"/>
                <a:ea typeface="Times New Roman" panose="02020603050405020304" charset="0"/>
                <a:cs typeface="Times New Roman" panose="02020603050405020304" charset="0"/>
                <a:sym typeface="Times New Roman" panose="02020603050405020304" charset="0"/>
              </a:defRPr>
            </a:pPr>
          </a:p>
        </c:txPr>
      </c:legendEntry>
      <c:layout>
        <c:manualLayout>
          <c:xMode val="edge"/>
          <c:yMode val="edge"/>
          <c:x val="0.317106838520525"/>
          <c:y val="0.0595163564275799"/>
        </c:manualLayout>
      </c:layout>
      <c:overlay val="1"/>
      <c:spPr>
        <a:noFill/>
        <a:ln>
          <a:noFill/>
        </a:ln>
        <a:effectLst/>
      </c:spPr>
      <c:txPr>
        <a:bodyPr rot="0" spcFirstLastPara="0" vertOverflow="ellipsis" vert="horz" wrap="square" anchor="ctr" anchorCtr="1"/>
        <a:lstStyle/>
        <a:p>
          <a:pPr>
            <a:defRPr lang="zh-CN" sz="1400" b="0" i="0" u="none" strike="noStrike" kern="1200" baseline="0">
              <a:solidFill>
                <a:schemeClr val="tx1">
                  <a:lumMod val="65000"/>
                  <a:lumOff val="35000"/>
                </a:schemeClr>
              </a:solidFill>
              <a:latin typeface="Times New Roman" panose="02020603050405020304" charset="0"/>
              <a:ea typeface="Times New Roman" panose="02020603050405020304" charset="0"/>
              <a:cs typeface="Times New Roman" panose="02020603050405020304" charset="0"/>
              <a:sym typeface="Times New Roman" panose="02020603050405020304" charset="0"/>
            </a:defRPr>
          </a:pPr>
        </a:p>
      </c:txPr>
    </c:legend>
    <c:plotVisOnly val="1"/>
    <c:dispBlanksAs val="gap"/>
    <c:showDLblsOverMax val="0"/>
  </c:chart>
  <c:spPr>
    <a:solidFill>
      <a:schemeClr val="bg1"/>
    </a:solidFill>
    <a:ln w="9525" cap="flat" cmpd="sng" algn="ctr">
      <a:noFill/>
      <a:round/>
    </a:ln>
    <a:effectLst/>
  </c:spPr>
  <c:txPr>
    <a:bodyPr/>
    <a:lstStyle/>
    <a:p>
      <a:pPr>
        <a:defRPr lang="zh-CN"/>
      </a:pPr>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6679288148429"/>
          <c:y val="0.0439852398523985"/>
          <c:w val="0.7934305187429"/>
          <c:h val="0.776738007380074"/>
        </c:manualLayout>
      </c:layout>
      <c:barChart>
        <c:barDir val="col"/>
        <c:grouping val="clustered"/>
        <c:varyColors val="0"/>
        <c:ser>
          <c:idx val="0"/>
          <c:order val="0"/>
          <c:tx>
            <c:strRef>
              <c:f>[盆栽重量、水分变化.xlsx]火烧后数据处理!$F$57</c:f>
              <c:strCache>
                <c:ptCount val="1"/>
                <c:pt idx="0">
                  <c:v>Control</c:v>
                </c:pt>
              </c:strCache>
            </c:strRef>
          </c:tx>
          <c:spPr>
            <a:solidFill>
              <a:schemeClr val="accent1"/>
            </a:solidFill>
            <a:ln>
              <a:noFill/>
            </a:ln>
            <a:effectLst/>
          </c:spPr>
          <c:invertIfNegative val="0"/>
          <c:dLbls>
            <c:delete val="1"/>
          </c:dLbls>
          <c:cat>
            <c:strRef>
              <c:f>[盆栽重量、水分变化.xlsx]火烧后数据处理!$B$58:$B$74</c:f>
              <c:strCache>
                <c:ptCount val="17"/>
                <c:pt idx="0">
                  <c:v>4.25-4.26</c:v>
                </c:pt>
                <c:pt idx="1">
                  <c:v>4.26-4.27</c:v>
                </c:pt>
                <c:pt idx="2">
                  <c:v>4.27-4.28</c:v>
                </c:pt>
                <c:pt idx="3">
                  <c:v>4.28-4.29</c:v>
                </c:pt>
                <c:pt idx="4">
                  <c:v>4.29-4.30</c:v>
                </c:pt>
                <c:pt idx="6">
                  <c:v>4.30-5.1</c:v>
                </c:pt>
                <c:pt idx="7">
                  <c:v>5.1-5.2</c:v>
                </c:pt>
                <c:pt idx="8">
                  <c:v>5.2-5.3</c:v>
                </c:pt>
                <c:pt idx="9">
                  <c:v>5.3-5.4</c:v>
                </c:pt>
                <c:pt idx="10">
                  <c:v>5.4-5.5</c:v>
                </c:pt>
                <c:pt idx="12">
                  <c:v>5.5-5.6</c:v>
                </c:pt>
                <c:pt idx="13">
                  <c:v>5.6-5.7</c:v>
                </c:pt>
                <c:pt idx="14">
                  <c:v>5.7-5.8</c:v>
                </c:pt>
                <c:pt idx="15">
                  <c:v>5.8-5.9</c:v>
                </c:pt>
                <c:pt idx="16">
                  <c:v>5.9-5.10</c:v>
                </c:pt>
              </c:strCache>
            </c:strRef>
          </c:cat>
          <c:val>
            <c:numRef>
              <c:f>[盆栽重量、水分变化.xlsx]火烧后数据处理!$F$58:$F$74</c:f>
              <c:numCache>
                <c:formatCode>0.0000_ </c:formatCode>
                <c:ptCount val="17"/>
                <c:pt idx="0">
                  <c:v>0.306086341118188</c:v>
                </c:pt>
                <c:pt idx="1">
                  <c:v>0.260969568294409</c:v>
                </c:pt>
                <c:pt idx="2">
                  <c:v>0.197098372257608</c:v>
                </c:pt>
                <c:pt idx="3">
                  <c:v>0.0507784854918599</c:v>
                </c:pt>
                <c:pt idx="4">
                  <c:v>0.0897027600849278</c:v>
                </c:pt>
                <c:pt idx="6" c:formatCode="General">
                  <c:v>0.0927105449398432</c:v>
                </c:pt>
                <c:pt idx="7" c:formatCode="General">
                  <c:v>0.209660297239916</c:v>
                </c:pt>
                <c:pt idx="8" c:formatCode="General">
                  <c:v>0.227353149327672</c:v>
                </c:pt>
                <c:pt idx="9" c:formatCode="General">
                  <c:v>0.182944090587402</c:v>
                </c:pt>
                <c:pt idx="10" c:formatCode="General">
                  <c:v>0.133757961783439</c:v>
                </c:pt>
                <c:pt idx="12" c:formatCode="General">
                  <c:v>0.33351026185421</c:v>
                </c:pt>
                <c:pt idx="13" c:formatCode="General">
                  <c:v>0.194621372965323</c:v>
                </c:pt>
                <c:pt idx="14" c:formatCode="General">
                  <c:v>0.237968860580326</c:v>
                </c:pt>
                <c:pt idx="15" c:formatCode="General">
                  <c:v>0.0957183297947612</c:v>
                </c:pt>
                <c:pt idx="16" c:formatCode="General">
                  <c:v>0.185774946921445</c:v>
                </c:pt>
              </c:numCache>
            </c:numRef>
          </c:val>
        </c:ser>
        <c:ser>
          <c:idx val="1"/>
          <c:order val="1"/>
          <c:tx>
            <c:strRef>
              <c:f>[盆栽重量、水分变化.xlsx]火烧后数据处理!$G$57</c:f>
              <c:strCache>
                <c:ptCount val="1"/>
                <c:pt idx="0">
                  <c:v>Artemisia</c:v>
                </c:pt>
              </c:strCache>
            </c:strRef>
          </c:tx>
          <c:spPr>
            <a:solidFill>
              <a:schemeClr val="accent2"/>
            </a:solidFill>
            <a:ln>
              <a:noFill/>
            </a:ln>
            <a:effectLst/>
          </c:spPr>
          <c:invertIfNegative val="0"/>
          <c:dLbls>
            <c:delete val="1"/>
          </c:dLbls>
          <c:cat>
            <c:strRef>
              <c:f>[盆栽重量、水分变化.xlsx]火烧后数据处理!$B$58:$B$74</c:f>
              <c:strCache>
                <c:ptCount val="17"/>
                <c:pt idx="0">
                  <c:v>4.25-4.26</c:v>
                </c:pt>
                <c:pt idx="1">
                  <c:v>4.26-4.27</c:v>
                </c:pt>
                <c:pt idx="2">
                  <c:v>4.27-4.28</c:v>
                </c:pt>
                <c:pt idx="3">
                  <c:v>4.28-4.29</c:v>
                </c:pt>
                <c:pt idx="4">
                  <c:v>4.29-4.30</c:v>
                </c:pt>
                <c:pt idx="6">
                  <c:v>4.30-5.1</c:v>
                </c:pt>
                <c:pt idx="7">
                  <c:v>5.1-5.2</c:v>
                </c:pt>
                <c:pt idx="8">
                  <c:v>5.2-5.3</c:v>
                </c:pt>
                <c:pt idx="9">
                  <c:v>5.3-5.4</c:v>
                </c:pt>
                <c:pt idx="10">
                  <c:v>5.4-5.5</c:v>
                </c:pt>
                <c:pt idx="12">
                  <c:v>5.5-5.6</c:v>
                </c:pt>
                <c:pt idx="13">
                  <c:v>5.6-5.7</c:v>
                </c:pt>
                <c:pt idx="14">
                  <c:v>5.7-5.8</c:v>
                </c:pt>
                <c:pt idx="15">
                  <c:v>5.8-5.9</c:v>
                </c:pt>
                <c:pt idx="16">
                  <c:v>5.9-5.10</c:v>
                </c:pt>
              </c:strCache>
            </c:strRef>
          </c:cat>
          <c:val>
            <c:numRef>
              <c:f>[盆栽重量、水分变化.xlsx]火烧后数据处理!$G$58:$G$74</c:f>
              <c:numCache>
                <c:formatCode>0.0000_ </c:formatCode>
                <c:ptCount val="17"/>
                <c:pt idx="0">
                  <c:v>0.271231422505309</c:v>
                </c:pt>
                <c:pt idx="1">
                  <c:v>0.225288983250765</c:v>
                </c:pt>
                <c:pt idx="2">
                  <c:v>0.131870724227413</c:v>
                </c:pt>
                <c:pt idx="3">
                  <c:v>0.0433474876150031</c:v>
                </c:pt>
                <c:pt idx="4">
                  <c:v>0.0547888652984204</c:v>
                </c:pt>
                <c:pt idx="6">
                  <c:v>0.087815522528899</c:v>
                </c:pt>
                <c:pt idx="7">
                  <c:v>0.204942203349847</c:v>
                </c:pt>
                <c:pt idx="8">
                  <c:v>0.0760202878037268</c:v>
                </c:pt>
                <c:pt idx="9">
                  <c:v>0.148148148148148</c:v>
                </c:pt>
                <c:pt idx="10">
                  <c:v>0.117421561689079</c:v>
                </c:pt>
                <c:pt idx="12">
                  <c:v>0.263328615239443</c:v>
                </c:pt>
                <c:pt idx="13">
                  <c:v>0.12520641660769</c:v>
                </c:pt>
                <c:pt idx="14">
                  <c:v>0.155756074545884</c:v>
                </c:pt>
                <c:pt idx="15">
                  <c:v>0.0244161358811033</c:v>
                </c:pt>
                <c:pt idx="16">
                  <c:v>0.206770464732249</c:v>
                </c:pt>
              </c:numCache>
            </c:numRef>
          </c:val>
        </c:ser>
        <c:ser>
          <c:idx val="2"/>
          <c:order val="2"/>
          <c:tx>
            <c:strRef>
              <c:f>[盆栽重量、水分变化.xlsx]火烧后数据处理!$H$57</c:f>
              <c:strCache>
                <c:ptCount val="1"/>
                <c:pt idx="0">
                  <c:v>Cogongrass</c:v>
                </c:pt>
              </c:strCache>
            </c:strRef>
          </c:tx>
          <c:spPr>
            <a:solidFill>
              <a:schemeClr val="accent3"/>
            </a:solidFill>
            <a:ln>
              <a:noFill/>
            </a:ln>
            <a:effectLst/>
          </c:spPr>
          <c:invertIfNegative val="0"/>
          <c:dLbls>
            <c:delete val="1"/>
          </c:dLbls>
          <c:cat>
            <c:strRef>
              <c:f>[盆栽重量、水分变化.xlsx]火烧后数据处理!$B$58:$B$74</c:f>
              <c:strCache>
                <c:ptCount val="17"/>
                <c:pt idx="0">
                  <c:v>4.25-4.26</c:v>
                </c:pt>
                <c:pt idx="1">
                  <c:v>4.26-4.27</c:v>
                </c:pt>
                <c:pt idx="2">
                  <c:v>4.27-4.28</c:v>
                </c:pt>
                <c:pt idx="3">
                  <c:v>4.28-4.29</c:v>
                </c:pt>
                <c:pt idx="4">
                  <c:v>4.29-4.30</c:v>
                </c:pt>
                <c:pt idx="6">
                  <c:v>4.30-5.1</c:v>
                </c:pt>
                <c:pt idx="7">
                  <c:v>5.1-5.2</c:v>
                </c:pt>
                <c:pt idx="8">
                  <c:v>5.2-5.3</c:v>
                </c:pt>
                <c:pt idx="9">
                  <c:v>5.3-5.4</c:v>
                </c:pt>
                <c:pt idx="10">
                  <c:v>5.4-5.5</c:v>
                </c:pt>
                <c:pt idx="12">
                  <c:v>5.5-5.6</c:v>
                </c:pt>
                <c:pt idx="13">
                  <c:v>5.6-5.7</c:v>
                </c:pt>
                <c:pt idx="14">
                  <c:v>5.7-5.8</c:v>
                </c:pt>
                <c:pt idx="15">
                  <c:v>5.8-5.9</c:v>
                </c:pt>
                <c:pt idx="16">
                  <c:v>5.9-5.10</c:v>
                </c:pt>
              </c:strCache>
            </c:strRef>
          </c:cat>
          <c:val>
            <c:numRef>
              <c:f>[盆栽重量、水分变化.xlsx]火烧后数据处理!$H$58:$H$74</c:f>
              <c:numCache>
                <c:formatCode>0.0000_ </c:formatCode>
                <c:ptCount val="17"/>
                <c:pt idx="0">
                  <c:v>0.265864590705355</c:v>
                </c:pt>
                <c:pt idx="1">
                  <c:v>0.163187072422742</c:v>
                </c:pt>
                <c:pt idx="2">
                  <c:v>0.13204765274829</c:v>
                </c:pt>
                <c:pt idx="3">
                  <c:v>0.0315522528898323</c:v>
                </c:pt>
                <c:pt idx="4">
                  <c:v>0.0803255484784147</c:v>
                </c:pt>
                <c:pt idx="6">
                  <c:v>0.096426043878273</c:v>
                </c:pt>
                <c:pt idx="7">
                  <c:v>0.164366595895258</c:v>
                </c:pt>
                <c:pt idx="8">
                  <c:v>0.177105449398443</c:v>
                </c:pt>
                <c:pt idx="9">
                  <c:v>0.142250530785564</c:v>
                </c:pt>
                <c:pt idx="10">
                  <c:v>0.126385940080207</c:v>
                </c:pt>
                <c:pt idx="12">
                  <c:v>0.265982543052607</c:v>
                </c:pt>
                <c:pt idx="13">
                  <c:v>0.123614059919792</c:v>
                </c:pt>
                <c:pt idx="14">
                  <c:v>0.167079499882048</c:v>
                </c:pt>
                <c:pt idx="15">
                  <c:v>0.0742745930644015</c:v>
                </c:pt>
                <c:pt idx="16">
                  <c:v>0.163871196036801</c:v>
                </c:pt>
              </c:numCache>
            </c:numRef>
          </c:val>
        </c:ser>
        <c:dLbls>
          <c:showLegendKey val="0"/>
          <c:showVal val="0"/>
          <c:showCatName val="0"/>
          <c:showSerName val="0"/>
          <c:showPercent val="0"/>
          <c:showBubbleSize val="0"/>
        </c:dLbls>
        <c:gapWidth val="219"/>
        <c:overlap val="-27"/>
        <c:axId val="291428947"/>
        <c:axId val="153403537"/>
      </c:barChart>
      <c:lineChart>
        <c:grouping val="standard"/>
        <c:varyColors val="0"/>
        <c:ser>
          <c:idx val="3"/>
          <c:order val="3"/>
          <c:tx>
            <c:strRef>
              <c:f>[盆栽重量、水分变化.xlsx]火烧后数据处理!$D$57</c:f>
              <c:strCache>
                <c:ptCount val="1"/>
                <c:pt idx="0">
                  <c:v>Air_Temperatrue</c:v>
                </c:pt>
              </c:strCache>
            </c:strRef>
          </c:tx>
          <c:spPr>
            <a:ln w="28575" cap="rnd">
              <a:solidFill>
                <a:schemeClr val="accent4"/>
              </a:solidFill>
              <a:round/>
            </a:ln>
            <a:effectLst/>
          </c:spPr>
          <c:marker>
            <c:symbol val="diamond"/>
            <c:size val="8"/>
            <c:spPr>
              <a:solidFill>
                <a:schemeClr val="accent4"/>
              </a:solidFill>
              <a:ln w="3175">
                <a:solidFill>
                  <a:schemeClr val="accent1"/>
                </a:solidFill>
                <a:headEnd type="none"/>
                <a:tailEnd type="none"/>
              </a:ln>
              <a:effectLst/>
            </c:spPr>
          </c:marker>
          <c:dLbls>
            <c:delete val="1"/>
          </c:dLbls>
          <c:cat>
            <c:strRef>
              <c:f>[盆栽重量、水分变化.xlsx]火烧后数据处理!$B$58:$B$74</c:f>
              <c:strCache>
                <c:ptCount val="17"/>
                <c:pt idx="0">
                  <c:v>4.25-4.26</c:v>
                </c:pt>
                <c:pt idx="1">
                  <c:v>4.26-4.27</c:v>
                </c:pt>
                <c:pt idx="2">
                  <c:v>4.27-4.28</c:v>
                </c:pt>
                <c:pt idx="3">
                  <c:v>4.28-4.29</c:v>
                </c:pt>
                <c:pt idx="4">
                  <c:v>4.29-4.30</c:v>
                </c:pt>
                <c:pt idx="6">
                  <c:v>4.30-5.1</c:v>
                </c:pt>
                <c:pt idx="7">
                  <c:v>5.1-5.2</c:v>
                </c:pt>
                <c:pt idx="8">
                  <c:v>5.2-5.3</c:v>
                </c:pt>
                <c:pt idx="9">
                  <c:v>5.3-5.4</c:v>
                </c:pt>
                <c:pt idx="10">
                  <c:v>5.4-5.5</c:v>
                </c:pt>
                <c:pt idx="12">
                  <c:v>5.5-5.6</c:v>
                </c:pt>
                <c:pt idx="13">
                  <c:v>5.6-5.7</c:v>
                </c:pt>
                <c:pt idx="14">
                  <c:v>5.7-5.8</c:v>
                </c:pt>
                <c:pt idx="15">
                  <c:v>5.8-5.9</c:v>
                </c:pt>
                <c:pt idx="16">
                  <c:v>5.9-5.10</c:v>
                </c:pt>
              </c:strCache>
            </c:strRef>
          </c:cat>
          <c:val>
            <c:numRef>
              <c:f>[盆栽重量、水分变化.xlsx]火烧后数据处理!$D$58:$D$74</c:f>
              <c:numCache>
                <c:formatCode>0.0_ </c:formatCode>
                <c:ptCount val="17"/>
                <c:pt idx="0">
                  <c:v>25.2866666666667</c:v>
                </c:pt>
                <c:pt idx="1">
                  <c:v>26.7466666666667</c:v>
                </c:pt>
                <c:pt idx="2">
                  <c:v>25.3866666666667</c:v>
                </c:pt>
                <c:pt idx="3">
                  <c:v>18.2533333333333</c:v>
                </c:pt>
                <c:pt idx="4">
                  <c:v>14.54</c:v>
                </c:pt>
                <c:pt idx="6">
                  <c:v>11.9266666666667</c:v>
                </c:pt>
                <c:pt idx="7">
                  <c:v>17.1733333333333</c:v>
                </c:pt>
                <c:pt idx="8">
                  <c:v>22.4133333333333</c:v>
                </c:pt>
                <c:pt idx="9">
                  <c:v>25.94</c:v>
                </c:pt>
                <c:pt idx="10">
                  <c:v>27.5066666666667</c:v>
                </c:pt>
                <c:pt idx="12">
                  <c:v>26.3</c:v>
                </c:pt>
                <c:pt idx="13">
                  <c:v>23.9733333333333</c:v>
                </c:pt>
                <c:pt idx="14">
                  <c:v>28.0933333333333</c:v>
                </c:pt>
                <c:pt idx="15">
                  <c:v>21.7</c:v>
                </c:pt>
                <c:pt idx="16">
                  <c:v>25.9866666666667</c:v>
                </c:pt>
              </c:numCache>
            </c:numRef>
          </c:val>
          <c:smooth val="0"/>
        </c:ser>
        <c:dLbls>
          <c:showLegendKey val="0"/>
          <c:showVal val="0"/>
          <c:showCatName val="0"/>
          <c:showSerName val="0"/>
          <c:showPercent val="0"/>
          <c:showBubbleSize val="0"/>
        </c:dLbls>
        <c:marker val="1"/>
        <c:smooth val="0"/>
        <c:axId val="551126891"/>
        <c:axId val="504335332"/>
      </c:lineChart>
      <c:catAx>
        <c:axId val="291428947"/>
        <c:scaling>
          <c:orientation val="minMax"/>
        </c:scaling>
        <c:delete val="0"/>
        <c:axPos val="b"/>
        <c:title>
          <c:tx>
            <c:rich>
              <a:bodyPr rot="0" spcFirstLastPara="0" vertOverflow="ellipsis" vert="horz" wrap="square" anchor="ctr" anchorCtr="1"/>
              <a:lstStyle/>
              <a:p>
                <a:pPr defTabSz="914400">
                  <a:defRPr lang="zh-CN" sz="2000" b="0" i="0" u="none" strike="noStrike" kern="1200" baseline="0">
                    <a:solidFill>
                      <a:schemeClr val="tx1">
                        <a:lumMod val="65000"/>
                        <a:lumOff val="35000"/>
                      </a:schemeClr>
                    </a:solidFill>
                    <a:latin typeface="Times New Roman" panose="02020603050405020304" charset="0"/>
                    <a:ea typeface="Times New Roman" panose="02020603050405020304" charset="0"/>
                    <a:cs typeface="Times New Roman" panose="02020603050405020304" charset="0"/>
                    <a:sym typeface="Times New Roman" panose="02020603050405020304" charset="0"/>
                  </a:defRPr>
                </a:pPr>
                <a:r>
                  <a:rPr lang="en-US" altLang="zh-CN" sz="2000">
                    <a:latin typeface="Times New Roman" panose="02020603050405020304" charset="0"/>
                    <a:ea typeface="Times New Roman" panose="02020603050405020304" charset="0"/>
                    <a:cs typeface="Times New Roman" panose="02020603050405020304" charset="0"/>
                    <a:sym typeface="Times New Roman" panose="02020603050405020304" charset="0"/>
                  </a:rPr>
                  <a:t>Duration</a:t>
                </a:r>
                <a:endParaRPr lang="en-US" altLang="zh-CN" sz="2000">
                  <a:latin typeface="Times New Roman" panose="02020603050405020304" charset="0"/>
                  <a:ea typeface="Times New Roman" panose="02020603050405020304" charset="0"/>
                  <a:cs typeface="Times New Roman" panose="02020603050405020304" charset="0"/>
                  <a:sym typeface="Times New Roman" panose="02020603050405020304" charset="0"/>
                </a:endParaRPr>
              </a:p>
            </c:rich>
          </c:tx>
          <c:layout/>
          <c:overlay val="0"/>
          <c:spPr>
            <a:noFill/>
            <a:ln>
              <a:noFill/>
            </a:ln>
            <a:effectLst/>
          </c:spPr>
        </c:title>
        <c:numFmt formatCode="General" sourceLinked="0"/>
        <c:majorTickMark val="in"/>
        <c:minorTickMark val="none"/>
        <c:tickLblPos val="nextTo"/>
        <c:spPr>
          <a:noFill/>
          <a:ln w="9525" cap="flat" cmpd="sng" algn="ctr">
            <a:solidFill>
              <a:schemeClr val="tx1"/>
            </a:solidFill>
            <a:round/>
          </a:ln>
          <a:effectLst/>
        </c:spPr>
        <c:txPr>
          <a:bodyPr rot="-60000000" spcFirstLastPara="0" vertOverflow="ellipsis" vert="horz" wrap="square" anchor="ctr" anchorCtr="1"/>
          <a:lstStyle/>
          <a:p>
            <a:pPr>
              <a:defRPr lang="zh-CN" sz="900" b="0" i="0" u="none" strike="noStrike" kern="1200" baseline="0">
                <a:solidFill>
                  <a:schemeClr val="tx1">
                    <a:lumMod val="65000"/>
                    <a:lumOff val="35000"/>
                  </a:schemeClr>
                </a:solidFill>
                <a:latin typeface="+mn-lt"/>
                <a:ea typeface="+mn-ea"/>
                <a:cs typeface="+mn-cs"/>
              </a:defRPr>
            </a:pPr>
          </a:p>
        </c:txPr>
        <c:crossAx val="153403537"/>
        <c:crosses val="autoZero"/>
        <c:auto val="1"/>
        <c:lblAlgn val="ctr"/>
        <c:lblOffset val="100"/>
        <c:noMultiLvlLbl val="0"/>
      </c:catAx>
      <c:valAx>
        <c:axId val="153403537"/>
        <c:scaling>
          <c:orientation val="minMax"/>
        </c:scaling>
        <c:delete val="0"/>
        <c:axPos val="l"/>
        <c:majorGridlines>
          <c:spPr>
            <a:ln w="9525" cap="flat" cmpd="sng" algn="ctr">
              <a:noFill/>
              <a:round/>
            </a:ln>
            <a:effectLst/>
          </c:spPr>
        </c:majorGridlines>
        <c:title>
          <c:tx>
            <c:rich>
              <a:bodyPr rot="-5400000" spcFirstLastPara="0" vertOverflow="ellipsis" vert="horz" wrap="square" anchor="ctr" anchorCtr="1"/>
              <a:lstStyle/>
              <a:p>
                <a:pPr defTabSz="914400">
                  <a:defRPr lang="zh-CN" sz="2000" b="0" i="0" u="none" strike="noStrike" kern="1200" baseline="0">
                    <a:solidFill>
                      <a:schemeClr val="tx1"/>
                    </a:solidFill>
                    <a:latin typeface="+mn-lt"/>
                    <a:ea typeface="+mn-ea"/>
                    <a:cs typeface="+mn-cs"/>
                  </a:defRPr>
                </a:pPr>
                <a:r>
                  <a:rPr lang="en-US" sz="2000">
                    <a:solidFill>
                      <a:schemeClr val="tx1"/>
                    </a:solidFill>
                    <a:latin typeface="Times New Roman" panose="02020603050405020304" charset="0"/>
                    <a:cs typeface="Times New Roman" panose="02020603050405020304" charset="0"/>
                  </a:rPr>
                  <a:t>ET（mm）</a:t>
                </a:r>
                <a:endParaRPr lang="en-US" sz="2000">
                  <a:solidFill>
                    <a:schemeClr val="tx1"/>
                  </a:solidFill>
                  <a:latin typeface="Times New Roman" panose="02020603050405020304" charset="0"/>
                  <a:cs typeface="Times New Roman" panose="02020603050405020304" charset="0"/>
                </a:endParaRPr>
              </a:p>
            </c:rich>
          </c:tx>
          <c:layout/>
          <c:overlay val="0"/>
          <c:spPr>
            <a:noFill/>
            <a:ln>
              <a:noFill/>
            </a:ln>
            <a:effectLst/>
          </c:spPr>
        </c:title>
        <c:numFmt formatCode="0.0000_ " sourceLinked="1"/>
        <c:majorTickMark val="in"/>
        <c:minorTickMark val="none"/>
        <c:tickLblPos val="nextTo"/>
        <c:spPr>
          <a:noFill/>
          <a:ln>
            <a:solidFill>
              <a:schemeClr val="tx1"/>
            </a:solidFill>
          </a:ln>
          <a:effectLst/>
        </c:spPr>
        <c:txPr>
          <a:bodyPr rot="-60000000" spcFirstLastPara="0" vertOverflow="ellipsis" vert="horz" wrap="square" anchor="ctr" anchorCtr="1"/>
          <a:lstStyle/>
          <a:p>
            <a:pPr>
              <a:defRPr lang="zh-CN" sz="900" b="0" i="0" u="none" strike="noStrike" kern="1200" baseline="0">
                <a:solidFill>
                  <a:schemeClr val="tx1">
                    <a:lumMod val="65000"/>
                    <a:lumOff val="35000"/>
                  </a:schemeClr>
                </a:solidFill>
                <a:latin typeface="+mn-lt"/>
                <a:ea typeface="+mn-ea"/>
                <a:cs typeface="+mn-cs"/>
              </a:defRPr>
            </a:pPr>
          </a:p>
        </c:txPr>
        <c:crossAx val="291428947"/>
        <c:crosses val="autoZero"/>
        <c:crossBetween val="between"/>
      </c:valAx>
      <c:catAx>
        <c:axId val="551126891"/>
        <c:scaling>
          <c:orientation val="minMax"/>
        </c:scaling>
        <c:delete val="1"/>
        <c:axPos val="b"/>
        <c:numFmt formatCode="General" sourceLinked="1"/>
        <c:majorTickMark val="none"/>
        <c:minorTickMark val="none"/>
        <c:tickLblPos val="nextTo"/>
        <c:txPr>
          <a:bodyPr rot="-60000000" spcFirstLastPara="0" vertOverflow="ellipsis" vert="horz" wrap="square" anchor="ctr" anchorCtr="1"/>
          <a:lstStyle/>
          <a:p>
            <a:pPr>
              <a:defRPr lang="zh-CN" sz="900" b="0" i="0" u="none" strike="noStrike" kern="1200" baseline="0">
                <a:solidFill>
                  <a:schemeClr val="tx1">
                    <a:lumMod val="65000"/>
                    <a:lumOff val="35000"/>
                  </a:schemeClr>
                </a:solidFill>
                <a:latin typeface="+mn-lt"/>
                <a:ea typeface="+mn-ea"/>
                <a:cs typeface="+mn-cs"/>
              </a:defRPr>
            </a:pPr>
          </a:p>
        </c:txPr>
        <c:crossAx val="504335332"/>
        <c:crosses val="autoZero"/>
        <c:auto val="1"/>
        <c:lblAlgn val="ctr"/>
        <c:lblOffset val="100"/>
        <c:noMultiLvlLbl val="0"/>
      </c:catAx>
      <c:valAx>
        <c:axId val="504335332"/>
        <c:scaling>
          <c:orientation val="minMax"/>
        </c:scaling>
        <c:delete val="0"/>
        <c:axPos val="r"/>
        <c:title>
          <c:tx>
            <c:rich>
              <a:bodyPr rot="5400000" spcFirstLastPara="0" vertOverflow="ellipsis" vert="horz" wrap="square" anchor="ctr" anchorCtr="1"/>
              <a:lstStyle/>
              <a:p>
                <a:pPr defTabSz="914400">
                  <a:defRPr lang="zh-CN" sz="2000" b="0" i="0" u="none" strike="noStrike" kern="1200" baseline="0">
                    <a:ln>
                      <a:noFill/>
                    </a:ln>
                    <a:solidFill>
                      <a:schemeClr val="tx1"/>
                    </a:solidFill>
                    <a:latin typeface="Times New Roman" panose="02020603050405020304" charset="0"/>
                    <a:ea typeface="Times New Roman" panose="02020603050405020304" charset="0"/>
                    <a:cs typeface="Times New Roman" panose="02020603050405020304" charset="0"/>
                    <a:sym typeface="Times New Roman" panose="02020603050405020304" charset="0"/>
                  </a:defRPr>
                </a:pPr>
                <a:r>
                  <a:rPr lang="en-US" altLang="zh-CN" sz="2000">
                    <a:ln>
                      <a:noFill/>
                    </a:ln>
                    <a:solidFill>
                      <a:schemeClr val="tx1"/>
                    </a:solidFill>
                    <a:latin typeface="Times New Roman" panose="02020603050405020304" charset="0"/>
                    <a:ea typeface="Times New Roman" panose="02020603050405020304" charset="0"/>
                    <a:cs typeface="Times New Roman" panose="02020603050405020304" charset="0"/>
                    <a:sym typeface="Times New Roman" panose="02020603050405020304" charset="0"/>
                  </a:rPr>
                  <a:t>T</a:t>
                </a:r>
                <a:r>
                  <a:rPr lang="en-US" altLang="en-US" sz="2000">
                    <a:ln>
                      <a:noFill/>
                    </a:ln>
                    <a:solidFill>
                      <a:schemeClr val="tx1"/>
                    </a:solidFill>
                    <a:latin typeface="Times New Roman" panose="02020603050405020304" charset="0"/>
                    <a:ea typeface="Times New Roman" panose="02020603050405020304" charset="0"/>
                    <a:cs typeface="Times New Roman" panose="02020603050405020304" charset="0"/>
                    <a:sym typeface="Times New Roman" panose="02020603050405020304" charset="0"/>
                  </a:rPr>
                  <a:t>（℃）</a:t>
                </a:r>
                <a:endParaRPr lang="en-US" altLang="zh-CN" sz="2000">
                  <a:ln>
                    <a:noFill/>
                  </a:ln>
                  <a:solidFill>
                    <a:schemeClr val="tx1"/>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c:rich>
          </c:tx>
          <c:layout>
            <c:manualLayout>
              <c:xMode val="edge"/>
              <c:yMode val="edge"/>
              <c:x val="0.949004414812145"/>
              <c:y val="0.390219633375132"/>
            </c:manualLayout>
          </c:layout>
          <c:overlay val="0"/>
          <c:spPr>
            <a:noFill/>
            <a:ln>
              <a:noFill/>
            </a:ln>
            <a:effectLst/>
          </c:spPr>
        </c:title>
        <c:numFmt formatCode="0.0_ " sourceLinked="1"/>
        <c:majorTickMark val="in"/>
        <c:minorTickMark val="none"/>
        <c:tickLblPos val="nextTo"/>
        <c:spPr>
          <a:noFill/>
          <a:ln>
            <a:solidFill>
              <a:schemeClr val="tx1"/>
            </a:solidFill>
          </a:ln>
          <a:effectLst/>
        </c:spPr>
        <c:txPr>
          <a:bodyPr rot="-60000000" spcFirstLastPara="0" vertOverflow="ellipsis" vert="horz" wrap="square" anchor="ctr" anchorCtr="1"/>
          <a:lstStyle/>
          <a:p>
            <a:pPr>
              <a:defRPr lang="zh-CN" sz="900" b="0" i="0" u="none" strike="noStrike" kern="1200" baseline="0">
                <a:solidFill>
                  <a:schemeClr val="tx1">
                    <a:lumMod val="65000"/>
                    <a:lumOff val="35000"/>
                  </a:schemeClr>
                </a:solidFill>
                <a:latin typeface="+mn-lt"/>
                <a:ea typeface="+mn-ea"/>
                <a:cs typeface="+mn-cs"/>
              </a:defRPr>
            </a:pPr>
          </a:p>
        </c:txPr>
        <c:crossAx val="551126891"/>
        <c:crosses val="max"/>
        <c:crossBetween val="between"/>
      </c:valAx>
      <c:spPr>
        <a:noFill/>
        <a:ln>
          <a:noFill/>
        </a:ln>
        <a:effectLst/>
      </c:spPr>
    </c:plotArea>
    <c:legend>
      <c:legendPos val="r"/>
      <c:legendEntry>
        <c:idx val="0"/>
        <c:txPr>
          <a:bodyPr rot="0" spcFirstLastPara="0" vertOverflow="ellipsis" vert="horz" wrap="square" anchor="ctr" anchorCtr="1"/>
          <a:lstStyle/>
          <a:p>
            <a:pPr>
              <a:defRPr lang="zh-CN" sz="1200" b="0" i="0" u="none" strike="noStrike" kern="1200" baseline="0">
                <a:solidFill>
                  <a:schemeClr val="tx1">
                    <a:lumMod val="65000"/>
                    <a:lumOff val="35000"/>
                  </a:schemeClr>
                </a:solidFill>
                <a:latin typeface="Times New Roman" panose="02020603050405020304" charset="0"/>
                <a:ea typeface="Times New Roman" panose="02020603050405020304" charset="0"/>
                <a:cs typeface="Times New Roman" panose="02020603050405020304" charset="0"/>
                <a:sym typeface="Times New Roman" panose="02020603050405020304" charset="0"/>
              </a:defRPr>
            </a:pPr>
          </a:p>
        </c:txPr>
      </c:legendEntry>
      <c:legendEntry>
        <c:idx val="1"/>
        <c:txPr>
          <a:bodyPr rot="0" spcFirstLastPara="0" vertOverflow="ellipsis" vert="horz" wrap="square" anchor="ctr" anchorCtr="1"/>
          <a:lstStyle/>
          <a:p>
            <a:pPr>
              <a:defRPr lang="zh-CN" sz="1200" b="0" i="0" u="none" strike="noStrike" kern="1200" baseline="0">
                <a:solidFill>
                  <a:schemeClr val="tx1">
                    <a:lumMod val="65000"/>
                    <a:lumOff val="35000"/>
                  </a:schemeClr>
                </a:solidFill>
                <a:latin typeface="Times New Roman" panose="02020603050405020304" charset="0"/>
                <a:ea typeface="Times New Roman" panose="02020603050405020304" charset="0"/>
                <a:cs typeface="Times New Roman" panose="02020603050405020304" charset="0"/>
                <a:sym typeface="Times New Roman" panose="02020603050405020304" charset="0"/>
              </a:defRPr>
            </a:pPr>
          </a:p>
        </c:txPr>
      </c:legendEntry>
      <c:legendEntry>
        <c:idx val="2"/>
        <c:txPr>
          <a:bodyPr rot="0" spcFirstLastPara="0" vertOverflow="ellipsis" vert="horz" wrap="square" anchor="ctr" anchorCtr="1"/>
          <a:lstStyle/>
          <a:p>
            <a:pPr>
              <a:defRPr lang="zh-CN" sz="1200" b="0" i="0" u="none" strike="noStrike" kern="1200" baseline="0">
                <a:solidFill>
                  <a:schemeClr val="tx1">
                    <a:lumMod val="65000"/>
                    <a:lumOff val="35000"/>
                  </a:schemeClr>
                </a:solidFill>
                <a:latin typeface="Times New Roman" panose="02020603050405020304" charset="0"/>
                <a:ea typeface="Times New Roman" panose="02020603050405020304" charset="0"/>
                <a:cs typeface="Times New Roman" panose="02020603050405020304" charset="0"/>
                <a:sym typeface="Times New Roman" panose="02020603050405020304" charset="0"/>
              </a:defRPr>
            </a:pPr>
          </a:p>
        </c:txPr>
      </c:legendEntry>
      <c:legendEntry>
        <c:idx val="3"/>
        <c:txPr>
          <a:bodyPr rot="0" spcFirstLastPara="0" vertOverflow="ellipsis" vert="horz" wrap="square" anchor="ctr" anchorCtr="1"/>
          <a:lstStyle/>
          <a:p>
            <a:pPr>
              <a:defRPr lang="zh-CN" sz="1200" b="0" i="0" u="none" strike="noStrike" kern="1200" baseline="0">
                <a:solidFill>
                  <a:schemeClr val="tx1">
                    <a:lumMod val="65000"/>
                    <a:lumOff val="35000"/>
                  </a:schemeClr>
                </a:solidFill>
                <a:latin typeface="Times New Roman" panose="02020603050405020304" charset="0"/>
                <a:ea typeface="Times New Roman" panose="02020603050405020304" charset="0"/>
                <a:cs typeface="Times New Roman" panose="02020603050405020304" charset="0"/>
                <a:sym typeface="Times New Roman" panose="02020603050405020304" charset="0"/>
              </a:defRPr>
            </a:pPr>
          </a:p>
        </c:txPr>
      </c:legendEntry>
      <c:layout>
        <c:manualLayout>
          <c:xMode val="edge"/>
          <c:yMode val="edge"/>
          <c:x val="0.293608521970706"/>
          <c:y val="0.0605797693171379"/>
        </c:manualLayout>
      </c:layout>
      <c:overlay val="1"/>
      <c:spPr>
        <a:noFill/>
        <a:ln>
          <a:noFill/>
        </a:ln>
        <a:effectLst/>
      </c:spPr>
      <c:txPr>
        <a:bodyPr rot="0" spcFirstLastPara="0" vertOverflow="ellipsis" vert="horz" wrap="square" anchor="ctr" anchorCtr="1"/>
        <a:lstStyle/>
        <a:p>
          <a:pPr>
            <a:defRPr lang="zh-CN" sz="1200" b="0" i="0" u="none" strike="noStrike" kern="1200" baseline="0">
              <a:solidFill>
                <a:schemeClr val="tx1">
                  <a:lumMod val="65000"/>
                  <a:lumOff val="35000"/>
                </a:schemeClr>
              </a:solidFill>
              <a:latin typeface="Times New Roman" panose="02020603050405020304" charset="0"/>
              <a:ea typeface="Times New Roman" panose="02020603050405020304" charset="0"/>
              <a:cs typeface="Times New Roman" panose="02020603050405020304" charset="0"/>
              <a:sym typeface="Times New Roman" panose="02020603050405020304" charset="0"/>
            </a:defRPr>
          </a:pPr>
        </a:p>
      </c:txPr>
    </c:legend>
    <c:plotVisOnly val="1"/>
    <c:dispBlanksAs val="gap"/>
    <c:showDLblsOverMax val="0"/>
  </c:chart>
  <c:spPr>
    <a:solidFill>
      <a:schemeClr val="bg1"/>
    </a:solidFill>
    <a:ln w="9525" cap="flat" cmpd="sng" algn="ctr">
      <a:noFill/>
      <a:round/>
    </a:ln>
    <a:effectLst/>
  </c:spPr>
  <c:txPr>
    <a:bodyPr/>
    <a:lstStyle/>
    <a:p>
      <a:pPr>
        <a:defRPr lang="zh-CN"/>
      </a:pPr>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422142002473"/>
          <c:y val="0.0239241028461433"/>
          <c:w val="0.729716775651096"/>
          <c:h val="0.751269926167412"/>
        </c:manualLayout>
      </c:layout>
      <c:barChart>
        <c:barDir val="col"/>
        <c:grouping val="clustered"/>
        <c:varyColors val="0"/>
        <c:ser>
          <c:idx val="0"/>
          <c:order val="0"/>
          <c:tx>
            <c:strRef>
              <c:f>[盆栽重量、水分变化.xlsx]火烧后数据处理!$F$57</c:f>
              <c:strCache>
                <c:ptCount val="1"/>
                <c:pt idx="0">
                  <c:v>Control</c:v>
                </c:pt>
              </c:strCache>
            </c:strRef>
          </c:tx>
          <c:spPr>
            <a:solidFill>
              <a:schemeClr val="accent1"/>
            </a:solidFill>
            <a:ln>
              <a:noFill/>
            </a:ln>
            <a:effectLst/>
          </c:spPr>
          <c:invertIfNegative val="0"/>
          <c:dLbls>
            <c:delete val="1"/>
          </c:dLbls>
          <c:cat>
            <c:strRef>
              <c:f>[盆栽重量、水分变化.xlsx]火烧后数据处理!$B$58:$B$74</c:f>
              <c:strCache>
                <c:ptCount val="17"/>
                <c:pt idx="0">
                  <c:v>4.25-4.26</c:v>
                </c:pt>
                <c:pt idx="1">
                  <c:v>4.26-4.27</c:v>
                </c:pt>
                <c:pt idx="2">
                  <c:v>4.27-4.28</c:v>
                </c:pt>
                <c:pt idx="3">
                  <c:v>4.28-4.29</c:v>
                </c:pt>
                <c:pt idx="4">
                  <c:v>4.29-4.30</c:v>
                </c:pt>
                <c:pt idx="6">
                  <c:v>4.30-5.1</c:v>
                </c:pt>
                <c:pt idx="7">
                  <c:v>5.1-5.2</c:v>
                </c:pt>
                <c:pt idx="8">
                  <c:v>5.2-5.3</c:v>
                </c:pt>
                <c:pt idx="9">
                  <c:v>5.3-5.4</c:v>
                </c:pt>
                <c:pt idx="10">
                  <c:v>5.4-5.5</c:v>
                </c:pt>
                <c:pt idx="12">
                  <c:v>5.5-5.6</c:v>
                </c:pt>
                <c:pt idx="13">
                  <c:v>5.6-5.7</c:v>
                </c:pt>
                <c:pt idx="14">
                  <c:v>5.7-5.8</c:v>
                </c:pt>
                <c:pt idx="15">
                  <c:v>5.8-5.9</c:v>
                </c:pt>
                <c:pt idx="16">
                  <c:v>5.9-5.10</c:v>
                </c:pt>
              </c:strCache>
            </c:strRef>
          </c:cat>
          <c:val>
            <c:numRef>
              <c:f>[盆栽重量、水分变化.xlsx]火烧后数据处理!$F$58:$F$74</c:f>
              <c:numCache>
                <c:formatCode>0.0000_ </c:formatCode>
                <c:ptCount val="17"/>
                <c:pt idx="0">
                  <c:v>0.306086341118188</c:v>
                </c:pt>
                <c:pt idx="1">
                  <c:v>0.260969568294409</c:v>
                </c:pt>
                <c:pt idx="2">
                  <c:v>0.197098372257608</c:v>
                </c:pt>
                <c:pt idx="3">
                  <c:v>0.0507784854918599</c:v>
                </c:pt>
                <c:pt idx="4">
                  <c:v>0.0897027600849278</c:v>
                </c:pt>
                <c:pt idx="6" c:formatCode="General">
                  <c:v>0.0927105449398432</c:v>
                </c:pt>
                <c:pt idx="7" c:formatCode="General">
                  <c:v>0.209660297239916</c:v>
                </c:pt>
                <c:pt idx="8" c:formatCode="General">
                  <c:v>0.227353149327672</c:v>
                </c:pt>
                <c:pt idx="9" c:formatCode="General">
                  <c:v>0.182944090587402</c:v>
                </c:pt>
                <c:pt idx="10" c:formatCode="General">
                  <c:v>0.133757961783439</c:v>
                </c:pt>
                <c:pt idx="12" c:formatCode="General">
                  <c:v>0.33351026185421</c:v>
                </c:pt>
                <c:pt idx="13" c:formatCode="General">
                  <c:v>0.194621372965323</c:v>
                </c:pt>
                <c:pt idx="14" c:formatCode="General">
                  <c:v>0.237968860580326</c:v>
                </c:pt>
                <c:pt idx="15" c:formatCode="General">
                  <c:v>0.0957183297947612</c:v>
                </c:pt>
                <c:pt idx="16" c:formatCode="General">
                  <c:v>0.185774946921445</c:v>
                </c:pt>
              </c:numCache>
            </c:numRef>
          </c:val>
        </c:ser>
        <c:ser>
          <c:idx val="1"/>
          <c:order val="1"/>
          <c:tx>
            <c:strRef>
              <c:f>[盆栽重量、水分变化.xlsx]火烧后数据处理!$G$57</c:f>
              <c:strCache>
                <c:ptCount val="1"/>
                <c:pt idx="0">
                  <c:v>Artemisia</c:v>
                </c:pt>
              </c:strCache>
            </c:strRef>
          </c:tx>
          <c:spPr>
            <a:solidFill>
              <a:schemeClr val="accent2"/>
            </a:solidFill>
            <a:ln>
              <a:noFill/>
            </a:ln>
            <a:effectLst/>
          </c:spPr>
          <c:invertIfNegative val="0"/>
          <c:dLbls>
            <c:delete val="1"/>
          </c:dLbls>
          <c:cat>
            <c:strRef>
              <c:f>[盆栽重量、水分变化.xlsx]火烧后数据处理!$B$58:$B$74</c:f>
              <c:strCache>
                <c:ptCount val="17"/>
                <c:pt idx="0">
                  <c:v>4.25-4.26</c:v>
                </c:pt>
                <c:pt idx="1">
                  <c:v>4.26-4.27</c:v>
                </c:pt>
                <c:pt idx="2">
                  <c:v>4.27-4.28</c:v>
                </c:pt>
                <c:pt idx="3">
                  <c:v>4.28-4.29</c:v>
                </c:pt>
                <c:pt idx="4">
                  <c:v>4.29-4.30</c:v>
                </c:pt>
                <c:pt idx="6">
                  <c:v>4.30-5.1</c:v>
                </c:pt>
                <c:pt idx="7">
                  <c:v>5.1-5.2</c:v>
                </c:pt>
                <c:pt idx="8">
                  <c:v>5.2-5.3</c:v>
                </c:pt>
                <c:pt idx="9">
                  <c:v>5.3-5.4</c:v>
                </c:pt>
                <c:pt idx="10">
                  <c:v>5.4-5.5</c:v>
                </c:pt>
                <c:pt idx="12">
                  <c:v>5.5-5.6</c:v>
                </c:pt>
                <c:pt idx="13">
                  <c:v>5.6-5.7</c:v>
                </c:pt>
                <c:pt idx="14">
                  <c:v>5.7-5.8</c:v>
                </c:pt>
                <c:pt idx="15">
                  <c:v>5.8-5.9</c:v>
                </c:pt>
                <c:pt idx="16">
                  <c:v>5.9-5.10</c:v>
                </c:pt>
              </c:strCache>
            </c:strRef>
          </c:cat>
          <c:val>
            <c:numRef>
              <c:f>[盆栽重量、水分变化.xlsx]火烧后数据处理!$G$58:$G$74</c:f>
              <c:numCache>
                <c:formatCode>0.0000_ </c:formatCode>
                <c:ptCount val="17"/>
                <c:pt idx="0">
                  <c:v>0.271231422505309</c:v>
                </c:pt>
                <c:pt idx="1">
                  <c:v>0.225288983250765</c:v>
                </c:pt>
                <c:pt idx="2">
                  <c:v>0.131870724227413</c:v>
                </c:pt>
                <c:pt idx="3">
                  <c:v>0.0433474876150031</c:v>
                </c:pt>
                <c:pt idx="4">
                  <c:v>0.0547888652984204</c:v>
                </c:pt>
                <c:pt idx="6">
                  <c:v>0.087815522528899</c:v>
                </c:pt>
                <c:pt idx="7">
                  <c:v>0.204942203349847</c:v>
                </c:pt>
                <c:pt idx="8">
                  <c:v>0.0760202878037268</c:v>
                </c:pt>
                <c:pt idx="9">
                  <c:v>0.148148148148148</c:v>
                </c:pt>
                <c:pt idx="10">
                  <c:v>0.117421561689079</c:v>
                </c:pt>
                <c:pt idx="12">
                  <c:v>0.263328615239443</c:v>
                </c:pt>
                <c:pt idx="13">
                  <c:v>0.12520641660769</c:v>
                </c:pt>
                <c:pt idx="14">
                  <c:v>0.155756074545884</c:v>
                </c:pt>
                <c:pt idx="15">
                  <c:v>0.0244161358811033</c:v>
                </c:pt>
                <c:pt idx="16">
                  <c:v>0.206770464732249</c:v>
                </c:pt>
              </c:numCache>
            </c:numRef>
          </c:val>
        </c:ser>
        <c:ser>
          <c:idx val="2"/>
          <c:order val="2"/>
          <c:tx>
            <c:strRef>
              <c:f>[盆栽重量、水分变化.xlsx]火烧后数据处理!$H$57</c:f>
              <c:strCache>
                <c:ptCount val="1"/>
                <c:pt idx="0">
                  <c:v>Cogongrass</c:v>
                </c:pt>
              </c:strCache>
            </c:strRef>
          </c:tx>
          <c:spPr>
            <a:solidFill>
              <a:schemeClr val="accent3"/>
            </a:solidFill>
            <a:ln>
              <a:noFill/>
            </a:ln>
            <a:effectLst/>
          </c:spPr>
          <c:invertIfNegative val="0"/>
          <c:dLbls>
            <c:delete val="1"/>
          </c:dLbls>
          <c:cat>
            <c:strRef>
              <c:f>[盆栽重量、水分变化.xlsx]火烧后数据处理!$B$58:$B$74</c:f>
              <c:strCache>
                <c:ptCount val="17"/>
                <c:pt idx="0">
                  <c:v>4.25-4.26</c:v>
                </c:pt>
                <c:pt idx="1">
                  <c:v>4.26-4.27</c:v>
                </c:pt>
                <c:pt idx="2">
                  <c:v>4.27-4.28</c:v>
                </c:pt>
                <c:pt idx="3">
                  <c:v>4.28-4.29</c:v>
                </c:pt>
                <c:pt idx="4">
                  <c:v>4.29-4.30</c:v>
                </c:pt>
                <c:pt idx="6">
                  <c:v>4.30-5.1</c:v>
                </c:pt>
                <c:pt idx="7">
                  <c:v>5.1-5.2</c:v>
                </c:pt>
                <c:pt idx="8">
                  <c:v>5.2-5.3</c:v>
                </c:pt>
                <c:pt idx="9">
                  <c:v>5.3-5.4</c:v>
                </c:pt>
                <c:pt idx="10">
                  <c:v>5.4-5.5</c:v>
                </c:pt>
                <c:pt idx="12">
                  <c:v>5.5-5.6</c:v>
                </c:pt>
                <c:pt idx="13">
                  <c:v>5.6-5.7</c:v>
                </c:pt>
                <c:pt idx="14">
                  <c:v>5.7-5.8</c:v>
                </c:pt>
                <c:pt idx="15">
                  <c:v>5.8-5.9</c:v>
                </c:pt>
                <c:pt idx="16">
                  <c:v>5.9-5.10</c:v>
                </c:pt>
              </c:strCache>
            </c:strRef>
          </c:cat>
          <c:val>
            <c:numRef>
              <c:f>[盆栽重量、水分变化.xlsx]火烧后数据处理!$H$58:$H$74</c:f>
              <c:numCache>
                <c:formatCode>0.0000_ </c:formatCode>
                <c:ptCount val="17"/>
                <c:pt idx="0">
                  <c:v>0.265864590705355</c:v>
                </c:pt>
                <c:pt idx="1">
                  <c:v>0.163187072422742</c:v>
                </c:pt>
                <c:pt idx="2">
                  <c:v>0.13204765274829</c:v>
                </c:pt>
                <c:pt idx="3">
                  <c:v>0.0315522528898323</c:v>
                </c:pt>
                <c:pt idx="4">
                  <c:v>0.0803255484784147</c:v>
                </c:pt>
                <c:pt idx="6">
                  <c:v>0.096426043878273</c:v>
                </c:pt>
                <c:pt idx="7">
                  <c:v>0.164366595895258</c:v>
                </c:pt>
                <c:pt idx="8">
                  <c:v>0.177105449398443</c:v>
                </c:pt>
                <c:pt idx="9">
                  <c:v>0.142250530785564</c:v>
                </c:pt>
                <c:pt idx="10">
                  <c:v>0.126385940080207</c:v>
                </c:pt>
                <c:pt idx="12">
                  <c:v>0.265982543052607</c:v>
                </c:pt>
                <c:pt idx="13">
                  <c:v>0.123614059919792</c:v>
                </c:pt>
                <c:pt idx="14">
                  <c:v>0.167079499882048</c:v>
                </c:pt>
                <c:pt idx="15">
                  <c:v>0.0742745930644015</c:v>
                </c:pt>
                <c:pt idx="16">
                  <c:v>0.163871196036801</c:v>
                </c:pt>
              </c:numCache>
            </c:numRef>
          </c:val>
        </c:ser>
        <c:dLbls>
          <c:showLegendKey val="0"/>
          <c:showVal val="0"/>
          <c:showCatName val="0"/>
          <c:showSerName val="0"/>
          <c:showPercent val="0"/>
          <c:showBubbleSize val="0"/>
        </c:dLbls>
        <c:gapWidth val="219"/>
        <c:overlap val="-27"/>
        <c:axId val="291428947"/>
        <c:axId val="153403537"/>
      </c:barChart>
      <c:lineChart>
        <c:grouping val="standard"/>
        <c:varyColors val="0"/>
        <c:ser>
          <c:idx val="3"/>
          <c:order val="3"/>
          <c:tx>
            <c:strRef>
              <c:f>[盆栽重量、水分变化.xlsx]火烧后数据处理!$E$57</c:f>
              <c:strCache>
                <c:ptCount val="1"/>
                <c:pt idx="0">
                  <c:v>Radiation</c:v>
                </c:pt>
              </c:strCache>
            </c:strRef>
          </c:tx>
          <c:spPr>
            <a:ln w="28575" cap="rnd">
              <a:solidFill>
                <a:schemeClr val="accent4"/>
              </a:solidFill>
              <a:round/>
            </a:ln>
            <a:effectLst/>
          </c:spPr>
          <c:marker>
            <c:symbol val="diamond"/>
            <c:size val="8"/>
            <c:spPr>
              <a:solidFill>
                <a:schemeClr val="accent4"/>
              </a:solidFill>
              <a:ln w="3175">
                <a:solidFill>
                  <a:schemeClr val="accent1"/>
                </a:solidFill>
                <a:headEnd type="none"/>
                <a:tailEnd type="none"/>
              </a:ln>
              <a:effectLst/>
            </c:spPr>
          </c:marker>
          <c:dLbls>
            <c:delete val="1"/>
          </c:dLbls>
          <c:cat>
            <c:strRef>
              <c:f>[盆栽重量、水分变化.xlsx]火烧后数据处理!$B$58:$B$74</c:f>
              <c:strCache>
                <c:ptCount val="17"/>
                <c:pt idx="0">
                  <c:v>4.25-4.26</c:v>
                </c:pt>
                <c:pt idx="1">
                  <c:v>4.26-4.27</c:v>
                </c:pt>
                <c:pt idx="2">
                  <c:v>4.27-4.28</c:v>
                </c:pt>
                <c:pt idx="3">
                  <c:v>4.28-4.29</c:v>
                </c:pt>
                <c:pt idx="4">
                  <c:v>4.29-4.30</c:v>
                </c:pt>
                <c:pt idx="6">
                  <c:v>4.30-5.1</c:v>
                </c:pt>
                <c:pt idx="7">
                  <c:v>5.1-5.2</c:v>
                </c:pt>
                <c:pt idx="8">
                  <c:v>5.2-5.3</c:v>
                </c:pt>
                <c:pt idx="9">
                  <c:v>5.3-5.4</c:v>
                </c:pt>
                <c:pt idx="10">
                  <c:v>5.4-5.5</c:v>
                </c:pt>
                <c:pt idx="12">
                  <c:v>5.5-5.6</c:v>
                </c:pt>
                <c:pt idx="13">
                  <c:v>5.6-5.7</c:v>
                </c:pt>
                <c:pt idx="14">
                  <c:v>5.7-5.8</c:v>
                </c:pt>
                <c:pt idx="15">
                  <c:v>5.8-5.9</c:v>
                </c:pt>
                <c:pt idx="16">
                  <c:v>5.9-5.10</c:v>
                </c:pt>
              </c:strCache>
            </c:strRef>
          </c:cat>
          <c:val>
            <c:numRef>
              <c:f>[盆栽重量、水分变化.xlsx]火烧后数据处理!$E$58:$E$74</c:f>
              <c:numCache>
                <c:formatCode>0.000_ </c:formatCode>
                <c:ptCount val="17"/>
                <c:pt idx="0">
                  <c:v>45.3649375</c:v>
                </c:pt>
                <c:pt idx="1">
                  <c:v>37.2303958333333</c:v>
                </c:pt>
                <c:pt idx="2">
                  <c:v>237.425104166667</c:v>
                </c:pt>
                <c:pt idx="3">
                  <c:v>30.3872083333333</c:v>
                </c:pt>
                <c:pt idx="4">
                  <c:v>28.3889375</c:v>
                </c:pt>
                <c:pt idx="6" c:formatCode="General">
                  <c:v>29.24475</c:v>
                </c:pt>
                <c:pt idx="7" c:formatCode="General">
                  <c:v>121.5585625</c:v>
                </c:pt>
                <c:pt idx="8" c:formatCode="General">
                  <c:v>187.221645833333</c:v>
                </c:pt>
                <c:pt idx="9" c:formatCode="General">
                  <c:v>169.996229166667</c:v>
                </c:pt>
                <c:pt idx="10" c:formatCode="General">
                  <c:v>184.706083333333</c:v>
                </c:pt>
                <c:pt idx="12" c:formatCode="General">
                  <c:v>116.447854166667</c:v>
                </c:pt>
                <c:pt idx="13" c:formatCode="General">
                  <c:v>68.6430208333333</c:v>
                </c:pt>
                <c:pt idx="14" c:formatCode="General">
                  <c:v>166.013770833333</c:v>
                </c:pt>
                <c:pt idx="15" c:formatCode="General">
                  <c:v>93.4664583333333</c:v>
                </c:pt>
                <c:pt idx="16" c:formatCode="General">
                  <c:v>145.142375</c:v>
                </c:pt>
              </c:numCache>
            </c:numRef>
          </c:val>
          <c:smooth val="0"/>
        </c:ser>
        <c:dLbls>
          <c:showLegendKey val="0"/>
          <c:showVal val="0"/>
          <c:showCatName val="0"/>
          <c:showSerName val="0"/>
          <c:showPercent val="0"/>
          <c:showBubbleSize val="0"/>
        </c:dLbls>
        <c:marker val="1"/>
        <c:smooth val="0"/>
        <c:axId val="551126891"/>
        <c:axId val="504335332"/>
      </c:lineChart>
      <c:catAx>
        <c:axId val="291428947"/>
        <c:scaling>
          <c:orientation val="minMax"/>
        </c:scaling>
        <c:delete val="0"/>
        <c:axPos val="b"/>
        <c:title>
          <c:tx>
            <c:rich>
              <a:bodyPr rot="0" spcFirstLastPara="0" vertOverflow="ellipsis" vert="horz" wrap="square" anchor="ctr" anchorCtr="1"/>
              <a:lstStyle/>
              <a:p>
                <a:pPr algn="ctr" defTabSz="914400" rtl="0">
                  <a:defRPr lang="en-US" altLang="zh-CN" sz="2000" b="0" i="0" u="none" strike="noStrike" kern="1200" baseline="0">
                    <a:solidFill>
                      <a:schemeClr val="tx1"/>
                    </a:solidFill>
                    <a:latin typeface="Times New Roman" panose="02020603050405020304" charset="0"/>
                    <a:ea typeface="Times New Roman" panose="02020603050405020304" charset="0"/>
                    <a:cs typeface="Times New Roman" panose="02020603050405020304" charset="0"/>
                    <a:sym typeface="Times New Roman" panose="02020603050405020304" charset="0"/>
                  </a:defRPr>
                </a:pPr>
                <a:r>
                  <a:rPr lang="en-US" altLang="zh-CN" sz="2000" b="0" i="0" u="none" strike="noStrike" kern="1200" baseline="0">
                    <a:solidFill>
                      <a:schemeClr val="tx1"/>
                    </a:solidFill>
                    <a:latin typeface="Times New Roman" panose="02020603050405020304" charset="0"/>
                    <a:ea typeface="Times New Roman" panose="02020603050405020304" charset="0"/>
                    <a:cs typeface="Times New Roman" panose="02020603050405020304" charset="0"/>
                    <a:sym typeface="Times New Roman" panose="02020603050405020304" charset="0"/>
                  </a:rPr>
                  <a:t>Duration</a:t>
                </a:r>
                <a:endParaRPr lang="en-US" altLang="zh-CN" sz="2000" b="0" i="0" u="none" strike="noStrike" kern="1200" baseline="0">
                  <a:solidFill>
                    <a:schemeClr val="tx1"/>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c:rich>
          </c:tx>
          <c:layout/>
          <c:overlay val="0"/>
          <c:spPr>
            <a:noFill/>
            <a:ln>
              <a:noFill/>
            </a:ln>
            <a:effectLst/>
          </c:spPr>
        </c:title>
        <c:numFmt formatCode="General" sourceLinked="0"/>
        <c:majorTickMark val="in"/>
        <c:minorTickMark val="none"/>
        <c:tickLblPos val="nextTo"/>
        <c:spPr>
          <a:noFill/>
          <a:ln w="9525" cap="flat" cmpd="sng" algn="ctr">
            <a:solidFill>
              <a:schemeClr val="tx1"/>
            </a:solidFill>
            <a:round/>
          </a:ln>
          <a:effectLst/>
        </c:spPr>
        <c:txPr>
          <a:bodyPr rot="-60000000" spcFirstLastPara="0" vertOverflow="ellipsis" vert="horz" wrap="square" anchor="ctr" anchorCtr="1"/>
          <a:lstStyle/>
          <a:p>
            <a:pPr>
              <a:defRPr lang="zh-CN" sz="1200" b="0" i="0" u="none" strike="noStrike" kern="1200" baseline="0">
                <a:solidFill>
                  <a:schemeClr val="tx1">
                    <a:lumMod val="65000"/>
                    <a:lumOff val="35000"/>
                  </a:schemeClr>
                </a:solidFill>
                <a:latin typeface="+mn-lt"/>
                <a:ea typeface="+mn-ea"/>
                <a:cs typeface="+mn-cs"/>
              </a:defRPr>
            </a:pPr>
          </a:p>
        </c:txPr>
        <c:crossAx val="153403537"/>
        <c:crosses val="autoZero"/>
        <c:auto val="1"/>
        <c:lblAlgn val="ctr"/>
        <c:lblOffset val="100"/>
        <c:noMultiLvlLbl val="0"/>
      </c:catAx>
      <c:valAx>
        <c:axId val="153403537"/>
        <c:scaling>
          <c:orientation val="minMax"/>
        </c:scaling>
        <c:delete val="0"/>
        <c:axPos val="l"/>
        <c:majorGridlines>
          <c:spPr>
            <a:ln w="9525" cap="flat" cmpd="sng" algn="ctr">
              <a:noFill/>
              <a:round/>
            </a:ln>
            <a:effectLst/>
          </c:spPr>
        </c:majorGridlines>
        <c:title>
          <c:tx>
            <c:rich>
              <a:bodyPr rot="-5400000" spcFirstLastPara="0" vertOverflow="ellipsis" vert="horz" wrap="square" anchor="ctr" anchorCtr="1"/>
              <a:lstStyle/>
              <a:p>
                <a:pPr defTabSz="914400">
                  <a:defRPr lang="zh-CN" sz="2000" b="0" i="0" u="none" strike="noStrike" kern="1200" baseline="0">
                    <a:solidFill>
                      <a:schemeClr val="tx1"/>
                    </a:solidFill>
                    <a:latin typeface="Times New Roman" panose="02020603050405020304" charset="0"/>
                    <a:ea typeface="Times New Roman" panose="02020603050405020304" charset="0"/>
                    <a:cs typeface="Times New Roman" panose="02020603050405020304" charset="0"/>
                    <a:sym typeface="Times New Roman" panose="02020603050405020304" charset="0"/>
                  </a:defRPr>
                </a:pPr>
                <a:r>
                  <a:rPr lang="en-US" sz="2000" dirty="0" err="1">
                    <a:solidFill>
                      <a:schemeClr val="tx1"/>
                    </a:solidFill>
                    <a:latin typeface="Times New Roman" panose="02020603050405020304" charset="0"/>
                    <a:ea typeface="Times New Roman" panose="02020603050405020304" charset="0"/>
                    <a:cs typeface="Times New Roman" panose="02020603050405020304" charset="0"/>
                    <a:sym typeface="Times New Roman" panose="02020603050405020304" charset="0"/>
                  </a:rPr>
                  <a:t>ET（mm</a:t>
                </a:r>
                <a:r>
                  <a:rPr lang="en-US" sz="2000" dirty="0">
                    <a:solidFill>
                      <a:schemeClr val="tx1"/>
                    </a:solidFill>
                    <a:latin typeface="Times New Roman" panose="02020603050405020304" charset="0"/>
                    <a:ea typeface="Times New Roman" panose="02020603050405020304" charset="0"/>
                    <a:cs typeface="Times New Roman" panose="02020603050405020304" charset="0"/>
                    <a:sym typeface="Times New Roman" panose="02020603050405020304" charset="0"/>
                  </a:rPr>
                  <a:t>）</a:t>
                </a:r>
                <a:endParaRPr lang="en-US" sz="2000" dirty="0">
                  <a:solidFill>
                    <a:schemeClr val="tx1"/>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c:rich>
          </c:tx>
          <c:layout/>
          <c:overlay val="0"/>
          <c:spPr>
            <a:noFill/>
            <a:ln>
              <a:noFill/>
            </a:ln>
            <a:effectLst/>
          </c:spPr>
        </c:title>
        <c:numFmt formatCode="0.0000_ " sourceLinked="1"/>
        <c:majorTickMark val="in"/>
        <c:minorTickMark val="none"/>
        <c:tickLblPos val="nextTo"/>
        <c:spPr>
          <a:noFill/>
          <a:ln>
            <a:solidFill>
              <a:schemeClr val="tx1"/>
            </a:solidFill>
          </a:ln>
          <a:effectLst/>
        </c:spPr>
        <c:txPr>
          <a:bodyPr rot="-60000000" spcFirstLastPara="0" vertOverflow="ellipsis" vert="horz" wrap="square" anchor="ctr" anchorCtr="1"/>
          <a:lstStyle/>
          <a:p>
            <a:pPr>
              <a:defRPr lang="zh-CN" sz="1200" b="0" i="0" u="none" strike="noStrike" kern="1200" baseline="0">
                <a:solidFill>
                  <a:schemeClr val="tx1">
                    <a:lumMod val="65000"/>
                    <a:lumOff val="35000"/>
                  </a:schemeClr>
                </a:solidFill>
                <a:latin typeface="+mn-lt"/>
                <a:ea typeface="+mn-ea"/>
                <a:cs typeface="+mn-cs"/>
              </a:defRPr>
            </a:pPr>
          </a:p>
        </c:txPr>
        <c:crossAx val="291428947"/>
        <c:crosses val="autoZero"/>
        <c:crossBetween val="between"/>
      </c:valAx>
      <c:catAx>
        <c:axId val="551126891"/>
        <c:scaling>
          <c:orientation val="minMax"/>
        </c:scaling>
        <c:delete val="1"/>
        <c:axPos val="b"/>
        <c:numFmt formatCode="General" sourceLinked="1"/>
        <c:majorTickMark val="none"/>
        <c:minorTickMark val="none"/>
        <c:tickLblPos val="nextTo"/>
        <c:txPr>
          <a:bodyPr rot="-60000000" spcFirstLastPara="0" vertOverflow="ellipsis" vert="horz" wrap="square" anchor="ctr" anchorCtr="1"/>
          <a:lstStyle/>
          <a:p>
            <a:pPr>
              <a:defRPr lang="zh-CN" sz="900" b="0" i="0" u="none" strike="noStrike" kern="1200" baseline="0">
                <a:solidFill>
                  <a:schemeClr val="tx1">
                    <a:lumMod val="65000"/>
                    <a:lumOff val="35000"/>
                  </a:schemeClr>
                </a:solidFill>
                <a:latin typeface="+mn-lt"/>
                <a:ea typeface="+mn-ea"/>
                <a:cs typeface="+mn-cs"/>
              </a:defRPr>
            </a:pPr>
          </a:p>
        </c:txPr>
        <c:crossAx val="504335332"/>
        <c:crosses val="autoZero"/>
        <c:auto val="1"/>
        <c:lblAlgn val="ctr"/>
        <c:lblOffset val="100"/>
        <c:noMultiLvlLbl val="0"/>
      </c:catAx>
      <c:valAx>
        <c:axId val="504335332"/>
        <c:scaling>
          <c:orientation val="minMax"/>
        </c:scaling>
        <c:delete val="0"/>
        <c:axPos val="r"/>
        <c:title>
          <c:tx>
            <c:rich>
              <a:bodyPr rot="5400000" spcFirstLastPara="0" vertOverflow="ellipsis" vert="horz" wrap="square" anchor="ctr" anchorCtr="1"/>
              <a:lstStyle/>
              <a:p>
                <a:pPr defTabSz="914400">
                  <a:defRPr lang="zh-CN" sz="2000" b="0" i="0" u="none" strike="noStrike" kern="1200" baseline="0">
                    <a:ln>
                      <a:noFill/>
                    </a:ln>
                    <a:solidFill>
                      <a:schemeClr val="tx1"/>
                    </a:solidFill>
                    <a:latin typeface="Times New Roman" panose="02020603050405020304" charset="0"/>
                    <a:ea typeface="Times New Roman" panose="02020603050405020304" charset="0"/>
                    <a:cs typeface="Times New Roman" panose="02020603050405020304" charset="0"/>
                    <a:sym typeface="Times New Roman" panose="02020603050405020304" charset="0"/>
                  </a:defRPr>
                </a:pPr>
                <a:r>
                  <a:rPr lang="en-US" altLang="zh-CN" sz="2000">
                    <a:ln>
                      <a:noFill/>
                    </a:ln>
                    <a:solidFill>
                      <a:schemeClr val="tx1"/>
                    </a:solidFill>
                    <a:latin typeface="Times New Roman" panose="02020603050405020304" charset="0"/>
                    <a:ea typeface="Times New Roman" panose="02020603050405020304" charset="0"/>
                    <a:cs typeface="Times New Roman" panose="02020603050405020304" charset="0"/>
                    <a:sym typeface="Times New Roman" panose="02020603050405020304" charset="0"/>
                  </a:rPr>
                  <a:t>RA</a:t>
                </a:r>
                <a:r>
                  <a:rPr lang="en-US" altLang="en-US" sz="2000">
                    <a:ln>
                      <a:noFill/>
                    </a:ln>
                    <a:solidFill>
                      <a:schemeClr val="tx1"/>
                    </a:solidFill>
                    <a:latin typeface="Times New Roman" panose="02020603050405020304" charset="0"/>
                    <a:ea typeface="Times New Roman" panose="02020603050405020304" charset="0"/>
                    <a:cs typeface="Times New Roman" panose="02020603050405020304" charset="0"/>
                    <a:sym typeface="Times New Roman" panose="02020603050405020304" charset="0"/>
                  </a:rPr>
                  <a:t>（W/m</a:t>
                </a:r>
                <a:r>
                  <a:rPr lang="en-US" altLang="en-US" sz="2000" baseline="30000">
                    <a:ln>
                      <a:noFill/>
                    </a:ln>
                    <a:solidFill>
                      <a:schemeClr val="tx1"/>
                    </a:solidFill>
                    <a:uFillTx/>
                    <a:ea typeface="Times New Roman" panose="02020603050405020304" charset="0"/>
                    <a:cs typeface="Times New Roman" panose="02020603050405020304" charset="0"/>
                    <a:sym typeface="Times New Roman" panose="02020603050405020304" charset="0"/>
                  </a:rPr>
                  <a:t>2</a:t>
                </a:r>
                <a:r>
                  <a:rPr lang="en-US" altLang="en-US" sz="2000">
                    <a:ln>
                      <a:noFill/>
                    </a:ln>
                    <a:solidFill>
                      <a:schemeClr val="tx1"/>
                    </a:solidFill>
                    <a:latin typeface="Times New Roman" panose="02020603050405020304" charset="0"/>
                    <a:ea typeface="Times New Roman" panose="02020603050405020304" charset="0"/>
                    <a:cs typeface="Times New Roman" panose="02020603050405020304" charset="0"/>
                    <a:sym typeface="Times New Roman" panose="02020603050405020304" charset="0"/>
                  </a:rPr>
                  <a:t>）</a:t>
                </a:r>
                <a:endParaRPr lang="en-US" altLang="zh-CN" sz="2000">
                  <a:ln>
                    <a:noFill/>
                  </a:ln>
                  <a:solidFill>
                    <a:schemeClr val="tx1"/>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c:rich>
          </c:tx>
          <c:layout>
            <c:manualLayout>
              <c:xMode val="edge"/>
              <c:yMode val="edge"/>
              <c:x val="0.955344418052257"/>
              <c:y val="0.351874878702497"/>
            </c:manualLayout>
          </c:layout>
          <c:overlay val="0"/>
          <c:spPr>
            <a:noFill/>
            <a:ln>
              <a:noFill/>
            </a:ln>
            <a:effectLst/>
          </c:spPr>
        </c:title>
        <c:numFmt formatCode="0.0_);[Red]\(0.0\)" sourceLinked="0"/>
        <c:majorTickMark val="in"/>
        <c:minorTickMark val="none"/>
        <c:tickLblPos val="nextTo"/>
        <c:spPr>
          <a:noFill/>
          <a:ln>
            <a:solidFill>
              <a:schemeClr val="tx1"/>
            </a:solidFill>
          </a:ln>
          <a:effectLst/>
        </c:spPr>
        <c:txPr>
          <a:bodyPr rot="-60000000" spcFirstLastPara="0" vertOverflow="ellipsis" vert="horz" wrap="square" anchor="ctr" anchorCtr="1"/>
          <a:lstStyle/>
          <a:p>
            <a:pPr>
              <a:defRPr lang="zh-CN" sz="1200" b="0" i="0" u="none" strike="noStrike" kern="1200" baseline="0">
                <a:solidFill>
                  <a:schemeClr val="tx1">
                    <a:lumMod val="65000"/>
                    <a:lumOff val="35000"/>
                  </a:schemeClr>
                </a:solidFill>
                <a:latin typeface="+mn-lt"/>
                <a:ea typeface="+mn-ea"/>
                <a:cs typeface="+mn-cs"/>
              </a:defRPr>
            </a:pPr>
          </a:p>
        </c:txPr>
        <c:crossAx val="551126891"/>
        <c:crosses val="max"/>
        <c:crossBetween val="between"/>
      </c:valAx>
      <c:spPr>
        <a:noFill/>
        <a:ln>
          <a:noFill/>
        </a:ln>
        <a:effectLst/>
      </c:spPr>
    </c:plotArea>
    <c:legend>
      <c:legendPos val="r"/>
      <c:legendEntry>
        <c:idx val="0"/>
        <c:txPr>
          <a:bodyPr rot="0" spcFirstLastPara="0" vertOverflow="ellipsis" vert="horz" wrap="square" anchor="ctr" anchorCtr="1"/>
          <a:lstStyle/>
          <a:p>
            <a:pPr>
              <a:defRPr lang="zh-CN" sz="1200" b="0" i="0" u="none" strike="noStrike" kern="1200" baseline="0">
                <a:solidFill>
                  <a:schemeClr val="tx1">
                    <a:lumMod val="65000"/>
                    <a:lumOff val="35000"/>
                  </a:schemeClr>
                </a:solidFill>
                <a:latin typeface="Times New Roman" panose="02020603050405020304" charset="0"/>
                <a:ea typeface="Times New Roman" panose="02020603050405020304" charset="0"/>
                <a:cs typeface="Times New Roman" panose="02020603050405020304" charset="0"/>
                <a:sym typeface="Times New Roman" panose="02020603050405020304" charset="0"/>
              </a:defRPr>
            </a:pPr>
          </a:p>
        </c:txPr>
      </c:legendEntry>
      <c:legendEntry>
        <c:idx val="1"/>
        <c:txPr>
          <a:bodyPr rot="0" spcFirstLastPara="0" vertOverflow="ellipsis" vert="horz" wrap="square" anchor="ctr" anchorCtr="1"/>
          <a:lstStyle/>
          <a:p>
            <a:pPr>
              <a:defRPr lang="zh-CN" sz="1200" b="0" i="0" u="none" strike="noStrike" kern="1200" baseline="0">
                <a:solidFill>
                  <a:schemeClr val="tx1">
                    <a:lumMod val="65000"/>
                    <a:lumOff val="35000"/>
                  </a:schemeClr>
                </a:solidFill>
                <a:latin typeface="Times New Roman" panose="02020603050405020304" charset="0"/>
                <a:ea typeface="Times New Roman" panose="02020603050405020304" charset="0"/>
                <a:cs typeface="Times New Roman" panose="02020603050405020304" charset="0"/>
                <a:sym typeface="Times New Roman" panose="02020603050405020304" charset="0"/>
              </a:defRPr>
            </a:pPr>
          </a:p>
        </c:txPr>
      </c:legendEntry>
      <c:legendEntry>
        <c:idx val="2"/>
        <c:txPr>
          <a:bodyPr rot="0" spcFirstLastPara="0" vertOverflow="ellipsis" vert="horz" wrap="square" anchor="ctr" anchorCtr="1"/>
          <a:lstStyle/>
          <a:p>
            <a:pPr>
              <a:defRPr lang="zh-CN" sz="1200" b="0" i="0" u="none" strike="noStrike" kern="1200" baseline="0">
                <a:solidFill>
                  <a:schemeClr val="tx1">
                    <a:lumMod val="65000"/>
                    <a:lumOff val="35000"/>
                  </a:schemeClr>
                </a:solidFill>
                <a:latin typeface="Times New Roman" panose="02020603050405020304" charset="0"/>
                <a:ea typeface="Times New Roman" panose="02020603050405020304" charset="0"/>
                <a:cs typeface="Times New Roman" panose="02020603050405020304" charset="0"/>
                <a:sym typeface="Times New Roman" panose="02020603050405020304" charset="0"/>
              </a:defRPr>
            </a:pPr>
          </a:p>
        </c:txPr>
      </c:legendEntry>
      <c:legendEntry>
        <c:idx val="3"/>
        <c:txPr>
          <a:bodyPr rot="0" spcFirstLastPara="0" vertOverflow="ellipsis" vert="horz" wrap="square" anchor="ctr" anchorCtr="1"/>
          <a:lstStyle/>
          <a:p>
            <a:pPr>
              <a:defRPr lang="zh-CN" sz="1200" b="0" i="0" u="none" strike="noStrike" kern="1200" baseline="0">
                <a:solidFill>
                  <a:schemeClr val="tx1">
                    <a:lumMod val="65000"/>
                    <a:lumOff val="35000"/>
                  </a:schemeClr>
                </a:solidFill>
                <a:latin typeface="Times New Roman" panose="02020603050405020304" charset="0"/>
                <a:ea typeface="Times New Roman" panose="02020603050405020304" charset="0"/>
                <a:cs typeface="Times New Roman" panose="02020603050405020304" charset="0"/>
                <a:sym typeface="Times New Roman" panose="02020603050405020304" charset="0"/>
              </a:defRPr>
            </a:pPr>
          </a:p>
        </c:txPr>
      </c:legendEntry>
      <c:layout>
        <c:manualLayout>
          <c:xMode val="edge"/>
          <c:yMode val="edge"/>
          <c:x val="0.293608521970706"/>
          <c:y val="0.0605797693171379"/>
        </c:manualLayout>
      </c:layout>
      <c:overlay val="1"/>
      <c:spPr>
        <a:noFill/>
        <a:ln>
          <a:noFill/>
        </a:ln>
        <a:effectLst/>
      </c:spPr>
      <c:txPr>
        <a:bodyPr rot="0" spcFirstLastPara="0" vertOverflow="ellipsis" vert="horz" wrap="square" anchor="ctr" anchorCtr="1"/>
        <a:lstStyle/>
        <a:p>
          <a:pPr>
            <a:defRPr lang="zh-CN" sz="1200" b="0" i="0" u="none" strike="noStrike" kern="1200" baseline="0">
              <a:solidFill>
                <a:schemeClr val="tx1">
                  <a:lumMod val="65000"/>
                  <a:lumOff val="35000"/>
                </a:schemeClr>
              </a:solidFill>
              <a:latin typeface="Times New Roman" panose="02020603050405020304" charset="0"/>
              <a:ea typeface="Times New Roman" panose="02020603050405020304" charset="0"/>
              <a:cs typeface="Times New Roman" panose="02020603050405020304" charset="0"/>
              <a:sym typeface="Times New Roman" panose="02020603050405020304" charset="0"/>
            </a:defRPr>
          </a:pPr>
        </a:p>
      </c:txPr>
    </c:legend>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lang="zh-CN"/>
      </a:pPr>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0046822742475"/>
          <c:y val="0.0347991689750693"/>
          <c:w val="0.757297658862876"/>
          <c:h val="0.762880886426593"/>
        </c:manualLayout>
      </c:layout>
      <c:barChart>
        <c:barDir val="col"/>
        <c:grouping val="clustered"/>
        <c:varyColors val="0"/>
        <c:ser>
          <c:idx val="0"/>
          <c:order val="0"/>
          <c:tx>
            <c:strRef>
              <c:f>[盆栽重量、水分变化.xlsx]火烧后数据处理!$K$60</c:f>
              <c:strCache>
                <c:ptCount val="1"/>
                <c:pt idx="0">
                  <c:v>Control</c:v>
                </c:pt>
              </c:strCache>
            </c:strRef>
          </c:tx>
          <c:spPr>
            <a:solidFill>
              <a:schemeClr val="accent1"/>
            </a:solidFill>
            <a:ln>
              <a:noFill/>
            </a:ln>
            <a:effectLst/>
          </c:spPr>
          <c:invertIfNegative val="0"/>
          <c:dLbls>
            <c:delete val="1"/>
          </c:dLbls>
          <c:cat>
            <c:strRef>
              <c:f>[盆栽重量、水分变化.xlsx]火烧后数据处理!$I$61:$I$63</c:f>
              <c:strCache>
                <c:ptCount val="3"/>
                <c:pt idx="0">
                  <c:v>5.5-5.6</c:v>
                </c:pt>
                <c:pt idx="1">
                  <c:v>5.10-5.11</c:v>
                </c:pt>
                <c:pt idx="2">
                  <c:v>5.15-5.16</c:v>
                </c:pt>
              </c:strCache>
            </c:strRef>
          </c:cat>
          <c:val>
            <c:numRef>
              <c:f>[盆栽重量、水分变化.xlsx]火烧后数据处理!$K$61:$K$63</c:f>
              <c:numCache>
                <c:formatCode>General</c:formatCode>
                <c:ptCount val="3"/>
                <c:pt idx="0">
                  <c:v>1.33404104741684</c:v>
                </c:pt>
                <c:pt idx="1">
                  <c:v>0.384288747346072</c:v>
                </c:pt>
                <c:pt idx="2">
                  <c:v>0.694975230007077</c:v>
                </c:pt>
              </c:numCache>
            </c:numRef>
          </c:val>
        </c:ser>
        <c:ser>
          <c:idx val="1"/>
          <c:order val="1"/>
          <c:tx>
            <c:strRef>
              <c:f>[盆栽重量、水分变化.xlsx]火烧后数据处理!$L$60</c:f>
              <c:strCache>
                <c:ptCount val="1"/>
                <c:pt idx="0">
                  <c:v>Artemisia</c:v>
                </c:pt>
              </c:strCache>
            </c:strRef>
          </c:tx>
          <c:spPr>
            <a:solidFill>
              <a:schemeClr val="accent2"/>
            </a:solidFill>
            <a:ln>
              <a:noFill/>
            </a:ln>
            <a:effectLst/>
          </c:spPr>
          <c:invertIfNegative val="0"/>
          <c:dLbls>
            <c:delete val="1"/>
          </c:dLbls>
          <c:cat>
            <c:strRef>
              <c:f>[盆栽重量、水分变化.xlsx]火烧后数据处理!$I$61:$I$63</c:f>
              <c:strCache>
                <c:ptCount val="3"/>
                <c:pt idx="0">
                  <c:v>5.5-5.6</c:v>
                </c:pt>
                <c:pt idx="1">
                  <c:v>5.10-5.11</c:v>
                </c:pt>
                <c:pt idx="2">
                  <c:v>5.15-5.16</c:v>
                </c:pt>
              </c:strCache>
            </c:strRef>
          </c:cat>
          <c:val>
            <c:numRef>
              <c:f>[盆栽重量、水分变化.xlsx]火烧后数据处理!$L$61:$L$63</c:f>
              <c:numCache>
                <c:formatCode>General</c:formatCode>
                <c:ptCount val="3"/>
                <c:pt idx="0">
                  <c:v>3.15994338287331</c:v>
                </c:pt>
                <c:pt idx="1">
                  <c:v>0.745222929936309</c:v>
                </c:pt>
                <c:pt idx="2">
                  <c:v>3.6970983722576</c:v>
                </c:pt>
              </c:numCache>
            </c:numRef>
          </c:val>
        </c:ser>
        <c:ser>
          <c:idx val="2"/>
          <c:order val="2"/>
          <c:tx>
            <c:strRef>
              <c:f>[盆栽重量、水分变化.xlsx]火烧后数据处理!$M$60</c:f>
              <c:strCache>
                <c:ptCount val="1"/>
                <c:pt idx="0">
                  <c:v>Cogongrass</c:v>
                </c:pt>
              </c:strCache>
            </c:strRef>
          </c:tx>
          <c:spPr>
            <a:solidFill>
              <a:schemeClr val="accent3"/>
            </a:solidFill>
            <a:ln>
              <a:noFill/>
            </a:ln>
            <a:effectLst/>
          </c:spPr>
          <c:invertIfNegative val="0"/>
          <c:dLbls>
            <c:delete val="1"/>
          </c:dLbls>
          <c:cat>
            <c:strRef>
              <c:f>[盆栽重量、水分变化.xlsx]火烧后数据处理!$I$61:$I$63</c:f>
              <c:strCache>
                <c:ptCount val="3"/>
                <c:pt idx="0">
                  <c:v>5.5-5.6</c:v>
                </c:pt>
                <c:pt idx="1">
                  <c:v>5.10-5.11</c:v>
                </c:pt>
                <c:pt idx="2">
                  <c:v>5.15-5.16</c:v>
                </c:pt>
              </c:strCache>
            </c:strRef>
          </c:cat>
          <c:val>
            <c:numRef>
              <c:f>[盆栽重量、水分变化.xlsx]火烧后数据处理!$M$61:$M$63</c:f>
              <c:numCache>
                <c:formatCode>General</c:formatCode>
                <c:ptCount val="3"/>
                <c:pt idx="0">
                  <c:v>3.19179051663129</c:v>
                </c:pt>
                <c:pt idx="1">
                  <c:v>0.765038924274595</c:v>
                </c:pt>
                <c:pt idx="2">
                  <c:v>6.37579617834395</c:v>
                </c:pt>
              </c:numCache>
            </c:numRef>
          </c:val>
        </c:ser>
        <c:dLbls>
          <c:showLegendKey val="0"/>
          <c:showVal val="0"/>
          <c:showCatName val="0"/>
          <c:showSerName val="0"/>
          <c:showPercent val="0"/>
          <c:showBubbleSize val="0"/>
        </c:dLbls>
        <c:gapWidth val="219"/>
        <c:overlap val="-27"/>
        <c:axId val="398768176"/>
        <c:axId val="51889776"/>
      </c:barChart>
      <c:lineChart>
        <c:grouping val="standard"/>
        <c:varyColors val="0"/>
        <c:ser>
          <c:idx val="3"/>
          <c:order val="3"/>
          <c:tx>
            <c:strRef>
              <c:f>[盆栽重量、水分变化.xlsx]火烧后数据处理!$J$60</c:f>
              <c:strCache>
                <c:ptCount val="1"/>
                <c:pt idx="0">
                  <c:v>Rainfall</c:v>
                </c:pt>
              </c:strCache>
            </c:strRef>
          </c:tx>
          <c:spPr>
            <a:ln w="28575" cap="rnd">
              <a:solidFill>
                <a:schemeClr val="accent4"/>
              </a:solidFill>
              <a:round/>
            </a:ln>
            <a:effectLst/>
          </c:spPr>
          <c:marker>
            <c:symbol val="diamond"/>
            <c:size val="8"/>
            <c:spPr>
              <a:solidFill>
                <a:schemeClr val="accent4"/>
              </a:solidFill>
              <a:ln w="9525">
                <a:solidFill>
                  <a:schemeClr val="accent4"/>
                </a:solidFill>
              </a:ln>
              <a:effectLst/>
            </c:spPr>
          </c:marker>
          <c:dLbls>
            <c:delete val="1"/>
          </c:dLbls>
          <c:cat>
            <c:strRef>
              <c:f>[盆栽重量、水分变化.xlsx]火烧后数据处理!$I$61:$I$63</c:f>
              <c:strCache>
                <c:ptCount val="3"/>
                <c:pt idx="0">
                  <c:v>5.5-5.6</c:v>
                </c:pt>
                <c:pt idx="1">
                  <c:v>5.10-5.11</c:v>
                </c:pt>
                <c:pt idx="2">
                  <c:v>5.15-5.16</c:v>
                </c:pt>
              </c:strCache>
            </c:strRef>
          </c:cat>
          <c:val>
            <c:numRef>
              <c:f>[盆栽重量、水分变化.xlsx]火烧后数据处理!$J$61:$J$63</c:f>
              <c:numCache>
                <c:formatCode>General</c:formatCode>
                <c:ptCount val="3"/>
                <c:pt idx="0">
                  <c:v>10</c:v>
                </c:pt>
                <c:pt idx="1">
                  <c:v>5</c:v>
                </c:pt>
                <c:pt idx="2">
                  <c:v>20</c:v>
                </c:pt>
              </c:numCache>
            </c:numRef>
          </c:val>
          <c:smooth val="0"/>
        </c:ser>
        <c:dLbls>
          <c:showLegendKey val="0"/>
          <c:showVal val="0"/>
          <c:showCatName val="0"/>
          <c:showSerName val="0"/>
          <c:showPercent val="0"/>
          <c:showBubbleSize val="0"/>
        </c:dLbls>
        <c:marker val="1"/>
        <c:smooth val="0"/>
        <c:axId val="768411807"/>
        <c:axId val="665915363"/>
      </c:lineChart>
      <c:catAx>
        <c:axId val="398768176"/>
        <c:scaling>
          <c:orientation val="minMax"/>
        </c:scaling>
        <c:delete val="0"/>
        <c:axPos val="b"/>
        <c:title>
          <c:tx>
            <c:rich>
              <a:bodyPr rot="0" spcFirstLastPara="0" vertOverflow="ellipsis" vert="horz" wrap="square" anchor="ctr" anchorCtr="1"/>
              <a:lstStyle/>
              <a:p>
                <a:pPr algn="ctr" defTabSz="914400" rtl="0">
                  <a:defRPr lang="en-US" altLang="zh-CN" sz="2000" b="0" i="0" u="none" strike="noStrike" kern="1200" baseline="0">
                    <a:solidFill>
                      <a:schemeClr val="tx1"/>
                    </a:solidFill>
                    <a:latin typeface="Times New Roman" panose="02020603050405020304" charset="0"/>
                    <a:ea typeface="Times New Roman" panose="02020603050405020304" charset="0"/>
                    <a:cs typeface="Times New Roman" panose="02020603050405020304" charset="0"/>
                    <a:sym typeface="Times New Roman" panose="02020603050405020304" charset="0"/>
                  </a:defRPr>
                </a:pPr>
                <a:r>
                  <a:rPr lang="en-US" altLang="zh-CN" sz="2000" b="0" i="0" u="none" strike="noStrike" kern="1200" baseline="0">
                    <a:solidFill>
                      <a:schemeClr val="tx1"/>
                    </a:solidFill>
                    <a:latin typeface="Times New Roman" panose="02020603050405020304" charset="0"/>
                    <a:ea typeface="Times New Roman" panose="02020603050405020304" charset="0"/>
                    <a:cs typeface="Times New Roman" panose="02020603050405020304" charset="0"/>
                    <a:sym typeface="Times New Roman" panose="02020603050405020304" charset="0"/>
                  </a:rPr>
                  <a:t>Duration</a:t>
                </a:r>
                <a:endParaRPr lang="en-US" altLang="zh-CN" sz="2000" b="0" i="0" u="none" strike="noStrike" kern="1200" baseline="0">
                  <a:solidFill>
                    <a:schemeClr val="tx1"/>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c:rich>
          </c:tx>
          <c:layout/>
          <c:overlay val="0"/>
          <c:spPr>
            <a:noFill/>
            <a:ln>
              <a:noFill/>
            </a:ln>
            <a:effectLst/>
          </c:spPr>
        </c:title>
        <c:numFmt formatCode="General" sourceLinked="0"/>
        <c:majorTickMark val="in"/>
        <c:minorTickMark val="none"/>
        <c:tickLblPos val="nextTo"/>
        <c:spPr>
          <a:noFill/>
          <a:ln w="9525" cap="flat" cmpd="sng" algn="ctr">
            <a:solidFill>
              <a:schemeClr val="tx1"/>
            </a:solidFill>
            <a:round/>
          </a:ln>
          <a:effectLst/>
        </c:spPr>
        <c:txPr>
          <a:bodyPr rot="-60000000" spcFirstLastPara="0" vertOverflow="ellipsis" vert="horz" wrap="square" anchor="ctr" anchorCtr="1"/>
          <a:lstStyle/>
          <a:p>
            <a:pPr>
              <a:defRPr lang="zh-CN" sz="1400" b="0" i="0" u="none" strike="noStrike" kern="1200" baseline="0">
                <a:solidFill>
                  <a:schemeClr val="tx1">
                    <a:lumMod val="65000"/>
                    <a:lumOff val="35000"/>
                  </a:schemeClr>
                </a:solidFill>
                <a:latin typeface="Times New Roman" panose="02020603050405020304" charset="0"/>
                <a:ea typeface="Times New Roman" panose="02020603050405020304" charset="0"/>
                <a:cs typeface="Times New Roman" panose="02020603050405020304" charset="0"/>
                <a:sym typeface="Times New Roman" panose="02020603050405020304" charset="0"/>
              </a:defRPr>
            </a:pPr>
          </a:p>
        </c:txPr>
        <c:crossAx val="51889776"/>
        <c:crosses val="autoZero"/>
        <c:auto val="1"/>
        <c:lblAlgn val="ctr"/>
        <c:lblOffset val="100"/>
        <c:noMultiLvlLbl val="0"/>
      </c:catAx>
      <c:valAx>
        <c:axId val="51889776"/>
        <c:scaling>
          <c:orientation val="minMax"/>
        </c:scaling>
        <c:delete val="0"/>
        <c:axPos val="l"/>
        <c:majorGridlines>
          <c:spPr>
            <a:ln w="9525" cap="flat" cmpd="sng" algn="ctr">
              <a:noFill/>
              <a:round/>
            </a:ln>
            <a:effectLst/>
          </c:spPr>
        </c:majorGridlines>
        <c:title>
          <c:tx>
            <c:rich>
              <a:bodyPr rot="-5400000" spcFirstLastPara="0" vertOverflow="ellipsis" vert="horz" wrap="square" anchor="ctr" anchorCtr="1"/>
              <a:lstStyle/>
              <a:p>
                <a:pPr algn="ctr" defTabSz="914400" rtl="0">
                  <a:defRPr lang="en-US" altLang="zh-CN" sz="2000" b="0" i="0" u="none" strike="noStrike" kern="1200" baseline="0">
                    <a:solidFill>
                      <a:schemeClr val="tx1"/>
                    </a:solidFill>
                    <a:latin typeface="Times New Roman" panose="02020603050405020304" charset="0"/>
                    <a:ea typeface="Times New Roman" panose="02020603050405020304" charset="0"/>
                    <a:cs typeface="Times New Roman" panose="02020603050405020304" charset="0"/>
                    <a:sym typeface="Times New Roman" panose="02020603050405020304" charset="0"/>
                  </a:defRPr>
                </a:pPr>
                <a:r>
                  <a:rPr lang="en-US" altLang="zh-CN" sz="2000" b="0" i="0" u="none" strike="noStrike" kern="1200" baseline="0">
                    <a:solidFill>
                      <a:schemeClr val="tx1"/>
                    </a:solidFill>
                    <a:latin typeface="Times New Roman" panose="02020603050405020304" charset="0"/>
                    <a:ea typeface="Times New Roman" panose="02020603050405020304" charset="0"/>
                    <a:cs typeface="Times New Roman" panose="02020603050405020304" charset="0"/>
                    <a:sym typeface="Times New Roman" panose="02020603050405020304" charset="0"/>
                  </a:rPr>
                  <a:t>ET（mm）</a:t>
                </a:r>
                <a:endParaRPr lang="en-US" altLang="zh-CN" sz="2000" b="0" i="0" u="none" strike="noStrike" kern="1200" baseline="0">
                  <a:solidFill>
                    <a:schemeClr val="tx1"/>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c:rich>
          </c:tx>
          <c:layout/>
          <c:overlay val="0"/>
          <c:spPr>
            <a:noFill/>
            <a:ln>
              <a:noFill/>
            </a:ln>
            <a:effectLst/>
          </c:spPr>
        </c:title>
        <c:numFmt formatCode="General" sourceLinked="1"/>
        <c:majorTickMark val="in"/>
        <c:minorTickMark val="none"/>
        <c:tickLblPos val="nextTo"/>
        <c:spPr>
          <a:noFill/>
          <a:ln>
            <a:solidFill>
              <a:schemeClr val="tx1"/>
            </a:solidFill>
          </a:ln>
          <a:effectLst/>
        </c:spPr>
        <c:txPr>
          <a:bodyPr rot="-60000000" spcFirstLastPara="0" vertOverflow="ellipsis" vert="horz" wrap="square" anchor="ctr" anchorCtr="1"/>
          <a:lstStyle/>
          <a:p>
            <a:pPr>
              <a:defRPr lang="zh-CN" sz="1400" b="0" i="0" u="none" strike="noStrike" kern="1200" baseline="0">
                <a:solidFill>
                  <a:schemeClr val="tx1">
                    <a:lumMod val="65000"/>
                    <a:lumOff val="35000"/>
                  </a:schemeClr>
                </a:solidFill>
                <a:latin typeface="Times New Roman" panose="02020603050405020304" charset="0"/>
                <a:ea typeface="Times New Roman" panose="02020603050405020304" charset="0"/>
                <a:cs typeface="Times New Roman" panose="02020603050405020304" charset="0"/>
                <a:sym typeface="Times New Roman" panose="02020603050405020304" charset="0"/>
              </a:defRPr>
            </a:pPr>
          </a:p>
        </c:txPr>
        <c:crossAx val="398768176"/>
        <c:crosses val="autoZero"/>
        <c:crossBetween val="between"/>
      </c:valAx>
      <c:catAx>
        <c:axId val="768411807"/>
        <c:scaling>
          <c:orientation val="minMax"/>
        </c:scaling>
        <c:delete val="1"/>
        <c:axPos val="b"/>
        <c:numFmt formatCode="General" sourceLinked="1"/>
        <c:majorTickMark val="none"/>
        <c:minorTickMark val="none"/>
        <c:tickLblPos val="nextTo"/>
        <c:txPr>
          <a:bodyPr rot="-60000000" spcFirstLastPara="0" vertOverflow="ellipsis" vert="horz" wrap="square" anchor="ctr" anchorCtr="1"/>
          <a:lstStyle/>
          <a:p>
            <a:pPr>
              <a:defRPr lang="zh-CN" sz="1400" b="0" i="0" u="none" strike="noStrike" kern="1200" baseline="0">
                <a:solidFill>
                  <a:schemeClr val="tx1">
                    <a:lumMod val="65000"/>
                    <a:lumOff val="35000"/>
                  </a:schemeClr>
                </a:solidFill>
                <a:latin typeface="Times New Roman" panose="02020603050405020304" charset="0"/>
                <a:ea typeface="Times New Roman" panose="02020603050405020304" charset="0"/>
                <a:cs typeface="Times New Roman" panose="02020603050405020304" charset="0"/>
                <a:sym typeface="Times New Roman" panose="02020603050405020304" charset="0"/>
              </a:defRPr>
            </a:pPr>
          </a:p>
        </c:txPr>
        <c:crossAx val="665915363"/>
        <c:crosses val="autoZero"/>
        <c:auto val="1"/>
        <c:lblAlgn val="ctr"/>
        <c:lblOffset val="100"/>
        <c:noMultiLvlLbl val="0"/>
      </c:catAx>
      <c:valAx>
        <c:axId val="665915363"/>
        <c:scaling>
          <c:orientation val="minMax"/>
        </c:scaling>
        <c:delete val="0"/>
        <c:axPos val="r"/>
        <c:title>
          <c:tx>
            <c:rich>
              <a:bodyPr rot="5400000" spcFirstLastPara="0" vertOverflow="ellipsis" vert="horz" wrap="square" anchor="ctr" anchorCtr="1"/>
              <a:lstStyle/>
              <a:p>
                <a:pPr algn="ctr" defTabSz="914400" rtl="0">
                  <a:defRPr lang="en-US" altLang="zh-CN" sz="2000" b="0" i="0" u="none" strike="noStrike" kern="1200" baseline="0">
                    <a:solidFill>
                      <a:schemeClr val="tx1"/>
                    </a:solidFill>
                    <a:latin typeface="Times New Roman" panose="02020603050405020304" charset="0"/>
                    <a:ea typeface="Times New Roman" panose="02020603050405020304" charset="0"/>
                    <a:cs typeface="Times New Roman" panose="02020603050405020304" charset="0"/>
                    <a:sym typeface="Times New Roman" panose="02020603050405020304" charset="0"/>
                  </a:defRPr>
                </a:pPr>
                <a:r>
                  <a:rPr lang="en-US" altLang="zh-CN" sz="2000" b="0" i="0" u="none" strike="noStrike" kern="1200" baseline="0">
                    <a:solidFill>
                      <a:schemeClr val="tx1"/>
                    </a:solidFill>
                    <a:latin typeface="Times New Roman" panose="02020603050405020304" charset="0"/>
                    <a:ea typeface="Times New Roman" panose="02020603050405020304" charset="0"/>
                    <a:cs typeface="Times New Roman" panose="02020603050405020304" charset="0"/>
                    <a:sym typeface="Times New Roman" panose="02020603050405020304" charset="0"/>
                  </a:rPr>
                  <a:t>Rainfall（mm）</a:t>
                </a:r>
                <a:endParaRPr lang="en-US" altLang="zh-CN" sz="2000" b="0" i="0" u="none" strike="noStrike" kern="1200" baseline="0">
                  <a:solidFill>
                    <a:schemeClr val="tx1"/>
                  </a:solidFill>
                  <a:latin typeface="Times New Roman" panose="02020603050405020304" charset="0"/>
                  <a:ea typeface="Times New Roman" panose="02020603050405020304" charset="0"/>
                  <a:cs typeface="Times New Roman" panose="02020603050405020304" charset="0"/>
                  <a:sym typeface="Times New Roman" panose="02020603050405020304" charset="0"/>
                </a:endParaRPr>
              </a:p>
            </c:rich>
          </c:tx>
          <c:layout>
            <c:manualLayout>
              <c:xMode val="edge"/>
              <c:yMode val="edge"/>
              <c:x val="0.934449717918868"/>
              <c:y val="0.276391180440978"/>
            </c:manualLayout>
          </c:layout>
          <c:overlay val="0"/>
          <c:spPr>
            <a:noFill/>
            <a:ln>
              <a:noFill/>
            </a:ln>
            <a:effectLst/>
          </c:spPr>
        </c:title>
        <c:numFmt formatCode="General" sourceLinked="1"/>
        <c:majorTickMark val="in"/>
        <c:minorTickMark val="none"/>
        <c:tickLblPos val="nextTo"/>
        <c:spPr>
          <a:noFill/>
          <a:ln>
            <a:solidFill>
              <a:schemeClr val="tx1"/>
            </a:solidFill>
          </a:ln>
          <a:effectLst/>
        </c:spPr>
        <c:txPr>
          <a:bodyPr rot="-60000000" spcFirstLastPara="0" vertOverflow="ellipsis" vert="horz" wrap="square" anchor="ctr" anchorCtr="1"/>
          <a:lstStyle/>
          <a:p>
            <a:pPr>
              <a:defRPr lang="zh-CN" sz="1400" b="0" i="0" u="none" strike="noStrike" kern="1200" baseline="0">
                <a:solidFill>
                  <a:schemeClr val="tx1">
                    <a:lumMod val="65000"/>
                    <a:lumOff val="35000"/>
                  </a:schemeClr>
                </a:solidFill>
                <a:latin typeface="Times New Roman" panose="02020603050405020304" charset="0"/>
                <a:ea typeface="Times New Roman" panose="02020603050405020304" charset="0"/>
                <a:cs typeface="Times New Roman" panose="02020603050405020304" charset="0"/>
                <a:sym typeface="Times New Roman" panose="02020603050405020304" charset="0"/>
              </a:defRPr>
            </a:pPr>
          </a:p>
        </c:txPr>
        <c:crossAx val="768411807"/>
        <c:crosses val="max"/>
        <c:crossBetween val="between"/>
      </c:valAx>
      <c:spPr>
        <a:noFill/>
        <a:ln>
          <a:noFill/>
        </a:ln>
        <a:effectLst/>
      </c:spPr>
    </c:plotArea>
    <c:legend>
      <c:legendPos val="r"/>
      <c:legendEntry>
        <c:idx val="0"/>
        <c:txPr>
          <a:bodyPr rot="0" spcFirstLastPara="0" vertOverflow="ellipsis" vert="horz" wrap="square" anchor="ctr" anchorCtr="1"/>
          <a:lstStyle/>
          <a:p>
            <a:pPr>
              <a:defRPr lang="zh-CN" sz="1400" b="0" i="0" u="none" strike="noStrike" kern="1200" baseline="0">
                <a:solidFill>
                  <a:schemeClr val="tx1">
                    <a:lumMod val="65000"/>
                    <a:lumOff val="35000"/>
                  </a:schemeClr>
                </a:solidFill>
                <a:latin typeface="Times New Roman" panose="02020603050405020304" charset="0"/>
                <a:ea typeface="Times New Roman" panose="02020603050405020304" charset="0"/>
                <a:cs typeface="Times New Roman" panose="02020603050405020304" charset="0"/>
                <a:sym typeface="Times New Roman" panose="02020603050405020304" charset="0"/>
              </a:defRPr>
            </a:pPr>
          </a:p>
        </c:txPr>
      </c:legendEntry>
      <c:legendEntry>
        <c:idx val="1"/>
        <c:txPr>
          <a:bodyPr rot="0" spcFirstLastPara="0" vertOverflow="ellipsis" vert="horz" wrap="square" anchor="ctr" anchorCtr="1"/>
          <a:lstStyle/>
          <a:p>
            <a:pPr>
              <a:defRPr lang="zh-CN" sz="1400" b="0" i="0" u="none" strike="noStrike" kern="1200" baseline="0">
                <a:solidFill>
                  <a:schemeClr val="tx1">
                    <a:lumMod val="65000"/>
                    <a:lumOff val="35000"/>
                  </a:schemeClr>
                </a:solidFill>
                <a:latin typeface="Times New Roman" panose="02020603050405020304" charset="0"/>
                <a:ea typeface="Times New Roman" panose="02020603050405020304" charset="0"/>
                <a:cs typeface="Times New Roman" panose="02020603050405020304" charset="0"/>
                <a:sym typeface="Times New Roman" panose="02020603050405020304" charset="0"/>
              </a:defRPr>
            </a:pPr>
          </a:p>
        </c:txPr>
      </c:legendEntry>
      <c:legendEntry>
        <c:idx val="2"/>
        <c:txPr>
          <a:bodyPr rot="0" spcFirstLastPara="0" vertOverflow="ellipsis" vert="horz" wrap="square" anchor="ctr" anchorCtr="1"/>
          <a:lstStyle/>
          <a:p>
            <a:pPr>
              <a:defRPr lang="zh-CN" sz="1400" b="0" i="0" u="none" strike="noStrike" kern="1200" baseline="0">
                <a:solidFill>
                  <a:schemeClr val="tx1">
                    <a:lumMod val="65000"/>
                    <a:lumOff val="35000"/>
                  </a:schemeClr>
                </a:solidFill>
                <a:latin typeface="Times New Roman" panose="02020603050405020304" charset="0"/>
                <a:ea typeface="Times New Roman" panose="02020603050405020304" charset="0"/>
                <a:cs typeface="Times New Roman" panose="02020603050405020304" charset="0"/>
                <a:sym typeface="Times New Roman" panose="02020603050405020304" charset="0"/>
              </a:defRPr>
            </a:pPr>
          </a:p>
        </c:txPr>
      </c:legendEntry>
      <c:legendEntry>
        <c:idx val="3"/>
        <c:txPr>
          <a:bodyPr rot="0" spcFirstLastPara="0" vertOverflow="ellipsis" vert="horz" wrap="square" anchor="ctr" anchorCtr="1"/>
          <a:lstStyle/>
          <a:p>
            <a:pPr>
              <a:defRPr lang="zh-CN" sz="1400" b="0" i="0" u="none" strike="noStrike" kern="1200" baseline="0">
                <a:solidFill>
                  <a:schemeClr val="tx1">
                    <a:lumMod val="65000"/>
                    <a:lumOff val="35000"/>
                  </a:schemeClr>
                </a:solidFill>
                <a:latin typeface="Times New Roman" panose="02020603050405020304" charset="0"/>
                <a:ea typeface="Times New Roman" panose="02020603050405020304" charset="0"/>
                <a:cs typeface="Times New Roman" panose="02020603050405020304" charset="0"/>
                <a:sym typeface="Times New Roman" panose="02020603050405020304" charset="0"/>
              </a:defRPr>
            </a:pPr>
          </a:p>
        </c:txPr>
      </c:legendEntry>
      <c:layout>
        <c:manualLayout>
          <c:xMode val="edge"/>
          <c:yMode val="edge"/>
          <c:x val="0.304007774591434"/>
          <c:y val="0.0709846873283504"/>
          <c:w val="0.237967416118046"/>
          <c:h val="0.294772122735109"/>
        </c:manualLayout>
      </c:layout>
      <c:overlay val="1"/>
      <c:spPr>
        <a:noFill/>
        <a:ln>
          <a:noFill/>
        </a:ln>
        <a:effectLst/>
      </c:spPr>
      <c:txPr>
        <a:bodyPr rot="0" spcFirstLastPara="0" vertOverflow="ellipsis" vert="horz" wrap="square" anchor="ctr" anchorCtr="1"/>
        <a:lstStyle/>
        <a:p>
          <a:pPr>
            <a:defRPr lang="zh-CN" sz="1400" b="0" i="0" u="none" strike="noStrike" kern="1200" baseline="0">
              <a:solidFill>
                <a:schemeClr val="tx1">
                  <a:lumMod val="65000"/>
                  <a:lumOff val="35000"/>
                </a:schemeClr>
              </a:solidFill>
              <a:latin typeface="Times New Roman" panose="02020603050405020304" charset="0"/>
              <a:ea typeface="Times New Roman" panose="02020603050405020304" charset="0"/>
              <a:cs typeface="Times New Roman" panose="02020603050405020304" charset="0"/>
              <a:sym typeface="Times New Roman" panose="02020603050405020304" charset="0"/>
            </a:defRPr>
          </a:pPr>
        </a:p>
      </c:txPr>
    </c:legend>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lang="zh-CN" sz="1400">
          <a:latin typeface="Times New Roman" panose="02020603050405020304" charset="0"/>
          <a:ea typeface="Times New Roman" panose="02020603050405020304" charset="0"/>
          <a:cs typeface="Times New Roman" panose="02020603050405020304" charset="0"/>
          <a:sym typeface="Times New Roman" panose="02020603050405020304" charset="0"/>
        </a:defRPr>
      </a:pPr>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en-US" altLang="zh-CN" b="1" dirty="0">
              <a:effectLst>
                <a:outerShdw blurRad="38100" dist="19050" dir="2700000" algn="tl" rotWithShape="0">
                  <a:schemeClr val="dk1">
                    <a:alpha val="40000"/>
                  </a:schemeClr>
                </a:outerShdw>
              </a:effectLst>
              <a:latin typeface="Times New Roman" panose="02020603050405020304" charset="0"/>
              <a:cs typeface="Times New Roman" panose="02020603050405020304" charset="0"/>
              <a:sym typeface="+mn-ea"/>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pPr indent="0" fontAlgn="auto">
              <a:lnSpc>
                <a:spcPct val="150000"/>
              </a:lnSpc>
              <a:buFont typeface="Wingdings" panose="05000000000000000000" charset="0"/>
              <a:buNone/>
            </a:pPr>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pPr marL="285750" indent="0" algn="just">
              <a:lnSpc>
                <a:spcPct val="150000"/>
              </a:lnSpc>
              <a:buNone/>
            </a:pPr>
            <a:endParaRPr lang="en-US" altLang="zh-CN"/>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en-US" altLang="zh-CN"/>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latin typeface="Times New Roman" panose="02020603050405020304" charset="0"/>
              <a:cs typeface="Times New Roman" panose="0202060305040502030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6" Type="http://schemas.openxmlformats.org/officeDocument/2006/relationships/tags" Target="../tags/tag5.xml"/><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5" Type="http://schemas.openxmlformats.org/officeDocument/2006/relationships/tags" Target="../tags/tag51.xml"/><Relationship Id="rId4" Type="http://schemas.openxmlformats.org/officeDocument/2006/relationships/tags" Target="../tags/tag50.xml"/><Relationship Id="rId3" Type="http://schemas.openxmlformats.org/officeDocument/2006/relationships/tags" Target="../tags/tag49.xml"/><Relationship Id="rId2" Type="http://schemas.openxmlformats.org/officeDocument/2006/relationships/tags" Target="../tags/tag48.xm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6" Type="http://schemas.openxmlformats.org/officeDocument/2006/relationships/tags" Target="../tags/tag56.xml"/><Relationship Id="rId5" Type="http://schemas.openxmlformats.org/officeDocument/2006/relationships/tags" Target="../tags/tag55.xml"/><Relationship Id="rId4" Type="http://schemas.openxmlformats.org/officeDocument/2006/relationships/tags" Target="../tags/tag54.xml"/><Relationship Id="rId3" Type="http://schemas.openxmlformats.org/officeDocument/2006/relationships/tags" Target="../tags/tag53.xml"/><Relationship Id="rId2" Type="http://schemas.openxmlformats.org/officeDocument/2006/relationships/tags" Target="../tags/tag52.xml"/><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6" Type="http://schemas.openxmlformats.org/officeDocument/2006/relationships/tags" Target="../tags/tag10.xml"/><Relationship Id="rId5" Type="http://schemas.openxmlformats.org/officeDocument/2006/relationships/tags" Target="../tags/tag9.xml"/><Relationship Id="rId4" Type="http://schemas.openxmlformats.org/officeDocument/2006/relationships/tags" Target="../tags/tag8.xml"/><Relationship Id="rId3" Type="http://schemas.openxmlformats.org/officeDocument/2006/relationships/tags" Target="../tags/tag7.xml"/><Relationship Id="rId2" Type="http://schemas.openxmlformats.org/officeDocument/2006/relationships/tags" Target="../tags/tag6.xml"/><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6" Type="http://schemas.openxmlformats.org/officeDocument/2006/relationships/tags" Target="../tags/tag15.xml"/><Relationship Id="rId5" Type="http://schemas.openxmlformats.org/officeDocument/2006/relationships/tags" Target="../tags/tag14.xml"/><Relationship Id="rId4" Type="http://schemas.openxmlformats.org/officeDocument/2006/relationships/tags" Target="../tags/tag13.xml"/><Relationship Id="rId3" Type="http://schemas.openxmlformats.org/officeDocument/2006/relationships/tags" Target="../tags/tag12.xml"/><Relationship Id="rId2" Type="http://schemas.openxmlformats.org/officeDocument/2006/relationships/tags" Target="../tags/tag11.xm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7" Type="http://schemas.openxmlformats.org/officeDocument/2006/relationships/tags" Target="../tags/tag21.xml"/><Relationship Id="rId6" Type="http://schemas.openxmlformats.org/officeDocument/2006/relationships/tags" Target="../tags/tag20.xml"/><Relationship Id="rId5" Type="http://schemas.openxmlformats.org/officeDocument/2006/relationships/tags" Target="../tags/tag19.xml"/><Relationship Id="rId4" Type="http://schemas.openxmlformats.org/officeDocument/2006/relationships/tags" Target="../tags/tag18.xml"/><Relationship Id="rId3" Type="http://schemas.openxmlformats.org/officeDocument/2006/relationships/tags" Target="../tags/tag17.xml"/><Relationship Id="rId2" Type="http://schemas.openxmlformats.org/officeDocument/2006/relationships/tags" Target="../tags/tag16.xm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9" Type="http://schemas.openxmlformats.org/officeDocument/2006/relationships/tags" Target="../tags/tag29.xml"/><Relationship Id="rId8" Type="http://schemas.openxmlformats.org/officeDocument/2006/relationships/tags" Target="../tags/tag28.xml"/><Relationship Id="rId7" Type="http://schemas.openxmlformats.org/officeDocument/2006/relationships/tags" Target="../tags/tag27.xml"/><Relationship Id="rId6" Type="http://schemas.openxmlformats.org/officeDocument/2006/relationships/tags" Target="../tags/tag26.xml"/><Relationship Id="rId5" Type="http://schemas.openxmlformats.org/officeDocument/2006/relationships/tags" Target="../tags/tag25.xml"/><Relationship Id="rId4" Type="http://schemas.openxmlformats.org/officeDocument/2006/relationships/tags" Target="../tags/tag24.xml"/><Relationship Id="rId3" Type="http://schemas.openxmlformats.org/officeDocument/2006/relationships/tags" Target="../tags/tag23.xml"/><Relationship Id="rId2" Type="http://schemas.openxmlformats.org/officeDocument/2006/relationships/tags" Target="../tags/tag22.xm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5" Type="http://schemas.openxmlformats.org/officeDocument/2006/relationships/tags" Target="../tags/tag33.xml"/><Relationship Id="rId4" Type="http://schemas.openxmlformats.org/officeDocument/2006/relationships/tags" Target="../tags/tag32.xml"/><Relationship Id="rId3" Type="http://schemas.openxmlformats.org/officeDocument/2006/relationships/tags" Target="../tags/tag31.xml"/><Relationship Id="rId2" Type="http://schemas.openxmlformats.org/officeDocument/2006/relationships/tags" Target="../tags/tag30.xm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4" Type="http://schemas.openxmlformats.org/officeDocument/2006/relationships/tags" Target="../tags/tag36.xml"/><Relationship Id="rId3" Type="http://schemas.openxmlformats.org/officeDocument/2006/relationships/tags" Target="../tags/tag35.xml"/><Relationship Id="rId2" Type="http://schemas.openxmlformats.org/officeDocument/2006/relationships/tags" Target="../tags/tag34.xm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7" Type="http://schemas.openxmlformats.org/officeDocument/2006/relationships/tags" Target="../tags/tag42.xml"/><Relationship Id="rId6" Type="http://schemas.openxmlformats.org/officeDocument/2006/relationships/tags" Target="../tags/tag41.xml"/><Relationship Id="rId5" Type="http://schemas.openxmlformats.org/officeDocument/2006/relationships/tags" Target="../tags/tag40.xml"/><Relationship Id="rId4" Type="http://schemas.openxmlformats.org/officeDocument/2006/relationships/tags" Target="../tags/tag39.xml"/><Relationship Id="rId3" Type="http://schemas.openxmlformats.org/officeDocument/2006/relationships/tags" Target="../tags/tag38.xml"/><Relationship Id="rId2" Type="http://schemas.openxmlformats.org/officeDocument/2006/relationships/tags" Target="../tags/tag37.xm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6" Type="http://schemas.openxmlformats.org/officeDocument/2006/relationships/tags" Target="../tags/tag47.xml"/><Relationship Id="rId5" Type="http://schemas.openxmlformats.org/officeDocument/2006/relationships/tags" Target="../tags/tag46.xml"/><Relationship Id="rId4" Type="http://schemas.openxmlformats.org/officeDocument/2006/relationships/tags" Target="../tags/tag45.xml"/><Relationship Id="rId3" Type="http://schemas.openxmlformats.org/officeDocument/2006/relationships/tags" Target="../tags/tag44.xml"/><Relationship Id="rId2" Type="http://schemas.openxmlformats.org/officeDocument/2006/relationships/tags" Target="../tags/tag43.xm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2"/>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dirty="0"/>
              <a:t>单击此处编辑标题</a:t>
            </a:r>
            <a:endParaRPr lang="zh-CN" altLang="en-US" dirty="0"/>
          </a:p>
        </p:txBody>
      </p:sp>
      <p:sp>
        <p:nvSpPr>
          <p:cNvPr id="3" name="副标题 2"/>
          <p:cNvSpPr>
            <a:spLocks noGrp="1"/>
          </p:cNvSpPr>
          <p:nvPr>
            <p:ph type="subTitle" idx="1" hasCustomPrompt="1"/>
            <p:custDataLst>
              <p:tags r:id="rId3"/>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uFillTx/>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endParaRPr lang="zh-CN" altLang="en-US" dirty="0"/>
          </a:p>
        </p:txBody>
      </p:sp>
      <p:sp>
        <p:nvSpPr>
          <p:cNvPr id="16" name="日期占位符 15"/>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17" name="页脚占位符 16"/>
          <p:cNvSpPr>
            <a:spLocks noGrp="1"/>
          </p:cNvSpPr>
          <p:nvPr>
            <p:ph type="ftr" sz="quarter" idx="11"/>
            <p:custDataLst>
              <p:tags r:id="rId5"/>
            </p:custDataLst>
          </p:nvPr>
        </p:nvSpPr>
        <p:spPr/>
        <p:txBody>
          <a:bodyPr/>
          <a:lstStyle/>
          <a:p>
            <a:endParaRPr lang="zh-CN" altLang="en-US" dirty="0"/>
          </a:p>
        </p:txBody>
      </p:sp>
      <p:sp>
        <p:nvSpPr>
          <p:cNvPr id="18" name="灯片编号占位符 17"/>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5"/>
            </p:custDataLst>
          </p:nvPr>
        </p:nvSpPr>
        <p:spPr>
          <a:xfrm>
            <a:off x="608400" y="774000"/>
            <a:ext cx="10972800" cy="5482800"/>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2" name="标题 1"/>
          <p:cNvSpPr>
            <a:spLocks noGrp="1"/>
          </p:cNvSpPr>
          <p:nvPr>
            <p:ph type="title" hasCustomPrompt="1"/>
            <p:custDataLst>
              <p:tags r:id="rId5"/>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a:sym typeface="+mn-ea"/>
              </a:rPr>
              <a:t>单击此处编辑标题</a:t>
            </a:r>
            <a:endParaRPr>
              <a:sym typeface="+mn-ea"/>
            </a:endParaRPr>
          </a:p>
        </p:txBody>
      </p:sp>
      <p:sp>
        <p:nvSpPr>
          <p:cNvPr id="7" name="文本占位符 6"/>
          <p:cNvSpPr>
            <a:spLocks noGrp="1"/>
          </p:cNvSpPr>
          <p:nvPr>
            <p:ph type="body" sz="quarter" idx="13"/>
            <p:custDataLst>
              <p:tags r:id="rId6"/>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endParaRPr lang="zh-CN" alt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endParaRPr dirty="0">
              <a:sym typeface="+mn-ea"/>
            </a:endParaRPr>
          </a:p>
        </p:txBody>
      </p:sp>
      <p:sp>
        <p:nvSpPr>
          <p:cNvPr id="3" name="内容占位符 2"/>
          <p:cNvSpPr>
            <a:spLocks noGrp="1"/>
          </p:cNvSpPr>
          <p:nvPr>
            <p:ph idx="1"/>
            <p:custDataLst>
              <p:tags r:id="rId3"/>
            </p:custDataLst>
          </p:nvPr>
        </p:nvSpPr>
        <p:spPr>
          <a:xfrm>
            <a:off x="608400" y="1490400"/>
            <a:ext cx="10969200" cy="4759200"/>
          </a:xfrm>
        </p:spPr>
        <p:txBody>
          <a:bodyPr vert="horz" lIns="90000" tIns="46800" rIns="90000" bIns="46800" rtlCol="0">
            <a:normAutofit/>
          </a:body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2"/>
            </p:custDataLst>
          </p:nvPr>
        </p:nvSpPr>
        <p:spPr>
          <a:xfrm>
            <a:off x="1990800" y="3848400"/>
            <a:ext cx="7768800" cy="766800"/>
          </a:xfrm>
        </p:spPr>
        <p:txBody>
          <a:bodyPr lIns="90000" tIns="46800" rIns="90000" bIns="46800" anchor="b" anchorCtr="0">
            <a:normAutofit/>
          </a:bodyPr>
          <a:lstStyle>
            <a:lvl1pPr>
              <a:defRPr sz="4400"/>
            </a:lvl1pPr>
          </a:lstStyle>
          <a:p>
            <a:r>
              <a:rPr lang="zh-CN" altLang="en-US" dirty="0"/>
              <a:t>单击此处编辑标题</a:t>
            </a:r>
            <a:endParaRPr lang="zh-CN" altLang="en-US" dirty="0"/>
          </a:p>
        </p:txBody>
      </p:sp>
      <p:sp>
        <p:nvSpPr>
          <p:cNvPr id="3" name="文本占位符 2"/>
          <p:cNvSpPr>
            <a:spLocks noGrp="1"/>
          </p:cNvSpPr>
          <p:nvPr>
            <p:ph type="body" idx="1" hasCustomPrompt="1"/>
            <p:custDataLst>
              <p:tags r:id="rId3"/>
            </p:custDataLst>
          </p:nvPr>
        </p:nvSpPr>
        <p:spPr>
          <a:xfrm>
            <a:off x="1990800" y="4615200"/>
            <a:ext cx="7768800" cy="867600"/>
          </a:xfr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endParaRPr dirty="0">
              <a:sym typeface="+mn-ea"/>
            </a:endParaRPr>
          </a:p>
        </p:txBody>
      </p:sp>
      <p:sp>
        <p:nvSpPr>
          <p:cNvPr id="3" name="内容占位符 2"/>
          <p:cNvSpPr>
            <a:spLocks noGrp="1"/>
          </p:cNvSpPr>
          <p:nvPr>
            <p:ph sz="half" idx="1"/>
            <p:custDataLst>
              <p:tags r:id="rId3"/>
            </p:custDataLst>
          </p:nvPr>
        </p:nvSpPr>
        <p:spPr>
          <a:xfrm>
            <a:off x="608400" y="1501200"/>
            <a:ext cx="5176800" cy="4748400"/>
          </a:xfrm>
        </p:spPr>
        <p:txBody>
          <a:bodyPr vert="horz" lIns="90000" tIns="46800" rIns="90000" bIns="46800" rtlCol="0">
            <a:normAutofit/>
          </a:body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4" name="内容占位符 3"/>
          <p:cNvSpPr>
            <a:spLocks noGrp="1"/>
          </p:cNvSpPr>
          <p:nvPr>
            <p:ph sz="half" idx="2"/>
            <p:custDataLst>
              <p:tags r:id="rId4"/>
            </p:custDataLst>
          </p:nvPr>
        </p:nvSpPr>
        <p:spPr>
          <a:xfrm>
            <a:off x="6411600" y="1501200"/>
            <a:ext cx="5176800" cy="4748400"/>
          </a:xfrm>
        </p:spPr>
        <p:txBody>
          <a:bodyPr lIns="90000" tIns="46800" rIns="90000" bIns="4680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日期占位符 4"/>
          <p:cNvSpPr>
            <a:spLocks noGrp="1"/>
          </p:cNvSpPr>
          <p:nvPr>
            <p:ph type="dt" sz="half" idx="10"/>
            <p:custDataLst>
              <p:tags r:id="rId5"/>
            </p:custDataLst>
          </p:nvPr>
        </p:nvSpPr>
        <p:spPr/>
        <p:txBody>
          <a:body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endParaRPr dirty="0">
              <a:sym typeface="+mn-ea"/>
            </a:endParaRPr>
          </a:p>
        </p:txBody>
      </p:sp>
      <p:sp>
        <p:nvSpPr>
          <p:cNvPr id="3" name="文本占位符 2"/>
          <p:cNvSpPr>
            <a:spLocks noGrp="1"/>
          </p:cNvSpPr>
          <p:nvPr>
            <p:ph type="body" idx="1" hasCustomPrompt="1"/>
            <p:custDataLst>
              <p:tags r:id="rId3"/>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endParaRPr lang="zh-CN" altLang="en-US" dirty="0"/>
          </a:p>
        </p:txBody>
      </p:sp>
      <p:sp>
        <p:nvSpPr>
          <p:cNvPr id="4" name="内容占位符 3"/>
          <p:cNvSpPr>
            <a:spLocks noGrp="1"/>
          </p:cNvSpPr>
          <p:nvPr>
            <p:ph sz="half" idx="2"/>
            <p:custDataLst>
              <p:tags r:id="rId4"/>
            </p:custDataLst>
          </p:nvPr>
        </p:nvSpPr>
        <p:spPr>
          <a:xfrm>
            <a:off x="608400" y="1854000"/>
            <a:ext cx="5342400" cy="4395600"/>
          </a:xfrm>
        </p:spPr>
        <p:txBody>
          <a:bodyPr vert="horz" lIns="101600" tIns="0" rIns="82550" bIns="0" rtlCol="0">
            <a:normAutofit/>
          </a:body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5" name="文本占位符 4"/>
          <p:cNvSpPr>
            <a:spLocks noGrp="1"/>
          </p:cNvSpPr>
          <p:nvPr>
            <p:ph type="body" sz="quarter" idx="3" hasCustomPrompt="1"/>
            <p:custDataLst>
              <p:tags r:id="rId5"/>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endParaRPr>
              <a:sym typeface="+mn-ea"/>
            </a:endParaRPr>
          </a:p>
        </p:txBody>
      </p:sp>
      <p:sp>
        <p:nvSpPr>
          <p:cNvPr id="6" name="内容占位符 5"/>
          <p:cNvSpPr>
            <a:spLocks noGrp="1"/>
          </p:cNvSpPr>
          <p:nvPr>
            <p:ph sz="quarter" idx="4"/>
            <p:custDataLst>
              <p:tags r:id="rId6"/>
            </p:custDataLst>
          </p:nvPr>
        </p:nvSpPr>
        <p:spPr>
          <a:xfrm>
            <a:off x="6235750" y="1854000"/>
            <a:ext cx="5342400" cy="4395600"/>
          </a:xfrm>
        </p:spPr>
        <p:txBody>
          <a:bodyPr vert="horz" lIns="101600" tIns="0" rIns="82550" bIns="0" rtlCol="0">
            <a:normAutofit/>
          </a:body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7" name="日期占位符 6"/>
          <p:cNvSpPr>
            <a:spLocks noGrp="1"/>
          </p:cNvSpPr>
          <p:nvPr>
            <p:ph type="dt" sz="half" idx="10"/>
            <p:custDataLst>
              <p:tags r:id="rId7"/>
            </p:custDataLst>
          </p:nvPr>
        </p:nvSpPr>
        <p:spPr/>
        <p:txBody>
          <a:body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8"/>
            </p:custDataLst>
          </p:nvPr>
        </p:nvSpPr>
        <p:spPr/>
        <p:txBody>
          <a:bodyPr/>
          <a:lstStyle/>
          <a:p>
            <a:endParaRPr lang="zh-CN" altLang="en-US"/>
          </a:p>
        </p:txBody>
      </p:sp>
      <p:sp>
        <p:nvSpPr>
          <p:cNvPr id="9" name="灯片编号占位符 8"/>
          <p:cNvSpPr>
            <a:spLocks noGrp="1"/>
          </p:cNvSpPr>
          <p:nvPr>
            <p:ph type="sldNum" sz="quarter" idx="12"/>
            <p:custDataLst>
              <p:tags r:id="rId9"/>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a:sym typeface="+mn-ea"/>
              </a:rPr>
              <a:t>单击此处编辑母版标题样式</a:t>
            </a:r>
            <a:endParaRPr>
              <a:sym typeface="+mn-ea"/>
            </a:endParaRPr>
          </a:p>
        </p:txBody>
      </p:sp>
      <p:sp>
        <p:nvSpPr>
          <p:cNvPr id="3" name="日期占位符 2"/>
          <p:cNvSpPr>
            <a:spLocks noGrp="1"/>
          </p:cNvSpPr>
          <p:nvPr>
            <p:ph type="dt" sz="half" idx="10"/>
            <p:custDataLst>
              <p:tags r:id="rId3"/>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2"/>
            </p:custDataLst>
          </p:nvPr>
        </p:nvSpPr>
        <p:spPr>
          <a:xfrm>
            <a:off x="608330" y="1555115"/>
            <a:ext cx="5233035" cy="4608195"/>
          </a:xfrm>
        </p:spPr>
        <p:txBody>
          <a:bodyPr vert="horz" lIns="90000" tIns="46800" rIns="90000" bIns="46800" rtlCol="0">
            <a:normAutofit/>
          </a:bodyPr>
          <a:lstStyle>
            <a:lvl1pPr>
              <a:buNone/>
              <a:defRPr sz="1600"/>
            </a:lvl1pPr>
          </a:lstStyle>
          <a:p>
            <a:pPr lvl="0"/>
            <a:endParaRPr dirty="0">
              <a:sym typeface="+mn-ea"/>
            </a:endParaRPr>
          </a:p>
        </p:txBody>
      </p:sp>
      <p:sp>
        <p:nvSpPr>
          <p:cNvPr id="4" name="文本占位符 3"/>
          <p:cNvSpPr>
            <a:spLocks noGrp="1"/>
          </p:cNvSpPr>
          <p:nvPr>
            <p:ph type="body" sz="half" idx="2"/>
            <p:custDataLst>
              <p:tags r:id="rId3"/>
            </p:custDataLst>
          </p:nvPr>
        </p:nvSpPr>
        <p:spPr>
          <a:xfrm>
            <a:off x="6350400" y="1555200"/>
            <a:ext cx="5227200" cy="4608000"/>
          </a:xfrm>
        </p:spPr>
        <p:txBody>
          <a:bodyPr vert="horz" lIns="90000" tIns="46800" rIns="90000" bIns="46800" rtlCol="0">
            <a:normAutofit/>
          </a:bodyPr>
          <a:lstStyle>
            <a:lvl1pPr>
              <a:buNone/>
              <a:defRPr sz="1600"/>
            </a:lvl1pPr>
          </a:lstStyle>
          <a:p>
            <a:pPr lvl="0"/>
            <a:r>
              <a:rPr dirty="0">
                <a:sym typeface="+mn-ea"/>
              </a:rPr>
              <a:t>单击此处编辑母版文本样式</a:t>
            </a:r>
            <a:endParaRPr dirty="0">
              <a:sym typeface="+mn-ea"/>
            </a:endParaRPr>
          </a:p>
        </p:txBody>
      </p:sp>
      <p:sp>
        <p:nvSpPr>
          <p:cNvPr id="5" name="日期占位符 4"/>
          <p:cNvSpPr>
            <a:spLocks noGrp="1"/>
          </p:cNvSpPr>
          <p:nvPr>
            <p:ph type="dt" sz="half" idx="10"/>
            <p:custDataLst>
              <p:tags r:id="rId4"/>
            </p:custDataLst>
          </p:nvPr>
        </p:nvSpPr>
        <p:spPr/>
        <p:txBody>
          <a:body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custDataLst>
              <p:tags r:id="rId5"/>
            </p:custDataLst>
          </p:nvPr>
        </p:nvSpPr>
        <p:spPr/>
        <p:txBody>
          <a:bodyPr/>
          <a:lstStyle/>
          <a:p>
            <a:endParaRPr lang="zh-CN" altLang="en-US" dirty="0"/>
          </a:p>
        </p:txBody>
      </p:sp>
      <p:sp>
        <p:nvSpPr>
          <p:cNvPr id="7" name="灯片编号占位符 6"/>
          <p:cNvSpPr>
            <a:spLocks noGrp="1"/>
          </p:cNvSpPr>
          <p:nvPr>
            <p:ph type="sldNum" sz="quarter" idx="12"/>
            <p:custDataLst>
              <p:tags r:id="rId6"/>
            </p:custDataLst>
          </p:nvPr>
        </p:nvSpPr>
        <p:spPr/>
        <p:txBody>
          <a:bodyPr/>
          <a:lstStyle/>
          <a:p>
            <a:fld id="{FABC47A4-756D-490B-A52F-7D9E2C9FC05F}" type="slidenum">
              <a:rPr lang="zh-CN" altLang="en-US" smtClean="0"/>
            </a:fld>
            <a:endParaRPr lang="zh-CN" altLang="en-US"/>
          </a:p>
        </p:txBody>
      </p:sp>
      <p:sp>
        <p:nvSpPr>
          <p:cNvPr id="9" name="标题 8"/>
          <p:cNvSpPr>
            <a:spLocks noGrp="1"/>
          </p:cNvSpPr>
          <p:nvPr>
            <p:ph type="title"/>
            <p:custDataLst>
              <p:tags r:id="rId7"/>
            </p:custDataLst>
          </p:nvPr>
        </p:nvSpPr>
        <p:spPr/>
        <p:txBody>
          <a:bodyPr/>
          <a:lstStyle/>
          <a:p>
            <a:r>
              <a:rPr lang="zh-CN" altLang="en-US"/>
              <a:t>单击此处编辑母版标题样式</a:t>
            </a:r>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2"/>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dirty="0">
                <a:sym typeface="+mn-ea"/>
              </a:rPr>
              <a:t>单击此处编辑标题</a:t>
            </a:r>
            <a:endParaRPr dirty="0">
              <a:sym typeface="+mn-ea"/>
            </a:endParaRPr>
          </a:p>
        </p:txBody>
      </p:sp>
      <p:sp>
        <p:nvSpPr>
          <p:cNvPr id="3" name="竖排文字占位符 2"/>
          <p:cNvSpPr>
            <a:spLocks noGrp="1"/>
          </p:cNvSpPr>
          <p:nvPr>
            <p:ph type="body" orient="vert" idx="1"/>
            <p:custDataLst>
              <p:tags r:id="rId3"/>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8" Type="http://schemas.openxmlformats.org/officeDocument/2006/relationships/theme" Target="../theme/theme1.xml"/><Relationship Id="rId17" Type="http://schemas.openxmlformats.org/officeDocument/2006/relationships/tags" Target="../tags/tag62.xml"/><Relationship Id="rId16" Type="http://schemas.openxmlformats.org/officeDocument/2006/relationships/tags" Target="../tags/tag61.xml"/><Relationship Id="rId15" Type="http://schemas.openxmlformats.org/officeDocument/2006/relationships/tags" Target="../tags/tag60.xml"/><Relationship Id="rId14" Type="http://schemas.openxmlformats.org/officeDocument/2006/relationships/tags" Target="../tags/tag59.xml"/><Relationship Id="rId13" Type="http://schemas.openxmlformats.org/officeDocument/2006/relationships/tags" Target="../tags/tag58.xml"/><Relationship Id="rId12" Type="http://schemas.openxmlformats.org/officeDocument/2006/relationships/tags" Target="../tags/tag57.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0">
              <a:srgbClr val="FFFFFF"/>
            </a:gs>
            <a:gs pos="100000">
              <a:srgbClr val="D9D9D9"/>
            </a:gs>
          </a:gsLst>
          <a:lin ang="5400000" scaled="0"/>
        </a:gra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2"/>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13"/>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custDataLst>
              <p:tags r:id="rId14"/>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latin typeface="Arial" panose="020B0604020202020204" pitchFamily="34" charset="0"/>
                <a:ea typeface="微软雅黑" panose="020B0503020204020204" pitchFamily="34" charset="-122"/>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custDataLst>
              <p:tags r:id="rId15"/>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latin typeface="Arial" panose="020B0604020202020204" pitchFamily="34" charset="0"/>
                <a:ea typeface="微软雅黑" panose="020B0503020204020204" pitchFamily="34" charset="-122"/>
              </a:defRPr>
            </a:lvl1pPr>
          </a:lstStyle>
          <a:p>
            <a:endParaRPr lang="zh-CN" altLang="en-US" dirty="0"/>
          </a:p>
        </p:txBody>
      </p:sp>
      <p:sp>
        <p:nvSpPr>
          <p:cNvPr id="6" name="灯片编号占位符 5"/>
          <p:cNvSpPr>
            <a:spLocks noGrp="1"/>
          </p:cNvSpPr>
          <p:nvPr>
            <p:ph type="sldNum" sz="quarter" idx="4"/>
            <p:custDataLst>
              <p:tags r:id="rId16"/>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latin typeface="Arial" panose="020B0604020202020204" pitchFamily="34" charset="0"/>
                <a:ea typeface="微软雅黑" panose="020B0503020204020204" pitchFamily="34" charset="-122"/>
              </a:defRPr>
            </a:lvl1pPr>
          </a:lstStyle>
          <a:p>
            <a:fld id="{49AE70B2-8BF9-45C0-BB95-33D1B9D3A854}" type="slidenum">
              <a:rPr lang="zh-CN" altLang="en-US" smtClean="0"/>
            </a:fld>
            <a:endParaRPr lang="zh-CN" altLang="en-US" dirty="0"/>
          </a:p>
        </p:txBody>
      </p:sp>
    </p:spTree>
    <p:custDataLst>
      <p:tags r:id="rId17"/>
    </p:custData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5" Type="http://schemas.openxmlformats.org/officeDocument/2006/relationships/notesSlide" Target="../notesSlides/notesSlide1.xml"/><Relationship Id="rId4" Type="http://schemas.openxmlformats.org/officeDocument/2006/relationships/slideLayout" Target="../slideLayouts/slideLayout2.xml"/><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image" Target="../media/image6.png"/></Relationships>
</file>

<file path=ppt/slides/_rels/slide11.xml.rels><?xml version="1.0" encoding="UTF-8" standalone="yes"?>
<Relationships xmlns="http://schemas.openxmlformats.org/package/2006/relationships"><Relationship Id="rId5" Type="http://schemas.openxmlformats.org/officeDocument/2006/relationships/notesSlide" Target="../notesSlides/notesSlide11.xml"/><Relationship Id="rId4" Type="http://schemas.openxmlformats.org/officeDocument/2006/relationships/slideLayout" Target="../slideLayouts/slideLayout1.xml"/><Relationship Id="rId3" Type="http://schemas.openxmlformats.org/officeDocument/2006/relationships/image" Target="../media/image22.png"/><Relationship Id="rId2" Type="http://schemas.openxmlformats.org/officeDocument/2006/relationships/image" Target="../media/image6.png"/><Relationship Id="rId1" Type="http://schemas.openxmlformats.org/officeDocument/2006/relationships/image" Target="../media/image21.jpeg"/></Relationships>
</file>

<file path=ppt/slides/_rels/slide2.xml.rels><?xml version="1.0" encoding="UTF-8" standalone="yes"?>
<Relationships xmlns="http://schemas.openxmlformats.org/package/2006/relationships"><Relationship Id="rId7" Type="http://schemas.openxmlformats.org/officeDocument/2006/relationships/notesSlide" Target="../notesSlides/notesSlide2.xml"/><Relationship Id="rId6"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image" Target="../media/image4.png"/></Relationships>
</file>

<file path=ppt/slides/_rels/slide3.xml.rels><?xml version="1.0" encoding="UTF-8" standalone="yes"?>
<Relationships xmlns="http://schemas.openxmlformats.org/package/2006/relationships"><Relationship Id="rId9" Type="http://schemas.openxmlformats.org/officeDocument/2006/relationships/notesSlide" Target="../notesSlides/notesSlide3.xml"/><Relationship Id="rId8" Type="http://schemas.openxmlformats.org/officeDocument/2006/relationships/slideLayout" Target="../slideLayouts/slideLayout2.xml"/><Relationship Id="rId7" Type="http://schemas.openxmlformats.org/officeDocument/2006/relationships/image" Target="../media/image6.png"/><Relationship Id="rId6" Type="http://schemas.openxmlformats.org/officeDocument/2006/relationships/image" Target="../media/image3.svg"/><Relationship Id="rId5" Type="http://schemas.openxmlformats.org/officeDocument/2006/relationships/image" Target="../media/image11.png"/><Relationship Id="rId4" Type="http://schemas.openxmlformats.org/officeDocument/2006/relationships/image" Target="../media/image2.svg"/><Relationship Id="rId3" Type="http://schemas.openxmlformats.org/officeDocument/2006/relationships/image" Target="../media/image10.png"/><Relationship Id="rId2" Type="http://schemas.openxmlformats.org/officeDocument/2006/relationships/image" Target="../media/image1.svg"/><Relationship Id="rId1" Type="http://schemas.openxmlformats.org/officeDocument/2006/relationships/image" Target="../media/image9.png"/></Relationships>
</file>

<file path=ppt/slides/_rels/slide4.xml.rels><?xml version="1.0" encoding="UTF-8" standalone="yes"?>
<Relationships xmlns="http://schemas.openxmlformats.org/package/2006/relationships"><Relationship Id="rId6" Type="http://schemas.openxmlformats.org/officeDocument/2006/relationships/notesSlide" Target="../notesSlides/notesSlide4.xml"/><Relationship Id="rId5" Type="http://schemas.openxmlformats.org/officeDocument/2006/relationships/slideLayout" Target="../slideLayouts/slideLayout2.xml"/><Relationship Id="rId4" Type="http://schemas.openxmlformats.org/officeDocument/2006/relationships/image" Target="../media/image6.png"/><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image" Target="../media/image12.jpeg"/></Relationships>
</file>

<file path=ppt/slides/_rels/slide5.xml.rels><?xml version="1.0" encoding="UTF-8" standalone="yes"?>
<Relationships xmlns="http://schemas.openxmlformats.org/package/2006/relationships"><Relationship Id="rId8" Type="http://schemas.openxmlformats.org/officeDocument/2006/relationships/notesSlide" Target="../notesSlides/notesSlide5.xml"/><Relationship Id="rId7" Type="http://schemas.openxmlformats.org/officeDocument/2006/relationships/slideLayout" Target="../slideLayouts/slideLayout2.xml"/><Relationship Id="rId6" Type="http://schemas.openxmlformats.org/officeDocument/2006/relationships/tags" Target="../tags/tag63.xml"/><Relationship Id="rId5" Type="http://schemas.openxmlformats.org/officeDocument/2006/relationships/image" Target="../media/image18.jpeg"/><Relationship Id="rId4" Type="http://schemas.openxmlformats.org/officeDocument/2006/relationships/image" Target="../media/image6.png"/><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image" Target="../media/image15.jpeg"/></Relationships>
</file>

<file path=ppt/slides/_rels/slide6.xml.rels><?xml version="1.0" encoding="UTF-8" standalone="yes"?>
<Relationships xmlns="http://schemas.openxmlformats.org/package/2006/relationships"><Relationship Id="rId5" Type="http://schemas.openxmlformats.org/officeDocument/2006/relationships/notesSlide" Target="../notesSlides/notesSlide6.xml"/><Relationship Id="rId4" Type="http://schemas.openxmlformats.org/officeDocument/2006/relationships/slideLayout" Target="../slideLayouts/slideLayout2.xml"/><Relationship Id="rId3" Type="http://schemas.openxmlformats.org/officeDocument/2006/relationships/image" Target="../media/image20.emf"/><Relationship Id="rId2" Type="http://schemas.openxmlformats.org/officeDocument/2006/relationships/image" Target="../media/image19.emf"/><Relationship Id="rId1" Type="http://schemas.openxmlformats.org/officeDocument/2006/relationships/image" Target="../media/image6.png"/></Relationships>
</file>

<file path=ppt/slides/_rels/slide7.xml.rels><?xml version="1.0" encoding="UTF-8" standalone="yes"?>
<Relationships xmlns="http://schemas.openxmlformats.org/package/2006/relationships"><Relationship Id="rId4" Type="http://schemas.openxmlformats.org/officeDocument/2006/relationships/notesSlide" Target="../notesSlides/notesSlide7.xml"/><Relationship Id="rId3" Type="http://schemas.openxmlformats.org/officeDocument/2006/relationships/slideLayout" Target="../slideLayouts/slideLayout2.xml"/><Relationship Id="rId2" Type="http://schemas.openxmlformats.org/officeDocument/2006/relationships/image" Target="../media/image6.png"/><Relationship Id="rId1" Type="http://schemas.openxmlformats.org/officeDocument/2006/relationships/chart" Target="../charts/chart1.xml"/></Relationships>
</file>

<file path=ppt/slides/_rels/slide8.xml.rels><?xml version="1.0" encoding="UTF-8" standalone="yes"?>
<Relationships xmlns="http://schemas.openxmlformats.org/package/2006/relationships"><Relationship Id="rId4" Type="http://schemas.openxmlformats.org/officeDocument/2006/relationships/notesSlide" Target="../notesSlides/notesSlide8.xml"/><Relationship Id="rId3" Type="http://schemas.openxmlformats.org/officeDocument/2006/relationships/slideLayout" Target="../slideLayouts/slideLayout2.xml"/><Relationship Id="rId2" Type="http://schemas.openxmlformats.org/officeDocument/2006/relationships/image" Target="../media/image6.png"/><Relationship Id="rId1" Type="http://schemas.openxmlformats.org/officeDocument/2006/relationships/chart" Target="../charts/chart2.xml"/></Relationships>
</file>

<file path=ppt/slides/_rels/slide9.xml.rels><?xml version="1.0" encoding="UTF-8" standalone="yes"?>
<Relationships xmlns="http://schemas.openxmlformats.org/package/2006/relationships"><Relationship Id="rId5" Type="http://schemas.openxmlformats.org/officeDocument/2006/relationships/notesSlide" Target="../notesSlides/notesSlide9.xml"/><Relationship Id="rId4" Type="http://schemas.openxmlformats.org/officeDocument/2006/relationships/slideLayout" Target="../slideLayouts/slideLayout2.xml"/><Relationship Id="rId3" Type="http://schemas.openxmlformats.org/officeDocument/2006/relationships/image" Target="../media/image6.png"/><Relationship Id="rId2" Type="http://schemas.openxmlformats.org/officeDocument/2006/relationships/chart" Target="../charts/chart4.xml"/><Relationship Id="rId1" Type="http://schemas.openxmlformats.org/officeDocument/2006/relationships/chart" Target="../charts/chart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图片 8"/>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内容占位符 3"/>
          <p:cNvSpPr>
            <a:spLocks noGrp="1"/>
          </p:cNvSpPr>
          <p:nvPr>
            <p:ph idx="1"/>
          </p:nvPr>
        </p:nvSpPr>
        <p:spPr>
          <a:xfrm>
            <a:off x="1183019" y="1965391"/>
            <a:ext cx="9825961" cy="2170430"/>
          </a:xfrm>
          <a:ln w="12700" cmpd="sng">
            <a:noFill/>
            <a:prstDash val="solid"/>
          </a:ln>
          <a:effectLst>
            <a:outerShdw blurRad="63500" sx="102000" sy="102000" algn="ctr" rotWithShape="0">
              <a:prstClr val="black">
                <a:alpha val="40000"/>
              </a:prstClr>
            </a:outerShdw>
          </a:effectLst>
        </p:spPr>
        <p:txBody>
          <a:bodyPr>
            <a:noAutofit/>
          </a:bodyPr>
          <a:lstStyle/>
          <a:p>
            <a:pPr marL="0" indent="0" algn="ctr">
              <a:lnSpc>
                <a:spcPct val="150000"/>
              </a:lnSpc>
              <a:buNone/>
            </a:pPr>
            <a:r>
              <a:rPr lang="zh-CN" altLang="en-US" sz="4400" b="1" dirty="0">
                <a:solidFill>
                  <a:schemeClr val="bg1"/>
                </a:solidFill>
                <a:effectLst>
                  <a:outerShdw blurRad="38100" dist="19050" dir="2700000" algn="tl" rotWithShape="0">
                    <a:schemeClr val="dk1">
                      <a:alpha val="40000"/>
                    </a:schemeClr>
                  </a:outerShdw>
                </a:effectLst>
                <a:latin typeface="Times New Roman" panose="02020603050405020304" charset="0"/>
                <a:cs typeface="Times New Roman" panose="02020603050405020304" charset="0"/>
              </a:rPr>
              <a:t>Evapotranspiration process under typical herb cover after wildfire</a:t>
            </a:r>
            <a:endParaRPr lang="zh-CN" altLang="en-US" sz="4400" b="1" dirty="0">
              <a:solidFill>
                <a:schemeClr val="bg1"/>
              </a:solidFill>
              <a:effectLst>
                <a:outerShdw blurRad="38100" dist="19050" dir="2700000" algn="tl" rotWithShape="0">
                  <a:schemeClr val="dk1">
                    <a:alpha val="40000"/>
                  </a:schemeClr>
                </a:outerShdw>
              </a:effectLst>
              <a:latin typeface="Times New Roman" panose="02020603050405020304" charset="0"/>
              <a:cs typeface="Times New Roman" panose="02020603050405020304" charset="0"/>
            </a:endParaRPr>
          </a:p>
        </p:txBody>
      </p:sp>
      <p:sp>
        <p:nvSpPr>
          <p:cNvPr id="2" name="文本框 1"/>
          <p:cNvSpPr txBox="1"/>
          <p:nvPr/>
        </p:nvSpPr>
        <p:spPr>
          <a:xfrm>
            <a:off x="2366645" y="5091561"/>
            <a:ext cx="7458710" cy="1076325"/>
          </a:xfrm>
          <a:prstGeom prst="rect">
            <a:avLst/>
          </a:prstGeom>
          <a:noFill/>
        </p:spPr>
        <p:txBody>
          <a:bodyPr wrap="square" rtlCol="0">
            <a:spAutoFit/>
          </a:bodyPr>
          <a:lstStyle/>
          <a:p>
            <a:pPr algn="ctr"/>
            <a:r>
              <a:rPr lang="en-US" altLang="zh-CN" sz="2400" b="1" i="1" spc="100" dirty="0" err="1">
                <a:solidFill>
                  <a:schemeClr val="bg1"/>
                </a:solidFill>
                <a:latin typeface="Times New Roman" panose="02020603050405020304" charset="0"/>
                <a:cs typeface="Times New Roman" panose="02020603050405020304" charset="0"/>
              </a:rPr>
              <a:t>Kemin</a:t>
            </a:r>
            <a:r>
              <a:rPr lang="en-US" altLang="zh-CN" sz="2400" b="1" i="1" spc="100" dirty="0">
                <a:solidFill>
                  <a:schemeClr val="bg1"/>
                </a:solidFill>
                <a:latin typeface="Times New Roman" panose="02020603050405020304" charset="0"/>
                <a:cs typeface="Times New Roman" panose="02020603050405020304" charset="0"/>
              </a:rPr>
              <a:t> Liu and </a:t>
            </a:r>
            <a:r>
              <a:rPr lang="en-US" altLang="zh-CN" sz="2400" b="1" i="1" spc="100" dirty="0" err="1">
                <a:solidFill>
                  <a:schemeClr val="bg1"/>
                </a:solidFill>
                <a:latin typeface="Times New Roman" panose="02020603050405020304" charset="0"/>
                <a:cs typeface="Times New Roman" panose="02020603050405020304" charset="0"/>
              </a:rPr>
              <a:t>Lunjiang</a:t>
            </a:r>
            <a:r>
              <a:rPr lang="en-US" altLang="zh-CN" sz="2400" b="1" i="1" spc="100" dirty="0">
                <a:solidFill>
                  <a:schemeClr val="bg1"/>
                </a:solidFill>
                <a:latin typeface="Times New Roman" panose="02020603050405020304" charset="0"/>
                <a:cs typeface="Times New Roman" panose="02020603050405020304" charset="0"/>
              </a:rPr>
              <a:t> Wang</a:t>
            </a:r>
            <a:endParaRPr lang="en-US" altLang="zh-CN" sz="2400" b="1" i="1" spc="100" dirty="0">
              <a:solidFill>
                <a:schemeClr val="bg1"/>
              </a:solidFill>
              <a:latin typeface="Times New Roman" panose="02020603050405020304" charset="0"/>
              <a:cs typeface="Times New Roman" panose="02020603050405020304" charset="0"/>
            </a:endParaRPr>
          </a:p>
          <a:p>
            <a:pPr algn="ctr"/>
            <a:r>
              <a:rPr lang="en-US" altLang="zh-CN" sz="2400" b="1" i="1" spc="100" dirty="0">
                <a:solidFill>
                  <a:schemeClr val="bg1"/>
                </a:solidFill>
                <a:latin typeface="Times New Roman" panose="02020603050405020304" charset="0"/>
                <a:cs typeface="Times New Roman" panose="02020603050405020304" charset="0"/>
              </a:rPr>
              <a:t>ljwang5@gzu.edu.cn</a:t>
            </a:r>
            <a:endParaRPr lang="en-US" altLang="zh-CN" sz="2400" b="1" i="1" spc="100" dirty="0">
              <a:solidFill>
                <a:schemeClr val="bg1"/>
              </a:solidFill>
              <a:latin typeface="Times New Roman" panose="02020603050405020304" charset="0"/>
              <a:cs typeface="Times New Roman" panose="02020603050405020304" charset="0"/>
            </a:endParaRPr>
          </a:p>
          <a:p>
            <a:pPr algn="ctr"/>
            <a:r>
              <a:rPr lang="en-US" altLang="zh-CN" sz="1600" i="1" dirty="0">
                <a:solidFill>
                  <a:schemeClr val="bg1"/>
                </a:solidFill>
                <a:latin typeface="Times New Roman" panose="02020603050405020304" charset="0"/>
                <a:cs typeface="Times New Roman" panose="02020603050405020304" charset="0"/>
                <a:sym typeface="+mn-ea"/>
              </a:rPr>
              <a:t>Guizhou university, college of forestry, Guiyang 550018, Guizhou China</a:t>
            </a:r>
            <a:endParaRPr lang="en-US" altLang="zh-CN" sz="1600" b="1" i="1" spc="100" dirty="0">
              <a:solidFill>
                <a:schemeClr val="bg1"/>
              </a:solidFill>
              <a:latin typeface="Times New Roman" panose="02020603050405020304" charset="0"/>
              <a:cs typeface="Times New Roman" panose="02020603050405020304" charset="0"/>
              <a:sym typeface="+mn-ea"/>
            </a:endParaRPr>
          </a:p>
        </p:txBody>
      </p:sp>
      <p:sp>
        <p:nvSpPr>
          <p:cNvPr id="6" name="文本框 5"/>
          <p:cNvSpPr txBox="1"/>
          <p:nvPr/>
        </p:nvSpPr>
        <p:spPr>
          <a:xfrm>
            <a:off x="3191773" y="5350510"/>
            <a:ext cx="6055731" cy="368300"/>
          </a:xfrm>
          <a:prstGeom prst="rect">
            <a:avLst/>
          </a:prstGeom>
          <a:noFill/>
        </p:spPr>
        <p:txBody>
          <a:bodyPr wrap="square" rtlCol="0">
            <a:spAutoFit/>
          </a:bodyPr>
          <a:lstStyle/>
          <a:p>
            <a:r>
              <a:rPr lang="en-US" altLang="zh-CN" b="1" dirty="0"/>
              <a:t>	</a:t>
            </a:r>
            <a:endParaRPr lang="en-US" altLang="zh-CN" b="1" dirty="0"/>
          </a:p>
        </p:txBody>
      </p:sp>
      <p:pic>
        <p:nvPicPr>
          <p:cNvPr id="11" name="图片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495898" cy="847843"/>
          </a:xfrm>
          <a:prstGeom prst="rect">
            <a:avLst/>
          </a:prstGeom>
        </p:spPr>
      </p:pic>
      <p:pic>
        <p:nvPicPr>
          <p:cNvPr id="14" name="图片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05137" y="0"/>
            <a:ext cx="1376617" cy="1233805"/>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矩形 18"/>
          <p:cNvSpPr/>
          <p:nvPr/>
        </p:nvSpPr>
        <p:spPr>
          <a:xfrm>
            <a:off x="245110" y="174625"/>
            <a:ext cx="4544695" cy="845185"/>
          </a:xfrm>
          <a:prstGeom prst="rect">
            <a:avLst/>
          </a:prstGeom>
        </p:spPr>
        <p:txBody>
          <a:bodyPr wrap="square">
            <a:spAutoFit/>
          </a:bodyPr>
          <a:lstStyle/>
          <a:p>
            <a:pPr>
              <a:lnSpc>
                <a:spcPct val="175000"/>
              </a:lnSpc>
            </a:pPr>
            <a:r>
              <a:rPr lang="en-US" altLang="zh-CN" sz="2800" dirty="0">
                <a:solidFill>
                  <a:schemeClr val="bg1"/>
                </a:solidFill>
                <a:latin typeface="微软雅黑" panose="020B0503020204020204" pitchFamily="34" charset="-122"/>
                <a:ea typeface="微软雅黑" panose="020B0503020204020204" pitchFamily="34" charset="-122"/>
              </a:rPr>
              <a:t> </a:t>
            </a:r>
            <a:r>
              <a:rPr lang="zh-CN" altLang="en-US" sz="2400" dirty="0">
                <a:solidFill>
                  <a:schemeClr val="bg1"/>
                </a:solidFill>
                <a:latin typeface="微软雅黑" panose="020B0503020204020204" pitchFamily="34" charset="-122"/>
                <a:ea typeface="微软雅黑" panose="020B0503020204020204" pitchFamily="34" charset="-122"/>
                <a:sym typeface="+mn-ea"/>
              </a:rPr>
              <a:t>明德至善   博学笃行</a:t>
            </a:r>
            <a:endParaRPr lang="zh-CN" altLang="en-US" sz="2400" dirty="0">
              <a:solidFill>
                <a:schemeClr val="bg1"/>
              </a:solidFill>
              <a:latin typeface="微软雅黑" panose="020B0503020204020204" pitchFamily="34" charset="-122"/>
              <a:ea typeface="微软雅黑" panose="020B0503020204020204" pitchFamily="34" charset="-122"/>
            </a:endParaRPr>
          </a:p>
        </p:txBody>
      </p:sp>
      <p:sp>
        <p:nvSpPr>
          <p:cNvPr id="3" name="矩形 2"/>
          <p:cNvSpPr/>
          <p:nvPr/>
        </p:nvSpPr>
        <p:spPr>
          <a:xfrm>
            <a:off x="191770" y="339725"/>
            <a:ext cx="4544695" cy="575945"/>
          </a:xfrm>
          <a:prstGeom prst="rect">
            <a:avLst/>
          </a:prstGeom>
        </p:spPr>
        <p:txBody>
          <a:bodyPr wrap="square">
            <a:spAutoFit/>
          </a:bodyPr>
          <a:lstStyle/>
          <a:p>
            <a:pPr>
              <a:lnSpc>
                <a:spcPct val="175000"/>
              </a:lnSpc>
            </a:pPr>
            <a:r>
              <a:rPr dirty="0">
                <a:solidFill>
                  <a:schemeClr val="bg1"/>
                </a:solidFill>
                <a:latin typeface="微软雅黑" panose="020B0503020204020204" pitchFamily="34" charset="-122"/>
                <a:ea typeface="微软雅黑" panose="020B0503020204020204" pitchFamily="34" charset="-122"/>
              </a:rPr>
              <a:t>Forestry College of Guizhou University</a:t>
            </a:r>
            <a:endParaRPr lang="zh-CN" altLang="en-US" sz="2400" dirty="0">
              <a:solidFill>
                <a:schemeClr val="bg1"/>
              </a:solidFill>
              <a:latin typeface="微软雅黑" panose="020B0503020204020204" pitchFamily="34" charset="-122"/>
              <a:ea typeface="微软雅黑" panose="020B0503020204020204" pitchFamily="34" charset="-122"/>
            </a:endParaRPr>
          </a:p>
        </p:txBody>
      </p:sp>
      <p:sp>
        <p:nvSpPr>
          <p:cNvPr id="4" name="矩形 3"/>
          <p:cNvSpPr/>
          <p:nvPr/>
        </p:nvSpPr>
        <p:spPr>
          <a:xfrm>
            <a:off x="0" y="440060"/>
            <a:ext cx="12192000" cy="475343"/>
          </a:xfrm>
          <a:prstGeom prst="rect">
            <a:avLst/>
          </a:prstGeom>
          <a:solidFill>
            <a:srgbClr val="0072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文本框 4"/>
          <p:cNvSpPr txBox="1"/>
          <p:nvPr/>
        </p:nvSpPr>
        <p:spPr>
          <a:xfrm>
            <a:off x="2457450" y="386080"/>
            <a:ext cx="4471670" cy="583565"/>
          </a:xfrm>
          <a:prstGeom prst="rect">
            <a:avLst/>
          </a:prstGeom>
          <a:noFill/>
        </p:spPr>
        <p:txBody>
          <a:bodyPr wrap="square" rtlCol="0">
            <a:spAutoFit/>
          </a:bodyPr>
          <a:lstStyle/>
          <a:p>
            <a:r>
              <a:rPr lang="en-US" altLang="zh-CN" sz="3200" b="1">
                <a:solidFill>
                  <a:schemeClr val="bg1"/>
                </a:solidFill>
                <a:latin typeface="Times New Roman" panose="02020603050405020304" charset="0"/>
                <a:cs typeface="Times New Roman" panose="02020603050405020304" charset="0"/>
                <a:sym typeface="+mn-ea"/>
              </a:rPr>
              <a:t>4 Conclusion</a:t>
            </a:r>
            <a:endParaRPr lang="en-US" altLang="zh-CN" sz="3200" b="1" dirty="0">
              <a:solidFill>
                <a:schemeClr val="bg1"/>
              </a:solidFill>
              <a:latin typeface="Times New Roman" panose="02020603050405020304" charset="0"/>
              <a:cs typeface="Times New Roman" panose="02020603050405020304" charset="0"/>
              <a:sym typeface="+mn-ea"/>
            </a:endParaRPr>
          </a:p>
        </p:txBody>
      </p:sp>
      <p:pic>
        <p:nvPicPr>
          <p:cNvPr id="15" name="图片 14" descr="AZ7HZ96HN98N2FQ1S_W[UXQ"/>
          <p:cNvPicPr>
            <a:picLocks noChangeAspect="1"/>
          </p:cNvPicPr>
          <p:nvPr/>
        </p:nvPicPr>
        <p:blipFill>
          <a:blip r:embed="rId1"/>
          <a:stretch>
            <a:fillRect/>
          </a:stretch>
        </p:blipFill>
        <p:spPr>
          <a:xfrm>
            <a:off x="0" y="8890"/>
            <a:ext cx="2457450" cy="1114425"/>
          </a:xfrm>
          <a:prstGeom prst="rect">
            <a:avLst/>
          </a:prstGeom>
        </p:spPr>
      </p:pic>
      <p:sp>
        <p:nvSpPr>
          <p:cNvPr id="7" name="文本框 6"/>
          <p:cNvSpPr txBox="1"/>
          <p:nvPr/>
        </p:nvSpPr>
        <p:spPr>
          <a:xfrm>
            <a:off x="541020" y="1123315"/>
            <a:ext cx="11109325" cy="5384800"/>
          </a:xfrm>
          <a:prstGeom prst="rect">
            <a:avLst/>
          </a:prstGeom>
          <a:noFill/>
        </p:spPr>
        <p:txBody>
          <a:bodyPr wrap="square" rtlCol="0" anchor="t">
            <a:spAutoFit/>
          </a:bodyPr>
          <a:lstStyle/>
          <a:p>
            <a:pPr marL="457200" indent="-457200" fontAlgn="auto">
              <a:lnSpc>
                <a:spcPct val="150000"/>
              </a:lnSpc>
              <a:spcAft>
                <a:spcPts val="1200"/>
              </a:spcAft>
              <a:buAutoNum type="arabicPeriod"/>
            </a:pPr>
            <a:r>
              <a:rPr sz="2400" dirty="0">
                <a:latin typeface="Times New Roman" panose="02020603050405020304" charset="0"/>
                <a:cs typeface="Times New Roman" panose="02020603050405020304" charset="0"/>
                <a:sym typeface="+mn-ea"/>
              </a:rPr>
              <a:t>Wildfire acts on soil and plants, resulting in a decrease in ET, the impact of wildfire on evapotranspiration increases with the increase of burning severity.</a:t>
            </a:r>
            <a:r>
              <a:rPr lang="zh-CN" altLang="en-US" sz="2400" dirty="0">
                <a:latin typeface="Times New Roman" panose="02020603050405020304" charset="0"/>
                <a:cs typeface="Times New Roman" panose="02020603050405020304" charset="0"/>
              </a:rPr>
              <a:t> </a:t>
            </a:r>
            <a:endParaRPr lang="zh-CN" altLang="en-US" sz="2400" dirty="0">
              <a:latin typeface="Times New Roman" panose="02020603050405020304" charset="0"/>
              <a:cs typeface="Times New Roman" panose="02020603050405020304" charset="0"/>
            </a:endParaRPr>
          </a:p>
          <a:p>
            <a:pPr marL="457200" indent="-457200" fontAlgn="auto">
              <a:lnSpc>
                <a:spcPct val="150000"/>
              </a:lnSpc>
              <a:spcAft>
                <a:spcPts val="1200"/>
              </a:spcAft>
              <a:buAutoNum type="arabicPeriod"/>
            </a:pPr>
            <a:r>
              <a:rPr lang="zh-CN" altLang="en-US" sz="2400" dirty="0">
                <a:latin typeface="Times New Roman" panose="02020603050405020304" charset="0"/>
                <a:cs typeface="Times New Roman" panose="02020603050405020304" charset="0"/>
              </a:rPr>
              <a:t>Wildfire destroyed plants in tub, resulting in similar ET results of the two plants, and due to the effect of wildfire, the ET of both plants was smaller than that of the control group.</a:t>
            </a:r>
            <a:endParaRPr lang="zh-CN" altLang="en-US" sz="2400" dirty="0">
              <a:latin typeface="Times New Roman" panose="02020603050405020304" charset="0"/>
              <a:cs typeface="Times New Roman" panose="02020603050405020304" charset="0"/>
            </a:endParaRPr>
          </a:p>
          <a:p>
            <a:pPr marL="457200" indent="-457200" fontAlgn="auto">
              <a:lnSpc>
                <a:spcPct val="150000"/>
              </a:lnSpc>
              <a:spcAft>
                <a:spcPts val="1200"/>
              </a:spcAft>
              <a:buAutoNum type="arabicPeriod"/>
            </a:pPr>
            <a:r>
              <a:rPr sz="2400" dirty="0">
                <a:latin typeface="Times New Roman" panose="02020603050405020304" charset="0"/>
                <a:cs typeface="Times New Roman" panose="02020603050405020304" charset="0"/>
                <a:sym typeface="+mn-ea"/>
              </a:rPr>
              <a:t>In the experiment, the curve of weather elements was basically consistent with the change trend of ET, indicating that temperature, radiation and precipitation had a significant impact on ET. Therefore, we could see that these three weather elements were the main influencing factors of ET.</a:t>
            </a:r>
            <a:endParaRPr sz="2400" dirty="0">
              <a:latin typeface="Times New Roman" panose="02020603050405020304" charset="0"/>
              <a:cs typeface="Times New Roman" panose="02020603050405020304" charset="0"/>
              <a:sym typeface="+mn-ea"/>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 name="图片 100"/>
          <p:cNvPicPr/>
          <p:nvPr/>
        </p:nvPicPr>
        <p:blipFill>
          <a:blip r:embed="rId1"/>
          <a:stretch>
            <a:fillRect/>
          </a:stretch>
        </p:blipFill>
        <p:spPr>
          <a:xfrm>
            <a:off x="0" y="0"/>
            <a:ext cx="12268200" cy="6850380"/>
          </a:xfrm>
          <a:prstGeom prst="rect">
            <a:avLst/>
          </a:prstGeom>
          <a:noFill/>
          <a:ln w="9525">
            <a:noFill/>
          </a:ln>
        </p:spPr>
      </p:pic>
      <p:sp>
        <p:nvSpPr>
          <p:cNvPr id="5" name="文本框 4"/>
          <p:cNvSpPr txBox="1"/>
          <p:nvPr/>
        </p:nvSpPr>
        <p:spPr>
          <a:xfrm>
            <a:off x="1581785" y="4014470"/>
            <a:ext cx="9028430" cy="1106805"/>
          </a:xfrm>
          <a:prstGeom prst="rect">
            <a:avLst/>
          </a:prstGeom>
          <a:noFill/>
        </p:spPr>
        <p:txBody>
          <a:bodyPr wrap="square" rtlCol="0">
            <a:spAutoFit/>
            <a:scene3d>
              <a:camera prst="orthographicFront"/>
              <a:lightRig rig="threePt" dir="t"/>
            </a:scene3d>
          </a:bodyPr>
          <a:lstStyle/>
          <a:p>
            <a:r>
              <a:rPr lang="en-US" altLang="zh-CN" sz="6600">
                <a:solidFill>
                  <a:schemeClr val="tx1"/>
                </a:solidFill>
                <a:effectLst>
                  <a:outerShdw blurRad="38100" dist="19050" dir="2700000" algn="tl" rotWithShape="0">
                    <a:schemeClr val="dk1">
                      <a:alpha val="40000"/>
                    </a:schemeClr>
                  </a:outerShdw>
                </a:effectLst>
                <a:latin typeface="Times New Roman" panose="02020603050405020304" charset="0"/>
                <a:cs typeface="Times New Roman" panose="02020603050405020304" charset="0"/>
              </a:rPr>
              <a:t>Thanks for your attention</a:t>
            </a:r>
            <a:r>
              <a:rPr lang="zh-CN" altLang="en-US" sz="6600">
                <a:solidFill>
                  <a:schemeClr val="tx1"/>
                </a:solidFill>
                <a:effectLst>
                  <a:outerShdw blurRad="38100" dist="19050" dir="2700000" algn="tl" rotWithShape="0">
                    <a:schemeClr val="dk1">
                      <a:alpha val="40000"/>
                    </a:schemeClr>
                  </a:outerShdw>
                </a:effectLst>
                <a:latin typeface="Times New Roman" panose="02020603050405020304" charset="0"/>
                <a:cs typeface="Times New Roman" panose="02020603050405020304" charset="0"/>
              </a:rPr>
              <a:t>！</a:t>
            </a:r>
            <a:endParaRPr lang="zh-CN" altLang="en-US" sz="6600">
              <a:solidFill>
                <a:schemeClr val="tx1"/>
              </a:solidFill>
              <a:effectLst>
                <a:outerShdw blurRad="38100" dist="19050" dir="2700000" algn="tl" rotWithShape="0">
                  <a:schemeClr val="dk1">
                    <a:alpha val="40000"/>
                  </a:schemeClr>
                </a:outerShdw>
              </a:effectLst>
              <a:latin typeface="Times New Roman" panose="02020603050405020304" charset="0"/>
              <a:cs typeface="Times New Roman" panose="02020603050405020304" charset="0"/>
            </a:endParaRPr>
          </a:p>
        </p:txBody>
      </p:sp>
      <p:sp>
        <p:nvSpPr>
          <p:cNvPr id="2" name="文本框 1"/>
          <p:cNvSpPr txBox="1"/>
          <p:nvPr/>
        </p:nvSpPr>
        <p:spPr>
          <a:xfrm>
            <a:off x="7701280" y="5349240"/>
            <a:ext cx="4244340" cy="583565"/>
          </a:xfrm>
          <a:prstGeom prst="rect">
            <a:avLst/>
          </a:prstGeom>
          <a:noFill/>
        </p:spPr>
        <p:txBody>
          <a:bodyPr wrap="square" rtlCol="0">
            <a:spAutoFit/>
          </a:bodyPr>
          <a:lstStyle/>
          <a:p>
            <a:r>
              <a:rPr lang="en-US" altLang="zh-CN" sz="3200">
                <a:solidFill>
                  <a:schemeClr val="tx1"/>
                </a:solidFill>
                <a:effectLst>
                  <a:outerShdw blurRad="38100" dist="19050" dir="2700000" algn="tl" rotWithShape="0">
                    <a:schemeClr val="dk1">
                      <a:alpha val="40000"/>
                    </a:schemeClr>
                  </a:outerShdw>
                </a:effectLst>
                <a:latin typeface="Times New Roman" panose="02020603050405020304" charset="0"/>
                <a:cs typeface="Times New Roman" panose="02020603050405020304" charset="0"/>
              </a:rPr>
              <a:t>presented by Kemin Liu</a:t>
            </a:r>
            <a:endParaRPr lang="en-US" altLang="zh-CN" sz="3200">
              <a:solidFill>
                <a:schemeClr val="tx1"/>
              </a:solidFill>
              <a:effectLst>
                <a:outerShdw blurRad="38100" dist="19050" dir="2700000" algn="tl" rotWithShape="0">
                  <a:schemeClr val="dk1">
                    <a:alpha val="40000"/>
                  </a:schemeClr>
                </a:outerShdw>
              </a:effectLst>
              <a:latin typeface="Times New Roman" panose="02020603050405020304" charset="0"/>
              <a:cs typeface="Times New Roman" panose="02020603050405020304" charset="0"/>
            </a:endParaRPr>
          </a:p>
        </p:txBody>
      </p:sp>
      <p:pic>
        <p:nvPicPr>
          <p:cNvPr id="15" name="图片 14" descr="AZ7HZ96HN98N2FQ1S_W[UXQ"/>
          <p:cNvPicPr>
            <a:picLocks noChangeAspect="1"/>
          </p:cNvPicPr>
          <p:nvPr/>
        </p:nvPicPr>
        <p:blipFill>
          <a:blip r:embed="rId2"/>
          <a:stretch>
            <a:fillRect/>
          </a:stretch>
        </p:blipFill>
        <p:spPr>
          <a:xfrm>
            <a:off x="0" y="8890"/>
            <a:ext cx="2457450" cy="1114425"/>
          </a:xfrm>
          <a:prstGeom prst="rect">
            <a:avLst/>
          </a:prstGeom>
          <a:effectLst>
            <a:softEdge rad="12700"/>
          </a:effectLst>
        </p:spPr>
      </p:pic>
      <p:pic>
        <p:nvPicPr>
          <p:cNvPr id="6" name="图片 5" descr="c4c57fdc14d0f2c8043f2e8b952ecc3"/>
          <p:cNvPicPr>
            <a:picLocks noChangeAspect="1"/>
          </p:cNvPicPr>
          <p:nvPr/>
        </p:nvPicPr>
        <p:blipFill>
          <a:blip r:embed="rId3"/>
          <a:stretch>
            <a:fillRect/>
          </a:stretch>
        </p:blipFill>
        <p:spPr>
          <a:xfrm>
            <a:off x="10803890" y="8890"/>
            <a:ext cx="1388110" cy="1243965"/>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srcRect l="36318" t="50401" r="13754" b="13310"/>
          <a:stretch>
            <a:fillRect/>
          </a:stretch>
        </p:blipFill>
        <p:spPr>
          <a:xfrm>
            <a:off x="6792912" y="4248150"/>
            <a:ext cx="3810000" cy="2215515"/>
          </a:xfrm>
          <a:prstGeom prst="rect">
            <a:avLst/>
          </a:prstGeom>
        </p:spPr>
      </p:pic>
      <p:sp>
        <p:nvSpPr>
          <p:cNvPr id="12" name="矩形标注 11"/>
          <p:cNvSpPr/>
          <p:nvPr/>
        </p:nvSpPr>
        <p:spPr>
          <a:xfrm rot="5400000">
            <a:off x="10557192" y="4750435"/>
            <a:ext cx="1676400" cy="1209675"/>
          </a:xfrm>
          <a:prstGeom prst="wedgeRectCallout">
            <a:avLst>
              <a:gd name="adj1" fmla="val -20132"/>
              <a:gd name="adj2" fmla="val 89224"/>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pic>
        <p:nvPicPr>
          <p:cNvPr id="11" name="图片 10"/>
          <p:cNvPicPr>
            <a:picLocks noChangeAspect="1"/>
          </p:cNvPicPr>
          <p:nvPr/>
        </p:nvPicPr>
        <p:blipFill>
          <a:blip r:embed="rId2"/>
          <a:stretch>
            <a:fillRect/>
          </a:stretch>
        </p:blipFill>
        <p:spPr>
          <a:xfrm>
            <a:off x="10780712" y="4517390"/>
            <a:ext cx="1219200" cy="1676400"/>
          </a:xfrm>
          <a:prstGeom prst="rect">
            <a:avLst/>
          </a:prstGeom>
        </p:spPr>
      </p:pic>
      <p:sp>
        <p:nvSpPr>
          <p:cNvPr id="18" name="矩形 17"/>
          <p:cNvSpPr/>
          <p:nvPr/>
        </p:nvSpPr>
        <p:spPr>
          <a:xfrm>
            <a:off x="0" y="440060"/>
            <a:ext cx="12192000" cy="475343"/>
          </a:xfrm>
          <a:prstGeom prst="rect">
            <a:avLst/>
          </a:prstGeom>
          <a:solidFill>
            <a:srgbClr val="0072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内容占位符 3"/>
          <p:cNvSpPr>
            <a:spLocks noGrp="1"/>
          </p:cNvSpPr>
          <p:nvPr>
            <p:ph idx="1"/>
          </p:nvPr>
        </p:nvSpPr>
        <p:spPr>
          <a:xfrm>
            <a:off x="5887561" y="1261161"/>
            <a:ext cx="6004242" cy="2632256"/>
          </a:xfrm>
        </p:spPr>
        <p:txBody>
          <a:bodyPr>
            <a:noAutofit/>
          </a:bodyPr>
          <a:lstStyle/>
          <a:p>
            <a:pPr marL="0" indent="0" algn="just">
              <a:lnSpc>
                <a:spcPct val="120000"/>
              </a:lnSpc>
              <a:buFont typeface="Wingdings" panose="05000000000000000000" charset="0"/>
              <a:buChar char="Ø"/>
            </a:pPr>
            <a:r>
              <a:rPr lang="en-US" altLang="zh-CN" sz="2000" dirty="0">
                <a:solidFill>
                  <a:schemeClr val="tx1"/>
                </a:solidFill>
                <a:latin typeface="Times New Roman" panose="02020603050405020304" charset="0"/>
                <a:ea typeface="宋体" panose="02010600030101010101" pitchFamily="2" charset="-122"/>
                <a:cs typeface="Times New Roman" panose="02020603050405020304" charset="0"/>
              </a:rPr>
              <a:t>The</a:t>
            </a:r>
            <a:r>
              <a:rPr lang="zh-CN" altLang="en-US" sz="2000" dirty="0">
                <a:solidFill>
                  <a:schemeClr val="tx1"/>
                </a:solidFill>
                <a:latin typeface="Times New Roman" panose="02020603050405020304" charset="0"/>
                <a:ea typeface="宋体" panose="02010600030101010101" pitchFamily="2" charset="-122"/>
                <a:cs typeface="Times New Roman" panose="02020603050405020304" charset="0"/>
              </a:rPr>
              <a:t> karst </a:t>
            </a:r>
            <a:r>
              <a:rPr lang="en-US" altLang="zh-CN" sz="2000" dirty="0">
                <a:solidFill>
                  <a:schemeClr val="tx1"/>
                </a:solidFill>
                <a:latin typeface="Times New Roman" panose="02020603050405020304" charset="0"/>
                <a:ea typeface="宋体" panose="02010600030101010101" pitchFamily="2" charset="-122"/>
                <a:cs typeface="Times New Roman" panose="02020603050405020304" charset="0"/>
              </a:rPr>
              <a:t>e</a:t>
            </a:r>
            <a:r>
              <a:rPr lang="zh-CN" altLang="en-US" sz="2000" dirty="0">
                <a:solidFill>
                  <a:schemeClr val="tx1"/>
                </a:solidFill>
                <a:latin typeface="Times New Roman" panose="02020603050405020304" charset="0"/>
                <a:ea typeface="宋体" panose="02010600030101010101" pitchFamily="2" charset="-122"/>
                <a:cs typeface="Times New Roman" panose="02020603050405020304" charset="0"/>
              </a:rPr>
              <a:t>cosystem in southwest China</a:t>
            </a:r>
            <a:r>
              <a:rPr lang="zh-CN" altLang="en-US" sz="2000" dirty="0">
                <a:solidFill>
                  <a:srgbClr val="FF0000"/>
                </a:solidFill>
                <a:latin typeface="Times New Roman" panose="02020603050405020304" charset="0"/>
                <a:ea typeface="宋体" panose="02010600030101010101" pitchFamily="2" charset="-122"/>
                <a:cs typeface="Times New Roman" panose="02020603050405020304" charset="0"/>
              </a:rPr>
              <a:t> </a:t>
            </a:r>
            <a:r>
              <a:rPr lang="en-US" altLang="zh-CN" sz="2000" dirty="0">
                <a:solidFill>
                  <a:schemeClr val="tx1"/>
                </a:solidFill>
                <a:effectLst/>
                <a:latin typeface="Times New Roman" panose="02020603050405020304" charset="0"/>
                <a:ea typeface="宋体" panose="02010600030101010101" pitchFamily="2" charset="-122"/>
                <a:cs typeface="Times New Roman" panose="02020603050405020304" charset="0"/>
              </a:rPr>
              <a:t>is characterized by shallow soil. </a:t>
            </a:r>
            <a:endParaRPr lang="en-US" altLang="zh-CN" sz="2000" dirty="0">
              <a:solidFill>
                <a:schemeClr val="tx1"/>
              </a:solidFill>
              <a:effectLst/>
              <a:latin typeface="Times New Roman" panose="02020603050405020304" charset="0"/>
              <a:ea typeface="宋体" panose="02010600030101010101" pitchFamily="2" charset="-122"/>
              <a:cs typeface="Times New Roman" panose="02020603050405020304" charset="0"/>
            </a:endParaRPr>
          </a:p>
          <a:p>
            <a:pPr marL="0" indent="0" algn="just">
              <a:lnSpc>
                <a:spcPct val="120000"/>
              </a:lnSpc>
              <a:buFont typeface="Wingdings" panose="05000000000000000000" charset="0"/>
              <a:buChar char="Ø"/>
            </a:pPr>
            <a:r>
              <a:rPr lang="zh-CN" altLang="en-US" sz="2000" dirty="0">
                <a:solidFill>
                  <a:srgbClr val="FF0000"/>
                </a:solidFill>
                <a:effectLst/>
                <a:latin typeface="Times New Roman" panose="02020603050405020304" charset="0"/>
                <a:ea typeface="宋体" panose="02010600030101010101" pitchFamily="2" charset="-122"/>
                <a:cs typeface="Times New Roman" panose="02020603050405020304" charset="0"/>
              </a:rPr>
              <a:t>There were </a:t>
            </a:r>
            <a:r>
              <a:rPr lang="en-US" altLang="zh-CN" sz="2000" dirty="0">
                <a:solidFill>
                  <a:srgbClr val="FF0000"/>
                </a:solidFill>
                <a:effectLst/>
                <a:latin typeface="Times New Roman" panose="02020603050405020304" charset="0"/>
                <a:ea typeface="宋体" panose="02010600030101010101" pitchFamily="2" charset="-122"/>
                <a:cs typeface="Times New Roman" panose="02020603050405020304" charset="0"/>
              </a:rPr>
              <a:t>1977 </a:t>
            </a:r>
            <a:r>
              <a:rPr lang="zh-CN" altLang="en-US" sz="2000" dirty="0">
                <a:solidFill>
                  <a:srgbClr val="FF0000"/>
                </a:solidFill>
                <a:effectLst/>
                <a:latin typeface="Times New Roman" panose="02020603050405020304" charset="0"/>
                <a:ea typeface="宋体" panose="02010600030101010101" pitchFamily="2" charset="-122"/>
                <a:cs typeface="Times New Roman" panose="02020603050405020304" charset="0"/>
              </a:rPr>
              <a:t>fires, with burned area of </a:t>
            </a:r>
            <a:r>
              <a:rPr lang="en-US" altLang="zh-CN" sz="2000" dirty="0">
                <a:solidFill>
                  <a:srgbClr val="FF0000"/>
                </a:solidFill>
                <a:effectLst/>
                <a:latin typeface="Times New Roman" panose="02020603050405020304" charset="0"/>
                <a:ea typeface="宋体" panose="02010600030101010101" pitchFamily="2" charset="-122"/>
                <a:cs typeface="Times New Roman" panose="02020603050405020304" charset="0"/>
              </a:rPr>
              <a:t>24,300</a:t>
            </a:r>
            <a:r>
              <a:rPr lang="zh-CN" altLang="en-US" sz="2000" dirty="0">
                <a:solidFill>
                  <a:srgbClr val="FF0000"/>
                </a:solidFill>
                <a:effectLst/>
                <a:latin typeface="Times New Roman" panose="02020603050405020304" charset="0"/>
                <a:ea typeface="宋体" panose="02010600030101010101" pitchFamily="2" charset="-122"/>
                <a:cs typeface="Times New Roman" panose="02020603050405020304" charset="0"/>
              </a:rPr>
              <a:t> </a:t>
            </a:r>
            <a:r>
              <a:rPr lang="en-US" altLang="zh-CN" sz="2000" dirty="0">
                <a:solidFill>
                  <a:srgbClr val="FF0000"/>
                </a:solidFill>
                <a:effectLst/>
                <a:latin typeface="Times New Roman" panose="02020603050405020304" charset="0"/>
                <a:ea typeface="宋体" panose="02010600030101010101" pitchFamily="2" charset="-122"/>
                <a:cs typeface="Times New Roman" panose="02020603050405020304" charset="0"/>
              </a:rPr>
              <a:t>hm</a:t>
            </a:r>
            <a:r>
              <a:rPr lang="en-US" altLang="zh-CN" sz="2000" baseline="30000" dirty="0">
                <a:solidFill>
                  <a:srgbClr val="FF0000"/>
                </a:solidFill>
                <a:effectLst/>
                <a:latin typeface="Times New Roman" panose="02020603050405020304" charset="0"/>
                <a:ea typeface="宋体" panose="02010600030101010101" pitchFamily="2" charset="-122"/>
                <a:cs typeface="Times New Roman" panose="02020603050405020304" charset="0"/>
              </a:rPr>
              <a:t>2 </a:t>
            </a:r>
            <a:r>
              <a:rPr lang="en-US" altLang="zh-CN" sz="2000" dirty="0">
                <a:solidFill>
                  <a:srgbClr val="FF0000"/>
                </a:solidFill>
                <a:effectLst/>
                <a:latin typeface="Times New Roman" panose="02020603050405020304" charset="0"/>
                <a:ea typeface="宋体" panose="02010600030101010101" pitchFamily="2" charset="-122"/>
                <a:cs typeface="Times New Roman" panose="02020603050405020304" charset="0"/>
              </a:rPr>
              <a:t>f</a:t>
            </a:r>
            <a:r>
              <a:rPr sz="2000" dirty="0">
                <a:solidFill>
                  <a:srgbClr val="FF0000"/>
                </a:solidFill>
                <a:latin typeface="Times New Roman" panose="02020603050405020304" charset="0"/>
                <a:ea typeface="宋体" panose="02010600030101010101" pitchFamily="2" charset="-122"/>
                <a:cs typeface="Times New Roman" panose="02020603050405020304" charset="0"/>
              </a:rPr>
              <a:t>rom 2011 to 2017</a:t>
            </a:r>
            <a:r>
              <a:rPr lang="en-US" sz="2000" dirty="0">
                <a:solidFill>
                  <a:schemeClr val="tx1"/>
                </a:solidFill>
                <a:latin typeface="Times New Roman" panose="02020603050405020304" charset="0"/>
                <a:ea typeface="宋体" panose="02010600030101010101" pitchFamily="2" charset="-122"/>
                <a:cs typeface="Times New Roman" panose="02020603050405020304" charset="0"/>
              </a:rPr>
              <a:t>(</a:t>
            </a:r>
            <a:r>
              <a:rPr lang="en-US" altLang="zh-CN" sz="2000" dirty="0">
                <a:solidFill>
                  <a:schemeClr val="tx1"/>
                </a:solidFill>
                <a:latin typeface="Times New Roman" panose="02020603050405020304" charset="0"/>
                <a:cs typeface="Times New Roman" panose="02020603050405020304" charset="0"/>
                <a:sym typeface="+mn-ea"/>
              </a:rPr>
              <a:t>Zhang, et al.2021</a:t>
            </a:r>
            <a:r>
              <a:rPr lang="en-US" altLang="zh-CN" sz="2000" dirty="0">
                <a:solidFill>
                  <a:schemeClr val="tx1"/>
                </a:solidFill>
                <a:latin typeface="Times New Roman" panose="02020603050405020304" charset="0"/>
                <a:ea typeface="宋体" panose="02010600030101010101" pitchFamily="2" charset="-122"/>
                <a:cs typeface="Times New Roman" panose="02020603050405020304" charset="0"/>
              </a:rPr>
              <a:t>)</a:t>
            </a:r>
            <a:r>
              <a:rPr lang="zh-CN" altLang="en-US" sz="2000" dirty="0">
                <a:solidFill>
                  <a:schemeClr val="tx1"/>
                </a:solidFill>
                <a:effectLst/>
                <a:latin typeface="Times New Roman" panose="02020603050405020304" charset="0"/>
                <a:ea typeface="宋体" panose="02010600030101010101" pitchFamily="2" charset="-122"/>
                <a:cs typeface="Times New Roman" panose="02020603050405020304" charset="0"/>
              </a:rPr>
              <a:t>.</a:t>
            </a:r>
            <a:r>
              <a:rPr lang="zh-CN" altLang="en-US" sz="2000" dirty="0">
                <a:solidFill>
                  <a:schemeClr val="tx1"/>
                </a:solidFill>
                <a:effectLst/>
                <a:latin typeface="Times New Roman" panose="02020603050405020304" charset="0"/>
                <a:ea typeface="宋体" panose="02010600030101010101" pitchFamily="2" charset="-122"/>
                <a:cs typeface="Times New Roman" panose="02020603050405020304" charset="0"/>
                <a:sym typeface="+mn-ea"/>
              </a:rPr>
              <a:t>Wildfires can cause serious soil ero</a:t>
            </a:r>
            <a:r>
              <a:rPr lang="en-US" altLang="zh-CN" sz="2000" dirty="0">
                <a:solidFill>
                  <a:schemeClr val="tx1"/>
                </a:solidFill>
                <a:effectLst/>
                <a:latin typeface="Times New Roman" panose="02020603050405020304" charset="0"/>
                <a:ea typeface="宋体" panose="02010600030101010101" pitchFamily="2" charset="-122"/>
                <a:cs typeface="Times New Roman" panose="02020603050405020304" charset="0"/>
                <a:sym typeface="+mn-ea"/>
              </a:rPr>
              <a:t>s</a:t>
            </a:r>
            <a:r>
              <a:rPr lang="zh-CN" altLang="en-US" sz="2000" dirty="0">
                <a:solidFill>
                  <a:schemeClr val="tx1"/>
                </a:solidFill>
                <a:effectLst/>
                <a:latin typeface="Times New Roman" panose="02020603050405020304" charset="0"/>
                <a:ea typeface="宋体" panose="02010600030101010101" pitchFamily="2" charset="-122"/>
                <a:cs typeface="Times New Roman" panose="02020603050405020304" charset="0"/>
                <a:sym typeface="+mn-ea"/>
              </a:rPr>
              <a:t>ion.</a:t>
            </a:r>
            <a:endParaRPr lang="zh-CN" altLang="en-US" sz="2000" dirty="0">
              <a:solidFill>
                <a:schemeClr val="tx1"/>
              </a:solidFill>
              <a:effectLst/>
              <a:latin typeface="Times New Roman" panose="02020603050405020304" charset="0"/>
              <a:ea typeface="宋体" panose="02010600030101010101" pitchFamily="2" charset="-122"/>
              <a:cs typeface="Times New Roman" panose="02020603050405020304" charset="0"/>
            </a:endParaRPr>
          </a:p>
        </p:txBody>
      </p:sp>
      <p:sp>
        <p:nvSpPr>
          <p:cNvPr id="2" name="文本框 1"/>
          <p:cNvSpPr txBox="1"/>
          <p:nvPr/>
        </p:nvSpPr>
        <p:spPr>
          <a:xfrm>
            <a:off x="2457450" y="394335"/>
            <a:ext cx="4471670" cy="583565"/>
          </a:xfrm>
          <a:prstGeom prst="rect">
            <a:avLst/>
          </a:prstGeom>
          <a:noFill/>
        </p:spPr>
        <p:txBody>
          <a:bodyPr wrap="square" rtlCol="0">
            <a:spAutoFit/>
          </a:bodyPr>
          <a:lstStyle/>
          <a:p>
            <a:r>
              <a:rPr lang="en-US" altLang="zh-CN" sz="3200" b="1">
                <a:solidFill>
                  <a:schemeClr val="bg1"/>
                </a:solidFill>
                <a:latin typeface="Times New Roman" panose="02020603050405020304" charset="0"/>
                <a:cs typeface="Times New Roman" panose="02020603050405020304" charset="0"/>
              </a:rPr>
              <a:t>1.1 Background</a:t>
            </a:r>
            <a:endParaRPr lang="en-US" altLang="zh-CN" sz="3200" b="1">
              <a:solidFill>
                <a:schemeClr val="bg1"/>
              </a:solidFill>
              <a:latin typeface="Times New Roman" panose="02020603050405020304" charset="0"/>
              <a:cs typeface="Times New Roman" panose="02020603050405020304" charset="0"/>
            </a:endParaRPr>
          </a:p>
        </p:txBody>
      </p:sp>
      <p:pic>
        <p:nvPicPr>
          <p:cNvPr id="10" name="图片 9" descr="AZ7HZ96HN98N2FQ1S_W[UXQ"/>
          <p:cNvPicPr>
            <a:picLocks noChangeAspect="1"/>
          </p:cNvPicPr>
          <p:nvPr/>
        </p:nvPicPr>
        <p:blipFill>
          <a:blip r:embed="rId3"/>
          <a:stretch>
            <a:fillRect/>
          </a:stretch>
        </p:blipFill>
        <p:spPr>
          <a:xfrm>
            <a:off x="0" y="8890"/>
            <a:ext cx="2457450" cy="1114425"/>
          </a:xfrm>
          <a:prstGeom prst="rect">
            <a:avLst/>
          </a:prstGeom>
        </p:spPr>
      </p:pic>
      <p:pic>
        <p:nvPicPr>
          <p:cNvPr id="6" name="图片 5" descr="AZ7HZ96HN98N2FQ1S_W[UXQ"/>
          <p:cNvPicPr>
            <a:picLocks noChangeAspect="1"/>
          </p:cNvPicPr>
          <p:nvPr/>
        </p:nvPicPr>
        <p:blipFill>
          <a:blip r:embed="rId3"/>
          <a:stretch>
            <a:fillRect/>
          </a:stretch>
        </p:blipFill>
        <p:spPr>
          <a:xfrm>
            <a:off x="0" y="8890"/>
            <a:ext cx="2457450" cy="1114425"/>
          </a:xfrm>
          <a:prstGeom prst="rect">
            <a:avLst/>
          </a:prstGeom>
        </p:spPr>
      </p:pic>
      <p:pic>
        <p:nvPicPr>
          <p:cNvPr id="13" name="图片 12"/>
          <p:cNvPicPr>
            <a:picLocks noChangeAspect="1"/>
          </p:cNvPicPr>
          <p:nvPr/>
        </p:nvPicPr>
        <p:blipFill>
          <a:blip r:embed="rId4"/>
          <a:stretch>
            <a:fillRect/>
          </a:stretch>
        </p:blipFill>
        <p:spPr>
          <a:xfrm>
            <a:off x="6792912" y="4244975"/>
            <a:ext cx="2118360" cy="739140"/>
          </a:xfrm>
          <a:prstGeom prst="rect">
            <a:avLst/>
          </a:prstGeom>
        </p:spPr>
      </p:pic>
      <p:pic>
        <p:nvPicPr>
          <p:cNvPr id="14" name="图片 13"/>
          <p:cNvPicPr>
            <a:picLocks noChangeAspect="1"/>
          </p:cNvPicPr>
          <p:nvPr/>
        </p:nvPicPr>
        <p:blipFill>
          <a:blip r:embed="rId5"/>
          <a:stretch>
            <a:fillRect/>
          </a:stretch>
        </p:blipFill>
        <p:spPr>
          <a:xfrm>
            <a:off x="387713" y="1121203"/>
            <a:ext cx="4953000" cy="3467100"/>
          </a:xfrm>
          <a:prstGeom prst="rect">
            <a:avLst/>
          </a:prstGeom>
        </p:spPr>
      </p:pic>
      <p:sp>
        <p:nvSpPr>
          <p:cNvPr id="15" name="文本框 14"/>
          <p:cNvSpPr txBox="1"/>
          <p:nvPr/>
        </p:nvSpPr>
        <p:spPr>
          <a:xfrm>
            <a:off x="191770" y="4884738"/>
            <a:ext cx="6098720" cy="1537409"/>
          </a:xfrm>
          <a:prstGeom prst="rect">
            <a:avLst/>
          </a:prstGeom>
          <a:noFill/>
        </p:spPr>
        <p:txBody>
          <a:bodyPr wrap="square">
            <a:spAutoFit/>
          </a:bodyPr>
          <a:lstStyle/>
          <a:p>
            <a:pPr marL="0" indent="0" algn="just">
              <a:lnSpc>
                <a:spcPct val="120000"/>
              </a:lnSpc>
              <a:buFont typeface="Wingdings" panose="05000000000000000000" charset="0"/>
              <a:buChar char="Ø"/>
            </a:pPr>
            <a:r>
              <a:rPr lang="zh-CN" altLang="en-US" sz="2000" dirty="0">
                <a:solidFill>
                  <a:schemeClr val="tx1"/>
                </a:solidFill>
                <a:effectLst/>
                <a:latin typeface="Times New Roman" panose="02020603050405020304" charset="0"/>
                <a:ea typeface="宋体" panose="02010600030101010101" pitchFamily="2" charset="-122"/>
                <a:cs typeface="Times New Roman" panose="02020603050405020304" charset="0"/>
                <a:sym typeface="+mn-ea"/>
              </a:rPr>
              <a:t>Vegetation restoration protoratects land surface from  erosion. Soil moisture limits vegetation development.</a:t>
            </a:r>
            <a:endParaRPr lang="zh-CN" altLang="en-US" sz="2000" dirty="0">
              <a:solidFill>
                <a:schemeClr val="tx1"/>
              </a:solidFill>
              <a:effectLst/>
              <a:latin typeface="Times New Roman" panose="02020603050405020304" charset="0"/>
              <a:ea typeface="宋体" panose="02010600030101010101" pitchFamily="2" charset="-122"/>
              <a:cs typeface="Times New Roman" panose="02020603050405020304" charset="0"/>
            </a:endParaRPr>
          </a:p>
          <a:p>
            <a:pPr marL="0" indent="0">
              <a:lnSpc>
                <a:spcPct val="120000"/>
              </a:lnSpc>
              <a:buFont typeface="Wingdings" panose="05000000000000000000" charset="0"/>
              <a:buChar char="Ø"/>
            </a:pPr>
            <a:r>
              <a:rPr lang="zh-CN" altLang="en-US" sz="2000" dirty="0">
                <a:solidFill>
                  <a:schemeClr val="tx1"/>
                </a:solidFill>
                <a:effectLst/>
                <a:latin typeface="Times New Roman" panose="02020603050405020304" charset="0"/>
                <a:ea typeface="宋体" panose="02010600030101010101" pitchFamily="2" charset="-122"/>
                <a:cs typeface="Times New Roman" panose="02020603050405020304" charset="0"/>
              </a:rPr>
              <a:t>Evapotranspiration </a:t>
            </a:r>
            <a:r>
              <a:rPr lang="en-US" altLang="zh-CN" sz="2000" dirty="0">
                <a:solidFill>
                  <a:schemeClr val="tx1"/>
                </a:solidFill>
                <a:effectLst/>
                <a:latin typeface="Times New Roman" panose="02020603050405020304" charset="0"/>
                <a:ea typeface="宋体" panose="02010600030101010101" pitchFamily="2" charset="-122"/>
                <a:cs typeface="Times New Roman" panose="02020603050405020304" charset="0"/>
              </a:rPr>
              <a:t>contributes largely to soil moisture loss.</a:t>
            </a:r>
            <a:endParaRPr lang="en-US" altLang="zh-CN" sz="2000" dirty="0">
              <a:solidFill>
                <a:schemeClr val="tx1"/>
              </a:solidFill>
              <a:effectLst/>
              <a:latin typeface="Times New Roman" panose="02020603050405020304" charset="0"/>
              <a:ea typeface="宋体" panose="02010600030101010101" pitchFamily="2" charset="-122"/>
              <a:cs typeface="Times New Roman" panose="02020603050405020304"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440060"/>
            <a:ext cx="12192000" cy="475343"/>
          </a:xfrm>
          <a:prstGeom prst="rect">
            <a:avLst/>
          </a:prstGeom>
          <a:solidFill>
            <a:srgbClr val="0072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圆角矩形 5"/>
          <p:cNvSpPr/>
          <p:nvPr/>
        </p:nvSpPr>
        <p:spPr>
          <a:xfrm>
            <a:off x="2457450" y="1695450"/>
            <a:ext cx="8406130" cy="1010920"/>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zh-CN" altLang="en-US"/>
          </a:p>
        </p:txBody>
      </p:sp>
      <p:sp>
        <p:nvSpPr>
          <p:cNvPr id="7" name="文本框 6"/>
          <p:cNvSpPr txBox="1"/>
          <p:nvPr/>
        </p:nvSpPr>
        <p:spPr>
          <a:xfrm>
            <a:off x="2456815" y="2016760"/>
            <a:ext cx="8406765" cy="398780"/>
          </a:xfrm>
          <a:prstGeom prst="rect">
            <a:avLst/>
          </a:prstGeom>
          <a:noFill/>
        </p:spPr>
        <p:txBody>
          <a:bodyPr wrap="square" rtlCol="0">
            <a:spAutoFit/>
          </a:bodyPr>
          <a:lstStyle/>
          <a:p>
            <a:r>
              <a:rPr lang="en-US" altLang="zh-CN" sz="2000" dirty="0">
                <a:latin typeface="Times New Roman" panose="02020603050405020304" charset="0"/>
                <a:cs typeface="Times New Roman" panose="02020603050405020304" charset="0"/>
              </a:rPr>
              <a:t>Change</a:t>
            </a:r>
            <a:r>
              <a:rPr lang="zh-CN" altLang="en-US" sz="2000" dirty="0">
                <a:latin typeface="Times New Roman" panose="02020603050405020304" charset="0"/>
                <a:cs typeface="Times New Roman" panose="02020603050405020304" charset="0"/>
              </a:rPr>
              <a:t> </a:t>
            </a:r>
            <a:r>
              <a:rPr lang="en-US" altLang="zh-CN" sz="2000" dirty="0">
                <a:latin typeface="Times New Roman" panose="02020603050405020304" charset="0"/>
                <a:cs typeface="Times New Roman" panose="02020603050405020304" charset="0"/>
              </a:rPr>
              <a:t>in </a:t>
            </a:r>
            <a:r>
              <a:rPr lang="zh-CN" altLang="en-US" sz="2000" dirty="0">
                <a:latin typeface="Times New Roman" panose="02020603050405020304" charset="0"/>
                <a:cs typeface="Times New Roman" panose="02020603050405020304" charset="0"/>
              </a:rPr>
              <a:t>evapotranspiration </a:t>
            </a:r>
            <a:r>
              <a:rPr lang="en-US" altLang="zh-CN" sz="2000" dirty="0">
                <a:latin typeface="Times New Roman" panose="02020603050405020304" charset="0"/>
                <a:cs typeface="Times New Roman" panose="02020603050405020304" charset="0"/>
              </a:rPr>
              <a:t>as affected by </a:t>
            </a:r>
            <a:r>
              <a:rPr lang="zh-CN" altLang="en-US" sz="2000" dirty="0">
                <a:latin typeface="Times New Roman" panose="02020603050405020304" charset="0"/>
                <a:cs typeface="Times New Roman" panose="02020603050405020304" charset="0"/>
              </a:rPr>
              <a:t>different </a:t>
            </a:r>
            <a:r>
              <a:rPr lang="zh-CN" altLang="en-US" sz="2000" dirty="0">
                <a:solidFill>
                  <a:schemeClr val="tx1"/>
                </a:solidFill>
                <a:latin typeface="Times New Roman" panose="02020603050405020304" charset="0"/>
                <a:cs typeface="Times New Roman" panose="02020603050405020304" charset="0"/>
              </a:rPr>
              <a:t>burning severit</a:t>
            </a:r>
            <a:r>
              <a:rPr lang="en-US" altLang="zh-CN" sz="2000" dirty="0">
                <a:solidFill>
                  <a:schemeClr val="tx1"/>
                </a:solidFill>
                <a:latin typeface="Times New Roman" panose="02020603050405020304" charset="0"/>
                <a:cs typeface="Times New Roman" panose="02020603050405020304" charset="0"/>
              </a:rPr>
              <a:t>y</a:t>
            </a:r>
            <a:endParaRPr lang="en-US" altLang="zh-CN" sz="2000" dirty="0">
              <a:solidFill>
                <a:schemeClr val="tx1"/>
              </a:solidFill>
              <a:latin typeface="Times New Roman" panose="02020603050405020304" charset="0"/>
              <a:cs typeface="Times New Roman" panose="02020603050405020304" charset="0"/>
            </a:endParaRPr>
          </a:p>
        </p:txBody>
      </p:sp>
      <p:sp>
        <p:nvSpPr>
          <p:cNvPr id="8" name="圆角矩形 7"/>
          <p:cNvSpPr/>
          <p:nvPr/>
        </p:nvSpPr>
        <p:spPr>
          <a:xfrm>
            <a:off x="2456180" y="4603115"/>
            <a:ext cx="8406130" cy="1010920"/>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zh-CN" altLang="en-US"/>
          </a:p>
        </p:txBody>
      </p:sp>
      <p:sp>
        <p:nvSpPr>
          <p:cNvPr id="9" name="文本框 8"/>
          <p:cNvSpPr txBox="1"/>
          <p:nvPr/>
        </p:nvSpPr>
        <p:spPr>
          <a:xfrm>
            <a:off x="2455545" y="4924425"/>
            <a:ext cx="8406765" cy="398780"/>
          </a:xfrm>
          <a:prstGeom prst="rect">
            <a:avLst/>
          </a:prstGeom>
          <a:noFill/>
        </p:spPr>
        <p:txBody>
          <a:bodyPr wrap="square" rtlCol="0">
            <a:spAutoFit/>
          </a:bodyPr>
          <a:lstStyle/>
          <a:p>
            <a:r>
              <a:rPr lang="zh-CN" altLang="en-US" sz="2000" dirty="0">
                <a:latin typeface="Times New Roman" panose="02020603050405020304" charset="0"/>
                <a:cs typeface="Times New Roman" panose="02020603050405020304" charset="0"/>
                <a:sym typeface="+mn-ea"/>
              </a:rPr>
              <a:t>Effects of  </a:t>
            </a:r>
            <a:r>
              <a:rPr lang="en-US" altLang="zh-CN" sz="2000" dirty="0">
                <a:latin typeface="Times New Roman" panose="02020603050405020304" charset="0"/>
                <a:cs typeface="Times New Roman" panose="02020603050405020304" charset="0"/>
                <a:sym typeface="+mn-ea"/>
              </a:rPr>
              <a:t>climate</a:t>
            </a:r>
            <a:r>
              <a:rPr lang="zh-CN" altLang="en-US" sz="2000" dirty="0">
                <a:latin typeface="Times New Roman" panose="02020603050405020304" charset="0"/>
                <a:cs typeface="Times New Roman" panose="02020603050405020304" charset="0"/>
                <a:sym typeface="+mn-ea"/>
              </a:rPr>
              <a:t> on evapotranspiration after </a:t>
            </a:r>
            <a:r>
              <a:rPr lang="en-US" altLang="zh-CN" sz="2000" dirty="0">
                <a:latin typeface="Times New Roman" panose="02020603050405020304" charset="0"/>
                <a:cs typeface="Times New Roman" panose="02020603050405020304" charset="0"/>
                <a:sym typeface="+mn-ea"/>
              </a:rPr>
              <a:t>wildfire</a:t>
            </a:r>
            <a:endParaRPr lang="en-US" altLang="zh-CN" sz="2000" dirty="0">
              <a:latin typeface="Times New Roman" panose="02020603050405020304" charset="0"/>
              <a:cs typeface="Times New Roman" panose="02020603050405020304" charset="0"/>
            </a:endParaRPr>
          </a:p>
        </p:txBody>
      </p:sp>
      <p:sp>
        <p:nvSpPr>
          <p:cNvPr id="10" name="圆角矩形 9"/>
          <p:cNvSpPr/>
          <p:nvPr/>
        </p:nvSpPr>
        <p:spPr>
          <a:xfrm>
            <a:off x="2455545" y="3164840"/>
            <a:ext cx="8406130" cy="1010920"/>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zh-CN" altLang="en-US"/>
          </a:p>
        </p:txBody>
      </p:sp>
      <p:sp>
        <p:nvSpPr>
          <p:cNvPr id="11" name="文本框 10"/>
          <p:cNvSpPr txBox="1"/>
          <p:nvPr/>
        </p:nvSpPr>
        <p:spPr>
          <a:xfrm>
            <a:off x="2454275" y="3486150"/>
            <a:ext cx="8406765" cy="398780"/>
          </a:xfrm>
          <a:prstGeom prst="rect">
            <a:avLst/>
          </a:prstGeom>
          <a:noFill/>
        </p:spPr>
        <p:txBody>
          <a:bodyPr wrap="square" rtlCol="0">
            <a:spAutoFit/>
          </a:bodyPr>
          <a:lstStyle/>
          <a:p>
            <a:r>
              <a:rPr lang="en-US" altLang="zh-CN" sz="2000" dirty="0">
                <a:latin typeface="Times New Roman" panose="02020603050405020304" charset="0"/>
                <a:cs typeface="Times New Roman" panose="02020603050405020304" charset="0"/>
                <a:sym typeface="+mn-ea"/>
              </a:rPr>
              <a:t>Difference</a:t>
            </a:r>
            <a:r>
              <a:rPr lang="zh-CN" altLang="en-US" sz="2000" dirty="0">
                <a:latin typeface="Times New Roman" panose="02020603050405020304" charset="0"/>
                <a:cs typeface="Times New Roman" panose="02020603050405020304" charset="0"/>
                <a:sym typeface="+mn-ea"/>
              </a:rPr>
              <a:t> </a:t>
            </a:r>
            <a:r>
              <a:rPr lang="en-US" altLang="zh-CN" sz="2000" dirty="0">
                <a:latin typeface="Times New Roman" panose="02020603050405020304" charset="0"/>
                <a:cs typeface="Times New Roman" panose="02020603050405020304" charset="0"/>
                <a:sym typeface="+mn-ea"/>
              </a:rPr>
              <a:t>in</a:t>
            </a:r>
            <a:r>
              <a:rPr lang="zh-CN" altLang="en-US" sz="2000" dirty="0">
                <a:latin typeface="Times New Roman" panose="02020603050405020304" charset="0"/>
                <a:cs typeface="Times New Roman" panose="02020603050405020304" charset="0"/>
                <a:sym typeface="+mn-ea"/>
              </a:rPr>
              <a:t> evapotranspiration </a:t>
            </a:r>
            <a:r>
              <a:rPr lang="en-US" altLang="zh-CN" sz="2000" dirty="0">
                <a:latin typeface="Times New Roman" panose="02020603050405020304" charset="0"/>
                <a:cs typeface="Times New Roman" panose="02020603050405020304" charset="0"/>
                <a:sym typeface="+mn-ea"/>
              </a:rPr>
              <a:t>of land surface with artemisia and cogongrass</a:t>
            </a:r>
            <a:endParaRPr lang="en-US" altLang="zh-CN" sz="2000" dirty="0">
              <a:latin typeface="Times New Roman" panose="02020603050405020304" charset="0"/>
              <a:cs typeface="Times New Roman" panose="02020603050405020304" charset="0"/>
            </a:endParaRPr>
          </a:p>
        </p:txBody>
      </p:sp>
      <p:pic>
        <p:nvPicPr>
          <p:cNvPr id="12" name="图片 11" descr="31393935333132353b31393939353539343bd0f2bac531"/>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1113155" y="1749425"/>
            <a:ext cx="914400" cy="914400"/>
          </a:xfrm>
          <a:prstGeom prst="rect">
            <a:avLst/>
          </a:prstGeom>
        </p:spPr>
      </p:pic>
      <p:pic>
        <p:nvPicPr>
          <p:cNvPr id="13" name="图片 12" descr="31393935333132353b31393939353539353bd0f2bac532"/>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13155" y="3200400"/>
            <a:ext cx="914400" cy="914400"/>
          </a:xfrm>
          <a:prstGeom prst="rect">
            <a:avLst/>
          </a:prstGeom>
        </p:spPr>
      </p:pic>
      <p:pic>
        <p:nvPicPr>
          <p:cNvPr id="14" name="图片 13" descr="31393935333132353b31393939353539363bd0f2bac533"/>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13155" y="4651375"/>
            <a:ext cx="914400" cy="914400"/>
          </a:xfrm>
          <a:prstGeom prst="rect">
            <a:avLst/>
          </a:prstGeom>
        </p:spPr>
      </p:pic>
      <p:sp>
        <p:nvSpPr>
          <p:cNvPr id="5" name="文本框 4"/>
          <p:cNvSpPr txBox="1"/>
          <p:nvPr/>
        </p:nvSpPr>
        <p:spPr>
          <a:xfrm>
            <a:off x="2454275" y="381000"/>
            <a:ext cx="4471670" cy="583565"/>
          </a:xfrm>
          <a:prstGeom prst="rect">
            <a:avLst/>
          </a:prstGeom>
          <a:noFill/>
        </p:spPr>
        <p:txBody>
          <a:bodyPr wrap="square" rtlCol="0">
            <a:spAutoFit/>
          </a:bodyPr>
          <a:lstStyle/>
          <a:p>
            <a:r>
              <a:rPr lang="en-US" altLang="zh-CN" sz="3200" b="1" dirty="0">
                <a:solidFill>
                  <a:schemeClr val="bg1"/>
                </a:solidFill>
                <a:latin typeface="Times New Roman" panose="02020603050405020304" charset="0"/>
                <a:cs typeface="Times New Roman" panose="02020603050405020304" charset="0"/>
                <a:sym typeface="+mn-ea"/>
              </a:rPr>
              <a:t>1.2 Objective</a:t>
            </a:r>
            <a:endParaRPr lang="en-US" altLang="zh-CN" sz="3200" b="1" dirty="0">
              <a:solidFill>
                <a:schemeClr val="bg1"/>
              </a:solidFill>
              <a:latin typeface="Times New Roman" panose="02020603050405020304" charset="0"/>
              <a:cs typeface="Times New Roman" panose="02020603050405020304" charset="0"/>
              <a:sym typeface="+mn-ea"/>
            </a:endParaRPr>
          </a:p>
        </p:txBody>
      </p:sp>
      <p:pic>
        <p:nvPicPr>
          <p:cNvPr id="15" name="图片 14" descr="AZ7HZ96HN98N2FQ1S_W[UXQ"/>
          <p:cNvPicPr>
            <a:picLocks noChangeAspect="1"/>
          </p:cNvPicPr>
          <p:nvPr/>
        </p:nvPicPr>
        <p:blipFill>
          <a:blip r:embed="rId7"/>
          <a:stretch>
            <a:fillRect/>
          </a:stretch>
        </p:blipFill>
        <p:spPr>
          <a:xfrm>
            <a:off x="0" y="8890"/>
            <a:ext cx="2457450" cy="1114425"/>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0" y="422280"/>
            <a:ext cx="12192000" cy="475343"/>
          </a:xfrm>
          <a:prstGeom prst="rect">
            <a:avLst/>
          </a:prstGeom>
          <a:solidFill>
            <a:srgbClr val="0072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4" descr="IMG20220413133433"/>
          <p:cNvPicPr>
            <a:picLocks noChangeAspect="1"/>
          </p:cNvPicPr>
          <p:nvPr/>
        </p:nvPicPr>
        <p:blipFill>
          <a:blip r:embed="rId1"/>
          <a:stretch>
            <a:fillRect/>
          </a:stretch>
        </p:blipFill>
        <p:spPr>
          <a:xfrm>
            <a:off x="8218805" y="2378710"/>
            <a:ext cx="3488690" cy="3488690"/>
          </a:xfrm>
          <a:prstGeom prst="rect">
            <a:avLst/>
          </a:prstGeom>
        </p:spPr>
      </p:pic>
      <p:pic>
        <p:nvPicPr>
          <p:cNvPr id="15" name="图片 14" descr="IMG20220413133326"/>
          <p:cNvPicPr>
            <a:picLocks noChangeAspect="1"/>
          </p:cNvPicPr>
          <p:nvPr/>
        </p:nvPicPr>
        <p:blipFill>
          <a:blip r:embed="rId2"/>
          <a:stretch>
            <a:fillRect/>
          </a:stretch>
        </p:blipFill>
        <p:spPr>
          <a:xfrm>
            <a:off x="713740" y="2379345"/>
            <a:ext cx="3488055" cy="3488055"/>
          </a:xfrm>
          <a:prstGeom prst="rect">
            <a:avLst/>
          </a:prstGeom>
        </p:spPr>
      </p:pic>
      <p:pic>
        <p:nvPicPr>
          <p:cNvPr id="16" name="图片 15" descr="IMG20220413133345"/>
          <p:cNvPicPr>
            <a:picLocks noChangeAspect="1"/>
          </p:cNvPicPr>
          <p:nvPr/>
        </p:nvPicPr>
        <p:blipFill>
          <a:blip r:embed="rId3"/>
          <a:stretch>
            <a:fillRect/>
          </a:stretch>
        </p:blipFill>
        <p:spPr>
          <a:xfrm>
            <a:off x="4465955" y="2378710"/>
            <a:ext cx="3488690" cy="3488690"/>
          </a:xfrm>
          <a:prstGeom prst="rect">
            <a:avLst/>
          </a:prstGeom>
        </p:spPr>
      </p:pic>
      <p:sp>
        <p:nvSpPr>
          <p:cNvPr id="17" name="文本框 16"/>
          <p:cNvSpPr txBox="1"/>
          <p:nvPr/>
        </p:nvSpPr>
        <p:spPr>
          <a:xfrm>
            <a:off x="713740" y="1241425"/>
            <a:ext cx="3260090" cy="460375"/>
          </a:xfrm>
          <a:prstGeom prst="rect">
            <a:avLst/>
          </a:prstGeom>
          <a:noFill/>
        </p:spPr>
        <p:txBody>
          <a:bodyPr wrap="square" rtlCol="0" anchor="t">
            <a:spAutoFit/>
          </a:bodyPr>
          <a:lstStyle/>
          <a:p>
            <a:pPr algn="ctr"/>
            <a:r>
              <a:rPr lang="en-US" altLang="zh-CN" sz="2400" dirty="0">
                <a:latin typeface="Times New Roman" panose="02020603050405020304" charset="0"/>
                <a:cs typeface="Times New Roman" panose="02020603050405020304" charset="0"/>
              </a:rPr>
              <a:t>C</a:t>
            </a:r>
            <a:r>
              <a:rPr lang="zh-CN" altLang="en-US" sz="2400" dirty="0">
                <a:latin typeface="Times New Roman" panose="02020603050405020304" charset="0"/>
                <a:cs typeface="Times New Roman" panose="02020603050405020304" charset="0"/>
              </a:rPr>
              <a:t>ontrol</a:t>
            </a:r>
            <a:endParaRPr lang="zh-CN" altLang="en-US" sz="2400" dirty="0">
              <a:latin typeface="Times New Roman" panose="02020603050405020304" charset="0"/>
              <a:cs typeface="Times New Roman" panose="02020603050405020304" charset="0"/>
            </a:endParaRPr>
          </a:p>
        </p:txBody>
      </p:sp>
      <p:sp>
        <p:nvSpPr>
          <p:cNvPr id="22" name="文本框 21"/>
          <p:cNvSpPr txBox="1"/>
          <p:nvPr/>
        </p:nvSpPr>
        <p:spPr>
          <a:xfrm>
            <a:off x="4465955" y="1240790"/>
            <a:ext cx="3260090" cy="460375"/>
          </a:xfrm>
          <a:prstGeom prst="rect">
            <a:avLst/>
          </a:prstGeom>
          <a:noFill/>
        </p:spPr>
        <p:txBody>
          <a:bodyPr wrap="square" rtlCol="0" anchor="t">
            <a:spAutoFit/>
          </a:bodyPr>
          <a:lstStyle/>
          <a:p>
            <a:pPr algn="ctr"/>
            <a:r>
              <a:rPr lang="en-US" altLang="zh-CN" sz="2400" dirty="0">
                <a:latin typeface="Times New Roman" panose="02020603050405020304" charset="0"/>
                <a:cs typeface="Times New Roman" panose="02020603050405020304" charset="0"/>
                <a:sym typeface="+mn-ea"/>
              </a:rPr>
              <a:t>A</a:t>
            </a:r>
            <a:r>
              <a:rPr lang="zh-CN" altLang="en-US" sz="2400" dirty="0">
                <a:latin typeface="Times New Roman" panose="02020603050405020304" charset="0"/>
                <a:cs typeface="Times New Roman" panose="02020603050405020304" charset="0"/>
                <a:sym typeface="+mn-ea"/>
              </a:rPr>
              <a:t>rtemisia</a:t>
            </a:r>
            <a:endParaRPr lang="zh-CN" altLang="en-US" sz="2400" dirty="0">
              <a:latin typeface="Times New Roman" panose="02020603050405020304" charset="0"/>
              <a:cs typeface="Times New Roman" panose="02020603050405020304" charset="0"/>
            </a:endParaRPr>
          </a:p>
        </p:txBody>
      </p:sp>
      <p:sp>
        <p:nvSpPr>
          <p:cNvPr id="23" name="文本框 22"/>
          <p:cNvSpPr txBox="1"/>
          <p:nvPr/>
        </p:nvSpPr>
        <p:spPr>
          <a:xfrm>
            <a:off x="8028305" y="1258570"/>
            <a:ext cx="3641725" cy="460375"/>
          </a:xfrm>
          <a:prstGeom prst="rect">
            <a:avLst/>
          </a:prstGeom>
          <a:noFill/>
        </p:spPr>
        <p:txBody>
          <a:bodyPr wrap="square" rtlCol="0" anchor="t">
            <a:spAutoFit/>
          </a:bodyPr>
          <a:lstStyle/>
          <a:p>
            <a:pPr algn="ctr"/>
            <a:r>
              <a:rPr lang="en-US" altLang="zh-CN" sz="2400" dirty="0">
                <a:latin typeface="Times New Roman" panose="02020603050405020304" charset="0"/>
                <a:cs typeface="Times New Roman" panose="02020603050405020304" charset="0"/>
                <a:sym typeface="+mn-ea"/>
              </a:rPr>
              <a:t>C</a:t>
            </a:r>
            <a:r>
              <a:rPr lang="zh-CN" altLang="en-US" sz="2400" dirty="0">
                <a:latin typeface="Times New Roman" panose="02020603050405020304" charset="0"/>
                <a:cs typeface="Times New Roman" panose="02020603050405020304" charset="0"/>
                <a:sym typeface="+mn-ea"/>
              </a:rPr>
              <a:t>ogongrass</a:t>
            </a:r>
            <a:endParaRPr lang="zh-CN" altLang="en-US" sz="2400" dirty="0">
              <a:latin typeface="Times New Roman" panose="02020603050405020304" charset="0"/>
              <a:cs typeface="Times New Roman" panose="02020603050405020304" charset="0"/>
            </a:endParaRPr>
          </a:p>
        </p:txBody>
      </p:sp>
      <p:sp>
        <p:nvSpPr>
          <p:cNvPr id="100" name="文本框 99"/>
          <p:cNvSpPr txBox="1"/>
          <p:nvPr/>
        </p:nvSpPr>
        <p:spPr>
          <a:xfrm>
            <a:off x="4467225" y="1800860"/>
            <a:ext cx="3258820" cy="275590"/>
          </a:xfrm>
          <a:prstGeom prst="rect">
            <a:avLst/>
          </a:prstGeom>
          <a:noFill/>
          <a:ln w="9525">
            <a:noFill/>
          </a:ln>
        </p:spPr>
        <p:txBody>
          <a:bodyPr wrap="square">
            <a:spAutoFit/>
          </a:bodyPr>
          <a:lstStyle/>
          <a:p>
            <a:pPr indent="0"/>
            <a:r>
              <a:rPr lang="en-US" sz="1200" b="0" i="1">
                <a:solidFill>
                  <a:srgbClr val="000000"/>
                </a:solidFill>
                <a:latin typeface="Times New Roman" panose="02020603050405020304" charset="0"/>
                <a:ea typeface="宋体" panose="02010600030101010101" pitchFamily="2" charset="-122"/>
                <a:cs typeface="Times New Roman" panose="02020603050405020304" charset="0"/>
              </a:rPr>
              <a:t>Compositae</a:t>
            </a:r>
            <a:r>
              <a:rPr lang="en-US" sz="1200" b="0" i="1">
                <a:solidFill>
                  <a:srgbClr val="333333"/>
                </a:solidFill>
                <a:latin typeface="Times New Roman" panose="02020603050405020304" charset="0"/>
                <a:ea typeface="宋体" panose="02010600030101010101" pitchFamily="2" charset="-122"/>
                <a:cs typeface="Times New Roman" panose="02020603050405020304" charset="0"/>
              </a:rPr>
              <a:t> </a:t>
            </a:r>
            <a:r>
              <a:rPr lang="en-US" sz="1200" b="0" i="1">
                <a:solidFill>
                  <a:srgbClr val="000000"/>
                </a:solidFill>
                <a:latin typeface="Times New Roman" panose="02020603050405020304" charset="0"/>
                <a:ea typeface="宋体" panose="02010600030101010101" pitchFamily="2" charset="-122"/>
                <a:cs typeface="Times New Roman" panose="02020603050405020304" charset="0"/>
              </a:rPr>
              <a:t> Artemisia </a:t>
            </a:r>
            <a:r>
              <a:rPr lang="en-US" sz="1000" b="1" i="1">
                <a:solidFill>
                  <a:srgbClr val="333333"/>
                </a:solidFill>
                <a:latin typeface="Times New Roman" panose="02020603050405020304" charset="0"/>
                <a:ea typeface="宋体" panose="02010600030101010101" pitchFamily="2" charset="-122"/>
                <a:cs typeface="Times New Roman" panose="02020603050405020304" charset="0"/>
              </a:rPr>
              <a:t>Artemisia</a:t>
            </a:r>
            <a:r>
              <a:rPr lang="en-US" sz="1000" b="0" i="1">
                <a:solidFill>
                  <a:srgbClr val="333333"/>
                </a:solidFill>
                <a:latin typeface="Times New Roman" panose="02020603050405020304" charset="0"/>
                <a:ea typeface="宋体" panose="02010600030101010101" pitchFamily="2" charset="-122"/>
                <a:cs typeface="Times New Roman" panose="02020603050405020304" charset="0"/>
              </a:rPr>
              <a:t> </a:t>
            </a:r>
            <a:r>
              <a:rPr lang="en-US" sz="1000" b="1" i="1">
                <a:solidFill>
                  <a:srgbClr val="333333"/>
                </a:solidFill>
                <a:latin typeface="Times New Roman" panose="02020603050405020304" charset="0"/>
                <a:ea typeface="宋体" panose="02010600030101010101" pitchFamily="2" charset="-122"/>
                <a:cs typeface="Times New Roman" panose="02020603050405020304" charset="0"/>
              </a:rPr>
              <a:t>dubia</a:t>
            </a:r>
            <a:r>
              <a:rPr lang="en-US" sz="1000" b="0" i="1">
                <a:solidFill>
                  <a:srgbClr val="333333"/>
                </a:solidFill>
                <a:latin typeface="Times New Roman" panose="02020603050405020304" charset="0"/>
                <a:ea typeface="宋体" panose="02010600030101010101" pitchFamily="2" charset="-122"/>
                <a:cs typeface="Times New Roman" panose="02020603050405020304" charset="0"/>
              </a:rPr>
              <a:t> Wall. ex Bess.</a:t>
            </a:r>
            <a:endParaRPr lang="en-US" altLang="en-US" sz="1000" b="0" i="1">
              <a:solidFill>
                <a:srgbClr val="333333"/>
              </a:solidFill>
              <a:latin typeface="Times New Roman" panose="02020603050405020304" charset="0"/>
              <a:ea typeface="宋体" panose="02010600030101010101" pitchFamily="2" charset="-122"/>
              <a:cs typeface="Times New Roman" panose="02020603050405020304" charset="0"/>
            </a:endParaRPr>
          </a:p>
        </p:txBody>
      </p:sp>
      <p:sp>
        <p:nvSpPr>
          <p:cNvPr id="4" name="文本框 3"/>
          <p:cNvSpPr txBox="1"/>
          <p:nvPr/>
        </p:nvSpPr>
        <p:spPr>
          <a:xfrm>
            <a:off x="8172450" y="1825625"/>
            <a:ext cx="3353435" cy="245110"/>
          </a:xfrm>
          <a:prstGeom prst="rect">
            <a:avLst/>
          </a:prstGeom>
          <a:noFill/>
          <a:ln w="9525">
            <a:noFill/>
          </a:ln>
        </p:spPr>
        <p:txBody>
          <a:bodyPr wrap="square">
            <a:spAutoFit/>
          </a:bodyPr>
          <a:lstStyle/>
          <a:p>
            <a:pPr indent="0"/>
            <a:r>
              <a:rPr lang="en-US" sz="1000" b="0" i="1">
                <a:solidFill>
                  <a:srgbClr val="000000"/>
                </a:solidFill>
                <a:latin typeface="Times New Roman" panose="02020603050405020304" charset="0"/>
                <a:ea typeface="宋体" panose="02010600030101010101" pitchFamily="2" charset="-122"/>
                <a:cs typeface="Times New Roman" panose="02020603050405020304" charset="0"/>
              </a:rPr>
              <a:t>Gramineae</a:t>
            </a:r>
            <a:r>
              <a:rPr lang="en-US" sz="1000" b="0" i="1">
                <a:solidFill>
                  <a:srgbClr val="333333"/>
                </a:solidFill>
                <a:latin typeface="Times New Roman" panose="02020603050405020304" charset="0"/>
                <a:ea typeface="宋体" panose="02010600030101010101" pitchFamily="2" charset="-122"/>
                <a:cs typeface="Times New Roman" panose="02020603050405020304" charset="0"/>
              </a:rPr>
              <a:t> </a:t>
            </a:r>
            <a:r>
              <a:rPr lang="en-US" sz="1000" b="0" i="1">
                <a:solidFill>
                  <a:srgbClr val="000000"/>
                </a:solidFill>
                <a:latin typeface="Times New Roman" panose="02020603050405020304" charset="0"/>
                <a:ea typeface="宋体" panose="02010600030101010101" pitchFamily="2" charset="-122"/>
                <a:cs typeface="Times New Roman" panose="02020603050405020304" charset="0"/>
              </a:rPr>
              <a:t>Saccharum </a:t>
            </a:r>
            <a:r>
              <a:rPr lang="en-US" sz="1000" b="1" i="1">
                <a:solidFill>
                  <a:srgbClr val="333333"/>
                </a:solidFill>
                <a:latin typeface="Times New Roman" panose="02020603050405020304" charset="0"/>
                <a:ea typeface="宋体" panose="02010600030101010101" pitchFamily="2" charset="-122"/>
                <a:cs typeface="Times New Roman" panose="02020603050405020304" charset="0"/>
              </a:rPr>
              <a:t>Saccharum</a:t>
            </a:r>
            <a:r>
              <a:rPr lang="en-US" sz="1000" b="0" i="1">
                <a:solidFill>
                  <a:srgbClr val="333333"/>
                </a:solidFill>
                <a:latin typeface="Times New Roman" panose="02020603050405020304" charset="0"/>
                <a:ea typeface="宋体" panose="02010600030101010101" pitchFamily="2" charset="-122"/>
                <a:cs typeface="Times New Roman" panose="02020603050405020304" charset="0"/>
              </a:rPr>
              <a:t> </a:t>
            </a:r>
            <a:r>
              <a:rPr lang="en-US" sz="1000" b="1" i="1">
                <a:solidFill>
                  <a:srgbClr val="333333"/>
                </a:solidFill>
                <a:latin typeface="Times New Roman" panose="02020603050405020304" charset="0"/>
                <a:ea typeface="宋体" panose="02010600030101010101" pitchFamily="2" charset="-122"/>
                <a:cs typeface="Times New Roman" panose="02020603050405020304" charset="0"/>
              </a:rPr>
              <a:t>arundinaceum</a:t>
            </a:r>
            <a:r>
              <a:rPr lang="en-US" sz="1000" b="0" i="1">
                <a:solidFill>
                  <a:srgbClr val="333333"/>
                </a:solidFill>
                <a:latin typeface="Times New Roman" panose="02020603050405020304" charset="0"/>
                <a:ea typeface="宋体" panose="02010600030101010101" pitchFamily="2" charset="-122"/>
                <a:cs typeface="Times New Roman" panose="02020603050405020304" charset="0"/>
              </a:rPr>
              <a:t> Retz.</a:t>
            </a:r>
            <a:endParaRPr lang="en-US" altLang="en-US" sz="1000" b="0" i="1">
              <a:solidFill>
                <a:srgbClr val="333333"/>
              </a:solidFill>
              <a:latin typeface="Times New Roman" panose="02020603050405020304" charset="0"/>
              <a:ea typeface="宋体" panose="02010600030101010101" pitchFamily="2" charset="-122"/>
              <a:cs typeface="Times New Roman" panose="02020603050405020304" charset="0"/>
            </a:endParaRPr>
          </a:p>
        </p:txBody>
      </p:sp>
      <p:pic>
        <p:nvPicPr>
          <p:cNvPr id="9" name="图片 8" descr="AZ7HZ96HN98N2FQ1S_W[UXQ"/>
          <p:cNvPicPr>
            <a:picLocks noChangeAspect="1"/>
          </p:cNvPicPr>
          <p:nvPr/>
        </p:nvPicPr>
        <p:blipFill>
          <a:blip r:embed="rId4"/>
          <a:stretch>
            <a:fillRect/>
          </a:stretch>
        </p:blipFill>
        <p:spPr>
          <a:xfrm>
            <a:off x="0" y="8890"/>
            <a:ext cx="2457450" cy="1114425"/>
          </a:xfrm>
          <a:prstGeom prst="rect">
            <a:avLst/>
          </a:prstGeom>
        </p:spPr>
      </p:pic>
      <p:sp>
        <p:nvSpPr>
          <p:cNvPr id="8" name="文本框 7"/>
          <p:cNvSpPr txBox="1"/>
          <p:nvPr/>
        </p:nvSpPr>
        <p:spPr>
          <a:xfrm>
            <a:off x="2457450" y="337820"/>
            <a:ext cx="4471670" cy="645160"/>
          </a:xfrm>
          <a:prstGeom prst="rect">
            <a:avLst/>
          </a:prstGeom>
          <a:noFill/>
        </p:spPr>
        <p:txBody>
          <a:bodyPr wrap="square" rtlCol="0">
            <a:spAutoFit/>
          </a:bodyPr>
          <a:lstStyle/>
          <a:p>
            <a:r>
              <a:rPr lang="en-US" altLang="zh-CN" sz="3600" b="1">
                <a:solidFill>
                  <a:schemeClr val="bg1"/>
                </a:solidFill>
                <a:latin typeface="Times New Roman" panose="02020603050405020304" charset="0"/>
                <a:cs typeface="Times New Roman" panose="02020603050405020304" charset="0"/>
                <a:sym typeface="+mn-ea"/>
              </a:rPr>
              <a:t>2 Method</a:t>
            </a:r>
            <a:endParaRPr lang="en-US" altLang="zh-CN" sz="3600" b="1" dirty="0">
              <a:solidFill>
                <a:schemeClr val="bg1"/>
              </a:solidFill>
              <a:latin typeface="Times New Roman" panose="02020603050405020304" charset="0"/>
              <a:cs typeface="Times New Roman" panose="02020603050405020304" charset="0"/>
              <a:sym typeface="+mn-ea"/>
            </a:endParaRPr>
          </a:p>
        </p:txBody>
      </p:sp>
      <p:sp>
        <p:nvSpPr>
          <p:cNvPr id="14" name="文本框 13"/>
          <p:cNvSpPr txBox="1"/>
          <p:nvPr/>
        </p:nvSpPr>
        <p:spPr>
          <a:xfrm>
            <a:off x="4336415" y="6169660"/>
            <a:ext cx="4584700" cy="460375"/>
          </a:xfrm>
          <a:prstGeom prst="rect">
            <a:avLst/>
          </a:prstGeom>
          <a:noFill/>
        </p:spPr>
        <p:txBody>
          <a:bodyPr wrap="square" rtlCol="0" anchor="t">
            <a:spAutoFit/>
          </a:bodyPr>
          <a:lstStyle/>
          <a:p>
            <a:r>
              <a:rPr lang="zh-CN" altLang="en-US" sz="2400">
                <a:latin typeface="Times New Roman" panose="02020603050405020304" charset="0"/>
                <a:cs typeface="Times New Roman" panose="02020603050405020304" charset="0"/>
              </a:rPr>
              <a:t>Experimental plant cultivation</a:t>
            </a:r>
            <a:endParaRPr lang="zh-CN" altLang="en-US" sz="2400">
              <a:latin typeface="Times New Roman" panose="02020603050405020304" charset="0"/>
              <a:cs typeface="Times New Roman" panose="02020603050405020304"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微信图片_202205161459591"/>
          <p:cNvPicPr>
            <a:picLocks noChangeAspect="1"/>
          </p:cNvPicPr>
          <p:nvPr/>
        </p:nvPicPr>
        <p:blipFill>
          <a:blip r:embed="rId1"/>
          <a:srcRect l="-219" t="-1116" r="219" b="18821"/>
          <a:stretch>
            <a:fillRect/>
          </a:stretch>
        </p:blipFill>
        <p:spPr>
          <a:xfrm>
            <a:off x="203835" y="3751580"/>
            <a:ext cx="2456815" cy="2622550"/>
          </a:xfrm>
          <a:prstGeom prst="rect">
            <a:avLst/>
          </a:prstGeom>
        </p:spPr>
      </p:pic>
      <p:pic>
        <p:nvPicPr>
          <p:cNvPr id="4" name="图片 3" descr="IMG20220516182210"/>
          <p:cNvPicPr>
            <a:picLocks noChangeAspect="1"/>
          </p:cNvPicPr>
          <p:nvPr/>
        </p:nvPicPr>
        <p:blipFill>
          <a:blip r:embed="rId2"/>
          <a:stretch>
            <a:fillRect/>
          </a:stretch>
        </p:blipFill>
        <p:spPr>
          <a:xfrm>
            <a:off x="9486265" y="3749675"/>
            <a:ext cx="2487295" cy="2625725"/>
          </a:xfrm>
          <a:prstGeom prst="rect">
            <a:avLst/>
          </a:prstGeom>
        </p:spPr>
      </p:pic>
      <p:pic>
        <p:nvPicPr>
          <p:cNvPr id="10" name="图片 9" descr="bba871142782a733991712d662a3ff4"/>
          <p:cNvPicPr>
            <a:picLocks noChangeAspect="1"/>
          </p:cNvPicPr>
          <p:nvPr/>
        </p:nvPicPr>
        <p:blipFill>
          <a:blip r:embed="rId3"/>
          <a:srcRect t="6393" r="1334" b="17037"/>
          <a:stretch>
            <a:fillRect/>
          </a:stretch>
        </p:blipFill>
        <p:spPr>
          <a:xfrm>
            <a:off x="3312795" y="3751580"/>
            <a:ext cx="2533650" cy="2621915"/>
          </a:xfrm>
          <a:prstGeom prst="rect">
            <a:avLst/>
          </a:prstGeom>
        </p:spPr>
      </p:pic>
      <p:sp>
        <p:nvSpPr>
          <p:cNvPr id="11" name="矩形 10"/>
          <p:cNvSpPr/>
          <p:nvPr/>
        </p:nvSpPr>
        <p:spPr>
          <a:xfrm>
            <a:off x="203835" y="6043930"/>
            <a:ext cx="1184275" cy="34607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sp>
        <p:nvSpPr>
          <p:cNvPr id="14" name="文本框 13"/>
          <p:cNvSpPr txBox="1"/>
          <p:nvPr/>
        </p:nvSpPr>
        <p:spPr>
          <a:xfrm>
            <a:off x="203835" y="6017895"/>
            <a:ext cx="1184275" cy="398780"/>
          </a:xfrm>
          <a:prstGeom prst="rect">
            <a:avLst/>
          </a:prstGeom>
          <a:noFill/>
        </p:spPr>
        <p:txBody>
          <a:bodyPr wrap="square" rtlCol="0">
            <a:spAutoFit/>
          </a:bodyPr>
          <a:lstStyle/>
          <a:p>
            <a:pPr algn="ctr"/>
            <a:r>
              <a:rPr lang="en-US" altLang="zh-CN" sz="2000">
                <a:latin typeface="Times New Roman" panose="02020603050405020304" charset="0"/>
                <a:cs typeface="Times New Roman" panose="02020603050405020304" charset="0"/>
              </a:rPr>
              <a:t>burning</a:t>
            </a:r>
            <a:endParaRPr lang="en-US" altLang="zh-CN" sz="2000">
              <a:latin typeface="Times New Roman" panose="02020603050405020304" charset="0"/>
              <a:cs typeface="Times New Roman" panose="02020603050405020304" charset="0"/>
            </a:endParaRPr>
          </a:p>
        </p:txBody>
      </p:sp>
      <p:sp>
        <p:nvSpPr>
          <p:cNvPr id="15" name="矩形 14"/>
          <p:cNvSpPr/>
          <p:nvPr/>
        </p:nvSpPr>
        <p:spPr>
          <a:xfrm>
            <a:off x="3319780" y="6040120"/>
            <a:ext cx="1680210" cy="34607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sp>
        <p:nvSpPr>
          <p:cNvPr id="16" name="文本框 15"/>
          <p:cNvSpPr txBox="1"/>
          <p:nvPr/>
        </p:nvSpPr>
        <p:spPr>
          <a:xfrm>
            <a:off x="3312795" y="6040120"/>
            <a:ext cx="1687195" cy="398780"/>
          </a:xfrm>
          <a:prstGeom prst="rect">
            <a:avLst/>
          </a:prstGeom>
          <a:noFill/>
        </p:spPr>
        <p:txBody>
          <a:bodyPr wrap="square" rtlCol="0">
            <a:spAutoFit/>
          </a:bodyPr>
          <a:lstStyle/>
          <a:p>
            <a:pPr algn="ctr"/>
            <a:r>
              <a:rPr lang="en-US" altLang="zh-CN" sz="2000">
                <a:latin typeface="Times New Roman" panose="02020603050405020304" charset="0"/>
                <a:cs typeface="Times New Roman" panose="02020603050405020304" charset="0"/>
              </a:rPr>
              <a:t>after burning</a:t>
            </a:r>
            <a:endParaRPr lang="en-US" altLang="zh-CN" sz="2000">
              <a:latin typeface="Times New Roman" panose="02020603050405020304" charset="0"/>
              <a:cs typeface="Times New Roman" panose="02020603050405020304" charset="0"/>
            </a:endParaRPr>
          </a:p>
        </p:txBody>
      </p:sp>
      <p:sp>
        <p:nvSpPr>
          <p:cNvPr id="17" name="矩形 16"/>
          <p:cNvSpPr/>
          <p:nvPr/>
        </p:nvSpPr>
        <p:spPr>
          <a:xfrm>
            <a:off x="9486900" y="6043930"/>
            <a:ext cx="1184275" cy="34607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sp>
        <p:nvSpPr>
          <p:cNvPr id="19" name="文本框 18"/>
          <p:cNvSpPr txBox="1"/>
          <p:nvPr/>
        </p:nvSpPr>
        <p:spPr>
          <a:xfrm>
            <a:off x="9486900" y="6017260"/>
            <a:ext cx="1202690" cy="398780"/>
          </a:xfrm>
          <a:prstGeom prst="rect">
            <a:avLst/>
          </a:prstGeom>
          <a:noFill/>
        </p:spPr>
        <p:txBody>
          <a:bodyPr wrap="square" rtlCol="0">
            <a:spAutoFit/>
          </a:bodyPr>
          <a:lstStyle/>
          <a:p>
            <a:pPr algn="ctr"/>
            <a:r>
              <a:rPr lang="en-US" altLang="zh-CN" sz="2000">
                <a:latin typeface="Times New Roman" panose="02020603050405020304" charset="0"/>
                <a:cs typeface="Times New Roman" panose="02020603050405020304" charset="0"/>
              </a:rPr>
              <a:t>weighting</a:t>
            </a:r>
            <a:endParaRPr lang="en-US" altLang="zh-CN">
              <a:latin typeface="Times New Roman" panose="02020603050405020304" charset="0"/>
              <a:cs typeface="Times New Roman" panose="02020603050405020304" charset="0"/>
            </a:endParaRPr>
          </a:p>
        </p:txBody>
      </p:sp>
      <p:sp>
        <p:nvSpPr>
          <p:cNvPr id="30" name="矩形 29"/>
          <p:cNvSpPr/>
          <p:nvPr/>
        </p:nvSpPr>
        <p:spPr>
          <a:xfrm>
            <a:off x="191770" y="339725"/>
            <a:ext cx="4544695" cy="575945"/>
          </a:xfrm>
          <a:prstGeom prst="rect">
            <a:avLst/>
          </a:prstGeom>
        </p:spPr>
        <p:txBody>
          <a:bodyPr wrap="square">
            <a:spAutoFit/>
          </a:bodyPr>
          <a:lstStyle/>
          <a:p>
            <a:pPr>
              <a:lnSpc>
                <a:spcPct val="175000"/>
              </a:lnSpc>
            </a:pPr>
            <a:r>
              <a:rPr dirty="0">
                <a:solidFill>
                  <a:schemeClr val="bg1"/>
                </a:solidFill>
                <a:latin typeface="微软雅黑" panose="020B0503020204020204" pitchFamily="34" charset="-122"/>
                <a:ea typeface="微软雅黑" panose="020B0503020204020204" pitchFamily="34" charset="-122"/>
              </a:rPr>
              <a:t>Forestry College of Guizhou University</a:t>
            </a:r>
            <a:endParaRPr lang="zh-CN" altLang="en-US" sz="2400" dirty="0">
              <a:solidFill>
                <a:schemeClr val="bg1"/>
              </a:solidFill>
              <a:latin typeface="微软雅黑" panose="020B0503020204020204" pitchFamily="34" charset="-122"/>
              <a:ea typeface="微软雅黑" panose="020B0503020204020204" pitchFamily="34" charset="-122"/>
            </a:endParaRPr>
          </a:p>
        </p:txBody>
      </p:sp>
      <p:sp>
        <p:nvSpPr>
          <p:cNvPr id="31" name="矩形 30"/>
          <p:cNvSpPr/>
          <p:nvPr/>
        </p:nvSpPr>
        <p:spPr>
          <a:xfrm>
            <a:off x="0" y="440060"/>
            <a:ext cx="12192000" cy="475343"/>
          </a:xfrm>
          <a:prstGeom prst="rect">
            <a:avLst/>
          </a:prstGeom>
          <a:solidFill>
            <a:srgbClr val="0072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文本框 31"/>
          <p:cNvSpPr txBox="1"/>
          <p:nvPr/>
        </p:nvSpPr>
        <p:spPr>
          <a:xfrm>
            <a:off x="2457450" y="386080"/>
            <a:ext cx="4471670" cy="583565"/>
          </a:xfrm>
          <a:prstGeom prst="rect">
            <a:avLst/>
          </a:prstGeom>
          <a:noFill/>
        </p:spPr>
        <p:txBody>
          <a:bodyPr wrap="square" rtlCol="0">
            <a:spAutoFit/>
          </a:bodyPr>
          <a:lstStyle/>
          <a:p>
            <a:r>
              <a:rPr lang="en-US" altLang="zh-CN" sz="3200" b="1">
                <a:solidFill>
                  <a:schemeClr val="bg1"/>
                </a:solidFill>
                <a:latin typeface="Times New Roman" panose="02020603050405020304" charset="0"/>
                <a:cs typeface="Times New Roman" panose="02020603050405020304" charset="0"/>
                <a:sym typeface="+mn-ea"/>
              </a:rPr>
              <a:t>2 Method</a:t>
            </a:r>
            <a:endParaRPr lang="en-US" altLang="zh-CN" sz="3200" b="1" dirty="0">
              <a:solidFill>
                <a:schemeClr val="bg1"/>
              </a:solidFill>
              <a:latin typeface="Times New Roman" panose="02020603050405020304" charset="0"/>
              <a:cs typeface="Times New Roman" panose="02020603050405020304" charset="0"/>
              <a:sym typeface="+mn-ea"/>
            </a:endParaRPr>
          </a:p>
        </p:txBody>
      </p:sp>
      <p:pic>
        <p:nvPicPr>
          <p:cNvPr id="33" name="图片 32" descr="AZ7HZ96HN98N2FQ1S_W[UXQ"/>
          <p:cNvPicPr>
            <a:picLocks noChangeAspect="1"/>
          </p:cNvPicPr>
          <p:nvPr/>
        </p:nvPicPr>
        <p:blipFill>
          <a:blip r:embed="rId4"/>
          <a:stretch>
            <a:fillRect/>
          </a:stretch>
        </p:blipFill>
        <p:spPr>
          <a:xfrm>
            <a:off x="0" y="8890"/>
            <a:ext cx="2457450" cy="1114425"/>
          </a:xfrm>
          <a:prstGeom prst="rect">
            <a:avLst/>
          </a:prstGeom>
        </p:spPr>
      </p:pic>
      <p:pic>
        <p:nvPicPr>
          <p:cNvPr id="37" name="图片 36" descr="IMG_20220520_192731"/>
          <p:cNvPicPr>
            <a:picLocks noChangeAspect="1"/>
          </p:cNvPicPr>
          <p:nvPr/>
        </p:nvPicPr>
        <p:blipFill>
          <a:blip r:embed="rId5"/>
          <a:stretch>
            <a:fillRect/>
          </a:stretch>
        </p:blipFill>
        <p:spPr>
          <a:xfrm>
            <a:off x="6435725" y="3751580"/>
            <a:ext cx="2461895" cy="2622550"/>
          </a:xfrm>
          <a:prstGeom prst="rect">
            <a:avLst/>
          </a:prstGeom>
        </p:spPr>
      </p:pic>
      <p:sp>
        <p:nvSpPr>
          <p:cNvPr id="38" name="矩形 37"/>
          <p:cNvSpPr/>
          <p:nvPr/>
        </p:nvSpPr>
        <p:spPr>
          <a:xfrm>
            <a:off x="6435725" y="6033770"/>
            <a:ext cx="1184275" cy="34607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sp>
        <p:nvSpPr>
          <p:cNvPr id="39" name="文本框 38"/>
          <p:cNvSpPr txBox="1"/>
          <p:nvPr/>
        </p:nvSpPr>
        <p:spPr>
          <a:xfrm>
            <a:off x="6435725" y="5991225"/>
            <a:ext cx="1184275" cy="398780"/>
          </a:xfrm>
          <a:prstGeom prst="rect">
            <a:avLst/>
          </a:prstGeom>
          <a:noFill/>
        </p:spPr>
        <p:txBody>
          <a:bodyPr wrap="square" rtlCol="0">
            <a:spAutoFit/>
          </a:bodyPr>
          <a:lstStyle/>
          <a:p>
            <a:pPr algn="ctr"/>
            <a:r>
              <a:rPr lang="en-US" altLang="zh-CN" sz="2000">
                <a:latin typeface="Times New Roman" panose="02020603050405020304" charset="0"/>
                <a:cs typeface="Times New Roman" panose="02020603050405020304" charset="0"/>
              </a:rPr>
              <a:t>watering</a:t>
            </a:r>
            <a:endParaRPr lang="en-US" altLang="zh-CN" sz="2000">
              <a:latin typeface="Times New Roman" panose="02020603050405020304" charset="0"/>
              <a:cs typeface="Times New Roman" panose="02020603050405020304" charset="0"/>
            </a:endParaRPr>
          </a:p>
        </p:txBody>
      </p:sp>
      <p:sp>
        <p:nvSpPr>
          <p:cNvPr id="40" name="右箭头 39"/>
          <p:cNvSpPr/>
          <p:nvPr/>
        </p:nvSpPr>
        <p:spPr>
          <a:xfrm>
            <a:off x="2732405" y="4954270"/>
            <a:ext cx="532130" cy="48895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右箭头 40"/>
          <p:cNvSpPr/>
          <p:nvPr/>
        </p:nvSpPr>
        <p:spPr>
          <a:xfrm>
            <a:off x="5875020" y="4954270"/>
            <a:ext cx="532130" cy="48895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右箭头 41"/>
          <p:cNvSpPr/>
          <p:nvPr/>
        </p:nvSpPr>
        <p:spPr>
          <a:xfrm>
            <a:off x="8925560" y="4954270"/>
            <a:ext cx="532130" cy="48895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aphicFrame>
        <p:nvGraphicFramePr>
          <p:cNvPr id="2" name="表格 1"/>
          <p:cNvGraphicFramePr/>
          <p:nvPr>
            <p:custDataLst>
              <p:tags r:id="rId6"/>
            </p:custDataLst>
          </p:nvPr>
        </p:nvGraphicFramePr>
        <p:xfrm>
          <a:off x="2457450" y="1643380"/>
          <a:ext cx="7173595" cy="1735455"/>
        </p:xfrm>
        <a:graphic>
          <a:graphicData uri="http://schemas.openxmlformats.org/drawingml/2006/table">
            <a:tbl>
              <a:tblPr firstRow="1" bandRow="1">
                <a:tableStyleId>{5940675A-B579-460E-94D1-54222C63F5DA}</a:tableStyleId>
              </a:tblPr>
              <a:tblGrid>
                <a:gridCol w="3343275"/>
                <a:gridCol w="1268730"/>
                <a:gridCol w="1283335"/>
                <a:gridCol w="1278255"/>
              </a:tblGrid>
              <a:tr h="401955">
                <a:tc>
                  <a:txBody>
                    <a:bodyPr/>
                    <a:lstStyle/>
                    <a:p>
                      <a:pPr indent="0" algn="ctr">
                        <a:buNone/>
                      </a:pPr>
                      <a:endParaRPr lang="en-US" altLang="en-US" sz="1600" b="0">
                        <a:latin typeface="Times New Roman" panose="02020603050405020304" charset="0"/>
                        <a:ea typeface="Times New Roman" panose="02020603050405020304" charset="0"/>
                        <a:cs typeface="Times New Roman" panose="02020603050405020304" charset="0"/>
                      </a:endParaRPr>
                    </a:p>
                  </a:txBody>
                  <a:tcPr marL="68580" marR="68580" marT="0" marB="0" anchor="ctr">
                    <a:lnL>
                      <a:noFill/>
                    </a:lnL>
                    <a:lnR>
                      <a:noFill/>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altLang="en-US" sz="1800" b="0">
                          <a:latin typeface="Times New Roman" panose="02020603050405020304" charset="0"/>
                          <a:ea typeface="Times New Roman" panose="02020603050405020304" charset="0"/>
                          <a:cs typeface="Times New Roman" panose="02020603050405020304" charset="0"/>
                        </a:rPr>
                        <a:t>Mild</a:t>
                      </a:r>
                      <a:endParaRPr lang="en-US" altLang="en-US" sz="1800" b="0">
                        <a:latin typeface="Times New Roman" panose="02020603050405020304" charset="0"/>
                        <a:ea typeface="Times New Roman" panose="02020603050405020304" charset="0"/>
                        <a:cs typeface="Times New Roman" panose="02020603050405020304" charset="0"/>
                      </a:endParaRPr>
                    </a:p>
                  </a:txBody>
                  <a:tcPr marL="68580" marR="68580" marT="0" marB="0" anchor="ctr">
                    <a:lnL>
                      <a:noFill/>
                    </a:lnL>
                    <a:lnR>
                      <a:noFill/>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altLang="en-US" sz="1800" b="0">
                          <a:latin typeface="Times New Roman" panose="02020603050405020304" charset="0"/>
                          <a:ea typeface="Times New Roman" panose="02020603050405020304" charset="0"/>
                          <a:cs typeface="Times New Roman" panose="02020603050405020304" charset="0"/>
                        </a:rPr>
                        <a:t>Medium</a:t>
                      </a:r>
                      <a:endParaRPr lang="en-US" altLang="en-US" sz="1800" b="0">
                        <a:latin typeface="Times New Roman" panose="02020603050405020304" charset="0"/>
                        <a:ea typeface="Times New Roman" panose="02020603050405020304" charset="0"/>
                        <a:cs typeface="Times New Roman" panose="02020603050405020304" charset="0"/>
                      </a:endParaRPr>
                    </a:p>
                  </a:txBody>
                  <a:tcPr marL="68580" marR="68580" marT="0" marB="0" anchor="ctr">
                    <a:lnL>
                      <a:noFill/>
                    </a:lnL>
                    <a:lnR>
                      <a:noFill/>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altLang="en-US" sz="1800" b="0">
                          <a:latin typeface="Times New Roman" panose="02020603050405020304" charset="0"/>
                          <a:ea typeface="Times New Roman" panose="02020603050405020304" charset="0"/>
                          <a:cs typeface="Times New Roman" panose="02020603050405020304" charset="0"/>
                        </a:rPr>
                        <a:t>Strong</a:t>
                      </a:r>
                      <a:endParaRPr lang="en-US" altLang="en-US" sz="1800" b="0">
                        <a:latin typeface="Times New Roman" panose="02020603050405020304" charset="0"/>
                        <a:ea typeface="Times New Roman" panose="02020603050405020304" charset="0"/>
                        <a:cs typeface="Times New Roman" panose="02020603050405020304" charset="0"/>
                      </a:endParaRPr>
                    </a:p>
                  </a:txBody>
                  <a:tcPr marL="68580" marR="68580" marT="0" marB="0" anchor="ctr">
                    <a:lnL>
                      <a:noFill/>
                    </a:lnL>
                    <a:lnR cap="flat">
                      <a:noFill/>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401955">
                <a:tc>
                  <a:txBody>
                    <a:bodyPr/>
                    <a:lstStyle/>
                    <a:p>
                      <a:pPr indent="0" algn="ctr">
                        <a:buNone/>
                      </a:pPr>
                      <a:r>
                        <a:rPr lang="en-US" sz="1600" b="0">
                          <a:latin typeface="Times New Roman" panose="02020603050405020304" charset="0"/>
                          <a:cs typeface="Times New Roman" panose="02020603050405020304" charset="0"/>
                        </a:rPr>
                        <a:t>The burning time（min）</a:t>
                      </a:r>
                      <a:endParaRPr lang="en-US" altLang="en-US" sz="1600" b="0">
                        <a:latin typeface="Times New Roman" panose="02020603050405020304" charset="0"/>
                        <a:ea typeface="Times New Roman" panose="02020603050405020304" charset="0"/>
                        <a:cs typeface="Times New Roman" panose="02020603050405020304" charset="0"/>
                      </a:endParaRPr>
                    </a:p>
                  </a:txBody>
                  <a:tcPr marL="68580" marR="68580" marT="0" marB="0" anchor="ctr">
                    <a:lnL>
                      <a:noFill/>
                    </a:lnL>
                    <a:lnR>
                      <a:noFill/>
                    </a:lnR>
                    <a:lnT w="12700" cap="flat" cmpd="sng">
                      <a:solidFill>
                        <a:srgbClr val="080000"/>
                      </a:solidFill>
                      <a:prstDash val="solid"/>
                      <a:headEnd type="none" w="med" len="med"/>
                      <a:tailEnd type="none" w="med" len="med"/>
                    </a:lnT>
                    <a:lnB>
                      <a:noFill/>
                    </a:lnB>
                    <a:lnTlToBr>
                      <a:noFill/>
                    </a:lnTlToBr>
                    <a:lnBlToTr>
                      <a:noFill/>
                    </a:lnBlToTr>
                    <a:noFill/>
                  </a:tcPr>
                </a:tc>
                <a:tc>
                  <a:txBody>
                    <a:bodyPr/>
                    <a:lstStyle/>
                    <a:p>
                      <a:pPr indent="0" algn="ctr">
                        <a:buNone/>
                      </a:pPr>
                      <a:r>
                        <a:rPr lang="en-US" sz="1800" b="0">
                          <a:latin typeface="Times New Roman" panose="02020603050405020304" charset="0"/>
                          <a:cs typeface="Times New Roman" panose="02020603050405020304" charset="0"/>
                        </a:rPr>
                        <a:t>5</a:t>
                      </a:r>
                      <a:endParaRPr lang="en-US" altLang="en-US" sz="1800" b="0">
                        <a:latin typeface="Times New Roman" panose="02020603050405020304" charset="0"/>
                        <a:ea typeface="Times New Roman" panose="02020603050405020304" charset="0"/>
                        <a:cs typeface="Times New Roman" panose="02020603050405020304" charset="0"/>
                      </a:endParaRPr>
                    </a:p>
                  </a:txBody>
                  <a:tcPr marL="68580" marR="68580" marT="0" marB="0" anchor="ctr">
                    <a:lnL>
                      <a:noFill/>
                    </a:lnL>
                    <a:lnR>
                      <a:noFill/>
                    </a:lnR>
                    <a:lnT w="12700" cap="flat" cmpd="sng">
                      <a:solidFill>
                        <a:srgbClr val="080000"/>
                      </a:solidFill>
                      <a:prstDash val="solid"/>
                      <a:headEnd type="none" w="med" len="med"/>
                      <a:tailEnd type="none" w="med" len="med"/>
                    </a:lnT>
                    <a:lnB>
                      <a:noFill/>
                    </a:lnB>
                    <a:lnTlToBr>
                      <a:noFill/>
                    </a:lnTlToBr>
                    <a:lnBlToTr>
                      <a:noFill/>
                    </a:lnBlToTr>
                    <a:noFill/>
                  </a:tcPr>
                </a:tc>
                <a:tc>
                  <a:txBody>
                    <a:bodyPr/>
                    <a:lstStyle/>
                    <a:p>
                      <a:pPr indent="0" algn="ctr">
                        <a:buNone/>
                      </a:pPr>
                      <a:r>
                        <a:rPr lang="en-US" sz="1800" b="0">
                          <a:latin typeface="Times New Roman" panose="02020603050405020304" charset="0"/>
                          <a:cs typeface="Times New Roman" panose="02020603050405020304" charset="0"/>
                        </a:rPr>
                        <a:t>20</a:t>
                      </a:r>
                      <a:endParaRPr lang="en-US" altLang="en-US" sz="1800" b="0">
                        <a:latin typeface="Times New Roman" panose="02020603050405020304" charset="0"/>
                        <a:ea typeface="Times New Roman" panose="02020603050405020304" charset="0"/>
                        <a:cs typeface="Times New Roman" panose="02020603050405020304" charset="0"/>
                      </a:endParaRPr>
                    </a:p>
                  </a:txBody>
                  <a:tcPr marL="68580" marR="68580" marT="0" marB="0" anchor="ctr">
                    <a:lnL>
                      <a:noFill/>
                    </a:lnL>
                    <a:lnR>
                      <a:noFill/>
                    </a:lnR>
                    <a:lnT w="12700" cap="flat" cmpd="sng">
                      <a:solidFill>
                        <a:srgbClr val="080000"/>
                      </a:solidFill>
                      <a:prstDash val="solid"/>
                      <a:headEnd type="none" w="med" len="med"/>
                      <a:tailEnd type="none" w="med" len="med"/>
                    </a:lnT>
                    <a:lnB>
                      <a:noFill/>
                    </a:lnB>
                    <a:lnTlToBr>
                      <a:noFill/>
                    </a:lnTlToBr>
                    <a:lnBlToTr>
                      <a:noFill/>
                    </a:lnBlToTr>
                    <a:noFill/>
                  </a:tcPr>
                </a:tc>
                <a:tc>
                  <a:txBody>
                    <a:bodyPr/>
                    <a:lstStyle/>
                    <a:p>
                      <a:pPr indent="0" algn="ctr">
                        <a:buNone/>
                      </a:pPr>
                      <a:r>
                        <a:rPr lang="en-US" sz="1800" b="0">
                          <a:latin typeface="Times New Roman" panose="02020603050405020304" charset="0"/>
                          <a:cs typeface="Times New Roman" panose="02020603050405020304" charset="0"/>
                        </a:rPr>
                        <a:t>60</a:t>
                      </a:r>
                      <a:endParaRPr lang="en-US" altLang="en-US" sz="1800" b="0">
                        <a:latin typeface="Times New Roman" panose="02020603050405020304" charset="0"/>
                        <a:ea typeface="Times New Roman" panose="02020603050405020304" charset="0"/>
                        <a:cs typeface="Times New Roman" panose="02020603050405020304" charset="0"/>
                      </a:endParaRPr>
                    </a:p>
                  </a:txBody>
                  <a:tcPr marL="68580" marR="68580" marT="0" marB="0" anchor="ctr">
                    <a:lnL>
                      <a:noFill/>
                    </a:lnL>
                    <a:lnR cap="flat">
                      <a:noFill/>
                    </a:lnR>
                    <a:lnT w="12700" cap="flat" cmpd="sng">
                      <a:solidFill>
                        <a:srgbClr val="080000"/>
                      </a:solidFill>
                      <a:prstDash val="solid"/>
                      <a:headEnd type="none" w="med" len="med"/>
                      <a:tailEnd type="none" w="med" len="med"/>
                    </a:lnT>
                    <a:lnB>
                      <a:noFill/>
                    </a:lnB>
                    <a:lnTlToBr>
                      <a:noFill/>
                    </a:lnTlToBr>
                    <a:lnBlToTr>
                      <a:noFill/>
                    </a:lnBlToTr>
                    <a:noFill/>
                  </a:tcPr>
                </a:tc>
              </a:tr>
              <a:tr h="401320">
                <a:tc>
                  <a:txBody>
                    <a:bodyPr/>
                    <a:lstStyle/>
                    <a:p>
                      <a:pPr indent="0" algn="ctr">
                        <a:buNone/>
                      </a:pPr>
                      <a:r>
                        <a:rPr lang="en-US" sz="1600" b="0">
                          <a:latin typeface="Times New Roman" panose="02020603050405020304" charset="0"/>
                          <a:cs typeface="Times New Roman" panose="02020603050405020304" charset="0"/>
                        </a:rPr>
                        <a:t>The thickness of the ash（cm）</a:t>
                      </a:r>
                      <a:endParaRPr lang="en-US" altLang="en-US" sz="1600" b="0">
                        <a:latin typeface="Times New Roman" panose="02020603050405020304" charset="0"/>
                        <a:ea typeface="Times New Roman" panose="02020603050405020304" charset="0"/>
                        <a:cs typeface="Times New Roman" panose="02020603050405020304" charset="0"/>
                      </a:endParaRPr>
                    </a:p>
                  </a:txBody>
                  <a:tcPr marL="68580" marR="68580" marT="0" marB="0" anchor="ctr">
                    <a:lnL>
                      <a:noFill/>
                    </a:lnL>
                    <a:lnR>
                      <a:noFill/>
                    </a:lnR>
                    <a:lnT>
                      <a:noFill/>
                    </a:lnT>
                    <a:lnB cap="flat">
                      <a:noFill/>
                    </a:lnB>
                    <a:lnTlToBr>
                      <a:noFill/>
                    </a:lnTlToBr>
                    <a:lnBlToTr>
                      <a:noFill/>
                    </a:lnBlToTr>
                    <a:noFill/>
                  </a:tcPr>
                </a:tc>
                <a:tc>
                  <a:txBody>
                    <a:bodyPr/>
                    <a:lstStyle/>
                    <a:p>
                      <a:pPr indent="0" algn="ctr">
                        <a:buNone/>
                      </a:pPr>
                      <a:r>
                        <a:rPr lang="en-US" sz="1800" b="0">
                          <a:latin typeface="Times New Roman" panose="02020603050405020304" charset="0"/>
                          <a:cs typeface="Times New Roman" panose="02020603050405020304" charset="0"/>
                        </a:rPr>
                        <a:t>0.7</a:t>
                      </a:r>
                      <a:endParaRPr lang="en-US" altLang="en-US" sz="1800" b="0">
                        <a:latin typeface="Times New Roman" panose="02020603050405020304" charset="0"/>
                        <a:ea typeface="Times New Roman" panose="02020603050405020304" charset="0"/>
                        <a:cs typeface="Times New Roman" panose="02020603050405020304" charset="0"/>
                      </a:endParaRPr>
                    </a:p>
                  </a:txBody>
                  <a:tcPr marL="68580" marR="68580" marT="0" marB="0" anchor="ctr">
                    <a:lnL>
                      <a:noFill/>
                    </a:lnL>
                    <a:lnR>
                      <a:noFill/>
                    </a:lnR>
                    <a:lnT>
                      <a:noFill/>
                    </a:lnT>
                    <a:lnB cap="flat">
                      <a:noFill/>
                    </a:lnB>
                    <a:lnTlToBr>
                      <a:noFill/>
                    </a:lnTlToBr>
                    <a:lnBlToTr>
                      <a:noFill/>
                    </a:lnBlToTr>
                    <a:noFill/>
                  </a:tcPr>
                </a:tc>
                <a:tc>
                  <a:txBody>
                    <a:bodyPr/>
                    <a:lstStyle/>
                    <a:p>
                      <a:pPr indent="0" algn="ctr">
                        <a:buNone/>
                      </a:pPr>
                      <a:r>
                        <a:rPr lang="en-US" sz="1800" b="0">
                          <a:latin typeface="Times New Roman" panose="02020603050405020304" charset="0"/>
                          <a:cs typeface="Times New Roman" panose="02020603050405020304" charset="0"/>
                        </a:rPr>
                        <a:t>1.77</a:t>
                      </a:r>
                      <a:endParaRPr lang="en-US" altLang="en-US" sz="1800" b="0">
                        <a:latin typeface="Times New Roman" panose="02020603050405020304" charset="0"/>
                        <a:ea typeface="Times New Roman" panose="02020603050405020304" charset="0"/>
                        <a:cs typeface="Times New Roman" panose="02020603050405020304" charset="0"/>
                      </a:endParaRPr>
                    </a:p>
                  </a:txBody>
                  <a:tcPr marL="68580" marR="68580" marT="0" marB="0" anchor="ctr">
                    <a:lnL>
                      <a:noFill/>
                    </a:lnL>
                    <a:lnR>
                      <a:noFill/>
                    </a:lnR>
                    <a:lnT>
                      <a:noFill/>
                    </a:lnT>
                    <a:lnB cap="flat">
                      <a:noFill/>
                    </a:lnB>
                    <a:lnTlToBr>
                      <a:noFill/>
                    </a:lnTlToBr>
                    <a:lnBlToTr>
                      <a:noFill/>
                    </a:lnBlToTr>
                    <a:noFill/>
                  </a:tcPr>
                </a:tc>
                <a:tc>
                  <a:txBody>
                    <a:bodyPr/>
                    <a:lstStyle/>
                    <a:p>
                      <a:pPr indent="0" algn="ctr">
                        <a:buNone/>
                      </a:pPr>
                      <a:r>
                        <a:rPr lang="en-US" sz="1800" b="0">
                          <a:latin typeface="Times New Roman" panose="02020603050405020304" charset="0"/>
                          <a:cs typeface="Times New Roman" panose="02020603050405020304" charset="0"/>
                        </a:rPr>
                        <a:t>2.75</a:t>
                      </a:r>
                      <a:endParaRPr lang="en-US" altLang="en-US" sz="1800" b="0">
                        <a:latin typeface="Times New Roman" panose="02020603050405020304" charset="0"/>
                        <a:ea typeface="Times New Roman" panose="02020603050405020304" charset="0"/>
                        <a:cs typeface="Times New Roman" panose="02020603050405020304" charset="0"/>
                      </a:endParaRPr>
                    </a:p>
                  </a:txBody>
                  <a:tcPr marL="68580" marR="68580" marT="0" marB="0" anchor="ctr">
                    <a:lnL>
                      <a:noFill/>
                    </a:lnL>
                    <a:lnR cap="flat">
                      <a:noFill/>
                    </a:lnR>
                    <a:lnT>
                      <a:noFill/>
                    </a:lnT>
                    <a:lnB cap="flat">
                      <a:noFill/>
                    </a:lnB>
                    <a:lnTlToBr>
                      <a:noFill/>
                    </a:lnTlToBr>
                    <a:lnBlToTr>
                      <a:noFill/>
                    </a:lnBlToTr>
                    <a:noFill/>
                  </a:tcPr>
                </a:tc>
              </a:tr>
              <a:tr h="530225">
                <a:tc>
                  <a:txBody>
                    <a:bodyPr/>
                    <a:lstStyle/>
                    <a:p>
                      <a:pPr indent="0" algn="ctr">
                        <a:buNone/>
                      </a:pPr>
                      <a:r>
                        <a:rPr lang="en-US" sz="1600" b="0">
                          <a:latin typeface="Times New Roman" panose="02020603050405020304" charset="0"/>
                          <a:cs typeface="Times New Roman" panose="02020603050405020304" charset="0"/>
                        </a:rPr>
                        <a:t> Soil temperature after burning （℃）</a:t>
                      </a:r>
                      <a:endParaRPr lang="en-US" altLang="en-US" sz="1600" b="0">
                        <a:latin typeface="Times New Roman" panose="02020603050405020304" charset="0"/>
                        <a:ea typeface="宋体" panose="02010600030101010101" pitchFamily="2" charset="-122"/>
                        <a:cs typeface="Times New Roman" panose="02020603050405020304" charset="0"/>
                      </a:endParaRPr>
                    </a:p>
                  </a:txBody>
                  <a:tcPr marL="68580" marR="68580" marT="0" marB="0" anchor="ctr">
                    <a:lnL>
                      <a:noFill/>
                    </a:lnL>
                    <a:lnR>
                      <a:noFill/>
                    </a:lnR>
                    <a:lnT cap="flat">
                      <a:noFill/>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1800" b="0">
                          <a:latin typeface="Times New Roman" panose="02020603050405020304" charset="0"/>
                          <a:ea typeface="宋体" panose="02010600030101010101" pitchFamily="2" charset="-122"/>
                          <a:cs typeface="Times New Roman" panose="02020603050405020304" charset="0"/>
                        </a:rPr>
                        <a:t>70-80</a:t>
                      </a:r>
                      <a:endParaRPr lang="en-US" altLang="en-US" sz="1800" b="0">
                        <a:latin typeface="Times New Roman" panose="02020603050405020304" charset="0"/>
                        <a:ea typeface="宋体" panose="02010600030101010101" pitchFamily="2" charset="-122"/>
                        <a:cs typeface="Times New Roman" panose="02020603050405020304" charset="0"/>
                      </a:endParaRPr>
                    </a:p>
                  </a:txBody>
                  <a:tcPr marL="68580" marR="68580" marT="0" marB="0" anchor="ctr">
                    <a:lnL>
                      <a:noFill/>
                    </a:lnL>
                    <a:lnR>
                      <a:noFill/>
                    </a:lnR>
                    <a:lnT cap="flat">
                      <a:noFill/>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1800" b="0">
                          <a:latin typeface="Times New Roman" panose="02020603050405020304" charset="0"/>
                          <a:ea typeface="宋体" panose="02010600030101010101" pitchFamily="2" charset="-122"/>
                          <a:cs typeface="Times New Roman" panose="02020603050405020304" charset="0"/>
                        </a:rPr>
                        <a:t>120-140</a:t>
                      </a:r>
                      <a:endParaRPr lang="en-US" altLang="en-US" sz="1800" b="0">
                        <a:latin typeface="Times New Roman" panose="02020603050405020304" charset="0"/>
                        <a:ea typeface="宋体" panose="02010600030101010101" pitchFamily="2" charset="-122"/>
                        <a:cs typeface="Times New Roman" panose="02020603050405020304" charset="0"/>
                      </a:endParaRPr>
                    </a:p>
                  </a:txBody>
                  <a:tcPr marL="68580" marR="68580" marT="0" marB="0" anchor="ctr">
                    <a:lnL>
                      <a:noFill/>
                    </a:lnL>
                    <a:lnR>
                      <a:noFill/>
                    </a:lnR>
                    <a:lnT cap="flat">
                      <a:noFill/>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1800" b="0">
                          <a:latin typeface="Times New Roman" panose="02020603050405020304" charset="0"/>
                          <a:ea typeface="宋体" panose="02010600030101010101" pitchFamily="2" charset="-122"/>
                          <a:cs typeface="Times New Roman" panose="02020603050405020304" charset="0"/>
                        </a:rPr>
                        <a:t>180-200</a:t>
                      </a:r>
                      <a:endParaRPr lang="en-US" altLang="en-US" sz="1800" b="0">
                        <a:latin typeface="Times New Roman" panose="02020603050405020304" charset="0"/>
                        <a:ea typeface="宋体" panose="02010600030101010101" pitchFamily="2" charset="-122"/>
                        <a:cs typeface="Times New Roman" panose="02020603050405020304" charset="0"/>
                      </a:endParaRPr>
                    </a:p>
                  </a:txBody>
                  <a:tcPr marL="68580" marR="68580" marT="0" marB="0" anchor="ctr">
                    <a:lnL>
                      <a:noFill/>
                    </a:lnL>
                    <a:lnR cap="flat">
                      <a:noFill/>
                    </a:lnR>
                    <a:lnT cap="flat">
                      <a:noFill/>
                    </a:lnT>
                    <a:lnB w="12700" cap="flat" cmpd="sng">
                      <a:solidFill>
                        <a:srgbClr val="080000"/>
                      </a:solidFill>
                      <a:prstDash val="solid"/>
                      <a:headEnd type="none" w="med" len="med"/>
                      <a:tailEnd type="none" w="med" len="med"/>
                    </a:lnB>
                    <a:lnTlToBr>
                      <a:noFill/>
                    </a:lnTlToBr>
                    <a:lnBlToTr>
                      <a:noFill/>
                    </a:lnBlToTr>
                    <a:noFill/>
                  </a:tcPr>
                </a:tc>
              </a:tr>
            </a:tbl>
          </a:graphicData>
        </a:graphic>
      </p:graphicFrame>
      <p:sp>
        <p:nvSpPr>
          <p:cNvPr id="7" name="文本框 6"/>
          <p:cNvSpPr txBox="1"/>
          <p:nvPr/>
        </p:nvSpPr>
        <p:spPr>
          <a:xfrm>
            <a:off x="2457450" y="1275080"/>
            <a:ext cx="5700395" cy="368300"/>
          </a:xfrm>
          <a:prstGeom prst="rect">
            <a:avLst/>
          </a:prstGeom>
          <a:noFill/>
        </p:spPr>
        <p:txBody>
          <a:bodyPr wrap="square" rtlCol="0" anchor="t">
            <a:spAutoFit/>
          </a:bodyPr>
          <a:lstStyle/>
          <a:p>
            <a:r>
              <a:rPr lang="en-US" altLang="zh-CN" b="1">
                <a:latin typeface="Times New Roman" panose="02020603050405020304" charset="0"/>
                <a:cs typeface="Times New Roman" panose="02020603050405020304" charset="0"/>
              </a:rPr>
              <a:t>Table 1</a:t>
            </a:r>
            <a:r>
              <a:rPr lang="en-US" altLang="zh-CN">
                <a:latin typeface="Times New Roman" panose="02020603050405020304" charset="0"/>
                <a:cs typeface="Times New Roman" panose="02020603050405020304" charset="0"/>
              </a:rPr>
              <a:t>. </a:t>
            </a:r>
            <a:r>
              <a:rPr lang="zh-CN" altLang="en-US">
                <a:latin typeface="Times New Roman" panose="02020603050405020304" charset="0"/>
                <a:cs typeface="Times New Roman" panose="02020603050405020304" charset="0"/>
              </a:rPr>
              <a:t>Classification criteria for different </a:t>
            </a:r>
            <a:r>
              <a:rPr lang="en-US" altLang="zh-CN">
                <a:latin typeface="Times New Roman" panose="02020603050405020304" charset="0"/>
                <a:cs typeface="Times New Roman" panose="02020603050405020304" charset="0"/>
              </a:rPr>
              <a:t>burning</a:t>
            </a:r>
            <a:r>
              <a:rPr lang="zh-CN" altLang="en-US">
                <a:latin typeface="Times New Roman" panose="02020603050405020304" charset="0"/>
                <a:cs typeface="Times New Roman" panose="02020603050405020304" charset="0"/>
              </a:rPr>
              <a:t> </a:t>
            </a:r>
            <a:r>
              <a:rPr lang="en-US" altLang="zh-CN">
                <a:latin typeface="Times New Roman" panose="02020603050405020304" charset="0"/>
                <a:cs typeface="Times New Roman" panose="02020603050405020304" charset="0"/>
              </a:rPr>
              <a:t>severity.</a:t>
            </a:r>
            <a:endParaRPr lang="en-US" altLang="zh-CN">
              <a:latin typeface="Times New Roman" panose="02020603050405020304" charset="0"/>
              <a:cs typeface="Times New Roman" panose="02020603050405020304"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矩形 18"/>
          <p:cNvSpPr/>
          <p:nvPr/>
        </p:nvSpPr>
        <p:spPr>
          <a:xfrm>
            <a:off x="245110" y="174625"/>
            <a:ext cx="4544695" cy="743345"/>
          </a:xfrm>
          <a:prstGeom prst="rect">
            <a:avLst/>
          </a:prstGeom>
        </p:spPr>
        <p:txBody>
          <a:bodyPr wrap="square">
            <a:spAutoFit/>
          </a:bodyPr>
          <a:lstStyle/>
          <a:p>
            <a:pPr>
              <a:lnSpc>
                <a:spcPct val="175000"/>
              </a:lnSpc>
            </a:pPr>
            <a:r>
              <a:rPr lang="en-US" altLang="zh-CN" sz="2800" dirty="0">
                <a:solidFill>
                  <a:schemeClr val="bg1"/>
                </a:solidFill>
                <a:latin typeface="微软雅黑" panose="020B0503020204020204" pitchFamily="34" charset="-122"/>
                <a:ea typeface="微软雅黑" panose="020B0503020204020204" pitchFamily="34" charset="-122"/>
              </a:rPr>
              <a:t> </a:t>
            </a:r>
            <a:endParaRPr lang="zh-CN" altLang="en-US" sz="2400" dirty="0">
              <a:solidFill>
                <a:schemeClr val="bg1"/>
              </a:solidFill>
              <a:latin typeface="微软雅黑" panose="020B0503020204020204" pitchFamily="34" charset="-122"/>
              <a:ea typeface="微软雅黑" panose="020B0503020204020204" pitchFamily="34" charset="-122"/>
            </a:endParaRPr>
          </a:p>
        </p:txBody>
      </p:sp>
      <p:sp>
        <p:nvSpPr>
          <p:cNvPr id="11" name="文本框 6"/>
          <p:cNvSpPr txBox="1"/>
          <p:nvPr/>
        </p:nvSpPr>
        <p:spPr>
          <a:xfrm>
            <a:off x="2230120" y="1148080"/>
            <a:ext cx="7732395" cy="398780"/>
          </a:xfrm>
          <a:prstGeom prst="rect">
            <a:avLst/>
          </a:prstGeom>
          <a:noFill/>
        </p:spPr>
        <p:txBody>
          <a:bodyPr wrap="square" rtlCol="0">
            <a:spAutoFit/>
          </a:bodyPr>
          <a:lstStyle/>
          <a:p>
            <a:r>
              <a:rPr lang="en-US" altLang="zh-CN" sz="2000" dirty="0">
                <a:latin typeface="Times New Roman" panose="02020603050405020304" charset="0"/>
                <a:cs typeface="Times New Roman" panose="02020603050405020304" charset="0"/>
              </a:rPr>
              <a:t>3.1 </a:t>
            </a:r>
            <a:r>
              <a:rPr lang="en-US" altLang="zh-CN" sz="2000" dirty="0">
                <a:latin typeface="Times New Roman" panose="02020603050405020304" charset="0"/>
                <a:cs typeface="Times New Roman" panose="02020603050405020304" charset="0"/>
                <a:sym typeface="+mn-ea"/>
              </a:rPr>
              <a:t>Change</a:t>
            </a:r>
            <a:r>
              <a:rPr lang="zh-CN" altLang="en-US" sz="2000" dirty="0">
                <a:latin typeface="Times New Roman" panose="02020603050405020304" charset="0"/>
                <a:cs typeface="Times New Roman" panose="02020603050405020304" charset="0"/>
                <a:sym typeface="+mn-ea"/>
              </a:rPr>
              <a:t> </a:t>
            </a:r>
            <a:r>
              <a:rPr lang="en-US" altLang="zh-CN" sz="2000" dirty="0">
                <a:latin typeface="Times New Roman" panose="02020603050405020304" charset="0"/>
                <a:cs typeface="Times New Roman" panose="02020603050405020304" charset="0"/>
                <a:sym typeface="+mn-ea"/>
              </a:rPr>
              <a:t>in </a:t>
            </a:r>
            <a:r>
              <a:rPr lang="zh-CN" altLang="en-US" sz="2000" dirty="0">
                <a:latin typeface="Times New Roman" panose="02020603050405020304" charset="0"/>
                <a:cs typeface="Times New Roman" panose="02020603050405020304" charset="0"/>
                <a:sym typeface="+mn-ea"/>
              </a:rPr>
              <a:t>evapotranspiration </a:t>
            </a:r>
            <a:r>
              <a:rPr lang="en-US" altLang="zh-CN" sz="2000" dirty="0">
                <a:latin typeface="Times New Roman" panose="02020603050405020304" charset="0"/>
                <a:cs typeface="Times New Roman" panose="02020603050405020304" charset="0"/>
                <a:sym typeface="+mn-ea"/>
              </a:rPr>
              <a:t>as affected by </a:t>
            </a:r>
            <a:r>
              <a:rPr lang="zh-CN" altLang="en-US" sz="2000" dirty="0">
                <a:latin typeface="Times New Roman" panose="02020603050405020304" charset="0"/>
                <a:cs typeface="Times New Roman" panose="02020603050405020304" charset="0"/>
                <a:sym typeface="+mn-ea"/>
              </a:rPr>
              <a:t>different burning severit</a:t>
            </a:r>
            <a:r>
              <a:rPr lang="en-US" altLang="zh-CN" sz="2000" dirty="0">
                <a:latin typeface="Times New Roman" panose="02020603050405020304" charset="0"/>
                <a:cs typeface="Times New Roman" panose="02020603050405020304" charset="0"/>
                <a:sym typeface="+mn-ea"/>
              </a:rPr>
              <a:t>y</a:t>
            </a:r>
            <a:endParaRPr lang="en-US" altLang="zh-CN" sz="2000" dirty="0">
              <a:solidFill>
                <a:srgbClr val="FF0000"/>
              </a:solidFill>
              <a:latin typeface="Times New Roman" panose="02020603050405020304" charset="0"/>
              <a:cs typeface="Times New Roman" panose="02020603050405020304" charset="0"/>
              <a:sym typeface="+mn-ea"/>
            </a:endParaRPr>
          </a:p>
        </p:txBody>
      </p:sp>
      <p:sp>
        <p:nvSpPr>
          <p:cNvPr id="4" name="矩形 3"/>
          <p:cNvSpPr/>
          <p:nvPr/>
        </p:nvSpPr>
        <p:spPr>
          <a:xfrm>
            <a:off x="191770" y="339725"/>
            <a:ext cx="4544695" cy="575945"/>
          </a:xfrm>
          <a:prstGeom prst="rect">
            <a:avLst/>
          </a:prstGeom>
        </p:spPr>
        <p:txBody>
          <a:bodyPr wrap="square">
            <a:spAutoFit/>
          </a:bodyPr>
          <a:lstStyle/>
          <a:p>
            <a:pPr>
              <a:lnSpc>
                <a:spcPct val="175000"/>
              </a:lnSpc>
            </a:pPr>
            <a:r>
              <a:rPr dirty="0">
                <a:solidFill>
                  <a:schemeClr val="bg1"/>
                </a:solidFill>
                <a:latin typeface="微软雅黑" panose="020B0503020204020204" pitchFamily="34" charset="-122"/>
                <a:ea typeface="微软雅黑" panose="020B0503020204020204" pitchFamily="34" charset="-122"/>
              </a:rPr>
              <a:t>Forestry College of Guizhou University</a:t>
            </a:r>
            <a:endParaRPr lang="zh-CN" altLang="en-US" sz="2400" dirty="0">
              <a:solidFill>
                <a:schemeClr val="bg1"/>
              </a:solidFill>
              <a:latin typeface="微软雅黑" panose="020B0503020204020204" pitchFamily="34" charset="-122"/>
              <a:ea typeface="微软雅黑" panose="020B0503020204020204" pitchFamily="34" charset="-122"/>
            </a:endParaRPr>
          </a:p>
        </p:txBody>
      </p:sp>
      <p:sp>
        <p:nvSpPr>
          <p:cNvPr id="5" name="矩形 4"/>
          <p:cNvSpPr/>
          <p:nvPr/>
        </p:nvSpPr>
        <p:spPr>
          <a:xfrm>
            <a:off x="0" y="440060"/>
            <a:ext cx="12192000" cy="475343"/>
          </a:xfrm>
          <a:prstGeom prst="rect">
            <a:avLst/>
          </a:prstGeom>
          <a:solidFill>
            <a:srgbClr val="0072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文本框 5"/>
          <p:cNvSpPr txBox="1"/>
          <p:nvPr/>
        </p:nvSpPr>
        <p:spPr>
          <a:xfrm>
            <a:off x="2457450" y="386715"/>
            <a:ext cx="4471670" cy="583565"/>
          </a:xfrm>
          <a:prstGeom prst="rect">
            <a:avLst/>
          </a:prstGeom>
          <a:noFill/>
        </p:spPr>
        <p:txBody>
          <a:bodyPr wrap="square" rtlCol="0">
            <a:spAutoFit/>
          </a:bodyPr>
          <a:lstStyle/>
          <a:p>
            <a:r>
              <a:rPr lang="en-US" altLang="zh-CN" sz="3200" b="1" dirty="0">
                <a:solidFill>
                  <a:schemeClr val="bg1"/>
                </a:solidFill>
                <a:latin typeface="Times New Roman" panose="02020603050405020304" charset="0"/>
                <a:cs typeface="Times New Roman" panose="02020603050405020304" charset="0"/>
                <a:sym typeface="+mn-ea"/>
              </a:rPr>
              <a:t>3 Result</a:t>
            </a:r>
            <a:endParaRPr lang="en-US" altLang="zh-CN" sz="3200" b="1" dirty="0">
              <a:solidFill>
                <a:schemeClr val="bg1"/>
              </a:solidFill>
              <a:latin typeface="Times New Roman" panose="02020603050405020304" charset="0"/>
              <a:cs typeface="Times New Roman" panose="02020603050405020304" charset="0"/>
              <a:sym typeface="+mn-ea"/>
            </a:endParaRPr>
          </a:p>
        </p:txBody>
      </p:sp>
      <p:pic>
        <p:nvPicPr>
          <p:cNvPr id="15" name="图片 14" descr="AZ7HZ96HN98N2FQ1S_W[UXQ"/>
          <p:cNvPicPr>
            <a:picLocks noChangeAspect="1"/>
          </p:cNvPicPr>
          <p:nvPr/>
        </p:nvPicPr>
        <p:blipFill>
          <a:blip r:embed="rId1"/>
          <a:stretch>
            <a:fillRect/>
          </a:stretch>
        </p:blipFill>
        <p:spPr>
          <a:xfrm>
            <a:off x="0" y="8890"/>
            <a:ext cx="2457450" cy="1114425"/>
          </a:xfrm>
          <a:prstGeom prst="rect">
            <a:avLst/>
          </a:prstGeom>
        </p:spPr>
      </p:pic>
      <p:pic>
        <p:nvPicPr>
          <p:cNvPr id="2" name="图片 1"/>
          <p:cNvPicPr>
            <a:picLocks noChangeAspect="1"/>
          </p:cNvPicPr>
          <p:nvPr/>
        </p:nvPicPr>
        <p:blipFill>
          <a:blip r:embed="rId2"/>
          <a:stretch>
            <a:fillRect/>
          </a:stretch>
        </p:blipFill>
        <p:spPr>
          <a:xfrm>
            <a:off x="6407785" y="1670050"/>
            <a:ext cx="4465955" cy="3863340"/>
          </a:xfrm>
          <a:prstGeom prst="rect">
            <a:avLst/>
          </a:prstGeom>
        </p:spPr>
      </p:pic>
      <p:pic>
        <p:nvPicPr>
          <p:cNvPr id="3" name="图片 2"/>
          <p:cNvPicPr>
            <a:picLocks noChangeAspect="1"/>
          </p:cNvPicPr>
          <p:nvPr/>
        </p:nvPicPr>
        <p:blipFill>
          <a:blip r:embed="rId3"/>
          <a:stretch>
            <a:fillRect/>
          </a:stretch>
        </p:blipFill>
        <p:spPr>
          <a:xfrm>
            <a:off x="1298575" y="1670050"/>
            <a:ext cx="4465955" cy="3863340"/>
          </a:xfrm>
          <a:prstGeom prst="rect">
            <a:avLst/>
          </a:prstGeom>
        </p:spPr>
      </p:pic>
      <p:sp>
        <p:nvSpPr>
          <p:cNvPr id="8" name="文本框 7"/>
          <p:cNvSpPr txBox="1"/>
          <p:nvPr/>
        </p:nvSpPr>
        <p:spPr>
          <a:xfrm>
            <a:off x="1766570" y="5727065"/>
            <a:ext cx="9308465" cy="645160"/>
          </a:xfrm>
          <a:prstGeom prst="rect">
            <a:avLst/>
          </a:prstGeom>
          <a:noFill/>
        </p:spPr>
        <p:txBody>
          <a:bodyPr wrap="square" rtlCol="0" anchor="t">
            <a:spAutoFit/>
          </a:bodyPr>
          <a:lstStyle/>
          <a:p>
            <a:pPr indent="457200" fontAlgn="auto"/>
            <a:r>
              <a:rPr lang="en-US" altLang="zh-CN">
                <a:latin typeface="Times New Roman" panose="02020603050405020304" charset="0"/>
                <a:cs typeface="Times New Roman" panose="02020603050405020304" charset="0"/>
              </a:rPr>
              <a:t>With the increase of burning severity, evapotranspiration decreases.This phenomenon was not obvious in plant 1, probably because plant 1 was more responsive to changes in other factors.  </a:t>
            </a:r>
            <a:endParaRPr lang="en-US" altLang="zh-CN">
              <a:latin typeface="Times New Roman" panose="02020603050405020304" charset="0"/>
              <a:cs typeface="Times New Roman" panose="02020603050405020304"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矩形 18"/>
          <p:cNvSpPr/>
          <p:nvPr/>
        </p:nvSpPr>
        <p:spPr>
          <a:xfrm>
            <a:off x="245110" y="174625"/>
            <a:ext cx="4544695" cy="743345"/>
          </a:xfrm>
          <a:prstGeom prst="rect">
            <a:avLst/>
          </a:prstGeom>
        </p:spPr>
        <p:txBody>
          <a:bodyPr wrap="square">
            <a:spAutoFit/>
          </a:bodyPr>
          <a:lstStyle/>
          <a:p>
            <a:pPr>
              <a:lnSpc>
                <a:spcPct val="175000"/>
              </a:lnSpc>
            </a:pPr>
            <a:r>
              <a:rPr lang="en-US" altLang="zh-CN" sz="2800" dirty="0">
                <a:solidFill>
                  <a:schemeClr val="bg1"/>
                </a:solidFill>
                <a:latin typeface="微软雅黑" panose="020B0503020204020204" pitchFamily="34" charset="-122"/>
                <a:ea typeface="微软雅黑" panose="020B0503020204020204" pitchFamily="34" charset="-122"/>
              </a:rPr>
              <a:t> </a:t>
            </a:r>
            <a:endParaRPr lang="zh-CN" altLang="en-US" sz="2400" dirty="0">
              <a:solidFill>
                <a:schemeClr val="bg1"/>
              </a:solidFill>
              <a:latin typeface="微软雅黑" panose="020B0503020204020204" pitchFamily="34" charset="-122"/>
              <a:ea typeface="微软雅黑" panose="020B0503020204020204" pitchFamily="34" charset="-122"/>
            </a:endParaRPr>
          </a:p>
        </p:txBody>
      </p:sp>
      <p:sp>
        <p:nvSpPr>
          <p:cNvPr id="4" name="文本框 3"/>
          <p:cNvSpPr txBox="1"/>
          <p:nvPr/>
        </p:nvSpPr>
        <p:spPr>
          <a:xfrm>
            <a:off x="1763395" y="1096645"/>
            <a:ext cx="8664575" cy="398780"/>
          </a:xfrm>
          <a:prstGeom prst="rect">
            <a:avLst/>
          </a:prstGeom>
          <a:noFill/>
        </p:spPr>
        <p:txBody>
          <a:bodyPr wrap="square" rtlCol="0">
            <a:spAutoFit/>
          </a:bodyPr>
          <a:lstStyle/>
          <a:p>
            <a:r>
              <a:rPr lang="en-US" altLang="zh-CN" sz="2000" dirty="0">
                <a:latin typeface="Times New Roman" panose="02020603050405020304" charset="0"/>
                <a:cs typeface="Times New Roman" panose="02020603050405020304" charset="0"/>
              </a:rPr>
              <a:t>3.2 </a:t>
            </a:r>
            <a:r>
              <a:rPr lang="en-US" altLang="zh-CN" sz="2000" dirty="0">
                <a:latin typeface="Times New Roman" panose="02020603050405020304" charset="0"/>
                <a:cs typeface="Times New Roman" panose="02020603050405020304" charset="0"/>
                <a:sym typeface="+mn-ea"/>
              </a:rPr>
              <a:t>Difference</a:t>
            </a:r>
            <a:r>
              <a:rPr lang="zh-CN" altLang="en-US" sz="2000" dirty="0">
                <a:latin typeface="Times New Roman" panose="02020603050405020304" charset="0"/>
                <a:cs typeface="Times New Roman" panose="02020603050405020304" charset="0"/>
                <a:sym typeface="+mn-ea"/>
              </a:rPr>
              <a:t> </a:t>
            </a:r>
            <a:r>
              <a:rPr lang="en-US" altLang="zh-CN" sz="2000" dirty="0">
                <a:latin typeface="Times New Roman" panose="02020603050405020304" charset="0"/>
                <a:cs typeface="Times New Roman" panose="02020603050405020304" charset="0"/>
                <a:sym typeface="+mn-ea"/>
              </a:rPr>
              <a:t>in</a:t>
            </a:r>
            <a:r>
              <a:rPr lang="zh-CN" altLang="en-US" sz="2000" dirty="0">
                <a:latin typeface="Times New Roman" panose="02020603050405020304" charset="0"/>
                <a:cs typeface="Times New Roman" panose="02020603050405020304" charset="0"/>
                <a:sym typeface="+mn-ea"/>
              </a:rPr>
              <a:t> evapotranspiration </a:t>
            </a:r>
            <a:r>
              <a:rPr lang="en-US" altLang="zh-CN" sz="2000" dirty="0">
                <a:latin typeface="Times New Roman" panose="02020603050405020304" charset="0"/>
                <a:cs typeface="Times New Roman" panose="02020603050405020304" charset="0"/>
                <a:sym typeface="+mn-ea"/>
              </a:rPr>
              <a:t>of land surface with artemisia and cogongrass</a:t>
            </a:r>
            <a:endParaRPr lang="en-US" altLang="zh-CN" sz="2000" dirty="0">
              <a:latin typeface="Times New Roman" panose="02020603050405020304" charset="0"/>
              <a:cs typeface="Times New Roman" panose="02020603050405020304" charset="0"/>
            </a:endParaRPr>
          </a:p>
        </p:txBody>
      </p:sp>
      <p:graphicFrame>
        <p:nvGraphicFramePr>
          <p:cNvPr id="5" name="图表 4"/>
          <p:cNvGraphicFramePr/>
          <p:nvPr/>
        </p:nvGraphicFramePr>
        <p:xfrm>
          <a:off x="702945" y="1622425"/>
          <a:ext cx="7067550" cy="4723765"/>
        </p:xfrm>
        <a:graphic>
          <a:graphicData uri="http://schemas.openxmlformats.org/drawingml/2006/chart">
            <c:chart xmlns:c="http://schemas.openxmlformats.org/drawingml/2006/chart" xmlns:r="http://schemas.openxmlformats.org/officeDocument/2006/relationships" r:id="rId1"/>
          </a:graphicData>
        </a:graphic>
      </p:graphicFrame>
      <p:sp>
        <p:nvSpPr>
          <p:cNvPr id="6" name="矩形 5"/>
          <p:cNvSpPr/>
          <p:nvPr/>
        </p:nvSpPr>
        <p:spPr>
          <a:xfrm>
            <a:off x="191770" y="339725"/>
            <a:ext cx="4544695" cy="575945"/>
          </a:xfrm>
          <a:prstGeom prst="rect">
            <a:avLst/>
          </a:prstGeom>
        </p:spPr>
        <p:txBody>
          <a:bodyPr wrap="square">
            <a:spAutoFit/>
          </a:bodyPr>
          <a:lstStyle/>
          <a:p>
            <a:pPr>
              <a:lnSpc>
                <a:spcPct val="175000"/>
              </a:lnSpc>
            </a:pPr>
            <a:r>
              <a:rPr dirty="0">
                <a:solidFill>
                  <a:schemeClr val="bg1"/>
                </a:solidFill>
                <a:latin typeface="微软雅黑" panose="020B0503020204020204" pitchFamily="34" charset="-122"/>
                <a:ea typeface="微软雅黑" panose="020B0503020204020204" pitchFamily="34" charset="-122"/>
              </a:rPr>
              <a:t>Forestry College of Guizhou University</a:t>
            </a:r>
            <a:endParaRPr lang="zh-CN" altLang="en-US" sz="2400" dirty="0">
              <a:solidFill>
                <a:schemeClr val="bg1"/>
              </a:solidFill>
              <a:latin typeface="微软雅黑" panose="020B0503020204020204" pitchFamily="34" charset="-122"/>
              <a:ea typeface="微软雅黑" panose="020B0503020204020204" pitchFamily="34" charset="-122"/>
            </a:endParaRPr>
          </a:p>
        </p:txBody>
      </p:sp>
      <p:sp>
        <p:nvSpPr>
          <p:cNvPr id="7" name="矩形 6"/>
          <p:cNvSpPr/>
          <p:nvPr/>
        </p:nvSpPr>
        <p:spPr>
          <a:xfrm>
            <a:off x="0" y="440060"/>
            <a:ext cx="12192000" cy="475343"/>
          </a:xfrm>
          <a:prstGeom prst="rect">
            <a:avLst/>
          </a:prstGeom>
          <a:solidFill>
            <a:srgbClr val="0072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文本框 7"/>
          <p:cNvSpPr txBox="1"/>
          <p:nvPr/>
        </p:nvSpPr>
        <p:spPr>
          <a:xfrm>
            <a:off x="2457450" y="386080"/>
            <a:ext cx="4471670" cy="583565"/>
          </a:xfrm>
          <a:prstGeom prst="rect">
            <a:avLst/>
          </a:prstGeom>
          <a:noFill/>
        </p:spPr>
        <p:txBody>
          <a:bodyPr wrap="square" rtlCol="0">
            <a:spAutoFit/>
          </a:bodyPr>
          <a:lstStyle/>
          <a:p>
            <a:r>
              <a:rPr lang="en-US" altLang="zh-CN" sz="3200" b="1" dirty="0">
                <a:solidFill>
                  <a:schemeClr val="bg1"/>
                </a:solidFill>
                <a:latin typeface="Times New Roman" panose="02020603050405020304" charset="0"/>
                <a:cs typeface="Times New Roman" panose="02020603050405020304" charset="0"/>
                <a:sym typeface="+mn-ea"/>
              </a:rPr>
              <a:t>3 Result</a:t>
            </a:r>
            <a:endParaRPr lang="en-US" altLang="zh-CN" sz="3200" b="1" dirty="0">
              <a:solidFill>
                <a:schemeClr val="bg1"/>
              </a:solidFill>
              <a:latin typeface="Times New Roman" panose="02020603050405020304" charset="0"/>
              <a:cs typeface="Times New Roman" panose="02020603050405020304" charset="0"/>
              <a:sym typeface="+mn-ea"/>
            </a:endParaRPr>
          </a:p>
        </p:txBody>
      </p:sp>
      <p:pic>
        <p:nvPicPr>
          <p:cNvPr id="15" name="图片 14" descr="AZ7HZ96HN98N2FQ1S_W[UXQ"/>
          <p:cNvPicPr>
            <a:picLocks noChangeAspect="1"/>
          </p:cNvPicPr>
          <p:nvPr/>
        </p:nvPicPr>
        <p:blipFill>
          <a:blip r:embed="rId2"/>
          <a:stretch>
            <a:fillRect/>
          </a:stretch>
        </p:blipFill>
        <p:spPr>
          <a:xfrm>
            <a:off x="0" y="8890"/>
            <a:ext cx="2457450" cy="1114425"/>
          </a:xfrm>
          <a:prstGeom prst="rect">
            <a:avLst/>
          </a:prstGeom>
        </p:spPr>
      </p:pic>
      <p:sp>
        <p:nvSpPr>
          <p:cNvPr id="2" name="文本框 1"/>
          <p:cNvSpPr txBox="1"/>
          <p:nvPr/>
        </p:nvSpPr>
        <p:spPr>
          <a:xfrm>
            <a:off x="8173085" y="1969135"/>
            <a:ext cx="3879215" cy="3938270"/>
          </a:xfrm>
          <a:prstGeom prst="rect">
            <a:avLst/>
          </a:prstGeom>
          <a:noFill/>
        </p:spPr>
        <p:txBody>
          <a:bodyPr wrap="square" rtlCol="0">
            <a:spAutoFit/>
          </a:bodyPr>
          <a:lstStyle/>
          <a:p>
            <a:pPr marL="285750" indent="-285750" fontAlgn="auto">
              <a:lnSpc>
                <a:spcPct val="150000"/>
              </a:lnSpc>
              <a:spcAft>
                <a:spcPts val="1200"/>
              </a:spcAft>
              <a:buFont typeface="Wingdings" panose="05000000000000000000" charset="0"/>
              <a:buChar char="Ø"/>
            </a:pPr>
            <a:r>
              <a:rPr lang="zh-CN" altLang="en-US" sz="2000">
                <a:latin typeface="Times New Roman" panose="02020603050405020304" charset="0"/>
                <a:cs typeface="Times New Roman" panose="02020603050405020304" charset="0"/>
              </a:rPr>
              <a:t>There was no obvious difference in evapotranspiration variation between the two plantations in the same period.  </a:t>
            </a:r>
            <a:endParaRPr lang="zh-CN" altLang="en-US" sz="2000">
              <a:latin typeface="Times New Roman" panose="02020603050405020304" charset="0"/>
              <a:cs typeface="Times New Roman" panose="02020603050405020304" charset="0"/>
            </a:endParaRPr>
          </a:p>
          <a:p>
            <a:pPr marL="285750" indent="-285750" fontAlgn="auto">
              <a:lnSpc>
                <a:spcPct val="150000"/>
              </a:lnSpc>
              <a:buFont typeface="Wingdings" panose="05000000000000000000" charset="0"/>
              <a:buChar char="Ø"/>
            </a:pPr>
            <a:r>
              <a:rPr lang="zh-CN" altLang="en-US" sz="2000">
                <a:latin typeface="Times New Roman" panose="02020603050405020304" charset="0"/>
                <a:cs typeface="Times New Roman" panose="02020603050405020304" charset="0"/>
              </a:rPr>
              <a:t>The evapotranspiration change of </a:t>
            </a:r>
            <a:r>
              <a:rPr lang="en-US" altLang="zh-CN" sz="2000">
                <a:latin typeface="Times New Roman" panose="02020603050405020304" charset="0"/>
                <a:cs typeface="Times New Roman" panose="02020603050405020304" charset="0"/>
              </a:rPr>
              <a:t>control</a:t>
            </a:r>
            <a:r>
              <a:rPr lang="zh-CN" altLang="en-US" sz="2000">
                <a:latin typeface="Times New Roman" panose="02020603050405020304" charset="0"/>
                <a:cs typeface="Times New Roman" panose="02020603050405020304" charset="0"/>
              </a:rPr>
              <a:t> group was significantly higher than that of two plant groups.  </a:t>
            </a:r>
            <a:endParaRPr lang="zh-CN" altLang="en-US" sz="2000">
              <a:latin typeface="Times New Roman" panose="02020603050405020304" charset="0"/>
              <a:cs typeface="Times New Roman" panose="02020603050405020304" charset="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矩形 18"/>
          <p:cNvSpPr/>
          <p:nvPr/>
        </p:nvSpPr>
        <p:spPr>
          <a:xfrm>
            <a:off x="245110" y="174625"/>
            <a:ext cx="4544695" cy="743345"/>
          </a:xfrm>
          <a:prstGeom prst="rect">
            <a:avLst/>
          </a:prstGeom>
        </p:spPr>
        <p:txBody>
          <a:bodyPr wrap="square">
            <a:spAutoFit/>
          </a:bodyPr>
          <a:lstStyle/>
          <a:p>
            <a:pPr>
              <a:lnSpc>
                <a:spcPct val="175000"/>
              </a:lnSpc>
            </a:pPr>
            <a:r>
              <a:rPr lang="en-US" altLang="zh-CN" sz="2800" dirty="0">
                <a:solidFill>
                  <a:schemeClr val="bg1"/>
                </a:solidFill>
                <a:latin typeface="微软雅黑" panose="020B0503020204020204" pitchFamily="34" charset="-122"/>
                <a:ea typeface="微软雅黑" panose="020B0503020204020204" pitchFamily="34" charset="-122"/>
              </a:rPr>
              <a:t> </a:t>
            </a:r>
            <a:endParaRPr lang="zh-CN" altLang="en-US" sz="2400" dirty="0">
              <a:solidFill>
                <a:schemeClr val="bg1"/>
              </a:solidFill>
              <a:latin typeface="微软雅黑" panose="020B0503020204020204" pitchFamily="34" charset="-122"/>
              <a:ea typeface="微软雅黑" panose="020B0503020204020204" pitchFamily="34" charset="-122"/>
            </a:endParaRPr>
          </a:p>
        </p:txBody>
      </p:sp>
      <p:sp>
        <p:nvSpPr>
          <p:cNvPr id="9" name="文本框 8"/>
          <p:cNvSpPr txBox="1"/>
          <p:nvPr/>
        </p:nvSpPr>
        <p:spPr>
          <a:xfrm>
            <a:off x="2582545" y="1012190"/>
            <a:ext cx="7026910" cy="398780"/>
          </a:xfrm>
          <a:prstGeom prst="rect">
            <a:avLst/>
          </a:prstGeom>
          <a:noFill/>
        </p:spPr>
        <p:txBody>
          <a:bodyPr wrap="square" rtlCol="0">
            <a:spAutoFit/>
          </a:bodyPr>
          <a:lstStyle/>
          <a:p>
            <a:r>
              <a:rPr lang="en-US" altLang="zh-CN" sz="2000" dirty="0">
                <a:latin typeface="Times New Roman" panose="02020603050405020304" charset="0"/>
                <a:cs typeface="Times New Roman" panose="02020603050405020304" charset="0"/>
              </a:rPr>
              <a:t>3.3 </a:t>
            </a:r>
            <a:r>
              <a:rPr lang="zh-CN" altLang="en-US" sz="2000" dirty="0">
                <a:latin typeface="Times New Roman" panose="02020603050405020304" charset="0"/>
                <a:cs typeface="Times New Roman" panose="02020603050405020304" charset="0"/>
                <a:sym typeface="+mn-ea"/>
              </a:rPr>
              <a:t>Effects of  </a:t>
            </a:r>
            <a:r>
              <a:rPr lang="en-US" altLang="zh-CN" sz="2000" dirty="0">
                <a:latin typeface="Times New Roman" panose="02020603050405020304" charset="0"/>
                <a:cs typeface="Times New Roman" panose="02020603050405020304" charset="0"/>
                <a:sym typeface="+mn-ea"/>
              </a:rPr>
              <a:t>climate</a:t>
            </a:r>
            <a:r>
              <a:rPr lang="zh-CN" altLang="en-US" sz="2000" dirty="0">
                <a:latin typeface="Times New Roman" panose="02020603050405020304" charset="0"/>
                <a:cs typeface="Times New Roman" panose="02020603050405020304" charset="0"/>
                <a:sym typeface="+mn-ea"/>
              </a:rPr>
              <a:t> on evapotranspiration after </a:t>
            </a:r>
            <a:r>
              <a:rPr lang="en-US" altLang="zh-CN" sz="2000" dirty="0">
                <a:latin typeface="Times New Roman" panose="02020603050405020304" charset="0"/>
                <a:cs typeface="Times New Roman" panose="02020603050405020304" charset="0"/>
                <a:sym typeface="+mn-ea"/>
              </a:rPr>
              <a:t>wildfire</a:t>
            </a:r>
            <a:endParaRPr lang="en-US" altLang="zh-CN" sz="2000" dirty="0">
              <a:latin typeface="Times New Roman" panose="02020603050405020304" charset="0"/>
              <a:cs typeface="Times New Roman" panose="02020603050405020304" charset="0"/>
            </a:endParaRPr>
          </a:p>
        </p:txBody>
      </p:sp>
      <p:graphicFrame>
        <p:nvGraphicFramePr>
          <p:cNvPr id="5" name="图表 4"/>
          <p:cNvGraphicFramePr/>
          <p:nvPr/>
        </p:nvGraphicFramePr>
        <p:xfrm>
          <a:off x="321310" y="1504950"/>
          <a:ext cx="7211060" cy="4734560"/>
        </p:xfrm>
        <a:graphic>
          <a:graphicData uri="http://schemas.openxmlformats.org/drawingml/2006/chart">
            <c:chart xmlns:c="http://schemas.openxmlformats.org/drawingml/2006/chart" xmlns:r="http://schemas.openxmlformats.org/officeDocument/2006/relationships" r:id="rId1"/>
          </a:graphicData>
        </a:graphic>
      </p:graphicFrame>
      <p:sp>
        <p:nvSpPr>
          <p:cNvPr id="6" name="矩形 5"/>
          <p:cNvSpPr/>
          <p:nvPr/>
        </p:nvSpPr>
        <p:spPr>
          <a:xfrm>
            <a:off x="191770" y="339725"/>
            <a:ext cx="4544695" cy="575945"/>
          </a:xfrm>
          <a:prstGeom prst="rect">
            <a:avLst/>
          </a:prstGeom>
        </p:spPr>
        <p:txBody>
          <a:bodyPr wrap="square">
            <a:spAutoFit/>
          </a:bodyPr>
          <a:lstStyle/>
          <a:p>
            <a:pPr>
              <a:lnSpc>
                <a:spcPct val="175000"/>
              </a:lnSpc>
            </a:pPr>
            <a:r>
              <a:rPr dirty="0">
                <a:solidFill>
                  <a:schemeClr val="bg1"/>
                </a:solidFill>
                <a:latin typeface="微软雅黑" panose="020B0503020204020204" pitchFamily="34" charset="-122"/>
                <a:ea typeface="微软雅黑" panose="020B0503020204020204" pitchFamily="34" charset="-122"/>
              </a:rPr>
              <a:t>Forestry College of Guizhou University</a:t>
            </a:r>
            <a:endParaRPr lang="zh-CN" altLang="en-US" sz="2400" dirty="0">
              <a:solidFill>
                <a:schemeClr val="bg1"/>
              </a:solidFill>
              <a:latin typeface="微软雅黑" panose="020B0503020204020204" pitchFamily="34" charset="-122"/>
              <a:ea typeface="微软雅黑" panose="020B0503020204020204" pitchFamily="34" charset="-122"/>
            </a:endParaRPr>
          </a:p>
        </p:txBody>
      </p:sp>
      <p:sp>
        <p:nvSpPr>
          <p:cNvPr id="7" name="矩形 6"/>
          <p:cNvSpPr/>
          <p:nvPr/>
        </p:nvSpPr>
        <p:spPr>
          <a:xfrm>
            <a:off x="0" y="440060"/>
            <a:ext cx="12192000" cy="475343"/>
          </a:xfrm>
          <a:prstGeom prst="rect">
            <a:avLst/>
          </a:prstGeom>
          <a:solidFill>
            <a:srgbClr val="0072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文本框 7"/>
          <p:cNvSpPr txBox="1"/>
          <p:nvPr/>
        </p:nvSpPr>
        <p:spPr>
          <a:xfrm>
            <a:off x="2457450" y="386080"/>
            <a:ext cx="4471670" cy="583565"/>
          </a:xfrm>
          <a:prstGeom prst="rect">
            <a:avLst/>
          </a:prstGeom>
          <a:noFill/>
        </p:spPr>
        <p:txBody>
          <a:bodyPr wrap="square" rtlCol="0">
            <a:spAutoFit/>
          </a:bodyPr>
          <a:lstStyle/>
          <a:p>
            <a:r>
              <a:rPr lang="en-US" altLang="zh-CN" sz="3200" b="1" dirty="0">
                <a:solidFill>
                  <a:schemeClr val="bg1"/>
                </a:solidFill>
                <a:latin typeface="Times New Roman" panose="02020603050405020304" charset="0"/>
                <a:cs typeface="Times New Roman" panose="02020603050405020304" charset="0"/>
                <a:sym typeface="+mn-ea"/>
              </a:rPr>
              <a:t>3 Result</a:t>
            </a:r>
            <a:endParaRPr lang="en-US" altLang="zh-CN" sz="3200" b="1" dirty="0">
              <a:solidFill>
                <a:schemeClr val="bg1"/>
              </a:solidFill>
              <a:latin typeface="Times New Roman" panose="02020603050405020304" charset="0"/>
              <a:cs typeface="Times New Roman" panose="02020603050405020304" charset="0"/>
              <a:sym typeface="+mn-ea"/>
            </a:endParaRPr>
          </a:p>
        </p:txBody>
      </p:sp>
      <p:pic>
        <p:nvPicPr>
          <p:cNvPr id="15" name="图片 14" descr="AZ7HZ96HN98N2FQ1S_W[UXQ"/>
          <p:cNvPicPr>
            <a:picLocks noChangeAspect="1"/>
          </p:cNvPicPr>
          <p:nvPr/>
        </p:nvPicPr>
        <p:blipFill>
          <a:blip r:embed="rId2"/>
          <a:stretch>
            <a:fillRect/>
          </a:stretch>
        </p:blipFill>
        <p:spPr>
          <a:xfrm>
            <a:off x="0" y="8890"/>
            <a:ext cx="2457450" cy="1114425"/>
          </a:xfrm>
          <a:prstGeom prst="rect">
            <a:avLst/>
          </a:prstGeom>
        </p:spPr>
      </p:pic>
      <p:sp>
        <p:nvSpPr>
          <p:cNvPr id="3" name="文本框 2"/>
          <p:cNvSpPr txBox="1"/>
          <p:nvPr/>
        </p:nvSpPr>
        <p:spPr>
          <a:xfrm>
            <a:off x="7933055" y="2896235"/>
            <a:ext cx="4048125" cy="3014980"/>
          </a:xfrm>
          <a:prstGeom prst="rect">
            <a:avLst/>
          </a:prstGeom>
          <a:noFill/>
        </p:spPr>
        <p:txBody>
          <a:bodyPr wrap="square" rtlCol="0" anchor="t">
            <a:spAutoFit/>
          </a:bodyPr>
          <a:lstStyle/>
          <a:p>
            <a:pPr marL="342900" indent="-342900" fontAlgn="auto">
              <a:lnSpc>
                <a:spcPct val="150000"/>
              </a:lnSpc>
              <a:spcAft>
                <a:spcPts val="1200"/>
              </a:spcAft>
              <a:buFont typeface="Wingdings" panose="05000000000000000000" charset="0"/>
              <a:buChar char="Ø"/>
            </a:pPr>
            <a:r>
              <a:rPr lang="zh-CN" altLang="en-US" sz="2400">
                <a:latin typeface="Times New Roman" panose="02020603050405020304" charset="0"/>
                <a:cs typeface="Times New Roman" panose="02020603050405020304" charset="0"/>
              </a:rPr>
              <a:t>Evapo</a:t>
            </a:r>
            <a:r>
              <a:rPr lang="en-US" altLang="zh-CN" sz="2400">
                <a:latin typeface="Times New Roman" panose="02020603050405020304" charset="0"/>
                <a:cs typeface="Times New Roman" panose="02020603050405020304" charset="0"/>
              </a:rPr>
              <a:t>t</a:t>
            </a:r>
            <a:r>
              <a:rPr lang="zh-CN" altLang="en-US" sz="2400">
                <a:latin typeface="Times New Roman" panose="02020603050405020304" charset="0"/>
                <a:cs typeface="Times New Roman" panose="02020603050405020304" charset="0"/>
              </a:rPr>
              <a:t>ra</a:t>
            </a:r>
            <a:r>
              <a:rPr lang="en-US" altLang="zh-CN" sz="2400">
                <a:latin typeface="Times New Roman" panose="02020603050405020304" charset="0"/>
                <a:cs typeface="Times New Roman" panose="02020603050405020304" charset="0"/>
              </a:rPr>
              <a:t>nspira</a:t>
            </a:r>
            <a:r>
              <a:rPr lang="zh-CN" altLang="en-US" sz="2400">
                <a:latin typeface="Times New Roman" panose="02020603050405020304" charset="0"/>
                <a:cs typeface="Times New Roman" panose="02020603050405020304" charset="0"/>
              </a:rPr>
              <a:t>tion has the same  trend as temperature</a:t>
            </a:r>
            <a:r>
              <a:rPr lang="en-US" altLang="zh-CN" sz="2400">
                <a:latin typeface="Times New Roman" panose="02020603050405020304" charset="0"/>
                <a:cs typeface="Times New Roman" panose="02020603050405020304" charset="0"/>
              </a:rPr>
              <a:t>.</a:t>
            </a:r>
            <a:endParaRPr lang="en-US" altLang="zh-CN" sz="2400">
              <a:latin typeface="Times New Roman" panose="02020603050405020304" charset="0"/>
              <a:cs typeface="Times New Roman" panose="02020603050405020304" charset="0"/>
            </a:endParaRPr>
          </a:p>
          <a:p>
            <a:pPr marL="342900" indent="-342900" fontAlgn="auto">
              <a:lnSpc>
                <a:spcPct val="150000"/>
              </a:lnSpc>
              <a:spcAft>
                <a:spcPts val="1200"/>
              </a:spcAft>
              <a:buFont typeface="Wingdings" panose="05000000000000000000" charset="0"/>
              <a:buChar char="Ø"/>
            </a:pPr>
            <a:r>
              <a:rPr lang="zh-CN" altLang="en-US" sz="2400">
                <a:latin typeface="Times New Roman" panose="02020603050405020304" charset="0"/>
                <a:cs typeface="Times New Roman" panose="02020603050405020304" charset="0"/>
                <a:sym typeface="+mn-ea"/>
              </a:rPr>
              <a:t>When the temperature rises, the evapotranspiration increases</a:t>
            </a:r>
            <a:endParaRPr lang="zh-CN" altLang="en-US" sz="2400">
              <a:latin typeface="Times New Roman" panose="02020603050405020304" charset="0"/>
              <a:cs typeface="Times New Roman" panose="02020603050405020304" charset="0"/>
            </a:endParaRPr>
          </a:p>
        </p:txBody>
      </p:sp>
      <p:sp>
        <p:nvSpPr>
          <p:cNvPr id="13" name="矩形标注 12"/>
          <p:cNvSpPr/>
          <p:nvPr/>
        </p:nvSpPr>
        <p:spPr>
          <a:xfrm rot="5400000">
            <a:off x="9203690" y="405130"/>
            <a:ext cx="905510" cy="3305810"/>
          </a:xfrm>
          <a:prstGeom prst="wedgeRectCallout">
            <a:avLst>
              <a:gd name="adj1" fmla="val -20827"/>
              <a:gd name="adj2" fmla="val 74920"/>
            </a:avLst>
          </a:prstGeom>
        </p:spPr>
        <p:style>
          <a:lnRef idx="2">
            <a:schemeClr val="accent6"/>
          </a:lnRef>
          <a:fillRef idx="1">
            <a:schemeClr val="lt1"/>
          </a:fillRef>
          <a:effectRef idx="0">
            <a:schemeClr val="accent6"/>
          </a:effectRef>
          <a:fontRef idx="minor">
            <a:schemeClr val="dk1"/>
          </a:fontRef>
        </p:style>
        <p:txBody>
          <a:bodyPr vert="vert270" rtlCol="0" anchor="ctr"/>
          <a:lstStyle/>
          <a:p>
            <a:pPr algn="ctr"/>
            <a:r>
              <a:rPr lang="zh-CN" altLang="en-US">
                <a:latin typeface="Times New Roman" panose="02020603050405020304" charset="0"/>
                <a:cs typeface="Times New Roman" panose="02020603050405020304" charset="0"/>
              </a:rPr>
              <a:t>Average daily temperature curve to compare evapotranspiration</a:t>
            </a:r>
            <a:endParaRPr lang="zh-CN" altLang="en-US">
              <a:latin typeface="Times New Roman" panose="02020603050405020304" charset="0"/>
              <a:cs typeface="Times New Roman" panose="02020603050405020304" charset="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矩形 18"/>
          <p:cNvSpPr/>
          <p:nvPr/>
        </p:nvSpPr>
        <p:spPr>
          <a:xfrm>
            <a:off x="245110" y="174625"/>
            <a:ext cx="4544695" cy="743345"/>
          </a:xfrm>
          <a:prstGeom prst="rect">
            <a:avLst/>
          </a:prstGeom>
        </p:spPr>
        <p:txBody>
          <a:bodyPr wrap="square">
            <a:spAutoFit/>
          </a:bodyPr>
          <a:lstStyle/>
          <a:p>
            <a:pPr>
              <a:lnSpc>
                <a:spcPct val="175000"/>
              </a:lnSpc>
            </a:pPr>
            <a:r>
              <a:rPr lang="en-US" altLang="zh-CN" sz="2800" dirty="0">
                <a:solidFill>
                  <a:schemeClr val="bg1"/>
                </a:solidFill>
                <a:latin typeface="微软雅黑" panose="020B0503020204020204" pitchFamily="34" charset="-122"/>
                <a:ea typeface="微软雅黑" panose="020B0503020204020204" pitchFamily="34" charset="-122"/>
              </a:rPr>
              <a:t> </a:t>
            </a:r>
            <a:endParaRPr lang="zh-CN" altLang="en-US" sz="2400" dirty="0">
              <a:solidFill>
                <a:schemeClr val="bg1"/>
              </a:solidFill>
              <a:latin typeface="微软雅黑" panose="020B0503020204020204" pitchFamily="34" charset="-122"/>
              <a:ea typeface="微软雅黑" panose="020B0503020204020204" pitchFamily="34" charset="-122"/>
            </a:endParaRPr>
          </a:p>
        </p:txBody>
      </p:sp>
      <p:sp>
        <p:nvSpPr>
          <p:cNvPr id="9" name="文本框 8"/>
          <p:cNvSpPr txBox="1"/>
          <p:nvPr/>
        </p:nvSpPr>
        <p:spPr>
          <a:xfrm>
            <a:off x="2582545" y="1012190"/>
            <a:ext cx="7026910" cy="398780"/>
          </a:xfrm>
          <a:prstGeom prst="rect">
            <a:avLst/>
          </a:prstGeom>
          <a:noFill/>
        </p:spPr>
        <p:txBody>
          <a:bodyPr wrap="square" rtlCol="0">
            <a:spAutoFit/>
          </a:bodyPr>
          <a:lstStyle/>
          <a:p>
            <a:r>
              <a:rPr lang="en-US" altLang="zh-CN" sz="2000" dirty="0">
                <a:latin typeface="Times New Roman" panose="02020603050405020304" charset="0"/>
                <a:cs typeface="Times New Roman" panose="02020603050405020304" charset="0"/>
              </a:rPr>
              <a:t>3.3 </a:t>
            </a:r>
            <a:r>
              <a:rPr lang="zh-CN" altLang="en-US" sz="2000" dirty="0">
                <a:latin typeface="Times New Roman" panose="02020603050405020304" charset="0"/>
                <a:cs typeface="Times New Roman" panose="02020603050405020304" charset="0"/>
                <a:sym typeface="+mn-ea"/>
              </a:rPr>
              <a:t>Effects of  </a:t>
            </a:r>
            <a:r>
              <a:rPr lang="en-US" altLang="zh-CN" sz="2000" dirty="0">
                <a:latin typeface="Times New Roman" panose="02020603050405020304" charset="0"/>
                <a:cs typeface="Times New Roman" panose="02020603050405020304" charset="0"/>
                <a:sym typeface="+mn-ea"/>
              </a:rPr>
              <a:t>climate</a:t>
            </a:r>
            <a:r>
              <a:rPr lang="zh-CN" altLang="en-US" sz="2000" dirty="0">
                <a:latin typeface="Times New Roman" panose="02020603050405020304" charset="0"/>
                <a:cs typeface="Times New Roman" panose="02020603050405020304" charset="0"/>
                <a:sym typeface="+mn-ea"/>
              </a:rPr>
              <a:t> on evapotranspiration after </a:t>
            </a:r>
            <a:r>
              <a:rPr lang="en-US" altLang="zh-CN" sz="2000" dirty="0">
                <a:latin typeface="Times New Roman" panose="02020603050405020304" charset="0"/>
                <a:cs typeface="Times New Roman" panose="02020603050405020304" charset="0"/>
                <a:sym typeface="+mn-ea"/>
              </a:rPr>
              <a:t>wildfire</a:t>
            </a:r>
            <a:endParaRPr lang="en-US" altLang="zh-CN" sz="2000" dirty="0">
              <a:latin typeface="Times New Roman" panose="02020603050405020304" charset="0"/>
              <a:cs typeface="Times New Roman" panose="02020603050405020304" charset="0"/>
            </a:endParaRPr>
          </a:p>
        </p:txBody>
      </p:sp>
      <p:sp>
        <p:nvSpPr>
          <p:cNvPr id="6" name="矩形 5"/>
          <p:cNvSpPr/>
          <p:nvPr/>
        </p:nvSpPr>
        <p:spPr>
          <a:xfrm>
            <a:off x="191770" y="339725"/>
            <a:ext cx="4544695" cy="575945"/>
          </a:xfrm>
          <a:prstGeom prst="rect">
            <a:avLst/>
          </a:prstGeom>
        </p:spPr>
        <p:txBody>
          <a:bodyPr wrap="square">
            <a:spAutoFit/>
          </a:bodyPr>
          <a:lstStyle/>
          <a:p>
            <a:pPr>
              <a:lnSpc>
                <a:spcPct val="175000"/>
              </a:lnSpc>
            </a:pPr>
            <a:r>
              <a:rPr dirty="0">
                <a:solidFill>
                  <a:schemeClr val="bg1"/>
                </a:solidFill>
                <a:latin typeface="微软雅黑" panose="020B0503020204020204" pitchFamily="34" charset="-122"/>
                <a:ea typeface="微软雅黑" panose="020B0503020204020204" pitchFamily="34" charset="-122"/>
              </a:rPr>
              <a:t>Forestry College of Guizhou University</a:t>
            </a:r>
            <a:endParaRPr lang="zh-CN" altLang="en-US" sz="2400" dirty="0">
              <a:solidFill>
                <a:schemeClr val="bg1"/>
              </a:solidFill>
              <a:latin typeface="微软雅黑" panose="020B0503020204020204" pitchFamily="34" charset="-122"/>
              <a:ea typeface="微软雅黑" panose="020B0503020204020204" pitchFamily="34" charset="-122"/>
            </a:endParaRPr>
          </a:p>
        </p:txBody>
      </p:sp>
      <p:sp>
        <p:nvSpPr>
          <p:cNvPr id="7" name="矩形 6"/>
          <p:cNvSpPr/>
          <p:nvPr/>
        </p:nvSpPr>
        <p:spPr>
          <a:xfrm>
            <a:off x="0" y="440060"/>
            <a:ext cx="12192000" cy="475343"/>
          </a:xfrm>
          <a:prstGeom prst="rect">
            <a:avLst/>
          </a:prstGeom>
          <a:solidFill>
            <a:srgbClr val="0072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文本框 7"/>
          <p:cNvSpPr txBox="1"/>
          <p:nvPr/>
        </p:nvSpPr>
        <p:spPr>
          <a:xfrm>
            <a:off x="2457450" y="387350"/>
            <a:ext cx="4471670" cy="583565"/>
          </a:xfrm>
          <a:prstGeom prst="rect">
            <a:avLst/>
          </a:prstGeom>
          <a:noFill/>
        </p:spPr>
        <p:txBody>
          <a:bodyPr wrap="square" rtlCol="0">
            <a:spAutoFit/>
          </a:bodyPr>
          <a:lstStyle/>
          <a:p>
            <a:r>
              <a:rPr lang="en-US" altLang="zh-CN" sz="3200" b="1" dirty="0">
                <a:solidFill>
                  <a:schemeClr val="bg1"/>
                </a:solidFill>
                <a:latin typeface="Times New Roman" panose="02020603050405020304" charset="0"/>
                <a:cs typeface="Times New Roman" panose="02020603050405020304" charset="0"/>
                <a:sym typeface="+mn-ea"/>
              </a:rPr>
              <a:t>3 Result</a:t>
            </a:r>
            <a:endParaRPr lang="en-US" altLang="zh-CN" sz="3200" b="1" dirty="0">
              <a:solidFill>
                <a:schemeClr val="bg1"/>
              </a:solidFill>
              <a:latin typeface="Times New Roman" panose="02020603050405020304" charset="0"/>
              <a:cs typeface="Times New Roman" panose="02020603050405020304" charset="0"/>
              <a:sym typeface="+mn-ea"/>
            </a:endParaRPr>
          </a:p>
        </p:txBody>
      </p:sp>
      <p:pic>
        <p:nvPicPr>
          <p:cNvPr id="15" name="图片 14" descr="AZ7HZ96HN98N2FQ1S_W[UXQ"/>
          <p:cNvPicPr>
            <a:picLocks noChangeAspect="1"/>
          </p:cNvPicPr>
          <p:nvPr/>
        </p:nvPicPr>
        <p:blipFill>
          <a:blip r:embed="rId3"/>
          <a:stretch>
            <a:fillRect/>
          </a:stretch>
        </p:blipFill>
        <p:spPr>
          <a:xfrm>
            <a:off x="0" y="8890"/>
            <a:ext cx="2457450" cy="1114425"/>
          </a:xfrm>
          <a:prstGeom prst="rect">
            <a:avLst/>
          </a:prstGeom>
        </p:spPr>
      </p:pic>
      <p:graphicFrame>
        <p:nvGraphicFramePr>
          <p:cNvPr id="11" name="图表 10"/>
          <p:cNvGraphicFramePr/>
          <p:nvPr/>
        </p:nvGraphicFramePr>
        <p:xfrm>
          <a:off x="73480" y="1504950"/>
          <a:ext cx="6707686" cy="4593771"/>
        </p:xfrm>
        <a:graphic>
          <a:graphicData uri="http://schemas.openxmlformats.org/drawingml/2006/chart">
            <c:chart xmlns:c="http://schemas.openxmlformats.org/drawingml/2006/chart" xmlns:r="http://schemas.openxmlformats.org/officeDocument/2006/relationships" r:id="rId1"/>
          </a:graphicData>
        </a:graphic>
      </p:graphicFrame>
      <p:graphicFrame>
        <p:nvGraphicFramePr>
          <p:cNvPr id="2" name="图表 1"/>
          <p:cNvGraphicFramePr/>
          <p:nvPr/>
        </p:nvGraphicFramePr>
        <p:xfrm>
          <a:off x="6929120" y="1504949"/>
          <a:ext cx="5129530" cy="3679371"/>
        </p:xfrm>
        <a:graphic>
          <a:graphicData uri="http://schemas.openxmlformats.org/drawingml/2006/chart">
            <c:chart xmlns:c="http://schemas.openxmlformats.org/drawingml/2006/chart" xmlns:r="http://schemas.openxmlformats.org/officeDocument/2006/relationships" r:id="rId2"/>
          </a:graphicData>
        </a:graphic>
      </p:graphicFrame>
      <p:sp>
        <p:nvSpPr>
          <p:cNvPr id="13" name="矩形标注 12"/>
          <p:cNvSpPr/>
          <p:nvPr/>
        </p:nvSpPr>
        <p:spPr>
          <a:xfrm rot="5400000">
            <a:off x="7440295" y="4873625"/>
            <a:ext cx="1275080" cy="2298065"/>
          </a:xfrm>
          <a:prstGeom prst="wedgeRectCallout">
            <a:avLst>
              <a:gd name="adj1" fmla="val -20827"/>
              <a:gd name="adj2" fmla="val 74920"/>
            </a:avLst>
          </a:prstGeom>
        </p:spPr>
        <p:style>
          <a:lnRef idx="2">
            <a:schemeClr val="accent6"/>
          </a:lnRef>
          <a:fillRef idx="1">
            <a:schemeClr val="lt1"/>
          </a:fillRef>
          <a:effectRef idx="0">
            <a:schemeClr val="accent6"/>
          </a:effectRef>
          <a:fontRef idx="minor">
            <a:schemeClr val="dk1"/>
          </a:fontRef>
        </p:style>
        <p:txBody>
          <a:bodyPr vert="vert270" rtlCol="0" anchor="ctr"/>
          <a:lstStyle/>
          <a:p>
            <a:pPr algn="ctr"/>
            <a:r>
              <a:rPr lang="zh-CN" altLang="en-US">
                <a:latin typeface="Times New Roman" panose="02020603050405020304" charset="0"/>
                <a:cs typeface="Times New Roman" panose="02020603050405020304" charset="0"/>
              </a:rPr>
              <a:t>Average daily </a:t>
            </a:r>
            <a:r>
              <a:rPr lang="en-US" altLang="zh-CN">
                <a:latin typeface="Times New Roman" panose="02020603050405020304" charset="0"/>
                <a:cs typeface="Times New Roman" panose="02020603050405020304" charset="0"/>
              </a:rPr>
              <a:t>Radiation</a:t>
            </a:r>
            <a:r>
              <a:rPr lang="zh-CN" altLang="en-US">
                <a:latin typeface="Times New Roman" panose="02020603050405020304" charset="0"/>
                <a:cs typeface="Times New Roman" panose="02020603050405020304" charset="0"/>
              </a:rPr>
              <a:t> curve to compare evapotranspiration</a:t>
            </a:r>
            <a:endParaRPr lang="zh-CN" altLang="en-US">
              <a:latin typeface="Times New Roman" panose="02020603050405020304" charset="0"/>
              <a:cs typeface="Times New Roman" panose="02020603050405020304" charset="0"/>
            </a:endParaRPr>
          </a:p>
        </p:txBody>
      </p:sp>
      <p:sp>
        <p:nvSpPr>
          <p:cNvPr id="3" name="矩形标注 2"/>
          <p:cNvSpPr/>
          <p:nvPr/>
        </p:nvSpPr>
        <p:spPr>
          <a:xfrm rot="5400000">
            <a:off x="10120630" y="4873625"/>
            <a:ext cx="1275080" cy="2298065"/>
          </a:xfrm>
          <a:prstGeom prst="wedgeRectCallout">
            <a:avLst>
              <a:gd name="adj1" fmla="val -91558"/>
              <a:gd name="adj2" fmla="val 21359"/>
            </a:avLst>
          </a:prstGeom>
        </p:spPr>
        <p:style>
          <a:lnRef idx="2">
            <a:schemeClr val="accent6"/>
          </a:lnRef>
          <a:fillRef idx="1">
            <a:schemeClr val="lt1"/>
          </a:fillRef>
          <a:effectRef idx="0">
            <a:schemeClr val="accent6"/>
          </a:effectRef>
          <a:fontRef idx="minor">
            <a:schemeClr val="dk1"/>
          </a:fontRef>
        </p:style>
        <p:txBody>
          <a:bodyPr vert="vert270" rtlCol="0" anchor="ctr"/>
          <a:lstStyle/>
          <a:p>
            <a:pPr algn="ctr"/>
            <a:r>
              <a:rPr lang="en-US">
                <a:latin typeface="Times New Roman" panose="02020603050405020304" charset="0"/>
                <a:cs typeface="Times New Roman" panose="02020603050405020304" charset="0"/>
              </a:rPr>
              <a:t>Precipitation</a:t>
            </a:r>
            <a:r>
              <a:rPr lang="zh-CN" altLang="en-US">
                <a:latin typeface="Times New Roman" panose="02020603050405020304" charset="0"/>
                <a:cs typeface="Times New Roman" panose="02020603050405020304" charset="0"/>
              </a:rPr>
              <a:t> to compare evapotranspiration</a:t>
            </a:r>
            <a:endParaRPr lang="zh-CN" altLang="en-US">
              <a:latin typeface="Times New Roman" panose="02020603050405020304" charset="0"/>
              <a:cs typeface="Times New Roman" panose="02020603050405020304" charset="0"/>
            </a:endParaRPr>
          </a:p>
        </p:txBody>
      </p:sp>
    </p:spTree>
  </p:cSld>
  <p:clrMapOvr>
    <a:masterClrMapping/>
  </p:clrMapOvr>
</p:sld>
</file>

<file path=ppt/tags/tag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176"/>
</p:tagLst>
</file>

<file path=ppt/tags/tag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176"/>
</p:tagLst>
</file>

<file path=ppt/tags/tag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2.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176"/>
  <p:tag name="KSO_WM_TEMPLATE_MASTER_TYPE" val="0"/>
  <p:tag name="KSO_WM_TEMPLATE_COLOR_TYPE" val="1"/>
  <p:tag name="KSO_WM_UNIT_SHOW_EDIT_AREA_INDICATION" val="1"/>
</p:tagLst>
</file>

<file path=ppt/tags/tag63.xml><?xml version="1.0" encoding="utf-8"?>
<p:tagLst xmlns:p="http://schemas.openxmlformats.org/presentationml/2006/main">
  <p:tag name="KSO_WM_UNIT_TABLE_BEAUTIFY" val="smartTable{26111ea6-2136-479c-ab2b-264316ca98ef}"/>
  <p:tag name="TABLE_ENDDRAG_ORIGIN_RECT" val="564*104"/>
  <p:tag name="TABLE_ENDDRAG_RECT" val="220*415*564*105"/>
</p:tagLst>
</file>

<file path=ppt/tags/tag64.xml><?xml version="1.0" encoding="utf-8"?>
<p:tagLst xmlns:p="http://schemas.openxmlformats.org/presentationml/2006/main">
  <p:tag name="COMMONDATA" val="eyJoZGlkIjoiNmIwZGM1MmRmYWU0MWQ4YzcxZjFjMmYzMzExZjEwNjEifQ=="/>
</p:tagLst>
</file>

<file path=ppt/tags/tag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heme/theme1.xml><?xml version="1.0" encoding="utf-8"?>
<a:theme xmlns:a="http://schemas.openxmlformats.org/drawingml/2006/main" name="Office 主题​​">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3122</Words>
  <Application>WPS 演示</Application>
  <PresentationFormat>宽屏</PresentationFormat>
  <Paragraphs>142</Paragraphs>
  <Slides>11</Slides>
  <Notes>11</Notes>
  <HiddenSlides>0</HiddenSlides>
  <MMClips>0</MMClips>
  <ScaleCrop>false</ScaleCrop>
  <HeadingPairs>
    <vt:vector size="6" baseType="variant">
      <vt:variant>
        <vt:lpstr>已用的字体</vt:lpstr>
      </vt:variant>
      <vt:variant>
        <vt:i4>8</vt:i4>
      </vt:variant>
      <vt:variant>
        <vt:lpstr>主题</vt:lpstr>
      </vt:variant>
      <vt:variant>
        <vt:i4>1</vt:i4>
      </vt:variant>
      <vt:variant>
        <vt:lpstr>幻灯片标题</vt:lpstr>
      </vt:variant>
      <vt:variant>
        <vt:i4>11</vt:i4>
      </vt:variant>
    </vt:vector>
  </HeadingPairs>
  <TitlesOfParts>
    <vt:vector size="20" baseType="lpstr">
      <vt:lpstr>Arial</vt:lpstr>
      <vt:lpstr>宋体</vt:lpstr>
      <vt:lpstr>Wingdings</vt:lpstr>
      <vt:lpstr>微软雅黑</vt:lpstr>
      <vt:lpstr>Wingdings</vt:lpstr>
      <vt:lpstr>Times New Roman</vt:lpstr>
      <vt:lpstr>Arial Unicode MS</vt:lpstr>
      <vt:lpstr>Calibri</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adminer</dc:creator>
  <cp:lastModifiedBy>WPS_1634011611</cp:lastModifiedBy>
  <cp:revision>223</cp:revision>
  <dcterms:created xsi:type="dcterms:W3CDTF">2019-06-19T02:08:00Z</dcterms:created>
  <dcterms:modified xsi:type="dcterms:W3CDTF">2022-05-22T15:23:06Z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2052-11.1.0.11691</vt:lpwstr>
  </property>
  <property fmtid="{D5CDD505-2E9C-101B-9397-08002B2CF9AE}" pid="3" name="ICV">
    <vt:lpwstr>B0C45D00F11B4E949506227D922ED0CD</vt:lpwstr>
  </property>
</Properties>
</file>