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7" r:id="rId4"/>
    <p:sldId id="270" r:id="rId5"/>
    <p:sldId id="278" r:id="rId6"/>
    <p:sldId id="267" r:id="rId7"/>
    <p:sldId id="279" r:id="rId8"/>
    <p:sldId id="263" r:id="rId9"/>
    <p:sldId id="271" r:id="rId10"/>
    <p:sldId id="273" r:id="rId11"/>
    <p:sldId id="280"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69E"/>
    <a:srgbClr val="ECA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A6778-5552-47E2-B4C2-DDB3075529EE}" type="datetimeFigureOut">
              <a:rPr lang="en-IN" smtClean="0"/>
              <a:t>25-05-2022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44D7A-83C2-470A-AB2C-89AD43426193}" type="slidenum">
              <a:rPr lang="en-IN" smtClean="0"/>
              <a:t>‹#›</a:t>
            </a:fld>
            <a:endParaRPr lang="en-IN"/>
          </a:p>
        </p:txBody>
      </p:sp>
    </p:spTree>
    <p:extLst>
      <p:ext uri="{BB962C8B-B14F-4D97-AF65-F5344CB8AC3E}">
        <p14:creationId xmlns:p14="http://schemas.microsoft.com/office/powerpoint/2010/main" val="274613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8B44D7A-83C2-470A-AB2C-89AD43426193}" type="slidenum">
              <a:rPr lang="en-IN" smtClean="0"/>
              <a:t>1</a:t>
            </a:fld>
            <a:endParaRPr lang="en-IN"/>
          </a:p>
        </p:txBody>
      </p:sp>
    </p:spTree>
    <p:extLst>
      <p:ext uri="{BB962C8B-B14F-4D97-AF65-F5344CB8AC3E}">
        <p14:creationId xmlns:p14="http://schemas.microsoft.com/office/powerpoint/2010/main" val="92301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N" dirty="0"/>
              </a:p>
            </p:txBody>
          </p:sp>
        </mc:Choice>
        <mc:Fallback xmlns="">
          <p:sp>
            <p:nvSpPr>
              <p:cNvPr id="3" name="Notes Placeholder 2"/>
              <p:cNvSpPr>
                <a:spLocks noGrp="1"/>
              </p:cNvSpPr>
              <p:nvPr>
                <p:ph type="body" idx="1"/>
              </p:nvPr>
            </p:nvSpPr>
            <p:spPr/>
            <p:txBody>
              <a:bodyPr/>
              <a:lstStyle/>
              <a:p>
                <a:r>
                  <a:rPr lang="en-IN" sz="1200" dirty="0" smtClean="0"/>
                  <a:t>Once the phase-space is correctly reconstructed in a dimension </a:t>
                </a:r>
                <a:r>
                  <a:rPr lang="en-IN" sz="1200" i="1" dirty="0"/>
                  <a:t>m </a:t>
                </a:r>
                <a:r>
                  <a:rPr lang="en-IN" sz="1200" dirty="0"/>
                  <a:t>for a single or multivariate series, the dynamics of a system can be represented in terms of an </a:t>
                </a:r>
                <a:r>
                  <a:rPr lang="en-IN" sz="1200" i="1" dirty="0"/>
                  <a:t>m</a:t>
                </a:r>
                <a:r>
                  <a:rPr lang="en-IN" sz="1200" dirty="0"/>
                  <a:t>-dimensional mapping function</a:t>
                </a:r>
                <a:r>
                  <a:rPr lang="en-IN" sz="1200" i="1" dirty="0"/>
                  <a:t>, </a:t>
                </a:r>
                <a:r>
                  <a:rPr lang="en-IN" sz="1200" i="1" dirty="0" err="1"/>
                  <a:t>ƒ</a:t>
                </a:r>
                <a:r>
                  <a:rPr lang="en-IN" sz="1200" i="1" baseline="-25000" dirty="0" err="1"/>
                  <a:t>T</a:t>
                </a:r>
                <a:r>
                  <a:rPr lang="en-IN" sz="1200" i="1" dirty="0"/>
                  <a:t>  </a:t>
                </a:r>
                <a:r>
                  <a:rPr lang="en-IN" sz="1200" dirty="0"/>
                  <a:t>(</a:t>
                </a:r>
                <a:r>
                  <a:rPr lang="en-IN" sz="1200" dirty="0" err="1"/>
                  <a:t>Sivakumar</a:t>
                </a:r>
                <a:r>
                  <a:rPr lang="en-IN" sz="1200" dirty="0"/>
                  <a:t> 2003). The mapping function can be written in the following form: </a:t>
                </a:r>
              </a:p>
              <a:p>
                <a:r>
                  <a:rPr lang="en-IN" sz="1200" b="1" i="1" dirty="0"/>
                  <a:t>       </a:t>
                </a:r>
                <a:r>
                  <a:rPr lang="en-IN" sz="1200" b="1" i="1" dirty="0" err="1"/>
                  <a:t>Y</a:t>
                </a:r>
                <a:r>
                  <a:rPr lang="en-IN" sz="1200" i="1" dirty="0" err="1"/>
                  <a:t>j+T</a:t>
                </a:r>
                <a:r>
                  <a:rPr lang="en-IN" sz="1200" i="1" dirty="0"/>
                  <a:t> = </a:t>
                </a:r>
                <a:r>
                  <a:rPr lang="en-IN" sz="1200" i="1" dirty="0" err="1"/>
                  <a:t>f</a:t>
                </a:r>
                <a:r>
                  <a:rPr lang="en-IN" sz="1200" i="1" baseline="-25000" dirty="0" err="1"/>
                  <a:t>T</a:t>
                </a:r>
                <a:r>
                  <a:rPr lang="en-IN" sz="1200" i="1" dirty="0"/>
                  <a:t>(</a:t>
                </a:r>
                <a:r>
                  <a:rPr lang="en-IN" sz="1200" b="1" i="1" dirty="0" err="1"/>
                  <a:t>Y</a:t>
                </a:r>
                <a:r>
                  <a:rPr lang="en-IN" sz="1200" i="1" dirty="0" err="1"/>
                  <a:t>j</a:t>
                </a:r>
                <a:r>
                  <a:rPr lang="en-IN" sz="1200" i="1" dirty="0"/>
                  <a:t>)</a:t>
                </a:r>
                <a:endParaRPr lang="en-IN" sz="1200" dirty="0"/>
              </a:p>
              <a:p>
                <a:r>
                  <a:rPr lang="en-IN" sz="1200" dirty="0"/>
                  <a:t>      where </a:t>
                </a:r>
                <a:r>
                  <a:rPr lang="en-IN" sz="1200" b="1" i="1" dirty="0" err="1"/>
                  <a:t>Y</a:t>
                </a:r>
                <a:r>
                  <a:rPr lang="en-IN" sz="1200" i="1" dirty="0" err="1"/>
                  <a:t>j</a:t>
                </a:r>
                <a:r>
                  <a:rPr lang="en-IN" sz="1200" i="1" dirty="0"/>
                  <a:t> </a:t>
                </a:r>
                <a:r>
                  <a:rPr lang="en-IN" sz="1200" dirty="0"/>
                  <a:t>and </a:t>
                </a:r>
                <a:r>
                  <a:rPr lang="en-IN" sz="1200" b="1" i="1" dirty="0" err="1"/>
                  <a:t>Y</a:t>
                </a:r>
                <a:r>
                  <a:rPr lang="en-IN" sz="1200" i="1" dirty="0" err="1"/>
                  <a:t>j+T</a:t>
                </a:r>
                <a:r>
                  <a:rPr lang="en-IN" sz="1200" i="1" dirty="0"/>
                  <a:t> </a:t>
                </a:r>
                <a:r>
                  <a:rPr lang="en-IN" sz="1200" dirty="0"/>
                  <a:t>are vectors describing the state of the system at current state and future state respectively. </a:t>
                </a:r>
              </a:p>
              <a:p>
                <a:r>
                  <a:rPr lang="en-IN" sz="1200" dirty="0"/>
                  <a:t>An appropriate expression for </a:t>
                </a:r>
                <a:r>
                  <a:rPr lang="en-IN" sz="1200" i="1" dirty="0" err="1"/>
                  <a:t>f</a:t>
                </a:r>
                <a:r>
                  <a:rPr lang="en-IN" sz="1200" i="1" baseline="-25000" dirty="0" err="1"/>
                  <a:t>T</a:t>
                </a:r>
                <a:r>
                  <a:rPr lang="en-IN" sz="1200" i="1" dirty="0"/>
                  <a:t> </a:t>
                </a:r>
                <a:r>
                  <a:rPr lang="en-IN" sz="1200" dirty="0"/>
                  <a:t>is to be found to predict the future using either global or local approximation techniques. The global approach considers the entire phase space of the attractor whereas the local approximation approach only considers nearby states to make prediction. The local approximation method is commonly used in studies for identification of chaos.</a:t>
                </a:r>
              </a:p>
              <a:p>
                <a:r>
                  <a:rPr lang="en-IN" sz="1200" dirty="0"/>
                  <a:t>In the local approximation approach entire phase space is subdivided into many local neighbourhoods and an approximation function is found for each neighbourhood. To predict a variable </a:t>
                </a:r>
                <a:r>
                  <a:rPr lang="en-IN" sz="1200" i="1" dirty="0"/>
                  <a:t>X </a:t>
                </a:r>
                <a:r>
                  <a:rPr lang="en-IN" sz="1200" i="1" baseline="-25000" dirty="0" err="1"/>
                  <a:t>j+T</a:t>
                </a:r>
                <a:r>
                  <a:rPr lang="en-IN" sz="1200" i="1" dirty="0"/>
                  <a:t> </a:t>
                </a:r>
                <a:r>
                  <a:rPr lang="en-IN" sz="1200" dirty="0"/>
                  <a:t>at a future state using past observations and an </a:t>
                </a:r>
                <a:r>
                  <a:rPr lang="en-IN" sz="1200" i="1" dirty="0"/>
                  <a:t>m</a:t>
                </a:r>
                <a:r>
                  <a:rPr lang="en-IN" sz="1200" dirty="0"/>
                  <a:t>-dimensional vector </a:t>
                </a:r>
                <a:r>
                  <a:rPr lang="en-IN" sz="1200" b="1" i="1" dirty="0" err="1"/>
                  <a:t>Y</a:t>
                </a:r>
                <a:r>
                  <a:rPr lang="en-IN" sz="1200" i="1" dirty="0" err="1"/>
                  <a:t>j</a:t>
                </a:r>
                <a:r>
                  <a:rPr lang="en-IN" sz="1200" i="1" dirty="0"/>
                  <a:t> </a:t>
                </a:r>
                <a:r>
                  <a:rPr lang="en-IN" sz="1200" dirty="0"/>
                  <a:t>at current state, </a:t>
                </a:r>
                <a:r>
                  <a:rPr lang="en-IN" sz="1200" i="1" dirty="0"/>
                  <a:t>k </a:t>
                </a:r>
                <a:r>
                  <a:rPr lang="en-IN" sz="1200" dirty="0"/>
                  <a:t>nearest neighbours of </a:t>
                </a:r>
                <a:r>
                  <a:rPr lang="en-IN" sz="1200" b="1" i="1" dirty="0" err="1"/>
                  <a:t>Y</a:t>
                </a:r>
                <a:r>
                  <a:rPr lang="en-IN" sz="1200" i="1" dirty="0" err="1"/>
                  <a:t>j</a:t>
                </a:r>
                <a:r>
                  <a:rPr lang="en-IN" sz="1200" i="1" dirty="0"/>
                  <a:t> </a:t>
                </a:r>
                <a:r>
                  <a:rPr lang="en-IN" sz="1200" dirty="0"/>
                  <a:t>are found based on the minimum values of ║</a:t>
                </a:r>
                <a:r>
                  <a:rPr lang="en-IN" sz="1200" b="1" i="1" dirty="0" err="1"/>
                  <a:t>Y</a:t>
                </a:r>
                <a:r>
                  <a:rPr lang="en-IN" sz="1200" i="1" dirty="0" err="1"/>
                  <a:t>j</a:t>
                </a:r>
                <a:r>
                  <a:rPr lang="en-IN" sz="1200" i="1" dirty="0"/>
                  <a:t> -</a:t>
                </a:r>
                <a:r>
                  <a:rPr lang="en-IN" sz="1200" b="1" i="1" dirty="0" err="1"/>
                  <a:t>Y</a:t>
                </a:r>
                <a:r>
                  <a:rPr lang="en-IN" sz="1200" i="1" dirty="0" err="1"/>
                  <a:t>j</a:t>
                </a:r>
                <a:r>
                  <a:rPr lang="en-IN" sz="1200" i="1" dirty="0"/>
                  <a:t>′</a:t>
                </a:r>
                <a:r>
                  <a:rPr lang="en-IN" sz="1200" dirty="0"/>
                  <a:t>║, where </a:t>
                </a:r>
                <a:r>
                  <a:rPr lang="en-IN" sz="1200" i="1" dirty="0"/>
                  <a:t>j′ </a:t>
                </a:r>
                <a:r>
                  <a:rPr lang="en-IN" sz="1200" dirty="0"/>
                  <a:t>&lt; </a:t>
                </a:r>
                <a:r>
                  <a:rPr lang="en-IN" sz="1200" i="1" dirty="0"/>
                  <a:t>j</a:t>
                </a:r>
                <a:r>
                  <a:rPr lang="en-IN" sz="1200" dirty="0"/>
                  <a:t>. </a:t>
                </a:r>
              </a:p>
              <a:p>
                <a:pPr/>
                <a:r>
                  <a:rPr lang="en-IN" sz="1200" i="0">
                    <a:latin typeface="Cambria Math" panose="02040503050406030204" pitchFamily="18" charset="0"/>
                  </a:rPr>
                  <a:t> </a:t>
                </a:r>
                <a:endParaRPr lang="en-IN" sz="1200" dirty="0"/>
              </a:p>
              <a:p>
                <a:r>
                  <a:rPr lang="en-IN" sz="1200" dirty="0"/>
                  <a:t>An optimum value of </a:t>
                </a:r>
                <a:r>
                  <a:rPr lang="en-IN" sz="1200" i="1" dirty="0"/>
                  <a:t>k </a:t>
                </a:r>
                <a:r>
                  <a:rPr lang="en-IN" sz="1200" dirty="0"/>
                  <a:t>is determined by a trial and error procedure (</a:t>
                </a:r>
                <a:r>
                  <a:rPr lang="en-IN" sz="1200" dirty="0" err="1"/>
                  <a:t>Dhanya</a:t>
                </a:r>
                <a:r>
                  <a:rPr lang="en-IN" sz="1200" dirty="0"/>
                  <a:t> and Kumar 2011). The single variable prediction and the multi-variable prediction approach slightly differs in the manner it is considering neighbours. In single variable case, the variable to be predicted is included in the reconstructed vector and the prediction is obtained by averaging the k number of nearest neighbours of the variable. </a:t>
                </a:r>
              </a:p>
              <a:p>
                <a:endParaRPr lang="en-IN" dirty="0"/>
              </a:p>
            </p:txBody>
          </p:sp>
        </mc:Fallback>
      </mc:AlternateContent>
      <p:sp>
        <p:nvSpPr>
          <p:cNvPr id="4" name="Slide Number Placeholder 3"/>
          <p:cNvSpPr>
            <a:spLocks noGrp="1"/>
          </p:cNvSpPr>
          <p:nvPr>
            <p:ph type="sldNum" sz="quarter" idx="10"/>
          </p:nvPr>
        </p:nvSpPr>
        <p:spPr/>
        <p:txBody>
          <a:bodyPr/>
          <a:lstStyle/>
          <a:p>
            <a:fld id="{A8B44D7A-83C2-470A-AB2C-89AD43426193}" type="slidenum">
              <a:rPr lang="en-IN" smtClean="0"/>
              <a:t>2</a:t>
            </a:fld>
            <a:endParaRPr lang="en-IN"/>
          </a:p>
        </p:txBody>
      </p:sp>
    </p:spTree>
    <p:extLst>
      <p:ext uri="{BB962C8B-B14F-4D97-AF65-F5344CB8AC3E}">
        <p14:creationId xmlns:p14="http://schemas.microsoft.com/office/powerpoint/2010/main" val="262742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2CACC31-F633-4F39-BC3B-8C53E22BD6E2}" type="datetime1">
              <a:rPr lang="en-IN" smtClean="0"/>
              <a:t>25-05-2022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23736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6B5BD7-F9D7-4B24-96A3-A37031D4FBC0}" type="datetime1">
              <a:rPr lang="en-IN" smtClean="0"/>
              <a:t>25-05-2022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5146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66A8F01-AA7F-4EA3-8AAA-35B0A0FD4F92}" type="datetime1">
              <a:rPr lang="en-IN" smtClean="0"/>
              <a:t>25-05-2022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381345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E9E5D0B-857D-4ED3-8D35-F911334BA0F3}" type="datetime1">
              <a:rPr lang="en-IN" smtClean="0"/>
              <a:t>25-05-2022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38862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2AF82-A1FC-4F2F-B0A9-6D68E60E4DA5}" type="datetime1">
              <a:rPr lang="en-IN" smtClean="0"/>
              <a:t>25-05-2022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397940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60A7C2C-1158-460E-97B3-D708FC82E02B}" type="datetime1">
              <a:rPr lang="en-IN" smtClean="0"/>
              <a:t>25-05-2022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269128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E63E2B9-749A-4EBA-A02D-D9B42B0198B1}" type="datetime1">
              <a:rPr lang="en-IN" smtClean="0"/>
              <a:t>25-05-2022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157016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1E74466-CC19-47FE-84F6-62619E263A37}" type="datetime1">
              <a:rPr lang="en-IN" smtClean="0"/>
              <a:t>25-05-2022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35632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763A3-8A7D-400E-9F09-88E7B2A143C4}" type="datetime1">
              <a:rPr lang="en-IN" smtClean="0"/>
              <a:t>25-05-2022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95643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566BC-7975-4A03-B382-5A62F0034DCB}" type="datetime1">
              <a:rPr lang="en-IN" smtClean="0"/>
              <a:t>25-05-2022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181076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EB0D3-1453-4E59-9536-6DEA52C1C82E}" type="datetime1">
              <a:rPr lang="en-IN" smtClean="0"/>
              <a:t>25-05-2022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5A2139-A8EC-4340-B1C7-4D145FDDA921}" type="slidenum">
              <a:rPr lang="en-IN" smtClean="0"/>
              <a:t>‹#›</a:t>
            </a:fld>
            <a:endParaRPr lang="en-IN"/>
          </a:p>
        </p:txBody>
      </p:sp>
    </p:spTree>
    <p:extLst>
      <p:ext uri="{BB962C8B-B14F-4D97-AF65-F5344CB8AC3E}">
        <p14:creationId xmlns:p14="http://schemas.microsoft.com/office/powerpoint/2010/main" val="72135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B40E-3555-417B-8654-46DB8384545D}" type="datetime1">
              <a:rPr lang="en-IN" smtClean="0"/>
              <a:t>25-05-2022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A2139-A8EC-4340-B1C7-4D145FDDA921}" type="slidenum">
              <a:rPr lang="en-IN" smtClean="0"/>
              <a:t>‹#›</a:t>
            </a:fld>
            <a:endParaRPr lang="en-IN"/>
          </a:p>
        </p:txBody>
      </p:sp>
    </p:spTree>
    <p:extLst>
      <p:ext uri="{BB962C8B-B14F-4D97-AF65-F5344CB8AC3E}">
        <p14:creationId xmlns:p14="http://schemas.microsoft.com/office/powerpoint/2010/main" val="187693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190" y="1570532"/>
            <a:ext cx="9144000" cy="1769028"/>
          </a:xfrm>
        </p:spPr>
        <p:txBody>
          <a:bodyPr>
            <a:normAutofit/>
          </a:bodyPr>
          <a:lstStyle/>
          <a:p>
            <a:r>
              <a:rPr lang="en-IN" sz="4000" b="1" dirty="0">
                <a:latin typeface="Times New Roman" panose="02020603050405020304" pitchFamily="18" charset="0"/>
                <a:cs typeface="Times New Roman" panose="02020603050405020304" pitchFamily="18" charset="0"/>
              </a:rPr>
              <a:t>Prediction of hourly runoff in the </a:t>
            </a:r>
            <a:r>
              <a:rPr lang="en-IN" sz="4000" b="1" dirty="0" err="1">
                <a:latin typeface="Times New Roman" panose="02020603050405020304" pitchFamily="18" charset="0"/>
                <a:cs typeface="Times New Roman" panose="02020603050405020304" pitchFamily="18" charset="0"/>
              </a:rPr>
              <a:t>Savitri</a:t>
            </a:r>
            <a:r>
              <a:rPr lang="en-IN" sz="4000" b="1" dirty="0">
                <a:latin typeface="Times New Roman" panose="02020603050405020304" pitchFamily="18" charset="0"/>
                <a:cs typeface="Times New Roman" panose="02020603050405020304" pitchFamily="18" charset="0"/>
              </a:rPr>
              <a:t> River basin in India: Use of a local approximation approach</a:t>
            </a:r>
            <a:endParaRPr lang="en-IN"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98380" y="3909872"/>
            <a:ext cx="9144000" cy="940768"/>
          </a:xfrm>
        </p:spPr>
        <p:txBody>
          <a:bodyPr/>
          <a:lstStyle/>
          <a:p>
            <a:r>
              <a:rPr lang="en-US" dirty="0">
                <a:latin typeface="Times New Roman" panose="02020603050405020304" pitchFamily="18" charset="0"/>
                <a:cs typeface="Times New Roman" panose="02020603050405020304" pitchFamily="18" charset="0"/>
              </a:rPr>
              <a:t>Authors: Namitha </a:t>
            </a:r>
            <a:r>
              <a:rPr lang="en-US" dirty="0" err="1">
                <a:latin typeface="Times New Roman" panose="02020603050405020304" pitchFamily="18" charset="0"/>
                <a:cs typeface="Times New Roman" panose="02020603050405020304" pitchFamily="18" charset="0"/>
              </a:rPr>
              <a:t>Elza</a:t>
            </a:r>
            <a:r>
              <a:rPr lang="en-US" dirty="0">
                <a:latin typeface="Times New Roman" panose="02020603050405020304" pitchFamily="18" charset="0"/>
                <a:cs typeface="Times New Roman" panose="02020603050405020304" pitchFamily="18" charset="0"/>
              </a:rPr>
              <a:t> Saji, V </a:t>
            </a:r>
            <a:r>
              <a:rPr lang="en-US" dirty="0" err="1">
                <a:latin typeface="Times New Roman" panose="02020603050405020304" pitchFamily="18" charset="0"/>
                <a:cs typeface="Times New Roman" panose="02020603050405020304" pitchFamily="18" charset="0"/>
              </a:rPr>
              <a:t>Jothiprakash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Bellie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Sivakumar</a:t>
            </a:r>
            <a:r>
              <a:rPr lang="en-US" i="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Indian Institute of Technology Bombay</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Image1" descr="Image result"/>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85064" y="4891405"/>
            <a:ext cx="1492250" cy="1464945"/>
          </a:xfrm>
          <a:prstGeom prst="rect">
            <a:avLst/>
          </a:prstGeom>
        </p:spPr>
      </p:pic>
      <p:sp>
        <p:nvSpPr>
          <p:cNvPr id="5" name="Slide Number Placeholder 4"/>
          <p:cNvSpPr>
            <a:spLocks noGrp="1"/>
          </p:cNvSpPr>
          <p:nvPr>
            <p:ph type="sldNum" sz="quarter" idx="12"/>
          </p:nvPr>
        </p:nvSpPr>
        <p:spPr/>
        <p:txBody>
          <a:bodyPr/>
          <a:lstStyle/>
          <a:p>
            <a:fld id="{3D5A2139-A8EC-4340-B1C7-4D145FDDA921}" type="slidenum">
              <a:rPr lang="en-IN" smtClean="0"/>
              <a:t>1</a:t>
            </a:fld>
            <a:endParaRPr lang="en-IN"/>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3190" y="4837680"/>
            <a:ext cx="1531631" cy="1531631"/>
          </a:xfrm>
          <a:prstGeom prst="rect">
            <a:avLst/>
          </a:prstGeom>
        </p:spPr>
      </p:pic>
      <p:pic>
        <p:nvPicPr>
          <p:cNvPr id="9" name="Picture 8"/>
          <p:cNvPicPr>
            <a:picLocks noChangeAspect="1"/>
          </p:cNvPicPr>
          <p:nvPr/>
        </p:nvPicPr>
        <p:blipFill>
          <a:blip r:embed="rId5"/>
          <a:stretch>
            <a:fillRect/>
          </a:stretch>
        </p:blipFill>
        <p:spPr>
          <a:xfrm>
            <a:off x="4182583" y="31517"/>
            <a:ext cx="2851336" cy="822774"/>
          </a:xfrm>
          <a:prstGeom prst="rect">
            <a:avLst/>
          </a:prstGeom>
        </p:spPr>
      </p:pic>
      <p:pic>
        <p:nvPicPr>
          <p:cNvPr id="12" name="Picture 11"/>
          <p:cNvPicPr>
            <a:picLocks noChangeAspect="1"/>
          </p:cNvPicPr>
          <p:nvPr/>
        </p:nvPicPr>
        <p:blipFill>
          <a:blip r:embed="rId6"/>
          <a:stretch>
            <a:fillRect/>
          </a:stretch>
        </p:blipFill>
        <p:spPr>
          <a:xfrm>
            <a:off x="186428" y="4149459"/>
            <a:ext cx="1651081" cy="2206891"/>
          </a:xfrm>
          <a:prstGeom prst="rect">
            <a:avLst/>
          </a:prstGeom>
        </p:spPr>
      </p:pic>
      <p:sp>
        <p:nvSpPr>
          <p:cNvPr id="13" name="Rectangle 12"/>
          <p:cNvSpPr/>
          <p:nvPr/>
        </p:nvSpPr>
        <p:spPr>
          <a:xfrm>
            <a:off x="5274786" y="888112"/>
            <a:ext cx="1112805" cy="523220"/>
          </a:xfrm>
          <a:prstGeom prst="rect">
            <a:avLst/>
          </a:prstGeom>
        </p:spPr>
        <p:txBody>
          <a:bodyPr wrap="none">
            <a:spAutoFit/>
          </a:bodyPr>
          <a:lstStyle/>
          <a:p>
            <a:r>
              <a:rPr lang="en-IN" sz="2800" b="1" dirty="0">
                <a:latin typeface="Times New Roman" panose="02020603050405020304" pitchFamily="18" charset="0"/>
                <a:cs typeface="Times New Roman" panose="02020603050405020304" pitchFamily="18" charset="0"/>
              </a:rPr>
              <a:t>HS3.1</a:t>
            </a:r>
            <a:endParaRPr lang="en-IN" sz="28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30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2"/>
          </p:nvPr>
        </p:nvSpPr>
        <p:spPr/>
        <p:txBody>
          <a:bodyPr/>
          <a:lstStyle/>
          <a:p>
            <a:fld id="{3D5A2139-A8EC-4340-B1C7-4D145FDDA921}" type="slidenum">
              <a:rPr lang="en-IN" smtClean="0"/>
              <a:t>10</a:t>
            </a:fld>
            <a:endParaRPr lang="en-IN"/>
          </a:p>
        </p:txBody>
      </p:sp>
    </p:spTree>
    <p:extLst>
      <p:ext uri="{BB962C8B-B14F-4D97-AF65-F5344CB8AC3E}">
        <p14:creationId xmlns:p14="http://schemas.microsoft.com/office/powerpoint/2010/main" val="1357036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3C307-2176-4F34-B1DD-510B2C05F225}"/>
              </a:ext>
            </a:extLst>
          </p:cNvPr>
          <p:cNvSpPr>
            <a:spLocks noGrp="1"/>
          </p:cNvSpPr>
          <p:nvPr>
            <p:ph type="title"/>
          </p:nvPr>
        </p:nvSpPr>
        <p:spPr/>
        <p:txBody>
          <a:bodyPr>
            <a:normAutofit/>
          </a:bodyPr>
          <a:lstStyle/>
          <a:p>
            <a:r>
              <a:rPr lang="en-IN" sz="3600" b="1" u="sng" dirty="0">
                <a:latin typeface="Times New Roman" panose="02020603050405020304" pitchFamily="18" charset="0"/>
                <a:cs typeface="Times New Roman" panose="02020603050405020304" pitchFamily="18" charset="0"/>
              </a:rPr>
              <a:t>Phase space </a:t>
            </a:r>
            <a:r>
              <a:rPr lang="en-IN" sz="3600" b="1" u="sng" dirty="0" smtClean="0">
                <a:latin typeface="Times New Roman" panose="02020603050405020304" pitchFamily="18" charset="0"/>
                <a:cs typeface="Times New Roman" panose="02020603050405020304" pitchFamily="18" charset="0"/>
              </a:rPr>
              <a:t>reconstruction</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60CEB6C-6AB8-4EE6-8097-F865052197CB}"/>
              </a:ext>
            </a:extLst>
          </p:cNvPr>
          <p:cNvSpPr>
            <a:spLocks noGrp="1"/>
          </p:cNvSpPr>
          <p:nvPr>
            <p:ph idx="1"/>
          </p:nvPr>
        </p:nvSpPr>
        <p:spPr>
          <a:xfrm>
            <a:off x="1097279" y="1845733"/>
            <a:ext cx="10647045" cy="4507441"/>
          </a:xfrm>
        </p:spPr>
        <p:txBody>
          <a:bodyPr>
            <a:normAutofit/>
          </a:bodyPr>
          <a:lstStyle/>
          <a:p>
            <a:pPr>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Represents </a:t>
            </a:r>
            <a:r>
              <a:rPr lang="en-IN" sz="2000" dirty="0">
                <a:latin typeface="Times New Roman" panose="02020603050405020304" pitchFamily="18" charset="0"/>
                <a:cs typeface="Times New Roman" panose="02020603050405020304" pitchFamily="18" charset="0"/>
              </a:rPr>
              <a:t>the state of a system </a:t>
            </a:r>
          </a:p>
          <a:p>
            <a:pPr marL="0" indent="0">
              <a:buNone/>
            </a:pPr>
            <a:endParaRPr lang="en-I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coordinates represents variables of the system</a:t>
            </a:r>
          </a:p>
          <a:p>
            <a:pPr marL="0" indent="0">
              <a:buNone/>
            </a:pPr>
            <a:endParaRPr lang="en-I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Gives an idea about how that system evolves over time</a:t>
            </a:r>
          </a:p>
          <a:p>
            <a:pPr marL="0" indent="0">
              <a:buNone/>
            </a:pPr>
            <a:endParaRPr lang="en-I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arrangement of points in the phase space result in attractor</a:t>
            </a:r>
          </a:p>
          <a:p>
            <a:pPr marL="0" indent="0">
              <a:buNone/>
            </a:pPr>
            <a:endParaRPr lang="en-I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 well-defined attractor is a representation of presence of chaos in the system</a:t>
            </a:r>
            <a:endParaRPr lang="en-IN" sz="2000" u="sng"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a:p>
            <a:endParaRPr lang="en-IN" sz="2000" dirty="0"/>
          </a:p>
        </p:txBody>
      </p:sp>
      <p:pic>
        <p:nvPicPr>
          <p:cNvPr id="5" name="Picture 4">
            <a:extLst>
              <a:ext uri="{FF2B5EF4-FFF2-40B4-BE49-F238E27FC236}">
                <a16:creationId xmlns:a16="http://schemas.microsoft.com/office/drawing/2014/main" xmlns="" id="{044B8DCE-9242-4DF5-A5B8-C3F37A530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199" y="1089553"/>
            <a:ext cx="3739573" cy="3009900"/>
          </a:xfrm>
          <a:prstGeom prst="rect">
            <a:avLst/>
          </a:prstGeom>
        </p:spPr>
      </p:pic>
      <p:sp>
        <p:nvSpPr>
          <p:cNvPr id="6" name="Rectangle 5">
            <a:extLst>
              <a:ext uri="{FF2B5EF4-FFF2-40B4-BE49-F238E27FC236}">
                <a16:creationId xmlns:a16="http://schemas.microsoft.com/office/drawing/2014/main" xmlns="" id="{A5CEB7F7-975E-44A9-9604-21CEEAFFEBF6}"/>
              </a:ext>
            </a:extLst>
          </p:cNvPr>
          <p:cNvSpPr/>
          <p:nvPr/>
        </p:nvSpPr>
        <p:spPr>
          <a:xfrm>
            <a:off x="8224701" y="3932303"/>
            <a:ext cx="3876675" cy="923330"/>
          </a:xfrm>
          <a:prstGeom prst="rect">
            <a:avLst/>
          </a:prstGeom>
        </p:spPr>
        <p:txBody>
          <a:bodyPr wrap="square">
            <a:spAutoFit/>
          </a:bodyPr>
          <a:lstStyle/>
          <a:p>
            <a:r>
              <a:rPr lang="en-IN" dirty="0">
                <a:latin typeface="Times New Roman" panose="02020603050405020304" pitchFamily="18" charset="0"/>
                <a:cs typeface="Times New Roman" panose="02020603050405020304" pitchFamily="18" charset="0"/>
              </a:rPr>
              <a:t>Figure </a:t>
            </a: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Phase space diagram for daily runoff (Source: Islam and Sivakumar 1999)</a:t>
            </a:r>
          </a:p>
        </p:txBody>
      </p:sp>
      <p:sp>
        <p:nvSpPr>
          <p:cNvPr id="7" name="Slide Number Placeholder 6">
            <a:extLst>
              <a:ext uri="{FF2B5EF4-FFF2-40B4-BE49-F238E27FC236}">
                <a16:creationId xmlns:a16="http://schemas.microsoft.com/office/drawing/2014/main" xmlns="" id="{7B6DF057-9AD4-4247-BB66-16870C9198F6}"/>
              </a:ext>
            </a:extLst>
          </p:cNvPr>
          <p:cNvSpPr>
            <a:spLocks noGrp="1"/>
          </p:cNvSpPr>
          <p:nvPr>
            <p:ph type="sldNum" sz="quarter" idx="12"/>
          </p:nvPr>
        </p:nvSpPr>
        <p:spPr/>
        <p:txBody>
          <a:bodyPr/>
          <a:lstStyle/>
          <a:p>
            <a:fld id="{00317299-D640-4EE2-80D8-187C5281C9DE}" type="slidenum">
              <a:rPr lang="en-IN" sz="2000" smtClean="0"/>
              <a:t>11</a:t>
            </a:fld>
            <a:endParaRPr lang="en-IN" sz="2000" dirty="0"/>
          </a:p>
        </p:txBody>
      </p:sp>
    </p:spTree>
    <p:extLst>
      <p:ext uri="{BB962C8B-B14F-4D97-AF65-F5344CB8AC3E}">
        <p14:creationId xmlns:p14="http://schemas.microsoft.com/office/powerpoint/2010/main" val="891128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254C159-C6F5-4136-99B2-5C2655CFF01F}"/>
              </a:ext>
            </a:extLst>
          </p:cNvPr>
          <p:cNvSpPr>
            <a:spLocks noGrp="1"/>
          </p:cNvSpPr>
          <p:nvPr>
            <p:ph type="title"/>
          </p:nvPr>
        </p:nvSpPr>
        <p:spPr>
          <a:xfrm>
            <a:off x="838200" y="596569"/>
            <a:ext cx="10515600" cy="901700"/>
          </a:xfrm>
        </p:spPr>
        <p:txBody>
          <a:bodyPr>
            <a:noAutofit/>
          </a:bodyPr>
          <a:lstStyle/>
          <a:p>
            <a:r>
              <a:rPr lang="en-US" sz="4000" dirty="0" smtClean="0">
                <a:solidFill>
                  <a:schemeClr val="tx1"/>
                </a:solidFill>
                <a:latin typeface="Times New Roman" panose="02020603050405020304" pitchFamily="18" charset="0"/>
                <a:cs typeface="Times New Roman" panose="02020603050405020304" pitchFamily="18" charset="0"/>
              </a:rPr>
              <a:t>SINGLE </a:t>
            </a:r>
            <a:r>
              <a:rPr lang="en-US" sz="4000" dirty="0">
                <a:solidFill>
                  <a:schemeClr val="tx1"/>
                </a:solidFill>
                <a:latin typeface="Times New Roman" panose="02020603050405020304" pitchFamily="18" charset="0"/>
                <a:cs typeface="Times New Roman" panose="02020603050405020304" pitchFamily="18" charset="0"/>
              </a:rPr>
              <a:t>VARIATE PHASE SPACE RECONSTRUCTION</a:t>
            </a:r>
            <a:endParaRPr lang="en-IN" sz="4000" dirty="0">
              <a:solidFill>
                <a:schemeClr val="tx1"/>
              </a:solidFill>
            </a:endParaRPr>
          </a:p>
        </p:txBody>
      </p:sp>
      <p:sp>
        <p:nvSpPr>
          <p:cNvPr id="3" name="Content Placeholder 2">
            <a:extLst>
              <a:ext uri="{FF2B5EF4-FFF2-40B4-BE49-F238E27FC236}">
                <a16:creationId xmlns:a16="http://schemas.microsoft.com/office/drawing/2014/main" xmlns="" id="{5BAAEB36-7187-4E41-8150-8B4AF6EA32EB}"/>
              </a:ext>
            </a:extLst>
          </p:cNvPr>
          <p:cNvSpPr>
            <a:spLocks noGrp="1"/>
          </p:cNvSpPr>
          <p:nvPr>
            <p:ph idx="1"/>
          </p:nvPr>
        </p:nvSpPr>
        <p:spPr>
          <a:xfrm>
            <a:off x="1203960" y="1949682"/>
            <a:ext cx="9784080" cy="430887"/>
          </a:xfrm>
        </p:spPr>
        <p:txBody>
          <a:bodyPr>
            <a:normAutofit/>
          </a:bodyPr>
          <a:lstStyle/>
          <a:p>
            <a:r>
              <a:rPr lang="en-IN" sz="2200" u="sng" dirty="0">
                <a:latin typeface="Times New Roman" panose="02020603050405020304" pitchFamily="18" charset="0"/>
                <a:cs typeface="Times New Roman" panose="02020603050405020304" pitchFamily="18" charset="0"/>
              </a:rPr>
              <a:t>According to </a:t>
            </a:r>
            <a:r>
              <a:rPr lang="en-IN" sz="2200" u="sng" dirty="0" err="1">
                <a:latin typeface="Times New Roman" panose="02020603050405020304" pitchFamily="18" charset="0"/>
                <a:cs typeface="Times New Roman" panose="02020603050405020304" pitchFamily="18" charset="0"/>
              </a:rPr>
              <a:t>Takens’s</a:t>
            </a:r>
            <a:r>
              <a:rPr lang="en-IN" sz="2200" u="sng" dirty="0">
                <a:latin typeface="Times New Roman" panose="02020603050405020304" pitchFamily="18" charset="0"/>
                <a:cs typeface="Times New Roman" panose="02020603050405020304" pitchFamily="18" charset="0"/>
              </a:rPr>
              <a:t> embedding </a:t>
            </a:r>
            <a:r>
              <a:rPr lang="en-IN" sz="2200" u="sng" dirty="0" err="1">
                <a:latin typeface="Times New Roman" panose="02020603050405020304" pitchFamily="18" charset="0"/>
                <a:cs typeface="Times New Roman" panose="02020603050405020304" pitchFamily="18" charset="0"/>
              </a:rPr>
              <a:t>theorm</a:t>
            </a:r>
            <a:r>
              <a:rPr lang="en-IN" sz="2200" u="sng" dirty="0">
                <a:latin typeface="Times New Roman" panose="02020603050405020304" pitchFamily="18" charset="0"/>
                <a:cs typeface="Times New Roman" panose="02020603050405020304" pitchFamily="18" charset="0"/>
              </a:rPr>
              <a:t> for dimension 2</a:t>
            </a:r>
          </a:p>
        </p:txBody>
      </p:sp>
      <p:pic>
        <p:nvPicPr>
          <p:cNvPr id="8" name="Picture 7">
            <a:extLst>
              <a:ext uri="{FF2B5EF4-FFF2-40B4-BE49-F238E27FC236}">
                <a16:creationId xmlns:a16="http://schemas.microsoft.com/office/drawing/2014/main" xmlns="" id="{290A7473-D000-4B04-AAE4-DA437976BFC3}"/>
              </a:ext>
            </a:extLst>
          </p:cNvPr>
          <p:cNvPicPr>
            <a:picLocks noChangeAspect="1"/>
          </p:cNvPicPr>
          <p:nvPr/>
        </p:nvPicPr>
        <p:blipFill>
          <a:blip r:embed="rId2"/>
          <a:stretch>
            <a:fillRect/>
          </a:stretch>
        </p:blipFill>
        <p:spPr>
          <a:xfrm>
            <a:off x="571655" y="2928796"/>
            <a:ext cx="418450" cy="2398043"/>
          </a:xfrm>
          <a:prstGeom prst="rect">
            <a:avLst/>
          </a:prstGeom>
          <a:ln>
            <a:solidFill>
              <a:schemeClr val="tx1"/>
            </a:solidFill>
          </a:ln>
        </p:spPr>
      </p:pic>
      <p:sp>
        <p:nvSpPr>
          <p:cNvPr id="9" name="TextBox 8">
            <a:extLst>
              <a:ext uri="{FF2B5EF4-FFF2-40B4-BE49-F238E27FC236}">
                <a16:creationId xmlns:a16="http://schemas.microsoft.com/office/drawing/2014/main" xmlns="" id="{EC012D85-BFC8-4772-859A-09F39FA2B046}"/>
              </a:ext>
            </a:extLst>
          </p:cNvPr>
          <p:cNvSpPr txBox="1"/>
          <p:nvPr/>
        </p:nvSpPr>
        <p:spPr>
          <a:xfrm>
            <a:off x="1851625" y="3553186"/>
            <a:ext cx="3053442" cy="323165"/>
          </a:xfrm>
          <a:prstGeom prst="rect">
            <a:avLst/>
          </a:prstGeom>
          <a:solidFill>
            <a:schemeClr val="bg1"/>
          </a:solidFill>
          <a:ln>
            <a:solidFill>
              <a:schemeClr val="tx1"/>
            </a:solidFill>
          </a:ln>
        </p:spPr>
        <p:txBody>
          <a:bodyPr wrap="square" rtlCol="0">
            <a:spAutoFit/>
          </a:bodyPr>
          <a:lstStyle/>
          <a:p>
            <a:r>
              <a:rPr lang="en-IN" sz="1500" dirty="0">
                <a:latin typeface="Times New Roman" panose="02020603050405020304" pitchFamily="18" charset="0"/>
                <a:cs typeface="Times New Roman" panose="02020603050405020304" pitchFamily="18" charset="0"/>
              </a:rPr>
              <a:t>N=10, Assuming </a:t>
            </a:r>
            <a:r>
              <a:rPr lang="en-US" altLang="en-US" sz="1500" dirty="0">
                <a:latin typeface="Times New Roman" panose="02020603050405020304" pitchFamily="18" charset="0"/>
                <a:cs typeface="Times New Roman" panose="02020603050405020304" pitchFamily="18" charset="0"/>
                <a:sym typeface="Symbol" pitchFamily="18" charset="2"/>
              </a:rPr>
              <a:t> </a:t>
            </a:r>
            <a:r>
              <a:rPr lang="en-IN" sz="1500" dirty="0">
                <a:latin typeface="Times New Roman" panose="02020603050405020304" pitchFamily="18" charset="0"/>
                <a:cs typeface="Times New Roman" panose="02020603050405020304" pitchFamily="18" charset="0"/>
              </a:rPr>
              <a:t>=1, </a:t>
            </a:r>
            <a:r>
              <a:rPr lang="en-IN" sz="1500" b="1" dirty="0">
                <a:latin typeface="Times New Roman" panose="02020603050405020304" pitchFamily="18" charset="0"/>
                <a:cs typeface="Times New Roman" panose="02020603050405020304" pitchFamily="18" charset="0"/>
              </a:rPr>
              <a:t>d=2</a:t>
            </a:r>
            <a:r>
              <a:rPr lang="en-IN" sz="1500" dirty="0">
                <a:latin typeface="Times New Roman" panose="02020603050405020304" pitchFamily="18" charset="0"/>
                <a:cs typeface="Times New Roman" panose="02020603050405020304" pitchFamily="18" charset="0"/>
              </a:rPr>
              <a:t> ,</a:t>
            </a:r>
            <a:r>
              <a:rPr lang="en-US" altLang="en-US" sz="1500" dirty="0">
                <a:latin typeface="Times New Roman" panose="02020603050405020304" pitchFamily="18" charset="0"/>
                <a:cs typeface="Times New Roman" panose="02020603050405020304" pitchFamily="18" charset="0"/>
                <a:sym typeface="Symbol" pitchFamily="18" charset="2"/>
              </a:rPr>
              <a:t>t =1</a:t>
            </a:r>
            <a:endParaRPr lang="en-IN" sz="1500" dirty="0">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xmlns="" id="{134108B8-0117-4528-A27F-CB50D21FDF56}"/>
              </a:ext>
            </a:extLst>
          </p:cNvPr>
          <p:cNvSpPr/>
          <p:nvPr/>
        </p:nvSpPr>
        <p:spPr>
          <a:xfrm>
            <a:off x="1017364" y="3966234"/>
            <a:ext cx="777307" cy="3231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xmlns="" id="{E0352D44-559A-4910-8360-0CC785AD07F9}"/>
              </a:ext>
            </a:extLst>
          </p:cNvPr>
          <p:cNvSpPr/>
          <p:nvPr/>
        </p:nvSpPr>
        <p:spPr>
          <a:xfrm>
            <a:off x="5021181" y="3966234"/>
            <a:ext cx="841892" cy="3231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 Box 6">
            <a:extLst>
              <a:ext uri="{FF2B5EF4-FFF2-40B4-BE49-F238E27FC236}">
                <a16:creationId xmlns:a16="http://schemas.microsoft.com/office/drawing/2014/main" xmlns="" id="{D03FAD90-1D46-4315-9792-A8E6FE4275FD}"/>
              </a:ext>
            </a:extLst>
          </p:cNvPr>
          <p:cNvSpPr txBox="1">
            <a:spLocks noChangeArrowheads="1"/>
          </p:cNvSpPr>
          <p:nvPr/>
        </p:nvSpPr>
        <p:spPr bwMode="auto">
          <a:xfrm>
            <a:off x="1821930" y="2991595"/>
            <a:ext cx="3053442" cy="323165"/>
          </a:xfrm>
          <a:prstGeom prst="rect">
            <a:avLst/>
          </a:prstGeom>
          <a:solidFill>
            <a:schemeClr val="bg1"/>
          </a:solidFill>
          <a:ln>
            <a:solidFill>
              <a:schemeClr val="tx1"/>
            </a:solidFill>
          </a:ln>
        </p:spPr>
        <p:txBody>
          <a:bodyPr wrap="square">
            <a:spAutoFit/>
          </a:bodyPr>
          <a:lstStyle>
            <a:lvl1pPr algn="l" eaLnBrk="0" hangingPunct="0">
              <a:spcBef>
                <a:spcPct val="20000"/>
              </a:spcBef>
              <a:defRPr sz="3200">
                <a:solidFill>
                  <a:schemeClr val="tx1"/>
                </a:solidFill>
                <a:latin typeface="Times New Roman" pitchFamily="18" charset="0"/>
              </a:defRPr>
            </a:lvl1pPr>
            <a:lvl2pPr marL="742950" indent="-285750" algn="l" eaLnBrk="0" hangingPunct="0">
              <a:spcBef>
                <a:spcPct val="20000"/>
              </a:spcBef>
              <a:buFont typeface="Wingdings" pitchFamily="2" charset="2"/>
              <a:buChar char="Ø"/>
              <a:defRPr sz="2800">
                <a:solidFill>
                  <a:schemeClr val="folHlink"/>
                </a:solidFill>
                <a:latin typeface="Arial" charset="0"/>
              </a:defRPr>
            </a:lvl2pPr>
            <a:lvl3pPr marL="1143000" indent="-228600" algn="l" eaLnBrk="0" hangingPunct="0">
              <a:spcBef>
                <a:spcPct val="20000"/>
              </a:spcBef>
              <a:buFont typeface="Wingdings" pitchFamily="2" charset="2"/>
              <a:buChar char="q"/>
              <a:defRPr sz="2400">
                <a:solidFill>
                  <a:srgbClr val="FF3300"/>
                </a:solidFill>
                <a:latin typeface="Arial" charset="0"/>
              </a:defRPr>
            </a:lvl3pPr>
            <a:lvl4pPr marL="1600200" indent="-228600" algn="l" eaLnBrk="0" hangingPunct="0">
              <a:spcBef>
                <a:spcPct val="20000"/>
              </a:spcBef>
              <a:buChar char="–"/>
              <a:defRPr sz="2000">
                <a:solidFill>
                  <a:srgbClr val="FF3300"/>
                </a:solidFill>
                <a:latin typeface="Arial" charset="0"/>
              </a:defRPr>
            </a:lvl4pPr>
            <a:lvl5pPr marL="2057400" indent="-228600" algn="l" eaLnBrk="0" hangingPunct="0">
              <a:spcBef>
                <a:spcPct val="20000"/>
              </a:spcBef>
              <a:buChar char="»"/>
              <a:defRPr sz="2000">
                <a:solidFill>
                  <a:srgbClr val="FF3300"/>
                </a:solidFill>
                <a:latin typeface="Arial" charset="0"/>
              </a:defRPr>
            </a:lvl5pPr>
            <a:lvl6pPr marL="2514600" indent="-228600" eaLnBrk="0" fontAlgn="base" hangingPunct="0">
              <a:spcBef>
                <a:spcPct val="20000"/>
              </a:spcBef>
              <a:spcAft>
                <a:spcPct val="0"/>
              </a:spcAft>
              <a:buChar char="»"/>
              <a:defRPr sz="2000">
                <a:solidFill>
                  <a:srgbClr val="FF3300"/>
                </a:solidFill>
                <a:latin typeface="Arial" charset="0"/>
              </a:defRPr>
            </a:lvl6pPr>
            <a:lvl7pPr marL="2971800" indent="-228600" eaLnBrk="0" fontAlgn="base" hangingPunct="0">
              <a:spcBef>
                <a:spcPct val="20000"/>
              </a:spcBef>
              <a:spcAft>
                <a:spcPct val="0"/>
              </a:spcAft>
              <a:buChar char="»"/>
              <a:defRPr sz="2000">
                <a:solidFill>
                  <a:srgbClr val="FF3300"/>
                </a:solidFill>
                <a:latin typeface="Arial" charset="0"/>
              </a:defRPr>
            </a:lvl7pPr>
            <a:lvl8pPr marL="3429000" indent="-228600" eaLnBrk="0" fontAlgn="base" hangingPunct="0">
              <a:spcBef>
                <a:spcPct val="20000"/>
              </a:spcBef>
              <a:spcAft>
                <a:spcPct val="0"/>
              </a:spcAft>
              <a:buChar char="»"/>
              <a:defRPr sz="2000">
                <a:solidFill>
                  <a:srgbClr val="FF3300"/>
                </a:solidFill>
                <a:latin typeface="Arial" charset="0"/>
              </a:defRPr>
            </a:lvl8pPr>
            <a:lvl9pPr marL="3886200" indent="-228600" eaLnBrk="0" fontAlgn="base" hangingPunct="0">
              <a:spcBef>
                <a:spcPct val="20000"/>
              </a:spcBef>
              <a:spcAft>
                <a:spcPct val="0"/>
              </a:spcAft>
              <a:buChar char="»"/>
              <a:defRPr sz="2000">
                <a:solidFill>
                  <a:srgbClr val="FF3300"/>
                </a:solidFill>
                <a:latin typeface="Arial" charset="0"/>
              </a:defRPr>
            </a:lvl9pPr>
          </a:lstStyle>
          <a:p>
            <a:pPr algn="ctr" eaLnBrk="1" hangingPunct="1">
              <a:spcBef>
                <a:spcPct val="0"/>
              </a:spcBef>
            </a:pPr>
            <a:r>
              <a:rPr lang="en-US" altLang="en-US" sz="1500" b="1" dirty="0" err="1">
                <a:solidFill>
                  <a:srgbClr val="000000"/>
                </a:solidFill>
                <a:cs typeface="Times New Roman" panose="02020603050405020304" pitchFamily="18" charset="0"/>
              </a:rPr>
              <a:t>Z</a:t>
            </a:r>
            <a:r>
              <a:rPr lang="en-US" altLang="en-US" sz="1500" b="1" baseline="-25000" dirty="0" err="1">
                <a:solidFill>
                  <a:srgbClr val="000000"/>
                </a:solidFill>
                <a:cs typeface="Times New Roman" panose="02020603050405020304" pitchFamily="18" charset="0"/>
              </a:rPr>
              <a:t>j</a:t>
            </a:r>
            <a:r>
              <a:rPr lang="en-US" altLang="en-US" sz="1500" b="1" dirty="0">
                <a:solidFill>
                  <a:srgbClr val="000000"/>
                </a:solidFill>
                <a:cs typeface="Times New Roman" panose="02020603050405020304" pitchFamily="18" charset="0"/>
              </a:rPr>
              <a:t>= </a:t>
            </a:r>
            <a:r>
              <a:rPr lang="en-US" altLang="en-US" sz="1500" dirty="0">
                <a:solidFill>
                  <a:srgbClr val="000000"/>
                </a:solidFill>
                <a:cs typeface="Times New Roman" panose="02020603050405020304" pitchFamily="18" charset="0"/>
              </a:rPr>
              <a:t>(</a:t>
            </a:r>
            <a:r>
              <a:rPr lang="en-US" altLang="en-US" sz="1500" dirty="0" err="1">
                <a:solidFill>
                  <a:srgbClr val="000000"/>
                </a:solidFill>
                <a:cs typeface="Times New Roman" panose="02020603050405020304" pitchFamily="18" charset="0"/>
              </a:rPr>
              <a:t>X</a:t>
            </a:r>
            <a:r>
              <a:rPr lang="en-US" altLang="en-US" sz="1500" baseline="-25000" dirty="0" err="1">
                <a:solidFill>
                  <a:srgbClr val="000000"/>
                </a:solidFill>
                <a:cs typeface="Times New Roman" panose="02020603050405020304" pitchFamily="18" charset="0"/>
              </a:rPr>
              <a:t>j</a:t>
            </a:r>
            <a:r>
              <a:rPr lang="en-US" altLang="en-US" sz="1500" dirty="0">
                <a:solidFill>
                  <a:srgbClr val="000000"/>
                </a:solidFill>
                <a:cs typeface="Times New Roman" panose="02020603050405020304" pitchFamily="18" charset="0"/>
              </a:rPr>
              <a:t>, </a:t>
            </a:r>
            <a:r>
              <a:rPr lang="en-US" altLang="en-US" sz="1500" dirty="0" err="1">
                <a:solidFill>
                  <a:srgbClr val="000000"/>
                </a:solidFill>
                <a:cs typeface="Times New Roman" panose="02020603050405020304" pitchFamily="18" charset="0"/>
              </a:rPr>
              <a:t>X</a:t>
            </a:r>
            <a:r>
              <a:rPr lang="en-US" altLang="en-US" sz="1500" baseline="-25000" dirty="0" err="1">
                <a:solidFill>
                  <a:srgbClr val="000000"/>
                </a:solidFill>
                <a:cs typeface="Times New Roman" panose="02020603050405020304" pitchFamily="18" charset="0"/>
              </a:rPr>
              <a:t>j</a:t>
            </a:r>
            <a:r>
              <a:rPr lang="en-US" altLang="en-US" sz="1500" baseline="-25000" dirty="0">
                <a:solidFill>
                  <a:srgbClr val="000000"/>
                </a:solidFill>
                <a:cs typeface="Times New Roman" panose="02020603050405020304" pitchFamily="18" charset="0"/>
              </a:rPr>
              <a:t>+</a:t>
            </a:r>
            <a:r>
              <a:rPr lang="en-US" altLang="en-US" sz="1500" baseline="-25000" dirty="0">
                <a:solidFill>
                  <a:srgbClr val="000000"/>
                </a:solidFill>
                <a:cs typeface="Times New Roman" panose="02020603050405020304" pitchFamily="18" charset="0"/>
                <a:sym typeface="Symbol" pitchFamily="18" charset="2"/>
              </a:rPr>
              <a:t></a:t>
            </a:r>
            <a:r>
              <a:rPr lang="en-US" altLang="en-US" sz="1500" dirty="0">
                <a:solidFill>
                  <a:srgbClr val="000000"/>
                </a:solidFill>
                <a:cs typeface="Times New Roman" panose="02020603050405020304" pitchFamily="18" charset="0"/>
                <a:sym typeface="Symbol" pitchFamily="18" charset="2"/>
              </a:rPr>
              <a:t>, X</a:t>
            </a:r>
            <a:r>
              <a:rPr lang="en-US" altLang="en-US" sz="1500" baseline="-25000" dirty="0">
                <a:solidFill>
                  <a:srgbClr val="000000"/>
                </a:solidFill>
                <a:cs typeface="Times New Roman" panose="02020603050405020304" pitchFamily="18" charset="0"/>
                <a:sym typeface="Symbol" pitchFamily="18" charset="2"/>
              </a:rPr>
              <a:t>j+2</a:t>
            </a:r>
            <a:r>
              <a:rPr lang="en-US" altLang="en-US" sz="1500" dirty="0">
                <a:solidFill>
                  <a:srgbClr val="000000"/>
                </a:solidFill>
                <a:cs typeface="Times New Roman" panose="02020603050405020304" pitchFamily="18" charset="0"/>
                <a:sym typeface="Symbol" pitchFamily="18" charset="2"/>
              </a:rPr>
              <a:t>, …, </a:t>
            </a:r>
            <a:r>
              <a:rPr lang="en-US" altLang="en-US" sz="1500" dirty="0" err="1">
                <a:solidFill>
                  <a:srgbClr val="000000"/>
                </a:solidFill>
                <a:cs typeface="Times New Roman" panose="02020603050405020304" pitchFamily="18" charset="0"/>
                <a:sym typeface="Symbol" pitchFamily="18" charset="2"/>
              </a:rPr>
              <a:t>X</a:t>
            </a:r>
            <a:r>
              <a:rPr lang="en-US" altLang="en-US" sz="1500" baseline="-25000" dirty="0" err="1">
                <a:solidFill>
                  <a:srgbClr val="000000"/>
                </a:solidFill>
                <a:cs typeface="Times New Roman" panose="02020603050405020304" pitchFamily="18" charset="0"/>
                <a:sym typeface="Symbol" pitchFamily="18" charset="2"/>
              </a:rPr>
              <a:t>j</a:t>
            </a:r>
            <a:r>
              <a:rPr lang="en-US" altLang="en-US" sz="1500" baseline="-25000" dirty="0">
                <a:solidFill>
                  <a:srgbClr val="000000"/>
                </a:solidFill>
                <a:cs typeface="Times New Roman" panose="02020603050405020304" pitchFamily="18" charset="0"/>
                <a:sym typeface="Symbol" pitchFamily="18" charset="2"/>
              </a:rPr>
              <a:t>+(d-1)</a:t>
            </a:r>
            <a:r>
              <a:rPr lang="en-US" altLang="en-US" sz="1500" dirty="0">
                <a:solidFill>
                  <a:srgbClr val="000000"/>
                </a:solidFill>
                <a:cs typeface="Times New Roman" panose="02020603050405020304" pitchFamily="18" charset="0"/>
                <a:sym typeface="Symbol" pitchFamily="18" charset="2"/>
              </a:rPr>
              <a:t>)</a:t>
            </a:r>
          </a:p>
        </p:txBody>
      </p:sp>
      <p:sp>
        <p:nvSpPr>
          <p:cNvPr id="19" name="Text Box 7">
            <a:extLst>
              <a:ext uri="{FF2B5EF4-FFF2-40B4-BE49-F238E27FC236}">
                <a16:creationId xmlns:a16="http://schemas.microsoft.com/office/drawing/2014/main" xmlns="" id="{49E4843C-E84A-4169-9119-EAAD47C045FD}"/>
              </a:ext>
            </a:extLst>
          </p:cNvPr>
          <p:cNvSpPr txBox="1">
            <a:spLocks noChangeArrowheads="1"/>
          </p:cNvSpPr>
          <p:nvPr/>
        </p:nvSpPr>
        <p:spPr bwMode="auto">
          <a:xfrm>
            <a:off x="1821930" y="4706181"/>
            <a:ext cx="2339123" cy="800219"/>
          </a:xfrm>
          <a:prstGeom prst="rect">
            <a:avLst/>
          </a:prstGeom>
          <a:solidFill>
            <a:schemeClr val="bg1"/>
          </a:solidFill>
          <a:ln>
            <a:solidFill>
              <a:schemeClr val="tx1"/>
            </a:solidFill>
          </a:ln>
        </p:spPr>
        <p:txBody>
          <a:bodyPr wrap="square">
            <a:spAutoFit/>
          </a:bodyPr>
          <a:lstStyle>
            <a:lvl1pPr algn="l" eaLnBrk="0" hangingPunct="0">
              <a:spcBef>
                <a:spcPct val="20000"/>
              </a:spcBef>
              <a:defRPr sz="3200">
                <a:solidFill>
                  <a:schemeClr val="tx1"/>
                </a:solidFill>
                <a:latin typeface="Times New Roman" pitchFamily="18" charset="0"/>
              </a:defRPr>
            </a:lvl1pPr>
            <a:lvl2pPr marL="742950" indent="-285750" algn="l" eaLnBrk="0" hangingPunct="0">
              <a:spcBef>
                <a:spcPct val="20000"/>
              </a:spcBef>
              <a:buFont typeface="Wingdings" pitchFamily="2" charset="2"/>
              <a:buChar char="Ø"/>
              <a:defRPr sz="2800">
                <a:solidFill>
                  <a:schemeClr val="folHlink"/>
                </a:solidFill>
                <a:latin typeface="Arial" charset="0"/>
              </a:defRPr>
            </a:lvl2pPr>
            <a:lvl3pPr marL="1143000" indent="-228600" algn="l" eaLnBrk="0" hangingPunct="0">
              <a:spcBef>
                <a:spcPct val="20000"/>
              </a:spcBef>
              <a:buFont typeface="Wingdings" pitchFamily="2" charset="2"/>
              <a:buChar char="q"/>
              <a:defRPr sz="2400">
                <a:solidFill>
                  <a:srgbClr val="FF3300"/>
                </a:solidFill>
                <a:latin typeface="Arial" charset="0"/>
              </a:defRPr>
            </a:lvl3pPr>
            <a:lvl4pPr marL="1600200" indent="-228600" algn="l" eaLnBrk="0" hangingPunct="0">
              <a:spcBef>
                <a:spcPct val="20000"/>
              </a:spcBef>
              <a:buChar char="–"/>
              <a:defRPr sz="2000">
                <a:solidFill>
                  <a:srgbClr val="FF3300"/>
                </a:solidFill>
                <a:latin typeface="Arial" charset="0"/>
              </a:defRPr>
            </a:lvl4pPr>
            <a:lvl5pPr marL="2057400" indent="-228600" algn="l" eaLnBrk="0" hangingPunct="0">
              <a:spcBef>
                <a:spcPct val="20000"/>
              </a:spcBef>
              <a:buChar char="»"/>
              <a:defRPr sz="2000">
                <a:solidFill>
                  <a:srgbClr val="FF3300"/>
                </a:solidFill>
                <a:latin typeface="Arial" charset="0"/>
              </a:defRPr>
            </a:lvl5pPr>
            <a:lvl6pPr marL="2514600" indent="-228600" eaLnBrk="0" fontAlgn="base" hangingPunct="0">
              <a:spcBef>
                <a:spcPct val="20000"/>
              </a:spcBef>
              <a:spcAft>
                <a:spcPct val="0"/>
              </a:spcAft>
              <a:buChar char="»"/>
              <a:defRPr sz="2000">
                <a:solidFill>
                  <a:srgbClr val="FF3300"/>
                </a:solidFill>
                <a:latin typeface="Arial" charset="0"/>
              </a:defRPr>
            </a:lvl6pPr>
            <a:lvl7pPr marL="2971800" indent="-228600" eaLnBrk="0" fontAlgn="base" hangingPunct="0">
              <a:spcBef>
                <a:spcPct val="20000"/>
              </a:spcBef>
              <a:spcAft>
                <a:spcPct val="0"/>
              </a:spcAft>
              <a:buChar char="»"/>
              <a:defRPr sz="2000">
                <a:solidFill>
                  <a:srgbClr val="FF3300"/>
                </a:solidFill>
                <a:latin typeface="Arial" charset="0"/>
              </a:defRPr>
            </a:lvl7pPr>
            <a:lvl8pPr marL="3429000" indent="-228600" eaLnBrk="0" fontAlgn="base" hangingPunct="0">
              <a:spcBef>
                <a:spcPct val="20000"/>
              </a:spcBef>
              <a:spcAft>
                <a:spcPct val="0"/>
              </a:spcAft>
              <a:buChar char="»"/>
              <a:defRPr sz="2000">
                <a:solidFill>
                  <a:srgbClr val="FF3300"/>
                </a:solidFill>
                <a:latin typeface="Arial" charset="0"/>
              </a:defRPr>
            </a:lvl8pPr>
            <a:lvl9pPr marL="3886200" indent="-228600" eaLnBrk="0" fontAlgn="base" hangingPunct="0">
              <a:spcBef>
                <a:spcPct val="20000"/>
              </a:spcBef>
              <a:spcAft>
                <a:spcPct val="0"/>
              </a:spcAft>
              <a:buChar char="»"/>
              <a:defRPr sz="2000">
                <a:solidFill>
                  <a:srgbClr val="FF3300"/>
                </a:solidFill>
                <a:latin typeface="Arial" charset="0"/>
              </a:defRPr>
            </a:lvl9pPr>
          </a:lstStyle>
          <a:p>
            <a:pPr eaLnBrk="1" hangingPunct="1">
              <a:spcBef>
                <a:spcPct val="0"/>
              </a:spcBef>
            </a:pPr>
            <a:r>
              <a:rPr lang="en-US" altLang="en-US" sz="1500" dirty="0">
                <a:solidFill>
                  <a:srgbClr val="000000"/>
                </a:solidFill>
                <a:cs typeface="Times New Roman" panose="02020603050405020304" pitchFamily="18" charset="0"/>
              </a:rPr>
              <a:t>j → 1, 2, …, N-(d-1)</a:t>
            </a:r>
            <a:r>
              <a:rPr lang="en-US" altLang="en-US" sz="1500" dirty="0">
                <a:solidFill>
                  <a:srgbClr val="000000"/>
                </a:solidFill>
                <a:cs typeface="Times New Roman" panose="02020603050405020304" pitchFamily="18" charset="0"/>
                <a:sym typeface="Symbol" pitchFamily="18" charset="2"/>
              </a:rPr>
              <a:t>/t </a:t>
            </a:r>
          </a:p>
          <a:p>
            <a:pPr eaLnBrk="1" hangingPunct="1">
              <a:spcBef>
                <a:spcPct val="0"/>
              </a:spcBef>
            </a:pPr>
            <a:r>
              <a:rPr lang="en-US" altLang="en-US" sz="1500" dirty="0">
                <a:solidFill>
                  <a:srgbClr val="000000"/>
                </a:solidFill>
                <a:cs typeface="Times New Roman" panose="02020603050405020304" pitchFamily="18" charset="0"/>
                <a:sym typeface="Symbol" pitchFamily="18" charset="2"/>
              </a:rPr>
              <a:t>    = 1,2,..9,10-(2-1)1 </a:t>
            </a:r>
            <a:endParaRPr lang="en-US" altLang="en-US" sz="1600" dirty="0">
              <a:solidFill>
                <a:srgbClr val="000000"/>
              </a:solidFill>
              <a:cs typeface="Times New Roman" panose="02020603050405020304" pitchFamily="18" charset="0"/>
              <a:sym typeface="Symbol" pitchFamily="18" charset="2"/>
            </a:endParaRPr>
          </a:p>
          <a:p>
            <a:pPr eaLnBrk="1" hangingPunct="1">
              <a:spcBef>
                <a:spcPct val="0"/>
              </a:spcBef>
            </a:pPr>
            <a:r>
              <a:rPr lang="en-US" altLang="en-US" sz="1600" dirty="0">
                <a:solidFill>
                  <a:srgbClr val="000000"/>
                </a:solidFill>
                <a:cs typeface="Times New Roman" panose="02020603050405020304" pitchFamily="18" charset="0"/>
                <a:sym typeface="Symbol" pitchFamily="18" charset="2"/>
              </a:rPr>
              <a:t>    = 1,2,3…9</a:t>
            </a:r>
          </a:p>
        </p:txBody>
      </p:sp>
      <p:sp>
        <p:nvSpPr>
          <p:cNvPr id="25" name="Arrow: Right 24">
            <a:extLst>
              <a:ext uri="{FF2B5EF4-FFF2-40B4-BE49-F238E27FC236}">
                <a16:creationId xmlns:a16="http://schemas.microsoft.com/office/drawing/2014/main" xmlns="" id="{C5F2E49B-A778-4F45-AC68-1ABE08BC5C94}"/>
              </a:ext>
            </a:extLst>
          </p:cNvPr>
          <p:cNvSpPr/>
          <p:nvPr/>
        </p:nvSpPr>
        <p:spPr>
          <a:xfrm>
            <a:off x="7478477" y="4036313"/>
            <a:ext cx="780119" cy="2964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xmlns="" id="{6B2668F5-22C6-4800-BF2D-E228265BE995}"/>
              </a:ext>
            </a:extLst>
          </p:cNvPr>
          <p:cNvSpPr txBox="1"/>
          <p:nvPr/>
        </p:nvSpPr>
        <p:spPr>
          <a:xfrm>
            <a:off x="1851625" y="4163515"/>
            <a:ext cx="1337444" cy="338554"/>
          </a:xfrm>
          <a:prstGeom prst="rect">
            <a:avLst/>
          </a:prstGeom>
          <a:solidFill>
            <a:schemeClr val="bg1"/>
          </a:solidFill>
          <a:ln>
            <a:solidFill>
              <a:schemeClr val="tx1"/>
            </a:solidFill>
          </a:ln>
        </p:spPr>
        <p:txBody>
          <a:bodyPr wrap="square">
            <a:spAutoFit/>
          </a:bodyPr>
          <a:lstStyle/>
          <a:p>
            <a:r>
              <a:rPr lang="en-US" altLang="en-US" sz="1500" dirty="0" err="1">
                <a:solidFill>
                  <a:srgbClr val="000000"/>
                </a:solidFill>
                <a:latin typeface="Times New Roman" panose="02020603050405020304" pitchFamily="18" charset="0"/>
                <a:cs typeface="Times New Roman" panose="02020603050405020304" pitchFamily="18" charset="0"/>
                <a:sym typeface="Symbol" pitchFamily="18" charset="2"/>
              </a:rPr>
              <a:t>Z</a:t>
            </a:r>
            <a:r>
              <a:rPr lang="en-US" altLang="en-US" sz="1500" baseline="-25000" dirty="0" err="1">
                <a:solidFill>
                  <a:srgbClr val="000000"/>
                </a:solidFill>
                <a:latin typeface="Times New Roman" panose="02020603050405020304" pitchFamily="18" charset="0"/>
                <a:cs typeface="Times New Roman" panose="02020603050405020304" pitchFamily="18" charset="0"/>
                <a:sym typeface="Symbol" pitchFamily="18" charset="2"/>
              </a:rPr>
              <a:t>j</a:t>
            </a:r>
            <a:r>
              <a:rPr lang="en-US" altLang="en-US" sz="1500" dirty="0">
                <a:solidFill>
                  <a:srgbClr val="000000"/>
                </a:solidFill>
                <a:latin typeface="Times New Roman" panose="02020603050405020304" pitchFamily="18" charset="0"/>
                <a:cs typeface="Times New Roman" panose="02020603050405020304" pitchFamily="18" charset="0"/>
                <a:sym typeface="Symbol" pitchFamily="18" charset="2"/>
              </a:rPr>
              <a:t>= (</a:t>
            </a:r>
            <a:r>
              <a:rPr lang="en-US" altLang="en-US" sz="1600" dirty="0" err="1">
                <a:solidFill>
                  <a:srgbClr val="000000"/>
                </a:solidFill>
                <a:latin typeface="Times New Roman" panose="02020603050405020304" pitchFamily="18" charset="0"/>
                <a:cs typeface="Times New Roman" panose="02020603050405020304" pitchFamily="18" charset="0"/>
                <a:sym typeface="Symbol" pitchFamily="18" charset="2"/>
              </a:rPr>
              <a:t>X</a:t>
            </a:r>
            <a:r>
              <a:rPr lang="en-US" altLang="en-US" sz="1600" baseline="-25000" dirty="0" err="1">
                <a:solidFill>
                  <a:srgbClr val="000000"/>
                </a:solidFill>
                <a:latin typeface="Times New Roman" panose="02020603050405020304" pitchFamily="18" charset="0"/>
                <a:cs typeface="Times New Roman" panose="02020603050405020304" pitchFamily="18" charset="0"/>
                <a:sym typeface="Symbol" pitchFamily="18" charset="2"/>
              </a:rPr>
              <a:t>j</a:t>
            </a:r>
            <a:r>
              <a:rPr lang="en-US" altLang="en-US" sz="1600" dirty="0">
                <a:solidFill>
                  <a:srgbClr val="000000"/>
                </a:solidFill>
                <a:latin typeface="Times New Roman" panose="02020603050405020304" pitchFamily="18" charset="0"/>
                <a:cs typeface="Times New Roman" panose="02020603050405020304" pitchFamily="18" charset="0"/>
                <a:sym typeface="Symbol" pitchFamily="18" charset="2"/>
              </a:rPr>
              <a:t>, X</a:t>
            </a:r>
            <a:r>
              <a:rPr lang="en-US" altLang="en-US" sz="1600" baseline="-25000" dirty="0">
                <a:solidFill>
                  <a:srgbClr val="000000"/>
                </a:solidFill>
                <a:latin typeface="Times New Roman" panose="02020603050405020304" pitchFamily="18" charset="0"/>
                <a:cs typeface="Times New Roman" panose="02020603050405020304" pitchFamily="18" charset="0"/>
                <a:sym typeface="Symbol" pitchFamily="18" charset="2"/>
              </a:rPr>
              <a:t>j+1</a:t>
            </a:r>
            <a:r>
              <a:rPr lang="en-US" altLang="en-US" sz="1500" dirty="0">
                <a:solidFill>
                  <a:srgbClr val="000000"/>
                </a:solidFill>
                <a:latin typeface="Times New Roman" panose="02020603050405020304" pitchFamily="18" charset="0"/>
                <a:cs typeface="Times New Roman" panose="02020603050405020304" pitchFamily="18" charset="0"/>
                <a:sym typeface="Symbol" pitchFamily="18" charset="2"/>
              </a:rPr>
              <a:t>)</a:t>
            </a:r>
            <a:endParaRPr lang="en-IN" sz="1500" dirty="0">
              <a:latin typeface="Times New Roman" panose="02020603050405020304" pitchFamily="18" charset="0"/>
              <a:cs typeface="Times New Roman" panose="02020603050405020304" pitchFamily="18" charset="0"/>
            </a:endParaRPr>
          </a:p>
        </p:txBody>
      </p:sp>
      <p:sp>
        <p:nvSpPr>
          <p:cNvPr id="16" name="Text Box 3">
            <a:extLst>
              <a:ext uri="{FF2B5EF4-FFF2-40B4-BE49-F238E27FC236}">
                <a16:creationId xmlns:a16="http://schemas.microsoft.com/office/drawing/2014/main" xmlns="" id="{A755206A-E9F7-47A2-8501-E914230967D3}"/>
              </a:ext>
            </a:extLst>
          </p:cNvPr>
          <p:cNvSpPr txBox="1"/>
          <p:nvPr/>
        </p:nvSpPr>
        <p:spPr>
          <a:xfrm>
            <a:off x="5979186" y="2991595"/>
            <a:ext cx="1337444" cy="25245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xmlns="" id="{B78C9FF6-F6F0-497D-BEF6-652B003CACF3}"/>
              </a:ext>
            </a:extLst>
          </p:cNvPr>
          <p:cNvPicPr>
            <a:picLocks noChangeAspect="1"/>
          </p:cNvPicPr>
          <p:nvPr/>
        </p:nvPicPr>
        <p:blipFill>
          <a:blip r:embed="rId3"/>
          <a:stretch>
            <a:fillRect/>
          </a:stretch>
        </p:blipFill>
        <p:spPr>
          <a:xfrm>
            <a:off x="8420444" y="3459065"/>
            <a:ext cx="3505504" cy="1450974"/>
          </a:xfrm>
          <a:prstGeom prst="rect">
            <a:avLst/>
          </a:prstGeom>
          <a:ln>
            <a:solidFill>
              <a:schemeClr val="tx1"/>
            </a:solidFill>
          </a:ln>
        </p:spPr>
      </p:pic>
      <p:sp>
        <p:nvSpPr>
          <p:cNvPr id="17" name="Slide Number Placeholder 3">
            <a:extLst>
              <a:ext uri="{FF2B5EF4-FFF2-40B4-BE49-F238E27FC236}">
                <a16:creationId xmlns:a16="http://schemas.microsoft.com/office/drawing/2014/main" xmlns="" id="{51F06B0E-EE7D-4BBE-B480-C53BF70E1692}"/>
              </a:ext>
            </a:extLst>
          </p:cNvPr>
          <p:cNvSpPr>
            <a:spLocks noGrp="1"/>
          </p:cNvSpPr>
          <p:nvPr>
            <p:ph type="sldNum" sz="quarter" idx="12"/>
          </p:nvPr>
        </p:nvSpPr>
        <p:spPr>
          <a:xfrm>
            <a:off x="10480766" y="6307672"/>
            <a:ext cx="1463040" cy="274320"/>
          </a:xfrm>
        </p:spPr>
        <p:txBody>
          <a:bodyPr/>
          <a:lstStyle/>
          <a:p>
            <a:fld id="{9792D8DF-3C3C-40BC-A99B-2B30BB9A6DDE}" type="slidenum">
              <a:rPr lang="en-IN" smtClean="0"/>
              <a:t>12</a:t>
            </a:fld>
            <a:endParaRPr lang="en-IN" dirty="0"/>
          </a:p>
        </p:txBody>
      </p:sp>
    </p:spTree>
    <p:extLst>
      <p:ext uri="{BB962C8B-B14F-4D97-AF65-F5344CB8AC3E}">
        <p14:creationId xmlns:p14="http://schemas.microsoft.com/office/powerpoint/2010/main" val="314655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xmlns="" id="{CF263387-8EA8-4CFD-9D2A-0A58D612C88F}"/>
                  </a:ext>
                </a:extLst>
              </p:cNvPr>
              <p:cNvSpPr txBox="1">
                <a:spLocks/>
              </p:cNvSpPr>
              <p:nvPr/>
            </p:nvSpPr>
            <p:spPr>
              <a:xfrm>
                <a:off x="2567396" y="6264739"/>
                <a:ext cx="6668771" cy="4798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1600" dirty="0">
                    <a:latin typeface="Times New Roman" panose="02020603050405020304" pitchFamily="18" charset="0"/>
                    <a:ea typeface="Calibri" panose="020F0502020204030204" pitchFamily="34" charset="0"/>
                    <a:cs typeface="Times New Roman" panose="02020603050405020304" pitchFamily="18" charset="0"/>
                  </a:rPr>
                  <a:t>D</a:t>
                </a:r>
                <a:r>
                  <a:rPr lang="en-IN" sz="1600" baseline="-25000" dirty="0">
                    <a:latin typeface="Times New Roman" panose="02020603050405020304" pitchFamily="18" charset="0"/>
                    <a:ea typeface="Calibri" panose="020F0502020204030204" pitchFamily="34" charset="0"/>
                    <a:cs typeface="Times New Roman" panose="02020603050405020304" pitchFamily="18" charset="0"/>
                  </a:rPr>
                  <a:t>1,2 </a:t>
                </a:r>
                <a:r>
                  <a:rPr lang="en-IN"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IN" sz="1600" i="1" smtClean="0">
                            <a:latin typeface="Cambria Math" panose="02040503050406030204" pitchFamily="18" charset="0"/>
                            <a:cs typeface="Times New Roman" panose="02020603050405020304" pitchFamily="18" charset="0"/>
                          </a:rPr>
                        </m:ctrlPr>
                      </m:radPr>
                      <m:deg/>
                      <m:e>
                        <m:sSup>
                          <m:sSupPr>
                            <m:ctrlPr>
                              <a:rPr lang="en-IN" sz="1600" i="1" smtClean="0">
                                <a:latin typeface="Cambria Math" panose="02040503050406030204" pitchFamily="18" charset="0"/>
                                <a:cs typeface="Times New Roman" panose="02020603050405020304" pitchFamily="18" charset="0"/>
                              </a:rPr>
                            </m:ctrlPr>
                          </m:sSupPr>
                          <m:e>
                            <m:sSub>
                              <m:sSubPr>
                                <m:ctrlPr>
                                  <a:rPr lang="en-IN" sz="160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m:t>
                                </m:r>
                                <m:r>
                                  <a:rPr lang="en-IN" sz="1600" b="0" i="1" smtClean="0">
                                    <a:latin typeface="Cambria Math" panose="02040503050406030204" pitchFamily="18" charset="0"/>
                                    <a:cs typeface="Times New Roman" panose="02020603050405020304" pitchFamily="18" charset="0"/>
                                  </a:rPr>
                                  <m:t>𝑥</m:t>
                                </m:r>
                              </m:e>
                              <m:sub>
                                <m:r>
                                  <a:rPr lang="en-IN" sz="1600" b="0" i="1" smtClean="0">
                                    <a:latin typeface="Cambria Math" panose="02040503050406030204" pitchFamily="18" charset="0"/>
                                    <a:cs typeface="Times New Roman" panose="02020603050405020304" pitchFamily="18" charset="0"/>
                                  </a:rPr>
                                  <m:t>1</m:t>
                                </m:r>
                              </m:sub>
                            </m:sSub>
                            <m:r>
                              <a:rPr lang="en-IN" sz="1600" b="0" i="1" smtClean="0">
                                <a:latin typeface="Cambria Math" panose="02040503050406030204" pitchFamily="18" charset="0"/>
                                <a:cs typeface="Times New Roman" panose="02020603050405020304" pitchFamily="18" charset="0"/>
                              </a:rPr>
                              <m:t>−</m:t>
                            </m:r>
                            <m:sSub>
                              <m:sSubPr>
                                <m:ctrlPr>
                                  <a:rPr lang="en-IN" sz="1600" b="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𝑥</m:t>
                                </m:r>
                              </m:e>
                              <m:sub>
                                <m:r>
                                  <a:rPr lang="en-IN" sz="1600" b="0" i="1" smtClean="0">
                                    <a:latin typeface="Cambria Math" panose="02040503050406030204" pitchFamily="18" charset="0"/>
                                    <a:cs typeface="Times New Roman" panose="02020603050405020304" pitchFamily="18" charset="0"/>
                                  </a:rPr>
                                  <m:t>2</m:t>
                                </m:r>
                              </m:sub>
                            </m:sSub>
                            <m:r>
                              <a:rPr lang="en-IN" sz="1600" b="0" i="1" smtClean="0">
                                <a:latin typeface="Cambria Math" panose="02040503050406030204" pitchFamily="18" charset="0"/>
                                <a:cs typeface="Times New Roman" panose="02020603050405020304" pitchFamily="18" charset="0"/>
                              </a:rPr>
                              <m:t>)</m:t>
                            </m:r>
                          </m:e>
                          <m:sup>
                            <m:r>
                              <a:rPr lang="en-IN" sz="1600" b="0" i="1" smtClean="0">
                                <a:latin typeface="Cambria Math" panose="02040503050406030204" pitchFamily="18" charset="0"/>
                                <a:cs typeface="Times New Roman" panose="02020603050405020304" pitchFamily="18" charset="0"/>
                              </a:rPr>
                              <m:t>2</m:t>
                            </m:r>
                          </m:sup>
                        </m:sSup>
                        <m:r>
                          <a:rPr lang="en-IN" sz="1600" b="0" i="1" smtClean="0">
                            <a:latin typeface="Cambria Math" panose="02040503050406030204" pitchFamily="18" charset="0"/>
                            <a:cs typeface="Times New Roman" panose="02020603050405020304" pitchFamily="18" charset="0"/>
                          </a:rPr>
                          <m:t>+(</m:t>
                        </m:r>
                        <m:sSup>
                          <m:sSupPr>
                            <m:ctrlPr>
                              <a:rPr lang="en-IN" sz="1600" b="0" i="1" smtClean="0">
                                <a:latin typeface="Cambria Math" panose="02040503050406030204" pitchFamily="18" charset="0"/>
                                <a:cs typeface="Times New Roman" panose="02020603050405020304" pitchFamily="18" charset="0"/>
                              </a:rPr>
                            </m:ctrlPr>
                          </m:sSupPr>
                          <m:e>
                            <m:sSub>
                              <m:sSubPr>
                                <m:ctrlPr>
                                  <a:rPr lang="en-IN" sz="1600" b="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𝑥</m:t>
                                </m:r>
                              </m:e>
                              <m:sub>
                                <m:r>
                                  <a:rPr lang="en-IN" sz="1600" b="0" i="1" smtClean="0">
                                    <a:latin typeface="Cambria Math" panose="02040503050406030204" pitchFamily="18" charset="0"/>
                                    <a:cs typeface="Times New Roman" panose="02020603050405020304" pitchFamily="18" charset="0"/>
                                  </a:rPr>
                                  <m:t>2</m:t>
                                </m:r>
                              </m:sub>
                            </m:sSub>
                            <m:r>
                              <a:rPr lang="en-IN" sz="1600" b="0" i="1" smtClean="0">
                                <a:latin typeface="Cambria Math" panose="02040503050406030204" pitchFamily="18" charset="0"/>
                                <a:cs typeface="Times New Roman" panose="02020603050405020304" pitchFamily="18" charset="0"/>
                              </a:rPr>
                              <m:t>−</m:t>
                            </m:r>
                            <m:sSub>
                              <m:sSubPr>
                                <m:ctrlPr>
                                  <a:rPr lang="en-IN" sz="1600" b="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𝑥</m:t>
                                </m:r>
                              </m:e>
                              <m:sub>
                                <m:r>
                                  <a:rPr lang="en-IN" sz="1600" b="0" i="1" smtClean="0">
                                    <a:latin typeface="Cambria Math" panose="02040503050406030204" pitchFamily="18" charset="0"/>
                                    <a:cs typeface="Times New Roman" panose="02020603050405020304" pitchFamily="18" charset="0"/>
                                  </a:rPr>
                                  <m:t>3</m:t>
                                </m:r>
                              </m:sub>
                            </m:sSub>
                            <m:r>
                              <a:rPr lang="en-IN" sz="1600" b="0" i="1" smtClean="0">
                                <a:latin typeface="Cambria Math" panose="02040503050406030204" pitchFamily="18" charset="0"/>
                                <a:cs typeface="Times New Roman" panose="02020603050405020304" pitchFamily="18" charset="0"/>
                              </a:rPr>
                              <m:t>)</m:t>
                            </m:r>
                          </m:e>
                          <m:sup>
                            <m:r>
                              <a:rPr lang="en-IN" sz="1600" b="0" i="1" smtClean="0">
                                <a:latin typeface="Cambria Math" panose="02040503050406030204" pitchFamily="18" charset="0"/>
                                <a:cs typeface="Times New Roman" panose="02020603050405020304" pitchFamily="18" charset="0"/>
                              </a:rPr>
                              <m:t>2</m:t>
                            </m:r>
                          </m:sup>
                        </m:sSup>
                      </m:e>
                    </m:rad>
                  </m:oMath>
                </a14:m>
                <a:r>
                  <a:rPr lang="en-IN" sz="1600" dirty="0">
                    <a:latin typeface="Times New Roman" panose="02020603050405020304" pitchFamily="18" charset="0"/>
                    <a:ea typeface="Calibri" panose="020F0502020204030204" pitchFamily="34" charset="0"/>
                    <a:cs typeface="Times New Roman" panose="02020603050405020304" pitchFamily="18" charset="0"/>
                  </a:rPr>
                  <a:t> = Euclidian distance between Z</a:t>
                </a:r>
                <a:r>
                  <a:rPr lang="en-IN" sz="16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IN" sz="1600" dirty="0">
                    <a:latin typeface="Times New Roman" panose="02020603050405020304" pitchFamily="18" charset="0"/>
                    <a:ea typeface="Calibri" panose="020F0502020204030204" pitchFamily="34" charset="0"/>
                    <a:cs typeface="Times New Roman" panose="02020603050405020304" pitchFamily="18" charset="0"/>
                  </a:rPr>
                  <a:t>&amp; Z</a:t>
                </a:r>
                <a:r>
                  <a:rPr lang="en-IN" sz="16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IN" sz="1600" dirty="0">
                    <a:latin typeface="Times New Roman" panose="02020603050405020304" pitchFamily="18" charset="0"/>
                    <a:ea typeface="Calibri" panose="020F0502020204030204" pitchFamily="34" charset="0"/>
                    <a:cs typeface="Times New Roman" panose="02020603050405020304" pitchFamily="18" charset="0"/>
                  </a:rPr>
                  <a:t>and so on</a:t>
                </a:r>
              </a:p>
              <a:p>
                <a:endParaRPr lang="en-IN" dirty="0"/>
              </a:p>
            </p:txBody>
          </p:sp>
        </mc:Choice>
        <mc:Fallback xmlns="">
          <p:sp>
            <p:nvSpPr>
              <p:cNvPr id="11" name="Content Placeholder 2">
                <a:extLst>
                  <a:ext uri="{FF2B5EF4-FFF2-40B4-BE49-F238E27FC236}">
                    <a16:creationId xmlns:a16="http://schemas.microsoft.com/office/drawing/2014/main" id="{CF263387-8EA8-4CFD-9D2A-0A58D612C88F}"/>
                  </a:ext>
                </a:extLst>
              </p:cNvPr>
              <p:cNvSpPr txBox="1">
                <a:spLocks noRot="1" noChangeAspect="1" noMove="1" noResize="1" noEditPoints="1" noAdjustHandles="1" noChangeArrowheads="1" noChangeShapeType="1" noTextEdit="1"/>
              </p:cNvSpPr>
              <p:nvPr/>
            </p:nvSpPr>
            <p:spPr>
              <a:xfrm>
                <a:off x="2567396" y="6264739"/>
                <a:ext cx="6668771" cy="479865"/>
              </a:xfrm>
              <a:prstGeom prst="rect">
                <a:avLst/>
              </a:prstGeom>
              <a:blipFill>
                <a:blip r:embed="rId2"/>
                <a:stretch>
                  <a:fillRect l="-366" t="-1282"/>
                </a:stretch>
              </a:blipFill>
            </p:spPr>
            <p:txBody>
              <a:bodyPr/>
              <a:lstStyle/>
              <a:p>
                <a:r>
                  <a:rPr lang="en-IN">
                    <a:noFill/>
                  </a:rPr>
                  <a:t> </a:t>
                </a:r>
              </a:p>
            </p:txBody>
          </p:sp>
        </mc:Fallback>
      </mc:AlternateContent>
      <p:sp>
        <p:nvSpPr>
          <p:cNvPr id="14" name="Text Box 3">
            <a:extLst>
              <a:ext uri="{FF2B5EF4-FFF2-40B4-BE49-F238E27FC236}">
                <a16:creationId xmlns:a16="http://schemas.microsoft.com/office/drawing/2014/main" xmlns="" id="{0739EE64-526E-4A6F-A64B-8D42F96E2A9D}"/>
              </a:ext>
            </a:extLst>
          </p:cNvPr>
          <p:cNvSpPr txBox="1"/>
          <p:nvPr/>
        </p:nvSpPr>
        <p:spPr>
          <a:xfrm>
            <a:off x="245392" y="2285388"/>
            <a:ext cx="1186424" cy="3322427"/>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For d=2, τ=1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itle 1">
            <a:extLst>
              <a:ext uri="{FF2B5EF4-FFF2-40B4-BE49-F238E27FC236}">
                <a16:creationId xmlns:a16="http://schemas.microsoft.com/office/drawing/2014/main" xmlns="" id="{3EE8A201-74BD-4CB5-B967-5D26DB84C0FD}"/>
              </a:ext>
            </a:extLst>
          </p:cNvPr>
          <p:cNvSpPr>
            <a:spLocks noGrp="1"/>
          </p:cNvSpPr>
          <p:nvPr>
            <p:ph type="title"/>
          </p:nvPr>
        </p:nvSpPr>
        <p:spPr>
          <a:xfrm>
            <a:off x="838604" y="428082"/>
            <a:ext cx="10515600" cy="823595"/>
          </a:xfrm>
        </p:spPr>
        <p:txBody>
          <a:bodyPr>
            <a:normAutofit/>
          </a:bodyPr>
          <a:lstStyle/>
          <a:p>
            <a:r>
              <a:rPr lang="en-US" sz="4000" dirty="0">
                <a:solidFill>
                  <a:schemeClr val="tx1"/>
                </a:solidFill>
                <a:latin typeface="Times New Roman" panose="02020603050405020304" pitchFamily="18" charset="0"/>
                <a:cs typeface="Times New Roman" panose="02020603050405020304" pitchFamily="18" charset="0"/>
              </a:rPr>
              <a:t>FNN METHOD</a:t>
            </a:r>
            <a:endParaRPr lang="en-IN" sz="4000" dirty="0">
              <a:solidFill>
                <a:schemeClr val="tx1"/>
              </a:solidFill>
            </a:endParaRPr>
          </a:p>
        </p:txBody>
      </p:sp>
      <p:sp>
        <p:nvSpPr>
          <p:cNvPr id="18" name="Text Box 4">
            <a:extLst>
              <a:ext uri="{FF2B5EF4-FFF2-40B4-BE49-F238E27FC236}">
                <a16:creationId xmlns:a16="http://schemas.microsoft.com/office/drawing/2014/main" xmlns="" id="{CB8B87D8-5CE6-48BF-8540-5EEC6255D5BA}"/>
              </a:ext>
            </a:extLst>
          </p:cNvPr>
          <p:cNvSpPr txBox="1"/>
          <p:nvPr/>
        </p:nvSpPr>
        <p:spPr>
          <a:xfrm>
            <a:off x="1656430" y="2366298"/>
            <a:ext cx="670209" cy="313103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For Z</a:t>
            </a:r>
            <a:r>
              <a:rPr kumimoji="0" lang="en-IN" sz="1400" b="0" i="0" u="sng"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1,3</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1,4</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1,5</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1,6</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1,8</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IN" sz="1400" b="0" i="0" u="none" strike="noStrike" kern="0" cap="none" spc="0" normalizeH="0" baseline="-2500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1,9</a:t>
            </a:r>
            <a:endPar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 Box 7">
            <a:extLst>
              <a:ext uri="{FF2B5EF4-FFF2-40B4-BE49-F238E27FC236}">
                <a16:creationId xmlns:a16="http://schemas.microsoft.com/office/drawing/2014/main" xmlns="" id="{C9B157C5-8F4D-4F17-8B3B-A3FF91581231}"/>
              </a:ext>
            </a:extLst>
          </p:cNvPr>
          <p:cNvSpPr txBox="1"/>
          <p:nvPr/>
        </p:nvSpPr>
        <p:spPr>
          <a:xfrm>
            <a:off x="2324568" y="2366298"/>
            <a:ext cx="764339" cy="31310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u="sng" dirty="0">
                <a:effectLst/>
                <a:latin typeface="Times New Roman" panose="02020603050405020304" pitchFamily="18" charset="0"/>
                <a:ea typeface="Calibri" panose="020F0502020204030204" pitchFamily="34" charset="0"/>
                <a:cs typeface="Times New Roman" panose="02020603050405020304" pitchFamily="18" charset="0"/>
              </a:rPr>
              <a:t>For Z</a:t>
            </a:r>
            <a:r>
              <a:rPr lang="en-IN" sz="1400" u="sng" baseline="-25000" dirty="0">
                <a:latin typeface="Times New Roman" panose="02020603050405020304" pitchFamily="18" charset="0"/>
                <a:ea typeface="Calibri" panose="020F0502020204030204" pitchFamily="34" charset="0"/>
                <a:cs typeface="Times New Roman" panose="02020603050405020304" pitchFamily="18" charset="0"/>
              </a:rPr>
              <a:t>2</a:t>
            </a:r>
            <a:r>
              <a:rPr lang="en-IN" sz="1400" u="sng" dirty="0">
                <a:effectLst/>
                <a:latin typeface="Times New Roman" panose="02020603050405020304" pitchFamily="18" charset="0"/>
                <a:ea typeface="Calibri" panose="020F0502020204030204" pitchFamily="34" charset="0"/>
                <a:cs typeface="Times New Roman" panose="02020603050405020304" pitchFamily="18" charset="0"/>
              </a:rPr>
              <a:t> to Z</a:t>
            </a:r>
            <a:r>
              <a:rPr lang="en-IN" sz="1400" u="sng"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6">
            <a:extLst>
              <a:ext uri="{FF2B5EF4-FFF2-40B4-BE49-F238E27FC236}">
                <a16:creationId xmlns:a16="http://schemas.microsoft.com/office/drawing/2014/main" xmlns="" id="{EE1CE3D4-0406-4E87-80F6-014DE395208B}"/>
              </a:ext>
            </a:extLst>
          </p:cNvPr>
          <p:cNvSpPr txBox="1"/>
          <p:nvPr/>
        </p:nvSpPr>
        <p:spPr>
          <a:xfrm>
            <a:off x="3088821" y="2366298"/>
            <a:ext cx="765809" cy="31310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u="sng" dirty="0">
                <a:effectLst/>
                <a:latin typeface="Times New Roman" panose="02020603050405020304" pitchFamily="18" charset="0"/>
                <a:ea typeface="Calibri" panose="020F0502020204030204" pitchFamily="34" charset="0"/>
                <a:cs typeface="Times New Roman" panose="02020603050405020304" pitchFamily="18" charset="0"/>
              </a:rPr>
              <a:t>For Z</a:t>
            </a:r>
            <a:r>
              <a:rPr lang="en-IN" sz="1400" u="sng"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9,8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304FA861-A3BF-4FD2-9BC8-036972FCFAC4}"/>
              </a:ext>
            </a:extLst>
          </p:cNvPr>
          <p:cNvSpPr/>
          <p:nvPr/>
        </p:nvSpPr>
        <p:spPr>
          <a:xfrm>
            <a:off x="1781722" y="3348035"/>
            <a:ext cx="44704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xmlns="" id="{6FC9563C-E651-4612-802F-682F816871F1}"/>
              </a:ext>
            </a:extLst>
          </p:cNvPr>
          <p:cNvSpPr/>
          <p:nvPr/>
        </p:nvSpPr>
        <p:spPr>
          <a:xfrm flipV="1">
            <a:off x="3248206" y="3351845"/>
            <a:ext cx="447040" cy="3009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Arrow: Right 30">
            <a:extLst>
              <a:ext uri="{FF2B5EF4-FFF2-40B4-BE49-F238E27FC236}">
                <a16:creationId xmlns:a16="http://schemas.microsoft.com/office/drawing/2014/main" xmlns="" id="{4A53B117-F5C0-4907-B22C-456B45F15C72}"/>
              </a:ext>
            </a:extLst>
          </p:cNvPr>
          <p:cNvSpPr/>
          <p:nvPr/>
        </p:nvSpPr>
        <p:spPr>
          <a:xfrm>
            <a:off x="3840479" y="3652835"/>
            <a:ext cx="261835" cy="3009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 Box 3">
            <a:extLst>
              <a:ext uri="{FF2B5EF4-FFF2-40B4-BE49-F238E27FC236}">
                <a16:creationId xmlns:a16="http://schemas.microsoft.com/office/drawing/2014/main" xmlns="" id="{320CF7F7-AF5B-4778-8B45-82C9EB2225EA}"/>
              </a:ext>
            </a:extLst>
          </p:cNvPr>
          <p:cNvSpPr txBox="1"/>
          <p:nvPr/>
        </p:nvSpPr>
        <p:spPr>
          <a:xfrm>
            <a:off x="4094932" y="2126201"/>
            <a:ext cx="1084166" cy="351223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Neighbours for d=2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5,</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7,</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8,</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9,</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xmlns="" id="{D797621A-4E72-4002-8D3C-E2E3F1C63A68}"/>
              </a:ext>
            </a:extLst>
          </p:cNvPr>
          <p:cNvSpPr txBox="1"/>
          <p:nvPr/>
        </p:nvSpPr>
        <p:spPr>
          <a:xfrm>
            <a:off x="602018" y="1776843"/>
            <a:ext cx="9154160" cy="400110"/>
          </a:xfrm>
          <a:prstGeom prst="rect">
            <a:avLst/>
          </a:prstGeom>
          <a:noFill/>
        </p:spPr>
        <p:txBody>
          <a:bodyPr wrap="square" rtlCol="0">
            <a:spAutoFit/>
          </a:bodyPr>
          <a:lstStyle/>
          <a:p>
            <a:pPr marL="342900" indent="-342900">
              <a:buFont typeface="Arial" panose="020B0604020202020204" pitchFamily="34" charset="0"/>
              <a:buChar char="•"/>
            </a:pPr>
            <a:r>
              <a:rPr lang="en-IN" sz="2000" u="sng" dirty="0">
                <a:latin typeface="Times New Roman" panose="02020603050405020304" pitchFamily="18" charset="0"/>
                <a:cs typeface="Times New Roman" panose="02020603050405020304" pitchFamily="18" charset="0"/>
              </a:rPr>
              <a:t>The FNN algorithm for dimension </a:t>
            </a:r>
            <a:r>
              <a:rPr lang="en-IN" sz="2000" b="1" u="sng" dirty="0">
                <a:latin typeface="Times New Roman" panose="02020603050405020304" pitchFamily="18" charset="0"/>
                <a:cs typeface="Times New Roman" panose="02020603050405020304" pitchFamily="18" charset="0"/>
              </a:rPr>
              <a:t>d=2</a:t>
            </a:r>
            <a:r>
              <a:rPr lang="en-IN" sz="2000" u="sng" dirty="0">
                <a:latin typeface="Times New Roman" panose="02020603050405020304" pitchFamily="18" charset="0"/>
                <a:cs typeface="Times New Roman" panose="02020603050405020304" pitchFamily="18" charset="0"/>
              </a:rPr>
              <a:t> </a:t>
            </a:r>
          </a:p>
        </p:txBody>
      </p:sp>
      <p:sp>
        <p:nvSpPr>
          <p:cNvPr id="19" name="Arrow: Right 18">
            <a:extLst>
              <a:ext uri="{FF2B5EF4-FFF2-40B4-BE49-F238E27FC236}">
                <a16:creationId xmlns:a16="http://schemas.microsoft.com/office/drawing/2014/main" xmlns="" id="{3237FC45-8F66-42CF-BFA5-991674169589}"/>
              </a:ext>
            </a:extLst>
          </p:cNvPr>
          <p:cNvSpPr/>
          <p:nvPr/>
        </p:nvSpPr>
        <p:spPr>
          <a:xfrm>
            <a:off x="5200443" y="3675690"/>
            <a:ext cx="287774" cy="2781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xmlns="" id="{4F5A29B1-193C-4714-9E6D-8F3CFEBC432F}"/>
              </a:ext>
            </a:extLst>
          </p:cNvPr>
          <p:cNvSpPr txBox="1"/>
          <p:nvPr/>
        </p:nvSpPr>
        <p:spPr>
          <a:xfrm>
            <a:off x="5519773" y="2630857"/>
            <a:ext cx="1635653" cy="2631490"/>
          </a:xfrm>
          <a:prstGeom prst="rect">
            <a:avLst/>
          </a:prstGeom>
          <a:solidFill>
            <a:schemeClr val="bg1"/>
          </a:solidFill>
          <a:ln>
            <a:solidFill>
              <a:schemeClr val="bg1"/>
            </a:solidFill>
          </a:ln>
        </p:spPr>
        <p:txBody>
          <a:bodyPr wrap="square">
            <a:spAutoFit/>
          </a:bodyPr>
          <a:lstStyle/>
          <a:p>
            <a:pPr marL="171450" indent="-1714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Check distance and loneliness criteria (Kennel et al 1992)</a:t>
            </a:r>
          </a:p>
          <a:p>
            <a:pPr marL="171450" indent="-1714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If both criterions are satisfied, it is a false neighbour. </a:t>
            </a:r>
          </a:p>
          <a:p>
            <a:pPr marL="171450" indent="-1714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Count total number of false neighbours</a:t>
            </a:r>
          </a:p>
        </p:txBody>
      </p:sp>
      <p:sp>
        <p:nvSpPr>
          <p:cNvPr id="27" name="Text Box 3">
            <a:extLst>
              <a:ext uri="{FF2B5EF4-FFF2-40B4-BE49-F238E27FC236}">
                <a16:creationId xmlns:a16="http://schemas.microsoft.com/office/drawing/2014/main" xmlns="" id="{70278EF7-70D9-4314-AB45-0950097A67D5}"/>
              </a:ext>
            </a:extLst>
          </p:cNvPr>
          <p:cNvSpPr txBox="1"/>
          <p:nvPr/>
        </p:nvSpPr>
        <p:spPr>
          <a:xfrm>
            <a:off x="7397796" y="2009700"/>
            <a:ext cx="1084165" cy="382590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False Neighbours for d=2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5,</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6,</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7,</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8,</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9,</a:t>
            </a:r>
            <a:r>
              <a:rPr lang="en-IN" sz="1400" dirty="0">
                <a:latin typeface="Times New Roman" panose="02020603050405020304" pitchFamily="18" charset="0"/>
                <a:ea typeface="Calibri" panose="020F0502020204030204" pitchFamily="34" charset="0"/>
                <a:cs typeface="Times New Roman" panose="02020603050405020304" pitchFamily="18" charset="0"/>
              </a:rPr>
              <a:t> Z</a:t>
            </a:r>
            <a:r>
              <a:rPr lang="en-IN" sz="1400"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Arrow: Right 29">
            <a:extLst>
              <a:ext uri="{FF2B5EF4-FFF2-40B4-BE49-F238E27FC236}">
                <a16:creationId xmlns:a16="http://schemas.microsoft.com/office/drawing/2014/main" xmlns="" id="{CD607D70-0391-423F-8AD1-C1BB6F2D9977}"/>
              </a:ext>
            </a:extLst>
          </p:cNvPr>
          <p:cNvSpPr/>
          <p:nvPr/>
        </p:nvSpPr>
        <p:spPr>
          <a:xfrm>
            <a:off x="7155426" y="3692998"/>
            <a:ext cx="242369" cy="2608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xmlns="" id="{4DED64C3-20D6-4BC3-99EC-A6DC09B6BCDE}"/>
              </a:ext>
            </a:extLst>
          </p:cNvPr>
          <p:cNvSpPr/>
          <p:nvPr/>
        </p:nvSpPr>
        <p:spPr>
          <a:xfrm>
            <a:off x="7594438" y="2810246"/>
            <a:ext cx="69088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xmlns="" id="{C3B4A7EC-ED0B-469B-857E-312EAEB633A3}"/>
              </a:ext>
            </a:extLst>
          </p:cNvPr>
          <p:cNvSpPr/>
          <p:nvPr/>
        </p:nvSpPr>
        <p:spPr>
          <a:xfrm>
            <a:off x="7594438" y="3469831"/>
            <a:ext cx="69088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xmlns="" id="{5D02D197-1714-493F-AB02-D45C5BD5C210}"/>
              </a:ext>
            </a:extLst>
          </p:cNvPr>
          <p:cNvSpPr/>
          <p:nvPr/>
        </p:nvSpPr>
        <p:spPr>
          <a:xfrm>
            <a:off x="7579036" y="4141160"/>
            <a:ext cx="69088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xmlns="" id="{5A855BDF-0502-4D67-86CB-45505997C94B}"/>
              </a:ext>
            </a:extLst>
          </p:cNvPr>
          <p:cNvSpPr/>
          <p:nvPr/>
        </p:nvSpPr>
        <p:spPr>
          <a:xfrm>
            <a:off x="7594438" y="4501397"/>
            <a:ext cx="690880" cy="264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Arrow: Right 36">
            <a:extLst>
              <a:ext uri="{FF2B5EF4-FFF2-40B4-BE49-F238E27FC236}">
                <a16:creationId xmlns:a16="http://schemas.microsoft.com/office/drawing/2014/main" xmlns="" id="{DFA85519-5B4E-4B4D-929A-DF81CD92D1DB}"/>
              </a:ext>
            </a:extLst>
          </p:cNvPr>
          <p:cNvSpPr/>
          <p:nvPr/>
        </p:nvSpPr>
        <p:spPr>
          <a:xfrm>
            <a:off x="8481960" y="3692998"/>
            <a:ext cx="242371" cy="2608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87378CAA-E9E8-4C0C-9C79-2A1E41E09641}"/>
              </a:ext>
            </a:extLst>
          </p:cNvPr>
          <p:cNvPicPr>
            <a:picLocks noChangeAspect="1"/>
          </p:cNvPicPr>
          <p:nvPr/>
        </p:nvPicPr>
        <p:blipFill>
          <a:blip r:embed="rId3"/>
          <a:stretch>
            <a:fillRect/>
          </a:stretch>
        </p:blipFill>
        <p:spPr>
          <a:xfrm>
            <a:off x="8724332" y="2566500"/>
            <a:ext cx="3260840" cy="2965934"/>
          </a:xfrm>
          <a:prstGeom prst="rect">
            <a:avLst/>
          </a:prstGeom>
          <a:ln>
            <a:solidFill>
              <a:schemeClr val="tx1"/>
            </a:solidFill>
          </a:ln>
        </p:spPr>
      </p:pic>
      <p:sp>
        <p:nvSpPr>
          <p:cNvPr id="38" name="TextBox 37">
            <a:extLst>
              <a:ext uri="{FF2B5EF4-FFF2-40B4-BE49-F238E27FC236}">
                <a16:creationId xmlns:a16="http://schemas.microsoft.com/office/drawing/2014/main" xmlns="" id="{E88832D0-52B1-4E52-A50B-C65B6EAB25D6}"/>
              </a:ext>
            </a:extLst>
          </p:cNvPr>
          <p:cNvSpPr txBox="1"/>
          <p:nvPr/>
        </p:nvSpPr>
        <p:spPr>
          <a:xfrm>
            <a:off x="8642954" y="5666705"/>
            <a:ext cx="3423595" cy="400110"/>
          </a:xfrm>
          <a:prstGeom prst="rect">
            <a:avLst/>
          </a:prstGeom>
          <a:noFill/>
        </p:spPr>
        <p:txBody>
          <a:bodyPr wrap="square">
            <a:spAutoFit/>
          </a:bodyPr>
          <a:lstStyle/>
          <a:p>
            <a:pPr algn="ctr">
              <a:spcAft>
                <a:spcPts val="1000"/>
              </a:spcAft>
            </a:pPr>
            <a:r>
              <a:rPr lang="en-IN" sz="1000" dirty="0">
                <a:latin typeface="Times New Roman" panose="02020603050405020304" pitchFamily="18" charset="0"/>
                <a:ea typeface="Calibri" panose="020F0502020204030204" pitchFamily="34" charset="0"/>
                <a:cs typeface="Times New Roman" panose="02020603050405020304" pitchFamily="18" charset="0"/>
              </a:rPr>
              <a:t>FNN plots of time series under behavioural study. (</a:t>
            </a:r>
            <a:r>
              <a:rPr lang="en-IN" sz="1000" dirty="0" err="1">
                <a:latin typeface="Times New Roman" panose="02020603050405020304" pitchFamily="18" charset="0"/>
                <a:ea typeface="Calibri" panose="020F0502020204030204" pitchFamily="34" charset="0"/>
                <a:cs typeface="Times New Roman" panose="02020603050405020304" pitchFamily="18" charset="0"/>
              </a:rPr>
              <a:t>Source:Fathima</a:t>
            </a:r>
            <a:r>
              <a:rPr lang="en-IN" sz="1000" dirty="0">
                <a:latin typeface="Times New Roman" panose="02020603050405020304" pitchFamily="18" charset="0"/>
                <a:ea typeface="Calibri" panose="020F0502020204030204" pitchFamily="34" charset="0"/>
                <a:cs typeface="Times New Roman" panose="02020603050405020304" pitchFamily="18" charset="0"/>
              </a:rPr>
              <a:t> &amp; </a:t>
            </a:r>
            <a:r>
              <a:rPr lang="en-IN" sz="1000" dirty="0" err="1">
                <a:latin typeface="Times New Roman" panose="02020603050405020304" pitchFamily="18" charset="0"/>
                <a:ea typeface="Calibri" panose="020F0502020204030204" pitchFamily="34" charset="0"/>
                <a:cs typeface="Times New Roman" panose="02020603050405020304" pitchFamily="18" charset="0"/>
              </a:rPr>
              <a:t>Jothiprakash</a:t>
            </a:r>
            <a:r>
              <a:rPr lang="en-IN" sz="1000" dirty="0">
                <a:latin typeface="Times New Roman" panose="02020603050405020304" pitchFamily="18" charset="0"/>
                <a:ea typeface="Calibri" panose="020F0502020204030204" pitchFamily="34" charset="0"/>
                <a:cs typeface="Times New Roman" panose="02020603050405020304" pitchFamily="18" charset="0"/>
              </a:rPr>
              <a:t> 2014)</a:t>
            </a:r>
            <a:endParaRPr lang="en-IN"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Arrow: Right 24">
            <a:extLst>
              <a:ext uri="{FF2B5EF4-FFF2-40B4-BE49-F238E27FC236}">
                <a16:creationId xmlns:a16="http://schemas.microsoft.com/office/drawing/2014/main" xmlns="" id="{6D5589DE-137E-4B21-BC83-EF026FA9B782}"/>
              </a:ext>
            </a:extLst>
          </p:cNvPr>
          <p:cNvSpPr/>
          <p:nvPr/>
        </p:nvSpPr>
        <p:spPr>
          <a:xfrm>
            <a:off x="1439878" y="3692998"/>
            <a:ext cx="195208" cy="2641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Slide Number Placeholder 3">
            <a:extLst>
              <a:ext uri="{FF2B5EF4-FFF2-40B4-BE49-F238E27FC236}">
                <a16:creationId xmlns:a16="http://schemas.microsoft.com/office/drawing/2014/main" xmlns="" id="{B8F40D7B-AAFF-4B77-8DDD-D908F5912DC1}"/>
              </a:ext>
            </a:extLst>
          </p:cNvPr>
          <p:cNvSpPr>
            <a:spLocks noGrp="1"/>
          </p:cNvSpPr>
          <p:nvPr>
            <p:ph type="sldNum" sz="quarter" idx="12"/>
          </p:nvPr>
        </p:nvSpPr>
        <p:spPr>
          <a:xfrm>
            <a:off x="10469880" y="6307672"/>
            <a:ext cx="1463040" cy="274320"/>
          </a:xfrm>
        </p:spPr>
        <p:txBody>
          <a:bodyPr/>
          <a:lstStyle/>
          <a:p>
            <a:fld id="{9792D8DF-3C3C-40BC-A99B-2B30BB9A6DDE}" type="slidenum">
              <a:rPr lang="en-IN" smtClean="0"/>
              <a:t>13</a:t>
            </a:fld>
            <a:endParaRPr lang="en-IN" dirty="0"/>
          </a:p>
        </p:txBody>
      </p:sp>
    </p:spTree>
    <p:extLst>
      <p:ext uri="{BB962C8B-B14F-4D97-AF65-F5344CB8AC3E}">
        <p14:creationId xmlns:p14="http://schemas.microsoft.com/office/powerpoint/2010/main" val="129990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800" dirty="0">
                <a:latin typeface="Times New Roman" panose="02020603050405020304" pitchFamily="18" charset="0"/>
                <a:cs typeface="Times New Roman" panose="02020603050405020304" pitchFamily="18" charset="0"/>
              </a:rPr>
              <a:t>Nonlinear </a:t>
            </a:r>
            <a:r>
              <a:rPr lang="en-IN" sz="3800" dirty="0" smtClean="0">
                <a:latin typeface="Times New Roman" panose="02020603050405020304" pitchFamily="18" charset="0"/>
                <a:cs typeface="Times New Roman" panose="02020603050405020304" pitchFamily="18" charset="0"/>
              </a:rPr>
              <a:t>Local Approximation </a:t>
            </a:r>
            <a:r>
              <a:rPr lang="en-IN" sz="3800" dirty="0">
                <a:latin typeface="Times New Roman" panose="02020603050405020304" pitchFamily="18" charset="0"/>
                <a:cs typeface="Times New Roman" panose="02020603050405020304" pitchFamily="18" charset="0"/>
              </a:rPr>
              <a:t>method of Prediction</a:t>
            </a:r>
          </a:p>
        </p:txBody>
      </p:sp>
      <p:sp>
        <p:nvSpPr>
          <p:cNvPr id="3" name="Content Placeholder 2"/>
          <p:cNvSpPr>
            <a:spLocks noGrp="1"/>
          </p:cNvSpPr>
          <p:nvPr>
            <p:ph idx="1"/>
          </p:nvPr>
        </p:nvSpPr>
        <p:spPr>
          <a:xfrm>
            <a:off x="6174377" y="1541417"/>
            <a:ext cx="5303519" cy="4545785"/>
          </a:xfrm>
        </p:spPr>
        <p:txBody>
          <a:bodyPr>
            <a:normAutofit/>
          </a:bodyPr>
          <a:lstStyle/>
          <a:p>
            <a:r>
              <a:rPr lang="en-IN" sz="2000" dirty="0">
                <a:latin typeface="Times New Roman" panose="02020603050405020304" pitchFamily="18" charset="0"/>
                <a:cs typeface="Times New Roman" panose="02020603050405020304" pitchFamily="18" charset="0"/>
              </a:rPr>
              <a:t>Time series of hydro-meteorologic variables are the main input for hydrologic prediction</a:t>
            </a:r>
          </a:p>
          <a:p>
            <a:r>
              <a:rPr lang="en-IN" sz="2000" dirty="0">
                <a:latin typeface="Times New Roman" panose="02020603050405020304" pitchFamily="18" charset="0"/>
                <a:cs typeface="Times New Roman" panose="02020603050405020304" pitchFamily="18" charset="0"/>
              </a:rPr>
              <a:t>Hydro-meteorologic time series have both deterministic and stochastic component</a:t>
            </a:r>
          </a:p>
          <a:p>
            <a:r>
              <a:rPr lang="en-IN" sz="2000" dirty="0">
                <a:latin typeface="Times New Roman" panose="02020603050405020304" pitchFamily="18" charset="0"/>
                <a:cs typeface="Times New Roman" panose="02020603050405020304" pitchFamily="18" charset="0"/>
              </a:rPr>
              <a:t>Available hydrologic prediction concepts either considers deterministic or stochastic nature of time series</a:t>
            </a:r>
          </a:p>
          <a:p>
            <a:r>
              <a:rPr lang="en-IN" sz="2000" dirty="0">
                <a:latin typeface="Times New Roman" panose="02020603050405020304" pitchFamily="18" charset="0"/>
                <a:cs typeface="Times New Roman" panose="02020603050405020304" pitchFamily="18" charset="0"/>
              </a:rPr>
              <a:t>Chaos theory considers both deterministic and stochastic nature of a series</a:t>
            </a:r>
          </a:p>
          <a:p>
            <a:r>
              <a:rPr lang="en-IN" sz="2000" dirty="0">
                <a:latin typeface="Times New Roman" panose="02020603050405020304" pitchFamily="18" charset="0"/>
                <a:cs typeface="Times New Roman" panose="02020603050405020304" pitchFamily="18" charset="0"/>
              </a:rPr>
              <a:t>Nonlinear </a:t>
            </a:r>
            <a:r>
              <a:rPr lang="en-IN" sz="2000" dirty="0" smtClean="0">
                <a:latin typeface="Times New Roman" panose="02020603050405020304" pitchFamily="18" charset="0"/>
                <a:cs typeface="Times New Roman" panose="02020603050405020304" pitchFamily="18" charset="0"/>
              </a:rPr>
              <a:t>local approximation </a:t>
            </a:r>
            <a:r>
              <a:rPr lang="en-IN" sz="2000" dirty="0">
                <a:latin typeface="Times New Roman" panose="02020603050405020304" pitchFamily="18" charset="0"/>
                <a:cs typeface="Times New Roman" panose="02020603050405020304" pitchFamily="18" charset="0"/>
              </a:rPr>
              <a:t>method of prediction (</a:t>
            </a:r>
            <a:r>
              <a:rPr lang="en-IN" sz="2000" dirty="0" smtClean="0">
                <a:latin typeface="Times New Roman" panose="02020603050405020304" pitchFamily="18" charset="0"/>
                <a:cs typeface="Times New Roman" panose="02020603050405020304" pitchFamily="18" charset="0"/>
              </a:rPr>
              <a:t>NLAP</a:t>
            </a:r>
            <a:r>
              <a:rPr lang="en-IN" sz="2000" dirty="0">
                <a:latin typeface="Times New Roman" panose="02020603050405020304" pitchFamily="18" charset="0"/>
                <a:cs typeface="Times New Roman" panose="02020603050405020304" pitchFamily="18" charset="0"/>
              </a:rPr>
              <a:t>) method is for forecasting the future values of a variable using the concepts of chaos theory. </a:t>
            </a:r>
          </a:p>
          <a:p>
            <a:pPr marL="0" indent="0">
              <a:buNone/>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D5A2139-A8EC-4340-B1C7-4D145FDDA921}" type="slidenum">
              <a:rPr lang="en-IN" smtClean="0"/>
              <a:t>2</a:t>
            </a:fld>
            <a:endParaRPr lang="en-IN"/>
          </a:p>
        </p:txBody>
      </p:sp>
      <p:pic>
        <p:nvPicPr>
          <p:cNvPr id="5" name="Picture 4">
            <a:extLst>
              <a:ext uri="{FF2B5EF4-FFF2-40B4-BE49-F238E27FC236}">
                <a16:creationId xmlns:a16="http://schemas.microsoft.com/office/drawing/2014/main" xmlns="" id="{6EA25595-5A0D-40E6-AE80-FB59EF045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54" y="2013257"/>
            <a:ext cx="4544712" cy="2627808"/>
          </a:xfrm>
          <a:prstGeom prst="rect">
            <a:avLst/>
          </a:prstGeom>
          <a:ln>
            <a:solidFill>
              <a:srgbClr val="FF0000"/>
            </a:solidFill>
          </a:ln>
        </p:spPr>
      </p:pic>
      <p:sp>
        <p:nvSpPr>
          <p:cNvPr id="6" name="Rectangle 5"/>
          <p:cNvSpPr/>
          <p:nvPr/>
        </p:nvSpPr>
        <p:spPr>
          <a:xfrm>
            <a:off x="1207300" y="4702024"/>
            <a:ext cx="3800129" cy="523220"/>
          </a:xfrm>
          <a:prstGeom prst="rect">
            <a:avLst/>
          </a:prstGeom>
        </p:spPr>
        <p:txBody>
          <a:bodyPr wrap="square">
            <a:spAutoFit/>
          </a:bodyPr>
          <a:lstStyle/>
          <a:p>
            <a:pPr algn="ctr"/>
            <a:r>
              <a:rPr lang="en-IN" sz="1400" dirty="0">
                <a:latin typeface="Times New Roman" panose="02020603050405020304" pitchFamily="18" charset="0"/>
                <a:cs typeface="Times New Roman" panose="02020603050405020304" pitchFamily="18" charset="0"/>
              </a:rPr>
              <a:t>Figure 1: Time series plot for daily runoff (Source: Islam and </a:t>
            </a:r>
            <a:r>
              <a:rPr lang="en-IN" sz="1400" dirty="0" err="1">
                <a:latin typeface="Times New Roman" panose="02020603050405020304" pitchFamily="18" charset="0"/>
                <a:cs typeface="Times New Roman" panose="02020603050405020304" pitchFamily="18" charset="0"/>
              </a:rPr>
              <a:t>Sivakumar</a:t>
            </a:r>
            <a:r>
              <a:rPr lang="en-IN" sz="1400" dirty="0">
                <a:latin typeface="Times New Roman" panose="02020603050405020304" pitchFamily="18" charset="0"/>
                <a:cs typeface="Times New Roman" panose="02020603050405020304" pitchFamily="18" charset="0"/>
              </a:rPr>
              <a:t> 1999)</a:t>
            </a:r>
          </a:p>
        </p:txBody>
      </p:sp>
      <p:pic>
        <p:nvPicPr>
          <p:cNvPr id="7" name="Picture 6"/>
          <p:cNvPicPr>
            <a:picLocks noChangeAspect="1"/>
          </p:cNvPicPr>
          <p:nvPr/>
        </p:nvPicPr>
        <p:blipFill>
          <a:blip r:embed="rId4"/>
          <a:stretch>
            <a:fillRect/>
          </a:stretch>
        </p:blipFill>
        <p:spPr>
          <a:xfrm>
            <a:off x="11072651" y="110276"/>
            <a:ext cx="810489" cy="1161131"/>
          </a:xfrm>
          <a:prstGeom prst="rect">
            <a:avLst/>
          </a:prstGeom>
        </p:spPr>
      </p:pic>
    </p:spTree>
    <p:extLst>
      <p:ext uri="{BB962C8B-B14F-4D97-AF65-F5344CB8AC3E}">
        <p14:creationId xmlns:p14="http://schemas.microsoft.com/office/powerpoint/2010/main" val="281445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6E769F-594F-4BD8-A0D9-307ED332F790}"/>
              </a:ext>
            </a:extLst>
          </p:cNvPr>
          <p:cNvSpPr>
            <a:spLocks noGrp="1"/>
          </p:cNvSpPr>
          <p:nvPr>
            <p:ph type="title"/>
          </p:nvPr>
        </p:nvSpPr>
        <p:spPr>
          <a:xfrm>
            <a:off x="406814" y="267641"/>
            <a:ext cx="9784080" cy="1508760"/>
          </a:xfrm>
        </p:spPr>
        <p:txBody>
          <a:bodyPr>
            <a:normAutofit/>
          </a:bodyPr>
          <a:lstStyle/>
          <a:p>
            <a:r>
              <a:rPr lang="en-IN" sz="4000" dirty="0">
                <a:solidFill>
                  <a:schemeClr val="tx1"/>
                </a:solidFill>
                <a:latin typeface="Times New Roman" panose="02020603050405020304" pitchFamily="18" charset="0"/>
                <a:cs typeface="Times New Roman" panose="02020603050405020304" pitchFamily="18" charset="0"/>
              </a:rPr>
              <a:t>Nonlinear </a:t>
            </a:r>
            <a:r>
              <a:rPr lang="en-IN" sz="4000" dirty="0" smtClean="0">
                <a:solidFill>
                  <a:schemeClr val="tx1"/>
                </a:solidFill>
                <a:latin typeface="Times New Roman" panose="02020603050405020304" pitchFamily="18" charset="0"/>
                <a:cs typeface="Times New Roman" panose="02020603050405020304" pitchFamily="18" charset="0"/>
              </a:rPr>
              <a:t>Local Approximation </a:t>
            </a:r>
            <a:r>
              <a:rPr lang="en-IN" sz="4000" dirty="0">
                <a:solidFill>
                  <a:schemeClr val="tx1"/>
                </a:solidFill>
                <a:latin typeface="Times New Roman" panose="02020603050405020304" pitchFamily="18" charset="0"/>
                <a:cs typeface="Times New Roman" panose="02020603050405020304" pitchFamily="18" charset="0"/>
              </a:rPr>
              <a:t>method of </a:t>
            </a:r>
            <a:r>
              <a:rPr lang="en-IN" sz="4000" dirty="0" smtClean="0">
                <a:solidFill>
                  <a:schemeClr val="tx1"/>
                </a:solidFill>
                <a:latin typeface="Times New Roman" panose="02020603050405020304" pitchFamily="18" charset="0"/>
                <a:cs typeface="Times New Roman" panose="02020603050405020304" pitchFamily="18" charset="0"/>
              </a:rPr>
              <a:t>Prediction</a:t>
            </a:r>
            <a:endParaRPr lang="en-IN" sz="4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5078D035-872E-41E9-A855-147C398AB5C9}"/>
              </a:ext>
            </a:extLst>
          </p:cNvPr>
          <p:cNvSpPr>
            <a:spLocks noGrp="1"/>
          </p:cNvSpPr>
          <p:nvPr>
            <p:ph type="sldNum" sz="quarter" idx="12"/>
          </p:nvPr>
        </p:nvSpPr>
        <p:spPr/>
        <p:txBody>
          <a:bodyPr/>
          <a:lstStyle/>
          <a:p>
            <a:fld id="{00317299-D640-4EE2-80D8-187C5281C9DE}" type="slidenum">
              <a:rPr lang="en-IN" smtClean="0"/>
              <a:t>3</a:t>
            </a:fld>
            <a:endParaRPr lang="en-IN" dirty="0"/>
          </a:p>
        </p:txBody>
      </p:sp>
      <p:sp>
        <p:nvSpPr>
          <p:cNvPr id="7" name="TextBox 6">
            <a:extLst>
              <a:ext uri="{FF2B5EF4-FFF2-40B4-BE49-F238E27FC236}">
                <a16:creationId xmlns:a16="http://schemas.microsoft.com/office/drawing/2014/main" xmlns="" id="{87302B29-9DD0-4E6A-8406-D551E45D82ED}"/>
              </a:ext>
            </a:extLst>
          </p:cNvPr>
          <p:cNvSpPr txBox="1"/>
          <p:nvPr/>
        </p:nvSpPr>
        <p:spPr>
          <a:xfrm>
            <a:off x="406814" y="1905505"/>
            <a:ext cx="2530473" cy="1200329"/>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dirty="0">
                <a:latin typeface="Times New Roman" panose="02020603050405020304" pitchFamily="18" charset="0"/>
                <a:cs typeface="Times New Roman" panose="02020603050405020304" pitchFamily="18" charset="0"/>
              </a:rPr>
              <a:t>Phase space reconstructed in dimension ‘m’</a:t>
            </a:r>
          </a:p>
          <a:p>
            <a:pPr algn="ctr"/>
            <a:r>
              <a:rPr lang="en-IN" dirty="0">
                <a:latin typeface="Times New Roman" panose="02020603050405020304" pitchFamily="18" charset="0"/>
                <a:cs typeface="Times New Roman" panose="02020603050405020304" pitchFamily="18" charset="0"/>
              </a:rPr>
              <a:t>(Last vector is </a:t>
            </a:r>
            <a:r>
              <a:rPr lang="en-IN" dirty="0" err="1">
                <a:latin typeface="Times New Roman" panose="02020603050405020304" pitchFamily="18" charset="0"/>
                <a:cs typeface="Times New Roman" panose="02020603050405020304" pitchFamily="18" charset="0"/>
              </a:rPr>
              <a:t>Y</a:t>
            </a:r>
            <a:r>
              <a:rPr lang="en-IN" baseline="-25000" dirty="0" err="1">
                <a:latin typeface="Times New Roman" panose="02020603050405020304" pitchFamily="18" charset="0"/>
                <a:cs typeface="Times New Roman" panose="02020603050405020304" pitchFamily="18" charset="0"/>
              </a:rPr>
              <a:t>j</a:t>
            </a:r>
            <a:r>
              <a:rPr lang="en-IN"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678A399C-7DC1-4BAA-8DB8-8DEC8CB27466}"/>
              </a:ext>
            </a:extLst>
          </p:cNvPr>
          <p:cNvSpPr txBox="1"/>
          <p:nvPr/>
        </p:nvSpPr>
        <p:spPr>
          <a:xfrm>
            <a:off x="3191275" y="2044004"/>
            <a:ext cx="2530473" cy="923330"/>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Identifying k number of nearest </a:t>
            </a:r>
            <a:r>
              <a:rPr lang="en-US" dirty="0" err="1">
                <a:solidFill>
                  <a:schemeClr val="tx1"/>
                </a:solidFill>
                <a:latin typeface="Times New Roman" panose="02020603050405020304" pitchFamily="18" charset="0"/>
                <a:cs typeface="Times New Roman" panose="02020603050405020304" pitchFamily="18" charset="0"/>
              </a:rPr>
              <a:t>neighbour</a:t>
            </a:r>
            <a:r>
              <a:rPr lang="en-US" dirty="0">
                <a:solidFill>
                  <a:schemeClr val="tx1"/>
                </a:solidFill>
                <a:latin typeface="Times New Roman" panose="02020603050405020304" pitchFamily="18" charset="0"/>
                <a:cs typeface="Times New Roman" panose="02020603050405020304" pitchFamily="18" charset="0"/>
              </a:rPr>
              <a:t> of </a:t>
            </a:r>
            <a:r>
              <a:rPr lang="en-US" dirty="0" err="1">
                <a:solidFill>
                  <a:schemeClr val="tx1"/>
                </a:solidFill>
                <a:latin typeface="Times New Roman" panose="02020603050405020304" pitchFamily="18" charset="0"/>
                <a:cs typeface="Times New Roman" panose="02020603050405020304" pitchFamily="18" charset="0"/>
              </a:rPr>
              <a:t>Y</a:t>
            </a:r>
            <a:r>
              <a:rPr lang="en-US" baseline="-25000" dirty="0" err="1">
                <a:solidFill>
                  <a:schemeClr val="tx1"/>
                </a:solidFill>
                <a:latin typeface="Times New Roman" panose="02020603050405020304" pitchFamily="18" charset="0"/>
                <a:cs typeface="Times New Roman" panose="02020603050405020304" pitchFamily="18" charset="0"/>
              </a:rPr>
              <a:t>j</a:t>
            </a:r>
            <a:r>
              <a:rPr lang="en-US" dirty="0">
                <a:solidFill>
                  <a:schemeClr val="tx1"/>
                </a:solidFill>
                <a:latin typeface="Times New Roman" panose="02020603050405020304" pitchFamily="18" charset="0"/>
                <a:cs typeface="Times New Roman" panose="02020603050405020304" pitchFamily="18" charset="0"/>
              </a:rPr>
              <a:t> as </a:t>
            </a:r>
            <a:r>
              <a:rPr lang="en-US" dirty="0" err="1">
                <a:solidFill>
                  <a:schemeClr val="tx1"/>
                </a:solidFill>
                <a:latin typeface="Times New Roman" panose="02020603050405020304" pitchFamily="18" charset="0"/>
                <a:cs typeface="Times New Roman" panose="02020603050405020304" pitchFamily="18" charset="0"/>
              </a:rPr>
              <a:t>Y</a:t>
            </a:r>
            <a:r>
              <a:rPr lang="en-US" baseline="-25000" dirty="0" err="1">
                <a:solidFill>
                  <a:schemeClr val="tx1"/>
                </a:solidFill>
                <a:latin typeface="Times New Roman" panose="02020603050405020304" pitchFamily="18" charset="0"/>
                <a:cs typeface="Times New Roman" panose="02020603050405020304" pitchFamily="18" charset="0"/>
              </a:rPr>
              <a:t>j</a:t>
            </a:r>
            <a:r>
              <a:rPr lang="en-US" dirty="0">
                <a:solidFill>
                  <a:schemeClr val="tx1"/>
                </a:solidFill>
                <a:latin typeface="Times New Roman" panose="02020603050405020304" pitchFamily="18" charset="0"/>
                <a:cs typeface="Times New Roman" panose="02020603050405020304" pitchFamily="18" charset="0"/>
              </a:rPr>
              <a:t>’ , j’ &lt;j</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FC38282-CF1F-4A9D-99E7-D71CEF230FDB}"/>
              </a:ext>
            </a:extLst>
          </p:cNvPr>
          <p:cNvSpPr txBox="1"/>
          <p:nvPr/>
        </p:nvSpPr>
        <p:spPr>
          <a:xfrm>
            <a:off x="5932294" y="2321002"/>
            <a:ext cx="1885954" cy="369332"/>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F</a:t>
            </a:r>
            <a:r>
              <a:rPr lang="en-IN" dirty="0" err="1">
                <a:latin typeface="Times New Roman" panose="02020603050405020304" pitchFamily="18" charset="0"/>
                <a:cs typeface="Times New Roman" panose="02020603050405020304" pitchFamily="18" charset="0"/>
              </a:rPr>
              <a:t>ind</a:t>
            </a:r>
            <a:r>
              <a:rPr lang="en-IN" dirty="0">
                <a:latin typeface="Times New Roman" panose="02020603050405020304" pitchFamily="18" charset="0"/>
                <a:cs typeface="Times New Roman" panose="02020603050405020304" pitchFamily="18" charset="0"/>
              </a:rPr>
              <a:t> vector Y</a:t>
            </a:r>
            <a:r>
              <a:rPr lang="en-IN" baseline="-25000" dirty="0">
                <a:latin typeface="Times New Roman" panose="02020603050405020304" pitchFamily="18" charset="0"/>
                <a:cs typeface="Times New Roman" panose="02020603050405020304" pitchFamily="18" charset="0"/>
              </a:rPr>
              <a:t>j</a:t>
            </a:r>
            <a:r>
              <a:rPr lang="en-IN" dirty="0">
                <a:latin typeface="Times New Roman" panose="02020603050405020304" pitchFamily="18" charset="0"/>
                <a:cs typeface="Times New Roman" panose="02020603050405020304" pitchFamily="18" charset="0"/>
              </a:rPr>
              <a:t>’+1</a:t>
            </a:r>
          </a:p>
        </p:txBody>
      </p:sp>
      <p:sp>
        <p:nvSpPr>
          <p:cNvPr id="12" name="TextBox 11">
            <a:extLst>
              <a:ext uri="{FF2B5EF4-FFF2-40B4-BE49-F238E27FC236}">
                <a16:creationId xmlns:a16="http://schemas.microsoft.com/office/drawing/2014/main" xmlns="" id="{421DB556-1B4C-4E1C-8572-19E6306952E9}"/>
              </a:ext>
            </a:extLst>
          </p:cNvPr>
          <p:cNvSpPr txBox="1"/>
          <p:nvPr/>
        </p:nvSpPr>
        <p:spPr>
          <a:xfrm>
            <a:off x="8028794" y="2044004"/>
            <a:ext cx="1710131" cy="923330"/>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Finding X</a:t>
            </a:r>
            <a:r>
              <a:rPr lang="en-US" baseline="-25000"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’+1 = </a:t>
            </a:r>
            <a:r>
              <a:rPr lang="en-US"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element of </a:t>
            </a:r>
            <a:r>
              <a:rPr lang="en-IN" dirty="0">
                <a:latin typeface="Times New Roman" panose="02020603050405020304" pitchFamily="18" charset="0"/>
                <a:cs typeface="Times New Roman" panose="02020603050405020304" pitchFamily="18" charset="0"/>
              </a:rPr>
              <a:t>Y</a:t>
            </a:r>
            <a:r>
              <a:rPr lang="en-IN" baseline="-25000" dirty="0">
                <a:latin typeface="Times New Roman" panose="02020603050405020304" pitchFamily="18" charset="0"/>
                <a:cs typeface="Times New Roman" panose="02020603050405020304" pitchFamily="18" charset="0"/>
              </a:rPr>
              <a:t>j</a:t>
            </a:r>
            <a:r>
              <a:rPr lang="en-IN"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C5577EDB-47CB-4EF1-9EC4-E9064EC5C113}"/>
                  </a:ext>
                </a:extLst>
              </p:cNvPr>
              <p:cNvSpPr txBox="1"/>
              <p:nvPr/>
            </p:nvSpPr>
            <p:spPr>
              <a:xfrm>
                <a:off x="9935369" y="2171344"/>
                <a:ext cx="1565910" cy="668645"/>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𝑗</m:t>
                        </m:r>
                        <m:r>
                          <a:rPr lang="en-IN" b="0" i="1" smtClean="0">
                            <a:latin typeface="Cambria Math" panose="02040503050406030204" pitchFamily="18" charset="0"/>
                          </a:rPr>
                          <m:t>+</m:t>
                        </m:r>
                        <m:r>
                          <a:rPr lang="en-IN" b="0" i="1" smtClean="0">
                            <a:latin typeface="Cambria Math" panose="02040503050406030204" pitchFamily="18" charset="0"/>
                          </a:rPr>
                          <m:t>𝑇</m:t>
                        </m:r>
                      </m:sub>
                    </m:sSub>
                  </m:oMath>
                </a14:m>
                <a:r>
                  <a:rPr lang="en-IN" dirty="0">
                    <a:latin typeface="Times New Roman" panose="02020603050405020304" pitchFamily="18" charset="0"/>
                    <a:cs typeface="Times New Roman" panose="02020603050405020304" pitchFamily="18" charset="0"/>
                  </a:rPr>
                  <a:t>= mean(X</a:t>
                </a:r>
                <a:r>
                  <a:rPr lang="en-IN" baseline="-25000" dirty="0">
                    <a:latin typeface="Times New Roman" panose="02020603050405020304" pitchFamily="18" charset="0"/>
                    <a:cs typeface="Times New Roman" panose="02020603050405020304" pitchFamily="18" charset="0"/>
                  </a:rPr>
                  <a:t>j</a:t>
                </a:r>
                <a:r>
                  <a:rPr lang="en-IN" dirty="0">
                    <a:latin typeface="Times New Roman" panose="02020603050405020304" pitchFamily="18" charset="0"/>
                    <a:cs typeface="Times New Roman" panose="02020603050405020304" pitchFamily="18" charset="0"/>
                  </a:rPr>
                  <a:t>’+1)</a:t>
                </a:r>
              </a:p>
            </p:txBody>
          </p:sp>
        </mc:Choice>
        <mc:Fallback xmlns="">
          <p:sp>
            <p:nvSpPr>
              <p:cNvPr id="14" name="TextBox 13">
                <a:extLst>
                  <a:ext uri="{FF2B5EF4-FFF2-40B4-BE49-F238E27FC236}">
                    <a16:creationId xmlns:a16="http://schemas.microsoft.com/office/drawing/2014/main" id="{C5577EDB-47CB-4EF1-9EC4-E9064EC5C113}"/>
                  </a:ext>
                </a:extLst>
              </p:cNvPr>
              <p:cNvSpPr txBox="1">
                <a:spLocks noRot="1" noChangeAspect="1" noMove="1" noResize="1" noEditPoints="1" noAdjustHandles="1" noChangeArrowheads="1" noChangeShapeType="1" noTextEdit="1"/>
              </p:cNvSpPr>
              <p:nvPr/>
            </p:nvSpPr>
            <p:spPr>
              <a:xfrm>
                <a:off x="9935369" y="2171344"/>
                <a:ext cx="1565910" cy="668645"/>
              </a:xfrm>
              <a:prstGeom prst="rect">
                <a:avLst/>
              </a:prstGeom>
              <a:blipFill>
                <a:blip r:embed="rId2"/>
                <a:stretch>
                  <a:fillRect t="-4505" b="-12613"/>
                </a:stretch>
              </a:blipFill>
              <a:ln>
                <a:solidFill>
                  <a:schemeClr val="tx1"/>
                </a:solidFill>
              </a:ln>
            </p:spPr>
            <p:txBody>
              <a:bodyPr/>
              <a:lstStyle/>
              <a:p>
                <a:r>
                  <a:rPr lang="en-IN">
                    <a:noFill/>
                  </a:rPr>
                  <a:t> </a:t>
                </a:r>
              </a:p>
            </p:txBody>
          </p:sp>
        </mc:Fallback>
      </mc:AlternateContent>
      <p:cxnSp>
        <p:nvCxnSpPr>
          <p:cNvPr id="20" name="Straight Arrow Connector 19">
            <a:extLst>
              <a:ext uri="{FF2B5EF4-FFF2-40B4-BE49-F238E27FC236}">
                <a16:creationId xmlns:a16="http://schemas.microsoft.com/office/drawing/2014/main" xmlns="" id="{E70277E7-8FD1-40DB-B80F-A6F4B10CAE8F}"/>
              </a:ext>
            </a:extLst>
          </p:cNvPr>
          <p:cNvCxnSpPr>
            <a:stCxn id="7" idx="3"/>
            <a:endCxn id="8" idx="1"/>
          </p:cNvCxnSpPr>
          <p:nvPr/>
        </p:nvCxnSpPr>
        <p:spPr>
          <a:xfrm flipV="1">
            <a:off x="2937287" y="2505669"/>
            <a:ext cx="2539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DED4209D-D709-4188-A1FB-DAA2D3A4AF66}"/>
              </a:ext>
            </a:extLst>
          </p:cNvPr>
          <p:cNvPicPr>
            <a:picLocks noChangeAspect="1"/>
          </p:cNvPicPr>
          <p:nvPr/>
        </p:nvPicPr>
        <p:blipFill>
          <a:blip r:embed="rId3"/>
          <a:stretch>
            <a:fillRect/>
          </a:stretch>
        </p:blipFill>
        <p:spPr>
          <a:xfrm>
            <a:off x="461008" y="3608540"/>
            <a:ext cx="418450" cy="2398043"/>
          </a:xfrm>
          <a:prstGeom prst="rect">
            <a:avLst/>
          </a:prstGeom>
          <a:ln>
            <a:solidFill>
              <a:schemeClr val="tx1"/>
            </a:solidFill>
          </a:ln>
        </p:spPr>
      </p:pic>
      <p:sp>
        <p:nvSpPr>
          <p:cNvPr id="29" name="Text Box 3">
            <a:extLst>
              <a:ext uri="{FF2B5EF4-FFF2-40B4-BE49-F238E27FC236}">
                <a16:creationId xmlns:a16="http://schemas.microsoft.com/office/drawing/2014/main" xmlns="" id="{AD5EF558-C47D-4DCD-A01C-61A6D90D0013}"/>
              </a:ext>
            </a:extLst>
          </p:cNvPr>
          <p:cNvSpPr txBox="1"/>
          <p:nvPr/>
        </p:nvSpPr>
        <p:spPr>
          <a:xfrm>
            <a:off x="1096352" y="3541912"/>
            <a:ext cx="1337444" cy="25245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9</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0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IN"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Box 22">
            <a:extLst>
              <a:ext uri="{FF2B5EF4-FFF2-40B4-BE49-F238E27FC236}">
                <a16:creationId xmlns:a16="http://schemas.microsoft.com/office/drawing/2014/main" xmlns="" id="{BBC8AE88-6DB8-4644-BCBD-C2C4425B1973}"/>
              </a:ext>
            </a:extLst>
          </p:cNvPr>
          <p:cNvSpPr txBox="1"/>
          <p:nvPr/>
        </p:nvSpPr>
        <p:spPr>
          <a:xfrm>
            <a:off x="2683779" y="4220148"/>
            <a:ext cx="2002075" cy="1200329"/>
          </a:xfrm>
          <a:prstGeom prst="rect">
            <a:avLst/>
          </a:prstGeom>
          <a:solidFill>
            <a:schemeClr val="bg1"/>
          </a:solidFill>
          <a:ln>
            <a:solidFill>
              <a:schemeClr val="tx1"/>
            </a:solidFill>
          </a:ln>
        </p:spPr>
        <p:txBody>
          <a:bodyPr wrap="square" rtlCol="0">
            <a:spAutoFit/>
          </a:bodyPr>
          <a:lstStyle/>
          <a:p>
            <a:pPr algn="just"/>
            <a:r>
              <a:rPr lang="en-US" dirty="0">
                <a:latin typeface="Times New Roman" panose="02020603050405020304" pitchFamily="18" charset="0"/>
                <a:cs typeface="Times New Roman" panose="02020603050405020304" pitchFamily="18" charset="0"/>
              </a:rPr>
              <a:t>Suppose Y</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and Y</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are the two nearest </a:t>
            </a:r>
            <a:r>
              <a:rPr lang="en-US" dirty="0" err="1">
                <a:latin typeface="Times New Roman" panose="02020603050405020304" pitchFamily="18" charset="0"/>
                <a:cs typeface="Times New Roman" panose="02020603050405020304" pitchFamily="18" charset="0"/>
              </a:rPr>
              <a:t>neighbours</a:t>
            </a:r>
            <a:r>
              <a:rPr lang="en-US" dirty="0">
                <a:latin typeface="Times New Roman" panose="02020603050405020304" pitchFamily="18" charset="0"/>
                <a:cs typeface="Times New Roman" panose="02020603050405020304" pitchFamily="18" charset="0"/>
              </a:rPr>
              <a:t> of Y</a:t>
            </a:r>
            <a:r>
              <a:rPr lang="en-US" baseline="-25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a:t>
            </a:r>
          </a:p>
          <a:p>
            <a:pPr algn="ctr"/>
            <a:r>
              <a:rPr lang="en-US" dirty="0" err="1">
                <a:solidFill>
                  <a:schemeClr val="tx1"/>
                </a:solidFill>
                <a:latin typeface="Times New Roman" panose="02020603050405020304" pitchFamily="18" charset="0"/>
                <a:cs typeface="Times New Roman" panose="02020603050405020304" pitchFamily="18" charset="0"/>
              </a:rPr>
              <a:t>Y</a:t>
            </a:r>
            <a:r>
              <a:rPr lang="en-US" baseline="-25000" dirty="0" err="1">
                <a:solidFill>
                  <a:schemeClr val="tx1"/>
                </a:solidFill>
                <a:latin typeface="Times New Roman" panose="02020603050405020304" pitchFamily="18" charset="0"/>
                <a:cs typeface="Times New Roman" panose="02020603050405020304" pitchFamily="18" charset="0"/>
              </a:rPr>
              <a:t>j</a:t>
            </a:r>
            <a:r>
              <a:rPr lang="en-US" dirty="0">
                <a:solidFill>
                  <a:schemeClr val="tx1"/>
                </a:solidFill>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Y</a:t>
            </a:r>
            <a:r>
              <a:rPr lang="en-US" baseline="-25000"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&amp; Y</a:t>
            </a:r>
            <a:r>
              <a:rPr lang="en-US" baseline="-25000" dirty="0">
                <a:latin typeface="Times New Roman" panose="02020603050405020304" pitchFamily="18" charset="0"/>
                <a:cs typeface="Times New Roman" panose="02020603050405020304" pitchFamily="18" charset="0"/>
              </a:rPr>
              <a:t>3</a:t>
            </a:r>
            <a:endParaRPr lang="en-IN"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83166C72-DBC8-47C7-9CE5-E870633DD95F}"/>
              </a:ext>
            </a:extLst>
          </p:cNvPr>
          <p:cNvSpPr txBox="1"/>
          <p:nvPr/>
        </p:nvSpPr>
        <p:spPr>
          <a:xfrm>
            <a:off x="4870442" y="4336229"/>
            <a:ext cx="2095500" cy="923330"/>
          </a:xfrm>
          <a:prstGeom prst="rect">
            <a:avLst/>
          </a:prstGeom>
          <a:solidFill>
            <a:schemeClr val="bg1"/>
          </a:solidFill>
          <a:ln>
            <a:solidFill>
              <a:schemeClr val="tx1"/>
            </a:solidFill>
          </a:ln>
        </p:spPr>
        <p:txBody>
          <a:bodyPr wrap="square" rtlCol="0">
            <a:spAutoFit/>
          </a:bodyPr>
          <a:lstStyle/>
          <a:p>
            <a:r>
              <a:rPr lang="en-IN" dirty="0">
                <a:latin typeface="Times New Roman" panose="02020603050405020304" pitchFamily="18" charset="0"/>
                <a:cs typeface="Times New Roman" panose="02020603050405020304" pitchFamily="18" charset="0"/>
              </a:rPr>
              <a:t>Y</a:t>
            </a:r>
            <a:r>
              <a:rPr lang="en-IN" baseline="-25000" dirty="0">
                <a:latin typeface="Times New Roman" panose="02020603050405020304" pitchFamily="18" charset="0"/>
                <a:cs typeface="Times New Roman" panose="02020603050405020304" pitchFamily="18" charset="0"/>
              </a:rPr>
              <a:t>j</a:t>
            </a:r>
            <a:r>
              <a:rPr lang="en-IN" dirty="0">
                <a:latin typeface="Times New Roman" panose="02020603050405020304" pitchFamily="18" charset="0"/>
                <a:cs typeface="Times New Roman" panose="02020603050405020304" pitchFamily="18" charset="0"/>
              </a:rPr>
              <a:t>’+1 = Y</a:t>
            </a:r>
            <a:r>
              <a:rPr lang="en-IN" baseline="-25000" dirty="0">
                <a:latin typeface="Times New Roman" panose="02020603050405020304" pitchFamily="18" charset="0"/>
                <a:cs typeface="Times New Roman" panose="02020603050405020304" pitchFamily="18" charset="0"/>
              </a:rPr>
              <a:t>6</a:t>
            </a:r>
            <a:r>
              <a:rPr lang="en-IN" dirty="0">
                <a:latin typeface="Times New Roman" panose="02020603050405020304" pitchFamily="18" charset="0"/>
                <a:cs typeface="Times New Roman" panose="02020603050405020304" pitchFamily="18" charset="0"/>
              </a:rPr>
              <a:t> &amp; Y</a:t>
            </a:r>
            <a:r>
              <a:rPr lang="en-IN" baseline="-25000" dirty="0">
                <a:latin typeface="Times New Roman" panose="02020603050405020304" pitchFamily="18" charset="0"/>
                <a:cs typeface="Times New Roman" panose="02020603050405020304" pitchFamily="18" charset="0"/>
              </a:rPr>
              <a:t>4 </a:t>
            </a:r>
            <a:endParaRPr lang="en-IN" dirty="0">
              <a:latin typeface="Times New Roman" panose="02020603050405020304" pitchFamily="18" charset="0"/>
              <a:cs typeface="Times New Roman" panose="02020603050405020304" pitchFamily="18" charset="0"/>
            </a:endParaRP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Y</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xmlns="" id="{2ADFB3FA-160D-4BE8-8850-D0B66FE57962}"/>
              </a:ext>
            </a:extLst>
          </p:cNvPr>
          <p:cNvSpPr txBox="1"/>
          <p:nvPr/>
        </p:nvSpPr>
        <p:spPr>
          <a:xfrm>
            <a:off x="7179857" y="4613227"/>
            <a:ext cx="2095500" cy="369332"/>
          </a:xfrm>
          <a:prstGeom prst="rect">
            <a:avLst/>
          </a:prstGeom>
          <a:solidFill>
            <a:schemeClr val="bg1"/>
          </a:solidFill>
          <a:ln>
            <a:solidFill>
              <a:schemeClr val="tx1"/>
            </a:solidFill>
          </a:ln>
        </p:spPr>
        <p:txBody>
          <a:bodyPr wrap="square" rtlCol="0">
            <a:spAutoFit/>
          </a:bodyPr>
          <a:lstStyle/>
          <a:p>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’+1 </a:t>
            </a:r>
            <a:r>
              <a:rPr lang="en-IN" dirty="0">
                <a:latin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7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&amp;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xmlns="" id="{1BB101D5-EC86-4AD2-9AAF-161B18883DF7}"/>
              </a:ext>
            </a:extLst>
          </p:cNvPr>
          <p:cNvSpPr txBox="1"/>
          <p:nvPr/>
        </p:nvSpPr>
        <p:spPr>
          <a:xfrm>
            <a:off x="9489272" y="4635646"/>
            <a:ext cx="2329244" cy="369332"/>
          </a:xfrm>
          <a:prstGeom prst="rect">
            <a:avLst/>
          </a:prstGeom>
          <a:solidFill>
            <a:schemeClr val="bg1"/>
          </a:solidFill>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mean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7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&amp; X</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dirty="0"/>
          </a:p>
        </p:txBody>
      </p:sp>
      <p:sp>
        <p:nvSpPr>
          <p:cNvPr id="32" name="TextBox 31">
            <a:extLst>
              <a:ext uri="{FF2B5EF4-FFF2-40B4-BE49-F238E27FC236}">
                <a16:creationId xmlns:a16="http://schemas.microsoft.com/office/drawing/2014/main" xmlns="" id="{522FF43B-9B52-4323-AFC1-C94E9D6273AA}"/>
              </a:ext>
            </a:extLst>
          </p:cNvPr>
          <p:cNvSpPr txBox="1"/>
          <p:nvPr/>
        </p:nvSpPr>
        <p:spPr>
          <a:xfrm>
            <a:off x="330994" y="3152000"/>
            <a:ext cx="2945605" cy="369332"/>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Example: For dimension 2</a:t>
            </a:r>
            <a:endParaRPr lang="en-IN" u="sng" dirty="0">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xmlns="" id="{FC4A14D1-749D-4EC2-B816-F112AD11CC4A}"/>
              </a:ext>
            </a:extLst>
          </p:cNvPr>
          <p:cNvCxnSpPr/>
          <p:nvPr/>
        </p:nvCxnSpPr>
        <p:spPr>
          <a:xfrm flipV="1">
            <a:off x="892888" y="4820313"/>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C41D7765-AC39-4B36-857F-694688F1055E}"/>
              </a:ext>
            </a:extLst>
          </p:cNvPr>
          <p:cNvCxnSpPr/>
          <p:nvPr/>
        </p:nvCxnSpPr>
        <p:spPr>
          <a:xfrm flipV="1">
            <a:off x="2460656" y="4804191"/>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21789562-46AD-42E8-8412-EA3F40D39E1C}"/>
              </a:ext>
            </a:extLst>
          </p:cNvPr>
          <p:cNvCxnSpPr/>
          <p:nvPr/>
        </p:nvCxnSpPr>
        <p:spPr>
          <a:xfrm flipV="1">
            <a:off x="4677305" y="4797894"/>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7313A444-976C-4458-A8AF-8D97D90637D9}"/>
              </a:ext>
            </a:extLst>
          </p:cNvPr>
          <p:cNvCxnSpPr/>
          <p:nvPr/>
        </p:nvCxnSpPr>
        <p:spPr>
          <a:xfrm flipV="1">
            <a:off x="6965942" y="4797893"/>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397CB71A-5CC7-4D06-91F7-F72A8EB4F956}"/>
              </a:ext>
            </a:extLst>
          </p:cNvPr>
          <p:cNvCxnSpPr/>
          <p:nvPr/>
        </p:nvCxnSpPr>
        <p:spPr>
          <a:xfrm flipV="1">
            <a:off x="9275357" y="4820312"/>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CD3ED42F-DBFF-4AE8-B4C7-D510705EC0F6}"/>
              </a:ext>
            </a:extLst>
          </p:cNvPr>
          <p:cNvCxnSpPr/>
          <p:nvPr/>
        </p:nvCxnSpPr>
        <p:spPr>
          <a:xfrm flipV="1">
            <a:off x="9735556" y="2505667"/>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DC461FDA-0F60-4E07-A032-D763FB5474B0}"/>
              </a:ext>
            </a:extLst>
          </p:cNvPr>
          <p:cNvCxnSpPr/>
          <p:nvPr/>
        </p:nvCxnSpPr>
        <p:spPr>
          <a:xfrm flipV="1">
            <a:off x="7832350" y="2505668"/>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6D37D2D3-6DD8-4148-AB3F-1B844092AB81}"/>
              </a:ext>
            </a:extLst>
          </p:cNvPr>
          <p:cNvCxnSpPr/>
          <p:nvPr/>
        </p:nvCxnSpPr>
        <p:spPr>
          <a:xfrm flipV="1">
            <a:off x="5704277" y="2505668"/>
            <a:ext cx="21391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498AE41-473E-4AAF-A487-76AAEBA9AD47}"/>
              </a:ext>
            </a:extLst>
          </p:cNvPr>
          <p:cNvSpPr txBox="1"/>
          <p:nvPr/>
        </p:nvSpPr>
        <p:spPr>
          <a:xfrm>
            <a:off x="162877" y="6021971"/>
            <a:ext cx="11866245"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Prediction accuracy depends on embedding dimension </a:t>
            </a:r>
            <a:r>
              <a:rPr lang="en-US" sz="2200" dirty="0" smtClean="0">
                <a:latin typeface="Times New Roman" panose="02020603050405020304" pitchFamily="18" charset="0"/>
                <a:cs typeface="Times New Roman" panose="02020603050405020304" pitchFamily="18" charset="0"/>
              </a:rPr>
              <a:t>(m) and </a:t>
            </a:r>
            <a:r>
              <a:rPr lang="en-US" sz="2200" dirty="0">
                <a:latin typeface="Times New Roman" panose="02020603050405020304" pitchFamily="18" charset="0"/>
                <a:cs typeface="Times New Roman" panose="02020603050405020304" pitchFamily="18" charset="0"/>
              </a:rPr>
              <a:t>number of nearest </a:t>
            </a:r>
            <a:r>
              <a:rPr lang="en-US" sz="2200" dirty="0" err="1" smtClean="0">
                <a:latin typeface="Times New Roman" panose="02020603050405020304" pitchFamily="18" charset="0"/>
                <a:cs typeface="Times New Roman" panose="02020603050405020304" pitchFamily="18" charset="0"/>
              </a:rPr>
              <a:t>neighbours</a:t>
            </a:r>
            <a:r>
              <a:rPr lang="en-US" sz="2200" dirty="0" smtClean="0">
                <a:latin typeface="Times New Roman" panose="02020603050405020304" pitchFamily="18" charset="0"/>
                <a:cs typeface="Times New Roman" panose="02020603050405020304" pitchFamily="18" charset="0"/>
              </a:rPr>
              <a:t> (k) </a:t>
            </a:r>
            <a:r>
              <a:rPr lang="en-US" sz="2200" dirty="0">
                <a:latin typeface="Times New Roman" panose="02020603050405020304" pitchFamily="18" charset="0"/>
                <a:cs typeface="Times New Roman" panose="02020603050405020304" pitchFamily="18" charset="0"/>
              </a:rPr>
              <a:t>considered</a:t>
            </a:r>
            <a:endParaRPr lang="en-IN" sz="22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4"/>
          <a:stretch>
            <a:fillRect/>
          </a:stretch>
        </p:blipFill>
        <p:spPr>
          <a:xfrm>
            <a:off x="11072651" y="110276"/>
            <a:ext cx="810489" cy="1161131"/>
          </a:xfrm>
          <a:prstGeom prst="rect">
            <a:avLst/>
          </a:prstGeom>
        </p:spPr>
      </p:pic>
    </p:spTree>
    <p:extLst>
      <p:ext uri="{BB962C8B-B14F-4D97-AF65-F5344CB8AC3E}">
        <p14:creationId xmlns:p14="http://schemas.microsoft.com/office/powerpoint/2010/main" val="253131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08" y="128490"/>
            <a:ext cx="10515600" cy="1325563"/>
          </a:xfrm>
        </p:spPr>
        <p:txBody>
          <a:bodyPr>
            <a:normAutofit/>
          </a:bodyPr>
          <a:lstStyle/>
          <a:p>
            <a:r>
              <a:rPr lang="en-IN" sz="3800" dirty="0">
                <a:latin typeface="Times New Roman" panose="02020603050405020304" pitchFamily="18" charset="0"/>
                <a:cs typeface="Times New Roman" panose="02020603050405020304" pitchFamily="18" charset="0"/>
              </a:rPr>
              <a:t>Study area – </a:t>
            </a:r>
            <a:r>
              <a:rPr lang="en-IN" sz="3800" dirty="0" err="1">
                <a:latin typeface="Times New Roman" panose="02020603050405020304" pitchFamily="18" charset="0"/>
                <a:cs typeface="Times New Roman" panose="02020603050405020304" pitchFamily="18" charset="0"/>
              </a:rPr>
              <a:t>Savitri</a:t>
            </a:r>
            <a:r>
              <a:rPr lang="en-IN" sz="3800" dirty="0">
                <a:latin typeface="Times New Roman" panose="02020603050405020304" pitchFamily="18" charset="0"/>
                <a:cs typeface="Times New Roman" panose="02020603050405020304" pitchFamily="18" charset="0"/>
              </a:rPr>
              <a:t> River Basin</a:t>
            </a:r>
          </a:p>
        </p:txBody>
      </p:sp>
      <p:sp>
        <p:nvSpPr>
          <p:cNvPr id="5" name="TextBox 4"/>
          <p:cNvSpPr txBox="1"/>
          <p:nvPr/>
        </p:nvSpPr>
        <p:spPr>
          <a:xfrm>
            <a:off x="6813632" y="1342345"/>
            <a:ext cx="4728520" cy="4524315"/>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One of the west flowing river basins in India</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Basin has a total area of 2262.42 km</a:t>
            </a:r>
            <a:r>
              <a:rPr lang="en-IN" baseline="30000" dirty="0">
                <a:latin typeface="Times New Roman" panose="02020603050405020304" pitchFamily="18" charset="0"/>
                <a:cs typeface="Times New Roman" panose="02020603050405020304" pitchFamily="18" charset="0"/>
              </a:rPr>
              <a:t>2 </a:t>
            </a: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Lies within the global coordinates of 18⁰20</a:t>
            </a:r>
            <a:r>
              <a:rPr lang="en-IN" dirty="0">
                <a:latin typeface="Times New Roman" panose="02020603050405020304" pitchFamily="18" charset="0"/>
                <a:cs typeface="Times New Roman" panose="02020603050405020304" pitchFamily="18" charset="0"/>
                <a:sym typeface="Symbol" panose="05050102010706020507" pitchFamily="18" charset="2"/>
              </a:rPr>
              <a:t></a:t>
            </a:r>
            <a:r>
              <a:rPr lang="en-IN" dirty="0">
                <a:latin typeface="Times New Roman" panose="02020603050405020304" pitchFamily="18" charset="0"/>
                <a:cs typeface="Times New Roman" panose="02020603050405020304" pitchFamily="18" charset="0"/>
              </a:rPr>
              <a:t> N to 17⁰50</a:t>
            </a:r>
            <a:r>
              <a:rPr lang="en-IN" dirty="0">
                <a:latin typeface="Times New Roman" panose="02020603050405020304" pitchFamily="18" charset="0"/>
                <a:cs typeface="Times New Roman" panose="02020603050405020304" pitchFamily="18" charset="0"/>
                <a:sym typeface="Symbol" panose="05050102010706020507" pitchFamily="18" charset="2"/>
              </a:rPr>
              <a:t></a:t>
            </a:r>
            <a:r>
              <a:rPr lang="en-IN" dirty="0">
                <a:latin typeface="Times New Roman" panose="02020603050405020304" pitchFamily="18" charset="0"/>
                <a:cs typeface="Times New Roman" panose="02020603050405020304" pitchFamily="18" charset="0"/>
              </a:rPr>
              <a:t> N and 73⁰07</a:t>
            </a:r>
            <a:r>
              <a:rPr lang="en-IN" dirty="0">
                <a:latin typeface="Times New Roman" panose="02020603050405020304" pitchFamily="18" charset="0"/>
                <a:cs typeface="Times New Roman" panose="02020603050405020304" pitchFamily="18" charset="0"/>
                <a:sym typeface="Symbol" panose="05050102010706020507" pitchFamily="18" charset="2"/>
              </a:rPr>
              <a:t></a:t>
            </a:r>
            <a:r>
              <a:rPr lang="en-IN" dirty="0">
                <a:latin typeface="Times New Roman" panose="02020603050405020304" pitchFamily="18" charset="0"/>
                <a:cs typeface="Times New Roman" panose="02020603050405020304" pitchFamily="18" charset="0"/>
              </a:rPr>
              <a:t> E to 73⁰41</a:t>
            </a:r>
            <a:r>
              <a:rPr lang="en-IN" dirty="0">
                <a:latin typeface="Times New Roman" panose="02020603050405020304" pitchFamily="18" charset="0"/>
                <a:cs typeface="Times New Roman" panose="02020603050405020304" pitchFamily="18" charset="0"/>
                <a:sym typeface="Symbol" panose="05050102010706020507" pitchFamily="18" charset="2"/>
              </a:rPr>
              <a:t></a:t>
            </a:r>
            <a:r>
              <a:rPr lang="en-IN" dirty="0">
                <a:latin typeface="Times New Roman" panose="02020603050405020304" pitchFamily="18" charset="0"/>
                <a:cs typeface="Times New Roman" panose="02020603050405020304" pitchFamily="18" charset="0"/>
              </a:rPr>
              <a:t> E.     </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Originates in the </a:t>
            </a:r>
            <a:r>
              <a:rPr lang="en-IN" dirty="0" err="1">
                <a:latin typeface="Times New Roman" panose="02020603050405020304" pitchFamily="18" charset="0"/>
                <a:cs typeface="Times New Roman" panose="02020603050405020304" pitchFamily="18" charset="0"/>
              </a:rPr>
              <a:t>Mahabaleshwar</a:t>
            </a:r>
            <a:r>
              <a:rPr lang="en-IN" dirty="0">
                <a:latin typeface="Times New Roman" panose="02020603050405020304" pitchFamily="18" charset="0"/>
                <a:cs typeface="Times New Roman" panose="02020603050405020304" pitchFamily="18" charset="0"/>
              </a:rPr>
              <a:t> plateau and flows down for a length of 95.1 km to join the Arabian Sea at </a:t>
            </a:r>
            <a:r>
              <a:rPr lang="en-IN" dirty="0" err="1">
                <a:latin typeface="Times New Roman" panose="02020603050405020304" pitchFamily="18" charset="0"/>
                <a:cs typeface="Times New Roman" panose="02020603050405020304" pitchFamily="18" charset="0"/>
              </a:rPr>
              <a:t>Bankot</a:t>
            </a:r>
            <a:r>
              <a:rPr lang="en-IN" dirty="0">
                <a:latin typeface="Times New Roman" panose="02020603050405020304" pitchFamily="18" charset="0"/>
                <a:cs typeface="Times New Roman" panose="02020603050405020304" pitchFamily="18" charset="0"/>
              </a:rPr>
              <a:t> Creek. </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Hourly runoff </a:t>
            </a:r>
            <a:r>
              <a:rPr lang="en-IN" dirty="0">
                <a:latin typeface="Times New Roman" panose="02020603050405020304" pitchFamily="18" charset="0"/>
                <a:ea typeface="Calibri" panose="020F0502020204030204" pitchFamily="34" charset="0"/>
                <a:cs typeface="Times New Roman" panose="02020603050405020304" pitchFamily="18" charset="0"/>
              </a:rPr>
              <a:t>series for the monsoon season </a:t>
            </a:r>
            <a:r>
              <a:rPr lang="en-IN" dirty="0">
                <a:latin typeface="Times New Roman" panose="02020603050405020304" pitchFamily="18" charset="0"/>
                <a:ea typeface="Calibri" panose="020F0502020204030204" pitchFamily="34" charset="0"/>
                <a:cs typeface="Times New Roman" panose="02020603050405020304" pitchFamily="18" charset="0"/>
              </a:rPr>
              <a:t>from four stream gauges </a:t>
            </a:r>
            <a:r>
              <a:rPr lang="en-IN" dirty="0" smtClean="0">
                <a:latin typeface="Times New Roman" panose="02020603050405020304" pitchFamily="18" charset="0"/>
                <a:ea typeface="Calibri" panose="020F0502020204030204" pitchFamily="34" charset="0"/>
                <a:cs typeface="Times New Roman" panose="02020603050405020304" pitchFamily="18" charset="0"/>
              </a:rPr>
              <a:t>for a </a:t>
            </a:r>
            <a:r>
              <a:rPr lang="en-IN" dirty="0">
                <a:latin typeface="Times New Roman" panose="02020603050405020304" pitchFamily="18" charset="0"/>
                <a:ea typeface="Calibri" panose="020F0502020204030204" pitchFamily="34" charset="0"/>
                <a:cs typeface="Times New Roman" panose="02020603050405020304" pitchFamily="18" charset="0"/>
              </a:rPr>
              <a:t>common period 2000-2010 is used</a:t>
            </a:r>
            <a:r>
              <a:rPr lang="en-IN" dirty="0">
                <a:latin typeface="Times New Roman" panose="02020603050405020304" pitchFamily="18" charset="0"/>
                <a:cs typeface="Times New Roman" panose="02020603050405020304" pitchFamily="18" charset="0"/>
              </a:rPr>
              <a:t> </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3D5A2139-A8EC-4340-B1C7-4D145FDDA921}" type="slidenum">
              <a:rPr lang="en-IN" smtClean="0"/>
              <a:t>4</a:t>
            </a:fld>
            <a:endParaRPr lang="en-IN"/>
          </a:p>
        </p:txBody>
      </p:sp>
      <p:sp>
        <p:nvSpPr>
          <p:cNvPr id="3" name="TextBox 2"/>
          <p:cNvSpPr txBox="1"/>
          <p:nvPr/>
        </p:nvSpPr>
        <p:spPr>
          <a:xfrm>
            <a:off x="907869" y="5978586"/>
            <a:ext cx="5547360" cy="307777"/>
          </a:xfrm>
          <a:prstGeom prst="rect">
            <a:avLst/>
          </a:prstGeom>
          <a:noFill/>
        </p:spPr>
        <p:txBody>
          <a:bodyPr wrap="square" rtlCol="0">
            <a:spAutoFit/>
          </a:bodyPr>
          <a:lstStyle/>
          <a:p>
            <a:pPr algn="ctr"/>
            <a:r>
              <a:rPr lang="en-IN" sz="1400" dirty="0">
                <a:latin typeface="Times New Roman" panose="02020603050405020304" pitchFamily="18" charset="0"/>
                <a:cs typeface="Times New Roman" panose="02020603050405020304" pitchFamily="18" charset="0"/>
              </a:rPr>
              <a:t>Figure </a:t>
            </a:r>
            <a:r>
              <a:rPr lang="en-IN" sz="1400" dirty="0" smtClean="0">
                <a:latin typeface="Times New Roman" panose="02020603050405020304" pitchFamily="18" charset="0"/>
                <a:cs typeface="Times New Roman" panose="02020603050405020304" pitchFamily="18" charset="0"/>
              </a:rPr>
              <a:t>2: </a:t>
            </a:r>
            <a:r>
              <a:rPr lang="en-IN" sz="1400" dirty="0">
                <a:latin typeface="Times New Roman" panose="02020603050405020304" pitchFamily="18" charset="0"/>
                <a:cs typeface="Times New Roman" panose="02020603050405020304" pitchFamily="18" charset="0"/>
              </a:rPr>
              <a:t>Location of </a:t>
            </a:r>
            <a:r>
              <a:rPr lang="en-IN" sz="1400" dirty="0" err="1">
                <a:latin typeface="Times New Roman" panose="02020603050405020304" pitchFamily="18" charset="0"/>
                <a:cs typeface="Times New Roman" panose="02020603050405020304" pitchFamily="18" charset="0"/>
              </a:rPr>
              <a:t>Savitri</a:t>
            </a:r>
            <a:r>
              <a:rPr lang="en-IN" sz="1400" dirty="0">
                <a:latin typeface="Times New Roman" panose="02020603050405020304" pitchFamily="18" charset="0"/>
                <a:cs typeface="Times New Roman" panose="02020603050405020304" pitchFamily="18" charset="0"/>
              </a:rPr>
              <a:t> river basin</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417" y="1342345"/>
            <a:ext cx="5631143" cy="4351338"/>
          </a:xfrm>
          <a:ln>
            <a:solidFill>
              <a:srgbClr val="FF0000"/>
            </a:solidFill>
          </a:ln>
        </p:spPr>
      </p:pic>
      <p:pic>
        <p:nvPicPr>
          <p:cNvPr id="7" name="Picture 6"/>
          <p:cNvPicPr>
            <a:picLocks noChangeAspect="1"/>
          </p:cNvPicPr>
          <p:nvPr/>
        </p:nvPicPr>
        <p:blipFill>
          <a:blip r:embed="rId3"/>
          <a:stretch>
            <a:fillRect/>
          </a:stretch>
        </p:blipFill>
        <p:spPr>
          <a:xfrm>
            <a:off x="11072651" y="110276"/>
            <a:ext cx="810489" cy="1161131"/>
          </a:xfrm>
          <a:prstGeom prst="rect">
            <a:avLst/>
          </a:prstGeom>
        </p:spPr>
      </p:pic>
    </p:spTree>
    <p:extLst>
      <p:ext uri="{BB962C8B-B14F-4D97-AF65-F5344CB8AC3E}">
        <p14:creationId xmlns:p14="http://schemas.microsoft.com/office/powerpoint/2010/main" val="156716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69"/>
            <a:ext cx="10877550" cy="773506"/>
          </a:xfrm>
        </p:spPr>
        <p:txBody>
          <a:bodyPr>
            <a:normAutofit/>
          </a:bodyPr>
          <a:lstStyle/>
          <a:p>
            <a:r>
              <a:rPr lang="en-IN" sz="4000" dirty="0">
                <a:solidFill>
                  <a:schemeClr val="tx1"/>
                </a:solidFill>
                <a:latin typeface="Times New Roman" panose="02020603050405020304" pitchFamily="18" charset="0"/>
                <a:cs typeface="Times New Roman" panose="02020603050405020304" pitchFamily="18" charset="0"/>
              </a:rPr>
              <a:t>Methodology</a:t>
            </a:r>
            <a:endParaRPr lang="en-IN" sz="4000" dirty="0"/>
          </a:p>
        </p:txBody>
      </p:sp>
      <p:sp>
        <p:nvSpPr>
          <p:cNvPr id="4" name="Slide Number Placeholder 3">
            <a:extLst>
              <a:ext uri="{FF2B5EF4-FFF2-40B4-BE49-F238E27FC236}">
                <a16:creationId xmlns:a16="http://schemas.microsoft.com/office/drawing/2014/main" xmlns="" id="{85453B47-5FBB-4646-80ED-7D04E0C2FBBC}"/>
              </a:ext>
            </a:extLst>
          </p:cNvPr>
          <p:cNvSpPr>
            <a:spLocks noGrp="1"/>
          </p:cNvSpPr>
          <p:nvPr>
            <p:ph type="sldNum" sz="quarter" idx="12"/>
          </p:nvPr>
        </p:nvSpPr>
        <p:spPr/>
        <p:txBody>
          <a:bodyPr/>
          <a:lstStyle/>
          <a:p>
            <a:fld id="{9792D8DF-3C3C-40BC-A99B-2B30BB9A6DDE}" type="slidenum">
              <a:rPr lang="en-IN" smtClean="0"/>
              <a:t>5</a:t>
            </a:fld>
            <a:endParaRPr lang="en-IN"/>
          </a:p>
        </p:txBody>
      </p:sp>
      <p:sp>
        <p:nvSpPr>
          <p:cNvPr id="3" name="TextBox 2"/>
          <p:cNvSpPr txBox="1"/>
          <p:nvPr/>
        </p:nvSpPr>
        <p:spPr>
          <a:xfrm>
            <a:off x="4252682" y="1218722"/>
            <a:ext cx="3609703" cy="646331"/>
          </a:xfrm>
          <a:prstGeom prst="rect">
            <a:avLst/>
          </a:prstGeom>
          <a:noFill/>
          <a:ln w="28575">
            <a:solidFill>
              <a:schemeClr val="tx1"/>
            </a:solidFill>
          </a:ln>
        </p:spPr>
        <p:txBody>
          <a:bodyPr wrap="square" rtlCol="0">
            <a:spAutoFit/>
          </a:bodyPr>
          <a:lstStyle/>
          <a:p>
            <a:r>
              <a:rPr lang="en-GB" dirty="0">
                <a:latin typeface="Times New Roman" panose="02020603050405020304" pitchFamily="18" charset="0"/>
                <a:cs typeface="Times New Roman" panose="02020603050405020304" pitchFamily="18" charset="0"/>
              </a:rPr>
              <a:t>Phase space reconstruction using hourly runoff from </a:t>
            </a:r>
            <a:r>
              <a:rPr lang="en-GB" dirty="0" smtClean="0">
                <a:latin typeface="Times New Roman" panose="02020603050405020304" pitchFamily="18" charset="0"/>
                <a:cs typeface="Times New Roman" panose="02020603050405020304" pitchFamily="18" charset="0"/>
              </a:rPr>
              <a:t>2000 to 2009</a:t>
            </a:r>
            <a:endParaRPr lang="en-IN"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072651" y="110276"/>
            <a:ext cx="810489" cy="1161131"/>
          </a:xfrm>
          <a:prstGeom prst="rect">
            <a:avLst/>
          </a:prstGeom>
        </p:spPr>
      </p:pic>
      <p:sp>
        <p:nvSpPr>
          <p:cNvPr id="8" name="Rectangle 7"/>
          <p:cNvSpPr/>
          <p:nvPr/>
        </p:nvSpPr>
        <p:spPr>
          <a:xfrm>
            <a:off x="3722913" y="3389070"/>
            <a:ext cx="4669245" cy="646331"/>
          </a:xfrm>
          <a:prstGeom prst="rect">
            <a:avLst/>
          </a:prstGeom>
          <a:ln w="28575">
            <a:solidFill>
              <a:schemeClr val="tx1"/>
            </a:solidFill>
          </a:ln>
        </p:spPr>
        <p:txBody>
          <a:bodyPr wrap="square">
            <a:spAutoFit/>
          </a:bodyPr>
          <a:lstStyle/>
          <a:p>
            <a:pPr algn="ctr"/>
            <a:r>
              <a:rPr lang="en-US" dirty="0">
                <a:latin typeface="Times New Roman" panose="02020603050405020304" pitchFamily="18" charset="0"/>
                <a:cs typeface="Times New Roman" panose="02020603050405020304" pitchFamily="18" charset="0"/>
              </a:rPr>
              <a:t>Predicted hourly runoff during 2010 using local approximation</a:t>
            </a:r>
          </a:p>
        </p:txBody>
      </p:sp>
      <p:sp>
        <p:nvSpPr>
          <p:cNvPr id="9" name="TextBox 8">
            <a:extLst>
              <a:ext uri="{FF2B5EF4-FFF2-40B4-BE49-F238E27FC236}">
                <a16:creationId xmlns:a16="http://schemas.microsoft.com/office/drawing/2014/main" xmlns="" id="{5B40E1B2-329E-BFFD-626D-977FBCF48EF0}"/>
              </a:ext>
            </a:extLst>
          </p:cNvPr>
          <p:cNvSpPr txBox="1"/>
          <p:nvPr/>
        </p:nvSpPr>
        <p:spPr>
          <a:xfrm>
            <a:off x="4252683" y="2303896"/>
            <a:ext cx="3609703" cy="923330"/>
          </a:xfrm>
          <a:prstGeom prst="rect">
            <a:avLst/>
          </a:prstGeom>
          <a:noFill/>
          <a:ln w="28575">
            <a:solidFill>
              <a:schemeClr val="tx1"/>
            </a:solidFill>
          </a:ln>
        </p:spPr>
        <p:txBody>
          <a:bodyPr wrap="square" rtlCol="0">
            <a:spAutoFit/>
          </a:bodyPr>
          <a:lstStyle/>
          <a:p>
            <a:r>
              <a:rPr lang="en-GB" dirty="0">
                <a:latin typeface="Times New Roman" panose="02020603050405020304" pitchFamily="18" charset="0"/>
                <a:cs typeface="Times New Roman" panose="02020603050405020304" pitchFamily="18" charset="0"/>
              </a:rPr>
              <a:t>Identified </a:t>
            </a:r>
            <a:r>
              <a:rPr lang="en-GB" dirty="0" smtClean="0">
                <a:latin typeface="Times New Roman" panose="02020603050405020304" pitchFamily="18" charset="0"/>
                <a:cs typeface="Times New Roman" panose="02020603050405020304" pitchFamily="18" charset="0"/>
              </a:rPr>
              <a:t>complexity (dimension) </a:t>
            </a:r>
            <a:r>
              <a:rPr lang="en-GB" dirty="0">
                <a:latin typeface="Times New Roman" panose="02020603050405020304" pitchFamily="18" charset="0"/>
                <a:cs typeface="Times New Roman" panose="02020603050405020304" pitchFamily="18" charset="0"/>
              </a:rPr>
              <a:t>by False Nearest Neighbour (FNN) approach</a:t>
            </a:r>
            <a:endParaRPr lang="en-IN"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8B1F6F7-A8D4-B004-5280-F76BBE06EF25}"/>
              </a:ext>
            </a:extLst>
          </p:cNvPr>
          <p:cNvSpPr txBox="1"/>
          <p:nvPr/>
        </p:nvSpPr>
        <p:spPr>
          <a:xfrm>
            <a:off x="3579218" y="4474244"/>
            <a:ext cx="4956629" cy="1200329"/>
          </a:xfrm>
          <a:prstGeom prst="rect">
            <a:avLst/>
          </a:prstGeom>
          <a:noFill/>
          <a:ln w="28575">
            <a:solidFill>
              <a:schemeClr val="tx1"/>
            </a:solidFill>
          </a:ln>
        </p:spPr>
        <p:txBody>
          <a:bodyPr wrap="square">
            <a:spAutoFit/>
          </a:bodyPr>
          <a:lstStyle/>
          <a:p>
            <a:pPr algn="ctr"/>
            <a:r>
              <a:rPr lang="en-US" sz="1800" dirty="0">
                <a:latin typeface="Times New Roman" panose="02020603050405020304" pitchFamily="18" charset="0"/>
                <a:cs typeface="Times New Roman" panose="02020603050405020304" pitchFamily="18" charset="0"/>
              </a:rPr>
              <a:t>Prediction accuracy checked by: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Correlation coefficient (CC)</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Nash –Sutcliffe efficiency (NSE)</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Normalized root mean square error (NRMSE)</a:t>
            </a:r>
          </a:p>
        </p:txBody>
      </p:sp>
      <p:cxnSp>
        <p:nvCxnSpPr>
          <p:cNvPr id="13" name="Straight Arrow Connector 12">
            <a:extLst>
              <a:ext uri="{FF2B5EF4-FFF2-40B4-BE49-F238E27FC236}">
                <a16:creationId xmlns:a16="http://schemas.microsoft.com/office/drawing/2014/main" xmlns="" id="{D732DEA8-8E88-4AE1-F331-8E216A090743}"/>
              </a:ext>
            </a:extLst>
          </p:cNvPr>
          <p:cNvCxnSpPr>
            <a:stCxn id="3" idx="2"/>
            <a:endCxn id="9" idx="0"/>
          </p:cNvCxnSpPr>
          <p:nvPr/>
        </p:nvCxnSpPr>
        <p:spPr>
          <a:xfrm>
            <a:off x="6057534" y="1865053"/>
            <a:ext cx="1" cy="438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DF2BAA5C-6A5F-62FE-08B9-742582F35FDB}"/>
              </a:ext>
            </a:extLst>
          </p:cNvPr>
          <p:cNvCxnSpPr/>
          <p:nvPr/>
        </p:nvCxnSpPr>
        <p:spPr>
          <a:xfrm>
            <a:off x="6057531" y="2950227"/>
            <a:ext cx="1" cy="438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EEC4E1E-1771-14DF-6FAA-C45449D367A5}"/>
              </a:ext>
            </a:extLst>
          </p:cNvPr>
          <p:cNvCxnSpPr/>
          <p:nvPr/>
        </p:nvCxnSpPr>
        <p:spPr>
          <a:xfrm>
            <a:off x="6057531" y="4035401"/>
            <a:ext cx="1" cy="438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4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85" y="121733"/>
            <a:ext cx="10526486" cy="928848"/>
          </a:xfrm>
        </p:spPr>
        <p:txBody>
          <a:bodyPr>
            <a:normAutofit/>
          </a:bodyPr>
          <a:lstStyle/>
          <a:p>
            <a:r>
              <a:rPr lang="en-IN" sz="3800" dirty="0">
                <a:latin typeface="Times New Roman" panose="02020603050405020304" pitchFamily="18" charset="0"/>
                <a:cs typeface="Times New Roman" panose="02020603050405020304" pitchFamily="18" charset="0"/>
              </a:rPr>
              <a:t>Results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620" y="1562122"/>
            <a:ext cx="3192416" cy="2394313"/>
          </a:xfrm>
        </p:spPr>
      </p:pic>
      <p:sp>
        <p:nvSpPr>
          <p:cNvPr id="4" name="Slide Number Placeholder 3"/>
          <p:cNvSpPr>
            <a:spLocks noGrp="1"/>
          </p:cNvSpPr>
          <p:nvPr>
            <p:ph type="sldNum" sz="quarter" idx="12"/>
          </p:nvPr>
        </p:nvSpPr>
        <p:spPr/>
        <p:txBody>
          <a:bodyPr/>
          <a:lstStyle/>
          <a:p>
            <a:fld id="{3D5A2139-A8EC-4340-B1C7-4D145FDDA921}" type="slidenum">
              <a:rPr lang="en-IN" smtClean="0"/>
              <a:t>6</a:t>
            </a:fld>
            <a:endParaRPr lang="en-IN"/>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673" y="1560510"/>
            <a:ext cx="3337895" cy="2503421"/>
          </a:xfrm>
          <a:prstGeom prst="rect">
            <a:avLst/>
          </a:prstGeom>
        </p:spPr>
      </p:pic>
      <p:sp>
        <p:nvSpPr>
          <p:cNvPr id="15" name="TextBox 14"/>
          <p:cNvSpPr txBox="1"/>
          <p:nvPr/>
        </p:nvSpPr>
        <p:spPr>
          <a:xfrm>
            <a:off x="867292" y="1038604"/>
            <a:ext cx="547112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err="1">
                <a:latin typeface="Times New Roman" panose="02020603050405020304" pitchFamily="18" charset="0"/>
                <a:cs typeface="Times New Roman" panose="02020603050405020304" pitchFamily="18" charset="0"/>
              </a:rPr>
              <a:t>Kangule</a:t>
            </a:r>
            <a:r>
              <a:rPr lang="en-IN" sz="2000" dirty="0">
                <a:latin typeface="Times New Roman" panose="02020603050405020304" pitchFamily="18" charset="0"/>
                <a:cs typeface="Times New Roman" panose="02020603050405020304" pitchFamily="18" charset="0"/>
              </a:rPr>
              <a:t> station</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189" y="1560510"/>
            <a:ext cx="3415937" cy="2561953"/>
          </a:xfrm>
          <a:prstGeom prst="rect">
            <a:avLst/>
          </a:prstGeom>
        </p:spPr>
      </p:pic>
      <p:sp>
        <p:nvSpPr>
          <p:cNvPr id="17" name="TextBox 16"/>
          <p:cNvSpPr txBox="1"/>
          <p:nvPr/>
        </p:nvSpPr>
        <p:spPr>
          <a:xfrm>
            <a:off x="484115" y="1940769"/>
            <a:ext cx="383177"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a)</a:t>
            </a:r>
          </a:p>
        </p:txBody>
      </p:sp>
      <p:sp>
        <p:nvSpPr>
          <p:cNvPr id="18" name="TextBox 17"/>
          <p:cNvSpPr txBox="1"/>
          <p:nvPr/>
        </p:nvSpPr>
        <p:spPr>
          <a:xfrm>
            <a:off x="4006036" y="2019570"/>
            <a:ext cx="383177"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b)</a:t>
            </a:r>
          </a:p>
        </p:txBody>
      </p:sp>
      <p:sp>
        <p:nvSpPr>
          <p:cNvPr id="19" name="TextBox 18"/>
          <p:cNvSpPr txBox="1"/>
          <p:nvPr/>
        </p:nvSpPr>
        <p:spPr>
          <a:xfrm>
            <a:off x="7891054" y="2003515"/>
            <a:ext cx="383177"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c)</a:t>
            </a:r>
          </a:p>
        </p:txBody>
      </p:sp>
      <p:sp>
        <p:nvSpPr>
          <p:cNvPr id="20" name="TextBox 19"/>
          <p:cNvSpPr txBox="1"/>
          <p:nvPr/>
        </p:nvSpPr>
        <p:spPr>
          <a:xfrm>
            <a:off x="1567544" y="4856109"/>
            <a:ext cx="9178834" cy="523220"/>
          </a:xfrm>
          <a:prstGeom prst="rect">
            <a:avLst/>
          </a:prstGeom>
          <a:noFill/>
        </p:spPr>
        <p:txBody>
          <a:bodyPr wrap="square" rtlCol="0">
            <a:spAutoFit/>
          </a:bodyPr>
          <a:lstStyle/>
          <a:p>
            <a:pPr algn="ctr"/>
            <a:r>
              <a:rPr lang="en-IN" sz="1400" dirty="0">
                <a:latin typeface="Times New Roman" panose="02020603050405020304" pitchFamily="18" charset="0"/>
                <a:cs typeface="Times New Roman" panose="02020603050405020304" pitchFamily="18" charset="0"/>
              </a:rPr>
              <a:t>Figure 3: a) Time series of hourly runoff at </a:t>
            </a:r>
            <a:r>
              <a:rPr lang="en-IN" sz="1400" dirty="0" err="1">
                <a:latin typeface="Times New Roman" panose="02020603050405020304" pitchFamily="18" charset="0"/>
                <a:cs typeface="Times New Roman" panose="02020603050405020304" pitchFamily="18" charset="0"/>
              </a:rPr>
              <a:t>Kangule</a:t>
            </a:r>
            <a:r>
              <a:rPr lang="en-IN" sz="1400" dirty="0">
                <a:latin typeface="Times New Roman" panose="02020603050405020304" pitchFamily="18" charset="0"/>
                <a:cs typeface="Times New Roman" panose="02020603050405020304" pitchFamily="18" charset="0"/>
              </a:rPr>
              <a:t> station, b) Phase reconstructed for hourly runoff series at </a:t>
            </a:r>
            <a:r>
              <a:rPr lang="en-IN" sz="1400" dirty="0" err="1">
                <a:latin typeface="Times New Roman" panose="02020603050405020304" pitchFamily="18" charset="0"/>
                <a:cs typeface="Times New Roman" panose="02020603050405020304" pitchFamily="18" charset="0"/>
              </a:rPr>
              <a:t>Kangule</a:t>
            </a:r>
            <a:r>
              <a:rPr lang="en-IN" sz="1400" dirty="0">
                <a:latin typeface="Times New Roman" panose="02020603050405020304" pitchFamily="18" charset="0"/>
                <a:cs typeface="Times New Roman" panose="02020603050405020304" pitchFamily="18" charset="0"/>
              </a:rPr>
              <a:t> station, c) </a:t>
            </a:r>
            <a:r>
              <a:rPr lang="en-IN" sz="1400" dirty="0" err="1">
                <a:latin typeface="Times New Roman" panose="02020603050405020304" pitchFamily="18" charset="0"/>
                <a:cs typeface="Times New Roman" panose="02020603050405020304" pitchFamily="18" charset="0"/>
              </a:rPr>
              <a:t>FNNplot</a:t>
            </a:r>
            <a:r>
              <a:rPr lang="en-IN" sz="1400" dirty="0">
                <a:latin typeface="Times New Roman" panose="02020603050405020304" pitchFamily="18" charset="0"/>
                <a:cs typeface="Times New Roman" panose="02020603050405020304" pitchFamily="18" charset="0"/>
              </a:rPr>
              <a:t> for hourly runoff series at </a:t>
            </a:r>
            <a:r>
              <a:rPr lang="en-IN" sz="1400" dirty="0" err="1">
                <a:latin typeface="Times New Roman" panose="02020603050405020304" pitchFamily="18" charset="0"/>
                <a:cs typeface="Times New Roman" panose="02020603050405020304" pitchFamily="18" charset="0"/>
              </a:rPr>
              <a:t>Kangule</a:t>
            </a:r>
            <a:r>
              <a:rPr lang="en-IN" sz="1400" dirty="0">
                <a:latin typeface="Times New Roman" panose="02020603050405020304" pitchFamily="18" charset="0"/>
                <a:cs typeface="Times New Roman" panose="02020603050405020304" pitchFamily="18" charset="0"/>
              </a:rPr>
              <a:t> station</a:t>
            </a:r>
          </a:p>
        </p:txBody>
      </p:sp>
      <p:sp>
        <p:nvSpPr>
          <p:cNvPr id="21" name="TextBox 20"/>
          <p:cNvSpPr txBox="1"/>
          <p:nvPr/>
        </p:nvSpPr>
        <p:spPr>
          <a:xfrm>
            <a:off x="4529545" y="5680456"/>
            <a:ext cx="3935186" cy="369332"/>
          </a:xfrm>
          <a:prstGeom prst="rect">
            <a:avLst/>
          </a:prstGeom>
          <a:noFill/>
          <a:ln>
            <a:solidFill>
              <a:schemeClr val="tx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Optimum embedding dimension =9</a:t>
            </a:r>
          </a:p>
        </p:txBody>
      </p:sp>
      <p:pic>
        <p:nvPicPr>
          <p:cNvPr id="13" name="Picture 12"/>
          <p:cNvPicPr>
            <a:picLocks noChangeAspect="1"/>
          </p:cNvPicPr>
          <p:nvPr/>
        </p:nvPicPr>
        <p:blipFill>
          <a:blip r:embed="rId5"/>
          <a:stretch>
            <a:fillRect/>
          </a:stretch>
        </p:blipFill>
        <p:spPr>
          <a:xfrm>
            <a:off x="11072651" y="110276"/>
            <a:ext cx="810489" cy="1161131"/>
          </a:xfrm>
          <a:prstGeom prst="rect">
            <a:avLst/>
          </a:prstGeom>
        </p:spPr>
      </p:pic>
    </p:spTree>
    <p:extLst>
      <p:ext uri="{BB962C8B-B14F-4D97-AF65-F5344CB8AC3E}">
        <p14:creationId xmlns:p14="http://schemas.microsoft.com/office/powerpoint/2010/main" val="4080013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5A2139-A8EC-4340-B1C7-4D145FDDA921}" type="slidenum">
              <a:rPr lang="en-IN" smtClean="0"/>
              <a:t>7</a:t>
            </a:fld>
            <a:endParaRPr lang="en-IN"/>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708" y="909508"/>
            <a:ext cx="3537745" cy="2331274"/>
          </a:xfrm>
          <a:prstGeom prst="rect">
            <a:avLst/>
          </a:prstGeom>
        </p:spPr>
      </p:pic>
      <p:sp>
        <p:nvSpPr>
          <p:cNvPr id="4" name="TextBox 3"/>
          <p:cNvSpPr txBox="1"/>
          <p:nvPr/>
        </p:nvSpPr>
        <p:spPr>
          <a:xfrm>
            <a:off x="961829" y="183897"/>
            <a:ext cx="5138058"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Local approximation prediction accuracy</a:t>
            </a:r>
            <a:endParaRPr lang="en-IN"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370" y="4225791"/>
            <a:ext cx="3224743" cy="2418557"/>
          </a:xfrm>
          <a:prstGeom prst="rect">
            <a:avLst/>
          </a:prstGeom>
        </p:spPr>
      </p:pic>
      <p:sp>
        <p:nvSpPr>
          <p:cNvPr id="6" name="Rectangle 5"/>
          <p:cNvSpPr/>
          <p:nvPr/>
        </p:nvSpPr>
        <p:spPr>
          <a:xfrm>
            <a:off x="1725029" y="3353693"/>
            <a:ext cx="8055429" cy="307777"/>
          </a:xfrm>
          <a:prstGeom prst="rect">
            <a:avLst/>
          </a:prstGeom>
        </p:spPr>
        <p:txBody>
          <a:bodyPr wrap="square">
            <a:spAutoFit/>
          </a:bodyPr>
          <a:lstStyle/>
          <a:p>
            <a:r>
              <a:rPr lang="en-IN" sz="1400" dirty="0">
                <a:latin typeface="Times New Roman" panose="02020603050405020304" pitchFamily="18" charset="0"/>
                <a:ea typeface="Calibri" panose="020F0502020204030204" pitchFamily="34" charset="0"/>
                <a:cs typeface="Times New Roman" panose="02020603050405020304" pitchFamily="18" charset="0"/>
              </a:rPr>
              <a:t>Figure </a:t>
            </a:r>
            <a:r>
              <a:rPr lang="en-IN" sz="1400" dirty="0" smtClean="0">
                <a:latin typeface="Times New Roman" panose="02020603050405020304" pitchFamily="18" charset="0"/>
                <a:ea typeface="Calibri" panose="020F0502020204030204" pitchFamily="34" charset="0"/>
                <a:cs typeface="Times New Roman" panose="02020603050405020304" pitchFamily="18" charset="0"/>
              </a:rPr>
              <a:t>4: </a:t>
            </a:r>
            <a:r>
              <a:rPr lang="en-IN" sz="1400" dirty="0">
                <a:latin typeface="Times New Roman" panose="02020603050405020304" pitchFamily="18" charset="0"/>
                <a:ea typeface="Calibri" panose="020F0502020204030204" pitchFamily="34" charset="0"/>
                <a:cs typeface="Times New Roman" panose="02020603050405020304" pitchFamily="18" charset="0"/>
              </a:rPr>
              <a:t>Local approximation prediction accuracy at </a:t>
            </a:r>
            <a:r>
              <a:rPr lang="en-IN" sz="1400" dirty="0" err="1">
                <a:latin typeface="Times New Roman" panose="02020603050405020304" pitchFamily="18" charset="0"/>
                <a:ea typeface="Calibri" panose="020F0502020204030204" pitchFamily="34" charset="0"/>
                <a:cs typeface="Times New Roman" panose="02020603050405020304" pitchFamily="18" charset="0"/>
              </a:rPr>
              <a:t>Kangule</a:t>
            </a:r>
            <a:r>
              <a:rPr lang="en-IN" sz="1400" dirty="0">
                <a:latin typeface="Times New Roman" panose="02020603050405020304" pitchFamily="18" charset="0"/>
                <a:ea typeface="Calibri" panose="020F0502020204030204" pitchFamily="34" charset="0"/>
                <a:cs typeface="Times New Roman" panose="02020603050405020304" pitchFamily="18" charset="0"/>
              </a:rPr>
              <a:t> station shown by a) CC, b) NSE, c) NRMSE</a:t>
            </a:r>
            <a:endParaRPr lang="en-IN" sz="1400" dirty="0">
              <a:latin typeface="Times New Roman" panose="02020603050405020304" pitchFamily="18" charset="0"/>
              <a:cs typeface="Times New Roman" panose="02020603050405020304" pitchFamily="18" charset="0"/>
            </a:endParaRPr>
          </a:p>
        </p:txBody>
      </p:sp>
      <p:sp>
        <p:nvSpPr>
          <p:cNvPr id="7" name="Rectangle 6"/>
          <p:cNvSpPr/>
          <p:nvPr/>
        </p:nvSpPr>
        <p:spPr>
          <a:xfrm>
            <a:off x="1744232" y="3642859"/>
            <a:ext cx="7736879" cy="276999"/>
          </a:xfrm>
          <a:prstGeom prst="rect">
            <a:avLst/>
          </a:prstGeom>
        </p:spPr>
        <p:txBody>
          <a:bodyPr wrap="square">
            <a:spAutoFit/>
          </a:bodyPr>
          <a:lstStyle/>
          <a:p>
            <a:pPr algn="ctr">
              <a:spcAft>
                <a:spcPts val="0"/>
              </a:spcAft>
            </a:pPr>
            <a:r>
              <a:rPr lang="en-IN" sz="1200" dirty="0">
                <a:solidFill>
                  <a:srgbClr val="000000"/>
                </a:solidFill>
                <a:latin typeface="Times New Roman" panose="02020603050405020304" pitchFamily="18" charset="0"/>
                <a:ea typeface="Calibri" panose="020F0502020204030204" pitchFamily="34" charset="0"/>
              </a:rPr>
              <a:t>CC = Correlation coefficient, NSE = Nash-Sutcliffe efficiency, NRMSE = Normalized root mean square error</a:t>
            </a:r>
            <a:endParaRPr lang="en-IN" sz="1400" dirty="0">
              <a:solidFill>
                <a:srgbClr val="000000"/>
              </a:solidFill>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4"/>
          <a:stretch>
            <a:fillRect/>
          </a:stretch>
        </p:blipFill>
        <p:spPr>
          <a:xfrm>
            <a:off x="11244368" y="183897"/>
            <a:ext cx="810489" cy="11611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4218" y="909508"/>
            <a:ext cx="3532120" cy="233127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7854" y="909508"/>
            <a:ext cx="3526514" cy="2331274"/>
          </a:xfrm>
          <a:prstGeom prst="rect">
            <a:avLst/>
          </a:prstGeom>
        </p:spPr>
      </p:pic>
      <p:sp>
        <p:nvSpPr>
          <p:cNvPr id="11" name="TextBox 10"/>
          <p:cNvSpPr txBox="1"/>
          <p:nvPr/>
        </p:nvSpPr>
        <p:spPr>
          <a:xfrm>
            <a:off x="289761" y="909508"/>
            <a:ext cx="478972"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a)</a:t>
            </a:r>
          </a:p>
        </p:txBody>
      </p:sp>
      <p:sp>
        <p:nvSpPr>
          <p:cNvPr id="12" name="TextBox 11"/>
          <p:cNvSpPr txBox="1"/>
          <p:nvPr/>
        </p:nvSpPr>
        <p:spPr>
          <a:xfrm>
            <a:off x="3942946" y="909508"/>
            <a:ext cx="478972"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b)</a:t>
            </a:r>
          </a:p>
        </p:txBody>
      </p:sp>
      <p:sp>
        <p:nvSpPr>
          <p:cNvPr id="13" name="TextBox 12"/>
          <p:cNvSpPr txBox="1"/>
          <p:nvPr/>
        </p:nvSpPr>
        <p:spPr>
          <a:xfrm>
            <a:off x="7541984" y="909508"/>
            <a:ext cx="478972"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c)</a:t>
            </a:r>
          </a:p>
        </p:txBody>
      </p:sp>
      <p:sp>
        <p:nvSpPr>
          <p:cNvPr id="14" name="TextBox 13"/>
          <p:cNvSpPr txBox="1"/>
          <p:nvPr/>
        </p:nvSpPr>
        <p:spPr>
          <a:xfrm>
            <a:off x="3828148" y="3905030"/>
            <a:ext cx="3849189" cy="369332"/>
          </a:xfrm>
          <a:prstGeom prst="rect">
            <a:avLst/>
          </a:prstGeom>
          <a:noFill/>
          <a:ln>
            <a:solidFill>
              <a:schemeClr val="tx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Optimum number of neighbours = 4</a:t>
            </a:r>
          </a:p>
        </p:txBody>
      </p:sp>
      <p:sp>
        <p:nvSpPr>
          <p:cNvPr id="15" name="TextBox 14"/>
          <p:cNvSpPr txBox="1"/>
          <p:nvPr/>
        </p:nvSpPr>
        <p:spPr>
          <a:xfrm>
            <a:off x="4537952" y="4481835"/>
            <a:ext cx="1649162" cy="338554"/>
          </a:xfrm>
          <a:prstGeom prst="rect">
            <a:avLst/>
          </a:prstGeom>
          <a:noFill/>
        </p:spPr>
        <p:txBody>
          <a:bodyPr wrap="square" rtlCol="0">
            <a:spAutoFit/>
          </a:bodyPr>
          <a:lstStyle/>
          <a:p>
            <a:r>
              <a:rPr lang="en-IN" sz="1600" b="1" dirty="0" smtClean="0">
                <a:latin typeface="Times New Roman" panose="02020603050405020304" pitchFamily="18" charset="0"/>
                <a:cs typeface="Times New Roman" panose="02020603050405020304" pitchFamily="18" charset="0"/>
              </a:rPr>
              <a:t>m=9 </a:t>
            </a:r>
            <a:r>
              <a:rPr lang="en-IN" sz="1600" b="1" dirty="0">
                <a:latin typeface="Times New Roman" panose="02020603050405020304" pitchFamily="18" charset="0"/>
                <a:cs typeface="Times New Roman" panose="02020603050405020304" pitchFamily="18" charset="0"/>
              </a:rPr>
              <a:t>&amp; k=4</a:t>
            </a:r>
          </a:p>
        </p:txBody>
      </p:sp>
      <p:sp>
        <p:nvSpPr>
          <p:cNvPr id="16" name="TextBox 15"/>
          <p:cNvSpPr txBox="1"/>
          <p:nvPr/>
        </p:nvSpPr>
        <p:spPr>
          <a:xfrm>
            <a:off x="2560460" y="6490459"/>
            <a:ext cx="6611843" cy="307777"/>
          </a:xfrm>
          <a:prstGeom prst="rect">
            <a:avLst/>
          </a:prstGeom>
          <a:noFill/>
        </p:spPr>
        <p:txBody>
          <a:bodyPr wrap="square" rtlCol="0">
            <a:spAutoFit/>
          </a:bodyPr>
          <a:lstStyle/>
          <a:p>
            <a:r>
              <a:rPr lang="en-IN" sz="1400" dirty="0" smtClean="0">
                <a:latin typeface="Times New Roman" panose="02020603050405020304" pitchFamily="18" charset="0"/>
                <a:cs typeface="Times New Roman" panose="02020603050405020304" pitchFamily="18" charset="0"/>
              </a:rPr>
              <a:t>Figure 5: Scatter plot for predicted and observed hourly runoff at </a:t>
            </a:r>
            <a:r>
              <a:rPr lang="en-IN" sz="1400" dirty="0" err="1" smtClean="0">
                <a:latin typeface="Times New Roman" panose="02020603050405020304" pitchFamily="18" charset="0"/>
                <a:cs typeface="Times New Roman" panose="02020603050405020304" pitchFamily="18" charset="0"/>
              </a:rPr>
              <a:t>Kangule</a:t>
            </a:r>
            <a:r>
              <a:rPr lang="en-IN" sz="1400" dirty="0" smtClean="0">
                <a:latin typeface="Times New Roman" panose="02020603050405020304" pitchFamily="18" charset="0"/>
                <a:cs typeface="Times New Roman" panose="02020603050405020304" pitchFamily="18" charset="0"/>
              </a:rPr>
              <a:t> station</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842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5994639"/>
              </p:ext>
            </p:extLst>
          </p:nvPr>
        </p:nvGraphicFramePr>
        <p:xfrm>
          <a:off x="2249448" y="1297164"/>
          <a:ext cx="7138391" cy="2961020"/>
        </p:xfrm>
        <a:graphic>
          <a:graphicData uri="http://schemas.openxmlformats.org/drawingml/2006/table">
            <a:tbl>
              <a:tblPr firstRow="1" firstCol="1" bandRow="1">
                <a:tableStyleId>{5C22544A-7EE6-4342-B048-85BDC9FD1C3A}</a:tableStyleId>
              </a:tblPr>
              <a:tblGrid>
                <a:gridCol w="1306016">
                  <a:extLst>
                    <a:ext uri="{9D8B030D-6E8A-4147-A177-3AD203B41FA5}">
                      <a16:colId xmlns:a16="http://schemas.microsoft.com/office/drawing/2014/main" xmlns="" val="20000"/>
                    </a:ext>
                  </a:extLst>
                </a:gridCol>
                <a:gridCol w="1457066">
                  <a:extLst>
                    <a:ext uri="{9D8B030D-6E8A-4147-A177-3AD203B41FA5}">
                      <a16:colId xmlns:a16="http://schemas.microsoft.com/office/drawing/2014/main" xmlns="" val="20001"/>
                    </a:ext>
                  </a:extLst>
                </a:gridCol>
                <a:gridCol w="1456039">
                  <a:extLst>
                    <a:ext uri="{9D8B030D-6E8A-4147-A177-3AD203B41FA5}">
                      <a16:colId xmlns:a16="http://schemas.microsoft.com/office/drawing/2014/main" xmlns="" val="20002"/>
                    </a:ext>
                  </a:extLst>
                </a:gridCol>
                <a:gridCol w="874445">
                  <a:extLst>
                    <a:ext uri="{9D8B030D-6E8A-4147-A177-3AD203B41FA5}">
                      <a16:colId xmlns:a16="http://schemas.microsoft.com/office/drawing/2014/main" xmlns="" val="20003"/>
                    </a:ext>
                  </a:extLst>
                </a:gridCol>
                <a:gridCol w="873418">
                  <a:extLst>
                    <a:ext uri="{9D8B030D-6E8A-4147-A177-3AD203B41FA5}">
                      <a16:colId xmlns:a16="http://schemas.microsoft.com/office/drawing/2014/main" xmlns="" val="20004"/>
                    </a:ext>
                  </a:extLst>
                </a:gridCol>
                <a:gridCol w="1171407">
                  <a:extLst>
                    <a:ext uri="{9D8B030D-6E8A-4147-A177-3AD203B41FA5}">
                      <a16:colId xmlns:a16="http://schemas.microsoft.com/office/drawing/2014/main" xmlns="" val="20005"/>
                    </a:ext>
                  </a:extLst>
                </a:gridCol>
              </a:tblGrid>
              <a:tr h="941972">
                <a:tc>
                  <a:txBody>
                    <a:bodyPr/>
                    <a:lstStyle/>
                    <a:p>
                      <a:pPr algn="ctr">
                        <a:spcAft>
                          <a:spcPts val="0"/>
                        </a:spcAft>
                      </a:pPr>
                      <a:endParaRPr lang="en-IN" sz="16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Station</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Optimum Embedding dimension</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Optimum</a:t>
                      </a:r>
                      <a:r>
                        <a:rPr lang="en-IN" sz="1600" baseline="0" dirty="0">
                          <a:solidFill>
                            <a:schemeClr val="tx1"/>
                          </a:solidFill>
                          <a:effectLst/>
                          <a:latin typeface="Times New Roman" panose="02020603050405020304" pitchFamily="18" charset="0"/>
                          <a:cs typeface="Times New Roman" panose="02020603050405020304" pitchFamily="18" charset="0"/>
                        </a:rPr>
                        <a:t> </a:t>
                      </a:r>
                      <a:r>
                        <a:rPr lang="en-IN" sz="1600" dirty="0">
                          <a:solidFill>
                            <a:schemeClr val="tx1"/>
                          </a:solidFill>
                          <a:effectLst/>
                          <a:latin typeface="Times New Roman" panose="02020603050405020304" pitchFamily="18" charset="0"/>
                          <a:cs typeface="Times New Roman" panose="02020603050405020304" pitchFamily="18" charset="0"/>
                        </a:rPr>
                        <a:t>Number of neighbours</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endParaRPr lang="en-IN" sz="16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IN" sz="1600" dirty="0" smtClean="0">
                          <a:solidFill>
                            <a:schemeClr val="tx1"/>
                          </a:solidFill>
                          <a:effectLst/>
                          <a:latin typeface="Times New Roman" panose="02020603050405020304" pitchFamily="18" charset="0"/>
                          <a:cs typeface="Times New Roman" panose="02020603050405020304" pitchFamily="18" charset="0"/>
                        </a:rPr>
                        <a:t>CC</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endParaRPr lang="en-IN" sz="16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NSE</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endParaRPr lang="en-IN" sz="16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NRMSE</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0"/>
                  </a:ext>
                </a:extLst>
              </a:tr>
              <a:tr h="0">
                <a:tc>
                  <a:txBody>
                    <a:bodyPr/>
                    <a:lstStyle/>
                    <a:p>
                      <a:pPr algn="ctr">
                        <a:spcAft>
                          <a:spcPts val="0"/>
                        </a:spcAft>
                      </a:pPr>
                      <a:r>
                        <a:rPr lang="en-IN" sz="1600" dirty="0" err="1">
                          <a:solidFill>
                            <a:schemeClr val="tx1"/>
                          </a:solidFill>
                          <a:effectLst/>
                          <a:latin typeface="Times New Roman" panose="02020603050405020304" pitchFamily="18" charset="0"/>
                          <a:cs typeface="Times New Roman" panose="02020603050405020304" pitchFamily="18" charset="0"/>
                        </a:rPr>
                        <a:t>Kangule</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9</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4</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0.996</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0.992</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0.011</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algn="ctr">
                        <a:spcAft>
                          <a:spcPts val="0"/>
                        </a:spcAft>
                      </a:pPr>
                      <a:r>
                        <a:rPr lang="en-IN" sz="1600" dirty="0" err="1">
                          <a:solidFill>
                            <a:schemeClr val="tx1"/>
                          </a:solidFill>
                          <a:effectLst/>
                          <a:latin typeface="Times New Roman" panose="02020603050405020304" pitchFamily="18" charset="0"/>
                          <a:cs typeface="Times New Roman" panose="02020603050405020304" pitchFamily="18" charset="0"/>
                        </a:rPr>
                        <a:t>Bhave</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13</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3</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0.980</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0.961</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0.014</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algn="ctr">
                        <a:spcAft>
                          <a:spcPts val="0"/>
                        </a:spcAft>
                      </a:pPr>
                      <a:r>
                        <a:rPr lang="en-IN" sz="1600" dirty="0" err="1">
                          <a:solidFill>
                            <a:schemeClr val="tx1"/>
                          </a:solidFill>
                          <a:effectLst/>
                          <a:latin typeface="Times New Roman" panose="02020603050405020304" pitchFamily="18" charset="0"/>
                          <a:cs typeface="Times New Roman" panose="02020603050405020304" pitchFamily="18" charset="0"/>
                        </a:rPr>
                        <a:t>Birwadi</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6</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22</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0.998</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0.995</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0.010</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algn="ctr">
                        <a:spcAft>
                          <a:spcPts val="0"/>
                        </a:spcAft>
                      </a:pPr>
                      <a:r>
                        <a:rPr lang="en-IN" sz="1600" dirty="0" err="1">
                          <a:solidFill>
                            <a:schemeClr val="tx1"/>
                          </a:solidFill>
                          <a:effectLst/>
                          <a:latin typeface="Times New Roman" panose="02020603050405020304" pitchFamily="18" charset="0"/>
                          <a:cs typeface="Times New Roman" panose="02020603050405020304" pitchFamily="18" charset="0"/>
                        </a:rPr>
                        <a:t>Kokkare</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9</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23</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0.996</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a:solidFill>
                            <a:schemeClr val="tx1"/>
                          </a:solidFill>
                          <a:effectLst/>
                          <a:latin typeface="Times New Roman" panose="02020603050405020304" pitchFamily="18" charset="0"/>
                          <a:cs typeface="Times New Roman" panose="02020603050405020304" pitchFamily="18" charset="0"/>
                        </a:rPr>
                        <a:t>0.993</a:t>
                      </a:r>
                    </a:p>
                    <a:p>
                      <a:pPr algn="ctr">
                        <a:spcAft>
                          <a:spcPts val="0"/>
                        </a:spcAft>
                      </a:pPr>
                      <a:r>
                        <a:rPr lang="en-IN" sz="1600">
                          <a:solidFill>
                            <a:schemeClr val="tx1"/>
                          </a:solidFill>
                          <a:effectLst/>
                          <a:latin typeface="Times New Roman" panose="02020603050405020304" pitchFamily="18" charset="0"/>
                          <a:cs typeface="Times New Roman" panose="02020603050405020304" pitchFamily="18" charset="0"/>
                        </a:rPr>
                        <a:t> </a:t>
                      </a:r>
                      <a:endParaRPr lang="en-I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0.011</a:t>
                      </a:r>
                    </a:p>
                    <a:p>
                      <a:pPr algn="ctr">
                        <a:spcAft>
                          <a:spcPts val="0"/>
                        </a:spcAft>
                      </a:pPr>
                      <a:r>
                        <a:rPr lang="en-IN" sz="1600" dirty="0">
                          <a:solidFill>
                            <a:schemeClr val="tx1"/>
                          </a:solidFill>
                          <a:effectLst/>
                          <a:latin typeface="Times New Roman" panose="02020603050405020304" pitchFamily="18" charset="0"/>
                          <a:cs typeface="Times New Roman" panose="02020603050405020304" pitchFamily="18" charset="0"/>
                        </a:rPr>
                        <a:t> </a:t>
                      </a:r>
                      <a:endPar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3" name="Rectangle 2"/>
          <p:cNvSpPr/>
          <p:nvPr/>
        </p:nvSpPr>
        <p:spPr>
          <a:xfrm>
            <a:off x="1067487" y="4381833"/>
            <a:ext cx="9696307" cy="307777"/>
          </a:xfrm>
          <a:prstGeom prst="rect">
            <a:avLst/>
          </a:prstGeom>
        </p:spPr>
        <p:txBody>
          <a:bodyPr wrap="square">
            <a:spAutoFit/>
          </a:bodyPr>
          <a:lstStyle/>
          <a:p>
            <a:pPr algn="ctr">
              <a:spcAft>
                <a:spcPts val="0"/>
              </a:spcAft>
            </a:pPr>
            <a:r>
              <a:rPr lang="en-IN" sz="1400" dirty="0">
                <a:solidFill>
                  <a:srgbClr val="000000"/>
                </a:solidFill>
                <a:latin typeface="Times New Roman" panose="02020603050405020304" pitchFamily="18" charset="0"/>
                <a:ea typeface="Calibri" panose="020F0502020204030204" pitchFamily="34" charset="0"/>
              </a:rPr>
              <a:t>CC = Correlation coefficient, NSE = Nash-Sutcliffe efficiency, NRMSE = Normalized root mean square error</a:t>
            </a:r>
            <a:endParaRPr lang="en-IN" sz="16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3D5A2139-A8EC-4340-B1C7-4D145FDDA921}" type="slidenum">
              <a:rPr lang="en-IN" smtClean="0"/>
              <a:t>8</a:t>
            </a:fld>
            <a:endParaRPr lang="en-IN"/>
          </a:p>
        </p:txBody>
      </p:sp>
      <p:sp>
        <p:nvSpPr>
          <p:cNvPr id="5" name="TextBox 4"/>
          <p:cNvSpPr txBox="1"/>
          <p:nvPr/>
        </p:nvSpPr>
        <p:spPr>
          <a:xfrm>
            <a:off x="1149532" y="352287"/>
            <a:ext cx="5547360" cy="677108"/>
          </a:xfrm>
          <a:prstGeom prst="rect">
            <a:avLst/>
          </a:prstGeom>
          <a:noFill/>
        </p:spPr>
        <p:txBody>
          <a:bodyPr wrap="square" rtlCol="0">
            <a:spAutoFit/>
          </a:bodyPr>
          <a:lstStyle/>
          <a:p>
            <a:r>
              <a:rPr lang="en-IN" sz="3800" dirty="0">
                <a:latin typeface="Times New Roman" panose="02020603050405020304" pitchFamily="18" charset="0"/>
                <a:cs typeface="Times New Roman" panose="02020603050405020304" pitchFamily="18" charset="0"/>
              </a:rPr>
              <a:t>Conclusions</a:t>
            </a:r>
          </a:p>
        </p:txBody>
      </p:sp>
      <p:sp>
        <p:nvSpPr>
          <p:cNvPr id="7" name="Rectangle 6"/>
          <p:cNvSpPr/>
          <p:nvPr/>
        </p:nvSpPr>
        <p:spPr>
          <a:xfrm>
            <a:off x="1750423" y="4922815"/>
            <a:ext cx="8107680" cy="1323439"/>
          </a:xfrm>
          <a:prstGeom prst="rect">
            <a:avLst/>
          </a:prstGeom>
        </p:spPr>
        <p:txBody>
          <a:bodyPr wrap="square">
            <a:spAutoFit/>
          </a:bodyPr>
          <a:lstStyle/>
          <a:p>
            <a:pPr marL="285750" indent="-285750">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Prediction </a:t>
            </a:r>
            <a:r>
              <a:rPr lang="en-GB" sz="2000" dirty="0">
                <a:latin typeface="Times New Roman" panose="02020603050405020304" pitchFamily="18" charset="0"/>
                <a:cs typeface="Times New Roman" panose="02020603050405020304" pitchFamily="18" charset="0"/>
              </a:rPr>
              <a:t>accuracy achieved is comparable with more complicated </a:t>
            </a:r>
            <a:r>
              <a:rPr lang="en-GB" sz="2000" dirty="0" smtClean="0">
                <a:latin typeface="Times New Roman" panose="02020603050405020304" pitchFamily="18" charset="0"/>
                <a:cs typeface="Times New Roman" panose="02020603050405020304" pitchFamily="18" charset="0"/>
              </a:rPr>
              <a:t>techniques</a:t>
            </a:r>
          </a:p>
          <a:p>
            <a:pPr marL="285750" indent="-28575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One time step ahead prediction accuracy is good</a:t>
            </a:r>
          </a:p>
          <a:p>
            <a:endParaRPr lang="en-IN"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1072651" y="110276"/>
            <a:ext cx="810489" cy="1161131"/>
          </a:xfrm>
          <a:prstGeom prst="rect">
            <a:avLst/>
          </a:prstGeom>
        </p:spPr>
      </p:pic>
    </p:spTree>
    <p:extLst>
      <p:ext uri="{BB962C8B-B14F-4D97-AF65-F5344CB8AC3E}">
        <p14:creationId xmlns:p14="http://schemas.microsoft.com/office/powerpoint/2010/main" val="2539354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95"/>
            <a:ext cx="10515600" cy="1089206"/>
          </a:xfrm>
        </p:spPr>
        <p:txBody>
          <a:bodyPr>
            <a:normAutofit/>
          </a:bodyPr>
          <a:lstStyle/>
          <a:p>
            <a:r>
              <a:rPr lang="en-IN" sz="3800"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724988" y="1137648"/>
            <a:ext cx="10515600" cy="4351338"/>
          </a:xfrm>
        </p:spPr>
        <p:txBody>
          <a:bodyPr>
            <a:noAutofit/>
          </a:bodyPr>
          <a:lstStyle/>
          <a:p>
            <a:r>
              <a:rPr lang="en-IN" sz="1500" dirty="0" err="1">
                <a:latin typeface="Times New Roman" panose="02020603050405020304" pitchFamily="18" charset="0"/>
                <a:cs typeface="Times New Roman" panose="02020603050405020304" pitchFamily="18" charset="0"/>
              </a:rPr>
              <a:t>Dhanya</a:t>
            </a:r>
            <a:r>
              <a:rPr lang="en-IN" sz="1500" dirty="0">
                <a:latin typeface="Times New Roman" panose="02020603050405020304" pitchFamily="18" charset="0"/>
                <a:cs typeface="Times New Roman" panose="02020603050405020304" pitchFamily="18" charset="0"/>
              </a:rPr>
              <a:t>, C.T., &amp;  Kumar, N. D., (2011), “Predictive uncertainty of chaotic daily streamflow using ensemble wavelet networks approach”, </a:t>
            </a:r>
            <a:r>
              <a:rPr lang="en-IN" sz="1500" i="1" dirty="0">
                <a:latin typeface="Times New Roman" panose="02020603050405020304" pitchFamily="18" charset="0"/>
                <a:cs typeface="Times New Roman" panose="02020603050405020304" pitchFamily="18" charset="0"/>
              </a:rPr>
              <a:t>Water Resources Research, Vol. 47</a:t>
            </a:r>
            <a:r>
              <a:rPr lang="en-IN" sz="1500" dirty="0">
                <a:latin typeface="Times New Roman" panose="02020603050405020304" pitchFamily="18" charset="0"/>
                <a:cs typeface="Times New Roman" panose="02020603050405020304" pitchFamily="18" charset="0"/>
              </a:rPr>
              <a:t>, W06507, doi:10.1029/2010WR010173.</a:t>
            </a:r>
          </a:p>
          <a:p>
            <a:r>
              <a:rPr lang="en-IN" sz="1500" dirty="0">
                <a:latin typeface="Times New Roman" panose="02020603050405020304" pitchFamily="18" charset="0"/>
                <a:cs typeface="Times New Roman" panose="02020603050405020304" pitchFamily="18" charset="0"/>
              </a:rPr>
              <a:t>Fathima, T.A., &amp; </a:t>
            </a:r>
            <a:r>
              <a:rPr lang="en-IN" sz="1500" dirty="0" err="1">
                <a:latin typeface="Times New Roman" panose="02020603050405020304" pitchFamily="18" charset="0"/>
                <a:cs typeface="Times New Roman" panose="02020603050405020304" pitchFamily="18" charset="0"/>
              </a:rPr>
              <a:t>Jothiprakash</a:t>
            </a:r>
            <a:r>
              <a:rPr lang="en-IN" sz="1500" dirty="0">
                <a:latin typeface="Times New Roman" panose="02020603050405020304" pitchFamily="18" charset="0"/>
                <a:cs typeface="Times New Roman" panose="02020603050405020304" pitchFamily="18" charset="0"/>
              </a:rPr>
              <a:t>, V., (2014), “Behavioural analysis of a time series– A chaotic approach”, </a:t>
            </a:r>
            <a:r>
              <a:rPr lang="en-IN" sz="1500" i="1" dirty="0" err="1">
                <a:latin typeface="Times New Roman" panose="02020603050405020304" pitchFamily="18" charset="0"/>
                <a:cs typeface="Times New Roman" panose="02020603050405020304" pitchFamily="18" charset="0"/>
              </a:rPr>
              <a:t>Sa¯dhana¯Vol</a:t>
            </a:r>
            <a:r>
              <a:rPr lang="en-IN" sz="1500" i="1" dirty="0">
                <a:latin typeface="Times New Roman" panose="02020603050405020304" pitchFamily="18" charset="0"/>
                <a:cs typeface="Times New Roman" panose="02020603050405020304" pitchFamily="18" charset="0"/>
              </a:rPr>
              <a:t>. 39, Part 3, 659–676, Indian Academy of Sciences.</a:t>
            </a:r>
            <a:endParaRPr lang="en-IN" sz="1500" dirty="0">
              <a:latin typeface="Times New Roman" panose="02020603050405020304" pitchFamily="18" charset="0"/>
              <a:cs typeface="Times New Roman" panose="02020603050405020304" pitchFamily="18" charset="0"/>
            </a:endParaRPr>
          </a:p>
          <a:p>
            <a:r>
              <a:rPr lang="en-GB" sz="1500" dirty="0">
                <a:latin typeface="Times New Roman" panose="02020603050405020304" pitchFamily="18" charset="0"/>
                <a:cs typeface="Times New Roman" panose="02020603050405020304" pitchFamily="18" charset="0"/>
              </a:rPr>
              <a:t>Farmer DJ, </a:t>
            </a:r>
            <a:r>
              <a:rPr lang="en-GB" sz="1500" dirty="0" err="1">
                <a:latin typeface="Times New Roman" panose="02020603050405020304" pitchFamily="18" charset="0"/>
                <a:cs typeface="Times New Roman" panose="02020603050405020304" pitchFamily="18" charset="0"/>
              </a:rPr>
              <a:t>Sidorowich</a:t>
            </a:r>
            <a:r>
              <a:rPr lang="en-GB" sz="1500" dirty="0">
                <a:latin typeface="Times New Roman" panose="02020603050405020304" pitchFamily="18" charset="0"/>
                <a:cs typeface="Times New Roman" panose="02020603050405020304" pitchFamily="18" charset="0"/>
              </a:rPr>
              <a:t> JJ (1987) Predicting chaotic time series. Phys Rev Lett 59:845–848</a:t>
            </a:r>
            <a:endParaRPr lang="en-IN" sz="1500" dirty="0">
              <a:latin typeface="Times New Roman" panose="02020603050405020304" pitchFamily="18" charset="0"/>
              <a:cs typeface="Times New Roman" panose="02020603050405020304" pitchFamily="18" charset="0"/>
            </a:endParaRPr>
          </a:p>
          <a:p>
            <a:r>
              <a:rPr lang="en-IN" sz="1500" dirty="0" err="1">
                <a:latin typeface="Times New Roman" panose="02020603050405020304" pitchFamily="18" charset="0"/>
                <a:cs typeface="Times New Roman" panose="02020603050405020304" pitchFamily="18" charset="0"/>
              </a:rPr>
              <a:t>Gharde</a:t>
            </a:r>
            <a:r>
              <a:rPr lang="en-IN" sz="1500" dirty="0">
                <a:latin typeface="Times New Roman" panose="02020603050405020304" pitchFamily="18" charset="0"/>
                <a:cs typeface="Times New Roman" panose="02020603050405020304" pitchFamily="18" charset="0"/>
              </a:rPr>
              <a:t> K. D., Kothari M. (2015) Application of ANN and Fuzzy Logic Algorithms for Streamflow Modelling of </a:t>
            </a:r>
            <a:r>
              <a:rPr lang="en-IN" sz="1500" dirty="0" err="1">
                <a:latin typeface="Times New Roman" panose="02020603050405020304" pitchFamily="18" charset="0"/>
                <a:cs typeface="Times New Roman" panose="02020603050405020304" pitchFamily="18" charset="0"/>
              </a:rPr>
              <a:t>Savitri</a:t>
            </a:r>
            <a:r>
              <a:rPr lang="en-IN" sz="1500" dirty="0">
                <a:latin typeface="Times New Roman" panose="02020603050405020304" pitchFamily="18" charset="0"/>
                <a:cs typeface="Times New Roman" panose="02020603050405020304" pitchFamily="18" charset="0"/>
              </a:rPr>
              <a:t> Catchment, Journal of Earth System Sciences 124, N0.5, pp. 933-943</a:t>
            </a:r>
          </a:p>
          <a:p>
            <a:r>
              <a:rPr lang="en-IN" sz="1500" dirty="0">
                <a:latin typeface="Times New Roman" panose="02020603050405020304" pitchFamily="18" charset="0"/>
                <a:cs typeface="Times New Roman" panose="02020603050405020304" pitchFamily="18" charset="0"/>
              </a:rPr>
              <a:t>Islam, M. N., &amp; </a:t>
            </a:r>
            <a:r>
              <a:rPr lang="en-IN" sz="1500" dirty="0" err="1">
                <a:latin typeface="Times New Roman" panose="02020603050405020304" pitchFamily="18" charset="0"/>
                <a:cs typeface="Times New Roman" panose="02020603050405020304" pitchFamily="18" charset="0"/>
              </a:rPr>
              <a:t>Sivakumar</a:t>
            </a:r>
            <a:r>
              <a:rPr lang="en-IN" sz="1500" dirty="0">
                <a:latin typeface="Times New Roman" panose="02020603050405020304" pitchFamily="18" charset="0"/>
                <a:cs typeface="Times New Roman" panose="02020603050405020304" pitchFamily="18" charset="0"/>
              </a:rPr>
              <a:t>, B., (2002), “Characterization and prediction of runoff dynamics: a nonlinear dynamical view”, </a:t>
            </a:r>
            <a:r>
              <a:rPr lang="en-IN" sz="1500" i="1" dirty="0">
                <a:latin typeface="Times New Roman" panose="02020603050405020304" pitchFamily="18" charset="0"/>
                <a:cs typeface="Times New Roman" panose="02020603050405020304" pitchFamily="18" charset="0"/>
              </a:rPr>
              <a:t>Advances in Water Resources</a:t>
            </a:r>
            <a:r>
              <a:rPr lang="en-IN" sz="1500" dirty="0">
                <a:latin typeface="Times New Roman" panose="02020603050405020304" pitchFamily="18" charset="0"/>
                <a:cs typeface="Times New Roman" panose="02020603050405020304" pitchFamily="18" charset="0"/>
              </a:rPr>
              <a:t>,25, 179–190.</a:t>
            </a:r>
          </a:p>
          <a:p>
            <a:r>
              <a:rPr lang="en-IN" sz="1500" dirty="0">
                <a:latin typeface="Times New Roman" panose="02020603050405020304" pitchFamily="18" charset="0"/>
                <a:cs typeface="Times New Roman" panose="02020603050405020304" pitchFamily="18" charset="0"/>
              </a:rPr>
              <a:t>Kennel, M.,B., Brown, R., &amp; </a:t>
            </a:r>
            <a:r>
              <a:rPr lang="en-IN" sz="1500" dirty="0" err="1">
                <a:latin typeface="Times New Roman" panose="02020603050405020304" pitchFamily="18" charset="0"/>
                <a:cs typeface="Times New Roman" panose="02020603050405020304" pitchFamily="18" charset="0"/>
              </a:rPr>
              <a:t>Abarbanel</a:t>
            </a:r>
            <a:r>
              <a:rPr lang="en-IN" sz="1500" dirty="0">
                <a:latin typeface="Times New Roman" panose="02020603050405020304" pitchFamily="18" charset="0"/>
                <a:cs typeface="Times New Roman" panose="02020603050405020304" pitchFamily="18" charset="0"/>
              </a:rPr>
              <a:t>, H., D., I., (1992), “ Determining embedding dimension for phase-space reconstruction using a geometrical construction”, PHYSICAL REVIEW A, VOLUME 45, NUMBER 6.</a:t>
            </a:r>
          </a:p>
          <a:p>
            <a:r>
              <a:rPr lang="en-IN" sz="1500" dirty="0">
                <a:latin typeface="Times New Roman" panose="02020603050405020304" pitchFamily="18" charset="0"/>
                <a:cs typeface="Times New Roman" panose="02020603050405020304" pitchFamily="18" charset="0"/>
              </a:rPr>
              <a:t>Sivakumar, B., (2003), “Forecasting monthly streamflow dynamics in the western United States: a nonlinear dynamical </a:t>
            </a:r>
            <a:r>
              <a:rPr lang="en-IN" sz="1500" dirty="0" err="1">
                <a:latin typeface="Times New Roman" panose="02020603050405020304" pitchFamily="18" charset="0"/>
                <a:cs typeface="Times New Roman" panose="02020603050405020304" pitchFamily="18" charset="0"/>
              </a:rPr>
              <a:t>approach”,</a:t>
            </a:r>
            <a:r>
              <a:rPr lang="en-IN" sz="1500" i="1" dirty="0" err="1">
                <a:latin typeface="Times New Roman" panose="02020603050405020304" pitchFamily="18" charset="0"/>
                <a:cs typeface="Times New Roman" panose="02020603050405020304" pitchFamily="18" charset="0"/>
              </a:rPr>
              <a:t>Environmental</a:t>
            </a:r>
            <a:r>
              <a:rPr lang="en-IN" sz="1500" i="1" dirty="0">
                <a:latin typeface="Times New Roman" panose="02020603050405020304" pitchFamily="18" charset="0"/>
                <a:cs typeface="Times New Roman" panose="02020603050405020304" pitchFamily="18" charset="0"/>
              </a:rPr>
              <a:t> Modelling &amp; Software,</a:t>
            </a:r>
            <a:r>
              <a:rPr lang="en-IN" sz="1500" dirty="0">
                <a:latin typeface="Times New Roman" panose="02020603050405020304" pitchFamily="18" charset="0"/>
                <a:cs typeface="Times New Roman" panose="02020603050405020304" pitchFamily="18" charset="0"/>
              </a:rPr>
              <a:t>18 (2003) 721–728.</a:t>
            </a:r>
          </a:p>
          <a:p>
            <a:r>
              <a:rPr lang="en-IN" sz="1500" dirty="0">
                <a:latin typeface="Times New Roman" panose="02020603050405020304" pitchFamily="18" charset="0"/>
                <a:cs typeface="Times New Roman" panose="02020603050405020304" pitchFamily="18" charset="0"/>
              </a:rPr>
              <a:t>Sivakumar, B., (2017), “Chaos in hydrology: bridging determinism and stochasticity”, Springer, Dordrecht</a:t>
            </a:r>
          </a:p>
          <a:p>
            <a:r>
              <a:rPr lang="en-IN" sz="1500" dirty="0">
                <a:latin typeface="Times New Roman" panose="02020603050405020304" pitchFamily="18" charset="0"/>
                <a:cs typeface="Times New Roman" panose="02020603050405020304" pitchFamily="18" charset="0"/>
              </a:rPr>
              <a:t>Sivakumar, B., </a:t>
            </a:r>
            <a:r>
              <a:rPr lang="en-IN" sz="1500" dirty="0" err="1">
                <a:latin typeface="Times New Roman" panose="02020603050405020304" pitchFamily="18" charset="0"/>
                <a:cs typeface="Times New Roman" panose="02020603050405020304" pitchFamily="18" charset="0"/>
              </a:rPr>
              <a:t>Berndtsson</a:t>
            </a:r>
            <a:r>
              <a:rPr lang="en-IN" sz="1500" dirty="0">
                <a:latin typeface="Times New Roman" panose="02020603050405020304" pitchFamily="18" charset="0"/>
                <a:cs typeface="Times New Roman" panose="02020603050405020304" pitchFamily="18" charset="0"/>
              </a:rPr>
              <a:t>, R., &amp; Persson, M., (2001), “Monthly runoff prediction using phase space reconstruction”, </a:t>
            </a:r>
            <a:r>
              <a:rPr lang="en-IN" sz="1500" i="1" dirty="0">
                <a:latin typeface="Times New Roman" panose="02020603050405020304" pitchFamily="18" charset="0"/>
                <a:cs typeface="Times New Roman" panose="02020603050405020304" pitchFamily="18" charset="0"/>
              </a:rPr>
              <a:t>Hydrological Sciences Journal, 46:3, 377-387</a:t>
            </a:r>
            <a:r>
              <a:rPr lang="en-IN" sz="1500" dirty="0">
                <a:latin typeface="Times New Roman" panose="02020603050405020304" pitchFamily="18" charset="0"/>
                <a:cs typeface="Times New Roman" panose="02020603050405020304" pitchFamily="18" charset="0"/>
              </a:rPr>
              <a:t>, DOI: 10.1080/02626660109492833.</a:t>
            </a:r>
          </a:p>
          <a:p>
            <a:r>
              <a:rPr lang="en-IN" sz="1500" dirty="0" err="1">
                <a:latin typeface="Times New Roman" panose="02020603050405020304" pitchFamily="18" charset="0"/>
                <a:cs typeface="Times New Roman" panose="02020603050405020304" pitchFamily="18" charset="0"/>
              </a:rPr>
              <a:t>Srivalli</a:t>
            </a:r>
            <a:r>
              <a:rPr lang="en-IN" sz="1500" dirty="0">
                <a:latin typeface="Times New Roman" panose="02020603050405020304" pitchFamily="18" charset="0"/>
                <a:cs typeface="Times New Roman" panose="02020603050405020304" pitchFamily="18" charset="0"/>
              </a:rPr>
              <a:t>, Ch. N. S., </a:t>
            </a:r>
            <a:r>
              <a:rPr lang="en-IN" sz="1500" dirty="0" err="1">
                <a:latin typeface="Times New Roman" panose="02020603050405020304" pitchFamily="18" charset="0"/>
                <a:cs typeface="Times New Roman" panose="02020603050405020304" pitchFamily="18" charset="0"/>
              </a:rPr>
              <a:t>Jothiprakash</a:t>
            </a:r>
            <a:r>
              <a:rPr lang="en-IN" sz="1500" dirty="0">
                <a:latin typeface="Times New Roman" panose="02020603050405020304" pitchFamily="18" charset="0"/>
                <a:cs typeface="Times New Roman" panose="02020603050405020304" pitchFamily="18" charset="0"/>
              </a:rPr>
              <a:t>, V.,</a:t>
            </a:r>
            <a:r>
              <a:rPr lang="en-IN" sz="1500" baseline="-25000" dirty="0">
                <a:latin typeface="Times New Roman" panose="02020603050405020304" pitchFamily="18" charset="0"/>
                <a:cs typeface="Times New Roman" panose="02020603050405020304" pitchFamily="18" charset="0"/>
              </a:rPr>
              <a:t> </a:t>
            </a:r>
            <a:r>
              <a:rPr lang="en-IN" sz="1500" dirty="0">
                <a:latin typeface="Times New Roman" panose="02020603050405020304" pitchFamily="18" charset="0"/>
                <a:cs typeface="Times New Roman" panose="02020603050405020304" pitchFamily="18" charset="0"/>
              </a:rPr>
              <a:t>&amp; Sivakumar, B., “Complexity of </a:t>
            </a:r>
            <a:r>
              <a:rPr lang="en-IN" sz="1500" dirty="0" err="1">
                <a:latin typeface="Times New Roman" panose="02020603050405020304" pitchFamily="18" charset="0"/>
                <a:cs typeface="Times New Roman" panose="02020603050405020304" pitchFamily="18" charset="0"/>
              </a:rPr>
              <a:t>streamflows</a:t>
            </a:r>
            <a:r>
              <a:rPr lang="en-IN" sz="1500" dirty="0">
                <a:latin typeface="Times New Roman" panose="02020603050405020304" pitchFamily="18" charset="0"/>
                <a:cs typeface="Times New Roman" panose="02020603050405020304" pitchFamily="18" charset="0"/>
              </a:rPr>
              <a:t> in the west-flowing rivers of India”, Stochastic Environmental Research and Risk Assessment (2019) 33:837–853, https://doi.org/10.1007/s00477-019-01665-3.</a:t>
            </a:r>
          </a:p>
          <a:p>
            <a:r>
              <a:rPr lang="en-IN" sz="1500" dirty="0">
                <a:latin typeface="Times New Roman" panose="02020603050405020304" pitchFamily="18" charset="0"/>
                <a:cs typeface="Times New Roman" panose="02020603050405020304" pitchFamily="18" charset="0"/>
              </a:rPr>
              <a:t>Vignesh, R., </a:t>
            </a:r>
            <a:r>
              <a:rPr lang="en-IN" sz="1500" dirty="0" err="1">
                <a:latin typeface="Times New Roman" panose="02020603050405020304" pitchFamily="18" charset="0"/>
                <a:cs typeface="Times New Roman" panose="02020603050405020304" pitchFamily="18" charset="0"/>
              </a:rPr>
              <a:t>Jothiprakash</a:t>
            </a:r>
            <a:r>
              <a:rPr lang="en-IN" sz="1500" dirty="0">
                <a:latin typeface="Times New Roman" panose="02020603050405020304" pitchFamily="18" charset="0"/>
                <a:cs typeface="Times New Roman" panose="02020603050405020304" pitchFamily="18" charset="0"/>
              </a:rPr>
              <a:t>, V., &amp; Sivakumar, B., (2015), “Streamflow variability and classification using false nearest neighbour method”, </a:t>
            </a:r>
            <a:r>
              <a:rPr lang="en-IN" sz="1500" i="1" dirty="0">
                <a:latin typeface="Times New Roman" panose="02020603050405020304" pitchFamily="18" charset="0"/>
                <a:cs typeface="Times New Roman" panose="02020603050405020304" pitchFamily="18" charset="0"/>
              </a:rPr>
              <a:t>Journal of Hydrology</a:t>
            </a:r>
            <a:r>
              <a:rPr lang="en-IN" sz="1500" dirty="0">
                <a:latin typeface="Times New Roman" panose="02020603050405020304" pitchFamily="18" charset="0"/>
                <a:cs typeface="Times New Roman" panose="02020603050405020304" pitchFamily="18" charset="0"/>
              </a:rPr>
              <a:t> ,531 706–715.</a:t>
            </a:r>
          </a:p>
          <a:p>
            <a:pPr marL="0" indent="0">
              <a:buNone/>
            </a:pPr>
            <a:endParaRPr lang="en-IN" sz="15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D5A2139-A8EC-4340-B1C7-4D145FDDA921}" type="slidenum">
              <a:rPr lang="en-IN" smtClean="0"/>
              <a:t>9</a:t>
            </a:fld>
            <a:endParaRPr lang="en-IN"/>
          </a:p>
        </p:txBody>
      </p:sp>
    </p:spTree>
    <p:extLst>
      <p:ext uri="{BB962C8B-B14F-4D97-AF65-F5344CB8AC3E}">
        <p14:creationId xmlns:p14="http://schemas.microsoft.com/office/powerpoint/2010/main" val="2854201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4127</TotalTime>
  <Words>1448</Words>
  <Application>Microsoft Office PowerPoint</Application>
  <PresentationFormat>Widescreen</PresentationFormat>
  <Paragraphs>252</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 Math</vt:lpstr>
      <vt:lpstr>Symbol</vt:lpstr>
      <vt:lpstr>Times New Roman</vt:lpstr>
      <vt:lpstr>Office Theme</vt:lpstr>
      <vt:lpstr>Prediction of hourly runoff in the Savitri River basin in India: Use of a local approximation approach</vt:lpstr>
      <vt:lpstr>Nonlinear Local Approximation method of Prediction</vt:lpstr>
      <vt:lpstr>Nonlinear Local Approximation method of Prediction</vt:lpstr>
      <vt:lpstr>Study area – Savitri River Basin</vt:lpstr>
      <vt:lpstr>Methodology</vt:lpstr>
      <vt:lpstr>Results</vt:lpstr>
      <vt:lpstr>PowerPoint Presentation</vt:lpstr>
      <vt:lpstr>PowerPoint Presentation</vt:lpstr>
      <vt:lpstr>References</vt:lpstr>
      <vt:lpstr>Thank you</vt:lpstr>
      <vt:lpstr>Phase space reconstruction</vt:lpstr>
      <vt:lpstr>SINGLE VARIATE PHASE SPACE RECONSTRUCTION</vt:lpstr>
      <vt:lpstr>FNN METHOD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namitha</dc:creator>
  <cp:lastModifiedBy>Microsoft account</cp:lastModifiedBy>
  <cp:revision>90</cp:revision>
  <dcterms:created xsi:type="dcterms:W3CDTF">2022-04-04T13:37:44Z</dcterms:created>
  <dcterms:modified xsi:type="dcterms:W3CDTF">2022-05-25T06:00:55Z</dcterms:modified>
</cp:coreProperties>
</file>