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63" r:id="rId4"/>
    <p:sldId id="271" r:id="rId5"/>
    <p:sldId id="270" r:id="rId6"/>
    <p:sldId id="267" r:id="rId7"/>
    <p:sldId id="26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74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>
        <p:scale>
          <a:sx n="98" d="100"/>
          <a:sy n="98" d="100"/>
        </p:scale>
        <p:origin x="90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3296484"/>
            <a:ext cx="10385400" cy="1764585"/>
          </a:xfrm>
          <a:prstGeom prst="rect">
            <a:avLst/>
          </a:prstGeom>
        </p:spPr>
        <p:txBody>
          <a:bodyPr anchor="t"/>
          <a:lstStyle>
            <a:lvl1pPr algn="l">
              <a:defRPr sz="5333" b="0" cap="all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00" y="1796295"/>
            <a:ext cx="10385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AutoShape 2" descr="https://igarss2019.org/images/GRSS_Logo_White.svg"/>
          <p:cNvSpPr>
            <a:spLocks noChangeAspect="1" noChangeArrowheads="1"/>
          </p:cNvSpPr>
          <p:nvPr userDrawn="1"/>
        </p:nvSpPr>
        <p:spPr bwMode="auto">
          <a:xfrm>
            <a:off x="3777948" y="69668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491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0400" y="960895"/>
            <a:ext cx="11664000" cy="5106305"/>
          </a:xfrm>
        </p:spPr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0400" y="216284"/>
            <a:ext cx="9566461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048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0400" y="1465781"/>
            <a:ext cx="11664000" cy="4601420"/>
          </a:xfrm>
        </p:spPr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0400" y="772073"/>
            <a:ext cx="9566461" cy="574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772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67" y="1673225"/>
            <a:ext cx="5185835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184000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088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497" y="1666800"/>
            <a:ext cx="5193600" cy="496800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66875"/>
            <a:ext cx="5195221" cy="495324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825600" y="2174402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266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4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50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1666877"/>
            <a:ext cx="6625167" cy="4324351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666802"/>
            <a:ext cx="3795184" cy="43243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16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000" y="4966497"/>
            <a:ext cx="7910400" cy="410369"/>
          </a:xfrm>
          <a:prstGeom prst="rect">
            <a:avLst/>
          </a:prstGeo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5716" y="1666875"/>
            <a:ext cx="7909984" cy="339090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000" y="5372102"/>
            <a:ext cx="7910400" cy="61912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05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 smtClean="0"/>
          </a:p>
          <a:p>
            <a:endParaRPr lang="en-GB" dirty="0" smtClean="0"/>
          </a:p>
          <a:p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597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hyperlink" Target="mailto:jie.zhao@geo.tuwien.ac.at" TargetMode="Externa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400" y="1322507"/>
            <a:ext cx="11664000" cy="474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7303323" y="6107603"/>
            <a:ext cx="4697761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067" noProof="1">
                <a:solidFill>
                  <a:schemeClr val="bg2"/>
                </a:solidFill>
              </a:rPr>
              <a:t>Jie Zhao | Email: </a:t>
            </a:r>
            <a:r>
              <a:rPr lang="en-GB" sz="1067" noProof="1" smtClean="0">
                <a:solidFill>
                  <a:schemeClr val="bg2"/>
                </a:solidFill>
                <a:hlinkClick r:id="rId12"/>
              </a:rPr>
              <a:t>jie.zhao@geo.tuwien.ac.at</a:t>
            </a:r>
            <a:r>
              <a:rPr lang="en-GB" sz="1067" noProof="1" smtClean="0">
                <a:solidFill>
                  <a:schemeClr val="bg2"/>
                </a:solidFill>
              </a:rPr>
              <a:t> </a:t>
            </a:r>
            <a:r>
              <a:rPr lang="en-GB" sz="1067" noProof="1">
                <a:solidFill>
                  <a:schemeClr val="bg2"/>
                </a:solidFill>
              </a:rPr>
              <a:t>| </a:t>
            </a:r>
            <a:r>
              <a:rPr lang="en-GB" sz="1067" noProof="1" smtClean="0">
                <a:solidFill>
                  <a:schemeClr val="bg2"/>
                </a:solidFill>
              </a:rPr>
              <a:t>05/2022 </a:t>
            </a:r>
            <a:r>
              <a:rPr lang="en-GB" sz="1067" noProof="1">
                <a:solidFill>
                  <a:schemeClr val="bg2"/>
                </a:solidFill>
              </a:rPr>
              <a:t>| Slide  </a:t>
            </a:r>
            <a:fld id="{74715171-953B-462A-B427-D01C79F554CB}" type="slidenum">
              <a:rPr lang="en-GB" sz="1067" noProof="1" smtClean="0">
                <a:solidFill>
                  <a:schemeClr val="bg2"/>
                </a:solidFill>
              </a:rPr>
              <a:t>‹#›</a:t>
            </a:fld>
            <a:endParaRPr lang="en-GB" sz="1067" noProof="1">
              <a:solidFill>
                <a:schemeClr val="bg2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96840" y="176600"/>
            <a:ext cx="11358993" cy="410619"/>
            <a:chOff x="496840" y="176600"/>
            <a:chExt cx="11358993" cy="410619"/>
          </a:xfrm>
        </p:grpSpPr>
        <p:grpSp>
          <p:nvGrpSpPr>
            <p:cNvPr id="42" name="Group 12"/>
            <p:cNvGrpSpPr>
              <a:grpSpLocks/>
            </p:cNvGrpSpPr>
            <p:nvPr/>
          </p:nvGrpSpPr>
          <p:grpSpPr bwMode="auto">
            <a:xfrm>
              <a:off x="2297685" y="239188"/>
              <a:ext cx="2124002" cy="285311"/>
              <a:chOff x="2692" y="94"/>
              <a:chExt cx="2014" cy="281"/>
            </a:xfrm>
          </p:grpSpPr>
          <p:pic>
            <p:nvPicPr>
              <p:cNvPr id="47" name="Picture 13" descr="waterresources_bildmarke_1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" y="142"/>
                <a:ext cx="564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17" descr="WRS_text1.emf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3" y="94"/>
                <a:ext cx="143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18" descr="WRS_url1.emf"/>
              <p:cNvPicPr preferRelativeResize="0"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1" y="312"/>
                <a:ext cx="926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Image 10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72490" y="241641"/>
              <a:ext cx="1483343" cy="31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2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585" y="183863"/>
              <a:ext cx="1609209" cy="377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1" t="12601" r="10383" b="16860"/>
            <a:stretch/>
          </p:blipFill>
          <p:spPr>
            <a:xfrm>
              <a:off x="8518693" y="176600"/>
              <a:ext cx="673191" cy="41061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40" y="199921"/>
              <a:ext cx="785931" cy="374848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/>
          <p:nvPr userDrawn="1"/>
        </p:nvCxnSpPr>
        <p:spPr>
          <a:xfrm>
            <a:off x="0" y="6394861"/>
            <a:ext cx="12192000" cy="0"/>
          </a:xfrm>
          <a:prstGeom prst="line">
            <a:avLst/>
          </a:prstGeom>
          <a:ln w="28575">
            <a:solidFill>
              <a:srgbClr val="0748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215308" y="6432765"/>
            <a:ext cx="880692" cy="432425"/>
            <a:chOff x="4784893" y="6432783"/>
            <a:chExt cx="880692" cy="43242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893" y="6432783"/>
              <a:ext cx="432425" cy="4324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358" y="6438424"/>
              <a:ext cx="306227" cy="40792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408" y="6426965"/>
            <a:ext cx="306227" cy="428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6409899"/>
            <a:ext cx="1675335" cy="4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6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33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9pPr>
    </p:titleStyle>
    <p:bodyStyle>
      <a:lvl1pPr marL="0" indent="-45718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107997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87675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67353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34703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463961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6pPr>
      <a:lvl7pPr marL="524920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7pPr>
      <a:lvl8pPr marL="585878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8pPr>
      <a:lvl9pPr marL="646837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" y="1189037"/>
            <a:ext cx="11553824" cy="2935288"/>
          </a:xfrm>
        </p:spPr>
        <p:txBody>
          <a:bodyPr>
            <a:noAutofit/>
          </a:bodyPr>
          <a:lstStyle/>
          <a:p>
            <a:r>
              <a:rPr lang="de-AT" sz="4800" dirty="0">
                <a:solidFill>
                  <a:schemeClr val="tx1"/>
                </a:solidFill>
              </a:rPr>
              <a:t>A </a:t>
            </a:r>
            <a:r>
              <a:rPr lang="de-AT" sz="4800" dirty="0" err="1">
                <a:solidFill>
                  <a:schemeClr val="tx1"/>
                </a:solidFill>
              </a:rPr>
              <a:t>Comparison</a:t>
            </a:r>
            <a:r>
              <a:rPr lang="de-AT" sz="4800" dirty="0">
                <a:solidFill>
                  <a:schemeClr val="tx1"/>
                </a:solidFill>
              </a:rPr>
              <a:t> </a:t>
            </a:r>
            <a:r>
              <a:rPr lang="de-AT" sz="4800" dirty="0" err="1">
                <a:solidFill>
                  <a:schemeClr val="tx1"/>
                </a:solidFill>
              </a:rPr>
              <a:t>of</a:t>
            </a:r>
            <a:r>
              <a:rPr lang="de-AT" sz="4800" dirty="0">
                <a:solidFill>
                  <a:schemeClr val="tx1"/>
                </a:solidFill>
              </a:rPr>
              <a:t> </a:t>
            </a:r>
            <a:r>
              <a:rPr lang="de-AT" sz="4800" dirty="0" err="1">
                <a:solidFill>
                  <a:schemeClr val="tx1"/>
                </a:solidFill>
              </a:rPr>
              <a:t>three</a:t>
            </a:r>
            <a:r>
              <a:rPr lang="de-AT" sz="4800" dirty="0">
                <a:solidFill>
                  <a:schemeClr val="tx1"/>
                </a:solidFill>
              </a:rPr>
              <a:t> </a:t>
            </a:r>
            <a:r>
              <a:rPr lang="de-AT" sz="4800" dirty="0" err="1">
                <a:solidFill>
                  <a:schemeClr val="tx1"/>
                </a:solidFill>
              </a:rPr>
              <a:t>deep</a:t>
            </a:r>
            <a:r>
              <a:rPr lang="de-AT" sz="4800" dirty="0">
                <a:solidFill>
                  <a:schemeClr val="tx1"/>
                </a:solidFill>
              </a:rPr>
              <a:t> </a:t>
            </a:r>
            <a:r>
              <a:rPr lang="de-AT" sz="4800" dirty="0" err="1">
                <a:solidFill>
                  <a:schemeClr val="tx1"/>
                </a:solidFill>
              </a:rPr>
              <a:t>learning-based</a:t>
            </a:r>
            <a:r>
              <a:rPr lang="de-AT" sz="4800" dirty="0">
                <a:solidFill>
                  <a:schemeClr val="tx1"/>
                </a:solidFill>
              </a:rPr>
              <a:t> </a:t>
            </a:r>
            <a:r>
              <a:rPr lang="de-AT" sz="4800" dirty="0" err="1">
                <a:solidFill>
                  <a:schemeClr val="tx1"/>
                </a:solidFill>
              </a:rPr>
              <a:t>methods</a:t>
            </a:r>
            <a:r>
              <a:rPr lang="de-AT" sz="4800" dirty="0">
                <a:solidFill>
                  <a:schemeClr val="tx1"/>
                </a:solidFill>
              </a:rPr>
              <a:t> </a:t>
            </a:r>
            <a:r>
              <a:rPr lang="de-AT" sz="4800" dirty="0" err="1">
                <a:solidFill>
                  <a:schemeClr val="tx1"/>
                </a:solidFill>
              </a:rPr>
              <a:t>for</a:t>
            </a:r>
            <a:r>
              <a:rPr lang="de-AT" sz="4800" dirty="0">
                <a:solidFill>
                  <a:schemeClr val="tx1"/>
                </a:solidFill>
              </a:rPr>
              <a:t> large-</a:t>
            </a:r>
            <a:r>
              <a:rPr lang="de-AT" sz="4800" dirty="0" err="1">
                <a:solidFill>
                  <a:schemeClr val="tx1"/>
                </a:solidFill>
              </a:rPr>
              <a:t>scale</a:t>
            </a:r>
            <a:r>
              <a:rPr lang="de-AT" sz="4800" dirty="0">
                <a:solidFill>
                  <a:schemeClr val="tx1"/>
                </a:solidFill>
              </a:rPr>
              <a:t> urban </a:t>
            </a:r>
            <a:r>
              <a:rPr lang="de-AT" sz="4800" dirty="0" err="1">
                <a:solidFill>
                  <a:schemeClr val="tx1"/>
                </a:solidFill>
              </a:rPr>
              <a:t>flood</a:t>
            </a:r>
            <a:r>
              <a:rPr lang="de-AT" sz="4800" dirty="0">
                <a:solidFill>
                  <a:schemeClr val="tx1"/>
                </a:solidFill>
              </a:rPr>
              <a:t> </a:t>
            </a:r>
            <a:r>
              <a:rPr lang="de-AT" sz="4800" dirty="0" err="1">
                <a:solidFill>
                  <a:schemeClr val="tx1"/>
                </a:solidFill>
              </a:rPr>
              <a:t>mapping</a:t>
            </a:r>
            <a:r>
              <a:rPr lang="de-AT" sz="4800" dirty="0">
                <a:solidFill>
                  <a:schemeClr val="tx1"/>
                </a:solidFill>
              </a:rPr>
              <a:t> </a:t>
            </a:r>
            <a:r>
              <a:rPr lang="de-AT" sz="4800" dirty="0" err="1">
                <a:solidFill>
                  <a:schemeClr val="tx1"/>
                </a:solidFill>
              </a:rPr>
              <a:t>using</a:t>
            </a:r>
            <a:r>
              <a:rPr lang="de-AT" sz="4800" dirty="0">
                <a:solidFill>
                  <a:schemeClr val="tx1"/>
                </a:solidFill>
              </a:rPr>
              <a:t> SAR </a:t>
            </a:r>
            <a:r>
              <a:rPr lang="de-AT" sz="4800" dirty="0" err="1">
                <a:solidFill>
                  <a:schemeClr val="tx1"/>
                </a:solidFill>
              </a:rPr>
              <a:t>data</a:t>
            </a:r>
            <a:r>
              <a:rPr lang="de-AT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663" y="4342314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Jie</a:t>
            </a:r>
            <a:r>
              <a:rPr lang="en-US" dirty="0"/>
              <a:t> Zhao</a:t>
            </a:r>
            <a:r>
              <a:rPr lang="en-US" baseline="30000" dirty="0"/>
              <a:t>1,2</a:t>
            </a:r>
            <a:r>
              <a:rPr lang="en-US" dirty="0"/>
              <a:t>, Yu Li</a:t>
            </a:r>
            <a:r>
              <a:rPr lang="en-US" baseline="30000" dirty="0"/>
              <a:t>1</a:t>
            </a:r>
            <a:r>
              <a:rPr lang="en-US" dirty="0"/>
              <a:t>, Patrick Matgen</a:t>
            </a:r>
            <a:r>
              <a:rPr lang="en-US" baseline="30000" dirty="0"/>
              <a:t>1</a:t>
            </a:r>
            <a:r>
              <a:rPr lang="en-US" dirty="0"/>
              <a:t>, Ramona Pelich</a:t>
            </a:r>
            <a:r>
              <a:rPr lang="en-US" baseline="30000" dirty="0"/>
              <a:t>1</a:t>
            </a:r>
            <a:r>
              <a:rPr lang="en-US" dirty="0"/>
              <a:t>, Renaud Hostache</a:t>
            </a:r>
            <a:r>
              <a:rPr lang="en-US" baseline="30000" dirty="0"/>
              <a:t>3</a:t>
            </a:r>
            <a:r>
              <a:rPr lang="en-US" dirty="0"/>
              <a:t>, Wolfgang Wagner</a:t>
            </a:r>
            <a:r>
              <a:rPr lang="en-US" baseline="30000" dirty="0"/>
              <a:t>2</a:t>
            </a:r>
            <a:r>
              <a:rPr lang="en-US" dirty="0"/>
              <a:t>, Marco Chini</a:t>
            </a:r>
            <a:r>
              <a:rPr lang="en-US" baseline="30000" dirty="0"/>
              <a:t>1</a:t>
            </a:r>
            <a:r>
              <a:rPr lang="en-US" dirty="0"/>
              <a:t>,</a:t>
            </a:r>
            <a:endParaRPr lang="de-AT" dirty="0"/>
          </a:p>
          <a:p>
            <a:r>
              <a:rPr lang="en-US" baseline="30000" dirty="0"/>
              <a:t>1</a:t>
            </a:r>
            <a:r>
              <a:rPr lang="en-US" dirty="0"/>
              <a:t> Department of Environmental Research and Innovation, Luxembourg Institute of Science and Technology.</a:t>
            </a:r>
            <a:endParaRPr lang="de-AT" dirty="0"/>
          </a:p>
          <a:p>
            <a:r>
              <a:rPr lang="en-US" baseline="30000" dirty="0"/>
              <a:t>2</a:t>
            </a:r>
            <a:r>
              <a:rPr lang="en-US" dirty="0"/>
              <a:t> Research Group Remote Sensing, Department of Geodesy and </a:t>
            </a:r>
            <a:r>
              <a:rPr lang="en-US" dirty="0" err="1"/>
              <a:t>Geoinformation</a:t>
            </a:r>
            <a:r>
              <a:rPr lang="en-US" dirty="0"/>
              <a:t>, Vienna University of Technology</a:t>
            </a:r>
            <a:endParaRPr lang="de-AT" dirty="0"/>
          </a:p>
          <a:p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fr-FR" dirty="0"/>
              <a:t>Institut de recherche pour le développement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591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Introduction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046D-2FF9-4E52-BFAF-0C0C75CFC361}"/>
              </a:ext>
            </a:extLst>
          </p:cNvPr>
          <p:cNvSpPr txBox="1">
            <a:spLocks/>
          </p:cNvSpPr>
          <p:nvPr/>
        </p:nvSpPr>
        <p:spPr bwMode="auto">
          <a:xfrm>
            <a:off x="562741" y="2120630"/>
            <a:ext cx="11081863" cy="1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45718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2133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7997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87675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67353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347031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463961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6pPr>
            <a:lvl7pPr marL="524920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7pPr>
            <a:lvl8pPr marL="585878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8pPr>
            <a:lvl9pPr marL="646837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urban </a:t>
            </a:r>
            <a:r>
              <a:rPr lang="en-US" sz="2000" dirty="0" smtClean="0">
                <a:solidFill>
                  <a:schemeClr val="tx1"/>
                </a:solidFill>
              </a:rPr>
              <a:t>flood </a:t>
            </a:r>
            <a:r>
              <a:rPr lang="de-DE" altLang="zh-CN" sz="2000" dirty="0" err="1" smtClean="0">
                <a:solidFill>
                  <a:schemeClr val="tx1"/>
                </a:solidFill>
              </a:rPr>
              <a:t>mapping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are really important as more than 55% of the world’s population lives in urban areas. </a:t>
            </a:r>
            <a:endParaRPr lang="en-US" sz="1600" kern="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It is </a:t>
            </a:r>
            <a:r>
              <a:rPr lang="en-US" sz="2000" dirty="0">
                <a:solidFill>
                  <a:schemeClr val="tx1"/>
                </a:solidFill>
              </a:rPr>
              <a:t>still challenging due to the complex and heterogeneous structure of urban areas:</a:t>
            </a:r>
          </a:p>
          <a:p>
            <a:pPr marL="1422873" lvl="1" indent="-342900" algn="just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tx1"/>
                </a:solidFill>
              </a:rPr>
              <a:t>Mixture of vegetation, buildings, bare soils, etc.</a:t>
            </a:r>
          </a:p>
          <a:p>
            <a:endParaRPr lang="en-US" sz="2000" kern="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0466" y="3984230"/>
            <a:ext cx="11615784" cy="2423110"/>
            <a:chOff x="290466" y="3984230"/>
            <a:chExt cx="11615784" cy="2423110"/>
          </a:xfrm>
        </p:grpSpPr>
        <p:sp>
          <p:nvSpPr>
            <p:cNvPr id="6" name="Rectangle 5"/>
            <p:cNvSpPr/>
            <p:nvPr/>
          </p:nvSpPr>
          <p:spPr>
            <a:xfrm>
              <a:off x="8705850" y="4282101"/>
              <a:ext cx="3200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Caretta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M.A., A.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Mukherji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M.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Arfanuzzaman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R.A. Betts, A.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Gelfan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Y.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Hirabayashi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T.K.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Lissner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J. Liu, E. Lopez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Gunn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R. Morgan, S.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Mwanga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and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 S.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Supratid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2022: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Water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. In:</a:t>
              </a:r>
              <a:r>
                <a:rPr lang="de-AT" sz="900" i="1" dirty="0">
                  <a:solidFill>
                    <a:srgbClr val="212529"/>
                  </a:solidFill>
                  <a:latin typeface="ipccsans"/>
                </a:rPr>
                <a:t> </a:t>
              </a:r>
              <a:r>
                <a:rPr lang="de-AT" sz="900" i="1" dirty="0" err="1">
                  <a:solidFill>
                    <a:srgbClr val="212529"/>
                  </a:solidFill>
                  <a:latin typeface="ipccsans"/>
                </a:rPr>
                <a:t>Climate</a:t>
              </a:r>
              <a:r>
                <a:rPr lang="de-AT" sz="900" i="1" dirty="0">
                  <a:solidFill>
                    <a:srgbClr val="212529"/>
                  </a:solidFill>
                  <a:latin typeface="ipccsans"/>
                </a:rPr>
                <a:t> Change 2022: Impacts, Adaptation, </a:t>
              </a:r>
              <a:r>
                <a:rPr lang="de-AT" sz="900" i="1" dirty="0" err="1">
                  <a:solidFill>
                    <a:srgbClr val="212529"/>
                  </a:solidFill>
                  <a:latin typeface="ipccsans"/>
                </a:rPr>
                <a:t>and</a:t>
              </a:r>
              <a:r>
                <a:rPr lang="de-AT" sz="900" i="1" dirty="0">
                  <a:solidFill>
                    <a:srgbClr val="212529"/>
                  </a:solidFill>
                  <a:latin typeface="ipccsans"/>
                </a:rPr>
                <a:t> </a:t>
              </a:r>
              <a:r>
                <a:rPr lang="de-AT" sz="900" i="1" dirty="0" err="1">
                  <a:solidFill>
                    <a:srgbClr val="212529"/>
                  </a:solidFill>
                  <a:latin typeface="ipccsans"/>
                </a:rPr>
                <a:t>Vulnerability</a:t>
              </a:r>
              <a:r>
                <a:rPr lang="de-AT" sz="900" i="1" dirty="0">
                  <a:solidFill>
                    <a:srgbClr val="212529"/>
                  </a:solidFill>
                  <a:latin typeface="ipccsans"/>
                </a:rPr>
                <a:t>. 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Contribution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of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 Working Group II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to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the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Sixth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 Assessment Report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of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the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Intergovernmental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 Panel on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Climate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 Change [H.-O. Pörtner, D.C. Roberts, M.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Tignor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E.S.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Poloczanska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K.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Mintenbeck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A.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Alegría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M. Craig, S.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Langsdorf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S.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Löschke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V. Möller, A. 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Okem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, B. Rama (</a:t>
              </a:r>
              <a:r>
                <a:rPr lang="de-AT" sz="900" dirty="0" err="1">
                  <a:solidFill>
                    <a:srgbClr val="212529"/>
                  </a:solidFill>
                  <a:latin typeface="ipccsans"/>
                </a:rPr>
                <a:t>eds</a:t>
              </a:r>
              <a:r>
                <a:rPr lang="de-AT" sz="900" dirty="0">
                  <a:solidFill>
                    <a:srgbClr val="212529"/>
                  </a:solidFill>
                  <a:latin typeface="ipccsans"/>
                </a:rPr>
                <a:t>.)]. Cambridge University Press. In Press.</a:t>
              </a:r>
              <a:endParaRPr lang="de-AT" sz="9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716" y="3984230"/>
              <a:ext cx="8198693" cy="212466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0466" y="6068786"/>
              <a:ext cx="7337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>
                  <a:solidFill>
                    <a:srgbClr val="07488D"/>
                  </a:solidFill>
                </a:rPr>
                <a:t>R</a:t>
              </a:r>
              <a:r>
                <a:rPr lang="de-DE" altLang="zh-CN" sz="1600" dirty="0" err="1" smtClean="0">
                  <a:solidFill>
                    <a:srgbClr val="07488D"/>
                  </a:solidFill>
                </a:rPr>
                <a:t>isk</a:t>
              </a:r>
              <a:r>
                <a:rPr lang="de-DE" altLang="zh-CN" sz="1600" dirty="0" smtClean="0">
                  <a:solidFill>
                    <a:srgbClr val="07488D"/>
                  </a:solidFill>
                </a:rPr>
                <a:t> </a:t>
              </a:r>
              <a:r>
                <a:rPr lang="de-DE" altLang="zh-CN" sz="1600" dirty="0" err="1" smtClean="0">
                  <a:solidFill>
                    <a:srgbClr val="07488D"/>
                  </a:solidFill>
                </a:rPr>
                <a:t>of</a:t>
              </a:r>
              <a:r>
                <a:rPr lang="de-DE" altLang="zh-CN" sz="1600" dirty="0" smtClean="0">
                  <a:solidFill>
                    <a:srgbClr val="07488D"/>
                  </a:solidFill>
                </a:rPr>
                <a:t> </a:t>
              </a:r>
              <a:r>
                <a:rPr lang="de-DE" altLang="zh-CN" sz="1600" dirty="0" err="1" smtClean="0">
                  <a:solidFill>
                    <a:srgbClr val="07488D"/>
                  </a:solidFill>
                </a:rPr>
                <a:t>historical</a:t>
              </a:r>
              <a:r>
                <a:rPr lang="de-DE" altLang="zh-CN" sz="1600" dirty="0" smtClean="0">
                  <a:solidFill>
                    <a:srgbClr val="07488D"/>
                  </a:solidFill>
                </a:rPr>
                <a:t> (1961-2005) &amp; </a:t>
              </a:r>
              <a:r>
                <a:rPr lang="de-DE" altLang="zh-CN" sz="1600" dirty="0" err="1" smtClean="0">
                  <a:solidFill>
                    <a:srgbClr val="07488D"/>
                  </a:solidFill>
                </a:rPr>
                <a:t>projected</a:t>
              </a:r>
              <a:r>
                <a:rPr lang="de-DE" altLang="zh-CN" sz="1600" dirty="0" smtClean="0">
                  <a:solidFill>
                    <a:srgbClr val="07488D"/>
                  </a:solidFill>
                </a:rPr>
                <a:t> (2051-2070) </a:t>
              </a:r>
              <a:r>
                <a:rPr lang="de-DE" altLang="zh-CN" sz="1600" dirty="0" err="1" smtClean="0">
                  <a:solidFill>
                    <a:srgbClr val="07488D"/>
                  </a:solidFill>
                </a:rPr>
                <a:t>river</a:t>
              </a:r>
              <a:r>
                <a:rPr lang="de-DE" altLang="zh-CN" sz="1600" dirty="0" smtClean="0">
                  <a:solidFill>
                    <a:srgbClr val="07488D"/>
                  </a:solidFill>
                </a:rPr>
                <a:t> </a:t>
              </a:r>
              <a:r>
                <a:rPr lang="de-DE" altLang="zh-CN" sz="1600" dirty="0" err="1" smtClean="0">
                  <a:solidFill>
                    <a:srgbClr val="07488D"/>
                  </a:solidFill>
                </a:rPr>
                <a:t>flooding</a:t>
              </a:r>
              <a:endParaRPr lang="de-AT" sz="1600" dirty="0">
                <a:solidFill>
                  <a:srgbClr val="07488D"/>
                </a:solidFill>
              </a:endParaRPr>
            </a:p>
          </p:txBody>
        </p:sp>
      </p:grp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42046D-2FF9-4E52-BFAF-0C0C75CFC361}"/>
              </a:ext>
            </a:extLst>
          </p:cNvPr>
          <p:cNvSpPr txBox="1">
            <a:spLocks/>
          </p:cNvSpPr>
          <p:nvPr/>
        </p:nvSpPr>
        <p:spPr bwMode="auto">
          <a:xfrm>
            <a:off x="562740" y="1346589"/>
            <a:ext cx="11081863" cy="77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45718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2133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7997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87675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67353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347031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463961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6pPr>
            <a:lvl7pPr marL="524920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7pPr>
            <a:lvl8pPr marL="585878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8pPr>
            <a:lvl9pPr marL="646837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According to IPCC 2022 report, the likelihood of floods is increasing and </a:t>
            </a:r>
            <a:r>
              <a:rPr lang="en-US" sz="2000" dirty="0">
                <a:solidFill>
                  <a:schemeClr val="tx1"/>
                </a:solidFill>
              </a:rPr>
              <a:t>more and more populations are exposed to floods. </a:t>
            </a:r>
            <a:endParaRPr lang="en-US" sz="2000" kern="0" dirty="0">
              <a:solidFill>
                <a:schemeClr val="tx1"/>
              </a:solidFill>
            </a:endParaRPr>
          </a:p>
          <a:p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470E860-5E71-4A98-8F3C-B19D433857BF}"/>
              </a:ext>
            </a:extLst>
          </p:cNvPr>
          <p:cNvSpPr txBox="1">
            <a:spLocks/>
          </p:cNvSpPr>
          <p:nvPr/>
        </p:nvSpPr>
        <p:spPr bwMode="auto">
          <a:xfrm>
            <a:off x="230400" y="2056933"/>
            <a:ext cx="11664000" cy="401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45718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2133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7997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87675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67353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347031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463961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6pPr>
            <a:lvl7pPr marL="524920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7pPr>
            <a:lvl8pPr marL="585878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8pPr>
            <a:lvl9pPr marL="646837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Backbone: U-Net</a:t>
            </a:r>
            <a:endParaRPr lang="en-US" kern="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7BDE2B-755E-4581-B702-F10F3CB03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6081" y="1457239"/>
            <a:ext cx="8695919" cy="4602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6808C-8C75-4E07-BD4D-6AC18C3917F8}"/>
              </a:ext>
            </a:extLst>
          </p:cNvPr>
          <p:cNvSpPr/>
          <p:nvPr/>
        </p:nvSpPr>
        <p:spPr>
          <a:xfrm>
            <a:off x="297600" y="3000995"/>
            <a:ext cx="3029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Ronneberger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, O., Fischer, P., &amp; </a:t>
            </a:r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Brox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, T. (2019). U-Net: Convolutional networks for biomedical image segmentation. </a:t>
            </a:r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 2015. </a:t>
            </a:r>
            <a:r>
              <a:rPr lang="en-GB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GB" sz="1200" i="1" dirty="0">
                <a:solidFill>
                  <a:srgbClr val="222222"/>
                </a:solidFill>
                <a:latin typeface="Arial" panose="020B0604020202020204" pitchFamily="34" charset="0"/>
              </a:rPr>
              <a:t> preprint arXiv:1505.04597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E1D31-FC7B-4C47-A976-8399FEA11FF5}"/>
              </a:ext>
            </a:extLst>
          </p:cNvPr>
          <p:cNvSpPr/>
          <p:nvPr/>
        </p:nvSpPr>
        <p:spPr>
          <a:xfrm>
            <a:off x="307328" y="5374832"/>
            <a:ext cx="791898" cy="288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7872" y="4232985"/>
            <a:ext cx="6748348" cy="2179495"/>
            <a:chOff x="297600" y="4223585"/>
            <a:chExt cx="6748348" cy="2179495"/>
          </a:xfrm>
        </p:grpSpPr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A8275FF8-473A-4DD6-B2B4-5E423AF9AD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7600" y="4223585"/>
              <a:ext cx="4535657" cy="146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-457189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lang="en-GB" sz="2133" baseline="0">
                  <a:solidFill>
                    <a:schemeClr val="bg2"/>
                  </a:solidFill>
                  <a:latin typeface="Verdana"/>
                  <a:ea typeface="+mn-ea"/>
                  <a:cs typeface="Verdana"/>
                </a:defRPr>
              </a:lvl1pPr>
              <a:lvl2pPr marL="1079973" indent="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GB" sz="2133" dirty="0" smtClean="0">
                  <a:solidFill>
                    <a:schemeClr val="bg2"/>
                  </a:solidFill>
                  <a:latin typeface="Verdana"/>
                  <a:ea typeface="+mn-ea"/>
                  <a:cs typeface="Verdana"/>
                </a:defRPr>
              </a:lvl2pPr>
              <a:lvl3pPr marL="1876753" indent="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GB" sz="2133" dirty="0" smtClean="0">
                  <a:solidFill>
                    <a:schemeClr val="bg2"/>
                  </a:solidFill>
                  <a:latin typeface="Verdana"/>
                  <a:ea typeface="+mn-ea"/>
                  <a:cs typeface="Verdana"/>
                </a:defRPr>
              </a:lvl3pPr>
              <a:lvl4pPr marL="2673533" indent="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GB" sz="2133" dirty="0" smtClean="0">
                  <a:solidFill>
                    <a:schemeClr val="bg2"/>
                  </a:solidFill>
                  <a:latin typeface="Verdana"/>
                  <a:ea typeface="+mn-ea"/>
                  <a:cs typeface="Verdana"/>
                </a:defRPr>
              </a:lvl4pPr>
              <a:lvl5pPr marL="3470313" indent="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GB" sz="2133" dirty="0" smtClean="0">
                  <a:solidFill>
                    <a:schemeClr val="bg2"/>
                  </a:solidFill>
                  <a:latin typeface="Verdana"/>
                  <a:ea typeface="+mn-ea"/>
                  <a:cs typeface="Verdana"/>
                </a:defRPr>
              </a:lvl5pPr>
              <a:lvl6pPr marL="4639617" indent="-558786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2133">
                  <a:solidFill>
                    <a:schemeClr val="bg2"/>
                  </a:solidFill>
                  <a:latin typeface="+mn-lt"/>
                </a:defRPr>
              </a:lvl6pPr>
              <a:lvl7pPr marL="5249202" indent="-558786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2133">
                  <a:solidFill>
                    <a:schemeClr val="bg2"/>
                  </a:solidFill>
                  <a:latin typeface="+mn-lt"/>
                </a:defRPr>
              </a:lvl7pPr>
              <a:lvl8pPr marL="5858787" indent="-558786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2133">
                  <a:solidFill>
                    <a:schemeClr val="bg2"/>
                  </a:solidFill>
                  <a:latin typeface="+mn-lt"/>
                </a:defRPr>
              </a:lvl8pPr>
              <a:lvl9pPr marL="6468372" indent="-558786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2133">
                  <a:solidFill>
                    <a:schemeClr val="bg2"/>
                  </a:solidFill>
                  <a:latin typeface="+mn-lt"/>
                </a:defRPr>
              </a:lvl9pPr>
            </a:lstStyle>
            <a:p>
              <a:r>
                <a:rPr lang="en-US" kern="0" dirty="0">
                  <a:solidFill>
                    <a:schemeClr val="tx1"/>
                  </a:solidFill>
                </a:rPr>
                <a:t>Several attention mechanisms:</a:t>
              </a:r>
            </a:p>
            <a:p>
              <a:r>
                <a:rPr lang="en-US" sz="1600" kern="0" dirty="0">
                  <a:solidFill>
                    <a:schemeClr val="tx1"/>
                  </a:solidFill>
                </a:rPr>
                <a:t>Channel attention</a:t>
              </a:r>
            </a:p>
            <a:p>
              <a:r>
                <a:rPr lang="en-US" sz="1600" kern="0" dirty="0">
                  <a:solidFill>
                    <a:schemeClr val="tx1"/>
                  </a:solidFill>
                </a:rPr>
                <a:t>Attention-gate</a:t>
              </a:r>
              <a:endParaRPr lang="en-US" sz="1600" kern="0" dirty="0"/>
            </a:p>
            <a:p>
              <a:r>
                <a:rPr lang="en-US" sz="1600" kern="0" dirty="0">
                  <a:solidFill>
                    <a:schemeClr val="tx1"/>
                  </a:solidFill>
                </a:rPr>
                <a:t>CBAM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F7B099E-A53B-48F3-8E07-D5A7BC30FE8A}"/>
                </a:ext>
              </a:extLst>
            </p:cNvPr>
            <p:cNvGrpSpPr/>
            <p:nvPr/>
          </p:nvGrpSpPr>
          <p:grpSpPr>
            <a:xfrm>
              <a:off x="1953944" y="4627533"/>
              <a:ext cx="5092004" cy="1775547"/>
              <a:chOff x="6293758" y="1790700"/>
              <a:chExt cx="5599889" cy="195264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4B1ABC-3888-4935-8696-14C428150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6337" y="1790700"/>
                <a:ext cx="4236991" cy="1417552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226CBAB-2E1E-4B21-858B-6CC41CDBA10E}"/>
                  </a:ext>
                </a:extLst>
              </p:cNvPr>
              <p:cNvSpPr/>
              <p:nvPr/>
            </p:nvSpPr>
            <p:spPr>
              <a:xfrm>
                <a:off x="6293758" y="3097012"/>
                <a:ext cx="559988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Woo, S., Park, J., Lee, J. Y., &amp; </a:t>
                </a:r>
                <a:r>
                  <a:rPr lang="en-GB" sz="1200" dirty="0" err="1">
                    <a:solidFill>
                      <a:srgbClr val="222222"/>
                    </a:solidFill>
                    <a:latin typeface="Arial" panose="020B0604020202020204" pitchFamily="34" charset="0"/>
                  </a:rPr>
                  <a:t>Kweon</a:t>
                </a:r>
                <a:r>
                  <a:rPr lang="en-GB" sz="12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, I. S. (2018). </a:t>
                </a:r>
                <a:r>
                  <a:rPr lang="en-GB" sz="1200" dirty="0" err="1">
                    <a:solidFill>
                      <a:srgbClr val="222222"/>
                    </a:solidFill>
                    <a:latin typeface="Arial" panose="020B0604020202020204" pitchFamily="34" charset="0"/>
                  </a:rPr>
                  <a:t>Cbam</a:t>
                </a:r>
                <a:r>
                  <a:rPr lang="en-GB" sz="12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: Convolutional block attention module. In Proceedings of the European conference on computer vision (ECCV) (pp. 3-19).</a:t>
                </a:r>
                <a:endParaRPr lang="en-US" sz="1200" dirty="0">
                  <a:solidFill>
                    <a:srgbClr val="222222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679B38F0-3A7F-4F29-8C55-890C28E1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" y="772073"/>
            <a:ext cx="9566461" cy="574516"/>
          </a:xfrm>
        </p:spPr>
        <p:txBody>
          <a:bodyPr/>
          <a:lstStyle/>
          <a:p>
            <a:r>
              <a:rPr lang="en-US" kern="0" dirty="0">
                <a:solidFill>
                  <a:schemeClr val="tx1"/>
                </a:solidFill>
              </a:rPr>
              <a:t>Deep Learning models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92541" y="3064042"/>
            <a:ext cx="3433775" cy="875672"/>
            <a:chOff x="6592541" y="3064042"/>
            <a:chExt cx="3433775" cy="875672"/>
          </a:xfrm>
        </p:grpSpPr>
        <p:sp>
          <p:nvSpPr>
            <p:cNvPr id="15" name="TextBox 14"/>
            <p:cNvSpPr txBox="1"/>
            <p:nvPr/>
          </p:nvSpPr>
          <p:spPr>
            <a:xfrm>
              <a:off x="6592541" y="3064042"/>
              <a:ext cx="802106" cy="21544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>
                  <a:solidFill>
                    <a:schemeClr val="bg1"/>
                  </a:solidFill>
                </a:rPr>
                <a:t>CBAM</a:t>
              </a:r>
              <a:endParaRPr lang="de-AT" sz="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42987" y="3201049"/>
              <a:ext cx="802106" cy="21544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>
                  <a:solidFill>
                    <a:schemeClr val="bg1"/>
                  </a:solidFill>
                </a:rPr>
                <a:t>CBAM</a:t>
              </a:r>
              <a:endParaRPr lang="de-AT" sz="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48750" y="3476711"/>
              <a:ext cx="802106" cy="21544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>
                  <a:solidFill>
                    <a:schemeClr val="bg1"/>
                  </a:solidFill>
                </a:rPr>
                <a:t>CBAM</a:t>
              </a:r>
              <a:endParaRPr lang="de-AT" sz="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24210" y="3724270"/>
              <a:ext cx="802106" cy="21544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>
                  <a:solidFill>
                    <a:schemeClr val="bg1"/>
                  </a:solidFill>
                </a:rPr>
                <a:t>CBAM</a:t>
              </a:r>
              <a:endParaRPr lang="de-AT" sz="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5E4B2C3-D90F-4C7D-82E3-CCE00B83A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505" y="1456053"/>
            <a:ext cx="9115951" cy="462011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A4BA34-8956-42AB-B562-D6D6AE7A0D11}"/>
              </a:ext>
            </a:extLst>
          </p:cNvPr>
          <p:cNvSpPr txBox="1">
            <a:spLocks/>
          </p:cNvSpPr>
          <p:nvPr/>
        </p:nvSpPr>
        <p:spPr bwMode="auto">
          <a:xfrm>
            <a:off x="230400" y="1465781"/>
            <a:ext cx="3370050" cy="460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45718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2133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7997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87675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67353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347031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463961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6pPr>
            <a:lvl7pPr marL="524920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7pPr>
            <a:lvl8pPr marL="585878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8pPr>
            <a:lvl9pPr marL="646837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b="1" kern="0" smtClean="0"/>
              <a:t>Urban-aware U-Net</a:t>
            </a:r>
          </a:p>
          <a:p>
            <a:pPr marL="358775" lvl="1"/>
            <a:r>
              <a:rPr lang="en-US" kern="0" smtClean="0"/>
              <a:t>Red line: blocks share the same parameters.</a:t>
            </a:r>
          </a:p>
          <a:p>
            <a:pPr marL="358775" lvl="1"/>
            <a:r>
              <a:rPr lang="en-US" kern="0" smtClean="0">
                <a:solidFill>
                  <a:srgbClr val="0070C0"/>
                </a:solidFill>
              </a:rPr>
              <a:t>The orange block is our proposed urban-aware module.</a:t>
            </a:r>
            <a:r>
              <a:rPr lang="en-US" b="1" kern="0" smtClean="0">
                <a:solidFill>
                  <a:srgbClr val="0070C0"/>
                </a:solidFill>
              </a:rPr>
              <a:t> </a:t>
            </a:r>
          </a:p>
          <a:p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7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6"/>
    </mc:Choice>
    <mc:Fallback xmlns="">
      <p:transition spd="slow" advTm="1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 animBg="1"/>
      <p:bldP spid="5" grpId="1" animBg="1"/>
      <p:bldP spid="22" grpId="0"/>
    </p:bldLst>
  </p:timing>
  <p:extLst mod="1">
    <p:ext uri="{E180D4A7-C9FB-4DFB-919C-405C955672EB}">
      <p14:showEvtLst xmlns:p14="http://schemas.microsoft.com/office/powerpoint/2010/main">
        <p14:playEvt time="2414" objId="8"/>
        <p14:stopEvt time="16830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79B38F0-3A7F-4F29-8C55-890C28E1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" y="772073"/>
            <a:ext cx="9566461" cy="574516"/>
          </a:xfrm>
        </p:spPr>
        <p:txBody>
          <a:bodyPr/>
          <a:lstStyle/>
          <a:p>
            <a:r>
              <a:rPr lang="en-US" kern="0" dirty="0" smtClean="0">
                <a:solidFill>
                  <a:schemeClr val="tx1"/>
                </a:solidFill>
              </a:rPr>
              <a:t>Results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E507FD-D455-44A7-8934-702ABA2F0499}"/>
              </a:ext>
            </a:extLst>
          </p:cNvPr>
          <p:cNvSpPr txBox="1">
            <a:spLocks/>
          </p:cNvSpPr>
          <p:nvPr/>
        </p:nvSpPr>
        <p:spPr bwMode="auto">
          <a:xfrm>
            <a:off x="340468" y="1690688"/>
            <a:ext cx="11554669" cy="4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45718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2133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7997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87675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67353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347031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463961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6pPr>
            <a:lvl7pPr marL="524920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7pPr>
            <a:lvl8pPr marL="585878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8pPr>
            <a:lvl9pPr marL="646837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0" dirty="0" smtClean="0"/>
              <a:t>SAR-derived urban mask is used as additional input data.</a:t>
            </a:r>
            <a:endParaRPr lang="en-US" sz="1600" kern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88" y="2202056"/>
            <a:ext cx="11664950" cy="39067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71609" y="2441643"/>
            <a:ext cx="778212" cy="3307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tangle 10"/>
          <p:cNvSpPr/>
          <p:nvPr/>
        </p:nvSpPr>
        <p:spPr>
          <a:xfrm>
            <a:off x="7494267" y="2441643"/>
            <a:ext cx="778212" cy="3307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tangle 11"/>
          <p:cNvSpPr/>
          <p:nvPr/>
        </p:nvSpPr>
        <p:spPr>
          <a:xfrm>
            <a:off x="11097469" y="2441643"/>
            <a:ext cx="778212" cy="3307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72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6"/>
          <a:stretch/>
        </p:blipFill>
        <p:spPr>
          <a:xfrm>
            <a:off x="3450466" y="636577"/>
            <a:ext cx="8320003" cy="5540386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9B38F0-3A7F-4F29-8C55-890C28E1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" y="772073"/>
            <a:ext cx="9566461" cy="574516"/>
          </a:xfrm>
        </p:spPr>
        <p:txBody>
          <a:bodyPr/>
          <a:lstStyle/>
          <a:p>
            <a:r>
              <a:rPr lang="en-US" kern="0" dirty="0" smtClean="0">
                <a:solidFill>
                  <a:schemeClr val="tx1"/>
                </a:solidFill>
              </a:rPr>
              <a:t>Results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E507FD-D455-44A7-8934-702ABA2F0499}"/>
              </a:ext>
            </a:extLst>
          </p:cNvPr>
          <p:cNvSpPr txBox="1">
            <a:spLocks/>
          </p:cNvSpPr>
          <p:nvPr/>
        </p:nvSpPr>
        <p:spPr bwMode="auto">
          <a:xfrm>
            <a:off x="340469" y="1690688"/>
            <a:ext cx="2925172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45718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2133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7997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87675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67353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347031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463961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6pPr>
            <a:lvl7pPr marL="524920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7pPr>
            <a:lvl8pPr marL="585878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8pPr>
            <a:lvl9pPr marL="646837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0" dirty="0" smtClean="0"/>
              <a:t>SAR-derived urban mask is used as additional input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0" dirty="0" smtClean="0"/>
              <a:t>The proposed method outperformed compared with previous models (U-Net &amp; U-Net with CBAM) at a large-scale flood mapping.</a:t>
            </a:r>
            <a:endParaRPr lang="en-US" sz="1600" kern="0" dirty="0"/>
          </a:p>
        </p:txBody>
      </p:sp>
      <p:sp>
        <p:nvSpPr>
          <p:cNvPr id="7" name="Rectangle 6"/>
          <p:cNvSpPr/>
          <p:nvPr/>
        </p:nvSpPr>
        <p:spPr>
          <a:xfrm>
            <a:off x="3356043" y="6031149"/>
            <a:ext cx="632297" cy="25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64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7CD3-7975-4205-B0D0-5853E1F64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</a:t>
            </a:r>
            <a:r>
              <a:rPr lang="de-DE" altLang="zh-CN" dirty="0" err="1" smtClean="0"/>
              <a:t>mong</a:t>
            </a:r>
            <a:r>
              <a:rPr lang="de-DE" altLang="zh-CN" dirty="0" smtClean="0"/>
              <a:t> </a:t>
            </a:r>
            <a:r>
              <a:rPr lang="de-DE" altLang="zh-CN" dirty="0" err="1" smtClean="0"/>
              <a:t>these</a:t>
            </a:r>
            <a:r>
              <a:rPr lang="de-DE" altLang="zh-CN" dirty="0" smtClean="0"/>
              <a:t> </a:t>
            </a:r>
            <a:r>
              <a:rPr lang="de-DE" altLang="zh-CN" dirty="0" err="1" smtClean="0"/>
              <a:t>three</a:t>
            </a:r>
            <a:r>
              <a:rPr lang="de-DE" altLang="zh-CN" dirty="0" smtClean="0"/>
              <a:t> DL </a:t>
            </a:r>
            <a:r>
              <a:rPr lang="de-DE" altLang="zh-CN" dirty="0" err="1" smtClean="0"/>
              <a:t>models</a:t>
            </a:r>
            <a:r>
              <a:rPr lang="de-DE" altLang="zh-CN" dirty="0" smtClean="0"/>
              <a:t>, t</a:t>
            </a:r>
            <a:r>
              <a:rPr lang="en-US" dirty="0" smtClean="0"/>
              <a:t>he urban-aware U-Net outperforms </a:t>
            </a:r>
            <a:r>
              <a:rPr lang="en-US" dirty="0"/>
              <a:t>compared with </a:t>
            </a:r>
            <a:r>
              <a:rPr lang="en-US" dirty="0" smtClean="0"/>
              <a:t>U-Net and CBAM U-</a:t>
            </a:r>
            <a:r>
              <a:rPr lang="en-US" dirty="0"/>
              <a:t>N</a:t>
            </a:r>
            <a:r>
              <a:rPr lang="en-US" dirty="0" smtClean="0"/>
              <a:t>et</a:t>
            </a:r>
            <a:r>
              <a:rPr lang="en-US" dirty="0" smtClean="0"/>
              <a:t> in </a:t>
            </a:r>
            <a:r>
              <a:rPr lang="en-US" dirty="0"/>
              <a:t>large-scale flood mapping.</a:t>
            </a:r>
          </a:p>
          <a:p>
            <a:pPr marL="1537173" lvl="1" indent="-457200">
              <a:buFont typeface="Wingdings" panose="05000000000000000000" pitchFamily="2" charset="2"/>
              <a:buChar char="Ø"/>
            </a:pPr>
            <a:r>
              <a:rPr lang="en-US" dirty="0"/>
              <a:t>More robust</a:t>
            </a:r>
          </a:p>
          <a:p>
            <a:pPr marL="1537173" lvl="1" indent="-457200">
              <a:buFont typeface="Wingdings" panose="05000000000000000000" pitchFamily="2" charset="2"/>
              <a:buChar char="Ø"/>
            </a:pPr>
            <a:r>
              <a:rPr lang="en-US" dirty="0"/>
              <a:t>Similar computation complexity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urban-aware module has been used as a plugin module to the traditional U-Net model. </a:t>
            </a:r>
          </a:p>
          <a:p>
            <a:pPr marL="1422873" lvl="1" indent="-342900">
              <a:buFont typeface="Wingdings" panose="05000000000000000000" pitchFamily="2" charset="2"/>
              <a:buChar char="Ø"/>
            </a:pPr>
            <a:r>
              <a:rPr lang="en-US" dirty="0"/>
              <a:t>It is expected to be combined with other image segmentation CNN models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8661B-0AEB-42B5-89E9-07C6B825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Conclusions and Outlook</a:t>
            </a:r>
          </a:p>
        </p:txBody>
      </p:sp>
    </p:spTree>
    <p:extLst>
      <p:ext uri="{BB962C8B-B14F-4D97-AF65-F5344CB8AC3E}">
        <p14:creationId xmlns:p14="http://schemas.microsoft.com/office/powerpoint/2010/main" val="39984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97"/>
    </mc:Choice>
    <mc:Fallback xmlns="">
      <p:transition spd="slow" advTm="2899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331" objId="5"/>
        <p14:stopEvt time="27828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9374EB2-981A-41A2-B9E0-440AED936D8A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45718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2133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7997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87675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67353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347031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463961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6pPr>
            <a:lvl7pPr marL="524920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7pPr>
            <a:lvl8pPr marL="585878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8pPr>
            <a:lvl9pPr marL="646837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endParaRPr lang="en-US" sz="5400" kern="0" smtClean="0"/>
          </a:p>
          <a:p>
            <a:pPr algn="ctr"/>
            <a:endParaRPr lang="en-US" sz="5400" b="1" kern="0" smtClean="0">
              <a:solidFill>
                <a:schemeClr val="bg1"/>
              </a:solidFill>
            </a:endParaRPr>
          </a:p>
          <a:p>
            <a:pPr algn="ctr"/>
            <a:r>
              <a:rPr lang="en-US" sz="4800" b="1" kern="0" smtClean="0">
                <a:solidFill>
                  <a:schemeClr val="bg1"/>
                </a:solidFill>
              </a:rPr>
              <a:t>Thank you for your attention!</a:t>
            </a:r>
          </a:p>
          <a:p>
            <a:pPr algn="ctr"/>
            <a:r>
              <a:rPr lang="en-US" sz="4800" b="1" kern="0" smtClean="0">
                <a:solidFill>
                  <a:schemeClr val="bg1"/>
                </a:solidFill>
              </a:rPr>
              <a:t>please feel free to contact me for any further discussion or collaboration</a:t>
            </a:r>
            <a:endParaRPr lang="en-US" sz="4800" b="1" kern="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B3610A-FED6-43D6-868B-D07B57DE1138}"/>
              </a:ext>
            </a:extLst>
          </p:cNvPr>
          <p:cNvGrpSpPr/>
          <p:nvPr/>
        </p:nvGrpSpPr>
        <p:grpSpPr>
          <a:xfrm>
            <a:off x="135608" y="0"/>
            <a:ext cx="4534363" cy="2224405"/>
            <a:chOff x="494837" y="272142"/>
            <a:chExt cx="4534363" cy="22244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BB88E9-1467-4485-BF27-1C0819146E2C}"/>
                </a:ext>
              </a:extLst>
            </p:cNvPr>
            <p:cNvGrpSpPr/>
            <p:nvPr/>
          </p:nvGrpSpPr>
          <p:grpSpPr>
            <a:xfrm>
              <a:off x="494837" y="272142"/>
              <a:ext cx="1905000" cy="2224405"/>
              <a:chOff x="1203798" y="4012890"/>
              <a:chExt cx="1905000" cy="2224405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37D3EAB3-2986-4EB7-BA1E-6EB3E7CEF9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798" y="4332295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445A4D-1AED-4653-9CFD-493AD838F9BD}"/>
                  </a:ext>
                </a:extLst>
              </p:cNvPr>
              <p:cNvSpPr txBox="1"/>
              <p:nvPr/>
            </p:nvSpPr>
            <p:spPr>
              <a:xfrm>
                <a:off x="1473972" y="4012890"/>
                <a:ext cx="1364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LinkedIn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5DB323-2963-4F56-B6D4-1BF043DB124D}"/>
                </a:ext>
              </a:extLst>
            </p:cNvPr>
            <p:cNvGrpSpPr/>
            <p:nvPr/>
          </p:nvGrpSpPr>
          <p:grpSpPr>
            <a:xfrm>
              <a:off x="2963725" y="272142"/>
              <a:ext cx="2065475" cy="2224405"/>
              <a:chOff x="3898538" y="3927843"/>
              <a:chExt cx="2065475" cy="2224405"/>
            </a:xfrm>
          </p:grpSpPr>
          <p:pic>
            <p:nvPicPr>
              <p:cNvPr id="8" name="Picture 4">
                <a:extLst>
                  <a:ext uri="{FF2B5EF4-FFF2-40B4-BE49-F238E27FC236}">
                    <a16:creationId xmlns:a16="http://schemas.microsoft.com/office/drawing/2014/main" id="{4D200178-98CB-4EEE-8BF2-5E25D3A51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3302" y="4247248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E0D11D-FD9D-49AE-BA82-1D294A0A2D0C}"/>
                  </a:ext>
                </a:extLst>
              </p:cNvPr>
              <p:cNvSpPr txBox="1"/>
              <p:nvPr/>
            </p:nvSpPr>
            <p:spPr>
              <a:xfrm>
                <a:off x="3898538" y="3927843"/>
                <a:ext cx="2065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ResearchGate</a:t>
                </a: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21" y="89253"/>
            <a:ext cx="1660996" cy="232539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943787" y="89253"/>
            <a:ext cx="3156772" cy="2325394"/>
            <a:chOff x="8659851" y="89253"/>
            <a:chExt cx="3156772" cy="23253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3290" y="585283"/>
              <a:ext cx="1333333" cy="13333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9851" y="89253"/>
              <a:ext cx="1745662" cy="2325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61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heme/theme1.xml><?xml version="1.0" encoding="utf-8"?>
<a:theme xmlns:a="http://schemas.openxmlformats.org/drawingml/2006/main" name="NEW ESA Presentation 16-9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0000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ipccsans</vt:lpstr>
      <vt:lpstr>Arial</vt:lpstr>
      <vt:lpstr>Verdana</vt:lpstr>
      <vt:lpstr>Wingdings</vt:lpstr>
      <vt:lpstr>NEW ESA Presentation 16-9</vt:lpstr>
      <vt:lpstr>A Comparison of three deep learning-based methods for large-scale urban flood mapping using SAR data </vt:lpstr>
      <vt:lpstr>Introduction</vt:lpstr>
      <vt:lpstr>Deep Learning models</vt:lpstr>
      <vt:lpstr>Results</vt:lpstr>
      <vt:lpstr>Results</vt:lpstr>
      <vt:lpstr>Conclusions and Outlook</vt:lpstr>
      <vt:lpstr>PowerPoint Presentation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lokaler Adminstrator</dc:creator>
  <cp:lastModifiedBy>lokaler Adminstrator</cp:lastModifiedBy>
  <cp:revision>48</cp:revision>
  <dcterms:created xsi:type="dcterms:W3CDTF">2022-05-03T12:49:25Z</dcterms:created>
  <dcterms:modified xsi:type="dcterms:W3CDTF">2022-05-23T09:07:38Z</dcterms:modified>
</cp:coreProperties>
</file>