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sldIdLst>
    <p:sldId id="256" r:id="rId2"/>
    <p:sldId id="258" r:id="rId3"/>
    <p:sldId id="260" r:id="rId4"/>
    <p:sldId id="264" r:id="rId5"/>
    <p:sldId id="274" r:id="rId6"/>
    <p:sldId id="273" r:id="rId7"/>
    <p:sldId id="272" r:id="rId8"/>
    <p:sldId id="271" r:id="rId9"/>
    <p:sldId id="270" r:id="rId10"/>
    <p:sldId id="269" r:id="rId11"/>
    <p:sldId id="268" r:id="rId12"/>
    <p:sldId id="267" r:id="rId13"/>
    <p:sldId id="266" r:id="rId14"/>
    <p:sldId id="277" r:id="rId15"/>
    <p:sldId id="276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366B0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D9E699-A0A8-AA48-7D55-04A1D8D51E2A}" v="17" dt="2022-05-16T13:53:51.951"/>
    <p1510:client id="{37166906-3B27-81BE-C614-9A0050E9499C}" v="60" dt="2022-05-12T10:47:41.020"/>
    <p1510:client id="{45C10E47-F57C-9324-F646-455720EB9569}" v="52" dt="2022-05-17T14:12:16.457"/>
    <p1510:client id="{61407EAE-C8D6-91C1-0750-9002AD027BC5}" v="2" dt="2022-05-20T08:56:28.050"/>
    <p1510:client id="{614C338F-983A-A25D-DF45-237CE2D2074C}" v="94" dt="2022-05-19T11:16:13.370"/>
    <p1510:client id="{8423281D-7747-62C4-0E5F-C6836E96BD19}" v="161" dt="2022-05-14T08:45:09.630"/>
    <p1510:client id="{A1341A89-DC58-CAD1-177B-700FF52F7385}" v="159" dt="2022-05-16T13:50:05.055"/>
    <p1510:client id="{A7615D9B-B208-4F67-8589-C9E918F86995}" v="155" dt="2022-05-11T13:51:02.463"/>
    <p1510:client id="{B832772F-07AA-4344-B392-0C7A85CA00DF}" v="53" dt="2022-05-18T07:37:45.620"/>
    <p1510:client id="{BE9C994F-B59D-7B14-5D1E-168D2C52288E}" v="878" dt="2022-05-12T10:37:43.940"/>
    <p1510:client id="{F4E0B7B7-8B8B-050E-31EA-65438C96E19C}" v="12" dt="2022-05-17T14:16:42.741"/>
    <p1510:client id="{FD536FF6-7550-BB37-040F-F11D98A07A99}" v="103" dt="2022-05-23T00:45:58.223"/>
    <p1510:client id="{FE4A249D-C431-C9EB-5CEF-DAB1A87EFC4C}" v="259" dt="2022-05-17T11:46:04.5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7769" y="213825"/>
            <a:ext cx="11439769" cy="1654908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accent3">
                    <a:lumMod val="20000"/>
                    <a:lumOff val="80000"/>
                  </a:schemeClr>
                </a:solidFill>
                <a:ea typeface="+mj-lt"/>
                <a:cs typeface="+mj-lt"/>
              </a:rPr>
              <a:t>Systematic errors</a:t>
            </a:r>
            <a:br>
              <a:rPr lang="en-US">
                <a:solidFill>
                  <a:schemeClr val="accent3">
                    <a:lumMod val="20000"/>
                    <a:lumOff val="80000"/>
                  </a:schemeClr>
                </a:solidFill>
                <a:ea typeface="+mj-lt"/>
                <a:cs typeface="+mj-lt"/>
              </a:rPr>
            </a:br>
            <a:r>
              <a:rPr lang="en-US">
                <a:solidFill>
                  <a:schemeClr val="accent3">
                    <a:lumMod val="20000"/>
                    <a:lumOff val="80000"/>
                  </a:schemeClr>
                </a:solidFill>
                <a:ea typeface="+mj-lt"/>
                <a:cs typeface="+mj-lt"/>
              </a:rPr>
              <a:t>in Cryosat-2 swath elevations</a:t>
            </a:r>
            <a:endParaRPr lang="en-US">
              <a:solidFill>
                <a:schemeClr val="accent3">
                  <a:lumMod val="20000"/>
                  <a:lumOff val="80000"/>
                </a:schemeClr>
              </a:solidFill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91539" y="2371115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accent3">
                    <a:lumMod val="20000"/>
                    <a:lumOff val="80000"/>
                  </a:schemeClr>
                </a:solidFill>
                <a:cs typeface="Calibri"/>
              </a:rPr>
              <a:t>Jan Haacker, Bert Wouters, Cornelis </a:t>
            </a:r>
            <a:r>
              <a:rPr lang="en-US" err="1">
                <a:solidFill>
                  <a:schemeClr val="accent3">
                    <a:lumMod val="20000"/>
                    <a:lumOff val="80000"/>
                  </a:schemeClr>
                </a:solidFill>
                <a:cs typeface="Calibri"/>
              </a:rPr>
              <a:t>Slobbe</a:t>
            </a:r>
            <a:endParaRPr lang="en-US">
              <a:solidFill>
                <a:schemeClr val="accent3">
                  <a:lumMod val="20000"/>
                  <a:lumOff val="80000"/>
                </a:schemeClr>
              </a:solidFill>
              <a:cs typeface="Calibri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5C78869-8F40-62F0-1C74-820A8F372588}"/>
              </a:ext>
            </a:extLst>
          </p:cNvPr>
          <p:cNvGrpSpPr/>
          <p:nvPr/>
        </p:nvGrpSpPr>
        <p:grpSpPr>
          <a:xfrm>
            <a:off x="116155" y="4728013"/>
            <a:ext cx="2589236" cy="2012462"/>
            <a:chOff x="-5765" y="4849933"/>
            <a:chExt cx="2589236" cy="201246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C3BDB4C-4B55-47F2-E54C-C275FEBC89A1}"/>
                </a:ext>
              </a:extLst>
            </p:cNvPr>
            <p:cNvSpPr/>
            <p:nvPr/>
          </p:nvSpPr>
          <p:spPr>
            <a:xfrm>
              <a:off x="-5765" y="4849933"/>
              <a:ext cx="2589236" cy="2012462"/>
            </a:xfrm>
            <a:prstGeom prst="rect">
              <a:avLst/>
            </a:prstGeom>
            <a:solidFill>
              <a:srgbClr val="80808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5" descr="Logo&#10;&#10;Description automatically generated">
              <a:extLst>
                <a:ext uri="{FF2B5EF4-FFF2-40B4-BE49-F238E27FC236}">
                  <a16:creationId xmlns:a16="http://schemas.microsoft.com/office/drawing/2014/main" id="{5A6D301A-C940-050A-0115-5A67383A3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0092" y="5396912"/>
              <a:ext cx="935893" cy="1320019"/>
            </a:xfrm>
            <a:prstGeom prst="rect">
              <a:avLst/>
            </a:prstGeom>
          </p:spPr>
        </p:pic>
        <p:pic>
          <p:nvPicPr>
            <p:cNvPr id="6" name="Picture 6" descr="Qr code&#10;&#10;Description automatically generated">
              <a:extLst>
                <a:ext uri="{FF2B5EF4-FFF2-40B4-BE49-F238E27FC236}">
                  <a16:creationId xmlns:a16="http://schemas.microsoft.com/office/drawing/2014/main" id="{9B3EACEC-C540-428B-0881-B2CA4E96B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019" y="5399942"/>
              <a:ext cx="1333500" cy="13335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CF2E396-81A8-A7CA-EB0A-0242E7011196}"/>
                </a:ext>
              </a:extLst>
            </p:cNvPr>
            <p:cNvSpPr txBox="1"/>
            <p:nvPr/>
          </p:nvSpPr>
          <p:spPr>
            <a:xfrm>
              <a:off x="-3906" y="4851401"/>
              <a:ext cx="2557581" cy="553998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Abstract</a:t>
              </a:r>
              <a:endParaRPr lang="en-US">
                <a:solidFill>
                  <a:schemeClr val="accent3">
                    <a:lumMod val="20000"/>
                    <a:lumOff val="80000"/>
                  </a:schemeClr>
                </a:solidFill>
                <a:cs typeface="Calibri"/>
              </a:endParaRPr>
            </a:p>
            <a:p>
              <a:r>
                <a:rPr lang="en-US" sz="1200">
                  <a:solidFill>
                    <a:schemeClr val="accent3">
                      <a:lumMod val="20000"/>
                      <a:lumOff val="80000"/>
                    </a:schemeClr>
                  </a:solidFill>
                  <a:ea typeface="+mn-lt"/>
                  <a:cs typeface="+mn-lt"/>
                </a:rPr>
                <a:t>DOI: 10.5194/egusphere-egu22-4946</a:t>
              </a:r>
              <a:endParaRPr lang="en-US" sz="1200">
                <a:solidFill>
                  <a:schemeClr val="accent3">
                    <a:lumMod val="20000"/>
                    <a:lumOff val="80000"/>
                  </a:schemeClr>
                </a:solidFill>
                <a:cs typeface="Calibri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6187023-D5B3-1266-236B-A024881CE782}"/>
              </a:ext>
            </a:extLst>
          </p:cNvPr>
          <p:cNvSpPr/>
          <p:nvPr/>
        </p:nvSpPr>
        <p:spPr>
          <a:xfrm>
            <a:off x="7906385" y="6438265"/>
            <a:ext cx="4165600" cy="304800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accent3">
                    <a:lumMod val="20000"/>
                    <a:lumOff val="80000"/>
                  </a:schemeClr>
                </a:solidFill>
                <a:cs typeface="Calibri"/>
              </a:rPr>
              <a:t>Image: </a:t>
            </a:r>
            <a:r>
              <a:rPr lang="en-US" sz="1400">
                <a:solidFill>
                  <a:schemeClr val="accent3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Zhangwei Ding (distributed via imaggeo.egu.eu)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50EDF4-BE33-249A-55E8-B04B4FA8E398}"/>
              </a:ext>
            </a:extLst>
          </p:cNvPr>
          <p:cNvSpPr/>
          <p:nvPr/>
        </p:nvSpPr>
        <p:spPr>
          <a:xfrm>
            <a:off x="2827036" y="5771667"/>
            <a:ext cx="2674188" cy="963282"/>
          </a:xfrm>
          <a:prstGeom prst="rect">
            <a:avLst/>
          </a:prstGeom>
          <a:solidFill>
            <a:srgbClr val="80808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196FE855-6EC2-D20E-DE1C-E9FC3C9F0A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0312" y="5765727"/>
            <a:ext cx="2743200" cy="129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F96427-A4DA-7EAC-6873-BE5D9C9C3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Errors are correlated to the sensor perspective</a:t>
            </a:r>
          </a:p>
        </p:txBody>
      </p:sp>
      <p:sp>
        <p:nvSpPr>
          <p:cNvPr id="40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20EE7EE8-C5B3-0231-8B42-C31A18438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6082" y="969871"/>
            <a:ext cx="7191044" cy="4890825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1CBFCA-B02C-965B-584F-16F2975CA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E9C0DF11-FCD5-BA85-C292-2CC6B7C01991}"/>
              </a:ext>
            </a:extLst>
          </p:cNvPr>
          <p:cNvSpPr txBox="1"/>
          <p:nvPr/>
        </p:nvSpPr>
        <p:spPr>
          <a:xfrm>
            <a:off x="3078420" y="2271132"/>
            <a:ext cx="6194096" cy="2308324"/>
          </a:xfrm>
          <a:prstGeom prst="rect">
            <a:avLst/>
          </a:prstGeom>
          <a:solidFill>
            <a:srgbClr val="FFFFFF">
              <a:alpha val="80000"/>
            </a:srgbClr>
          </a:solidFill>
          <a:ln w="571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3499211612">
                  <a:custGeom>
                    <a:avLst/>
                    <a:gdLst>
                      <a:gd name="connsiteX0" fmla="*/ 0 w 6194096"/>
                      <a:gd name="connsiteY0" fmla="*/ 0 h 2308324"/>
                      <a:gd name="connsiteX1" fmla="*/ 625041 w 6194096"/>
                      <a:gd name="connsiteY1" fmla="*/ 0 h 2308324"/>
                      <a:gd name="connsiteX2" fmla="*/ 1002317 w 6194096"/>
                      <a:gd name="connsiteY2" fmla="*/ 0 h 2308324"/>
                      <a:gd name="connsiteX3" fmla="*/ 1689299 w 6194096"/>
                      <a:gd name="connsiteY3" fmla="*/ 0 h 2308324"/>
                      <a:gd name="connsiteX4" fmla="*/ 2128517 w 6194096"/>
                      <a:gd name="connsiteY4" fmla="*/ 0 h 2308324"/>
                      <a:gd name="connsiteX5" fmla="*/ 2505793 w 6194096"/>
                      <a:gd name="connsiteY5" fmla="*/ 0 h 2308324"/>
                      <a:gd name="connsiteX6" fmla="*/ 2945011 w 6194096"/>
                      <a:gd name="connsiteY6" fmla="*/ 0 h 2308324"/>
                      <a:gd name="connsiteX7" fmla="*/ 3446170 w 6194096"/>
                      <a:gd name="connsiteY7" fmla="*/ 0 h 2308324"/>
                      <a:gd name="connsiteX8" fmla="*/ 4071210 w 6194096"/>
                      <a:gd name="connsiteY8" fmla="*/ 0 h 2308324"/>
                      <a:gd name="connsiteX9" fmla="*/ 4510428 w 6194096"/>
                      <a:gd name="connsiteY9" fmla="*/ 0 h 2308324"/>
                      <a:gd name="connsiteX10" fmla="*/ 5011587 w 6194096"/>
                      <a:gd name="connsiteY10" fmla="*/ 0 h 2308324"/>
                      <a:gd name="connsiteX11" fmla="*/ 5574686 w 6194096"/>
                      <a:gd name="connsiteY11" fmla="*/ 0 h 2308324"/>
                      <a:gd name="connsiteX12" fmla="*/ 6194096 w 6194096"/>
                      <a:gd name="connsiteY12" fmla="*/ 0 h 2308324"/>
                      <a:gd name="connsiteX13" fmla="*/ 6194096 w 6194096"/>
                      <a:gd name="connsiteY13" fmla="*/ 530915 h 2308324"/>
                      <a:gd name="connsiteX14" fmla="*/ 6194096 w 6194096"/>
                      <a:gd name="connsiteY14" fmla="*/ 1154162 h 2308324"/>
                      <a:gd name="connsiteX15" fmla="*/ 6194096 w 6194096"/>
                      <a:gd name="connsiteY15" fmla="*/ 1685077 h 2308324"/>
                      <a:gd name="connsiteX16" fmla="*/ 6194096 w 6194096"/>
                      <a:gd name="connsiteY16" fmla="*/ 2308324 h 2308324"/>
                      <a:gd name="connsiteX17" fmla="*/ 5630996 w 6194096"/>
                      <a:gd name="connsiteY17" fmla="*/ 2308324 h 2308324"/>
                      <a:gd name="connsiteX18" fmla="*/ 5005956 w 6194096"/>
                      <a:gd name="connsiteY18" fmla="*/ 2308324 h 2308324"/>
                      <a:gd name="connsiteX19" fmla="*/ 4442856 w 6194096"/>
                      <a:gd name="connsiteY19" fmla="*/ 2308324 h 2308324"/>
                      <a:gd name="connsiteX20" fmla="*/ 4003638 w 6194096"/>
                      <a:gd name="connsiteY20" fmla="*/ 2308324 h 2308324"/>
                      <a:gd name="connsiteX21" fmla="*/ 3378598 w 6194096"/>
                      <a:gd name="connsiteY21" fmla="*/ 2308324 h 2308324"/>
                      <a:gd name="connsiteX22" fmla="*/ 2877439 w 6194096"/>
                      <a:gd name="connsiteY22" fmla="*/ 2308324 h 2308324"/>
                      <a:gd name="connsiteX23" fmla="*/ 2190458 w 6194096"/>
                      <a:gd name="connsiteY23" fmla="*/ 2308324 h 2308324"/>
                      <a:gd name="connsiteX24" fmla="*/ 1565417 w 6194096"/>
                      <a:gd name="connsiteY24" fmla="*/ 2308324 h 2308324"/>
                      <a:gd name="connsiteX25" fmla="*/ 1064258 w 6194096"/>
                      <a:gd name="connsiteY25" fmla="*/ 2308324 h 2308324"/>
                      <a:gd name="connsiteX26" fmla="*/ 501159 w 6194096"/>
                      <a:gd name="connsiteY26" fmla="*/ 2308324 h 2308324"/>
                      <a:gd name="connsiteX27" fmla="*/ 0 w 6194096"/>
                      <a:gd name="connsiteY27" fmla="*/ 2308324 h 2308324"/>
                      <a:gd name="connsiteX28" fmla="*/ 0 w 6194096"/>
                      <a:gd name="connsiteY28" fmla="*/ 1777409 h 2308324"/>
                      <a:gd name="connsiteX29" fmla="*/ 0 w 6194096"/>
                      <a:gd name="connsiteY29" fmla="*/ 1223412 h 2308324"/>
                      <a:gd name="connsiteX30" fmla="*/ 0 w 6194096"/>
                      <a:gd name="connsiteY30" fmla="*/ 646331 h 2308324"/>
                      <a:gd name="connsiteX31" fmla="*/ 0 w 6194096"/>
                      <a:gd name="connsiteY31" fmla="*/ 0 h 23083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6194096" h="2308324" fill="none" extrusionOk="0">
                        <a:moveTo>
                          <a:pt x="0" y="0"/>
                        </a:moveTo>
                        <a:cubicBezTo>
                          <a:pt x="303123" y="-40948"/>
                          <a:pt x="392598" y="29067"/>
                          <a:pt x="625041" y="0"/>
                        </a:cubicBezTo>
                        <a:cubicBezTo>
                          <a:pt x="857484" y="-29067"/>
                          <a:pt x="861188" y="19101"/>
                          <a:pt x="1002317" y="0"/>
                        </a:cubicBezTo>
                        <a:cubicBezTo>
                          <a:pt x="1143446" y="-19101"/>
                          <a:pt x="1515464" y="17493"/>
                          <a:pt x="1689299" y="0"/>
                        </a:cubicBezTo>
                        <a:cubicBezTo>
                          <a:pt x="1863134" y="-17493"/>
                          <a:pt x="2004099" y="5517"/>
                          <a:pt x="2128517" y="0"/>
                        </a:cubicBezTo>
                        <a:cubicBezTo>
                          <a:pt x="2252935" y="-5517"/>
                          <a:pt x="2380909" y="30831"/>
                          <a:pt x="2505793" y="0"/>
                        </a:cubicBezTo>
                        <a:cubicBezTo>
                          <a:pt x="2630677" y="-30831"/>
                          <a:pt x="2841861" y="38278"/>
                          <a:pt x="2945011" y="0"/>
                        </a:cubicBezTo>
                        <a:cubicBezTo>
                          <a:pt x="3048161" y="-38278"/>
                          <a:pt x="3208938" y="10247"/>
                          <a:pt x="3446170" y="0"/>
                        </a:cubicBezTo>
                        <a:cubicBezTo>
                          <a:pt x="3683402" y="-10247"/>
                          <a:pt x="3891052" y="12936"/>
                          <a:pt x="4071210" y="0"/>
                        </a:cubicBezTo>
                        <a:cubicBezTo>
                          <a:pt x="4251368" y="-12936"/>
                          <a:pt x="4420325" y="47080"/>
                          <a:pt x="4510428" y="0"/>
                        </a:cubicBezTo>
                        <a:cubicBezTo>
                          <a:pt x="4600531" y="-47080"/>
                          <a:pt x="4828568" y="14692"/>
                          <a:pt x="5011587" y="0"/>
                        </a:cubicBezTo>
                        <a:cubicBezTo>
                          <a:pt x="5194606" y="-14692"/>
                          <a:pt x="5339038" y="40604"/>
                          <a:pt x="5574686" y="0"/>
                        </a:cubicBezTo>
                        <a:cubicBezTo>
                          <a:pt x="5810334" y="-40604"/>
                          <a:pt x="5994961" y="35174"/>
                          <a:pt x="6194096" y="0"/>
                        </a:cubicBezTo>
                        <a:cubicBezTo>
                          <a:pt x="6213436" y="176360"/>
                          <a:pt x="6162383" y="404004"/>
                          <a:pt x="6194096" y="530915"/>
                        </a:cubicBezTo>
                        <a:cubicBezTo>
                          <a:pt x="6225809" y="657827"/>
                          <a:pt x="6130965" y="936136"/>
                          <a:pt x="6194096" y="1154162"/>
                        </a:cubicBezTo>
                        <a:cubicBezTo>
                          <a:pt x="6257227" y="1372188"/>
                          <a:pt x="6182687" y="1452350"/>
                          <a:pt x="6194096" y="1685077"/>
                        </a:cubicBezTo>
                        <a:cubicBezTo>
                          <a:pt x="6205505" y="1917805"/>
                          <a:pt x="6125735" y="2138300"/>
                          <a:pt x="6194096" y="2308324"/>
                        </a:cubicBezTo>
                        <a:cubicBezTo>
                          <a:pt x="6079745" y="2368500"/>
                          <a:pt x="5868677" y="2256921"/>
                          <a:pt x="5630996" y="2308324"/>
                        </a:cubicBezTo>
                        <a:cubicBezTo>
                          <a:pt x="5393315" y="2359727"/>
                          <a:pt x="5170661" y="2265935"/>
                          <a:pt x="5005956" y="2308324"/>
                        </a:cubicBezTo>
                        <a:cubicBezTo>
                          <a:pt x="4841251" y="2350713"/>
                          <a:pt x="4692255" y="2305837"/>
                          <a:pt x="4442856" y="2308324"/>
                        </a:cubicBezTo>
                        <a:cubicBezTo>
                          <a:pt x="4193457" y="2310811"/>
                          <a:pt x="4122279" y="2305847"/>
                          <a:pt x="4003638" y="2308324"/>
                        </a:cubicBezTo>
                        <a:cubicBezTo>
                          <a:pt x="3884997" y="2310801"/>
                          <a:pt x="3654739" y="2304829"/>
                          <a:pt x="3378598" y="2308324"/>
                        </a:cubicBezTo>
                        <a:cubicBezTo>
                          <a:pt x="3102457" y="2311819"/>
                          <a:pt x="3120351" y="2291977"/>
                          <a:pt x="2877439" y="2308324"/>
                        </a:cubicBezTo>
                        <a:cubicBezTo>
                          <a:pt x="2634527" y="2324671"/>
                          <a:pt x="2495312" y="2304990"/>
                          <a:pt x="2190458" y="2308324"/>
                        </a:cubicBezTo>
                        <a:cubicBezTo>
                          <a:pt x="1885604" y="2311658"/>
                          <a:pt x="1742429" y="2306238"/>
                          <a:pt x="1565417" y="2308324"/>
                        </a:cubicBezTo>
                        <a:cubicBezTo>
                          <a:pt x="1388405" y="2310410"/>
                          <a:pt x="1306104" y="2283460"/>
                          <a:pt x="1064258" y="2308324"/>
                        </a:cubicBezTo>
                        <a:cubicBezTo>
                          <a:pt x="822412" y="2333188"/>
                          <a:pt x="684450" y="2296973"/>
                          <a:pt x="501159" y="2308324"/>
                        </a:cubicBezTo>
                        <a:cubicBezTo>
                          <a:pt x="317868" y="2319675"/>
                          <a:pt x="209772" y="2263711"/>
                          <a:pt x="0" y="2308324"/>
                        </a:cubicBezTo>
                        <a:cubicBezTo>
                          <a:pt x="-32287" y="2048727"/>
                          <a:pt x="7918" y="1918007"/>
                          <a:pt x="0" y="1777409"/>
                        </a:cubicBezTo>
                        <a:cubicBezTo>
                          <a:pt x="-7918" y="1636811"/>
                          <a:pt x="60795" y="1427412"/>
                          <a:pt x="0" y="1223412"/>
                        </a:cubicBezTo>
                        <a:cubicBezTo>
                          <a:pt x="-60795" y="1019412"/>
                          <a:pt x="34693" y="771384"/>
                          <a:pt x="0" y="646331"/>
                        </a:cubicBezTo>
                        <a:cubicBezTo>
                          <a:pt x="-34693" y="521278"/>
                          <a:pt x="17468" y="282452"/>
                          <a:pt x="0" y="0"/>
                        </a:cubicBezTo>
                        <a:close/>
                      </a:path>
                      <a:path w="6194096" h="2308324" stroke="0" extrusionOk="0">
                        <a:moveTo>
                          <a:pt x="0" y="0"/>
                        </a:moveTo>
                        <a:cubicBezTo>
                          <a:pt x="182848" y="-36009"/>
                          <a:pt x="285373" y="32515"/>
                          <a:pt x="501159" y="0"/>
                        </a:cubicBezTo>
                        <a:cubicBezTo>
                          <a:pt x="716945" y="-32515"/>
                          <a:pt x="727287" y="3970"/>
                          <a:pt x="940376" y="0"/>
                        </a:cubicBezTo>
                        <a:cubicBezTo>
                          <a:pt x="1153465" y="-3970"/>
                          <a:pt x="1199151" y="28461"/>
                          <a:pt x="1379594" y="0"/>
                        </a:cubicBezTo>
                        <a:cubicBezTo>
                          <a:pt x="1560037" y="-28461"/>
                          <a:pt x="1590160" y="1538"/>
                          <a:pt x="1756871" y="0"/>
                        </a:cubicBezTo>
                        <a:cubicBezTo>
                          <a:pt x="1923582" y="-1538"/>
                          <a:pt x="2028979" y="44483"/>
                          <a:pt x="2134148" y="0"/>
                        </a:cubicBezTo>
                        <a:cubicBezTo>
                          <a:pt x="2239317" y="-44483"/>
                          <a:pt x="2427748" y="8727"/>
                          <a:pt x="2511424" y="0"/>
                        </a:cubicBezTo>
                        <a:cubicBezTo>
                          <a:pt x="2595100" y="-8727"/>
                          <a:pt x="2931713" y="68282"/>
                          <a:pt x="3136465" y="0"/>
                        </a:cubicBezTo>
                        <a:cubicBezTo>
                          <a:pt x="3341217" y="-68282"/>
                          <a:pt x="3428190" y="23093"/>
                          <a:pt x="3513742" y="0"/>
                        </a:cubicBezTo>
                        <a:cubicBezTo>
                          <a:pt x="3599294" y="-23093"/>
                          <a:pt x="3843805" y="21049"/>
                          <a:pt x="3952959" y="0"/>
                        </a:cubicBezTo>
                        <a:cubicBezTo>
                          <a:pt x="4062113" y="-21049"/>
                          <a:pt x="4243752" y="48986"/>
                          <a:pt x="4392177" y="0"/>
                        </a:cubicBezTo>
                        <a:cubicBezTo>
                          <a:pt x="4540602" y="-48986"/>
                          <a:pt x="4763092" y="20187"/>
                          <a:pt x="5079159" y="0"/>
                        </a:cubicBezTo>
                        <a:cubicBezTo>
                          <a:pt x="5395226" y="-20187"/>
                          <a:pt x="5293666" y="41962"/>
                          <a:pt x="5456435" y="0"/>
                        </a:cubicBezTo>
                        <a:cubicBezTo>
                          <a:pt x="5619204" y="-41962"/>
                          <a:pt x="6024744" y="6375"/>
                          <a:pt x="6194096" y="0"/>
                        </a:cubicBezTo>
                        <a:cubicBezTo>
                          <a:pt x="6227818" y="207065"/>
                          <a:pt x="6126228" y="474942"/>
                          <a:pt x="6194096" y="623247"/>
                        </a:cubicBezTo>
                        <a:cubicBezTo>
                          <a:pt x="6261964" y="771552"/>
                          <a:pt x="6192905" y="967370"/>
                          <a:pt x="6194096" y="1223412"/>
                        </a:cubicBezTo>
                        <a:cubicBezTo>
                          <a:pt x="6195287" y="1479454"/>
                          <a:pt x="6185594" y="1882022"/>
                          <a:pt x="6194096" y="2308324"/>
                        </a:cubicBezTo>
                        <a:cubicBezTo>
                          <a:pt x="6005923" y="2326283"/>
                          <a:pt x="5995082" y="2266242"/>
                          <a:pt x="5816819" y="2308324"/>
                        </a:cubicBezTo>
                        <a:cubicBezTo>
                          <a:pt x="5638556" y="2350406"/>
                          <a:pt x="5574244" y="2305766"/>
                          <a:pt x="5377602" y="2308324"/>
                        </a:cubicBezTo>
                        <a:cubicBezTo>
                          <a:pt x="5180960" y="2310882"/>
                          <a:pt x="5031477" y="2260335"/>
                          <a:pt x="4876443" y="2308324"/>
                        </a:cubicBezTo>
                        <a:cubicBezTo>
                          <a:pt x="4721409" y="2356313"/>
                          <a:pt x="4496481" y="2247496"/>
                          <a:pt x="4313343" y="2308324"/>
                        </a:cubicBezTo>
                        <a:cubicBezTo>
                          <a:pt x="4130205" y="2369152"/>
                          <a:pt x="4040306" y="2295414"/>
                          <a:pt x="3812185" y="2308324"/>
                        </a:cubicBezTo>
                        <a:cubicBezTo>
                          <a:pt x="3584064" y="2321234"/>
                          <a:pt x="3532689" y="2265673"/>
                          <a:pt x="3434908" y="2308324"/>
                        </a:cubicBezTo>
                        <a:cubicBezTo>
                          <a:pt x="3337127" y="2350975"/>
                          <a:pt x="3014223" y="2256587"/>
                          <a:pt x="2871808" y="2308324"/>
                        </a:cubicBezTo>
                        <a:cubicBezTo>
                          <a:pt x="2729393" y="2360061"/>
                          <a:pt x="2474377" y="2285164"/>
                          <a:pt x="2308709" y="2308324"/>
                        </a:cubicBezTo>
                        <a:cubicBezTo>
                          <a:pt x="2143041" y="2331484"/>
                          <a:pt x="1827425" y="2276539"/>
                          <a:pt x="1683668" y="2308324"/>
                        </a:cubicBezTo>
                        <a:cubicBezTo>
                          <a:pt x="1539911" y="2340109"/>
                          <a:pt x="1210424" y="2280289"/>
                          <a:pt x="996686" y="2308324"/>
                        </a:cubicBezTo>
                        <a:cubicBezTo>
                          <a:pt x="782948" y="2336359"/>
                          <a:pt x="679629" y="2260944"/>
                          <a:pt x="557469" y="2308324"/>
                        </a:cubicBezTo>
                        <a:cubicBezTo>
                          <a:pt x="435309" y="2355704"/>
                          <a:pt x="210789" y="2246233"/>
                          <a:pt x="0" y="2308324"/>
                        </a:cubicBezTo>
                        <a:cubicBezTo>
                          <a:pt x="-37147" y="2161293"/>
                          <a:pt x="19817" y="1998765"/>
                          <a:pt x="0" y="1800493"/>
                        </a:cubicBezTo>
                        <a:cubicBezTo>
                          <a:pt x="-19817" y="1602221"/>
                          <a:pt x="54833" y="1455991"/>
                          <a:pt x="0" y="1292661"/>
                        </a:cubicBezTo>
                        <a:cubicBezTo>
                          <a:pt x="-54833" y="1129331"/>
                          <a:pt x="63797" y="917933"/>
                          <a:pt x="0" y="715580"/>
                        </a:cubicBezTo>
                        <a:cubicBezTo>
                          <a:pt x="-63797" y="513227"/>
                          <a:pt x="32799" y="23482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>
                <a:solidFill>
                  <a:srgbClr val="C00000"/>
                </a:solidFill>
                <a:cs typeface="Calibri"/>
              </a:rPr>
              <a:t>369-day periodicity</a:t>
            </a:r>
            <a:endParaRPr lang="en-US" sz="4800">
              <a:solidFill>
                <a:srgbClr val="C00000"/>
              </a:solidFill>
            </a:endParaRPr>
          </a:p>
          <a:p>
            <a:pPr algn="ctr"/>
            <a:r>
              <a:rPr lang="en-US" sz="4800">
                <a:solidFill>
                  <a:srgbClr val="C00000"/>
                </a:solidFill>
                <a:ea typeface="+mn-lt"/>
                <a:cs typeface="+mn-lt"/>
              </a:rPr>
              <a:t>↓</a:t>
            </a:r>
            <a:endParaRPr lang="en-US">
              <a:solidFill>
                <a:srgbClr val="C00000"/>
              </a:solidFill>
            </a:endParaRPr>
          </a:p>
          <a:p>
            <a:pPr algn="ctr"/>
            <a:r>
              <a:rPr lang="en-US" sz="4800">
                <a:solidFill>
                  <a:srgbClr val="C00000"/>
                </a:solidFill>
              </a:rPr>
              <a:t>Entangled with seasons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1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41962F-D607-A0CF-D005-BBF50C5F7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591253" cy="17811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Data editing impacts annual change rates of</a:t>
            </a:r>
            <a:br>
              <a:rPr lang="en-US" sz="2500">
                <a:solidFill>
                  <a:srgbClr val="FFFFFF"/>
                </a:solidFill>
                <a:cs typeface="Calibri Light"/>
              </a:rPr>
            </a:br>
            <a:r>
              <a:rPr lang="en-US" sz="2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25 km² test region</a:t>
            </a: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6E39D338-4772-CF7C-9620-FDCAE8DB9AB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62102" y="968446"/>
            <a:ext cx="6903723" cy="479807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25E31D-C5D8-637F-F367-9F2492EA4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5100" y="6356350"/>
            <a:ext cx="10287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33223B58-4E84-4C84-B927-08D7C98745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672608"/>
              </p:ext>
            </p:extLst>
          </p:nvPr>
        </p:nvGraphicFramePr>
        <p:xfrm>
          <a:off x="792480" y="4165600"/>
          <a:ext cx="2690490" cy="1857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049">
                  <a:extLst>
                    <a:ext uri="{9D8B030D-6E8A-4147-A177-3AD203B41FA5}">
                      <a16:colId xmlns:a16="http://schemas.microsoft.com/office/drawing/2014/main" val="3629189724"/>
                    </a:ext>
                  </a:extLst>
                </a:gridCol>
                <a:gridCol w="1374441">
                  <a:extLst>
                    <a:ext uri="{9D8B030D-6E8A-4147-A177-3AD203B41FA5}">
                      <a16:colId xmlns:a16="http://schemas.microsoft.com/office/drawing/2014/main" val="3192350600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</a:rPr>
                        <a:t>Power​</a:t>
                      </a:r>
                      <a:endParaRPr lang="en-US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</a:rPr>
                        <a:t>Coherence​</a:t>
                      </a:r>
                      <a:endParaRPr lang="en-US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181879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</a:rPr>
                        <a:t>-150 dB​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</a:rPr>
                        <a:t>ca. 0.84​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63825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</a:rPr>
                        <a:t>non​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</a:rPr>
                        <a:t>0.8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554769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</a:rPr>
                        <a:t>non​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</a:rPr>
                        <a:t>0.7​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8256729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</a:rPr>
                        <a:t>-170 dB​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</a:rPr>
                        <a:t>0.6​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729844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DC0BAA5-3B14-D48C-1490-A0C070027432}"/>
              </a:ext>
            </a:extLst>
          </p:cNvPr>
          <p:cNvSpPr txBox="1"/>
          <p:nvPr/>
        </p:nvSpPr>
        <p:spPr>
          <a:xfrm>
            <a:off x="721360" y="379984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In previous studies:</a:t>
            </a:r>
          </a:p>
        </p:txBody>
      </p:sp>
    </p:spTree>
    <p:extLst>
      <p:ext uri="{BB962C8B-B14F-4D97-AF65-F5344CB8AC3E}">
        <p14:creationId xmlns:p14="http://schemas.microsoft.com/office/powerpoint/2010/main" val="149341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67A3E9-1D60-DE90-3DBB-F6BEABA62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757697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>
                <a:cs typeface="Calibri Light"/>
              </a:rPr>
              <a:t>Time series diverge and fluctuations surprise</a:t>
            </a:r>
            <a:endParaRPr lang="en-US" sz="3700" kern="1200">
              <a:solidFill>
                <a:schemeClr val="tx1"/>
              </a:solidFill>
              <a:latin typeface="+mj-lt"/>
              <a:cs typeface="Calibri Ligh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E36C79A2-D043-BC46-74EA-F05917939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38" y="1505346"/>
            <a:ext cx="7608304" cy="391826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7B32AE-D906-67CC-BC22-6EE6758F1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492240"/>
            <a:ext cx="312693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72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Take-homes</a:t>
            </a:r>
          </a:p>
        </p:txBody>
      </p:sp>
      <p:sp>
        <p:nvSpPr>
          <p:cNvPr id="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>
                <a:cs typeface="Calibri"/>
              </a:rPr>
              <a:t>Systematic errors in CryoSat-2 swath elevations</a:t>
            </a:r>
          </a:p>
          <a:p>
            <a:r>
              <a:rPr lang="en-US" sz="2200">
                <a:cs typeface="Calibri"/>
              </a:rPr>
              <a:t>Order of magnitude: 10 m</a:t>
            </a:r>
          </a:p>
          <a:p>
            <a:r>
              <a:rPr lang="en-US" sz="2200">
                <a:cs typeface="Calibri"/>
              </a:rPr>
              <a:t>! 369-day periodicity</a:t>
            </a:r>
          </a:p>
          <a:p>
            <a:r>
              <a:rPr lang="en-US" sz="2200">
                <a:cs typeface="Calibri"/>
              </a:rPr>
              <a:t>Thresholds influence results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2930545E-962F-D708-8206-EF5755C344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99" r="17450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E562361-C78B-EC94-F56C-20379AFAABBB}"/>
              </a:ext>
            </a:extLst>
          </p:cNvPr>
          <p:cNvSpPr/>
          <p:nvPr/>
        </p:nvSpPr>
        <p:spPr>
          <a:xfrm>
            <a:off x="7906385" y="6438265"/>
            <a:ext cx="4165600" cy="304800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accent3">
                    <a:lumMod val="20000"/>
                    <a:lumOff val="80000"/>
                  </a:schemeClr>
                </a:solidFill>
                <a:cs typeface="Calibri"/>
              </a:rPr>
              <a:t>Image: </a:t>
            </a:r>
            <a:r>
              <a:rPr lang="en-US" sz="1400">
                <a:solidFill>
                  <a:schemeClr val="accent3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Zhangwei Ding (distributed via imaggeo.egu.eu)</a:t>
            </a:r>
          </a:p>
        </p:txBody>
      </p:sp>
      <p:pic>
        <p:nvPicPr>
          <p:cNvPr id="23" name="Picture 23" descr="A picture containing logo&#10;&#10;Description automatically generated">
            <a:extLst>
              <a:ext uri="{FF2B5EF4-FFF2-40B4-BE49-F238E27FC236}">
                <a16:creationId xmlns:a16="http://schemas.microsoft.com/office/drawing/2014/main" id="{572CF902-631C-9CD2-9E8D-8E3E7D6AD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4" y="5803158"/>
            <a:ext cx="2743200" cy="129017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9329EA3-5A36-EBEC-05BF-E8AFEB2594D2}"/>
              </a:ext>
            </a:extLst>
          </p:cNvPr>
          <p:cNvGrpSpPr/>
          <p:nvPr/>
        </p:nvGrpSpPr>
        <p:grpSpPr>
          <a:xfrm>
            <a:off x="7361391" y="213825"/>
            <a:ext cx="4718038" cy="6095329"/>
            <a:chOff x="7361391" y="213825"/>
            <a:chExt cx="4718038" cy="6095329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95C8153-6E5E-49B1-A89F-F0FB567A1FBD}"/>
                </a:ext>
              </a:extLst>
            </p:cNvPr>
            <p:cNvGrpSpPr/>
            <p:nvPr/>
          </p:nvGrpSpPr>
          <p:grpSpPr>
            <a:xfrm>
              <a:off x="9490193" y="4296692"/>
              <a:ext cx="2589236" cy="2012462"/>
              <a:chOff x="-5765" y="4849933"/>
              <a:chExt cx="2589236" cy="2012462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77304AB-17E2-D031-EB2A-7878E78B5CE3}"/>
                  </a:ext>
                </a:extLst>
              </p:cNvPr>
              <p:cNvSpPr/>
              <p:nvPr/>
            </p:nvSpPr>
            <p:spPr>
              <a:xfrm>
                <a:off x="-5765" y="4849933"/>
                <a:ext cx="2589236" cy="2012462"/>
              </a:xfrm>
              <a:prstGeom prst="rect">
                <a:avLst/>
              </a:prstGeom>
              <a:solidFill>
                <a:srgbClr val="808080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9" name="Picture 5" descr="Logo&#10;&#10;Description automatically generated">
                <a:extLst>
                  <a:ext uri="{FF2B5EF4-FFF2-40B4-BE49-F238E27FC236}">
                    <a16:creationId xmlns:a16="http://schemas.microsoft.com/office/drawing/2014/main" id="{0345D60D-EBAA-85DB-667D-6E9BDC17A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20092" y="5396912"/>
                <a:ext cx="935893" cy="1320019"/>
              </a:xfrm>
              <a:prstGeom prst="rect">
                <a:avLst/>
              </a:prstGeom>
            </p:spPr>
          </p:pic>
          <p:pic>
            <p:nvPicPr>
              <p:cNvPr id="20" name="Picture 6" descr="Qr code&#10;&#10;Description automatically generated">
                <a:extLst>
                  <a:ext uri="{FF2B5EF4-FFF2-40B4-BE49-F238E27FC236}">
                    <a16:creationId xmlns:a16="http://schemas.microsoft.com/office/drawing/2014/main" id="{338AB608-2A48-CB5F-AE0A-07F0A9D030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019" y="5399942"/>
                <a:ext cx="1333500" cy="1333500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B4E541D-A8F4-ED97-97C6-4F3E62F5CCA8}"/>
                  </a:ext>
                </a:extLst>
              </p:cNvPr>
              <p:cNvSpPr txBox="1"/>
              <p:nvPr/>
            </p:nvSpPr>
            <p:spPr>
              <a:xfrm>
                <a:off x="-3906" y="4851401"/>
                <a:ext cx="2557581" cy="553998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>
                    <a:solidFill>
                      <a:schemeClr val="accent3">
                        <a:lumMod val="20000"/>
                        <a:lumOff val="80000"/>
                      </a:schemeClr>
                    </a:solidFill>
                  </a:rPr>
                  <a:t>Abstract</a:t>
                </a:r>
                <a:endParaRPr lang="en-US">
                  <a:solidFill>
                    <a:schemeClr val="accent3">
                      <a:lumMod val="20000"/>
                      <a:lumOff val="80000"/>
                    </a:schemeClr>
                  </a:solidFill>
                  <a:cs typeface="Calibri"/>
                </a:endParaRPr>
              </a:p>
              <a:p>
                <a:r>
                  <a:rPr lang="en-US" sz="1200">
                    <a:solidFill>
                      <a:schemeClr val="accent3">
                        <a:lumMod val="20000"/>
                        <a:lumOff val="80000"/>
                      </a:schemeClr>
                    </a:solidFill>
                    <a:ea typeface="+mn-lt"/>
                    <a:cs typeface="+mn-lt"/>
                  </a:rPr>
                  <a:t>DOI: 10.5194/egusphere-egu22-4946</a:t>
                </a:r>
                <a:endParaRPr lang="en-US" sz="1200">
                  <a:solidFill>
                    <a:schemeClr val="accent3">
                      <a:lumMod val="20000"/>
                      <a:lumOff val="80000"/>
                    </a:schemeClr>
                  </a:solidFill>
                  <a:cs typeface="Calibri"/>
                </a:endParaRPr>
              </a:p>
            </p:txBody>
          </p:sp>
        </p:grpSp>
        <p:sp>
          <p:nvSpPr>
            <p:cNvPr id="25" name="Title 1">
              <a:extLst>
                <a:ext uri="{FF2B5EF4-FFF2-40B4-BE49-F238E27FC236}">
                  <a16:creationId xmlns:a16="http://schemas.microsoft.com/office/drawing/2014/main" id="{801B8FB6-800A-B27D-A973-99FC138D420E}"/>
                </a:ext>
              </a:extLst>
            </p:cNvPr>
            <p:cNvSpPr txBox="1">
              <a:spLocks/>
            </p:cNvSpPr>
            <p:nvPr/>
          </p:nvSpPr>
          <p:spPr>
            <a:xfrm>
              <a:off x="7361391" y="213825"/>
              <a:ext cx="4596147" cy="165490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00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>
                  <a:solidFill>
                    <a:schemeClr val="accent3">
                      <a:lumMod val="20000"/>
                      <a:lumOff val="80000"/>
                    </a:schemeClr>
                  </a:solidFill>
                  <a:ea typeface="+mj-lt"/>
                  <a:cs typeface="+mj-lt"/>
                </a:rPr>
                <a:t>Systematic errors</a:t>
              </a:r>
              <a:br>
                <a:rPr lang="en-US">
                  <a:solidFill>
                    <a:schemeClr val="accent3">
                      <a:lumMod val="20000"/>
                      <a:lumOff val="80000"/>
                    </a:schemeClr>
                  </a:solidFill>
                  <a:ea typeface="+mj-lt"/>
                  <a:cs typeface="+mj-lt"/>
                </a:rPr>
              </a:br>
              <a:r>
                <a:rPr lang="en-US">
                  <a:solidFill>
                    <a:schemeClr val="accent3">
                      <a:lumMod val="20000"/>
                      <a:lumOff val="80000"/>
                    </a:schemeClr>
                  </a:solidFill>
                  <a:ea typeface="+mj-lt"/>
                  <a:cs typeface="+mj-lt"/>
                </a:rPr>
                <a:t>in Cryosat-2 swath elevations</a:t>
              </a:r>
              <a:endParaRPr lang="en-US">
                <a:solidFill>
                  <a:schemeClr val="accent3">
                    <a:lumMod val="20000"/>
                    <a:lumOff val="80000"/>
                  </a:schemeClr>
                </a:solidFill>
                <a:cs typeface="Calibri Light"/>
              </a:endParaRPr>
            </a:p>
          </p:txBody>
        </p:sp>
        <p:sp>
          <p:nvSpPr>
            <p:cNvPr id="27" name="Subtitle 2">
              <a:extLst>
                <a:ext uri="{FF2B5EF4-FFF2-40B4-BE49-F238E27FC236}">
                  <a16:creationId xmlns:a16="http://schemas.microsoft.com/office/drawing/2014/main" id="{4693E034-F1FB-1339-9461-9E391363CA22}"/>
                </a:ext>
              </a:extLst>
            </p:cNvPr>
            <p:cNvSpPr txBox="1">
              <a:spLocks/>
            </p:cNvSpPr>
            <p:nvPr/>
          </p:nvSpPr>
          <p:spPr>
            <a:xfrm>
              <a:off x="9321689" y="1709756"/>
              <a:ext cx="2702945" cy="1655762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>
                  <a:solidFill>
                    <a:schemeClr val="accent3">
                      <a:lumMod val="20000"/>
                      <a:lumOff val="80000"/>
                    </a:schemeClr>
                  </a:solidFill>
                  <a:cs typeface="Calibri"/>
                </a:rPr>
                <a:t>Jan Haacker</a:t>
              </a:r>
            </a:p>
            <a:p>
              <a:pPr marL="0" indent="0" algn="r">
                <a:buNone/>
              </a:pPr>
              <a:r>
                <a:rPr lang="en-US">
                  <a:solidFill>
                    <a:schemeClr val="accent3">
                      <a:lumMod val="20000"/>
                      <a:lumOff val="80000"/>
                    </a:schemeClr>
                  </a:solidFill>
                  <a:cs typeface="Calibri"/>
                </a:rPr>
                <a:t>Bert Wouters</a:t>
              </a:r>
            </a:p>
            <a:p>
              <a:pPr marL="0" indent="0" algn="r">
                <a:buNone/>
              </a:pPr>
              <a:r>
                <a:rPr lang="en-US">
                  <a:solidFill>
                    <a:schemeClr val="accent3">
                      <a:lumMod val="20000"/>
                      <a:lumOff val="80000"/>
                    </a:schemeClr>
                  </a:solidFill>
                  <a:cs typeface="Calibri"/>
                </a:rPr>
                <a:t>Cornelis </a:t>
              </a:r>
              <a:r>
                <a:rPr lang="en-US" err="1">
                  <a:solidFill>
                    <a:schemeClr val="accent3">
                      <a:lumMod val="20000"/>
                      <a:lumOff val="80000"/>
                    </a:schemeClr>
                  </a:solidFill>
                  <a:cs typeface="Calibri"/>
                </a:rPr>
                <a:t>Slobbe</a:t>
              </a:r>
              <a:endParaRPr lang="en-US">
                <a:solidFill>
                  <a:schemeClr val="accent3">
                    <a:lumMod val="20000"/>
                    <a:lumOff val="80000"/>
                  </a:schemeClr>
                </a:solidFill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129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3D2BF-F5C7-9369-51A0-DE2090D10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References (1/3)</a:t>
            </a:r>
            <a:endParaRPr lang="en-US" dirty="0"/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A78942C1-6052-5FC3-42F4-CE197CBA36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2265747"/>
              </p:ext>
            </p:extLst>
          </p:nvPr>
        </p:nvGraphicFramePr>
        <p:xfrm>
          <a:off x="838200" y="1825625"/>
          <a:ext cx="11077097" cy="43891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66472">
                  <a:extLst>
                    <a:ext uri="{9D8B030D-6E8A-4147-A177-3AD203B41FA5}">
                      <a16:colId xmlns:a16="http://schemas.microsoft.com/office/drawing/2014/main" val="961690305"/>
                    </a:ext>
                  </a:extLst>
                </a:gridCol>
                <a:gridCol w="8610625">
                  <a:extLst>
                    <a:ext uri="{9D8B030D-6E8A-4147-A177-3AD203B41FA5}">
                      <a16:colId xmlns:a16="http://schemas.microsoft.com/office/drawing/2014/main" val="10948785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Swath processing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latin typeface="Calibri"/>
                        </a:rPr>
                        <a:t>L. Gray et al., “Interferometric Swath Processing of </a:t>
                      </a:r>
                      <a:r>
                        <a:rPr lang="en-US" sz="1800" b="0" i="0" u="none" strike="noStrike" noProof="0" dirty="0" err="1">
                          <a:latin typeface="Calibri"/>
                        </a:rPr>
                        <a:t>Cryosat</a:t>
                      </a:r>
                      <a:r>
                        <a:rPr lang="en-US" sz="1800" b="0" i="0" u="none" strike="noStrike" noProof="0" dirty="0">
                          <a:latin typeface="Calibri"/>
                        </a:rPr>
                        <a:t> Data for Glacial Ice Topography,” </a:t>
                      </a:r>
                      <a:r>
                        <a:rPr lang="en-US" sz="1800" b="0" i="1" u="none" strike="noStrike" noProof="0" dirty="0">
                          <a:latin typeface="Calibri"/>
                        </a:rPr>
                        <a:t>The Cryosphere</a:t>
                      </a:r>
                      <a:r>
                        <a:rPr lang="en-US" sz="1800" b="0" i="0" u="none" strike="noStrike" noProof="0" dirty="0">
                          <a:latin typeface="Calibri"/>
                        </a:rPr>
                        <a:t>, Dec. 2013, </a:t>
                      </a:r>
                      <a:r>
                        <a:rPr lang="en-US" sz="1800" b="0" i="0" u="none" strike="noStrike" noProof="0" dirty="0" err="1">
                          <a:latin typeface="Calibri"/>
                        </a:rPr>
                        <a:t>doi</a:t>
                      </a:r>
                      <a:r>
                        <a:rPr lang="en-US" sz="1800" b="0" i="0" u="none" strike="noStrike" noProof="0" dirty="0">
                          <a:latin typeface="Calibri"/>
                        </a:rPr>
                        <a:t>: 10.5194/tc-7-1857-2013.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924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500 x 500 m resolution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latin typeface="Calibri"/>
                        </a:rPr>
                        <a:t>E.g.: P. </a:t>
                      </a:r>
                      <a:r>
                        <a:rPr lang="en-US" sz="1800" b="0" i="0" u="none" strike="noStrike" noProof="0" dirty="0" err="1">
                          <a:latin typeface="Calibri"/>
                        </a:rPr>
                        <a:t>Tepes</a:t>
                      </a:r>
                      <a:r>
                        <a:rPr lang="en-US" sz="1800" b="0" i="0" u="none" strike="noStrike" noProof="0" dirty="0">
                          <a:latin typeface="Calibri"/>
                        </a:rPr>
                        <a:t>, N. </a:t>
                      </a:r>
                      <a:r>
                        <a:rPr lang="en-US" sz="1800" b="0" i="0" u="none" strike="noStrike" noProof="0" dirty="0" err="1">
                          <a:latin typeface="Calibri"/>
                        </a:rPr>
                        <a:t>Gourmelen</a:t>
                      </a:r>
                      <a:r>
                        <a:rPr lang="en-US" sz="1800" b="0" i="0" u="none" strike="noStrike" noProof="0" dirty="0">
                          <a:latin typeface="Calibri"/>
                        </a:rPr>
                        <a:t>, P. Nienow, M. </a:t>
                      </a:r>
                      <a:r>
                        <a:rPr lang="en-US" sz="1800" b="0" i="0" u="none" strike="noStrike" noProof="0" dirty="0" err="1">
                          <a:latin typeface="Calibri"/>
                        </a:rPr>
                        <a:t>Tsamados</a:t>
                      </a:r>
                      <a:r>
                        <a:rPr lang="en-US" sz="1800" b="0" i="0" u="none" strike="noStrike" noProof="0" dirty="0">
                          <a:latin typeface="Calibri"/>
                        </a:rPr>
                        <a:t>, A. Shepherd, and F. Weissgerber, “Changes in elevation and mass of Arctic glaciers and ice caps, 2010–2017,” </a:t>
                      </a:r>
                      <a:r>
                        <a:rPr lang="en-US" sz="1800" b="0" i="1" u="none" strike="noStrike" noProof="0" dirty="0">
                          <a:latin typeface="Calibri"/>
                        </a:rPr>
                        <a:t>Remote Sensing of Environment</a:t>
                      </a:r>
                      <a:r>
                        <a:rPr lang="en-US" sz="1800" b="0" i="0" u="none" strike="noStrike" noProof="0" dirty="0">
                          <a:latin typeface="Calibri"/>
                        </a:rPr>
                        <a:t>, vol. 261, p. 112481, Aug. 2021, </a:t>
                      </a:r>
                      <a:r>
                        <a:rPr lang="en-US" sz="1800" b="0" i="0" u="none" strike="noStrike" noProof="0" dirty="0" err="1">
                          <a:latin typeface="Calibri"/>
                        </a:rPr>
                        <a:t>doi</a:t>
                      </a:r>
                      <a:r>
                        <a:rPr lang="en-US" sz="1800" b="0" i="0" u="none" strike="noStrike" noProof="0" dirty="0">
                          <a:latin typeface="Calibri"/>
                        </a:rPr>
                        <a:t>: 10.1016/j.rse.2021.112481.</a:t>
                      </a:r>
                      <a:endParaRPr lang="en-US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latin typeface="Calibri"/>
                        </a:rPr>
                        <a:t>L. Foresta et al., “Heterogeneous and rapid ice loss over the Patagonian Ice Fields revealed by CryoSat-2 swath radar altimetry,” </a:t>
                      </a:r>
                      <a:r>
                        <a:rPr lang="en-US" sz="1800" b="0" i="1" u="none" strike="noStrike" noProof="0" dirty="0">
                          <a:latin typeface="Calibri"/>
                        </a:rPr>
                        <a:t>Remote Sensing of Environment</a:t>
                      </a:r>
                      <a:r>
                        <a:rPr lang="en-US" sz="1800" b="0" i="0" u="none" strike="noStrike" noProof="0" dirty="0">
                          <a:latin typeface="Calibri"/>
                        </a:rPr>
                        <a:t>, vol. 211, pp. 441–455, Jun. 2018, </a:t>
                      </a:r>
                      <a:r>
                        <a:rPr lang="en-US" sz="1800" b="0" i="0" u="none" strike="noStrike" noProof="0" dirty="0" err="1">
                          <a:latin typeface="Calibri"/>
                        </a:rPr>
                        <a:t>doi</a:t>
                      </a:r>
                      <a:r>
                        <a:rPr lang="en-US" sz="1800" b="0" i="0" u="none" strike="noStrike" noProof="0" dirty="0">
                          <a:latin typeface="Calibri"/>
                        </a:rPr>
                        <a:t>: 10.1016/j.rse.2018.03.041.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15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Monthly time series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E.g.: </a:t>
                      </a:r>
                      <a:r>
                        <a:rPr lang="en-US" sz="1800" b="0" i="0" u="none" strike="noStrike" noProof="0" dirty="0">
                          <a:latin typeface="Calibri"/>
                        </a:rPr>
                        <a:t>A. Morris, G. </a:t>
                      </a:r>
                      <a:r>
                        <a:rPr lang="en-US" sz="1800" b="0" i="0" u="none" strike="noStrike" noProof="0" dirty="0" err="1">
                          <a:latin typeface="Calibri"/>
                        </a:rPr>
                        <a:t>Moholdt</a:t>
                      </a:r>
                      <a:r>
                        <a:rPr lang="en-US" sz="1800" b="0" i="0" u="none" strike="noStrike" noProof="0" dirty="0">
                          <a:latin typeface="Calibri"/>
                        </a:rPr>
                        <a:t>, and L. Gray, “Spread of Svalbard glacier mass loss to Barents Sea margins revealed by CryoSat‐2,” </a:t>
                      </a:r>
                      <a:r>
                        <a:rPr lang="en-US" sz="1800" b="0" i="1" u="none" strike="noStrike" noProof="0" dirty="0">
                          <a:latin typeface="Calibri"/>
                        </a:rPr>
                        <a:t>Journal of Geophysical Research: Earth Surface</a:t>
                      </a:r>
                      <a:r>
                        <a:rPr lang="en-US" sz="1800" b="0" i="0" u="none" strike="noStrike" noProof="0" dirty="0">
                          <a:latin typeface="Calibri"/>
                        </a:rPr>
                        <a:t>, Jul. 2020, </a:t>
                      </a:r>
                      <a:r>
                        <a:rPr lang="en-US" sz="1800" b="0" i="0" u="none" strike="noStrike" noProof="0" dirty="0" err="1">
                          <a:latin typeface="Calibri"/>
                        </a:rPr>
                        <a:t>doi</a:t>
                      </a:r>
                      <a:r>
                        <a:rPr lang="en-US" sz="1800" b="0" i="0" u="none" strike="noStrike" noProof="0" dirty="0">
                          <a:latin typeface="Calibri"/>
                        </a:rPr>
                        <a:t>: 10.1029/2019JF005357.</a:t>
                      </a:r>
                      <a:endParaRPr lang="en-US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latin typeface="Calibri"/>
                        </a:rPr>
                        <a:t>L. Jakob, N. </a:t>
                      </a:r>
                      <a:r>
                        <a:rPr lang="en-US" sz="1800" b="0" i="0" u="none" strike="noStrike" noProof="0" dirty="0" err="1">
                          <a:latin typeface="Calibri"/>
                        </a:rPr>
                        <a:t>Gourmelen</a:t>
                      </a:r>
                      <a:r>
                        <a:rPr lang="en-US" sz="1800" b="0" i="0" u="none" strike="noStrike" noProof="0" dirty="0">
                          <a:latin typeface="Calibri"/>
                        </a:rPr>
                        <a:t>, M. Ewart, and S. Plummer, “Spatially and temporally resolved ice loss in High Mountain Asia and the Gulf of Alaska observed by CryoSat-2 swath altimetry between 2010 and 2019,” </a:t>
                      </a:r>
                      <a:r>
                        <a:rPr lang="en-US" sz="1800" b="0" i="1" u="none" strike="noStrike" noProof="0" dirty="0">
                          <a:latin typeface="Calibri"/>
                        </a:rPr>
                        <a:t>The Cryosphere</a:t>
                      </a:r>
                      <a:r>
                        <a:rPr lang="en-US" sz="1800" b="0" i="0" u="none" strike="noStrike" noProof="0" dirty="0">
                          <a:latin typeface="Calibri"/>
                        </a:rPr>
                        <a:t>, vol. 15, no. 4, pp. 1845–1862, Apr. 2021, </a:t>
                      </a:r>
                      <a:r>
                        <a:rPr lang="en-US" sz="1800" b="0" i="0" u="none" strike="noStrike" noProof="0" dirty="0" err="1">
                          <a:latin typeface="Calibri"/>
                        </a:rPr>
                        <a:t>doi</a:t>
                      </a:r>
                      <a:r>
                        <a:rPr lang="en-US" sz="1800" b="0" i="0" u="none" strike="noStrike" noProof="0" dirty="0">
                          <a:latin typeface="Calibri"/>
                        </a:rPr>
                        <a:t>: 10.5194/tc-15-1845-2021.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897959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9A238C-6408-8A8B-8166-B1108AADF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81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3D2BF-F5C7-9369-51A0-DE2090D10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References (2/3)</a:t>
            </a:r>
            <a:endParaRPr lang="en-US" dirty="0"/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A78942C1-6052-5FC3-42F4-CE197CBA36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6982633"/>
              </p:ext>
            </p:extLst>
          </p:nvPr>
        </p:nvGraphicFramePr>
        <p:xfrm>
          <a:off x="838200" y="1825625"/>
          <a:ext cx="11077097" cy="38404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66472">
                  <a:extLst>
                    <a:ext uri="{9D8B030D-6E8A-4147-A177-3AD203B41FA5}">
                      <a16:colId xmlns:a16="http://schemas.microsoft.com/office/drawing/2014/main" val="961690305"/>
                    </a:ext>
                  </a:extLst>
                </a:gridCol>
                <a:gridCol w="8610625">
                  <a:extLst>
                    <a:ext uri="{9D8B030D-6E8A-4147-A177-3AD203B41FA5}">
                      <a16:colId xmlns:a16="http://schemas.microsoft.com/office/drawing/2014/main" val="1094878572"/>
                    </a:ext>
                  </a:extLst>
                </a:gridCol>
              </a:tblGrid>
              <a:tr h="36285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 err="1"/>
                        <a:t>ArcticDEM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latin typeface="Calibri"/>
                        </a:rPr>
                        <a:t>C. Porter et al., “</a:t>
                      </a:r>
                      <a:r>
                        <a:rPr lang="en-US" sz="1800" b="0" i="0" u="none" strike="noStrike" noProof="0" dirty="0" err="1">
                          <a:latin typeface="Calibri"/>
                        </a:rPr>
                        <a:t>ArcticDEM</a:t>
                      </a:r>
                      <a:r>
                        <a:rPr lang="en-US" sz="1800" b="0" i="0" u="none" strike="noStrike" noProof="0" dirty="0">
                          <a:latin typeface="Calibri"/>
                        </a:rPr>
                        <a:t>.” </a:t>
                      </a:r>
                      <a:r>
                        <a:rPr lang="en-US" sz="1800" b="0" i="1" u="none" strike="noStrike" noProof="0" dirty="0">
                          <a:latin typeface="Calibri"/>
                        </a:rPr>
                        <a:t>Harvard </a:t>
                      </a:r>
                      <a:r>
                        <a:rPr lang="en-US" sz="1800" b="0" i="1" u="none" strike="noStrike" noProof="0" dirty="0" err="1">
                          <a:latin typeface="Calibri"/>
                        </a:rPr>
                        <a:t>Dataverse</a:t>
                      </a:r>
                      <a:r>
                        <a:rPr lang="en-US" sz="1800" b="0" i="0" u="none" strike="noStrike" noProof="0" dirty="0">
                          <a:latin typeface="Calibri"/>
                        </a:rPr>
                        <a:t>, 2018. </a:t>
                      </a:r>
                      <a:r>
                        <a:rPr lang="en-US" sz="1800" b="0" i="0" u="none" strike="noStrike" noProof="0" dirty="0" err="1">
                          <a:latin typeface="Calibri"/>
                        </a:rPr>
                        <a:t>doi</a:t>
                      </a:r>
                      <a:r>
                        <a:rPr lang="en-US" sz="1800" b="0" i="0" u="none" strike="noStrike" noProof="0" dirty="0">
                          <a:latin typeface="Calibri"/>
                        </a:rPr>
                        <a:t>: 10.7910/DVN/OHHUKH.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805123"/>
                  </a:ext>
                </a:extLst>
              </a:tr>
              <a:tr h="66173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EOLIS point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latin typeface="Calibri"/>
                        </a:rPr>
                        <a:t>N. </a:t>
                      </a:r>
                      <a:r>
                        <a:rPr lang="en-US" sz="1800" b="0" i="0" u="none" strike="noStrike" noProof="0" dirty="0" err="1">
                          <a:latin typeface="Calibri"/>
                        </a:rPr>
                        <a:t>Gourmelen</a:t>
                      </a:r>
                      <a:r>
                        <a:rPr lang="en-US" sz="1800" b="0" i="0" u="none" strike="noStrike" noProof="0" dirty="0">
                          <a:latin typeface="Calibri"/>
                        </a:rPr>
                        <a:t> et al., “CryoSat-2 swath interferometric altimetry for mapping ice elevation and elevation change,” </a:t>
                      </a:r>
                      <a:r>
                        <a:rPr lang="en-US" sz="1800" b="0" i="1" u="none" strike="noStrike" noProof="0" dirty="0">
                          <a:latin typeface="Calibri"/>
                        </a:rPr>
                        <a:t>Advances in Space Research</a:t>
                      </a:r>
                      <a:r>
                        <a:rPr lang="en-US" sz="1800" b="0" i="0" u="none" strike="noStrike" noProof="0" dirty="0">
                          <a:latin typeface="Calibri"/>
                        </a:rPr>
                        <a:t>, vol. 62, no. 6, pp. 1226–1242, Sep. 2018, </a:t>
                      </a:r>
                      <a:r>
                        <a:rPr lang="en-US" sz="1800" b="0" i="0" u="none" strike="noStrike" noProof="0" dirty="0" err="1">
                          <a:latin typeface="Calibri"/>
                        </a:rPr>
                        <a:t>doi</a:t>
                      </a:r>
                      <a:r>
                        <a:rPr lang="en-US" sz="1800" b="0" i="0" u="none" strike="noStrike" noProof="0" dirty="0">
                          <a:latin typeface="Calibri"/>
                        </a:rPr>
                        <a:t>: 10.1016/j.asr.2017.11.014.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37059"/>
                  </a:ext>
                </a:extLst>
              </a:tr>
              <a:tr h="661736">
                <a:tc>
                  <a:txBody>
                    <a:bodyPr/>
                    <a:lstStyle/>
                    <a:p>
                      <a:r>
                        <a:rPr lang="en-US" dirty="0"/>
                        <a:t>Data editing/threshold usage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latin typeface="Calibri"/>
                        </a:rPr>
                        <a:t>L. Gray et al., “Interferometric Swath Processing of </a:t>
                      </a:r>
                      <a:r>
                        <a:rPr lang="en-US" sz="1800" b="0" i="0" u="none" strike="noStrike" noProof="0" dirty="0" err="1">
                          <a:latin typeface="Calibri"/>
                        </a:rPr>
                        <a:t>Cryosat</a:t>
                      </a:r>
                      <a:r>
                        <a:rPr lang="en-US" sz="1800" b="0" i="0" u="none" strike="noStrike" noProof="0" dirty="0">
                          <a:latin typeface="Calibri"/>
                        </a:rPr>
                        <a:t> Data for Glacial Ice Topography,” </a:t>
                      </a:r>
                      <a:r>
                        <a:rPr lang="en-US" sz="1800" b="0" i="1" u="none" strike="noStrike" noProof="0" dirty="0">
                          <a:latin typeface="Calibri"/>
                        </a:rPr>
                        <a:t>The Cryosphere</a:t>
                      </a:r>
                      <a:r>
                        <a:rPr lang="en-US" sz="1800" b="0" i="0" u="none" strike="noStrike" noProof="0" dirty="0">
                          <a:latin typeface="Calibri"/>
                        </a:rPr>
                        <a:t>, Dec. 2013, </a:t>
                      </a:r>
                      <a:r>
                        <a:rPr lang="en-US" sz="1800" b="0" i="0" u="none" strike="noStrike" noProof="0" dirty="0" err="1">
                          <a:latin typeface="Calibri"/>
                        </a:rPr>
                        <a:t>doi</a:t>
                      </a:r>
                      <a:r>
                        <a:rPr lang="en-US" sz="1800" b="0" i="0" u="none" strike="noStrike" noProof="0" dirty="0">
                          <a:latin typeface="Calibri"/>
                        </a:rPr>
                        <a:t>: 10.5194/tc-7-1857-2013.</a:t>
                      </a:r>
                      <a:endParaRPr lang="en-US" sz="1800" b="0" i="0" u="none" strike="noStrike" noProof="0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/>
                        <a:t>L. Gray, D. Burgess, L. Copland, T. Dunse, K. Langley, and G. </a:t>
                      </a:r>
                      <a:r>
                        <a:rPr lang="en-US" sz="1800" b="0" i="0" u="none" strike="noStrike" noProof="0" dirty="0" err="1"/>
                        <a:t>Moholdt</a:t>
                      </a:r>
                      <a:r>
                        <a:rPr lang="en-US" sz="1800" b="0" i="0" u="none" strike="noStrike" noProof="0" dirty="0"/>
                        <a:t>, “A revised calibration of the interferometric mode of the CryoSat-2 radar altimeter improves ice height and height change measurements in western Greenland,” </a:t>
                      </a:r>
                      <a:r>
                        <a:rPr lang="en-US" sz="1800" b="0" i="1" u="none" strike="noStrike" noProof="0" dirty="0"/>
                        <a:t>The Cryosphere</a:t>
                      </a:r>
                      <a:r>
                        <a:rPr lang="en-US" sz="1800" b="0" i="0" u="none" strike="noStrike" noProof="0" dirty="0"/>
                        <a:t>, vol. 11, pp. 1041–1058, 2017, </a:t>
                      </a:r>
                      <a:r>
                        <a:rPr lang="en-US" sz="1800" b="0" i="0" u="none" strike="noStrike" noProof="0" dirty="0" err="1"/>
                        <a:t>doi</a:t>
                      </a:r>
                      <a:r>
                        <a:rPr lang="en-US" sz="1800" b="0" i="0" u="none" strike="noStrike" noProof="0" dirty="0"/>
                        <a:t>: 10.5194/tc-11-1041-2017.</a:t>
                      </a:r>
                      <a:endParaRPr lang="en-US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/>
                        <a:t>N. </a:t>
                      </a:r>
                      <a:r>
                        <a:rPr lang="en-US" sz="1800" b="0" i="0" u="none" strike="noStrike" noProof="0" dirty="0" err="1"/>
                        <a:t>Gourmelen</a:t>
                      </a:r>
                      <a:r>
                        <a:rPr lang="en-US" sz="1800" b="0" i="0" u="none" strike="noStrike" noProof="0" dirty="0"/>
                        <a:t> et al., “CryoSat-2 swath interferometric altimetry for mapping ice elevation and elevation change,” </a:t>
                      </a:r>
                      <a:r>
                        <a:rPr lang="en-US" sz="1800" b="0" i="1" u="none" strike="noStrike" noProof="0" dirty="0"/>
                        <a:t>Advances in Space Research</a:t>
                      </a:r>
                      <a:r>
                        <a:rPr lang="en-US" sz="1800" b="0" i="0" u="none" strike="noStrike" noProof="0" dirty="0"/>
                        <a:t>, vol. 62, no. 6, pp. 1226–1242, Sep. 2018, </a:t>
                      </a:r>
                      <a:r>
                        <a:rPr lang="en-US" sz="1800" b="0" i="0" u="none" strike="noStrike" noProof="0" dirty="0" err="1"/>
                        <a:t>doi</a:t>
                      </a:r>
                      <a:r>
                        <a:rPr lang="en-US" sz="1800" b="0" i="0" u="none" strike="noStrike" noProof="0" dirty="0"/>
                        <a:t>: 10.1016/j.asr.2017.11.014.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924053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9A238C-6408-8A8B-8166-B1108AADF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1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3D2BF-F5C7-9369-51A0-DE2090D10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References (3/3)</a:t>
            </a:r>
            <a:endParaRPr lang="en-US" dirty="0"/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A78942C1-6052-5FC3-42F4-CE197CBA36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9969174"/>
              </p:ext>
            </p:extLst>
          </p:nvPr>
        </p:nvGraphicFramePr>
        <p:xfrm>
          <a:off x="838200" y="1825625"/>
          <a:ext cx="11077097" cy="31089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66472">
                  <a:extLst>
                    <a:ext uri="{9D8B030D-6E8A-4147-A177-3AD203B41FA5}">
                      <a16:colId xmlns:a16="http://schemas.microsoft.com/office/drawing/2014/main" val="961690305"/>
                    </a:ext>
                  </a:extLst>
                </a:gridCol>
                <a:gridCol w="8610625">
                  <a:extLst>
                    <a:ext uri="{9D8B030D-6E8A-4147-A177-3AD203B41FA5}">
                      <a16:colId xmlns:a16="http://schemas.microsoft.com/office/drawing/2014/main" val="1094878572"/>
                    </a:ext>
                  </a:extLst>
                </a:gridCol>
              </a:tblGrid>
              <a:tr h="661736">
                <a:tc>
                  <a:txBody>
                    <a:bodyPr/>
                    <a:lstStyle/>
                    <a:p>
                      <a:r>
                        <a:rPr lang="en-US" dirty="0"/>
                        <a:t>Data editing/threshold usage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latin typeface="Calibri"/>
                        </a:rPr>
                        <a:t>V. Helm, A. Humbert, and H. Miller, “Elevation and elevation change of Greenland and Antarctica derived from CryoSat-2,” </a:t>
                      </a:r>
                      <a:r>
                        <a:rPr lang="en-US" sz="1800" b="0" i="1" u="none" strike="noStrike" noProof="0" dirty="0">
                          <a:latin typeface="Calibri"/>
                        </a:rPr>
                        <a:t>The Cryosphere</a:t>
                      </a:r>
                      <a:r>
                        <a:rPr lang="en-US" sz="1800" b="0" i="0" u="none" strike="noStrike" noProof="0" dirty="0">
                          <a:latin typeface="Calibri"/>
                        </a:rPr>
                        <a:t>, vol. 8, no. 4, Art. no. 4, 2014, </a:t>
                      </a:r>
                      <a:r>
                        <a:rPr lang="en-US" sz="1800" b="0" i="0" u="none" strike="noStrike" noProof="0" dirty="0" err="1">
                          <a:latin typeface="Calibri"/>
                        </a:rPr>
                        <a:t>doi</a:t>
                      </a:r>
                      <a:r>
                        <a:rPr lang="en-US" sz="1800" b="0" i="0" u="none" strike="noStrike" noProof="0" dirty="0">
                          <a:latin typeface="Calibri"/>
                        </a:rPr>
                        <a:t>: 10.5194/tc-8-1539-2014.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latin typeface="Calibri"/>
                        </a:rPr>
                        <a:t>L. Foresta, N. </a:t>
                      </a:r>
                      <a:r>
                        <a:rPr lang="en-US" sz="1800" b="0" i="0" u="none" strike="noStrike" noProof="0" dirty="0" err="1">
                          <a:latin typeface="Calibri"/>
                        </a:rPr>
                        <a:t>Gourmelen</a:t>
                      </a:r>
                      <a:r>
                        <a:rPr lang="en-US" sz="1800" b="0" i="0" u="none" strike="noStrike" noProof="0" dirty="0">
                          <a:latin typeface="Calibri"/>
                        </a:rPr>
                        <a:t>, F. Pálsson, P. Nienow, H. Björnsson, and A. Shepherd, “Surface elevation change and mass balance of Icelandic ice caps derived from swath mode CryoSat-2 altimetry,” </a:t>
                      </a:r>
                      <a:r>
                        <a:rPr lang="en-US" sz="1800" b="0" i="1" u="none" strike="noStrike" noProof="0" dirty="0">
                          <a:latin typeface="Calibri"/>
                        </a:rPr>
                        <a:t>Geophysical Research Letters</a:t>
                      </a:r>
                      <a:r>
                        <a:rPr lang="en-US" sz="1800" b="0" i="0" u="none" strike="noStrike" noProof="0" dirty="0">
                          <a:latin typeface="Calibri"/>
                        </a:rPr>
                        <a:t>, vol. 43, no. 23, p. 12,138-12,145, 2016, </a:t>
                      </a:r>
                      <a:r>
                        <a:rPr lang="en-US" sz="1800" b="0" i="0" u="none" strike="noStrike" noProof="0" dirty="0" err="1">
                          <a:latin typeface="Calibri"/>
                        </a:rPr>
                        <a:t>doi</a:t>
                      </a:r>
                      <a:r>
                        <a:rPr lang="en-US" sz="1800" b="0" i="0" u="none" strike="noStrike" noProof="0" dirty="0">
                          <a:latin typeface="Calibri"/>
                        </a:rPr>
                        <a:t>: 10.1002/2016GL071485.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/>
                        <a:t>A. Garcia-</a:t>
                      </a:r>
                      <a:r>
                        <a:rPr lang="en-US" sz="1800" b="0" i="0" u="none" strike="noStrike" noProof="0" dirty="0" err="1"/>
                        <a:t>Mondéjar</a:t>
                      </a:r>
                      <a:r>
                        <a:rPr lang="en-US" sz="1800" b="0" i="0" u="none" strike="noStrike" noProof="0" dirty="0"/>
                        <a:t>, N. </a:t>
                      </a:r>
                      <a:r>
                        <a:rPr lang="en-US" sz="1800" b="0" i="0" u="none" strike="noStrike" noProof="0" dirty="0" err="1"/>
                        <a:t>Gourmelen</a:t>
                      </a:r>
                      <a:r>
                        <a:rPr lang="en-US" sz="1800" b="0" i="0" u="none" strike="noStrike" noProof="0" dirty="0"/>
                        <a:t>, M. J. </a:t>
                      </a:r>
                      <a:r>
                        <a:rPr lang="en-US" sz="1800" b="0" i="0" u="none" strike="noStrike" noProof="0" dirty="0" err="1"/>
                        <a:t>Escorihuela</a:t>
                      </a:r>
                      <a:r>
                        <a:rPr lang="en-US" sz="1800" b="0" i="0" u="none" strike="noStrike" noProof="0" dirty="0"/>
                        <a:t>, M. Roca, A. Shepherd, and S. Plummer, “</a:t>
                      </a:r>
                      <a:r>
                        <a:rPr lang="en-US" sz="1800" b="0" i="0" u="none" strike="noStrike" noProof="0" dirty="0" err="1"/>
                        <a:t>Multisurface</a:t>
                      </a:r>
                      <a:r>
                        <a:rPr lang="en-US" sz="1800" b="0" i="0" u="none" strike="noStrike" noProof="0" dirty="0"/>
                        <a:t> </a:t>
                      </a:r>
                      <a:r>
                        <a:rPr lang="en-US" sz="1800" b="0" i="0" u="none" strike="noStrike" noProof="0" dirty="0" err="1"/>
                        <a:t>Retracker</a:t>
                      </a:r>
                      <a:r>
                        <a:rPr lang="en-US" sz="1800" b="0" i="0" u="none" strike="noStrike" noProof="0" dirty="0"/>
                        <a:t> for Swath Processing of Interferometric Radar Altimetry,” </a:t>
                      </a:r>
                      <a:r>
                        <a:rPr lang="en-US" sz="1800" b="0" i="1" u="none" strike="noStrike" noProof="0" dirty="0"/>
                        <a:t>IEEE Geoscience and Remote Sensing Letters</a:t>
                      </a:r>
                      <a:r>
                        <a:rPr lang="en-US" sz="1800" b="0" i="0" u="none" strike="noStrike" noProof="0" dirty="0"/>
                        <a:t>, vol. 16, no. 12, pp. 1839–1843, Dec. 2019, </a:t>
                      </a:r>
                      <a:r>
                        <a:rPr lang="en-US" sz="1800" b="0" i="0" u="none" strike="noStrike" noProof="0" dirty="0" err="1"/>
                        <a:t>doi</a:t>
                      </a:r>
                      <a:r>
                        <a:rPr lang="en-US" sz="1800" b="0" i="0" u="none" strike="noStrike" noProof="0" dirty="0"/>
                        <a:t>: 10.1109/LGRS.2019.2913635.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924053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9A238C-6408-8A8B-8166-B1108AADF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58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A picture containing satellite&#10;&#10;Description automatically generated">
            <a:extLst>
              <a:ext uri="{FF2B5EF4-FFF2-40B4-BE49-F238E27FC236}">
                <a16:creationId xmlns:a16="http://schemas.microsoft.com/office/drawing/2014/main" id="{95A04C71-7393-FF5F-0364-57A730C74C4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t="16474" b="8540"/>
          <a:stretch/>
        </p:blipFill>
        <p:spPr>
          <a:xfrm>
            <a:off x="0" y="1588"/>
            <a:ext cx="12192000" cy="6856412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82F362E9-3F28-FE08-6932-33BF70E5C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89" y="4534559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5400">
                <a:solidFill>
                  <a:schemeClr val="accent3">
                    <a:lumMod val="20000"/>
                    <a:lumOff val="80000"/>
                  </a:schemeClr>
                </a:solidFill>
                <a:ea typeface="+mj-lt"/>
                <a:cs typeface="+mj-lt"/>
              </a:rPr>
              <a:t>CryoSat-2:</a:t>
            </a:r>
            <a:br>
              <a:rPr lang="en-US" sz="5400">
                <a:ea typeface="+mj-lt"/>
                <a:cs typeface="+mj-lt"/>
              </a:rPr>
            </a:br>
            <a:r>
              <a:rPr lang="en-US" sz="5400">
                <a:solidFill>
                  <a:schemeClr val="accent3">
                    <a:lumMod val="20000"/>
                    <a:lumOff val="80000"/>
                  </a:schemeClr>
                </a:solidFill>
                <a:ea typeface="+mj-lt"/>
                <a:cs typeface="+mj-lt"/>
              </a:rPr>
              <a:t>a </a:t>
            </a:r>
            <a:r>
              <a:rPr lang="en-US" sz="5400" err="1">
                <a:solidFill>
                  <a:schemeClr val="accent3">
                    <a:lumMod val="20000"/>
                    <a:lumOff val="80000"/>
                  </a:schemeClr>
                </a:solidFill>
                <a:ea typeface="+mj-lt"/>
                <a:cs typeface="+mj-lt"/>
              </a:rPr>
              <a:t>SARIn</a:t>
            </a:r>
            <a:r>
              <a:rPr lang="en-US" sz="5400">
                <a:solidFill>
                  <a:schemeClr val="accent3">
                    <a:lumMod val="20000"/>
                    <a:lumOff val="80000"/>
                  </a:schemeClr>
                </a:solidFill>
                <a:ea typeface="+mj-lt"/>
                <a:cs typeface="+mj-lt"/>
              </a:rPr>
              <a:t> altimeter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661087-839D-6E1C-1171-13C08699A545}"/>
              </a:ext>
            </a:extLst>
          </p:cNvPr>
          <p:cNvSpPr/>
          <p:nvPr/>
        </p:nvSpPr>
        <p:spPr>
          <a:xfrm>
            <a:off x="9666868" y="6044128"/>
            <a:ext cx="1695669" cy="317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>
                <a:solidFill>
                  <a:schemeClr val="accent3">
                    <a:lumMod val="20000"/>
                    <a:lumOff val="80000"/>
                  </a:schemeClr>
                </a:solidFill>
                <a:cs typeface="Calibri"/>
              </a:rPr>
              <a:t>Image: </a:t>
            </a:r>
            <a:r>
              <a:rPr lang="en-US" sz="1400">
                <a:ea typeface="+mn-lt"/>
                <a:cs typeface="+mn-lt"/>
              </a:rPr>
              <a:t>ESA/P. Carril</a:t>
            </a:r>
            <a:endParaRPr lang="en-US" sz="1400">
              <a:solidFill>
                <a:schemeClr val="accent3">
                  <a:lumMod val="20000"/>
                  <a:lumOff val="80000"/>
                </a:schemeClr>
              </a:solidFill>
              <a:ea typeface="+mn-lt"/>
              <a:cs typeface="+mn-lt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B8D56F-5711-FC94-CE3E-086A6FD26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95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B4D9DB-3AE0-1369-1531-B6A3D6A0A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843054" cy="195684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>
                <a:ea typeface="Calibri Light"/>
                <a:cs typeface="Calibri Light"/>
              </a:rPr>
              <a:t>Remote sensing of mountain glaciers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4EEEB54-95E5-E084-2BDA-02F8BBBF6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>
                <a:ea typeface="Calibri"/>
                <a:cs typeface="Calibri"/>
              </a:rPr>
              <a:t>Glaciers melt quickly</a:t>
            </a:r>
          </a:p>
          <a:p>
            <a:r>
              <a:rPr lang="en-US" sz="2200">
                <a:ea typeface="Calibri"/>
                <a:cs typeface="Calibri"/>
              </a:rPr>
              <a:t>Data is difficult to obtain</a:t>
            </a:r>
          </a:p>
          <a:p>
            <a:r>
              <a:rPr lang="en-US" sz="2200">
                <a:ea typeface="Calibri"/>
                <a:cs typeface="Calibri"/>
              </a:rPr>
              <a:t>CryoSat-2 swath is promising</a:t>
            </a:r>
          </a:p>
          <a:p>
            <a:pPr lvl="1"/>
            <a:r>
              <a:rPr lang="en-US" sz="1800">
                <a:ea typeface="Calibri"/>
                <a:cs typeface="Calibri"/>
              </a:rPr>
              <a:t>500 x 500 m</a:t>
            </a:r>
          </a:p>
          <a:p>
            <a:pPr lvl="1"/>
            <a:r>
              <a:rPr lang="en-US" sz="1800">
                <a:ea typeface="Calibri"/>
                <a:cs typeface="Calibri"/>
              </a:rPr>
              <a:t>Monthly</a:t>
            </a:r>
          </a:p>
          <a:p>
            <a:endParaRPr lang="en-US" sz="2200">
              <a:ea typeface="Calibri"/>
              <a:cs typeface="Calibri"/>
            </a:endParaRPr>
          </a:p>
        </p:txBody>
      </p:sp>
      <p:pic>
        <p:nvPicPr>
          <p:cNvPr id="4" name="Picture 4" descr="A picture containing snow, outdoor, mountain, sky&#10;&#10;Description automatically generated">
            <a:extLst>
              <a:ext uri="{FF2B5EF4-FFF2-40B4-BE49-F238E27FC236}">
                <a16:creationId xmlns:a16="http://schemas.microsoft.com/office/drawing/2014/main" id="{BF98D13D-7AED-B2D9-3592-9E37582F6A1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6099" r="17450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AD1674F-7B62-3D36-AC84-90DE661BC6FB}"/>
              </a:ext>
            </a:extLst>
          </p:cNvPr>
          <p:cNvSpPr/>
          <p:nvPr/>
        </p:nvSpPr>
        <p:spPr>
          <a:xfrm>
            <a:off x="7906385" y="6438265"/>
            <a:ext cx="4165600" cy="304800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accent3">
                    <a:lumMod val="20000"/>
                    <a:lumOff val="80000"/>
                  </a:schemeClr>
                </a:solidFill>
                <a:cs typeface="Calibri"/>
              </a:rPr>
              <a:t>Image: </a:t>
            </a:r>
            <a:r>
              <a:rPr lang="en-US" sz="1400">
                <a:solidFill>
                  <a:schemeClr val="accent3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Zhangwei Ding (distributed via imaggeo.egu.eu)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6A93E31-94DE-309B-BB16-4028CF97A4D5}"/>
              </a:ext>
            </a:extLst>
          </p:cNvPr>
          <p:cNvGrpSpPr/>
          <p:nvPr/>
        </p:nvGrpSpPr>
        <p:grpSpPr>
          <a:xfrm>
            <a:off x="2577661" y="4009696"/>
            <a:ext cx="1019504" cy="914400"/>
            <a:chOff x="2577661" y="4009696"/>
            <a:chExt cx="1019504" cy="914400"/>
          </a:xfrm>
        </p:grpSpPr>
        <p:pic>
          <p:nvPicPr>
            <p:cNvPr id="7" name="Graphic 8" descr="Question mark with solid fill">
              <a:extLst>
                <a:ext uri="{FF2B5EF4-FFF2-40B4-BE49-F238E27FC236}">
                  <a16:creationId xmlns:a16="http://schemas.microsoft.com/office/drawing/2014/main" id="{EC9A2B0D-4556-002F-B14A-260CFE6C2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82765" y="4009696"/>
              <a:ext cx="914400" cy="914400"/>
            </a:xfrm>
            <a:prstGeom prst="rect">
              <a:avLst/>
            </a:prstGeom>
          </p:spPr>
        </p:pic>
        <p:sp>
          <p:nvSpPr>
            <p:cNvPr id="9" name="Plus Sign 8">
              <a:extLst>
                <a:ext uri="{FF2B5EF4-FFF2-40B4-BE49-F238E27FC236}">
                  <a16:creationId xmlns:a16="http://schemas.microsoft.com/office/drawing/2014/main" id="{E81C50E1-56C2-85CF-8FEE-59DFFCB01025}"/>
                </a:ext>
              </a:extLst>
            </p:cNvPr>
            <p:cNvSpPr/>
            <p:nvPr/>
          </p:nvSpPr>
          <p:spPr>
            <a:xfrm>
              <a:off x="2577661" y="4285593"/>
              <a:ext cx="370590" cy="370590"/>
            </a:xfrm>
            <a:prstGeom prst="mathPlus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C1EB571-B142-F6AF-3EA2-A07CDA150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1945" y="6303798"/>
            <a:ext cx="2743200" cy="365125"/>
          </a:xfrm>
        </p:spPr>
        <p:txBody>
          <a:bodyPr/>
          <a:lstStyle/>
          <a:p>
            <a:pPr algn="l"/>
            <a:fld id="{330EA680-D336-4FF7-8B7A-9848BB0A1C32}" type="slidenum">
              <a:rPr lang="en-US" smtClean="0"/>
              <a:pPr algn="l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50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9974DA-66EA-087F-F3A5-D7572F80B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Confusing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F70F0-0EC0-B262-810B-4B684A215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7908" y="5086350"/>
            <a:ext cx="2446465" cy="117829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Monthly time series for a 1 x 1 km grid cell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8" descr="A picture containing different, several&#10;&#10;Description automatically generated">
            <a:extLst>
              <a:ext uri="{FF2B5EF4-FFF2-40B4-BE49-F238E27FC236}">
                <a16:creationId xmlns:a16="http://schemas.microsoft.com/office/drawing/2014/main" id="{5D1B9485-0CA6-C3C4-0BFE-120364129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872" y="2306542"/>
            <a:ext cx="7608304" cy="2929187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403A26-1AD1-7E65-15FB-F1A42BC2E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492240"/>
            <a:ext cx="312693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 dirty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id="{A170B4ED-7EFF-B9C5-E30F-D8EC7F36D813}"/>
              </a:ext>
            </a:extLst>
          </p:cNvPr>
          <p:cNvSpPr txBox="1"/>
          <p:nvPr/>
        </p:nvSpPr>
        <p:spPr>
          <a:xfrm rot="16200000">
            <a:off x="-889100" y="3363630"/>
            <a:ext cx="2743199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Elevation change [m]</a:t>
            </a:r>
          </a:p>
        </p:txBody>
      </p:sp>
      <p:sp>
        <p:nvSpPr>
          <p:cNvPr id="22" name="TextBox 2">
            <a:extLst>
              <a:ext uri="{FF2B5EF4-FFF2-40B4-BE49-F238E27FC236}">
                <a16:creationId xmlns:a16="http://schemas.microsoft.com/office/drawing/2014/main" id="{193732D5-247A-59E8-98B7-02EAC78FEC93}"/>
              </a:ext>
            </a:extLst>
          </p:cNvPr>
          <p:cNvSpPr txBox="1"/>
          <p:nvPr/>
        </p:nvSpPr>
        <p:spPr>
          <a:xfrm>
            <a:off x="2969300" y="5237156"/>
            <a:ext cx="2743199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Glaciological year</a:t>
            </a:r>
          </a:p>
        </p:txBody>
      </p:sp>
    </p:spTree>
    <p:extLst>
      <p:ext uri="{BB962C8B-B14F-4D97-AF65-F5344CB8AC3E}">
        <p14:creationId xmlns:p14="http://schemas.microsoft.com/office/powerpoint/2010/main" val="2418146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 descr="A picture containing chart&#10;&#10;Description automatically generated">
            <a:extLst>
              <a:ext uri="{FF2B5EF4-FFF2-40B4-BE49-F238E27FC236}">
                <a16:creationId xmlns:a16="http://schemas.microsoft.com/office/drawing/2014/main" id="{8C267FCF-8C8A-5992-F11C-12276DBDB5B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l="1155" r="231" b="-192"/>
          <a:stretch/>
        </p:blipFill>
        <p:spPr>
          <a:xfrm>
            <a:off x="7549213" y="1821903"/>
            <a:ext cx="3734282" cy="456922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3CAD17-08D6-36A4-83B0-02A194727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Issues are method intrinsic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6FC52C-D0F0-7CC0-EEE9-5DD0BAABB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4B1287-7FC2-58E4-4C67-582C69206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6133" y="2434404"/>
            <a:ext cx="5157787" cy="823912"/>
          </a:xfrm>
        </p:spPr>
        <p:txBody>
          <a:bodyPr/>
          <a:lstStyle/>
          <a:p>
            <a:r>
              <a:rPr lang="en-US">
                <a:cs typeface="Calibri"/>
              </a:rPr>
              <a:t>Superposition</a:t>
            </a:r>
            <a:endParaRPr lang="en-US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44BBE1E1-6FF1-9404-DDE9-2A1609641A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9788" y="3257314"/>
            <a:ext cx="5157787" cy="2180109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32DED78-515C-77CF-EFA6-35D1175058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871372" y="997991"/>
            <a:ext cx="5183188" cy="823912"/>
          </a:xfrm>
        </p:spPr>
        <p:txBody>
          <a:bodyPr/>
          <a:lstStyle/>
          <a:p>
            <a:r>
              <a:rPr lang="en-US">
                <a:cs typeface="Calibri"/>
              </a:rPr>
              <a:t>Ghosting</a:t>
            </a: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975F76-09F3-F93A-CA3C-BFE1D6D7C73C}"/>
              </a:ext>
            </a:extLst>
          </p:cNvPr>
          <p:cNvSpPr/>
          <p:nvPr/>
        </p:nvSpPr>
        <p:spPr>
          <a:xfrm>
            <a:off x="7444219" y="1333375"/>
            <a:ext cx="3908961" cy="510638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5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 descr="A picture containing chart&#10;&#10;Description automatically generated">
            <a:extLst>
              <a:ext uri="{FF2B5EF4-FFF2-40B4-BE49-F238E27FC236}">
                <a16:creationId xmlns:a16="http://schemas.microsoft.com/office/drawing/2014/main" id="{8C267FCF-8C8A-5992-F11C-12276DBDB5B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l="1155" r="231" b="-192"/>
          <a:stretch/>
        </p:blipFill>
        <p:spPr>
          <a:xfrm>
            <a:off x="7549213" y="1821903"/>
            <a:ext cx="3734282" cy="456922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3CAD17-08D6-36A4-83B0-02A194727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Issues are method intrinsic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6FC52C-D0F0-7CC0-EEE9-5DD0BAABB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4B1287-7FC2-58E4-4C67-582C69206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6133" y="2434404"/>
            <a:ext cx="5157787" cy="823912"/>
          </a:xfrm>
        </p:spPr>
        <p:txBody>
          <a:bodyPr/>
          <a:lstStyle/>
          <a:p>
            <a:r>
              <a:rPr lang="en-US">
                <a:cs typeface="Calibri"/>
              </a:rPr>
              <a:t>Superposition</a:t>
            </a:r>
            <a:endParaRPr lang="en-US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44BBE1E1-6FF1-9404-DDE9-2A1609641A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9788" y="3257314"/>
            <a:ext cx="5157787" cy="2180109"/>
          </a:xfr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3B92310-D9B1-75F9-E9C6-ED787F963754}"/>
              </a:ext>
            </a:extLst>
          </p:cNvPr>
          <p:cNvSpPr/>
          <p:nvPr/>
        </p:nvSpPr>
        <p:spPr>
          <a:xfrm>
            <a:off x="774245" y="2847478"/>
            <a:ext cx="5363688" cy="270163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CBEEEAD-BE86-A934-12C1-854B7AE029DF}"/>
              </a:ext>
            </a:extLst>
          </p:cNvPr>
          <p:cNvGrpSpPr/>
          <p:nvPr/>
        </p:nvGrpSpPr>
        <p:grpSpPr>
          <a:xfrm>
            <a:off x="3133259" y="3015615"/>
            <a:ext cx="7467044" cy="2535344"/>
            <a:chOff x="3133259" y="3015615"/>
            <a:chExt cx="7467044" cy="253534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A7E5D3F-5E24-80D9-259C-CB0FEFBD3C2D}"/>
                </a:ext>
              </a:extLst>
            </p:cNvPr>
            <p:cNvSpPr/>
            <p:nvPr/>
          </p:nvSpPr>
          <p:spPr>
            <a:xfrm>
              <a:off x="3133259" y="4090407"/>
              <a:ext cx="334537" cy="715536"/>
            </a:xfrm>
            <a:prstGeom prst="ellipse">
              <a:avLst/>
            </a:prstGeom>
            <a:solidFill>
              <a:srgbClr val="FFFFFF">
                <a:alpha val="50000"/>
              </a:srgb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24DBA0DD-AD0C-B63B-6E44-3E451247D558}"/>
                </a:ext>
              </a:extLst>
            </p:cNvPr>
            <p:cNvCxnSpPr/>
            <p:nvPr/>
          </p:nvCxnSpPr>
          <p:spPr>
            <a:xfrm>
              <a:off x="3297044" y="4282068"/>
              <a:ext cx="3718" cy="328961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AB3F82E-43FD-9064-7EEE-335FDDF7B98C}"/>
                </a:ext>
              </a:extLst>
            </p:cNvPr>
            <p:cNvSpPr/>
            <p:nvPr/>
          </p:nvSpPr>
          <p:spPr>
            <a:xfrm>
              <a:off x="8964791" y="4510180"/>
              <a:ext cx="1635512" cy="1040779"/>
            </a:xfrm>
            <a:prstGeom prst="ellipse">
              <a:avLst/>
            </a:prstGeom>
            <a:solidFill>
              <a:srgbClr val="FFFFFF">
                <a:alpha val="50000"/>
              </a:srgb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0C62EC6-77E3-4116-C2DB-A093850D0D6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149811" y="4807777"/>
              <a:ext cx="1129989" cy="5575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D7FE0F3-499B-4AC8-775C-28FF459D2A93}"/>
                </a:ext>
              </a:extLst>
            </p:cNvPr>
            <p:cNvCxnSpPr>
              <a:cxnSpLocks/>
            </p:cNvCxnSpPr>
            <p:nvPr/>
          </p:nvCxnSpPr>
          <p:spPr>
            <a:xfrm>
              <a:off x="10279800" y="4813353"/>
              <a:ext cx="3718" cy="505521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B579C92-A1CB-3B5B-68B3-057C067D590E}"/>
                </a:ext>
              </a:extLst>
            </p:cNvPr>
            <p:cNvSpPr txBox="1"/>
            <p:nvPr/>
          </p:nvSpPr>
          <p:spPr>
            <a:xfrm>
              <a:off x="3779110" y="3015615"/>
              <a:ext cx="4626303" cy="830997"/>
            </a:xfrm>
            <a:prstGeom prst="rect">
              <a:avLst/>
            </a:prstGeom>
            <a:ln w="57150">
              <a:solidFill>
                <a:srgbClr val="C00000"/>
              </a:solidFill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4800">
                  <a:solidFill>
                    <a:srgbClr val="C00000"/>
                  </a:solidFill>
                </a:rPr>
                <a:t>Errors on O(10 m)</a:t>
              </a:r>
              <a:endParaRPr lang="en-US" sz="4800">
                <a:solidFill>
                  <a:srgbClr val="C00000"/>
                </a:solidFill>
                <a:ea typeface="Calibri"/>
                <a:cs typeface="Calibri"/>
              </a:endParaRPr>
            </a:p>
          </p:txBody>
        </p:sp>
      </p:grp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32DED78-515C-77CF-EFA6-35D1175058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871372" y="997991"/>
            <a:ext cx="5183188" cy="823912"/>
          </a:xfrm>
        </p:spPr>
        <p:txBody>
          <a:bodyPr/>
          <a:lstStyle/>
          <a:p>
            <a:r>
              <a:rPr lang="en-US">
                <a:cs typeface="Calibri"/>
              </a:rPr>
              <a:t>Ghosting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8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0076C8-835A-D315-7A39-42AAF966D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latin typeface="+mj-lt"/>
                <a:ea typeface="+mj-ea"/>
                <a:cs typeface="+mj-cs"/>
              </a:rPr>
              <a:t>Example of affected </a:t>
            </a:r>
            <a:r>
              <a:rPr lang="en-US" sz="3700"/>
              <a:t>waveform</a:t>
            </a:r>
            <a:endParaRPr lang="en-US" sz="3700" kern="1200">
              <a:latin typeface="+mj-lt"/>
              <a:cs typeface="Calibri Light"/>
            </a:endParaRP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Chart&#10;&#10;Description automatically generated">
            <a:extLst>
              <a:ext uri="{FF2B5EF4-FFF2-40B4-BE49-F238E27FC236}">
                <a16:creationId xmlns:a16="http://schemas.microsoft.com/office/drawing/2014/main" id="{EF3C5A29-00F8-4226-2CE4-0E134EEAC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38" y="963256"/>
            <a:ext cx="7608304" cy="500244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51BCC6-2DCE-1AA3-8F5D-CC43B82E2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492240"/>
            <a:ext cx="312693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54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AA368D-C247-CFDB-A127-D1C41B68F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US" sz="3300">
                <a:solidFill>
                  <a:srgbClr val="FFFFFF"/>
                </a:solidFill>
                <a:cs typeface="Calibri Light"/>
              </a:rPr>
              <a:t>Small change of perspective can have large consequences</a:t>
            </a:r>
            <a:endParaRPr lang="en-US" sz="3300">
              <a:solidFill>
                <a:srgbClr val="FFFFFF"/>
              </a:solidFill>
            </a:endParaRPr>
          </a:p>
        </p:txBody>
      </p:sp>
      <p:pic>
        <p:nvPicPr>
          <p:cNvPr id="4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79E46CC5-23EC-DC6F-B875-66DD4081B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316" y="1181736"/>
            <a:ext cx="6780700" cy="449219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154365-3770-AD97-1DE2-3F0FF7454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4184" y="6356350"/>
            <a:ext cx="51434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22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41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E509A9-D526-8CA8-A56F-C48671159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Many waveforms are affected!</a:t>
            </a:r>
          </a:p>
        </p:txBody>
      </p:sp>
      <p:sp>
        <p:nvSpPr>
          <p:cNvPr id="52" name="Rectangle 4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4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5" descr="Chart&#10;&#10;Description automatically generated">
            <a:extLst>
              <a:ext uri="{FF2B5EF4-FFF2-40B4-BE49-F238E27FC236}">
                <a16:creationId xmlns:a16="http://schemas.microsoft.com/office/drawing/2014/main" id="{BE02100C-5845-D1EC-2E35-81FADFCFF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608" y="1770157"/>
            <a:ext cx="6846363" cy="316643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4FBB25-0D5B-EA40-50F4-8371E4FC3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26319" y="6356350"/>
            <a:ext cx="178769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399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Systematic errors in Cryosat-2 swath elevations</vt:lpstr>
      <vt:lpstr>CryoSat-2: a SARIn altimeter</vt:lpstr>
      <vt:lpstr>Remote sensing of mountain glaciers</vt:lpstr>
      <vt:lpstr>Confusing results</vt:lpstr>
      <vt:lpstr>Issues are method intrinsic</vt:lpstr>
      <vt:lpstr>Issues are method intrinsic</vt:lpstr>
      <vt:lpstr>Example of affected waveform</vt:lpstr>
      <vt:lpstr>Small change of perspective can have large consequences</vt:lpstr>
      <vt:lpstr>Many waveforms are affected!</vt:lpstr>
      <vt:lpstr>Errors are correlated to the sensor perspective</vt:lpstr>
      <vt:lpstr>Data editing impacts annual change rates of 25 km² test region</vt:lpstr>
      <vt:lpstr>Time series diverge and fluctuations surprise</vt:lpstr>
      <vt:lpstr>Take-homes</vt:lpstr>
      <vt:lpstr>References (1/3)</vt:lpstr>
      <vt:lpstr>References (2/3)</vt:lpstr>
      <vt:lpstr>References (3/3)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30</cp:revision>
  <dcterms:created xsi:type="dcterms:W3CDTF">2022-05-11T13:17:04Z</dcterms:created>
  <dcterms:modified xsi:type="dcterms:W3CDTF">2022-05-23T00:47:38Z</dcterms:modified>
</cp:coreProperties>
</file>