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70" r:id="rId3"/>
    <p:sldId id="260" r:id="rId4"/>
    <p:sldId id="268" r:id="rId5"/>
    <p:sldId id="261" r:id="rId6"/>
    <p:sldId id="265" r:id="rId7"/>
    <p:sldId id="266" r:id="rId8"/>
    <p:sldId id="262" r:id="rId9"/>
    <p:sldId id="271" r:id="rId10"/>
    <p:sldId id="267" r:id="rId11"/>
    <p:sldId id="272" r:id="rId12"/>
    <p:sldId id="269" r:id="rId13"/>
    <p:sldId id="273" r:id="rId14"/>
    <p:sldId id="264"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9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D:\my%20phd%20work\IMD%20rainfall%20data%20-%20Cop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my%20phd%20work\2ND%20PAPER\dat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my%20phd%20work\2ND%20PAPER\PCA%20analysis.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2304292149965"/>
          <c:y val="5.0925988400880674E-2"/>
          <c:w val="0.8687847425185391"/>
          <c:h val="0.69497028871391076"/>
        </c:manualLayout>
      </c:layout>
      <c:barChart>
        <c:barDir val="col"/>
        <c:grouping val="clustered"/>
        <c:varyColors val="0"/>
        <c:ser>
          <c:idx val="0"/>
          <c:order val="0"/>
          <c:tx>
            <c:strRef>
              <c:f>Sheet4!$AM$11</c:f>
              <c:strCache>
                <c:ptCount val="1"/>
                <c:pt idx="0">
                  <c:v>Winter (Jan-Feb)</c:v>
                </c:pt>
              </c:strCache>
            </c:strRef>
          </c:tx>
          <c:spPr>
            <a:solidFill>
              <a:schemeClr val="accent1"/>
            </a:solidFill>
            <a:ln>
              <a:noFill/>
            </a:ln>
            <a:effectLst/>
          </c:spPr>
          <c:invertIfNegative val="0"/>
          <c:cat>
            <c:numRef>
              <c:f>Sheet4!$AL$12:$AL$19</c:f>
              <c:numCache>
                <c:formatCode>0</c:formatCode>
                <c:ptCount val="8"/>
                <c:pt idx="0">
                  <c:v>2011</c:v>
                </c:pt>
                <c:pt idx="1">
                  <c:v>2012</c:v>
                </c:pt>
                <c:pt idx="2">
                  <c:v>2013</c:v>
                </c:pt>
                <c:pt idx="3">
                  <c:v>2014</c:v>
                </c:pt>
                <c:pt idx="4">
                  <c:v>2015</c:v>
                </c:pt>
                <c:pt idx="5">
                  <c:v>2016</c:v>
                </c:pt>
                <c:pt idx="6">
                  <c:v>2017</c:v>
                </c:pt>
                <c:pt idx="7">
                  <c:v>2018</c:v>
                </c:pt>
              </c:numCache>
            </c:numRef>
          </c:cat>
          <c:val>
            <c:numRef>
              <c:f>Sheet4!$AM$12:$AM$19</c:f>
              <c:numCache>
                <c:formatCode>0.0</c:formatCode>
                <c:ptCount val="8"/>
                <c:pt idx="0">
                  <c:v>101.6</c:v>
                </c:pt>
                <c:pt idx="1">
                  <c:v>76.05</c:v>
                </c:pt>
                <c:pt idx="2">
                  <c:v>187.8</c:v>
                </c:pt>
                <c:pt idx="3">
                  <c:v>62.5</c:v>
                </c:pt>
                <c:pt idx="4">
                  <c:v>108.2</c:v>
                </c:pt>
                <c:pt idx="5">
                  <c:v>9.9</c:v>
                </c:pt>
                <c:pt idx="6">
                  <c:v>27.2</c:v>
                </c:pt>
                <c:pt idx="7">
                  <c:v>15.2</c:v>
                </c:pt>
              </c:numCache>
            </c:numRef>
          </c:val>
          <c:extLst>
            <c:ext xmlns:c16="http://schemas.microsoft.com/office/drawing/2014/chart" uri="{C3380CC4-5D6E-409C-BE32-E72D297353CC}">
              <c16:uniqueId val="{00000000-83DB-4902-9DD5-8BBA9289834D}"/>
            </c:ext>
          </c:extLst>
        </c:ser>
        <c:ser>
          <c:idx val="1"/>
          <c:order val="1"/>
          <c:tx>
            <c:strRef>
              <c:f>Sheet4!$AN$11</c:f>
              <c:strCache>
                <c:ptCount val="1"/>
                <c:pt idx="0">
                  <c:v>Pre-monsoon (Mar-May)</c:v>
                </c:pt>
              </c:strCache>
            </c:strRef>
          </c:tx>
          <c:spPr>
            <a:solidFill>
              <a:schemeClr val="accent2"/>
            </a:solidFill>
            <a:ln>
              <a:noFill/>
            </a:ln>
            <a:effectLst/>
          </c:spPr>
          <c:invertIfNegative val="0"/>
          <c:cat>
            <c:numRef>
              <c:f>Sheet4!$AL$12:$AL$19</c:f>
              <c:numCache>
                <c:formatCode>0</c:formatCode>
                <c:ptCount val="8"/>
                <c:pt idx="0">
                  <c:v>2011</c:v>
                </c:pt>
                <c:pt idx="1">
                  <c:v>2012</c:v>
                </c:pt>
                <c:pt idx="2">
                  <c:v>2013</c:v>
                </c:pt>
                <c:pt idx="3">
                  <c:v>2014</c:v>
                </c:pt>
                <c:pt idx="4">
                  <c:v>2015</c:v>
                </c:pt>
                <c:pt idx="5">
                  <c:v>2016</c:v>
                </c:pt>
                <c:pt idx="6">
                  <c:v>2017</c:v>
                </c:pt>
                <c:pt idx="7">
                  <c:v>2018</c:v>
                </c:pt>
              </c:numCache>
            </c:numRef>
          </c:cat>
          <c:val>
            <c:numRef>
              <c:f>Sheet4!$AN$12:$AN$19</c:f>
              <c:numCache>
                <c:formatCode>0.0</c:formatCode>
                <c:ptCount val="8"/>
                <c:pt idx="0">
                  <c:v>115.59999999999998</c:v>
                </c:pt>
                <c:pt idx="1">
                  <c:v>69.733333333333334</c:v>
                </c:pt>
                <c:pt idx="2">
                  <c:v>31.8</c:v>
                </c:pt>
                <c:pt idx="3">
                  <c:v>22</c:v>
                </c:pt>
                <c:pt idx="4">
                  <c:v>98.8</c:v>
                </c:pt>
                <c:pt idx="5">
                  <c:v>69.3</c:v>
                </c:pt>
                <c:pt idx="6">
                  <c:v>150.30000000000001</c:v>
                </c:pt>
                <c:pt idx="7">
                  <c:v>87.6</c:v>
                </c:pt>
              </c:numCache>
            </c:numRef>
          </c:val>
          <c:extLst>
            <c:ext xmlns:c16="http://schemas.microsoft.com/office/drawing/2014/chart" uri="{C3380CC4-5D6E-409C-BE32-E72D297353CC}">
              <c16:uniqueId val="{00000001-83DB-4902-9DD5-8BBA9289834D}"/>
            </c:ext>
          </c:extLst>
        </c:ser>
        <c:ser>
          <c:idx val="2"/>
          <c:order val="2"/>
          <c:tx>
            <c:strRef>
              <c:f>Sheet4!$AO$11</c:f>
              <c:strCache>
                <c:ptCount val="1"/>
                <c:pt idx="0">
                  <c:v>Monsoon (Jun-Sep)</c:v>
                </c:pt>
              </c:strCache>
            </c:strRef>
          </c:tx>
          <c:spPr>
            <a:solidFill>
              <a:schemeClr val="accent3"/>
            </a:solidFill>
            <a:ln>
              <a:noFill/>
            </a:ln>
            <a:effectLst/>
          </c:spPr>
          <c:invertIfNegative val="0"/>
          <c:cat>
            <c:numRef>
              <c:f>Sheet4!$AL$12:$AL$19</c:f>
              <c:numCache>
                <c:formatCode>0</c:formatCode>
                <c:ptCount val="8"/>
                <c:pt idx="0">
                  <c:v>2011</c:v>
                </c:pt>
                <c:pt idx="1">
                  <c:v>2012</c:v>
                </c:pt>
                <c:pt idx="2">
                  <c:v>2013</c:v>
                </c:pt>
                <c:pt idx="3">
                  <c:v>2014</c:v>
                </c:pt>
                <c:pt idx="4">
                  <c:v>2015</c:v>
                </c:pt>
                <c:pt idx="5">
                  <c:v>2016</c:v>
                </c:pt>
                <c:pt idx="6">
                  <c:v>2017</c:v>
                </c:pt>
                <c:pt idx="7">
                  <c:v>2018</c:v>
                </c:pt>
              </c:numCache>
            </c:numRef>
          </c:cat>
          <c:val>
            <c:numRef>
              <c:f>Sheet4!$AO$12:$AO$19</c:f>
              <c:numCache>
                <c:formatCode>0.0</c:formatCode>
                <c:ptCount val="8"/>
                <c:pt idx="0">
                  <c:v>664.42499999999995</c:v>
                </c:pt>
                <c:pt idx="1">
                  <c:v>531.72500000000002</c:v>
                </c:pt>
                <c:pt idx="2">
                  <c:v>689.6</c:v>
                </c:pt>
                <c:pt idx="3">
                  <c:v>403.8</c:v>
                </c:pt>
                <c:pt idx="4">
                  <c:v>370.4</c:v>
                </c:pt>
                <c:pt idx="5">
                  <c:v>615.4</c:v>
                </c:pt>
                <c:pt idx="6">
                  <c:v>456.8</c:v>
                </c:pt>
                <c:pt idx="7">
                  <c:v>505.1</c:v>
                </c:pt>
              </c:numCache>
            </c:numRef>
          </c:val>
          <c:extLst>
            <c:ext xmlns:c16="http://schemas.microsoft.com/office/drawing/2014/chart" uri="{C3380CC4-5D6E-409C-BE32-E72D297353CC}">
              <c16:uniqueId val="{00000002-83DB-4902-9DD5-8BBA9289834D}"/>
            </c:ext>
          </c:extLst>
        </c:ser>
        <c:ser>
          <c:idx val="3"/>
          <c:order val="3"/>
          <c:tx>
            <c:strRef>
              <c:f>Sheet4!$AP$11</c:f>
              <c:strCache>
                <c:ptCount val="1"/>
                <c:pt idx="0">
                  <c:v>Post-monsoon (Oct-Dec)</c:v>
                </c:pt>
              </c:strCache>
            </c:strRef>
          </c:tx>
          <c:spPr>
            <a:solidFill>
              <a:schemeClr val="accent4"/>
            </a:solidFill>
            <a:ln>
              <a:noFill/>
            </a:ln>
            <a:effectLst/>
          </c:spPr>
          <c:invertIfNegative val="0"/>
          <c:cat>
            <c:numRef>
              <c:f>Sheet4!$AL$12:$AL$19</c:f>
              <c:numCache>
                <c:formatCode>0</c:formatCode>
                <c:ptCount val="8"/>
                <c:pt idx="0">
                  <c:v>2011</c:v>
                </c:pt>
                <c:pt idx="1">
                  <c:v>2012</c:v>
                </c:pt>
                <c:pt idx="2">
                  <c:v>2013</c:v>
                </c:pt>
                <c:pt idx="3">
                  <c:v>2014</c:v>
                </c:pt>
                <c:pt idx="4">
                  <c:v>2015</c:v>
                </c:pt>
                <c:pt idx="5">
                  <c:v>2016</c:v>
                </c:pt>
                <c:pt idx="6">
                  <c:v>2017</c:v>
                </c:pt>
                <c:pt idx="7">
                  <c:v>2018</c:v>
                </c:pt>
              </c:numCache>
            </c:numRef>
          </c:cat>
          <c:val>
            <c:numRef>
              <c:f>Sheet4!$AP$12:$AP$19</c:f>
              <c:numCache>
                <c:formatCode>0.0</c:formatCode>
                <c:ptCount val="8"/>
                <c:pt idx="0">
                  <c:v>4.5333333333333332</c:v>
                </c:pt>
                <c:pt idx="1">
                  <c:v>22</c:v>
                </c:pt>
                <c:pt idx="2">
                  <c:v>0</c:v>
                </c:pt>
                <c:pt idx="3">
                  <c:v>9</c:v>
                </c:pt>
                <c:pt idx="4">
                  <c:v>26.9</c:v>
                </c:pt>
                <c:pt idx="5">
                  <c:v>17.5</c:v>
                </c:pt>
                <c:pt idx="6">
                  <c:v>11.3</c:v>
                </c:pt>
                <c:pt idx="7">
                  <c:v>2.7</c:v>
                </c:pt>
              </c:numCache>
            </c:numRef>
          </c:val>
          <c:extLst>
            <c:ext xmlns:c16="http://schemas.microsoft.com/office/drawing/2014/chart" uri="{C3380CC4-5D6E-409C-BE32-E72D297353CC}">
              <c16:uniqueId val="{00000003-83DB-4902-9DD5-8BBA9289834D}"/>
            </c:ext>
          </c:extLst>
        </c:ser>
        <c:dLbls>
          <c:showLegendKey val="0"/>
          <c:showVal val="0"/>
          <c:showCatName val="0"/>
          <c:showSerName val="0"/>
          <c:showPercent val="0"/>
          <c:showBubbleSize val="0"/>
        </c:dLbls>
        <c:gapWidth val="75"/>
        <c:overlap val="-25"/>
        <c:axId val="480618320"/>
        <c:axId val="480619960"/>
      </c:barChart>
      <c:catAx>
        <c:axId val="480618320"/>
        <c:scaling>
          <c:orientation val="minMax"/>
        </c:scaling>
        <c:delete val="0"/>
        <c:axPos val="b"/>
        <c:title>
          <c:tx>
            <c:rich>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b="1">
                    <a:solidFill>
                      <a:sysClr val="windowText" lastClr="000000"/>
                    </a:solidFill>
                    <a:latin typeface="Times New Roman" panose="02020603050405020304" pitchFamily="18" charset="0"/>
                    <a:cs typeface="Times New Roman" panose="02020603050405020304" pitchFamily="18" charset="0"/>
                  </a:rPr>
                  <a:t>YEAR</a:t>
                </a:r>
              </a:p>
            </c:rich>
          </c:tx>
          <c:layout>
            <c:manualLayout>
              <c:xMode val="edge"/>
              <c:yMode val="edge"/>
              <c:x val="0.51960689192628262"/>
              <c:y val="0.82632561831550788"/>
            </c:manualLayout>
          </c:layout>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80619960"/>
        <c:crosses val="autoZero"/>
        <c:auto val="1"/>
        <c:lblAlgn val="ctr"/>
        <c:lblOffset val="100"/>
        <c:noMultiLvlLbl val="0"/>
      </c:catAx>
      <c:valAx>
        <c:axId val="480619960"/>
        <c:scaling>
          <c:orientation val="minMax"/>
        </c:scaling>
        <c:delete val="0"/>
        <c:axPos val="l"/>
        <c:majorGridlines>
          <c:spPr>
            <a:ln w="6350" cap="flat" cmpd="sng" algn="ctr">
              <a:solidFill>
                <a:schemeClr val="tx1">
                  <a:alpha val="50000"/>
                </a:schemeClr>
              </a:solidFill>
              <a:round/>
            </a:ln>
            <a:effectLst/>
          </c:spPr>
        </c:majorGridlines>
        <c:title>
          <c:tx>
            <c:rich>
              <a:bodyPr rot="-54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b="1">
                    <a:solidFill>
                      <a:sysClr val="windowText" lastClr="000000"/>
                    </a:solidFill>
                    <a:latin typeface="Times New Roman" panose="02020603050405020304" pitchFamily="18" charset="0"/>
                    <a:cs typeface="Times New Roman" panose="02020603050405020304" pitchFamily="18" charset="0"/>
                  </a:rPr>
                  <a:t>RAINFALL (mm)</a:t>
                </a:r>
              </a:p>
            </c:rich>
          </c:tx>
          <c:layout>
            <c:manualLayout>
              <c:xMode val="edge"/>
              <c:yMode val="edge"/>
              <c:x val="8.4171806125150524E-3"/>
              <c:y val="0.2115666778074866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80618320"/>
        <c:crosses val="autoZero"/>
        <c:crossBetween val="between"/>
      </c:valAx>
      <c:spPr>
        <a:noFill/>
        <a:ln w="6350">
          <a:noFill/>
        </a:ln>
        <a:effectLst/>
      </c:spPr>
    </c:plotArea>
    <c:legend>
      <c:legendPos val="b"/>
      <c:layout>
        <c:manualLayout>
          <c:xMode val="edge"/>
          <c:yMode val="edge"/>
          <c:x val="0.19250399771146273"/>
          <c:y val="0.87560619593957478"/>
          <c:w val="0.78707336710047582"/>
          <c:h val="0.11648693813452819"/>
        </c:manualLayout>
      </c:layout>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chemeClr val="tx1"/>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(i) Particle</a:t>
            </a:r>
            <a:r>
              <a:rPr lang="en-IN" sz="800" baseline="0" dirty="0"/>
              <a:t> Density</a:t>
            </a:r>
            <a:endParaRPr lang="en-IN" sz="800" dirty="0"/>
          </a:p>
        </c:rich>
      </c:tx>
      <c:layout>
        <c:manualLayout>
          <c:xMode val="edge"/>
          <c:yMode val="edge"/>
          <c:x val="0.34618006273900026"/>
          <c:y val="1.4596931215635361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292261318897637"/>
          <c:y val="0.16502662600700924"/>
          <c:w val="0.82452530347769015"/>
          <c:h val="0.65166082563378991"/>
        </c:manualLayout>
      </c:layout>
      <c:barChart>
        <c:barDir val="col"/>
        <c:grouping val="clustered"/>
        <c:varyColors val="0"/>
        <c:ser>
          <c:idx val="0"/>
          <c:order val="0"/>
          <c:spPr>
            <a:solidFill>
              <a:schemeClr val="accent1"/>
            </a:solidFill>
            <a:ln>
              <a:noFill/>
            </a:ln>
            <a:effectLst/>
          </c:spPr>
          <c:invertIfNegative val="0"/>
          <c:dLbls>
            <c:dLbl>
              <c:idx val="0"/>
              <c:layout>
                <c:manualLayout>
                  <c:x val="-4.2378921746529793E-17"/>
                  <c:y val="7.7071290944123313E-3"/>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90F-4BB1-9090-4078F044511E}"/>
                </c:ext>
              </c:extLst>
            </c:dLbl>
            <c:dLbl>
              <c:idx val="1"/>
              <c:layout>
                <c:manualLayout>
                  <c:x val="-4.2378921746529793E-17"/>
                  <c:y val="1.5414258188824663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90F-4BB1-9090-4078F044511E}"/>
                </c:ext>
              </c:extLst>
            </c:dLbl>
            <c:dLbl>
              <c:idx val="2"/>
              <c:layout>
                <c:manualLayout>
                  <c:x val="0"/>
                  <c:y val="1.5414258188824663E-2"/>
                </c:manualLayout>
              </c:layout>
              <c:tx>
                <c:rich>
                  <a:bodyPr/>
                  <a:lstStyle/>
                  <a:p>
                    <a:r>
                      <a:rPr lang="en-US"/>
                      <a:t>be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90F-4BB1-9090-4078F044511E}"/>
                </c:ext>
              </c:extLst>
            </c:dLbl>
            <c:dLbl>
              <c:idx val="3"/>
              <c:layout>
                <c:manualLayout>
                  <c:x val="0"/>
                  <c:y val="1.5414258188824663E-2"/>
                </c:manualLayout>
              </c:layout>
              <c:tx>
                <c:rich>
                  <a:bodyPr/>
                  <a:lstStyle/>
                  <a:p>
                    <a:r>
                      <a:rPr lang="en-US"/>
                      <a:t>ce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90F-4BB1-9090-4078F044511E}"/>
                </c:ext>
              </c:extLst>
            </c:dLbl>
            <c:dLbl>
              <c:idx val="4"/>
              <c:layout>
                <c:manualLayout>
                  <c:x val="0"/>
                  <c:y val="6.975862121281047E-3"/>
                </c:manualLayout>
              </c:layout>
              <c:tx>
                <c:rich>
                  <a:bodyPr/>
                  <a:lstStyle/>
                  <a:p>
                    <a:r>
                      <a:rPr lang="en-US"/>
                      <a:t>de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90F-4BB1-9090-4078F044511E}"/>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0.04</c:v>
                  </c:pt>
                  <c:pt idx="1">
                    <c:v>0.02</c:v>
                  </c:pt>
                  <c:pt idx="2">
                    <c:v>0.02</c:v>
                  </c:pt>
                  <c:pt idx="3">
                    <c:v>0.06</c:v>
                  </c:pt>
                  <c:pt idx="4">
                    <c:v>0.09</c:v>
                  </c:pt>
                </c:numCache>
              </c:numRef>
            </c:plus>
            <c:minus>
              <c:numRef>
                <c:f>Sheet1!$U$12:$Y$12</c:f>
                <c:numCache>
                  <c:formatCode>General</c:formatCode>
                  <c:ptCount val="5"/>
                  <c:pt idx="0">
                    <c:v>0.04</c:v>
                  </c:pt>
                  <c:pt idx="1">
                    <c:v>0.02</c:v>
                  </c:pt>
                  <c:pt idx="2">
                    <c:v>0.02</c:v>
                  </c:pt>
                  <c:pt idx="3">
                    <c:v>0.06</c:v>
                  </c:pt>
                  <c:pt idx="4">
                    <c:v>0.09</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2.63</c:v>
                </c:pt>
                <c:pt idx="1">
                  <c:v>2.54</c:v>
                </c:pt>
                <c:pt idx="2">
                  <c:v>2.21</c:v>
                </c:pt>
                <c:pt idx="3" formatCode="General">
                  <c:v>2.2000000000000002</c:v>
                </c:pt>
                <c:pt idx="4" formatCode="General">
                  <c:v>2.08</c:v>
                </c:pt>
              </c:numCache>
            </c:numRef>
          </c:val>
          <c:extLst>
            <c:ext xmlns:c16="http://schemas.microsoft.com/office/drawing/2014/chart" uri="{C3380CC4-5D6E-409C-BE32-E72D297353CC}">
              <c16:uniqueId val="{00000005-390F-4BB1-9090-4078F044511E}"/>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g/cm</a:t>
                </a:r>
                <a:r>
                  <a:rPr lang="en-IN" sz="700" baseline="30000"/>
                  <a:t>3</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(j) Total</a:t>
            </a:r>
            <a:r>
              <a:rPr lang="en-IN" sz="800" baseline="0" dirty="0"/>
              <a:t> Porosity</a:t>
            </a:r>
            <a:endParaRPr lang="en-IN" sz="800" dirty="0"/>
          </a:p>
        </c:rich>
      </c:tx>
      <c:layout>
        <c:manualLayout>
          <c:xMode val="edge"/>
          <c:yMode val="edge"/>
          <c:x val="0.35086491169995898"/>
          <c:y val="1.5217469944893945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5682807941690216"/>
          <c:y val="0.16483061568523447"/>
          <c:w val="0.81061977008971442"/>
          <c:h val="0.66144780682902438"/>
        </c:manualLayout>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08F-48F3-BE11-E32E7170E7B1}"/>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08F-48F3-BE11-E32E7170E7B1}"/>
                </c:ext>
              </c:extLst>
            </c:dLbl>
            <c:dLbl>
              <c:idx val="2"/>
              <c:layout>
                <c:manualLayout>
                  <c:x val="0"/>
                  <c:y val="1.548586914440573E-2"/>
                </c:manualLayout>
              </c:layout>
              <c:tx>
                <c:rich>
                  <a:bodyPr/>
                  <a:lstStyle/>
                  <a:p>
                    <a:r>
                      <a:rPr lang="en-US"/>
                      <a:t>be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08F-48F3-BE11-E32E7170E7B1}"/>
                </c:ext>
              </c:extLst>
            </c:dLbl>
            <c:dLbl>
              <c:idx val="3"/>
              <c:layout>
                <c:manualLayout>
                  <c:x val="-8.5171296388147688E-17"/>
                  <c:y val="7.7429345722028649E-3"/>
                </c:manualLayout>
              </c:layout>
              <c:tx>
                <c:rich>
                  <a:bodyPr/>
                  <a:lstStyle/>
                  <a:p>
                    <a:r>
                      <a:rPr lang="en-US"/>
                      <a:t>ce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08F-48F3-BE11-E32E7170E7B1}"/>
                </c:ext>
              </c:extLst>
            </c:dLbl>
            <c:dLbl>
              <c:idx val="4"/>
              <c:layout>
                <c:manualLayout>
                  <c:x val="-1.7034259277629538E-16"/>
                  <c:y val="7.0832609338466659E-3"/>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08F-48F3-BE11-E32E7170E7B1}"/>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1.17</c:v>
                  </c:pt>
                  <c:pt idx="1">
                    <c:v>0.87</c:v>
                  </c:pt>
                  <c:pt idx="2">
                    <c:v>0.66</c:v>
                  </c:pt>
                  <c:pt idx="3">
                    <c:v>1.32</c:v>
                  </c:pt>
                  <c:pt idx="4">
                    <c:v>1.3</c:v>
                  </c:pt>
                </c:numCache>
              </c:numRef>
            </c:plus>
            <c:minus>
              <c:numRef>
                <c:f>Sheet1!$U$12:$Y$12</c:f>
                <c:numCache>
                  <c:formatCode>General</c:formatCode>
                  <c:ptCount val="5"/>
                  <c:pt idx="0">
                    <c:v>1.17</c:v>
                  </c:pt>
                  <c:pt idx="1">
                    <c:v>0.87</c:v>
                  </c:pt>
                  <c:pt idx="2">
                    <c:v>0.66</c:v>
                  </c:pt>
                  <c:pt idx="3">
                    <c:v>1.32</c:v>
                  </c:pt>
                  <c:pt idx="4">
                    <c:v>1.3</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27.95</c:v>
                </c:pt>
                <c:pt idx="1">
                  <c:v>28.05</c:v>
                </c:pt>
                <c:pt idx="2">
                  <c:v>44.47</c:v>
                </c:pt>
                <c:pt idx="3" formatCode="General">
                  <c:v>48.05</c:v>
                </c:pt>
                <c:pt idx="4" formatCode="General">
                  <c:v>52.7</c:v>
                </c:pt>
              </c:numCache>
            </c:numRef>
          </c:val>
          <c:extLst>
            <c:ext xmlns:c16="http://schemas.microsoft.com/office/drawing/2014/chart" uri="{C3380CC4-5D6E-409C-BE32-E72D297353CC}">
              <c16:uniqueId val="{00000005-A08F-48F3-BE11-E32E7170E7B1}"/>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a:t>
                </a:r>
              </a:p>
            </c:rich>
          </c:tx>
          <c:layout>
            <c:manualLayout>
              <c:xMode val="edge"/>
              <c:yMode val="edge"/>
              <c:x val="2.3217829478632246E-3"/>
              <c:y val="0.44522544438042805"/>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(k) Moisture</a:t>
            </a:r>
            <a:r>
              <a:rPr lang="en-IN" sz="800" baseline="0" dirty="0"/>
              <a:t> content</a:t>
            </a:r>
            <a:endParaRPr lang="en-IN" sz="800" dirty="0"/>
          </a:p>
        </c:rich>
      </c:tx>
      <c:layout>
        <c:manualLayout>
          <c:xMode val="edge"/>
          <c:yMode val="edge"/>
          <c:x val="0.32487247656240059"/>
          <c:y val="0"/>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114383117296122"/>
          <c:y val="0.15698606904906121"/>
          <c:w val="0.80630430081538673"/>
          <c:h val="0.66949485160508782"/>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2.3076923076923078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D7B-44B6-9426-3032D04774F8}"/>
                </c:ext>
              </c:extLst>
            </c:dLbl>
            <c:dLbl>
              <c:idx val="1"/>
              <c:layout>
                <c:manualLayout>
                  <c:x val="0"/>
                  <c:y val="1.5384615384615314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D7B-44B6-9426-3032D04774F8}"/>
                </c:ext>
              </c:extLst>
            </c:dLbl>
            <c:dLbl>
              <c:idx val="2"/>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D7B-44B6-9426-3032D04774F8}"/>
                </c:ext>
              </c:extLst>
            </c:dLbl>
            <c:dLbl>
              <c:idx val="3"/>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D7B-44B6-9426-3032D04774F8}"/>
                </c:ext>
              </c:extLst>
            </c:dLbl>
            <c:dLbl>
              <c:idx val="4"/>
              <c:layout>
                <c:manualLayout>
                  <c:x val="0"/>
                  <c:y val="-3.1529981829194427E-2"/>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D7B-44B6-9426-3032D04774F8}"/>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1.22</c:v>
                  </c:pt>
                  <c:pt idx="1">
                    <c:v>0.87</c:v>
                  </c:pt>
                  <c:pt idx="2">
                    <c:v>2.79</c:v>
                  </c:pt>
                  <c:pt idx="3">
                    <c:v>3.17</c:v>
                  </c:pt>
                  <c:pt idx="4">
                    <c:v>4.68</c:v>
                  </c:pt>
                </c:numCache>
              </c:numRef>
            </c:plus>
            <c:minus>
              <c:numRef>
                <c:f>Sheet1!$U$12:$Y$12</c:f>
                <c:numCache>
                  <c:formatCode>General</c:formatCode>
                  <c:ptCount val="5"/>
                  <c:pt idx="0">
                    <c:v>1.22</c:v>
                  </c:pt>
                  <c:pt idx="1">
                    <c:v>0.87</c:v>
                  </c:pt>
                  <c:pt idx="2">
                    <c:v>2.79</c:v>
                  </c:pt>
                  <c:pt idx="3">
                    <c:v>3.17</c:v>
                  </c:pt>
                  <c:pt idx="4">
                    <c:v>4.68</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13.71</c:v>
                </c:pt>
                <c:pt idx="1">
                  <c:v>12.3</c:v>
                </c:pt>
                <c:pt idx="2">
                  <c:v>23.16</c:v>
                </c:pt>
                <c:pt idx="3" formatCode="General">
                  <c:v>45.54</c:v>
                </c:pt>
                <c:pt idx="4" formatCode="General">
                  <c:v>62.31</c:v>
                </c:pt>
              </c:numCache>
            </c:numRef>
          </c:val>
          <c:extLst>
            <c:ext xmlns:c16="http://schemas.microsoft.com/office/drawing/2014/chart" uri="{C3380CC4-5D6E-409C-BE32-E72D297353CC}">
              <c16:uniqueId val="{00000005-8D7B-44B6-9426-3032D04774F8}"/>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max val="70"/>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a:t>
                </a:r>
              </a:p>
            </c:rich>
          </c:tx>
          <c:layout>
            <c:manualLayout>
              <c:xMode val="edge"/>
              <c:yMode val="edge"/>
              <c:x val="3.0202202107612154E-3"/>
              <c:y val="0.44173349485160507"/>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a:t>(l) Sand</a:t>
            </a:r>
          </a:p>
        </c:rich>
      </c:tx>
      <c:layout>
        <c:manualLayout>
          <c:xMode val="edge"/>
          <c:yMode val="edge"/>
          <c:x val="0.42641874935261526"/>
          <c:y val="0"/>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114383117296122"/>
          <c:y val="0.14160156250000003"/>
          <c:w val="0.80630430081538673"/>
          <c:h val="0.68486728693349652"/>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1.5390534821085032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986-4B23-9592-A5A817B60B40}"/>
                </c:ext>
              </c:extLst>
            </c:dLbl>
            <c:dLbl>
              <c:idx val="1"/>
              <c:layout>
                <c:manualLayout>
                  <c:x val="4.2310458221898892E-17"/>
                  <c:y val="2.3085802231627567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986-4B23-9592-A5A817B60B40}"/>
                </c:ext>
              </c:extLst>
            </c:dLbl>
            <c:dLbl>
              <c:idx val="2"/>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986-4B23-9592-A5A817B60B40}"/>
                </c:ext>
              </c:extLst>
            </c:dLbl>
            <c:dLbl>
              <c:idx val="3"/>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986-4B23-9592-A5A817B60B40}"/>
                </c:ext>
              </c:extLst>
            </c:dLbl>
            <c:dLbl>
              <c:idx val="4"/>
              <c:layout>
                <c:manualLayout>
                  <c:x val="0"/>
                  <c:y val="1.4635550317657004E-2"/>
                </c:manualLayout>
              </c:layout>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986-4B23-9592-A5A817B60B40}"/>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0.55000000000000004</c:v>
                  </c:pt>
                  <c:pt idx="1">
                    <c:v>0.56999999999999995</c:v>
                  </c:pt>
                  <c:pt idx="2">
                    <c:v>2.4</c:v>
                  </c:pt>
                  <c:pt idx="3">
                    <c:v>1.45</c:v>
                  </c:pt>
                  <c:pt idx="4">
                    <c:v>0.88</c:v>
                  </c:pt>
                </c:numCache>
              </c:numRef>
            </c:plus>
            <c:minus>
              <c:numRef>
                <c:f>Sheet1!$U$12:$Y$12</c:f>
                <c:numCache>
                  <c:formatCode>General</c:formatCode>
                  <c:ptCount val="5"/>
                  <c:pt idx="0">
                    <c:v>0.55000000000000004</c:v>
                  </c:pt>
                  <c:pt idx="1">
                    <c:v>0.56999999999999995</c:v>
                  </c:pt>
                  <c:pt idx="2">
                    <c:v>2.4</c:v>
                  </c:pt>
                  <c:pt idx="3">
                    <c:v>1.45</c:v>
                  </c:pt>
                  <c:pt idx="4">
                    <c:v>0.88</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89.12</c:v>
                </c:pt>
                <c:pt idx="1">
                  <c:v>79.8</c:v>
                </c:pt>
                <c:pt idx="2">
                  <c:v>73.67</c:v>
                </c:pt>
                <c:pt idx="3" formatCode="General">
                  <c:v>63.79</c:v>
                </c:pt>
                <c:pt idx="4" formatCode="General">
                  <c:v>50.08</c:v>
                </c:pt>
              </c:numCache>
            </c:numRef>
          </c:val>
          <c:extLst>
            <c:ext xmlns:c16="http://schemas.microsoft.com/office/drawing/2014/chart" uri="{C3380CC4-5D6E-409C-BE32-E72D297353CC}">
              <c16:uniqueId val="{00000005-8986-4B23-9592-A5A817B60B40}"/>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max val="90"/>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a:t>(m) Silt</a:t>
            </a:r>
          </a:p>
        </c:rich>
      </c:tx>
      <c:layout>
        <c:manualLayout>
          <c:xMode val="edge"/>
          <c:yMode val="edge"/>
          <c:x val="0.42641874935261526"/>
          <c:y val="1.6384009691096306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114383117296122"/>
          <c:y val="0.14160156250000003"/>
          <c:w val="0.80630430081538673"/>
          <c:h val="0.68487946698970326"/>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7.6923076923076927E-3"/>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4F7-4C8F-BB57-3FC96DCF8FCD}"/>
                </c:ext>
              </c:extLst>
            </c:dLbl>
            <c:dLbl>
              <c:idx val="1"/>
              <c:layout>
                <c:manualLayout>
                  <c:x val="4.2310458221898892E-17"/>
                  <c:y val="1.5384615384615385E-2"/>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4F7-4C8F-BB57-3FC96DCF8FCD}"/>
                </c:ext>
              </c:extLst>
            </c:dLbl>
            <c:dLbl>
              <c:idx val="2"/>
              <c:layout>
                <c:manualLayout>
                  <c:x val="0"/>
                  <c:y val="-3.0769230769230806E-2"/>
                </c:manualLayout>
              </c:layout>
              <c:tx>
                <c:rich>
                  <a:bodyPr/>
                  <a:lstStyle/>
                  <a:p>
                    <a:r>
                      <a:rPr lang="en-US"/>
                      <a:t>cf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4F7-4C8F-BB57-3FC96DCF8FCD}"/>
                </c:ext>
              </c:extLst>
            </c:dLbl>
            <c:dLbl>
              <c:idx val="3"/>
              <c:layout>
                <c:manualLayout>
                  <c:x val="-1.6924183288759557E-16"/>
                  <c:y val="-7.6923076923077274E-3"/>
                </c:manualLayout>
              </c:layout>
              <c:tx>
                <c:rich>
                  <a:bodyPr/>
                  <a:lstStyle/>
                  <a:p>
                    <a:r>
                      <a:rPr lang="en-US"/>
                      <a:t>df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4F7-4C8F-BB57-3FC96DCF8FCD}"/>
                </c:ext>
              </c:extLst>
            </c:dLbl>
            <c:dLbl>
              <c:idx val="4"/>
              <c:layout>
                <c:manualLayout>
                  <c:x val="0"/>
                  <c:y val="-8.4530587522713679E-3"/>
                </c:manualLayout>
              </c:layout>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4F7-4C8F-BB57-3FC96DCF8FCD}"/>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0.68</c:v>
                  </c:pt>
                  <c:pt idx="1">
                    <c:v>0.3</c:v>
                  </c:pt>
                  <c:pt idx="2">
                    <c:v>2.65</c:v>
                  </c:pt>
                  <c:pt idx="3">
                    <c:v>1.81</c:v>
                  </c:pt>
                  <c:pt idx="4">
                    <c:v>1.7</c:v>
                  </c:pt>
                </c:numCache>
              </c:numRef>
            </c:plus>
            <c:minus>
              <c:numRef>
                <c:f>Sheet1!$U$12:$Y$12</c:f>
                <c:numCache>
                  <c:formatCode>General</c:formatCode>
                  <c:ptCount val="5"/>
                  <c:pt idx="0">
                    <c:v>0.68</c:v>
                  </c:pt>
                  <c:pt idx="1">
                    <c:v>0.3</c:v>
                  </c:pt>
                  <c:pt idx="2">
                    <c:v>2.65</c:v>
                  </c:pt>
                  <c:pt idx="3">
                    <c:v>1.81</c:v>
                  </c:pt>
                  <c:pt idx="4">
                    <c:v>1.7</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6.78</c:v>
                </c:pt>
                <c:pt idx="1">
                  <c:v>10.97</c:v>
                </c:pt>
                <c:pt idx="2">
                  <c:v>18.329999999999998</c:v>
                </c:pt>
                <c:pt idx="3" formatCode="General">
                  <c:v>20.6</c:v>
                </c:pt>
                <c:pt idx="4" formatCode="General">
                  <c:v>25.8</c:v>
                </c:pt>
              </c:numCache>
            </c:numRef>
          </c:val>
          <c:extLst>
            <c:ext xmlns:c16="http://schemas.microsoft.com/office/drawing/2014/chart" uri="{C3380CC4-5D6E-409C-BE32-E72D297353CC}">
              <c16:uniqueId val="{00000005-A4F7-4C8F-BB57-3FC96DCF8FCD}"/>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a:t>(n) Clay</a:t>
            </a:r>
          </a:p>
        </c:rich>
      </c:tx>
      <c:layout>
        <c:manualLayout>
          <c:xMode val="edge"/>
          <c:yMode val="edge"/>
          <c:x val="0.41458607238315393"/>
          <c:y val="1.5669109210230756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124942638414416"/>
          <c:y val="0.14160156250000003"/>
          <c:w val="0.80619869324845028"/>
          <c:h val="0.68480806707180109"/>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7.7101002313030072E-3"/>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52C-483D-8412-BE2C79D943BB}"/>
                </c:ext>
              </c:extLst>
            </c:dLbl>
            <c:dLbl>
              <c:idx val="1"/>
              <c:tx>
                <c:rich>
                  <a:bodyPr/>
                  <a:lstStyle/>
                  <a:p>
                    <a:r>
                      <a:rPr lang="en-US"/>
                      <a:t>bf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52C-483D-8412-BE2C79D943BB}"/>
                </c:ext>
              </c:extLst>
            </c:dLbl>
            <c:dLbl>
              <c:idx val="2"/>
              <c:tx>
                <c:rich>
                  <a:bodyPr/>
                  <a:lstStyle/>
                  <a:p>
                    <a:r>
                      <a:rPr lang="en-US"/>
                      <a:t>cf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52C-483D-8412-BE2C79D943BB}"/>
                </c:ext>
              </c:extLst>
            </c:dLbl>
            <c:dLbl>
              <c:idx val="3"/>
              <c:layout>
                <c:manualLayout>
                  <c:x val="-8.4797046935933348E-17"/>
                  <c:y val="1.5420200462605943E-2"/>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52C-483D-8412-BE2C79D943BB}"/>
                </c:ext>
              </c:extLst>
            </c:dLbl>
            <c:dLbl>
              <c:idx val="4"/>
              <c:layout>
                <c:manualLayout>
                  <c:x val="-1.695940938718667E-16"/>
                  <c:y val="-3.1565878860362211E-2"/>
                </c:manualLayout>
              </c:layout>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52C-483D-8412-BE2C79D943BB}"/>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0.49</c:v>
                  </c:pt>
                  <c:pt idx="1">
                    <c:v>0.81</c:v>
                  </c:pt>
                  <c:pt idx="2">
                    <c:v>1.1599999999999999</c:v>
                  </c:pt>
                  <c:pt idx="3">
                    <c:v>0.38</c:v>
                  </c:pt>
                  <c:pt idx="4">
                    <c:v>2.58</c:v>
                  </c:pt>
                </c:numCache>
              </c:numRef>
            </c:plus>
            <c:minus>
              <c:numRef>
                <c:f>Sheet1!$U$12:$Y$12</c:f>
                <c:numCache>
                  <c:formatCode>General</c:formatCode>
                  <c:ptCount val="5"/>
                  <c:pt idx="0">
                    <c:v>0.49</c:v>
                  </c:pt>
                  <c:pt idx="1">
                    <c:v>0.81</c:v>
                  </c:pt>
                  <c:pt idx="2">
                    <c:v>1.1599999999999999</c:v>
                  </c:pt>
                  <c:pt idx="3">
                    <c:v>0.38</c:v>
                  </c:pt>
                  <c:pt idx="4">
                    <c:v>2.58</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4.0999999999999996</c:v>
                </c:pt>
                <c:pt idx="1">
                  <c:v>9.24</c:v>
                </c:pt>
                <c:pt idx="2">
                  <c:v>8</c:v>
                </c:pt>
                <c:pt idx="3" formatCode="General">
                  <c:v>15.62</c:v>
                </c:pt>
                <c:pt idx="4" formatCode="General">
                  <c:v>24.23</c:v>
                </c:pt>
              </c:numCache>
            </c:numRef>
          </c:val>
          <c:extLst>
            <c:ext xmlns:c16="http://schemas.microsoft.com/office/drawing/2014/chart" uri="{C3380CC4-5D6E-409C-BE32-E72D297353CC}">
              <c16:uniqueId val="{00000005-152C-483D-8412-BE2C79D943BB}"/>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1651390434834"/>
          <c:y val="5.0925925925925923E-2"/>
          <c:w val="0.66318336516835918"/>
          <c:h val="0.76800891218077516"/>
        </c:manualLayout>
      </c:layout>
      <c:barChart>
        <c:barDir val="col"/>
        <c:grouping val="stacked"/>
        <c:varyColors val="0"/>
        <c:ser>
          <c:idx val="0"/>
          <c:order val="0"/>
          <c:tx>
            <c:strRef>
              <c:f>Sheet5!$R$2</c:f>
              <c:strCache>
                <c:ptCount val="1"/>
                <c:pt idx="0">
                  <c:v>SOC</c:v>
                </c:pt>
              </c:strCache>
            </c:strRef>
          </c:tx>
          <c:spPr>
            <a:pattFill prst="wdDnDiag">
              <a:fgClr>
                <a:schemeClr val="tx1"/>
              </a:fgClr>
              <a:bgClr>
                <a:schemeClr val="bg1"/>
              </a:bgClr>
            </a:pattFill>
            <a:ln w="6350">
              <a:solidFill>
                <a:schemeClr val="tx1"/>
              </a:solidFill>
            </a:ln>
            <a:effectLst/>
          </c:spPr>
          <c:invertIfNegative val="0"/>
          <c:dLbls>
            <c:delete val="1"/>
          </c:dLbls>
          <c:cat>
            <c:strRef>
              <c:f>Sheet5!$Q$3:$Q$7</c:f>
              <c:strCache>
                <c:ptCount val="5"/>
                <c:pt idx="0">
                  <c:v>L1</c:v>
                </c:pt>
                <c:pt idx="1">
                  <c:v>L2</c:v>
                </c:pt>
                <c:pt idx="2">
                  <c:v>L3</c:v>
                </c:pt>
                <c:pt idx="3">
                  <c:v>L4</c:v>
                </c:pt>
                <c:pt idx="4">
                  <c:v>MF</c:v>
                </c:pt>
              </c:strCache>
            </c:strRef>
          </c:cat>
          <c:val>
            <c:numRef>
              <c:f>Sheet5!$R$3:$R$7</c:f>
              <c:numCache>
                <c:formatCode>0.0000</c:formatCode>
                <c:ptCount val="5"/>
                <c:pt idx="0">
                  <c:v>1.2486168741355462E-2</c:v>
                </c:pt>
                <c:pt idx="1">
                  <c:v>1.5031120331950209E-2</c:v>
                </c:pt>
                <c:pt idx="2">
                  <c:v>0.1471697786998617</c:v>
                </c:pt>
                <c:pt idx="3">
                  <c:v>0.16104771784232361</c:v>
                </c:pt>
                <c:pt idx="4">
                  <c:v>0.2817738589211618</c:v>
                </c:pt>
              </c:numCache>
            </c:numRef>
          </c:val>
          <c:extLst>
            <c:ext xmlns:c16="http://schemas.microsoft.com/office/drawing/2014/chart" uri="{C3380CC4-5D6E-409C-BE32-E72D297353CC}">
              <c16:uniqueId val="{00000000-A444-40BD-B200-566FE3D62F6C}"/>
            </c:ext>
          </c:extLst>
        </c:ser>
        <c:ser>
          <c:idx val="1"/>
          <c:order val="1"/>
          <c:tx>
            <c:strRef>
              <c:f>Sheet5!$S$2</c:f>
              <c:strCache>
                <c:ptCount val="1"/>
                <c:pt idx="0">
                  <c:v>AP</c:v>
                </c:pt>
              </c:strCache>
            </c:strRef>
          </c:tx>
          <c:spPr>
            <a:pattFill prst="narVert">
              <a:fgClr>
                <a:schemeClr val="tx1"/>
              </a:fgClr>
              <a:bgClr>
                <a:schemeClr val="bg1"/>
              </a:bgClr>
            </a:pattFill>
            <a:ln w="6350">
              <a:solidFill>
                <a:schemeClr val="tx1"/>
              </a:solidFill>
            </a:ln>
            <a:effectLst/>
          </c:spPr>
          <c:invertIfNegative val="0"/>
          <c:dLbls>
            <c:delete val="1"/>
          </c:dLbls>
          <c:cat>
            <c:strRef>
              <c:f>Sheet5!$Q$3:$Q$7</c:f>
              <c:strCache>
                <c:ptCount val="5"/>
                <c:pt idx="0">
                  <c:v>L1</c:v>
                </c:pt>
                <c:pt idx="1">
                  <c:v>L2</c:v>
                </c:pt>
                <c:pt idx="2">
                  <c:v>L3</c:v>
                </c:pt>
                <c:pt idx="3">
                  <c:v>L4</c:v>
                </c:pt>
                <c:pt idx="4">
                  <c:v>MF</c:v>
                </c:pt>
              </c:strCache>
            </c:strRef>
          </c:cat>
          <c:val>
            <c:numRef>
              <c:f>Sheet5!$S$3:$S$7</c:f>
              <c:numCache>
                <c:formatCode>0.0000</c:formatCode>
                <c:ptCount val="5"/>
                <c:pt idx="0">
                  <c:v>7.4853125331635351E-2</c:v>
                </c:pt>
                <c:pt idx="1">
                  <c:v>0.1558916696513849</c:v>
                </c:pt>
                <c:pt idx="2">
                  <c:v>0.20453625437758677</c:v>
                </c:pt>
                <c:pt idx="3">
                  <c:v>0.25676669452403694</c:v>
                </c:pt>
                <c:pt idx="4">
                  <c:v>0.31284618751989812</c:v>
                </c:pt>
              </c:numCache>
            </c:numRef>
          </c:val>
          <c:extLst>
            <c:ext xmlns:c16="http://schemas.microsoft.com/office/drawing/2014/chart" uri="{C3380CC4-5D6E-409C-BE32-E72D297353CC}">
              <c16:uniqueId val="{00000001-A444-40BD-B200-566FE3D62F6C}"/>
            </c:ext>
          </c:extLst>
        </c:ser>
        <c:ser>
          <c:idx val="2"/>
          <c:order val="2"/>
          <c:tx>
            <c:strRef>
              <c:f>Sheet5!$T$2</c:f>
              <c:strCache>
                <c:ptCount val="1"/>
                <c:pt idx="0">
                  <c:v>Clay</c:v>
                </c:pt>
              </c:strCache>
            </c:strRef>
          </c:tx>
          <c:spPr>
            <a:pattFill prst="pct20">
              <a:fgClr>
                <a:schemeClr val="tx1"/>
              </a:fgClr>
              <a:bgClr>
                <a:schemeClr val="bg1"/>
              </a:bgClr>
            </a:pattFill>
            <a:ln w="6350">
              <a:solidFill>
                <a:schemeClr val="tx1"/>
              </a:solidFill>
            </a:ln>
            <a:effectLst/>
          </c:spPr>
          <c:invertIfNegative val="0"/>
          <c:dLbls>
            <c:dLbl>
              <c:idx val="0"/>
              <c:layout>
                <c:manualLayout>
                  <c:x val="0"/>
                  <c:y val="-6.2523330417031203E-2"/>
                </c:manualLayout>
              </c:layout>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A444-40BD-B200-566FE3D62F6C}"/>
                </c:ext>
              </c:extLst>
            </c:dLbl>
            <c:dLbl>
              <c:idx val="1"/>
              <c:layout>
                <c:manualLayout>
                  <c:x val="0"/>
                  <c:y val="-0.10398585593467492"/>
                </c:manualLayout>
              </c:layout>
              <c:tx>
                <c:rich>
                  <a:bodyPr/>
                  <a:lstStyle/>
                  <a:p>
                    <a:r>
                      <a:rPr lang="en-US"/>
                      <a:t>b</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444-40BD-B200-566FE3D62F6C}"/>
                </c:ext>
              </c:extLst>
            </c:dLbl>
            <c:dLbl>
              <c:idx val="2"/>
              <c:layout>
                <c:manualLayout>
                  <c:x val="0"/>
                  <c:y val="-9.0467337416156313E-2"/>
                </c:manualLayout>
              </c:layout>
              <c:tx>
                <c:rich>
                  <a:bodyPr/>
                  <a:lstStyle/>
                  <a:p>
                    <a:r>
                      <a:rPr lang="en-US"/>
                      <a:t>c</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A444-40BD-B200-566FE3D62F6C}"/>
                </c:ext>
              </c:extLst>
            </c:dLbl>
            <c:dLbl>
              <c:idx val="3"/>
              <c:layout>
                <c:manualLayout>
                  <c:x val="0"/>
                  <c:y val="-0.12869860017497814"/>
                </c:manualLayout>
              </c:layout>
              <c:tx>
                <c:rich>
                  <a:bodyPr/>
                  <a:lstStyle/>
                  <a:p>
                    <a:r>
                      <a:rPr lang="en-US"/>
                      <a:t>d</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444-40BD-B200-566FE3D62F6C}"/>
                </c:ext>
              </c:extLst>
            </c:dLbl>
            <c:dLbl>
              <c:idx val="4"/>
              <c:layout>
                <c:manualLayout>
                  <c:x val="1.0185067526415994E-16"/>
                  <c:y val="-0.15347513852435113"/>
                </c:manualLayout>
              </c:layout>
              <c:tx>
                <c:rich>
                  <a:bodyPr/>
                  <a:lstStyle/>
                  <a:p>
                    <a:r>
                      <a:rPr lang="en-US"/>
                      <a:t>e</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444-40BD-B200-566FE3D62F6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Sheet5!$X$3:$X$7</c:f>
                <c:numCache>
                  <c:formatCode>General</c:formatCode>
                  <c:ptCount val="5"/>
                  <c:pt idx="0">
                    <c:v>1.8085820952645455E-2</c:v>
                  </c:pt>
                  <c:pt idx="1">
                    <c:v>4.1347244116176171E-2</c:v>
                  </c:pt>
                  <c:pt idx="2">
                    <c:v>3.1552514503342906E-2</c:v>
                  </c:pt>
                  <c:pt idx="3">
                    <c:v>2.8667642563720962E-2</c:v>
                  </c:pt>
                  <c:pt idx="4">
                    <c:v>9.5666603594796642E-3</c:v>
                  </c:pt>
                </c:numCache>
              </c:numRef>
            </c:plus>
            <c:minus>
              <c:numRef>
                <c:f>Sheet5!$X$3:$X$7</c:f>
                <c:numCache>
                  <c:formatCode>General</c:formatCode>
                  <c:ptCount val="5"/>
                  <c:pt idx="0">
                    <c:v>1.8085820952645455E-2</c:v>
                  </c:pt>
                  <c:pt idx="1">
                    <c:v>4.1347244116176171E-2</c:v>
                  </c:pt>
                  <c:pt idx="2">
                    <c:v>3.1552514503342906E-2</c:v>
                  </c:pt>
                  <c:pt idx="3">
                    <c:v>2.8667642563720962E-2</c:v>
                  </c:pt>
                  <c:pt idx="4">
                    <c:v>9.5666603594796642E-3</c:v>
                  </c:pt>
                </c:numCache>
              </c:numRef>
            </c:minus>
            <c:spPr>
              <a:noFill/>
              <a:ln w="12700" cap="flat" cmpd="sng" algn="ctr">
                <a:solidFill>
                  <a:schemeClr val="tx1"/>
                </a:solidFill>
                <a:round/>
              </a:ln>
              <a:effectLst/>
            </c:spPr>
          </c:errBars>
          <c:cat>
            <c:strRef>
              <c:f>Sheet5!$Q$3:$Q$7</c:f>
              <c:strCache>
                <c:ptCount val="5"/>
                <c:pt idx="0">
                  <c:v>L1</c:v>
                </c:pt>
                <c:pt idx="1">
                  <c:v>L2</c:v>
                </c:pt>
                <c:pt idx="2">
                  <c:v>L3</c:v>
                </c:pt>
                <c:pt idx="3">
                  <c:v>L4</c:v>
                </c:pt>
                <c:pt idx="4">
                  <c:v>MF</c:v>
                </c:pt>
              </c:strCache>
            </c:strRef>
          </c:cat>
          <c:val>
            <c:numRef>
              <c:f>Sheet5!$T$3:$T$7</c:f>
              <c:numCache>
                <c:formatCode>0.0000</c:formatCode>
                <c:ptCount val="5"/>
                <c:pt idx="0">
                  <c:v>4.8831460674157307E-2</c:v>
                </c:pt>
                <c:pt idx="1">
                  <c:v>0.10793539325842696</c:v>
                </c:pt>
                <c:pt idx="2">
                  <c:v>9.5280898876404507E-2</c:v>
                </c:pt>
                <c:pt idx="3">
                  <c:v>0.18599625468164793</c:v>
                </c:pt>
                <c:pt idx="4">
                  <c:v>0.28733146067415732</c:v>
                </c:pt>
              </c:numCache>
            </c:numRef>
          </c:val>
          <c:extLst>
            <c:ext xmlns:c16="http://schemas.microsoft.com/office/drawing/2014/chart" uri="{C3380CC4-5D6E-409C-BE32-E72D297353CC}">
              <c16:uniqueId val="{00000007-A444-40BD-B200-566FE3D62F6C}"/>
            </c:ext>
          </c:extLst>
        </c:ser>
        <c:dLbls>
          <c:dLblPos val="ctr"/>
          <c:showLegendKey val="0"/>
          <c:showVal val="1"/>
          <c:showCatName val="0"/>
          <c:showSerName val="0"/>
          <c:showPercent val="0"/>
          <c:showBubbleSize val="0"/>
        </c:dLbls>
        <c:gapWidth val="75"/>
        <c:overlap val="100"/>
        <c:axId val="493392072"/>
        <c:axId val="493398960"/>
      </c:barChart>
      <c:catAx>
        <c:axId val="493392072"/>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a:t>Age of site (years)</a:t>
                </a:r>
              </a:p>
            </c:rich>
          </c:tx>
          <c:layout>
            <c:manualLayout>
              <c:xMode val="edge"/>
              <c:yMode val="edge"/>
              <c:x val="0.35522987637016579"/>
              <c:y val="0.92017616295072946"/>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93398960"/>
        <c:crosses val="autoZero"/>
        <c:auto val="1"/>
        <c:lblAlgn val="ctr"/>
        <c:lblOffset val="100"/>
        <c:noMultiLvlLbl val="0"/>
      </c:catAx>
      <c:valAx>
        <c:axId val="493398960"/>
        <c:scaling>
          <c:orientation val="minMax"/>
        </c:scaling>
        <c:delete val="0"/>
        <c:axPos val="l"/>
        <c:majorGridlines>
          <c:spPr>
            <a:ln w="6350" cap="flat" cmpd="sng" algn="ctr">
              <a:solidFill>
                <a:schemeClr val="tx1"/>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a:t>Soil Quality Index (SQI)</a:t>
                </a:r>
              </a:p>
            </c:rich>
          </c:tx>
          <c:layout>
            <c:manualLayout>
              <c:xMode val="edge"/>
              <c:yMode val="edge"/>
              <c:x val="1.2133126943985396E-2"/>
              <c:y val="0.1889952961743685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0"/>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93392072"/>
        <c:crosses val="autoZero"/>
        <c:crossBetween val="between"/>
        <c:majorUnit val="0.2"/>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a:t>(a) pH</a:t>
            </a:r>
          </a:p>
        </c:rich>
      </c:tx>
      <c:layout>
        <c:manualLayout>
          <c:xMode val="edge"/>
          <c:yMode val="edge"/>
          <c:x val="0.43210031007892097"/>
          <c:y val="5.8699467300315274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111268611515409"/>
          <c:y val="0.1728926536306957"/>
          <c:w val="0.856320818680673"/>
          <c:h val="0.65113017589219258"/>
        </c:manualLayout>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115-4CDD-A1DE-44258A1AAFAF}"/>
                </c:ext>
              </c:extLst>
            </c:dLbl>
            <c:dLbl>
              <c:idx val="1"/>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115-4CDD-A1DE-44258A1AAFAF}"/>
                </c:ext>
              </c:extLst>
            </c:dLbl>
            <c:dLbl>
              <c:idx val="2"/>
              <c:tx>
                <c:rich>
                  <a:bodyPr/>
                  <a:lstStyle/>
                  <a:p>
                    <a:r>
                      <a:rPr lang="en-US"/>
                      <a:t>cf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115-4CDD-A1DE-44258A1AAFAF}"/>
                </c:ext>
              </c:extLst>
            </c:dLbl>
            <c:dLbl>
              <c:idx val="3"/>
              <c:tx>
                <c:rich>
                  <a:bodyPr/>
                  <a:lstStyle/>
                  <a:p>
                    <a:r>
                      <a:rPr lang="en-US"/>
                      <a:t>df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15-4CDD-A1DE-44258A1AAFAF}"/>
                </c:ext>
              </c:extLst>
            </c:dLbl>
            <c:dLbl>
              <c:idx val="4"/>
              <c:tx>
                <c:rich>
                  <a:bodyPr/>
                  <a:lstStyle/>
                  <a:p>
                    <a:r>
                      <a:rPr lang="en-US"/>
                      <a:t>ef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115-4CDD-A1DE-44258A1AAFAF}"/>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Sheet1!$U$12:$Y$12</c:f>
                <c:numCache>
                  <c:formatCode>General</c:formatCode>
                  <c:ptCount val="5"/>
                  <c:pt idx="0">
                    <c:v>0.11</c:v>
                  </c:pt>
                  <c:pt idx="1">
                    <c:v>0.3</c:v>
                  </c:pt>
                  <c:pt idx="2">
                    <c:v>0.06</c:v>
                  </c:pt>
                  <c:pt idx="3">
                    <c:v>0.25</c:v>
                  </c:pt>
                  <c:pt idx="4">
                    <c:v>0.05</c:v>
                  </c:pt>
                </c:numCache>
              </c:numRef>
            </c:plus>
            <c:minus>
              <c:numRef>
                <c:f>Sheet1!$U$12:$Y$12</c:f>
                <c:numCache>
                  <c:formatCode>General</c:formatCode>
                  <c:ptCount val="5"/>
                  <c:pt idx="0">
                    <c:v>0.11</c:v>
                  </c:pt>
                  <c:pt idx="1">
                    <c:v>0.3</c:v>
                  </c:pt>
                  <c:pt idx="2">
                    <c:v>0.06</c:v>
                  </c:pt>
                  <c:pt idx="3">
                    <c:v>0.25</c:v>
                  </c:pt>
                  <c:pt idx="4">
                    <c:v>0.05</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6.17</c:v>
                </c:pt>
                <c:pt idx="1">
                  <c:v>6.86</c:v>
                </c:pt>
                <c:pt idx="2">
                  <c:v>5.07</c:v>
                </c:pt>
                <c:pt idx="3" formatCode="General">
                  <c:v>5.0999999999999996</c:v>
                </c:pt>
                <c:pt idx="4" formatCode="General">
                  <c:v>4.75</c:v>
                </c:pt>
              </c:numCache>
            </c:numRef>
          </c:val>
          <c:extLst>
            <c:ext xmlns:c16="http://schemas.microsoft.com/office/drawing/2014/chart" uri="{C3380CC4-5D6E-409C-BE32-E72D297353CC}">
              <c16:uniqueId val="{00000005-1115-4CDD-A1DE-44258A1AAFAF}"/>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(b) Electrical</a:t>
            </a:r>
            <a:r>
              <a:rPr lang="en-IN" sz="800" baseline="0" dirty="0"/>
              <a:t> Conductivity</a:t>
            </a:r>
            <a:endParaRPr lang="en-IN" sz="800" dirty="0"/>
          </a:p>
        </c:rich>
      </c:tx>
      <c:layout>
        <c:manualLayout>
          <c:xMode val="edge"/>
          <c:yMode val="edge"/>
          <c:x val="0.27744602664216816"/>
          <c:y val="1.5692275286989595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588999526184628"/>
          <c:y val="0.16522711651855157"/>
          <c:w val="0.80155780366682461"/>
          <c:h val="0.65881636541221011"/>
        </c:manualLayout>
      </c:layout>
      <c:barChart>
        <c:barDir val="col"/>
        <c:grouping val="clustered"/>
        <c:varyColors val="0"/>
        <c:ser>
          <c:idx val="0"/>
          <c:order val="0"/>
          <c:spPr>
            <a:solidFill>
              <a:schemeClr val="accent1"/>
            </a:solidFill>
            <a:ln>
              <a:noFill/>
            </a:ln>
            <a:effectLst/>
          </c:spPr>
          <c:invertIfNegative val="0"/>
          <c:dLbls>
            <c:dLbl>
              <c:idx val="0"/>
              <c:layout>
                <c:manualLayout>
                  <c:x val="-4.210638848770967E-17"/>
                  <c:y val="1.5313935681470138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010-453C-9872-2C1F44B90C04}"/>
                </c:ext>
              </c:extLst>
            </c:dLbl>
            <c:dLbl>
              <c:idx val="1"/>
              <c:tx>
                <c:rich>
                  <a:bodyPr/>
                  <a:lstStyle/>
                  <a:p>
                    <a:r>
                      <a:rPr lang="en-US"/>
                      <a:t>ae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010-453C-9872-2C1F44B90C04}"/>
                </c:ext>
              </c:extLst>
            </c:dLbl>
            <c:dLbl>
              <c:idx val="2"/>
              <c:layout>
                <c:manualLayout>
                  <c:x val="-8.421277697541934E-17"/>
                  <c:y val="-2.2970903522205207E-2"/>
                </c:manualLayout>
              </c:layout>
              <c:tx>
                <c:rich>
                  <a:bodyPr/>
                  <a:lstStyle/>
                  <a:p>
                    <a:r>
                      <a:rPr lang="en-US"/>
                      <a:t>bef</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010-453C-9872-2C1F44B90C04}"/>
                </c:ext>
              </c:extLst>
            </c:dLbl>
            <c:dLbl>
              <c:idx val="3"/>
              <c:layout>
                <c:manualLayout>
                  <c:x val="0"/>
                  <c:y val="-1.5313935681470173E-2"/>
                </c:manualLayout>
              </c:layout>
              <c:tx>
                <c:rich>
                  <a:bodyPr/>
                  <a:lstStyle/>
                  <a:p>
                    <a:r>
                      <a:rPr lang="en-US"/>
                      <a:t>cfg</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010-453C-9872-2C1F44B90C04}"/>
                </c:ext>
              </c:extLst>
            </c:dLbl>
            <c:dLbl>
              <c:idx val="4"/>
              <c:layout>
                <c:manualLayout>
                  <c:x val="0"/>
                  <c:y val="-3.9116253270791379E-2"/>
                </c:manualLayout>
              </c:layout>
              <c:tx>
                <c:rich>
                  <a:bodyPr/>
                  <a:lstStyle/>
                  <a:p>
                    <a:r>
                      <a:rPr lang="en-US"/>
                      <a:t>dg</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010-453C-9872-2C1F44B90C04}"/>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2.62</c:v>
                  </c:pt>
                  <c:pt idx="1">
                    <c:v>2.88</c:v>
                  </c:pt>
                  <c:pt idx="2">
                    <c:v>11.11</c:v>
                  </c:pt>
                  <c:pt idx="3">
                    <c:v>7.5</c:v>
                  </c:pt>
                  <c:pt idx="4">
                    <c:v>10.65</c:v>
                  </c:pt>
                </c:numCache>
              </c:numRef>
            </c:plus>
            <c:minus>
              <c:numRef>
                <c:f>Sheet1!$U$12:$Y$12</c:f>
                <c:numCache>
                  <c:formatCode>General</c:formatCode>
                  <c:ptCount val="5"/>
                  <c:pt idx="0">
                    <c:v>2.62</c:v>
                  </c:pt>
                  <c:pt idx="1">
                    <c:v>2.88</c:v>
                  </c:pt>
                  <c:pt idx="2">
                    <c:v>11.11</c:v>
                  </c:pt>
                  <c:pt idx="3">
                    <c:v>7.5</c:v>
                  </c:pt>
                  <c:pt idx="4">
                    <c:v>10.65</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44.85</c:v>
                </c:pt>
                <c:pt idx="1">
                  <c:v>54.48</c:v>
                </c:pt>
                <c:pt idx="2">
                  <c:v>70.97</c:v>
                </c:pt>
                <c:pt idx="3" formatCode="General">
                  <c:v>91.6</c:v>
                </c:pt>
                <c:pt idx="4" formatCode="General">
                  <c:v>104</c:v>
                </c:pt>
              </c:numCache>
            </c:numRef>
          </c:val>
          <c:extLst>
            <c:ext xmlns:c16="http://schemas.microsoft.com/office/drawing/2014/chart" uri="{C3380CC4-5D6E-409C-BE32-E72D297353CC}">
              <c16:uniqueId val="{00000005-E010-453C-9872-2C1F44B90C04}"/>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µS/cm</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(c) Soil</a:t>
            </a:r>
            <a:r>
              <a:rPr lang="en-IN" sz="800" baseline="0" dirty="0"/>
              <a:t> Organic Carbon</a:t>
            </a:r>
            <a:endParaRPr lang="en-IN" sz="800" dirty="0"/>
          </a:p>
        </c:rich>
      </c:tx>
      <c:layout>
        <c:manualLayout>
          <c:xMode val="edge"/>
          <c:yMode val="edge"/>
          <c:x val="0.29575562526555593"/>
          <c:y val="1.5692275286989595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292261318897637"/>
          <c:y val="0.16522711651855157"/>
          <c:w val="0.82452530347769015"/>
          <c:h val="0.65115939757147512"/>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1.5313935681470138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814-4392-BB79-169BEB5157B5}"/>
                </c:ext>
              </c:extLst>
            </c:dLbl>
            <c:dLbl>
              <c:idx val="1"/>
              <c:layout>
                <c:manualLayout>
                  <c:x val="-4.209671997140939E-17"/>
                  <c:y val="2.297090352220520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814-4392-BB79-169BEB5157B5}"/>
                </c:ext>
              </c:extLst>
            </c:dLbl>
            <c:dLbl>
              <c:idx val="2"/>
              <c:layout>
                <c:manualLayout>
                  <c:x val="-8.4193439942818779E-17"/>
                  <c:y val="1.5313935681470138E-2"/>
                </c:manualLayout>
              </c:layout>
              <c:tx>
                <c:rich>
                  <a:bodyPr/>
                  <a:lstStyle/>
                  <a:p>
                    <a:r>
                      <a:rPr lang="en-US"/>
                      <a:t>be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814-4392-BB79-169BEB5157B5}"/>
                </c:ext>
              </c:extLst>
            </c:dLbl>
            <c:dLbl>
              <c:idx val="3"/>
              <c:layout>
                <c:manualLayout>
                  <c:x val="-8.4193439942818779E-17"/>
                  <c:y val="1.5313935681470138E-2"/>
                </c:manualLayout>
              </c:layout>
              <c:tx>
                <c:rich>
                  <a:bodyPr/>
                  <a:lstStyle/>
                  <a:p>
                    <a:r>
                      <a:rPr lang="en-US"/>
                      <a:t>ce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814-4392-BB79-169BEB5157B5}"/>
                </c:ext>
              </c:extLst>
            </c:dLbl>
            <c:dLbl>
              <c:idx val="4"/>
              <c:layout>
                <c:manualLayout>
                  <c:x val="0"/>
                  <c:y val="-1.6145349748586175E-2"/>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814-4392-BB79-169BEB5157B5}"/>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0.02</c:v>
                  </c:pt>
                  <c:pt idx="1">
                    <c:v>0.02</c:v>
                  </c:pt>
                  <c:pt idx="2">
                    <c:v>0.09</c:v>
                  </c:pt>
                  <c:pt idx="3">
                    <c:v>0.03</c:v>
                  </c:pt>
                  <c:pt idx="4">
                    <c:v>0.36</c:v>
                  </c:pt>
                </c:numCache>
              </c:numRef>
            </c:plus>
            <c:minus>
              <c:numRef>
                <c:f>Sheet1!$U$12:$Y$12</c:f>
                <c:numCache>
                  <c:formatCode>General</c:formatCode>
                  <c:ptCount val="5"/>
                  <c:pt idx="0">
                    <c:v>0.02</c:v>
                  </c:pt>
                  <c:pt idx="1">
                    <c:v>0.02</c:v>
                  </c:pt>
                  <c:pt idx="2">
                    <c:v>0.09</c:v>
                  </c:pt>
                  <c:pt idx="3">
                    <c:v>0.03</c:v>
                  </c:pt>
                  <c:pt idx="4">
                    <c:v>0.36</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0.18</c:v>
                </c:pt>
                <c:pt idx="1">
                  <c:v>0.22</c:v>
                </c:pt>
                <c:pt idx="2">
                  <c:v>2.06</c:v>
                </c:pt>
                <c:pt idx="3" formatCode="General">
                  <c:v>2.25</c:v>
                </c:pt>
                <c:pt idx="4" formatCode="General">
                  <c:v>3.94</c:v>
                </c:pt>
              </c:numCache>
            </c:numRef>
          </c:val>
          <c:extLst>
            <c:ext xmlns:c16="http://schemas.microsoft.com/office/drawing/2014/chart" uri="{C3380CC4-5D6E-409C-BE32-E72D297353CC}">
              <c16:uniqueId val="{00000005-5814-4392-BB79-169BEB5157B5}"/>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(d) Soil</a:t>
            </a:r>
            <a:r>
              <a:rPr lang="en-IN" sz="800" baseline="0" dirty="0"/>
              <a:t> Organic Matter</a:t>
            </a:r>
            <a:endParaRPr lang="en-IN" sz="800" dirty="0"/>
          </a:p>
        </c:rich>
      </c:tx>
      <c:layout>
        <c:manualLayout>
          <c:xMode val="edge"/>
          <c:yMode val="edge"/>
          <c:x val="0.3040794179573707"/>
          <c:y val="1.8726883516291765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292261318897637"/>
          <c:y val="0.15005349522149425"/>
          <c:w val="0.82452530347769015"/>
          <c:h val="0.66619282322534112"/>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2.2900763358778487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A24-4187-8ED7-242AB90AA2F0}"/>
                </c:ext>
              </c:extLst>
            </c:dLbl>
            <c:dLbl>
              <c:idx val="1"/>
              <c:layout>
                <c:manualLayout>
                  <c:x val="-4.1971432114351623E-17"/>
                  <c:y val="2.2900763358778626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A24-4187-8ED7-242AB90AA2F0}"/>
                </c:ext>
              </c:extLst>
            </c:dLbl>
            <c:dLbl>
              <c:idx val="2"/>
              <c:tx>
                <c:rich>
                  <a:bodyPr/>
                  <a:lstStyle/>
                  <a:p>
                    <a:r>
                      <a:rPr lang="en-US"/>
                      <a:t>be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A24-4187-8ED7-242AB90AA2F0}"/>
                </c:ext>
              </c:extLst>
            </c:dLbl>
            <c:dLbl>
              <c:idx val="3"/>
              <c:layout>
                <c:manualLayout>
                  <c:x val="8.3942864228703247E-17"/>
                  <c:y val="1.5267175572519083E-2"/>
                </c:manualLayout>
              </c:layout>
              <c:tx>
                <c:rich>
                  <a:bodyPr/>
                  <a:lstStyle/>
                  <a:p>
                    <a:r>
                      <a:rPr lang="en-US"/>
                      <a:t>ce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A24-4187-8ED7-242AB90AA2F0}"/>
                </c:ext>
              </c:extLst>
            </c:dLbl>
            <c:dLbl>
              <c:idx val="4"/>
              <c:layout>
                <c:manualLayout>
                  <c:x val="0"/>
                  <c:y val="-1.6145559208435405E-2"/>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A24-4187-8ED7-242AB90AA2F0}"/>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0.04</c:v>
                  </c:pt>
                  <c:pt idx="1">
                    <c:v>0.04</c:v>
                  </c:pt>
                  <c:pt idx="2">
                    <c:v>0.15</c:v>
                  </c:pt>
                  <c:pt idx="3">
                    <c:v>0.05</c:v>
                  </c:pt>
                  <c:pt idx="4">
                    <c:v>0.62</c:v>
                  </c:pt>
                </c:numCache>
              </c:numRef>
            </c:plus>
            <c:minus>
              <c:numRef>
                <c:f>Sheet1!$U$12:$Y$12</c:f>
                <c:numCache>
                  <c:formatCode>General</c:formatCode>
                  <c:ptCount val="5"/>
                  <c:pt idx="0">
                    <c:v>0.04</c:v>
                  </c:pt>
                  <c:pt idx="1">
                    <c:v>0.04</c:v>
                  </c:pt>
                  <c:pt idx="2">
                    <c:v>0.15</c:v>
                  </c:pt>
                  <c:pt idx="3">
                    <c:v>0.05</c:v>
                  </c:pt>
                  <c:pt idx="4">
                    <c:v>0.62</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0.3</c:v>
                </c:pt>
                <c:pt idx="1">
                  <c:v>0.37</c:v>
                </c:pt>
                <c:pt idx="2">
                  <c:v>3.55</c:v>
                </c:pt>
                <c:pt idx="3" formatCode="General">
                  <c:v>3.88</c:v>
                </c:pt>
                <c:pt idx="4" formatCode="General">
                  <c:v>6.79</c:v>
                </c:pt>
              </c:numCache>
            </c:numRef>
          </c:val>
          <c:extLst>
            <c:ext xmlns:c16="http://schemas.microsoft.com/office/drawing/2014/chart" uri="{C3380CC4-5D6E-409C-BE32-E72D297353CC}">
              <c16:uniqueId val="{00000005-6A24-4187-8ED7-242AB90AA2F0}"/>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(e) Mineralisable</a:t>
            </a:r>
            <a:r>
              <a:rPr lang="en-IN" sz="800" baseline="0" dirty="0"/>
              <a:t> Nitrogen</a:t>
            </a:r>
            <a:endParaRPr lang="en-IN" sz="800" dirty="0"/>
          </a:p>
        </c:rich>
      </c:tx>
      <c:layout>
        <c:manualLayout>
          <c:xMode val="edge"/>
          <c:yMode val="edge"/>
          <c:x val="0.28125241216126046"/>
          <c:y val="9.3568009881117801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8900540658224177"/>
          <c:y val="0.11178936030015736"/>
          <c:w val="0.77844225117021659"/>
          <c:h val="0.71215161918287151"/>
        </c:manualLayout>
      </c:layout>
      <c:barChart>
        <c:barDir val="col"/>
        <c:grouping val="clustered"/>
        <c:varyColors val="0"/>
        <c:ser>
          <c:idx val="0"/>
          <c:order val="0"/>
          <c:spPr>
            <a:solidFill>
              <a:schemeClr val="accent1"/>
            </a:solidFill>
            <a:ln>
              <a:noFill/>
            </a:ln>
            <a:effectLst/>
          </c:spPr>
          <c:invertIfNegative val="0"/>
          <c:dLbls>
            <c:dLbl>
              <c:idx val="0"/>
              <c:layout>
                <c:manualLayout>
                  <c:x val="-4.1990658606387519E-17"/>
                  <c:y val="1.5284677111196026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AC5-4A11-ACFE-1E6FA6E83623}"/>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AC5-4A11-ACFE-1E6FA6E83623}"/>
                </c:ext>
              </c:extLst>
            </c:dLbl>
            <c:dLbl>
              <c:idx val="2"/>
              <c:layout>
                <c:manualLayout>
                  <c:x val="-8.3981317212775037E-17"/>
                  <c:y val="-7.6423385555980132E-3"/>
                </c:manualLayout>
              </c:layout>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AC5-4A11-ACFE-1E6FA6E83623}"/>
                </c:ext>
              </c:extLst>
            </c:dLbl>
            <c:dLbl>
              <c:idx val="3"/>
              <c:layout>
                <c:manualLayout>
                  <c:x val="0"/>
                  <c:y val="1.5366884364195159E-2"/>
                </c:manualLayout>
              </c:layout>
              <c:tx>
                <c:rich>
                  <a:bodyPr/>
                  <a:lstStyle/>
                  <a:p>
                    <a:r>
                      <a:rPr lang="en-US"/>
                      <a:t>ce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AC5-4A11-ACFE-1E6FA6E83623}"/>
                </c:ext>
              </c:extLst>
            </c:dLbl>
            <c:dLbl>
              <c:idx val="4"/>
              <c:layout>
                <c:manualLayout>
                  <c:x val="0"/>
                  <c:y val="-1.6145559208435405E-2"/>
                </c:manualLayout>
              </c:layout>
              <c:tx>
                <c:rich>
                  <a:bodyPr/>
                  <a:lstStyle/>
                  <a:p>
                    <a:r>
                      <a:rPr lang="en-US"/>
                      <a:t>de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AC5-4A11-ACFE-1E6FA6E83623}"/>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6.79</c:v>
                  </c:pt>
                  <c:pt idx="1">
                    <c:v>9.36</c:v>
                  </c:pt>
                  <c:pt idx="2">
                    <c:v>71.3</c:v>
                  </c:pt>
                  <c:pt idx="3">
                    <c:v>31.14</c:v>
                  </c:pt>
                  <c:pt idx="4">
                    <c:v>77.12</c:v>
                  </c:pt>
                </c:numCache>
              </c:numRef>
            </c:plus>
            <c:minus>
              <c:numRef>
                <c:f>Sheet1!$U$12:$Y$12</c:f>
                <c:numCache>
                  <c:formatCode>General</c:formatCode>
                  <c:ptCount val="5"/>
                  <c:pt idx="0">
                    <c:v>6.79</c:v>
                  </c:pt>
                  <c:pt idx="1">
                    <c:v>9.36</c:v>
                  </c:pt>
                  <c:pt idx="2">
                    <c:v>71.3</c:v>
                  </c:pt>
                  <c:pt idx="3">
                    <c:v>31.14</c:v>
                  </c:pt>
                  <c:pt idx="4">
                    <c:v>77.12</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49.48</c:v>
                </c:pt>
                <c:pt idx="1">
                  <c:v>120.74</c:v>
                </c:pt>
                <c:pt idx="2">
                  <c:v>727.56</c:v>
                </c:pt>
                <c:pt idx="3" formatCode="General">
                  <c:v>1071.73</c:v>
                </c:pt>
                <c:pt idx="4" formatCode="General">
                  <c:v>1115.9000000000001</c:v>
                </c:pt>
              </c:numCache>
            </c:numRef>
          </c:val>
          <c:extLst>
            <c:ext xmlns:c16="http://schemas.microsoft.com/office/drawing/2014/chart" uri="{C3380CC4-5D6E-409C-BE32-E72D297353CC}">
              <c16:uniqueId val="{00000005-1AC5-4A11-ACFE-1E6FA6E83623}"/>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max val="1300"/>
          <c:min val="0"/>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kg/ha</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(f) Available Phosphorus</a:t>
            </a:r>
          </a:p>
        </c:rich>
      </c:tx>
      <c:layout>
        <c:manualLayout>
          <c:xMode val="edge"/>
          <c:yMode val="edge"/>
          <c:x val="0.29537038207302735"/>
          <c:y val="1.5667208594582992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6557208037598831"/>
          <c:y val="0.15761400761807259"/>
          <c:w val="0.80187560824559856"/>
          <c:h val="0.65871938091868532"/>
        </c:manualLayout>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7D6-4CD3-8CCD-F4E006E3C03D}"/>
                </c:ext>
              </c:extLst>
            </c:dLbl>
            <c:dLbl>
              <c:idx val="1"/>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7D6-4CD3-8CCD-F4E006E3C03D}"/>
                </c:ext>
              </c:extLst>
            </c:dLbl>
            <c:dLbl>
              <c:idx val="2"/>
              <c:layout>
                <c:manualLayout>
                  <c:x val="-8.4077603978669061E-17"/>
                  <c:y val="7.6481835564053535E-3"/>
                </c:manualLayout>
              </c:layout>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7D6-4CD3-8CCD-F4E006E3C03D}"/>
                </c:ext>
              </c:extLst>
            </c:dLbl>
            <c:dLbl>
              <c:idx val="3"/>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7D6-4CD3-8CCD-F4E006E3C03D}"/>
                </c:ext>
              </c:extLst>
            </c:dLbl>
            <c:dLbl>
              <c:idx val="4"/>
              <c:layout>
                <c:manualLayout>
                  <c:x val="0"/>
                  <c:y val="6.7990545158910587E-3"/>
                </c:manualLayout>
              </c:layout>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7D6-4CD3-8CCD-F4E006E3C03D}"/>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1.61</c:v>
                  </c:pt>
                  <c:pt idx="1">
                    <c:v>1.1499999999999999</c:v>
                  </c:pt>
                  <c:pt idx="2">
                    <c:v>0.77</c:v>
                  </c:pt>
                  <c:pt idx="3">
                    <c:v>0.77</c:v>
                  </c:pt>
                  <c:pt idx="4">
                    <c:v>0.86</c:v>
                  </c:pt>
                </c:numCache>
              </c:numRef>
            </c:plus>
            <c:minus>
              <c:numRef>
                <c:f>Sheet1!$U$12:$Y$12</c:f>
                <c:numCache>
                  <c:formatCode>General</c:formatCode>
                  <c:ptCount val="5"/>
                  <c:pt idx="0">
                    <c:v>1.61</c:v>
                  </c:pt>
                  <c:pt idx="1">
                    <c:v>1.1499999999999999</c:v>
                  </c:pt>
                  <c:pt idx="2">
                    <c:v>0.77</c:v>
                  </c:pt>
                  <c:pt idx="3">
                    <c:v>0.77</c:v>
                  </c:pt>
                  <c:pt idx="4">
                    <c:v>0.86</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9.67</c:v>
                </c:pt>
                <c:pt idx="1">
                  <c:v>19.38</c:v>
                </c:pt>
                <c:pt idx="2">
                  <c:v>25.42</c:v>
                </c:pt>
                <c:pt idx="3" formatCode="General">
                  <c:v>31.91</c:v>
                </c:pt>
                <c:pt idx="4" formatCode="General">
                  <c:v>38.880000000000003</c:v>
                </c:pt>
              </c:numCache>
            </c:numRef>
          </c:val>
          <c:extLst>
            <c:ext xmlns:c16="http://schemas.microsoft.com/office/drawing/2014/chart" uri="{C3380CC4-5D6E-409C-BE32-E72D297353CC}">
              <c16:uniqueId val="{00000005-17D6-4CD3-8CCD-F4E006E3C03D}"/>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kg/ha</a:t>
                </a:r>
              </a:p>
            </c:rich>
          </c:tx>
          <c:layout>
            <c:manualLayout>
              <c:xMode val="edge"/>
              <c:yMode val="edge"/>
              <c:x val="3.8776051869920756E-3"/>
              <c:y val="0.40003251983559418"/>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(g) Available</a:t>
            </a:r>
            <a:r>
              <a:rPr lang="en-IN" sz="800" baseline="0" dirty="0"/>
              <a:t> Potassium</a:t>
            </a:r>
            <a:endParaRPr lang="en-IN" sz="800" dirty="0"/>
          </a:p>
        </c:rich>
      </c:tx>
      <c:layout>
        <c:manualLayout>
          <c:xMode val="edge"/>
          <c:yMode val="edge"/>
          <c:x val="0.30325084107578587"/>
          <c:y val="1.7206860770310687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7520557132916048"/>
          <c:y val="0.15017579407065931"/>
          <c:w val="0.79224250314223399"/>
          <c:h val="0.6583354564501287"/>
        </c:manualLayout>
      </c:layout>
      <c:barChart>
        <c:barDir val="col"/>
        <c:grouping val="clustered"/>
        <c:varyColors val="0"/>
        <c:ser>
          <c:idx val="0"/>
          <c:order val="0"/>
          <c:spPr>
            <a:solidFill>
              <a:schemeClr val="accent1"/>
            </a:solidFill>
            <a:ln>
              <a:noFill/>
            </a:ln>
            <a:effectLst/>
          </c:spPr>
          <c:invertIfNegative val="0"/>
          <c:dLbls>
            <c:dLbl>
              <c:idx val="0"/>
              <c:layout>
                <c:manualLayout>
                  <c:x val="0"/>
                  <c:y val="2.2839741149600305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B97-4BEB-B8F5-1523B47ABF0C}"/>
                </c:ext>
              </c:extLst>
            </c:dLbl>
            <c:dLbl>
              <c:idx val="1"/>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B97-4BEB-B8F5-1523B47ABF0C}"/>
                </c:ext>
              </c:extLst>
            </c:dLbl>
            <c:dLbl>
              <c:idx val="2"/>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B97-4BEB-B8F5-1523B47ABF0C}"/>
                </c:ext>
              </c:extLst>
            </c:dLbl>
            <c:dLbl>
              <c:idx val="3"/>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B97-4BEB-B8F5-1523B47ABF0C}"/>
                </c:ext>
              </c:extLst>
            </c:dLbl>
            <c:dLbl>
              <c:idx val="4"/>
              <c:layout>
                <c:manualLayout>
                  <c:x val="0"/>
                  <c:y val="-9.1898486042879968E-4"/>
                </c:manualLayout>
              </c:layout>
              <c:tx>
                <c:rich>
                  <a:bodyPr/>
                  <a:lstStyle/>
                  <a:p>
                    <a:r>
                      <a:rPr lang="en-US"/>
                      <a:t>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B97-4BEB-B8F5-1523B47ABF0C}"/>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4.26</c:v>
                  </c:pt>
                  <c:pt idx="1">
                    <c:v>11.92</c:v>
                  </c:pt>
                  <c:pt idx="2">
                    <c:v>8.6300000000000008</c:v>
                  </c:pt>
                  <c:pt idx="3">
                    <c:v>10.31</c:v>
                  </c:pt>
                  <c:pt idx="4">
                    <c:v>11.54</c:v>
                  </c:pt>
                </c:numCache>
              </c:numRef>
            </c:plus>
            <c:minus>
              <c:numRef>
                <c:f>Sheet1!$U$12:$Y$12</c:f>
                <c:numCache>
                  <c:formatCode>General</c:formatCode>
                  <c:ptCount val="5"/>
                  <c:pt idx="0">
                    <c:v>4.26</c:v>
                  </c:pt>
                  <c:pt idx="1">
                    <c:v>11.92</c:v>
                  </c:pt>
                  <c:pt idx="2">
                    <c:v>8.6300000000000008</c:v>
                  </c:pt>
                  <c:pt idx="3">
                    <c:v>10.31</c:v>
                  </c:pt>
                  <c:pt idx="4">
                    <c:v>11.54</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147.44999999999999</c:v>
                </c:pt>
                <c:pt idx="1">
                  <c:v>197.22</c:v>
                </c:pt>
                <c:pt idx="2">
                  <c:v>379.94</c:v>
                </c:pt>
                <c:pt idx="3" formatCode="General">
                  <c:v>502.36</c:v>
                </c:pt>
                <c:pt idx="4" formatCode="General">
                  <c:v>577.63</c:v>
                </c:pt>
              </c:numCache>
            </c:numRef>
          </c:val>
          <c:extLst>
            <c:ext xmlns:c16="http://schemas.microsoft.com/office/drawing/2014/chart" uri="{C3380CC4-5D6E-409C-BE32-E72D297353CC}">
              <c16:uniqueId val="{00000005-2B97-4BEB-B8F5-1523B47ABF0C}"/>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kg/ha</a:t>
                </a:r>
              </a:p>
            </c:rich>
          </c:tx>
          <c:layout>
            <c:manualLayout>
              <c:xMode val="edge"/>
              <c:yMode val="edge"/>
              <c:x val="2.7576137362825084E-3"/>
              <c:y val="0.39279978658929537"/>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IN" sz="800" dirty="0"/>
              <a:t>(h) Bulk Density</a:t>
            </a:r>
          </a:p>
        </c:rich>
      </c:tx>
      <c:layout>
        <c:manualLayout>
          <c:xMode val="edge"/>
          <c:yMode val="edge"/>
          <c:x val="0.3595758395369118"/>
          <c:y val="1.8264532641040399E-3"/>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manualLayout>
          <c:layoutTarget val="inner"/>
          <c:xMode val="edge"/>
          <c:yMode val="edge"/>
          <c:x val="0.14292261318897637"/>
          <c:y val="0.15762900623660575"/>
          <c:w val="0.82452530347769015"/>
          <c:h val="0.65868730284861177"/>
        </c:manualLayout>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10D-44D6-9F79-0AAC9E2D189C}"/>
                </c:ext>
              </c:extLst>
            </c:dLbl>
            <c:dLbl>
              <c:idx val="1"/>
              <c:layout>
                <c:manualLayout>
                  <c:x val="-4.203880198933453E-17"/>
                  <c:y val="2.2935779816513763E-2"/>
                </c:manualLayout>
              </c:layout>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10D-44D6-9F79-0AAC9E2D189C}"/>
                </c:ext>
              </c:extLst>
            </c:dLbl>
            <c:dLbl>
              <c:idx val="2"/>
              <c:layout>
                <c:manualLayout>
                  <c:x val="0"/>
                  <c:y val="1.5290519877675771E-2"/>
                </c:manualLayout>
              </c:layout>
              <c:tx>
                <c:rich>
                  <a:bodyPr/>
                  <a:lstStyle/>
                  <a:p>
                    <a:r>
                      <a:rPr lang="en-US"/>
                      <a:t>be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10D-44D6-9F79-0AAC9E2D189C}"/>
                </c:ext>
              </c:extLst>
            </c:dLbl>
            <c:dLbl>
              <c:idx val="3"/>
              <c:layout>
                <c:manualLayout>
                  <c:x val="0"/>
                  <c:y val="2.2935779816513763E-2"/>
                </c:manualLayout>
              </c:layout>
              <c:tx>
                <c:rich>
                  <a:bodyPr/>
                  <a:lstStyle/>
                  <a:p>
                    <a:r>
                      <a:rPr lang="en-US"/>
                      <a:t>ce</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10D-44D6-9F79-0AAC9E2D189C}"/>
                </c:ext>
              </c:extLst>
            </c:dLbl>
            <c:dLbl>
              <c:idx val="4"/>
              <c:layout>
                <c:manualLayout>
                  <c:x val="0"/>
                  <c:y val="6.7904355992198222E-3"/>
                </c:manualLayout>
              </c:layout>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10D-44D6-9F79-0AAC9E2D189C}"/>
                </c:ext>
              </c:extLst>
            </c:dLbl>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Sheet1!$U$12:$Y$12</c:f>
                <c:numCache>
                  <c:formatCode>General</c:formatCode>
                  <c:ptCount val="5"/>
                  <c:pt idx="0">
                    <c:v>0.02</c:v>
                  </c:pt>
                  <c:pt idx="1">
                    <c:v>0.03</c:v>
                  </c:pt>
                  <c:pt idx="2">
                    <c:v>0.02</c:v>
                  </c:pt>
                  <c:pt idx="3">
                    <c:v>0.02</c:v>
                  </c:pt>
                  <c:pt idx="4">
                    <c:v>0.03</c:v>
                  </c:pt>
                </c:numCache>
              </c:numRef>
            </c:plus>
            <c:minus>
              <c:numRef>
                <c:f>Sheet1!$U$12:$Y$12</c:f>
                <c:numCache>
                  <c:formatCode>General</c:formatCode>
                  <c:ptCount val="5"/>
                  <c:pt idx="0">
                    <c:v>0.02</c:v>
                  </c:pt>
                  <c:pt idx="1">
                    <c:v>0.03</c:v>
                  </c:pt>
                  <c:pt idx="2">
                    <c:v>0.02</c:v>
                  </c:pt>
                  <c:pt idx="3">
                    <c:v>0.02</c:v>
                  </c:pt>
                  <c:pt idx="4">
                    <c:v>0.03</c:v>
                  </c:pt>
                </c:numCache>
              </c:numRef>
            </c:minus>
            <c:spPr>
              <a:noFill/>
              <a:ln w="9525" cap="flat" cmpd="sng" algn="ctr">
                <a:solidFill>
                  <a:schemeClr val="tx1"/>
                </a:solidFill>
                <a:round/>
              </a:ln>
              <a:effectLst/>
            </c:spPr>
          </c:errBars>
          <c:cat>
            <c:strRef>
              <c:f>Sheet1!$O$11:$S$11</c:f>
              <c:strCache>
                <c:ptCount val="5"/>
                <c:pt idx="0">
                  <c:v>L1</c:v>
                </c:pt>
                <c:pt idx="1">
                  <c:v>L2</c:v>
                </c:pt>
                <c:pt idx="2">
                  <c:v>L3</c:v>
                </c:pt>
                <c:pt idx="3">
                  <c:v>L4</c:v>
                </c:pt>
                <c:pt idx="4">
                  <c:v>Control</c:v>
                </c:pt>
              </c:strCache>
            </c:strRef>
          </c:cat>
          <c:val>
            <c:numRef>
              <c:f>Sheet1!$O$12:$S$12</c:f>
              <c:numCache>
                <c:formatCode>0.00</c:formatCode>
                <c:ptCount val="5"/>
                <c:pt idx="0">
                  <c:v>1.89</c:v>
                </c:pt>
                <c:pt idx="1">
                  <c:v>1.83</c:v>
                </c:pt>
                <c:pt idx="2">
                  <c:v>1.23</c:v>
                </c:pt>
                <c:pt idx="3" formatCode="General">
                  <c:v>1.1399999999999999</c:v>
                </c:pt>
                <c:pt idx="4" formatCode="General">
                  <c:v>0.98</c:v>
                </c:pt>
              </c:numCache>
            </c:numRef>
          </c:val>
          <c:extLst>
            <c:ext xmlns:c16="http://schemas.microsoft.com/office/drawing/2014/chart" uri="{C3380CC4-5D6E-409C-BE32-E72D297353CC}">
              <c16:uniqueId val="{00000005-E10D-44D6-9F79-0AAC9E2D189C}"/>
            </c:ext>
          </c:extLst>
        </c:ser>
        <c:dLbls>
          <c:dLblPos val="outEnd"/>
          <c:showLegendKey val="0"/>
          <c:showVal val="1"/>
          <c:showCatName val="0"/>
          <c:showSerName val="0"/>
          <c:showPercent val="0"/>
          <c:showBubbleSize val="0"/>
        </c:dLbls>
        <c:gapWidth val="150"/>
        <c:axId val="407011696"/>
        <c:axId val="407012024"/>
      </c:barChart>
      <c:catAx>
        <c:axId val="407011696"/>
        <c:scaling>
          <c:orientation val="minMax"/>
        </c:scaling>
        <c:delete val="0"/>
        <c:axPos val="b"/>
        <c:title>
          <c:tx>
            <c:rich>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Sites</a:t>
                </a:r>
              </a:p>
            </c:rich>
          </c:tx>
          <c:overlay val="0"/>
          <c:spPr>
            <a:noFill/>
            <a:ln>
              <a:noFill/>
            </a:ln>
            <a:effectLst/>
          </c:spPr>
          <c:txPr>
            <a:bodyPr rot="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2024"/>
        <c:crosses val="autoZero"/>
        <c:auto val="1"/>
        <c:lblAlgn val="ctr"/>
        <c:lblOffset val="100"/>
        <c:noMultiLvlLbl val="0"/>
      </c:catAx>
      <c:valAx>
        <c:axId val="407012024"/>
        <c:scaling>
          <c:orientation val="minMax"/>
          <c:max val="2"/>
        </c:scaling>
        <c:delete val="0"/>
        <c:axPos val="l"/>
        <c:majorGridlines>
          <c:spPr>
            <a:ln w="0" cap="flat" cmpd="sng" algn="ctr">
              <a:solidFill>
                <a:schemeClr val="tx1"/>
              </a:solidFill>
              <a:round/>
            </a:ln>
            <a:effectLst/>
          </c:spPr>
        </c:majorGridlines>
        <c:title>
          <c:tx>
            <c:rich>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IN" sz="700"/>
                  <a:t>g/cm</a:t>
                </a:r>
                <a:r>
                  <a:rPr lang="en-IN" sz="700" baseline="30000"/>
                  <a:t>3</a:t>
                </a:r>
              </a:p>
            </c:rich>
          </c:tx>
          <c:overlay val="0"/>
          <c:spPr>
            <a:noFill/>
            <a:ln>
              <a:noFill/>
            </a:ln>
            <a:effectLst/>
          </c:spPr>
          <c:txPr>
            <a:bodyPr rot="-54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7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407011696"/>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rawings/drawing1.xml><?xml version="1.0" encoding="utf-8"?>
<c:userShapes xmlns:c="http://schemas.openxmlformats.org/drawingml/2006/chart">
  <cdr:relSizeAnchor xmlns:cdr="http://schemas.openxmlformats.org/drawingml/2006/chartDrawing">
    <cdr:from>
      <cdr:x>0.83268</cdr:x>
      <cdr:y>0.56719</cdr:y>
    </cdr:from>
    <cdr:to>
      <cdr:x>0.91607</cdr:x>
      <cdr:y>0.65516</cdr:y>
    </cdr:to>
    <cdr:pic>
      <cdr:nvPicPr>
        <cdr:cNvPr id="2" name="Picture 1">
          <a:extLst xmlns:a="http://schemas.openxmlformats.org/drawingml/2006/main">
            <a:ext uri="{FF2B5EF4-FFF2-40B4-BE49-F238E27FC236}">
              <a16:creationId xmlns:a16="http://schemas.microsoft.com/office/drawing/2014/main" id="{070258CA-C4D1-4B2D-A369-847D7BC2E6E7}"/>
            </a:ext>
          </a:extLst>
        </cdr:cNvPr>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635690" y="1308480"/>
          <a:ext cx="364103" cy="202943"/>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0.83312</cdr:x>
      <cdr:y>0.44952</cdr:y>
    </cdr:from>
    <cdr:to>
      <cdr:x>0.91684</cdr:x>
      <cdr:y>0.53864</cdr:y>
    </cdr:to>
    <cdr:pic>
      <cdr:nvPicPr>
        <cdr:cNvPr id="3" name="Picture 2">
          <a:extLst xmlns:a="http://schemas.openxmlformats.org/drawingml/2006/main">
            <a:ext uri="{FF2B5EF4-FFF2-40B4-BE49-F238E27FC236}">
              <a16:creationId xmlns:a16="http://schemas.microsoft.com/office/drawing/2014/main" id="{4DF4F810-8EF0-4FAC-BADE-558BAC3CF060}"/>
            </a:ext>
          </a:extLst>
        </cdr:cNvPr>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637599" y="1037022"/>
          <a:ext cx="365544" cy="205596"/>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0.83283</cdr:x>
      <cdr:y>0.3247</cdr:y>
    </cdr:from>
    <cdr:to>
      <cdr:x>0.91796</cdr:x>
      <cdr:y>0.42077</cdr:y>
    </cdr:to>
    <cdr:pic>
      <cdr:nvPicPr>
        <cdr:cNvPr id="4" name="Picture 3">
          <a:extLst xmlns:a="http://schemas.openxmlformats.org/drawingml/2006/main">
            <a:ext uri="{FF2B5EF4-FFF2-40B4-BE49-F238E27FC236}">
              <a16:creationId xmlns:a16="http://schemas.microsoft.com/office/drawing/2014/main" id="{CCD20C5E-B81F-4353-8964-511ED45F853A}"/>
            </a:ext>
          </a:extLst>
        </cdr:cNvPr>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636334" y="749068"/>
          <a:ext cx="371700" cy="221629"/>
        </a:xfrm>
        <a:prstGeom xmlns:a="http://schemas.openxmlformats.org/drawingml/2006/main" prst="rect">
          <a:avLst/>
        </a:prstGeom>
        <a:noFill xmlns:a="http://schemas.openxmlformats.org/drawingml/2006/main"/>
        <a:ln xmlns:a="http://schemas.openxmlformats.org/drawingml/2006/main">
          <a:noFill/>
        </a:ln>
      </cdr:spPr>
    </cdr:pic>
  </cdr:relSizeAnchor>
  <cdr:relSizeAnchor xmlns:cdr="http://schemas.openxmlformats.org/drawingml/2006/chartDrawing">
    <cdr:from>
      <cdr:x>0.91148</cdr:x>
      <cdr:y>0.45131</cdr:y>
    </cdr:from>
    <cdr:to>
      <cdr:x>0.97305</cdr:x>
      <cdr:y>0.53821</cdr:y>
    </cdr:to>
    <cdr:sp macro="" textlink="">
      <cdr:nvSpPr>
        <cdr:cNvPr id="26" name="TextBox 25">
          <a:extLst xmlns:a="http://schemas.openxmlformats.org/drawingml/2006/main">
            <a:ext uri="{FF2B5EF4-FFF2-40B4-BE49-F238E27FC236}">
              <a16:creationId xmlns:a16="http://schemas.microsoft.com/office/drawing/2014/main" id="{427B4D92-5402-4B33-805B-BFB89D9BD3BB}"/>
            </a:ext>
          </a:extLst>
        </cdr:cNvPr>
        <cdr:cNvSpPr txBox="1"/>
      </cdr:nvSpPr>
      <cdr:spPr>
        <a:xfrm xmlns:a="http://schemas.openxmlformats.org/drawingml/2006/main">
          <a:off x="3979740" y="1041152"/>
          <a:ext cx="268830" cy="2004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IN" sz="900" b="1">
              <a:latin typeface="Times New Roman" panose="02020603050405020304" pitchFamily="18" charset="0"/>
              <a:cs typeface="Times New Roman" panose="02020603050405020304" pitchFamily="18" charset="0"/>
            </a:rPr>
            <a:t>AP</a:t>
          </a:r>
        </a:p>
      </cdr:txBody>
    </cdr:sp>
  </cdr:relSizeAnchor>
  <cdr:relSizeAnchor xmlns:cdr="http://schemas.openxmlformats.org/drawingml/2006/chartDrawing">
    <cdr:from>
      <cdr:x>0.90922</cdr:x>
      <cdr:y>0.56092</cdr:y>
    </cdr:from>
    <cdr:to>
      <cdr:x>0.97079</cdr:x>
      <cdr:y>0.64782</cdr:y>
    </cdr:to>
    <cdr:sp macro="" textlink="">
      <cdr:nvSpPr>
        <cdr:cNvPr id="27" name="TextBox 1">
          <a:extLst xmlns:a="http://schemas.openxmlformats.org/drawingml/2006/main">
            <a:ext uri="{FF2B5EF4-FFF2-40B4-BE49-F238E27FC236}">
              <a16:creationId xmlns:a16="http://schemas.microsoft.com/office/drawing/2014/main" id="{64FA3892-3002-44A3-B528-EFA03BB3E14D}"/>
            </a:ext>
          </a:extLst>
        </cdr:cNvPr>
        <cdr:cNvSpPr txBox="1"/>
      </cdr:nvSpPr>
      <cdr:spPr>
        <a:xfrm xmlns:a="http://schemas.openxmlformats.org/drawingml/2006/main">
          <a:off x="3969884" y="1294016"/>
          <a:ext cx="268831" cy="20047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900" b="1">
              <a:latin typeface="Times New Roman" panose="02020603050405020304" pitchFamily="18" charset="0"/>
              <a:cs typeface="Times New Roman" panose="02020603050405020304" pitchFamily="18" charset="0"/>
            </a:rPr>
            <a:t>SOC</a:t>
          </a:r>
        </a:p>
      </cdr:txBody>
    </cdr:sp>
  </cdr:relSizeAnchor>
  <cdr:relSizeAnchor xmlns:cdr="http://schemas.openxmlformats.org/drawingml/2006/chartDrawing">
    <cdr:from>
      <cdr:x>0.9104</cdr:x>
      <cdr:y>0.33153</cdr:y>
    </cdr:from>
    <cdr:to>
      <cdr:x>0.97197</cdr:x>
      <cdr:y>0.41844</cdr:y>
    </cdr:to>
    <cdr:sp macro="" textlink="">
      <cdr:nvSpPr>
        <cdr:cNvPr id="28" name="TextBox 1">
          <a:extLst xmlns:a="http://schemas.openxmlformats.org/drawingml/2006/main">
            <a:ext uri="{FF2B5EF4-FFF2-40B4-BE49-F238E27FC236}">
              <a16:creationId xmlns:a16="http://schemas.microsoft.com/office/drawing/2014/main" id="{14F6E439-C9EB-4045-A2D5-CA6044FDF5C0}"/>
            </a:ext>
          </a:extLst>
        </cdr:cNvPr>
        <cdr:cNvSpPr txBox="1"/>
      </cdr:nvSpPr>
      <cdr:spPr>
        <a:xfrm xmlns:a="http://schemas.openxmlformats.org/drawingml/2006/main">
          <a:off x="3975025" y="764825"/>
          <a:ext cx="268831" cy="2004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IN" sz="900" b="1">
              <a:latin typeface="Times New Roman" panose="02020603050405020304" pitchFamily="18" charset="0"/>
              <a:cs typeface="Times New Roman" panose="02020603050405020304" pitchFamily="18" charset="0"/>
            </a:rPr>
            <a:t>Clay</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C0FFF4-93A0-4DC2-BD7F-174B5321C789}" type="datetimeFigureOut">
              <a:rPr lang="en-IN" smtClean="0"/>
              <a:t>23-05-2022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519126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0FFF4-93A0-4DC2-BD7F-174B5321C789}" type="datetimeFigureOut">
              <a:rPr lang="en-IN" smtClean="0"/>
              <a:t>23-05-2022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367815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0FFF4-93A0-4DC2-BD7F-174B5321C789}" type="datetimeFigureOut">
              <a:rPr lang="en-IN" smtClean="0"/>
              <a:t>23-05-2022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2509774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C0FFF4-93A0-4DC2-BD7F-174B5321C789}" type="datetimeFigureOut">
              <a:rPr lang="en-IN" smtClean="0"/>
              <a:t>23-05-2022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267724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C0FFF4-93A0-4DC2-BD7F-174B5321C789}" type="datetimeFigureOut">
              <a:rPr lang="en-IN" smtClean="0"/>
              <a:t>23-05-2022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90157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C0FFF4-93A0-4DC2-BD7F-174B5321C789}" type="datetimeFigureOut">
              <a:rPr lang="en-IN" smtClean="0"/>
              <a:t>23-05-2022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1806986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C0FFF4-93A0-4DC2-BD7F-174B5321C789}" type="datetimeFigureOut">
              <a:rPr lang="en-IN" smtClean="0"/>
              <a:t>23-05-2022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179994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C0FFF4-93A0-4DC2-BD7F-174B5321C789}" type="datetimeFigureOut">
              <a:rPr lang="en-IN" smtClean="0"/>
              <a:t>23-05-2022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126753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0FFF4-93A0-4DC2-BD7F-174B5321C789}" type="datetimeFigureOut">
              <a:rPr lang="en-IN" smtClean="0"/>
              <a:t>23-05-2022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262626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0FFF4-93A0-4DC2-BD7F-174B5321C789}" type="datetimeFigureOut">
              <a:rPr lang="en-IN" smtClean="0"/>
              <a:t>23-05-2022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8086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C0FFF4-93A0-4DC2-BD7F-174B5321C789}" type="datetimeFigureOut">
              <a:rPr lang="en-IN" smtClean="0"/>
              <a:t>23-05-2022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D33D1E1-FE2B-48CE-916D-C75A44A96DC9}" type="slidenum">
              <a:rPr lang="en-IN" smtClean="0"/>
              <a:t>‹#›</a:t>
            </a:fld>
            <a:endParaRPr lang="en-IN"/>
          </a:p>
        </p:txBody>
      </p:sp>
    </p:spTree>
    <p:extLst>
      <p:ext uri="{BB962C8B-B14F-4D97-AF65-F5344CB8AC3E}">
        <p14:creationId xmlns:p14="http://schemas.microsoft.com/office/powerpoint/2010/main" val="3035966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0FFF4-93A0-4DC2-BD7F-174B5321C789}" type="datetimeFigureOut">
              <a:rPr lang="en-IN" smtClean="0"/>
              <a:t>23-05-2022</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3D1E1-FE2B-48CE-916D-C75A44A96DC9}" type="slidenum">
              <a:rPr lang="en-IN" smtClean="0"/>
              <a:t>‹#›</a:t>
            </a:fld>
            <a:endParaRPr lang="en-IN"/>
          </a:p>
        </p:txBody>
      </p:sp>
    </p:spTree>
    <p:extLst>
      <p:ext uri="{BB962C8B-B14F-4D97-AF65-F5344CB8AC3E}">
        <p14:creationId xmlns:p14="http://schemas.microsoft.com/office/powerpoint/2010/main" val="2669045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8.xml"/><Relationship Id="rId6" Type="http://schemas.openxmlformats.org/officeDocument/2006/relationships/chart" Target="../charts/chart6.xml"/><Relationship Id="rId5" Type="http://schemas.openxmlformats.org/officeDocument/2006/relationships/chart" Target="../charts/chart5.xml"/><Relationship Id="rId10" Type="http://schemas.openxmlformats.org/officeDocument/2006/relationships/chart" Target="../charts/chart10.xml"/><Relationship Id="rId4" Type="http://schemas.openxmlformats.org/officeDocument/2006/relationships/chart" Target="../charts/chart4.xml"/><Relationship Id="rId9"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dhguru Wisdom Article | Save the Soil to Save the Environment">
            <a:extLst>
              <a:ext uri="{FF2B5EF4-FFF2-40B4-BE49-F238E27FC236}">
                <a16:creationId xmlns:a16="http://schemas.microsoft.com/office/drawing/2014/main" id="{9D3B22BE-2231-4DFE-A3CB-46FD25BF1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7688A25-5E18-4D10-8075-065DEF2DF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 y="9446"/>
            <a:ext cx="1099128" cy="1464147"/>
          </a:xfrm>
          <a:prstGeom prst="rect">
            <a:avLst/>
          </a:prstGeom>
        </p:spPr>
      </p:pic>
      <p:pic>
        <p:nvPicPr>
          <p:cNvPr id="6" name="Picture 5">
            <a:extLst>
              <a:ext uri="{FF2B5EF4-FFF2-40B4-BE49-F238E27FC236}">
                <a16:creationId xmlns:a16="http://schemas.microsoft.com/office/drawing/2014/main" id="{29A9E4BE-8122-4FF5-B34E-C9C6E314D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430" y="9446"/>
            <a:ext cx="1333333" cy="1333333"/>
          </a:xfrm>
          <a:prstGeom prst="rect">
            <a:avLst/>
          </a:prstGeom>
        </p:spPr>
      </p:pic>
      <p:pic>
        <p:nvPicPr>
          <p:cNvPr id="7" name="Picture 3" descr="C:\Users\ASUS\Desktop\GGSIU_logo.svg.png">
            <a:extLst>
              <a:ext uri="{FF2B5EF4-FFF2-40B4-BE49-F238E27FC236}">
                <a16:creationId xmlns:a16="http://schemas.microsoft.com/office/drawing/2014/main" id="{F4C0D98B-A79E-4853-9130-57BCD85DE04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00000"/>
                    </a14:imgEffect>
                    <a14:imgEffect>
                      <a14:colorTemperature colorTemp="11500"/>
                    </a14:imgEffect>
                    <a14:imgEffect>
                      <a14:brightnessContrast contrast="40000"/>
                    </a14:imgEffect>
                  </a14:imgLayer>
                </a14:imgProps>
              </a:ext>
            </a:extLst>
          </a:blip>
          <a:srcRect/>
          <a:stretch>
            <a:fillRect/>
          </a:stretch>
        </p:blipFill>
        <p:spPr bwMode="auto">
          <a:xfrm>
            <a:off x="3575893" y="111536"/>
            <a:ext cx="1992213" cy="1752600"/>
          </a:xfrm>
          <a:prstGeom prst="rect">
            <a:avLst/>
          </a:prstGeom>
          <a:noFill/>
        </p:spPr>
      </p:pic>
      <p:sp>
        <p:nvSpPr>
          <p:cNvPr id="8" name="TextBox 7">
            <a:extLst>
              <a:ext uri="{FF2B5EF4-FFF2-40B4-BE49-F238E27FC236}">
                <a16:creationId xmlns:a16="http://schemas.microsoft.com/office/drawing/2014/main" id="{C2ACF4A9-C17C-4394-9EAE-683522920160}"/>
              </a:ext>
            </a:extLst>
          </p:cNvPr>
          <p:cNvSpPr txBox="1"/>
          <p:nvPr/>
        </p:nvSpPr>
        <p:spPr>
          <a:xfrm>
            <a:off x="9237" y="2309046"/>
            <a:ext cx="4337290" cy="2246769"/>
          </a:xfrm>
          <a:prstGeom prst="rect">
            <a:avLst/>
          </a:prstGeom>
          <a:noFill/>
        </p:spPr>
        <p:txBody>
          <a:bodyPr wrap="square">
            <a:spAutoFit/>
          </a:bodyPr>
          <a:lstStyle/>
          <a:p>
            <a:pPr algn="ctr"/>
            <a:r>
              <a:rPr lang="en-GB" sz="2800" b="1" i="0" u="none" strike="noStrike" dirty="0">
                <a:solidFill>
                  <a:srgbClr val="002060"/>
                </a:solidFill>
                <a:effectLst>
                  <a:innerShdw blurRad="63500" dist="50800" dir="16200000">
                    <a:prstClr val="black">
                      <a:alpha val="50000"/>
                    </a:prstClr>
                  </a:innerShdw>
                </a:effectLst>
                <a:latin typeface="Open Sans" panose="020B0606030504020204" pitchFamily="34" charset="0"/>
              </a:rPr>
              <a:t>Soil quality assessment in a chronosequence of landslides in Garhwal Himalayas, Uttarakhand, India</a:t>
            </a:r>
            <a:endParaRPr lang="en-IN" sz="2800" dirty="0">
              <a:solidFill>
                <a:srgbClr val="002060"/>
              </a:solidFill>
              <a:effectLst>
                <a:innerShdw blurRad="63500" dist="50800" dir="16200000">
                  <a:prstClr val="black">
                    <a:alpha val="50000"/>
                  </a:prstClr>
                </a:innerShdw>
              </a:effectLst>
            </a:endParaRPr>
          </a:p>
        </p:txBody>
      </p:sp>
      <p:sp>
        <p:nvSpPr>
          <p:cNvPr id="9" name="TextBox 8">
            <a:extLst>
              <a:ext uri="{FF2B5EF4-FFF2-40B4-BE49-F238E27FC236}">
                <a16:creationId xmlns:a16="http://schemas.microsoft.com/office/drawing/2014/main" id="{59238167-F7E0-463B-8BAE-7632F8FEA822}"/>
              </a:ext>
            </a:extLst>
          </p:cNvPr>
          <p:cNvSpPr txBox="1"/>
          <p:nvPr/>
        </p:nvSpPr>
        <p:spPr>
          <a:xfrm>
            <a:off x="-662170" y="5666711"/>
            <a:ext cx="10468337" cy="1200329"/>
          </a:xfrm>
          <a:prstGeom prst="rect">
            <a:avLst/>
          </a:prstGeom>
          <a:noFill/>
        </p:spPr>
        <p:txBody>
          <a:bodyPr wrap="square">
            <a:spAutoFit/>
          </a:bodyPr>
          <a:lstStyle/>
          <a:p>
            <a:pPr algn="ctr"/>
            <a:r>
              <a:rPr lang="en-GB" sz="2400" b="1" i="0" u="none" strike="noStrike" dirty="0">
                <a:solidFill>
                  <a:srgbClr val="FFFF00"/>
                </a:solidFill>
                <a:effectLst/>
                <a:latin typeface="Open Sans" panose="020B0606030504020204" pitchFamily="34" charset="0"/>
              </a:rPr>
              <a:t>Deepesh Goyal, Varun Joshi</a:t>
            </a:r>
          </a:p>
          <a:p>
            <a:pPr algn="ctr"/>
            <a:r>
              <a:rPr lang="en-GB" sz="2400" dirty="0">
                <a:solidFill>
                  <a:srgbClr val="FFFF00"/>
                </a:solidFill>
              </a:rPr>
              <a:t>University School of Environment Management</a:t>
            </a:r>
          </a:p>
          <a:p>
            <a:pPr algn="ctr"/>
            <a:r>
              <a:rPr lang="en-GB" sz="2400" dirty="0">
                <a:solidFill>
                  <a:srgbClr val="FFFF00"/>
                </a:solidFill>
              </a:rPr>
              <a:t>Guru Gobind Singh Indraprastha University, New Delhi-110078</a:t>
            </a:r>
            <a:r>
              <a:rPr lang="en-IN" sz="2400" dirty="0">
                <a:solidFill>
                  <a:srgbClr val="FFFF00"/>
                </a:solidFill>
              </a:rPr>
              <a:t>, India</a:t>
            </a:r>
            <a:endParaRPr lang="en-GB" sz="2400" dirty="0">
              <a:solidFill>
                <a:srgbClr val="FFFF00"/>
              </a:solidFill>
            </a:endParaRPr>
          </a:p>
        </p:txBody>
      </p:sp>
    </p:spTree>
    <p:extLst>
      <p:ext uri="{BB962C8B-B14F-4D97-AF65-F5344CB8AC3E}">
        <p14:creationId xmlns:p14="http://schemas.microsoft.com/office/powerpoint/2010/main" val="1021152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114499254"/>
              </p:ext>
            </p:extLst>
          </p:nvPr>
        </p:nvGraphicFramePr>
        <p:xfrm>
          <a:off x="326647" y="373725"/>
          <a:ext cx="2764155" cy="16586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834076411"/>
              </p:ext>
            </p:extLst>
          </p:nvPr>
        </p:nvGraphicFramePr>
        <p:xfrm>
          <a:off x="3196270" y="373725"/>
          <a:ext cx="2751455" cy="1651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1541658644"/>
              </p:ext>
            </p:extLst>
          </p:nvPr>
        </p:nvGraphicFramePr>
        <p:xfrm>
          <a:off x="6053193" y="374360"/>
          <a:ext cx="2751455" cy="16503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3823979603"/>
              </p:ext>
            </p:extLst>
          </p:nvPr>
        </p:nvGraphicFramePr>
        <p:xfrm>
          <a:off x="1820542" y="2192837"/>
          <a:ext cx="2751455" cy="1651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38684796"/>
              </p:ext>
            </p:extLst>
          </p:nvPr>
        </p:nvGraphicFramePr>
        <p:xfrm>
          <a:off x="4660320" y="2196647"/>
          <a:ext cx="2768600" cy="164719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02A3E166-16D6-418A-B5C4-6BBA9B632BB4}"/>
              </a:ext>
            </a:extLst>
          </p:cNvPr>
          <p:cNvSpPr txBox="1"/>
          <p:nvPr/>
        </p:nvSpPr>
        <p:spPr>
          <a:xfrm>
            <a:off x="1046633" y="3843837"/>
            <a:ext cx="7035183" cy="307777"/>
          </a:xfrm>
          <a:prstGeom prst="rect">
            <a:avLst/>
          </a:prstGeom>
          <a:noFill/>
        </p:spPr>
        <p:txBody>
          <a:bodyPr wrap="square">
            <a:spAutoFit/>
          </a:bodyPr>
          <a:lstStyle/>
          <a:p>
            <a:pPr algn="just"/>
            <a:r>
              <a:rPr lang="en-GB" sz="1400" dirty="0">
                <a:solidFill>
                  <a:srgbClr val="000000"/>
                </a:solidFill>
                <a:effectLst/>
                <a:latin typeface="Times New Roman" panose="02020603050405020304" pitchFamily="18" charset="0"/>
                <a:ea typeface="Calibri" panose="020F0502020204030204" pitchFamily="34" charset="0"/>
                <a:cs typeface="Minion Pro"/>
              </a:rPr>
              <a:t>Soil </a:t>
            </a:r>
            <a:r>
              <a:rPr lang="en-GB" sz="1400" dirty="0" err="1">
                <a:solidFill>
                  <a:srgbClr val="000000"/>
                </a:solidFill>
                <a:effectLst/>
                <a:latin typeface="Times New Roman" panose="02020603050405020304" pitchFamily="18" charset="0"/>
                <a:ea typeface="Calibri" panose="020F0502020204030204" pitchFamily="34" charset="0"/>
                <a:cs typeface="Minion Pro"/>
              </a:rPr>
              <a:t>physico</a:t>
            </a:r>
            <a:r>
              <a:rPr lang="en-GB" sz="1400" dirty="0">
                <a:solidFill>
                  <a:srgbClr val="000000"/>
                </a:solidFill>
                <a:effectLst/>
                <a:latin typeface="Times New Roman" panose="02020603050405020304" pitchFamily="18" charset="0"/>
                <a:ea typeface="Calibri" panose="020F0502020204030204" pitchFamily="34" charset="0"/>
                <a:cs typeface="Minion Pro"/>
              </a:rPr>
              <a:t>-chemical properties in landslide affected sites (L1, L2, L3 and L4) and control site.</a:t>
            </a:r>
            <a:endParaRPr lang="en-IN" sz="1400" dirty="0">
              <a:solidFill>
                <a:srgbClr val="000000"/>
              </a:solidFill>
              <a:effectLst/>
              <a:latin typeface="Minion Pro"/>
              <a:ea typeface="Calibri" panose="020F0502020204030204" pitchFamily="34" charset="0"/>
              <a:cs typeface="Minion Pro"/>
            </a:endParaRPr>
          </a:p>
        </p:txBody>
      </p:sp>
      <p:sp>
        <p:nvSpPr>
          <p:cNvPr id="14" name="TextBox 13">
            <a:extLst>
              <a:ext uri="{FF2B5EF4-FFF2-40B4-BE49-F238E27FC236}">
                <a16:creationId xmlns:a16="http://schemas.microsoft.com/office/drawing/2014/main" id="{0213CA74-64CF-49F2-9F3F-F25EDBDD08D2}"/>
              </a:ext>
            </a:extLst>
          </p:cNvPr>
          <p:cNvSpPr txBox="1"/>
          <p:nvPr/>
        </p:nvSpPr>
        <p:spPr>
          <a:xfrm>
            <a:off x="326647" y="4645275"/>
            <a:ext cx="8347448" cy="1477328"/>
          </a:xfrm>
          <a:prstGeom prst="rect">
            <a:avLst/>
          </a:prstGeom>
          <a:noFill/>
        </p:spPr>
        <p:txBody>
          <a:bodyPr wrap="square">
            <a:spAutoFit/>
          </a:bodyPr>
          <a:lstStyle/>
          <a:p>
            <a:pPr marL="285750" indent="-285750" algn="just">
              <a:buFont typeface="Arial" panose="020B0604020202020204" pitchFamily="34" charset="0"/>
              <a:buChar char="•"/>
            </a:pPr>
            <a:r>
              <a:rPr lang="en-GB" sz="1800" dirty="0">
                <a:solidFill>
                  <a:srgbClr val="000000"/>
                </a:solidFill>
                <a:effectLst/>
                <a:latin typeface="Times New Roman" panose="02020603050405020304" pitchFamily="18" charset="0"/>
                <a:ea typeface="Calibri" panose="020F0502020204030204" pitchFamily="34" charset="0"/>
                <a:cs typeface="Minion Pro"/>
              </a:rPr>
              <a:t>The Principal Component Analysis (PCA) has been performed with all the parameters among all the disturbed sites and the reference site.</a:t>
            </a:r>
          </a:p>
          <a:p>
            <a:pPr algn="just"/>
            <a:endParaRPr lang="en-GB" sz="1800" dirty="0">
              <a:solidFill>
                <a:srgbClr val="000000"/>
              </a:solidFill>
              <a:effectLst/>
              <a:latin typeface="Times New Roman" panose="02020603050405020304" pitchFamily="18" charset="0"/>
              <a:ea typeface="Calibri" panose="020F0502020204030204" pitchFamily="34" charset="0"/>
              <a:cs typeface="Minion Pro"/>
            </a:endParaRPr>
          </a:p>
          <a:p>
            <a:pPr marL="285750" indent="-285750" algn="just">
              <a:buFont typeface="Arial" panose="020B0604020202020204" pitchFamily="34" charset="0"/>
              <a:buChar char="•"/>
            </a:pPr>
            <a:r>
              <a:rPr lang="en-GB" sz="1800" dirty="0">
                <a:solidFill>
                  <a:srgbClr val="000000"/>
                </a:solidFill>
                <a:effectLst/>
                <a:latin typeface="Times New Roman" panose="02020603050405020304" pitchFamily="18" charset="0"/>
                <a:ea typeface="Calibri" panose="020F0502020204030204" pitchFamily="34" charset="0"/>
                <a:cs typeface="Minion Pro"/>
              </a:rPr>
              <a:t>The minimum data set (MDS) obtained includes soil organic carbon (SOC), available phosphorus (AP), and clay content.</a:t>
            </a:r>
          </a:p>
        </p:txBody>
      </p:sp>
    </p:spTree>
    <p:extLst>
      <p:ext uri="{BB962C8B-B14F-4D97-AF65-F5344CB8AC3E}">
        <p14:creationId xmlns:p14="http://schemas.microsoft.com/office/powerpoint/2010/main" val="340873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2E2CD8B-4B68-4F98-A538-955D0FEB9680}"/>
              </a:ext>
            </a:extLst>
          </p:cNvPr>
          <p:cNvGraphicFramePr/>
          <p:nvPr>
            <p:extLst>
              <p:ext uri="{D42A27DB-BD31-4B8C-83A1-F6EECF244321}">
                <p14:modId xmlns:p14="http://schemas.microsoft.com/office/powerpoint/2010/main" val="2076580715"/>
              </p:ext>
            </p:extLst>
          </p:nvPr>
        </p:nvGraphicFramePr>
        <p:xfrm>
          <a:off x="2361160" y="3385137"/>
          <a:ext cx="4815494" cy="25443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CDA4CC86-0A7E-45FF-A36E-4D5B9A249856}"/>
              </a:ext>
            </a:extLst>
          </p:cNvPr>
          <p:cNvSpPr txBox="1"/>
          <p:nvPr/>
        </p:nvSpPr>
        <p:spPr>
          <a:xfrm>
            <a:off x="1177435" y="5947625"/>
            <a:ext cx="7264601" cy="523220"/>
          </a:xfrm>
          <a:prstGeom prst="rect">
            <a:avLst/>
          </a:prstGeom>
          <a:noFill/>
        </p:spPr>
        <p:txBody>
          <a:bodyPr wrap="square">
            <a:spAutoFit/>
          </a:bodyPr>
          <a:lstStyle/>
          <a:p>
            <a:pPr algn="just"/>
            <a:r>
              <a:rPr lang="en-GB" sz="1400" dirty="0">
                <a:solidFill>
                  <a:srgbClr val="000000"/>
                </a:solidFill>
                <a:effectLst/>
                <a:latin typeface="Times New Roman" panose="02020603050405020304" pitchFamily="18" charset="0"/>
                <a:ea typeface="Calibri" panose="020F0502020204030204" pitchFamily="34" charset="0"/>
                <a:cs typeface="Minion Pro"/>
              </a:rPr>
              <a:t>Mean soil quality index (SQI) values in landslide disturbed sites (L1, L2, L3 and L4) and control site (MF- mature forest). </a:t>
            </a:r>
            <a:r>
              <a:rPr lang="fr-FR" sz="1400" dirty="0">
                <a:solidFill>
                  <a:srgbClr val="000000"/>
                </a:solidFill>
                <a:effectLst/>
                <a:latin typeface="Times New Roman" panose="02020603050405020304" pitchFamily="18" charset="0"/>
                <a:ea typeface="Calibri" panose="020F0502020204030204" pitchFamily="34" charset="0"/>
                <a:cs typeface="Minion Pro"/>
              </a:rPr>
              <a:t>AP: </a:t>
            </a:r>
            <a:r>
              <a:rPr lang="fr-FR" sz="1400" dirty="0" err="1">
                <a:solidFill>
                  <a:srgbClr val="000000"/>
                </a:solidFill>
                <a:effectLst/>
                <a:latin typeface="Times New Roman" panose="02020603050405020304" pitchFamily="18" charset="0"/>
                <a:ea typeface="Calibri" panose="020F0502020204030204" pitchFamily="34" charset="0"/>
                <a:cs typeface="Minion Pro"/>
              </a:rPr>
              <a:t>Available</a:t>
            </a:r>
            <a:r>
              <a:rPr lang="fr-FR" sz="1400" dirty="0">
                <a:solidFill>
                  <a:srgbClr val="000000"/>
                </a:solidFill>
                <a:effectLst/>
                <a:latin typeface="Times New Roman" panose="02020603050405020304" pitchFamily="18" charset="0"/>
                <a:ea typeface="Calibri" panose="020F0502020204030204" pitchFamily="34" charset="0"/>
                <a:cs typeface="Minion Pro"/>
              </a:rPr>
              <a:t> </a:t>
            </a:r>
            <a:r>
              <a:rPr lang="fr-FR" sz="1400" dirty="0" err="1">
                <a:solidFill>
                  <a:srgbClr val="000000"/>
                </a:solidFill>
                <a:effectLst/>
                <a:latin typeface="Times New Roman" panose="02020603050405020304" pitchFamily="18" charset="0"/>
                <a:ea typeface="Calibri" panose="020F0502020204030204" pitchFamily="34" charset="0"/>
                <a:cs typeface="Minion Pro"/>
              </a:rPr>
              <a:t>phosphorus</a:t>
            </a:r>
            <a:r>
              <a:rPr lang="fr-FR" sz="1400" dirty="0">
                <a:solidFill>
                  <a:srgbClr val="000000"/>
                </a:solidFill>
                <a:effectLst/>
                <a:latin typeface="Times New Roman" panose="02020603050405020304" pitchFamily="18" charset="0"/>
                <a:ea typeface="Calibri" panose="020F0502020204030204" pitchFamily="34" charset="0"/>
                <a:cs typeface="Minion Pro"/>
              </a:rPr>
              <a:t>; SOC: </a:t>
            </a:r>
            <a:r>
              <a:rPr lang="fr-FR" sz="1400" dirty="0" err="1">
                <a:solidFill>
                  <a:srgbClr val="000000"/>
                </a:solidFill>
                <a:effectLst/>
                <a:latin typeface="Times New Roman" panose="02020603050405020304" pitchFamily="18" charset="0"/>
                <a:ea typeface="Calibri" panose="020F0502020204030204" pitchFamily="34" charset="0"/>
                <a:cs typeface="Minion Pro"/>
              </a:rPr>
              <a:t>Soil</a:t>
            </a:r>
            <a:r>
              <a:rPr lang="fr-FR" sz="1400" dirty="0">
                <a:solidFill>
                  <a:srgbClr val="000000"/>
                </a:solidFill>
                <a:effectLst/>
                <a:latin typeface="Times New Roman" panose="02020603050405020304" pitchFamily="18" charset="0"/>
                <a:ea typeface="Calibri" panose="020F0502020204030204" pitchFamily="34" charset="0"/>
                <a:cs typeface="Minion Pro"/>
              </a:rPr>
              <a:t> </a:t>
            </a:r>
            <a:r>
              <a:rPr lang="fr-FR" sz="1400" dirty="0" err="1">
                <a:solidFill>
                  <a:srgbClr val="000000"/>
                </a:solidFill>
                <a:effectLst/>
                <a:latin typeface="Times New Roman" panose="02020603050405020304" pitchFamily="18" charset="0"/>
                <a:ea typeface="Calibri" panose="020F0502020204030204" pitchFamily="34" charset="0"/>
                <a:cs typeface="Minion Pro"/>
              </a:rPr>
              <a:t>organic</a:t>
            </a:r>
            <a:r>
              <a:rPr lang="fr-FR" sz="1400" dirty="0">
                <a:solidFill>
                  <a:srgbClr val="000000"/>
                </a:solidFill>
                <a:effectLst/>
                <a:latin typeface="Times New Roman" panose="02020603050405020304" pitchFamily="18" charset="0"/>
                <a:ea typeface="Calibri" panose="020F0502020204030204" pitchFamily="34" charset="0"/>
                <a:cs typeface="Minion Pro"/>
              </a:rPr>
              <a:t> </a:t>
            </a:r>
            <a:r>
              <a:rPr lang="fr-FR" sz="1400" dirty="0" err="1">
                <a:solidFill>
                  <a:srgbClr val="000000"/>
                </a:solidFill>
                <a:effectLst/>
                <a:latin typeface="Times New Roman" panose="02020603050405020304" pitchFamily="18" charset="0"/>
                <a:ea typeface="Calibri" panose="020F0502020204030204" pitchFamily="34" charset="0"/>
                <a:cs typeface="Minion Pro"/>
              </a:rPr>
              <a:t>carbon</a:t>
            </a:r>
            <a:r>
              <a:rPr lang="fr-FR" sz="1400" dirty="0">
                <a:solidFill>
                  <a:srgbClr val="000000"/>
                </a:solidFill>
                <a:effectLst/>
                <a:latin typeface="Times New Roman" panose="02020603050405020304" pitchFamily="18" charset="0"/>
                <a:ea typeface="Calibri" panose="020F0502020204030204" pitchFamily="34" charset="0"/>
                <a:cs typeface="Minion Pro"/>
              </a:rPr>
              <a:t>.</a:t>
            </a:r>
            <a:endParaRPr lang="en-IN" sz="1400" dirty="0">
              <a:solidFill>
                <a:srgbClr val="000000"/>
              </a:solidFill>
              <a:effectLst/>
              <a:latin typeface="Minion Pro"/>
              <a:ea typeface="Calibri" panose="020F0502020204030204" pitchFamily="34" charset="0"/>
              <a:cs typeface="Minion Pro"/>
            </a:endParaRPr>
          </a:p>
        </p:txBody>
      </p:sp>
      <p:sp>
        <p:nvSpPr>
          <p:cNvPr id="9" name="TextBox 8">
            <a:extLst>
              <a:ext uri="{FF2B5EF4-FFF2-40B4-BE49-F238E27FC236}">
                <a16:creationId xmlns:a16="http://schemas.microsoft.com/office/drawing/2014/main" id="{AB353DB9-701D-407E-8ECD-2CF0B2B23E41}"/>
              </a:ext>
            </a:extLst>
          </p:cNvPr>
          <p:cNvSpPr txBox="1"/>
          <p:nvPr/>
        </p:nvSpPr>
        <p:spPr>
          <a:xfrm>
            <a:off x="457198" y="2414053"/>
            <a:ext cx="8206509" cy="646331"/>
          </a:xfrm>
          <a:prstGeom prst="rect">
            <a:avLst/>
          </a:prstGeom>
          <a:noFill/>
        </p:spPr>
        <p:txBody>
          <a:bodyPr wrap="square">
            <a:spAutoFit/>
          </a:bodyPr>
          <a:lstStyle/>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The disturbed sites L1, L2, L3 and L4 and reference site are having the SQI scores of 0.136, 0.279, 0.447, 0.604 and 0.882, respectively. </a:t>
            </a:r>
            <a:endParaRPr lang="en-IN" dirty="0"/>
          </a:p>
        </p:txBody>
      </p:sp>
      <p:sp>
        <p:nvSpPr>
          <p:cNvPr id="11" name="TextBox 10">
            <a:extLst>
              <a:ext uri="{FF2B5EF4-FFF2-40B4-BE49-F238E27FC236}">
                <a16:creationId xmlns:a16="http://schemas.microsoft.com/office/drawing/2014/main" id="{9B27AED7-151D-4279-9E53-781FDA9D1B18}"/>
              </a:ext>
            </a:extLst>
          </p:cNvPr>
          <p:cNvSpPr txBox="1"/>
          <p:nvPr/>
        </p:nvSpPr>
        <p:spPr>
          <a:xfrm>
            <a:off x="457199" y="402437"/>
            <a:ext cx="8206509" cy="646331"/>
          </a:xfrm>
          <a:prstGeom prst="rect">
            <a:avLst/>
          </a:prstGeom>
          <a:noFill/>
        </p:spPr>
        <p:txBody>
          <a:bodyPr wrap="square">
            <a:spAutoFit/>
          </a:bodyPr>
          <a:lstStyle/>
          <a:p>
            <a:pPr marL="285750" indent="-285750" algn="just">
              <a:buFont typeface="Arial" panose="020B0604020202020204" pitchFamily="34" charset="0"/>
              <a:buChar char="•"/>
            </a:pPr>
            <a:r>
              <a:rPr lang="en-GB" sz="1800" dirty="0">
                <a:solidFill>
                  <a:srgbClr val="000000"/>
                </a:solidFill>
                <a:effectLst/>
                <a:latin typeface="Times New Roman" panose="02020603050405020304" pitchFamily="18" charset="0"/>
                <a:ea typeface="Calibri" panose="020F0502020204030204" pitchFamily="34" charset="0"/>
                <a:cs typeface="Minion Pro"/>
              </a:rPr>
              <a:t>Soil Quality Index (SQI) scores have been calculated using the Integrated Quality Index (IQI) equation shown below: - </a:t>
            </a:r>
            <a:endParaRPr lang="en-IN"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567B6F3-2794-474F-9BC0-820886FFF5CA}"/>
                  </a:ext>
                </a:extLst>
              </p:cNvPr>
              <p:cNvSpPr txBox="1"/>
              <p:nvPr/>
            </p:nvSpPr>
            <p:spPr>
              <a:xfrm>
                <a:off x="1930974" y="1066345"/>
                <a:ext cx="6443033" cy="1201739"/>
              </a:xfrm>
              <a:prstGeom prst="rect">
                <a:avLst/>
              </a:prstGeom>
              <a:noFill/>
            </p:spPr>
            <p:txBody>
              <a:bodyPr wrap="square">
                <a:spAutoFit/>
              </a:bodyPr>
              <a:lstStyle/>
              <a:p>
                <a:pPr indent="180340" algn="just">
                  <a:lnSpc>
                    <a:spcPct val="107000"/>
                  </a:lnSpc>
                  <a:spcAft>
                    <a:spcPts val="800"/>
                  </a:spcAft>
                </a:pPr>
                <a:br>
                  <a:rPr lang="en-IN" sz="1200" dirty="0">
                    <a:effectLst/>
                    <a:latin typeface="Times New Roman" panose="02020603050405020304" pitchFamily="18" charset="0"/>
                    <a:ea typeface="Calibri" panose="020F0502020204030204" pitchFamily="34"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r>
                        <a:rPr lang="en-IN" sz="1800" i="1">
                          <a:effectLst/>
                          <a:latin typeface="Cambria Math" panose="02040503050406030204" pitchFamily="18" charset="0"/>
                          <a:ea typeface="Calibri" panose="020F0502020204030204" pitchFamily="34" charset="0"/>
                          <a:cs typeface="Times New Roman" panose="02020603050405020304" pitchFamily="18" charset="0"/>
                        </a:rPr>
                        <m:t>𝑆𝑄𝐼</m:t>
                      </m:r>
                      <m:r>
                        <a:rPr lang="en-IN" sz="1800" i="1">
                          <a:effectLst/>
                          <a:latin typeface="Cambria Math" panose="02040503050406030204" pitchFamily="18" charset="0"/>
                          <a:ea typeface="Calibri" panose="020F0502020204030204" pitchFamily="34" charset="0"/>
                          <a:cs typeface="Times New Roman" panose="02020603050405020304" pitchFamily="18" charset="0"/>
                        </a:rPr>
                        <m:t>= </m:t>
                      </m:r>
                      <m:nary>
                        <m:naryPr>
                          <m:chr m:val="∑"/>
                          <m:ctrlPr>
                            <a:rPr lang="en-IN" sz="1800" i="1">
                              <a:effectLst/>
                              <a:latin typeface="Cambria Math" panose="02040503050406030204" pitchFamily="18" charset="0"/>
                              <a:ea typeface="Calibri" panose="020F0502020204030204" pitchFamily="34" charset="0"/>
                              <a:cs typeface="Times New Roman" panose="02020603050405020304" pitchFamily="18" charset="0"/>
                            </a:rPr>
                          </m:ctrlPr>
                        </m:naryPr>
                        <m:sub>
                          <m:r>
                            <a:rPr lang="en-IN" sz="1800" i="1">
                              <a:effectLst/>
                              <a:latin typeface="Cambria Math" panose="02040503050406030204" pitchFamily="18" charset="0"/>
                              <a:ea typeface="Calibri" panose="020F0502020204030204" pitchFamily="34" charset="0"/>
                              <a:cs typeface="Times New Roman" panose="02020603050405020304" pitchFamily="18" charset="0"/>
                            </a:rPr>
                            <m:t>𝑖</m:t>
                          </m:r>
                          <m:r>
                            <a:rPr lang="en-IN"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IN" sz="1800" i="1">
                              <a:effectLst/>
                              <a:latin typeface="Cambria Math" panose="02040503050406030204" pitchFamily="18" charset="0"/>
                              <a:ea typeface="Calibri" panose="020F0502020204030204" pitchFamily="34" charset="0"/>
                              <a:cs typeface="Times New Roman" panose="02020603050405020304" pitchFamily="18" charset="0"/>
                            </a:rPr>
                            <m:t>𝑛</m:t>
                          </m:r>
                        </m:sup>
                        <m:e>
                          <m:sSub>
                            <m:sSubPr>
                              <m:ctrlPr>
                                <a:rPr lang="en-IN"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IN" sz="1800" i="1">
                                  <a:effectLst/>
                                  <a:latin typeface="Cambria Math" panose="02040503050406030204" pitchFamily="18" charset="0"/>
                                  <a:ea typeface="Calibri" panose="020F0502020204030204" pitchFamily="34" charset="0"/>
                                  <a:cs typeface="Times New Roman" panose="02020603050405020304" pitchFamily="18" charset="0"/>
                                </a:rPr>
                                <m:t>𝑊</m:t>
                              </m:r>
                            </m:e>
                            <m:sub>
                              <m:r>
                                <a:rPr lang="en-IN" sz="1800" i="1">
                                  <a:effectLst/>
                                  <a:latin typeface="Cambria Math" panose="02040503050406030204" pitchFamily="18" charset="0"/>
                                  <a:ea typeface="Calibri" panose="020F0502020204030204" pitchFamily="34" charset="0"/>
                                  <a:cs typeface="Times New Roman" panose="02020603050405020304" pitchFamily="18" charset="0"/>
                                </a:rPr>
                                <m:t>𝑖</m:t>
                              </m:r>
                            </m:sub>
                          </m:sSub>
                        </m:e>
                      </m:nary>
                      <m:r>
                        <a:rPr lang="en-IN" sz="1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IN" sz="1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IN"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IN" sz="1800" i="1">
                              <a:effectLst/>
                              <a:latin typeface="Cambria Math" panose="02040503050406030204" pitchFamily="18" charset="0"/>
                              <a:ea typeface="Calibri" panose="020F0502020204030204" pitchFamily="34" charset="0"/>
                              <a:cs typeface="Times New Roman" panose="02020603050405020304" pitchFamily="18" charset="0"/>
                            </a:rPr>
                            <m:t>𝑖</m:t>
                          </m:r>
                        </m:sub>
                      </m:sSub>
                      <m:r>
                        <a:rPr lang="en-IN" sz="1800" i="1">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567B6F3-2794-474F-9BC0-820886FFF5CA}"/>
                  </a:ext>
                </a:extLst>
              </p:cNvPr>
              <p:cNvSpPr txBox="1">
                <a:spLocks noRot="1" noChangeAspect="1" noMove="1" noResize="1" noEditPoints="1" noAdjustHandles="1" noChangeArrowheads="1" noChangeShapeType="1" noTextEdit="1"/>
              </p:cNvSpPr>
              <p:nvPr/>
            </p:nvSpPr>
            <p:spPr>
              <a:xfrm>
                <a:off x="1930974" y="1066345"/>
                <a:ext cx="6443033" cy="1201739"/>
              </a:xfrm>
              <a:prstGeom prst="rect">
                <a:avLst/>
              </a:prstGeom>
              <a:blipFill>
                <a:blip r:embed="rId3"/>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222730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5EFE3D-DFC1-4E40-B3D5-884A02A86A36}"/>
              </a:ext>
            </a:extLst>
          </p:cNvPr>
          <p:cNvSpPr txBox="1"/>
          <p:nvPr/>
        </p:nvSpPr>
        <p:spPr>
          <a:xfrm>
            <a:off x="320964" y="760672"/>
            <a:ext cx="8502072" cy="3693319"/>
          </a:xfrm>
          <a:prstGeom prst="rect">
            <a:avLst/>
          </a:prstGeom>
          <a:noFill/>
        </p:spPr>
        <p:txBody>
          <a:bodyPr wrap="square">
            <a:spAutoFit/>
          </a:bodyPr>
          <a:lstStyle/>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In young landslide sites, the SOC and SOM content does not exceed 1 % which is a significance of preliminary restoration of soil quality.</a:t>
            </a:r>
          </a:p>
          <a:p>
            <a:pPr marL="285750" indent="-285750" algn="just">
              <a:buFont typeface="Arial" panose="020B0604020202020204" pitchFamily="34" charset="0"/>
              <a:buChar char="•"/>
            </a:pPr>
            <a:endParaRPr lang="en-IN" dirty="0">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The soil quality recovers much faster during the initial phase of succession.</a:t>
            </a:r>
          </a:p>
          <a:p>
            <a:pPr marL="285750" indent="-285750" algn="just">
              <a:buFont typeface="Arial" panose="020B0604020202020204" pitchFamily="34" charset="0"/>
              <a:buChar char="•"/>
            </a:pPr>
            <a:endParaRPr lang="en-IN" dirty="0">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Chemical characteristics recovers comparatively faster than the physical properties. </a:t>
            </a:r>
          </a:p>
          <a:p>
            <a:pPr marL="285750" indent="-285750" algn="just">
              <a:buFont typeface="Arial" panose="020B0604020202020204" pitchFamily="34" charset="0"/>
              <a:buChar char="•"/>
            </a:pPr>
            <a:endParaRPr lang="en-IN" dirty="0">
              <a:latin typeface="Times New Roman" panose="02020603050405020304" pitchFamily="18" charset="0"/>
            </a:endParaRP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Mineralisable nitrogen (MN) shows a remarkable increase and reaches to about 96 % of the reference site.</a:t>
            </a:r>
          </a:p>
          <a:p>
            <a:pPr marL="285750" indent="-285750" algn="just">
              <a:buFont typeface="Arial" panose="020B0604020202020204" pitchFamily="34" charset="0"/>
              <a:buChar char="•"/>
            </a:pPr>
            <a:endParaRPr lang="en-IN" dirty="0">
              <a:latin typeface="Times New Roman" panose="02020603050405020304" pitchFamily="18" charset="0"/>
            </a:endParaRP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Available P and K recovered to about 82 – 87 % of the reference (mature) site.</a:t>
            </a:r>
          </a:p>
          <a:p>
            <a:pPr marL="285750" indent="-285750" algn="just">
              <a:buFont typeface="Arial" panose="020B0604020202020204" pitchFamily="34" charset="0"/>
              <a:buChar char="•"/>
            </a:pPr>
            <a:endParaRPr lang="en-IN" dirty="0">
              <a:latin typeface="Times New Roman" panose="02020603050405020304" pitchFamily="18" charset="0"/>
            </a:endParaRP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SOC, AP and clay are selected as the MDS based on the results of PCA.</a:t>
            </a:r>
            <a:endParaRPr lang="en-IN" dirty="0"/>
          </a:p>
        </p:txBody>
      </p:sp>
      <p:sp>
        <p:nvSpPr>
          <p:cNvPr id="3" name="TextBox 2">
            <a:extLst>
              <a:ext uri="{FF2B5EF4-FFF2-40B4-BE49-F238E27FC236}">
                <a16:creationId xmlns:a16="http://schemas.microsoft.com/office/drawing/2014/main" id="{903BC55F-DBD7-45BE-B24A-A66E3EB4AC87}"/>
              </a:ext>
            </a:extLst>
          </p:cNvPr>
          <p:cNvSpPr txBox="1"/>
          <p:nvPr/>
        </p:nvSpPr>
        <p:spPr>
          <a:xfrm>
            <a:off x="0" y="124408"/>
            <a:ext cx="3232727" cy="523220"/>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CONCLUSIONS</a:t>
            </a:r>
            <a:endParaRPr lang="en-IN" sz="2800" b="1" dirty="0"/>
          </a:p>
        </p:txBody>
      </p:sp>
    </p:spTree>
    <p:extLst>
      <p:ext uri="{BB962C8B-B14F-4D97-AF65-F5344CB8AC3E}">
        <p14:creationId xmlns:p14="http://schemas.microsoft.com/office/powerpoint/2010/main" val="469948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210F10-A91C-4A0E-84F5-D0CC5B599D18}"/>
              </a:ext>
            </a:extLst>
          </p:cNvPr>
          <p:cNvSpPr txBox="1"/>
          <p:nvPr/>
        </p:nvSpPr>
        <p:spPr>
          <a:xfrm>
            <a:off x="0" y="124408"/>
            <a:ext cx="5883563" cy="523220"/>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FUTURE RECOMMENDATIONS</a:t>
            </a:r>
            <a:endParaRPr lang="en-IN" sz="2800" b="1" dirty="0"/>
          </a:p>
        </p:txBody>
      </p:sp>
      <p:sp>
        <p:nvSpPr>
          <p:cNvPr id="7" name="TextBox 6">
            <a:extLst>
              <a:ext uri="{FF2B5EF4-FFF2-40B4-BE49-F238E27FC236}">
                <a16:creationId xmlns:a16="http://schemas.microsoft.com/office/drawing/2014/main" id="{491686E8-A2EB-4BD4-82F2-AAC3380B49F5}"/>
              </a:ext>
            </a:extLst>
          </p:cNvPr>
          <p:cNvSpPr txBox="1"/>
          <p:nvPr/>
        </p:nvSpPr>
        <p:spPr>
          <a:xfrm>
            <a:off x="1327727" y="1057671"/>
            <a:ext cx="6617855" cy="2585323"/>
          </a:xfrm>
          <a:prstGeom prst="rect">
            <a:avLst/>
          </a:prstGeom>
          <a:noFill/>
        </p:spPr>
        <p:txBody>
          <a:bodyPr wrap="square">
            <a:spAutoFit/>
          </a:bodyPr>
          <a:lstStyle/>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Insight site-specific long-term chronosequence studies are required.</a:t>
            </a:r>
          </a:p>
          <a:p>
            <a:pPr marL="285750" indent="-285750" algn="just">
              <a:buFont typeface="Arial" panose="020B0604020202020204" pitchFamily="34" charset="0"/>
              <a:buChar char="•"/>
            </a:pPr>
            <a:endParaRPr lang="en-IN" dirty="0">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r>
              <a:rPr lang="en-IN" dirty="0">
                <a:latin typeface="Times New Roman" panose="02020603050405020304" pitchFamily="18" charset="0"/>
                <a:ea typeface="Calibri" panose="020F0502020204030204" pitchFamily="34" charset="0"/>
              </a:rPr>
              <a:t>Apart from </a:t>
            </a:r>
            <a:r>
              <a:rPr lang="en-IN" dirty="0" err="1">
                <a:latin typeface="Times New Roman" panose="02020603050405020304" pitchFamily="18" charset="0"/>
                <a:ea typeface="Calibri" panose="020F0502020204030204" pitchFamily="34" charset="0"/>
              </a:rPr>
              <a:t>physico</a:t>
            </a:r>
            <a:r>
              <a:rPr lang="en-IN" dirty="0">
                <a:latin typeface="Times New Roman" panose="02020603050405020304" pitchFamily="18" charset="0"/>
                <a:ea typeface="Calibri" panose="020F0502020204030204" pitchFamily="34" charset="0"/>
              </a:rPr>
              <a:t>-chemical characteristics of soil, biological parameters should also considered.</a:t>
            </a:r>
            <a:endParaRPr lang="en-IN" sz="1800" dirty="0">
              <a:effectLst/>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endParaRPr lang="en-IN" dirty="0">
              <a:latin typeface="Times New Roman" panose="02020603050405020304" pitchFamily="18" charset="0"/>
              <a:ea typeface="Calibri" panose="020F0502020204030204" pitchFamily="34" charset="0"/>
            </a:endParaRP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rPr>
              <a:t>Governing of soil quality, especially in terms of soil nutrients should be accentuated in the process of recovery and restoration in landslide disturbed areas. </a:t>
            </a:r>
            <a:endParaRPr lang="en-IN" dirty="0"/>
          </a:p>
        </p:txBody>
      </p:sp>
      <p:pic>
        <p:nvPicPr>
          <p:cNvPr id="8" name="Picture 2" descr="UN Decade on Ecosystem Restoration | Internationale Klimaschutzinitiative  (IKI)">
            <a:extLst>
              <a:ext uri="{FF2B5EF4-FFF2-40B4-BE49-F238E27FC236}">
                <a16:creationId xmlns:a16="http://schemas.microsoft.com/office/drawing/2014/main" id="{4E52621A-AB68-46E7-8D73-AEBB74EB7A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14" b="16703"/>
          <a:stretch/>
        </p:blipFill>
        <p:spPr bwMode="auto">
          <a:xfrm>
            <a:off x="2470971" y="4311535"/>
            <a:ext cx="4331366" cy="1645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518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ve Soil | Conscious Planet">
            <a:extLst>
              <a:ext uri="{FF2B5EF4-FFF2-40B4-BE49-F238E27FC236}">
                <a16:creationId xmlns:a16="http://schemas.microsoft.com/office/drawing/2014/main" id="{80B75FA7-71FB-4A4B-8952-484090C76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FF48DC6-EF6D-4FF1-9246-FA67C2A89717}"/>
              </a:ext>
            </a:extLst>
          </p:cNvPr>
          <p:cNvSpPr txBox="1"/>
          <p:nvPr/>
        </p:nvSpPr>
        <p:spPr>
          <a:xfrm>
            <a:off x="2729346" y="6479432"/>
            <a:ext cx="4645890" cy="369332"/>
          </a:xfrm>
          <a:prstGeom prst="rect">
            <a:avLst/>
          </a:prstGeom>
          <a:noFill/>
        </p:spPr>
        <p:txBody>
          <a:bodyPr wrap="square">
            <a:spAutoFit/>
          </a:bodyPr>
          <a:lstStyle/>
          <a:p>
            <a:r>
              <a:rPr lang="en-GB" sz="1800" b="1" dirty="0">
                <a:solidFill>
                  <a:srgbClr val="FFFF00"/>
                </a:solidFill>
                <a:effectLst/>
                <a:latin typeface="Times New Roman" panose="02020603050405020304" pitchFamily="18" charset="0"/>
                <a:ea typeface="Calibri" panose="020F0502020204030204" pitchFamily="34" charset="0"/>
                <a:cs typeface="Minion Pro"/>
              </a:rPr>
              <a:t>Email id : deepeshgoyal04@gmail.com</a:t>
            </a:r>
            <a:endParaRPr lang="en-IN" b="1" dirty="0">
              <a:solidFill>
                <a:srgbClr val="FFFF00"/>
              </a:solidFill>
            </a:endParaRPr>
          </a:p>
        </p:txBody>
      </p:sp>
    </p:spTree>
    <p:extLst>
      <p:ext uri="{BB962C8B-B14F-4D97-AF65-F5344CB8AC3E}">
        <p14:creationId xmlns:p14="http://schemas.microsoft.com/office/powerpoint/2010/main" val="195357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D4446E-13FD-4803-B10B-76FC956F873B}"/>
              </a:ext>
            </a:extLst>
          </p:cNvPr>
          <p:cNvSpPr txBox="1"/>
          <p:nvPr/>
        </p:nvSpPr>
        <p:spPr>
          <a:xfrm>
            <a:off x="0" y="65736"/>
            <a:ext cx="2937543" cy="523220"/>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BACKGROUND</a:t>
            </a:r>
            <a:endParaRPr lang="en-IN" sz="2800" b="1" dirty="0"/>
          </a:p>
        </p:txBody>
      </p:sp>
      <p:pic>
        <p:nvPicPr>
          <p:cNvPr id="2052" name="Picture 4">
            <a:extLst>
              <a:ext uri="{FF2B5EF4-FFF2-40B4-BE49-F238E27FC236}">
                <a16:creationId xmlns:a16="http://schemas.microsoft.com/office/drawing/2014/main" id="{3906DD3E-EBDD-4680-9724-F01BCC842E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0" t="6003" r="5260" b="82765"/>
          <a:stretch/>
        </p:blipFill>
        <p:spPr bwMode="auto">
          <a:xfrm>
            <a:off x="164870" y="588956"/>
            <a:ext cx="8775930" cy="14687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98CA89B-3356-408A-9BA5-206BA0A78C7E}"/>
              </a:ext>
            </a:extLst>
          </p:cNvPr>
          <p:cNvGrpSpPr/>
          <p:nvPr/>
        </p:nvGrpSpPr>
        <p:grpSpPr>
          <a:xfrm>
            <a:off x="674255" y="2170545"/>
            <a:ext cx="7906327" cy="4218885"/>
            <a:chOff x="-81206" y="1493520"/>
            <a:chExt cx="10748034" cy="5735244"/>
          </a:xfrm>
        </p:grpSpPr>
        <p:pic>
          <p:nvPicPr>
            <p:cNvPr id="8" name="Picture 7">
              <a:extLst>
                <a:ext uri="{FF2B5EF4-FFF2-40B4-BE49-F238E27FC236}">
                  <a16:creationId xmlns:a16="http://schemas.microsoft.com/office/drawing/2014/main" id="{AFAF0421-6994-40A8-8AC7-750530DD8F52}"/>
                </a:ext>
              </a:extLst>
            </p:cNvPr>
            <p:cNvPicPr>
              <a:picLocks noChangeAspect="1"/>
            </p:cNvPicPr>
            <p:nvPr/>
          </p:nvPicPr>
          <p:blipFill rotWithShape="1">
            <a:blip r:embed="rId3"/>
            <a:srcRect l="26508" t="27819" r="25025" b="12707"/>
            <a:stretch/>
          </p:blipFill>
          <p:spPr>
            <a:xfrm>
              <a:off x="1449185" y="1493520"/>
              <a:ext cx="7536577" cy="5201920"/>
            </a:xfrm>
            <a:prstGeom prst="rect">
              <a:avLst/>
            </a:prstGeom>
          </p:spPr>
        </p:pic>
        <p:sp>
          <p:nvSpPr>
            <p:cNvPr id="9" name="TextBox 8">
              <a:extLst>
                <a:ext uri="{FF2B5EF4-FFF2-40B4-BE49-F238E27FC236}">
                  <a16:creationId xmlns:a16="http://schemas.microsoft.com/office/drawing/2014/main" id="{A65CEA57-9C4B-4F59-8D40-199CF6142B1D}"/>
                </a:ext>
              </a:extLst>
            </p:cNvPr>
            <p:cNvSpPr txBox="1"/>
            <p:nvPr/>
          </p:nvSpPr>
          <p:spPr>
            <a:xfrm>
              <a:off x="-71023" y="5604570"/>
              <a:ext cx="3153315" cy="1380714"/>
            </a:xfrm>
            <a:prstGeom prst="rect">
              <a:avLst/>
            </a:prstGeom>
            <a:solidFill>
              <a:schemeClr val="bg1"/>
            </a:solidFill>
            <a:ln w="12700">
              <a:noFill/>
            </a:ln>
          </p:spPr>
          <p:txBody>
            <a:bodyPr wrap="square" rtlCol="0">
              <a:spAutoFit/>
            </a:bodyPr>
            <a:lstStyle/>
            <a:p>
              <a:pPr algn="r"/>
              <a:r>
                <a:rPr lang="en-IN" sz="1200" b="1" dirty="0">
                  <a:solidFill>
                    <a:srgbClr val="0070C0"/>
                  </a:solidFill>
                  <a:latin typeface="Calibri" panose="020F0502020204030204" pitchFamily="34" charset="0"/>
                  <a:cs typeface="Calibri" panose="020F0502020204030204" pitchFamily="34" charset="0"/>
                </a:rPr>
                <a:t>Short Term &amp; Long Term</a:t>
              </a:r>
            </a:p>
            <a:p>
              <a:pPr algn="r"/>
              <a:r>
                <a:rPr lang="en-IN" sz="1200" b="1" dirty="0">
                  <a:latin typeface="Calibri" panose="020F0502020204030204" pitchFamily="34" charset="0"/>
                  <a:cs typeface="Calibri" panose="020F0502020204030204" pitchFamily="34" charset="0"/>
                </a:rPr>
                <a:t>Once the event and the immediate threat to life, property and the environment</a:t>
              </a:r>
            </a:p>
            <a:p>
              <a:pPr algn="r"/>
              <a:r>
                <a:rPr lang="en-IN" sz="1200" b="1" dirty="0">
                  <a:latin typeface="Calibri" panose="020F0502020204030204" pitchFamily="34" charset="0"/>
                  <a:cs typeface="Calibri" panose="020F0502020204030204" pitchFamily="34" charset="0"/>
                </a:rPr>
                <a:t>is over, recovery can begin.</a:t>
              </a:r>
            </a:p>
          </p:txBody>
        </p:sp>
        <p:sp>
          <p:nvSpPr>
            <p:cNvPr id="10" name="TextBox 9">
              <a:extLst>
                <a:ext uri="{FF2B5EF4-FFF2-40B4-BE49-F238E27FC236}">
                  <a16:creationId xmlns:a16="http://schemas.microsoft.com/office/drawing/2014/main" id="{FA2CA450-E513-4E12-B65D-1F76914E72A1}"/>
                </a:ext>
              </a:extLst>
            </p:cNvPr>
            <p:cNvSpPr txBox="1"/>
            <p:nvPr/>
          </p:nvSpPr>
          <p:spPr>
            <a:xfrm>
              <a:off x="7373600" y="5597010"/>
              <a:ext cx="3293228" cy="1631754"/>
            </a:xfrm>
            <a:prstGeom prst="rect">
              <a:avLst/>
            </a:prstGeom>
            <a:solidFill>
              <a:schemeClr val="bg1"/>
            </a:solidFill>
            <a:ln w="12700">
              <a:noFill/>
            </a:ln>
          </p:spPr>
          <p:txBody>
            <a:bodyPr wrap="square" rtlCol="0">
              <a:spAutoFit/>
            </a:bodyPr>
            <a:lstStyle/>
            <a:p>
              <a:r>
                <a:rPr lang="en-IN" sz="1200" b="1" dirty="0">
                  <a:solidFill>
                    <a:srgbClr val="0070C0"/>
                  </a:solidFill>
                  <a:latin typeface="Calibri" panose="020F0502020204030204" pitchFamily="34" charset="0"/>
                  <a:cs typeface="Calibri" panose="020F0502020204030204" pitchFamily="34" charset="0"/>
                </a:rPr>
                <a:t>Damage Assessment,</a:t>
              </a:r>
            </a:p>
            <a:p>
              <a:r>
                <a:rPr lang="en-IN" sz="1200" b="1" dirty="0">
                  <a:solidFill>
                    <a:srgbClr val="0070C0"/>
                  </a:solidFill>
                  <a:latin typeface="Calibri" panose="020F0502020204030204" pitchFamily="34" charset="0"/>
                  <a:cs typeface="Calibri" panose="020F0502020204030204" pitchFamily="34" charset="0"/>
                </a:rPr>
                <a:t>Stabilise &amp; Provide</a:t>
              </a:r>
            </a:p>
            <a:p>
              <a:r>
                <a:rPr lang="en-IN" sz="1200" b="1" dirty="0">
                  <a:latin typeface="Calibri" panose="020F0502020204030204" pitchFamily="34" charset="0"/>
                  <a:cs typeface="Calibri" panose="020F0502020204030204" pitchFamily="34" charset="0"/>
                </a:rPr>
                <a:t>First responders save and secure lives and assess damage.</a:t>
              </a:r>
            </a:p>
            <a:p>
              <a:r>
                <a:rPr lang="en-IN" sz="1200" b="1" dirty="0">
                  <a:latin typeface="Calibri" panose="020F0502020204030204" pitchFamily="34" charset="0"/>
                  <a:cs typeface="Calibri" panose="020F0502020204030204" pitchFamily="34" charset="0"/>
                </a:rPr>
                <a:t>Coordination of resources and provision of critical supplies.</a:t>
              </a:r>
            </a:p>
          </p:txBody>
        </p:sp>
        <p:sp>
          <p:nvSpPr>
            <p:cNvPr id="11" name="TextBox 10">
              <a:extLst>
                <a:ext uri="{FF2B5EF4-FFF2-40B4-BE49-F238E27FC236}">
                  <a16:creationId xmlns:a16="http://schemas.microsoft.com/office/drawing/2014/main" id="{99957466-30B5-46FC-8379-E29D2B18F1CB}"/>
                </a:ext>
              </a:extLst>
            </p:cNvPr>
            <p:cNvSpPr txBox="1"/>
            <p:nvPr/>
          </p:nvSpPr>
          <p:spPr>
            <a:xfrm>
              <a:off x="7122139" y="1867020"/>
              <a:ext cx="2803877" cy="1380714"/>
            </a:xfrm>
            <a:prstGeom prst="rect">
              <a:avLst/>
            </a:prstGeom>
            <a:solidFill>
              <a:schemeClr val="bg1"/>
            </a:solidFill>
            <a:ln w="12700">
              <a:noFill/>
            </a:ln>
          </p:spPr>
          <p:txBody>
            <a:bodyPr wrap="square" rtlCol="0">
              <a:spAutoFit/>
            </a:bodyPr>
            <a:lstStyle/>
            <a:p>
              <a:r>
                <a:rPr lang="en-IN" sz="1200" b="1" dirty="0">
                  <a:solidFill>
                    <a:srgbClr val="0070C0"/>
                  </a:solidFill>
                  <a:latin typeface="Calibri" panose="020F0502020204030204" pitchFamily="34" charset="0"/>
                  <a:cs typeface="Calibri" panose="020F0502020204030204" pitchFamily="34" charset="0"/>
                </a:rPr>
                <a:t>Ongoing &amp; Long Term</a:t>
              </a:r>
            </a:p>
            <a:p>
              <a:r>
                <a:rPr lang="en-IN" sz="1200" b="1" dirty="0">
                  <a:latin typeface="Calibri" panose="020F0502020204030204" pitchFamily="34" charset="0"/>
                  <a:cs typeface="Calibri" panose="020F0502020204030204" pitchFamily="34" charset="0"/>
                </a:rPr>
                <a:t>Prepare agencies, private sector and communities for the next event. Maintain state of “Readiness”</a:t>
              </a:r>
            </a:p>
          </p:txBody>
        </p:sp>
        <p:sp>
          <p:nvSpPr>
            <p:cNvPr id="12" name="TextBox 11">
              <a:extLst>
                <a:ext uri="{FF2B5EF4-FFF2-40B4-BE49-F238E27FC236}">
                  <a16:creationId xmlns:a16="http://schemas.microsoft.com/office/drawing/2014/main" id="{5A002945-4DC1-49B9-BA34-284B9F51C71C}"/>
                </a:ext>
              </a:extLst>
            </p:cNvPr>
            <p:cNvSpPr txBox="1"/>
            <p:nvPr/>
          </p:nvSpPr>
          <p:spPr>
            <a:xfrm>
              <a:off x="-81206" y="1906510"/>
              <a:ext cx="3153316" cy="1380714"/>
            </a:xfrm>
            <a:prstGeom prst="rect">
              <a:avLst/>
            </a:prstGeom>
            <a:solidFill>
              <a:schemeClr val="bg1"/>
            </a:solidFill>
            <a:ln w="12700">
              <a:noFill/>
            </a:ln>
          </p:spPr>
          <p:txBody>
            <a:bodyPr wrap="square" rtlCol="0">
              <a:spAutoFit/>
            </a:bodyPr>
            <a:lstStyle/>
            <a:p>
              <a:pPr algn="r"/>
              <a:r>
                <a:rPr lang="en-IN" sz="1200" b="1" dirty="0">
                  <a:solidFill>
                    <a:srgbClr val="0070C0"/>
                  </a:solidFill>
                  <a:latin typeface="Calibri" panose="020F0502020204030204" pitchFamily="34" charset="0"/>
                  <a:cs typeface="Calibri" panose="020F0502020204030204" pitchFamily="34" charset="0"/>
                </a:rPr>
                <a:t>Mid to Long Term</a:t>
              </a:r>
            </a:p>
            <a:p>
              <a:pPr algn="r"/>
              <a:r>
                <a:rPr lang="en-IN" sz="1200" b="1" dirty="0">
                  <a:latin typeface="Calibri" panose="020F0502020204030204" pitchFamily="34" charset="0"/>
                  <a:cs typeface="Calibri" panose="020F0502020204030204" pitchFamily="34" charset="0"/>
                </a:rPr>
                <a:t>Understanding risk and identification of areas of</a:t>
              </a:r>
            </a:p>
            <a:p>
              <a:pPr algn="r"/>
              <a:r>
                <a:rPr lang="en-IN" sz="1200" b="1" dirty="0">
                  <a:latin typeface="Calibri" panose="020F0502020204030204" pitchFamily="34" charset="0"/>
                  <a:cs typeface="Calibri" panose="020F0502020204030204" pitchFamily="34" charset="0"/>
                </a:rPr>
                <a:t>greatest loss. Mitigate potential problems in advance of event.</a:t>
              </a:r>
            </a:p>
          </p:txBody>
        </p:sp>
      </p:grpSp>
      <p:sp>
        <p:nvSpPr>
          <p:cNvPr id="13" name="Oval 12">
            <a:extLst>
              <a:ext uri="{FF2B5EF4-FFF2-40B4-BE49-F238E27FC236}">
                <a16:creationId xmlns:a16="http://schemas.microsoft.com/office/drawing/2014/main" id="{E31E2258-F17A-4798-9822-B1B3D885899D}"/>
              </a:ext>
            </a:extLst>
          </p:cNvPr>
          <p:cNvSpPr/>
          <p:nvPr/>
        </p:nvSpPr>
        <p:spPr>
          <a:xfrm rot="2505476">
            <a:off x="2828277" y="4402396"/>
            <a:ext cx="2390287" cy="96012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40759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5B3C95-C2D3-42EC-B855-3FF8E0347D0F}"/>
              </a:ext>
            </a:extLst>
          </p:cNvPr>
          <p:cNvSpPr txBox="1"/>
          <p:nvPr/>
        </p:nvSpPr>
        <p:spPr>
          <a:xfrm>
            <a:off x="199387" y="1035555"/>
            <a:ext cx="4372613" cy="5078313"/>
          </a:xfrm>
          <a:prstGeom prst="rect">
            <a:avLst/>
          </a:prstGeom>
          <a:noFill/>
        </p:spPr>
        <p:txBody>
          <a:bodyPr wrap="square">
            <a:spAutoFit/>
          </a:bodyPr>
          <a:lstStyle/>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Landslides are one of the major natural disasters: - </a:t>
            </a:r>
          </a:p>
          <a:p>
            <a:pPr marL="285750" indent="-285750" algn="jus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excessive damage to infrastructure and loss of lives every year</a:t>
            </a:r>
          </a:p>
          <a:p>
            <a:pPr marL="285750" indent="-285750" algn="just">
              <a:buFont typeface="Arial" panose="020B0604020202020204" pitchFamily="34" charset="0"/>
              <a:buChar char="•"/>
            </a:pPr>
            <a:r>
              <a:rPr lang="en-US" dirty="0">
                <a:latin typeface="Times New Roman" panose="02020603050405020304" pitchFamily="18" charset="0"/>
                <a:ea typeface="Calibri" panose="020F0502020204030204" pitchFamily="34" charset="0"/>
                <a:cs typeface="Times New Roman" panose="02020603050405020304" pitchFamily="18" charset="0"/>
              </a:rPr>
              <a:t>can have long-term impacts on the ecosystem and environment </a:t>
            </a:r>
          </a:p>
          <a:p>
            <a:pPr algn="just"/>
            <a:endParaRPr lang="en-GB" b="0" i="0" dirty="0">
              <a:effectLst/>
              <a:latin typeface="Times New Roman" panose="02020603050405020304" pitchFamily="18" charset="0"/>
              <a:cs typeface="Times New Roman" panose="02020603050405020304" pitchFamily="18" charset="0"/>
            </a:endParaRPr>
          </a:p>
          <a:p>
            <a:pPr algn="just"/>
            <a:r>
              <a:rPr lang="en-GB" b="0" i="0" dirty="0">
                <a:effectLst/>
                <a:latin typeface="Times New Roman" panose="02020603050405020304" pitchFamily="18" charset="0"/>
                <a:cs typeface="Times New Roman" panose="02020603050405020304" pitchFamily="18" charset="0"/>
              </a:rPr>
              <a:t>The Indian Himalayan Region (IHR) is considered as one such “hotspot” of landslides due to : -</a:t>
            </a: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the </a:t>
            </a:r>
            <a:r>
              <a:rPr lang="en-I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intense monsoon precipitation, frequent tectonic activity</a:t>
            </a:r>
            <a:endParaRPr lang="en-IN"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weak geologic condition</a:t>
            </a:r>
          </a:p>
          <a:p>
            <a:pPr marL="285750" indent="-285750" algn="just">
              <a:buFont typeface="Arial" panose="020B0604020202020204" pitchFamily="34" charset="0"/>
              <a:buChar char="•"/>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very steep and rugged topography.</a:t>
            </a:r>
            <a:endParaRPr lang="en-IN"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IN"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IN" sz="1800" dirty="0">
                <a:effectLst/>
                <a:latin typeface="Times New Roman" panose="02020603050405020304" pitchFamily="18" charset="0"/>
                <a:ea typeface="Calibri" panose="020F0502020204030204" pitchFamily="34" charset="0"/>
              </a:rPr>
              <a:t>The Garhwal Himalaya of Uttarakhand state </a:t>
            </a:r>
            <a:r>
              <a:rPr lang="en-IN" sz="1800" dirty="0">
                <a:solidFill>
                  <a:srgbClr val="333333"/>
                </a:solidFill>
                <a:effectLst/>
                <a:latin typeface="Times New Roman" panose="02020603050405020304" pitchFamily="18" charset="0"/>
                <a:ea typeface="Calibri" panose="020F0502020204030204" pitchFamily="34" charset="0"/>
              </a:rPr>
              <a:t>has</a:t>
            </a:r>
            <a:r>
              <a:rPr lang="en-IN" sz="1800" dirty="0">
                <a:effectLst/>
                <a:latin typeface="Times New Roman" panose="02020603050405020304" pitchFamily="18" charset="0"/>
                <a:ea typeface="Calibri" panose="020F0502020204030204" pitchFamily="34" charset="0"/>
              </a:rPr>
              <a:t> traversed by many faults, Main Central Thrust (MCT), </a:t>
            </a:r>
            <a:r>
              <a:rPr lang="en-IN" sz="1800" dirty="0" err="1">
                <a:effectLst/>
                <a:latin typeface="Times New Roman" panose="02020603050405020304" pitchFamily="18" charset="0"/>
                <a:ea typeface="Calibri" panose="020F0502020204030204" pitchFamily="34" charset="0"/>
              </a:rPr>
              <a:t>Vaikrita</a:t>
            </a:r>
            <a:r>
              <a:rPr lang="en-IN" sz="1800" dirty="0">
                <a:effectLst/>
                <a:latin typeface="Times New Roman" panose="02020603050405020304" pitchFamily="18" charset="0"/>
                <a:ea typeface="Calibri" panose="020F0502020204030204" pitchFamily="34" charset="0"/>
              </a:rPr>
              <a:t> Thrust.</a:t>
            </a:r>
            <a:endParaRPr lang="en-IN" dirty="0"/>
          </a:p>
        </p:txBody>
      </p:sp>
      <p:graphicFrame>
        <p:nvGraphicFramePr>
          <p:cNvPr id="6" name="Chart 5">
            <a:extLst>
              <a:ext uri="{FF2B5EF4-FFF2-40B4-BE49-F238E27FC236}">
                <a16:creationId xmlns:a16="http://schemas.microsoft.com/office/drawing/2014/main" id="{ABB5C588-F673-457A-B96D-F2B3E83E1DDB}"/>
              </a:ext>
            </a:extLst>
          </p:cNvPr>
          <p:cNvGraphicFramePr/>
          <p:nvPr>
            <p:extLst>
              <p:ext uri="{D42A27DB-BD31-4B8C-83A1-F6EECF244321}">
                <p14:modId xmlns:p14="http://schemas.microsoft.com/office/powerpoint/2010/main" val="4200939200"/>
              </p:ext>
            </p:extLst>
          </p:nvPr>
        </p:nvGraphicFramePr>
        <p:xfrm>
          <a:off x="4725326" y="729676"/>
          <a:ext cx="4219289" cy="2252572"/>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D5E0DDAA-FBC8-4E59-8E41-22157C89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611" y="3331773"/>
            <a:ext cx="4206004" cy="3250095"/>
          </a:xfrm>
          <a:prstGeom prst="rect">
            <a:avLst/>
          </a:prstGeom>
          <a:ln w="12700">
            <a:solidFill>
              <a:schemeClr val="tx1"/>
            </a:solidFill>
          </a:ln>
        </p:spPr>
      </p:pic>
      <p:sp>
        <p:nvSpPr>
          <p:cNvPr id="9" name="TextBox 8">
            <a:extLst>
              <a:ext uri="{FF2B5EF4-FFF2-40B4-BE49-F238E27FC236}">
                <a16:creationId xmlns:a16="http://schemas.microsoft.com/office/drawing/2014/main" id="{73C934E8-7ED9-47D6-8E61-2D26AA2628FD}"/>
              </a:ext>
            </a:extLst>
          </p:cNvPr>
          <p:cNvSpPr txBox="1"/>
          <p:nvPr/>
        </p:nvSpPr>
        <p:spPr>
          <a:xfrm>
            <a:off x="129306" y="124408"/>
            <a:ext cx="3138457" cy="523220"/>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INTRODUCTION</a:t>
            </a:r>
            <a:endParaRPr lang="en-IN" sz="2800" b="1" dirty="0"/>
          </a:p>
        </p:txBody>
      </p:sp>
      <p:sp>
        <p:nvSpPr>
          <p:cNvPr id="7" name="TextBox 6">
            <a:extLst>
              <a:ext uri="{FF2B5EF4-FFF2-40B4-BE49-F238E27FC236}">
                <a16:creationId xmlns:a16="http://schemas.microsoft.com/office/drawing/2014/main" id="{CC44DA4E-EF2B-455B-AC91-7995C3BB46E7}"/>
              </a:ext>
            </a:extLst>
          </p:cNvPr>
          <p:cNvSpPr txBox="1"/>
          <p:nvPr/>
        </p:nvSpPr>
        <p:spPr>
          <a:xfrm>
            <a:off x="4649034" y="2982248"/>
            <a:ext cx="3122260" cy="276999"/>
          </a:xfrm>
          <a:prstGeom prst="rect">
            <a:avLst/>
          </a:prstGeom>
          <a:noFill/>
        </p:spPr>
        <p:txBody>
          <a:bodyPr wrap="square">
            <a:spAutoFit/>
          </a:bodyPr>
          <a:lstStyle/>
          <a:p>
            <a:pPr algn="just"/>
            <a:r>
              <a:rPr lang="en-IN" sz="1200" dirty="0">
                <a:solidFill>
                  <a:srgbClr val="000000"/>
                </a:solidFill>
                <a:effectLst/>
                <a:latin typeface="Times New Roman" panose="02020603050405020304" pitchFamily="18" charset="0"/>
                <a:ea typeface="Calibri" panose="020F0502020204030204" pitchFamily="34" charset="0"/>
                <a:cs typeface="Minion Pro"/>
              </a:rPr>
              <a:t>Rainfall pattern of the study area (IMD).</a:t>
            </a:r>
            <a:endParaRPr lang="en-IN" sz="1200" dirty="0">
              <a:solidFill>
                <a:srgbClr val="000000"/>
              </a:solidFill>
              <a:effectLst/>
              <a:latin typeface="Minion Pro"/>
              <a:ea typeface="Calibri" panose="020F0502020204030204" pitchFamily="34" charset="0"/>
              <a:cs typeface="Minion Pro"/>
            </a:endParaRPr>
          </a:p>
        </p:txBody>
      </p:sp>
      <p:sp>
        <p:nvSpPr>
          <p:cNvPr id="8" name="TextBox 7">
            <a:extLst>
              <a:ext uri="{FF2B5EF4-FFF2-40B4-BE49-F238E27FC236}">
                <a16:creationId xmlns:a16="http://schemas.microsoft.com/office/drawing/2014/main" id="{70CB6044-2830-4E6F-B335-1F053E9AD07B}"/>
              </a:ext>
            </a:extLst>
          </p:cNvPr>
          <p:cNvSpPr txBox="1"/>
          <p:nvPr/>
        </p:nvSpPr>
        <p:spPr>
          <a:xfrm>
            <a:off x="4649034" y="6566174"/>
            <a:ext cx="3122260" cy="276999"/>
          </a:xfrm>
          <a:prstGeom prst="rect">
            <a:avLst/>
          </a:prstGeom>
          <a:noFill/>
        </p:spPr>
        <p:txBody>
          <a:bodyPr wrap="square">
            <a:spAutoFit/>
          </a:bodyPr>
          <a:lstStyle/>
          <a:p>
            <a:pPr algn="just"/>
            <a:r>
              <a:rPr lang="en-IN" sz="1200" dirty="0">
                <a:solidFill>
                  <a:srgbClr val="000000"/>
                </a:solidFill>
                <a:effectLst/>
                <a:latin typeface="Times New Roman" panose="02020603050405020304" pitchFamily="18" charset="0"/>
                <a:ea typeface="Calibri" panose="020F0502020204030204" pitchFamily="34" charset="0"/>
                <a:cs typeface="Minion Pro"/>
              </a:rPr>
              <a:t>Tectonic framework of the study area.</a:t>
            </a:r>
            <a:endParaRPr lang="en-IN" sz="1200" dirty="0">
              <a:solidFill>
                <a:srgbClr val="000000"/>
              </a:solidFill>
              <a:effectLst/>
              <a:latin typeface="Minion Pro"/>
              <a:ea typeface="Calibri" panose="020F0502020204030204" pitchFamily="34" charset="0"/>
              <a:cs typeface="Minion Pro"/>
            </a:endParaRPr>
          </a:p>
        </p:txBody>
      </p:sp>
    </p:spTree>
    <p:extLst>
      <p:ext uri="{BB962C8B-B14F-4D97-AF65-F5344CB8AC3E}">
        <p14:creationId xmlns:p14="http://schemas.microsoft.com/office/powerpoint/2010/main" val="1747672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1582E21-9D33-4EDB-B015-7F8EA08FF7CB}"/>
              </a:ext>
            </a:extLst>
          </p:cNvPr>
          <p:cNvSpPr txBox="1"/>
          <p:nvPr/>
        </p:nvSpPr>
        <p:spPr>
          <a:xfrm>
            <a:off x="391160" y="2724763"/>
            <a:ext cx="8361680" cy="2308324"/>
          </a:xfrm>
          <a:prstGeom prst="rect">
            <a:avLst/>
          </a:prstGeom>
          <a:noFill/>
        </p:spPr>
        <p:txBody>
          <a:bodyPr wrap="square">
            <a:spAutoFit/>
          </a:bodyPr>
          <a:lstStyle/>
          <a:p>
            <a:r>
              <a:rPr lang="en-GB" sz="2400" b="1" u="sng" dirty="0">
                <a:latin typeface="Times New Roman" panose="02020603050405020304" pitchFamily="18" charset="0"/>
                <a:cs typeface="Times New Roman" panose="02020603050405020304" pitchFamily="18" charset="0"/>
              </a:rPr>
              <a:t>Objectives: - </a:t>
            </a:r>
          </a:p>
          <a:p>
            <a:pPr marL="285750" indent="-285750" algn="just">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Evaluate the soil quality of landslide disturbed and undisturbed sites in Garhwal Himalayas.</a:t>
            </a:r>
          </a:p>
          <a:p>
            <a:pPr indent="-285750" algn="just">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sz="2000" dirty="0">
                <a:effectLst/>
                <a:latin typeface="Times New Roman" panose="02020603050405020304" pitchFamily="18" charset="0"/>
                <a:ea typeface="AdvTimes"/>
                <a:cs typeface="Times New Roman" panose="02020603050405020304" pitchFamily="18" charset="0"/>
              </a:rPr>
              <a:t>Recovery status of soil after the landslide occurrence.</a:t>
            </a:r>
          </a:p>
          <a:p>
            <a:pPr marL="285750" indent="-285750" algn="just">
              <a:buFont typeface="Arial" panose="020B0604020202020204" pitchFamily="34" charset="0"/>
              <a:buChar char="•"/>
            </a:pPr>
            <a:endParaRPr lang="en-IN" sz="2000" dirty="0">
              <a:effectLst/>
              <a:latin typeface="Times New Roman" panose="02020603050405020304" pitchFamily="18" charset="0"/>
              <a:ea typeface="AdvTimes"/>
              <a:cs typeface="Times New Roman" panose="02020603050405020304" pitchFamily="18" charset="0"/>
            </a:endParaRPr>
          </a:p>
          <a:p>
            <a:pPr marL="285750" indent="-285750" algn="just">
              <a:buFont typeface="Arial" panose="020B0604020202020204" pitchFamily="34" charset="0"/>
              <a:buChar char="•"/>
            </a:pPr>
            <a:r>
              <a:rPr lang="en-IN" sz="2000" dirty="0">
                <a:effectLst/>
                <a:latin typeface="Times New Roman" panose="02020603050405020304" pitchFamily="18" charset="0"/>
                <a:ea typeface="AdvTimes"/>
                <a:cs typeface="Times New Roman" panose="02020603050405020304" pitchFamily="18" charset="0"/>
              </a:rPr>
              <a:t>Determine which soil parameters may limit the recovery of soil with time.</a:t>
            </a:r>
            <a:endParaRPr lang="en-IN"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519A17A-2CCE-4FD8-8B24-7331A6579C95}"/>
              </a:ext>
            </a:extLst>
          </p:cNvPr>
          <p:cNvSpPr txBox="1"/>
          <p:nvPr/>
        </p:nvSpPr>
        <p:spPr>
          <a:xfrm>
            <a:off x="246611" y="731744"/>
            <a:ext cx="8361680" cy="1631216"/>
          </a:xfrm>
          <a:prstGeom prst="rect">
            <a:avLst/>
          </a:prstGeom>
          <a:noFill/>
        </p:spPr>
        <p:txBody>
          <a:bodyPr wrap="square">
            <a:spAutoFit/>
          </a:bodyPr>
          <a:lstStyle/>
          <a:p>
            <a:pPr algn="just"/>
            <a:r>
              <a:rPr lang="en-IN" sz="2000" dirty="0">
                <a:effectLst/>
                <a:latin typeface="Times New Roman" panose="02020603050405020304" pitchFamily="18" charset="0"/>
                <a:ea typeface="AdvTimes"/>
              </a:rPr>
              <a:t>The effects of landslides on the natural environment (</a:t>
            </a:r>
            <a:r>
              <a:rPr lang="en-IN" sz="2000" dirty="0">
                <a:effectLst/>
                <a:latin typeface="Times New Roman" panose="02020603050405020304" pitchFamily="18" charset="0"/>
                <a:ea typeface="Calibri" panose="020F0502020204030204" pitchFamily="34" charset="0"/>
              </a:rPr>
              <a:t>losses of soil resources)</a:t>
            </a:r>
            <a:r>
              <a:rPr lang="en-IN" sz="2000" dirty="0">
                <a:effectLst/>
                <a:latin typeface="Times New Roman" panose="02020603050405020304" pitchFamily="18" charset="0"/>
                <a:ea typeface="AdvTimes"/>
              </a:rPr>
              <a:t> have received little consideration and such information about the status of loss of soil resource in the landslide disturbed areas in Garhwal Himalayas is lacking, therefore, an attempt is made through the present study with the aim to estimate the effects of landslides on soil quality.</a:t>
            </a:r>
          </a:p>
        </p:txBody>
      </p:sp>
    </p:spTree>
    <p:extLst>
      <p:ext uri="{BB962C8B-B14F-4D97-AF65-F5344CB8AC3E}">
        <p14:creationId xmlns:p14="http://schemas.microsoft.com/office/powerpoint/2010/main" val="1545946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3E68EC5-3710-41A2-9752-53DAB6278339}"/>
              </a:ext>
            </a:extLst>
          </p:cNvPr>
          <p:cNvGrpSpPr/>
          <p:nvPr/>
        </p:nvGrpSpPr>
        <p:grpSpPr>
          <a:xfrm>
            <a:off x="378001" y="454955"/>
            <a:ext cx="4497873" cy="5917557"/>
            <a:chOff x="2406015" y="596900"/>
            <a:chExt cx="4331970" cy="5664200"/>
          </a:xfrm>
        </p:grpSpPr>
        <p:pic>
          <p:nvPicPr>
            <p:cNvPr id="24" name="Picture 23">
              <a:extLst>
                <a:ext uri="{FF2B5EF4-FFF2-40B4-BE49-F238E27FC236}">
                  <a16:creationId xmlns:a16="http://schemas.microsoft.com/office/drawing/2014/main" id="{28FBB733-F8EA-4B22-9BEC-84B30CB32205}"/>
                </a:ext>
              </a:extLst>
            </p:cNvPr>
            <p:cNvPicPr/>
            <p:nvPr/>
          </p:nvPicPr>
          <p:blipFill rotWithShape="1">
            <a:blip r:embed="rId2" cstate="print">
              <a:extLst>
                <a:ext uri="{28A0092B-C50C-407E-A947-70E740481C1C}">
                  <a14:useLocalDpi xmlns:a14="http://schemas.microsoft.com/office/drawing/2010/main" val="0"/>
                </a:ext>
              </a:extLst>
            </a:blip>
            <a:srcRect l="2127" t="3384" r="22225" b="26675"/>
            <a:stretch/>
          </p:blipFill>
          <p:spPr bwMode="auto">
            <a:xfrm>
              <a:off x="2406015" y="596900"/>
              <a:ext cx="4331970" cy="5664200"/>
            </a:xfrm>
            <a:prstGeom prst="rect">
              <a:avLst/>
            </a:prstGeom>
            <a:ln w="12700">
              <a:solidFill>
                <a:schemeClr val="tx1"/>
              </a:solidFill>
            </a:ln>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6AC75475-A242-4084-A066-22A8C49D0A9E}"/>
                </a:ext>
              </a:extLst>
            </p:cNvPr>
            <p:cNvSpPr/>
            <p:nvPr/>
          </p:nvSpPr>
          <p:spPr>
            <a:xfrm>
              <a:off x="4772977" y="1505008"/>
              <a:ext cx="995680" cy="477520"/>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N"/>
            </a:p>
          </p:txBody>
        </p:sp>
        <p:cxnSp>
          <p:nvCxnSpPr>
            <p:cNvPr id="26" name="Straight Connector 25">
              <a:extLst>
                <a:ext uri="{FF2B5EF4-FFF2-40B4-BE49-F238E27FC236}">
                  <a16:creationId xmlns:a16="http://schemas.microsoft.com/office/drawing/2014/main" id="{DD3DD301-DD06-4098-8845-AAE5ADC20973}"/>
                </a:ext>
              </a:extLst>
            </p:cNvPr>
            <p:cNvCxnSpPr/>
            <p:nvPr/>
          </p:nvCxnSpPr>
          <p:spPr>
            <a:xfrm flipH="1">
              <a:off x="2538412" y="1981258"/>
              <a:ext cx="2239645" cy="120396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53EB62-F333-4818-B2A5-B98DCFDB4681}"/>
                </a:ext>
              </a:extLst>
            </p:cNvPr>
            <p:cNvCxnSpPr/>
            <p:nvPr/>
          </p:nvCxnSpPr>
          <p:spPr>
            <a:xfrm>
              <a:off x="5773737" y="1981258"/>
              <a:ext cx="842010" cy="1203960"/>
            </a:xfrm>
            <a:prstGeom prst="line">
              <a:avLst/>
            </a:prstGeom>
            <a:ln w="317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98782B65-3FF2-44BF-B7BC-13FC9A275DFA}"/>
              </a:ext>
            </a:extLst>
          </p:cNvPr>
          <p:cNvSpPr txBox="1"/>
          <p:nvPr/>
        </p:nvSpPr>
        <p:spPr>
          <a:xfrm>
            <a:off x="378001" y="85623"/>
            <a:ext cx="4497873" cy="369332"/>
          </a:xfrm>
          <a:prstGeom prst="rect">
            <a:avLst/>
          </a:prstGeom>
          <a:noFill/>
        </p:spPr>
        <p:txBody>
          <a:bodyPr wrap="square">
            <a:spAutoFit/>
          </a:bodyPr>
          <a:lstStyle/>
          <a:p>
            <a:pPr algn="ctr"/>
            <a:r>
              <a:rPr lang="en-IN" sz="1800" b="1" dirty="0">
                <a:effectLst/>
                <a:latin typeface="Times New Roman" panose="02020603050405020304" pitchFamily="18" charset="0"/>
                <a:ea typeface="Calibri" panose="020F0502020204030204" pitchFamily="34" charset="0"/>
              </a:rPr>
              <a:t>STUDY AREA</a:t>
            </a:r>
            <a:endParaRPr lang="en-IN" b="1" dirty="0"/>
          </a:p>
        </p:txBody>
      </p:sp>
      <p:pic>
        <p:nvPicPr>
          <p:cNvPr id="11" name="Picture 10">
            <a:extLst>
              <a:ext uri="{FF2B5EF4-FFF2-40B4-BE49-F238E27FC236}">
                <a16:creationId xmlns:a16="http://schemas.microsoft.com/office/drawing/2014/main" id="{3B3CF4BA-3FD1-4660-B4BC-3A5DCAE43818}"/>
              </a:ext>
            </a:extLst>
          </p:cNvPr>
          <p:cNvPicPr/>
          <p:nvPr/>
        </p:nvPicPr>
        <p:blipFill rotWithShape="1">
          <a:blip r:embed="rId3">
            <a:extLst>
              <a:ext uri="{28A0092B-C50C-407E-A947-70E740481C1C}">
                <a14:useLocalDpi xmlns:a14="http://schemas.microsoft.com/office/drawing/2010/main" val="0"/>
              </a:ext>
            </a:extLst>
          </a:blip>
          <a:srcRect l="26083" t="1650" r="31830" b="855"/>
          <a:stretch/>
        </p:blipFill>
        <p:spPr bwMode="auto">
          <a:xfrm>
            <a:off x="5165379" y="457186"/>
            <a:ext cx="3404356" cy="5915326"/>
          </a:xfrm>
          <a:prstGeom prst="rect">
            <a:avLst/>
          </a:prstGeom>
          <a:ln>
            <a:solidFill>
              <a:schemeClr val="tx1"/>
            </a:solid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C0388865-66FB-4FD3-A38B-D3A05085B76D}"/>
              </a:ext>
            </a:extLst>
          </p:cNvPr>
          <p:cNvSpPr txBox="1"/>
          <p:nvPr/>
        </p:nvSpPr>
        <p:spPr>
          <a:xfrm>
            <a:off x="5165379" y="95046"/>
            <a:ext cx="3404356" cy="369332"/>
          </a:xfrm>
          <a:prstGeom prst="rect">
            <a:avLst/>
          </a:prstGeom>
          <a:noFill/>
        </p:spPr>
        <p:txBody>
          <a:bodyPr wrap="square">
            <a:spAutoFit/>
          </a:bodyPr>
          <a:lstStyle/>
          <a:p>
            <a:pPr algn="ctr"/>
            <a:r>
              <a:rPr lang="en-IN" sz="1800" b="1" dirty="0">
                <a:effectLst/>
                <a:latin typeface="Times New Roman" panose="02020603050405020304" pitchFamily="18" charset="0"/>
                <a:ea typeface="Calibri" panose="020F0502020204030204" pitchFamily="34" charset="0"/>
              </a:rPr>
              <a:t>SOIL MAP OF STUDY AREA</a:t>
            </a:r>
            <a:endParaRPr lang="en-IN" b="1" dirty="0"/>
          </a:p>
        </p:txBody>
      </p:sp>
      <p:sp>
        <p:nvSpPr>
          <p:cNvPr id="15" name="TextBox 14">
            <a:extLst>
              <a:ext uri="{FF2B5EF4-FFF2-40B4-BE49-F238E27FC236}">
                <a16:creationId xmlns:a16="http://schemas.microsoft.com/office/drawing/2014/main" id="{DCC620BE-1BB9-4695-88CF-E51D777415FF}"/>
              </a:ext>
            </a:extLst>
          </p:cNvPr>
          <p:cNvSpPr txBox="1"/>
          <p:nvPr/>
        </p:nvSpPr>
        <p:spPr>
          <a:xfrm>
            <a:off x="324495" y="6372513"/>
            <a:ext cx="4551379" cy="461665"/>
          </a:xfrm>
          <a:prstGeom prst="rect">
            <a:avLst/>
          </a:prstGeom>
          <a:noFill/>
        </p:spPr>
        <p:txBody>
          <a:bodyPr wrap="square">
            <a:spAutoFit/>
          </a:bodyPr>
          <a:lstStyle/>
          <a:p>
            <a:pPr algn="just"/>
            <a:r>
              <a:rPr lang="en-IN" sz="1200" dirty="0">
                <a:solidFill>
                  <a:srgbClr val="000000"/>
                </a:solidFill>
                <a:effectLst/>
                <a:latin typeface="Times New Roman" panose="02020603050405020304" pitchFamily="18" charset="0"/>
                <a:ea typeface="Calibri" panose="020F0502020204030204" pitchFamily="34" charset="0"/>
                <a:cs typeface="Minion Pro"/>
              </a:rPr>
              <a:t>Geographical location of the study area in Alaknanda watershed, Uttarakhand, India</a:t>
            </a:r>
            <a:endParaRPr lang="en-IN" sz="1200" dirty="0">
              <a:solidFill>
                <a:srgbClr val="000000"/>
              </a:solidFill>
              <a:effectLst/>
              <a:latin typeface="Minion Pro"/>
              <a:ea typeface="Calibri" panose="020F0502020204030204" pitchFamily="34" charset="0"/>
              <a:cs typeface="Minion Pro"/>
            </a:endParaRPr>
          </a:p>
        </p:txBody>
      </p:sp>
      <p:sp>
        <p:nvSpPr>
          <p:cNvPr id="16" name="TextBox 15">
            <a:extLst>
              <a:ext uri="{FF2B5EF4-FFF2-40B4-BE49-F238E27FC236}">
                <a16:creationId xmlns:a16="http://schemas.microsoft.com/office/drawing/2014/main" id="{AF166D4E-DFCC-4D08-8946-8E44C55D7750}"/>
              </a:ext>
            </a:extLst>
          </p:cNvPr>
          <p:cNvSpPr txBox="1"/>
          <p:nvPr/>
        </p:nvSpPr>
        <p:spPr>
          <a:xfrm>
            <a:off x="5059679" y="6372512"/>
            <a:ext cx="3596641" cy="430887"/>
          </a:xfrm>
          <a:prstGeom prst="rect">
            <a:avLst/>
          </a:prstGeom>
          <a:noFill/>
        </p:spPr>
        <p:txBody>
          <a:bodyPr wrap="square">
            <a:spAutoFit/>
          </a:bodyPr>
          <a:lstStyle/>
          <a:p>
            <a:pPr algn="just"/>
            <a:r>
              <a:rPr lang="en-GB" sz="1100" dirty="0">
                <a:solidFill>
                  <a:srgbClr val="000000"/>
                </a:solidFill>
                <a:effectLst/>
                <a:latin typeface="Times New Roman" panose="02020603050405020304" pitchFamily="18" charset="0"/>
                <a:ea typeface="Calibri" panose="020F0502020204030204" pitchFamily="34" charset="0"/>
                <a:cs typeface="Minion Pro"/>
              </a:rPr>
              <a:t>Illustrated map shows the selected sites have a similar soil type i.e., Lithic Udorthents (Entisols).</a:t>
            </a:r>
            <a:r>
              <a:rPr lang="en-IN" sz="1100" i="1" dirty="0">
                <a:effectLst/>
                <a:latin typeface="Times New Roman" panose="02020603050405020304" pitchFamily="18" charset="0"/>
                <a:ea typeface="Calibri" panose="020F0502020204030204" pitchFamily="34" charset="0"/>
              </a:rPr>
              <a:t>  </a:t>
            </a:r>
            <a:r>
              <a:rPr lang="en-IN" sz="800" i="1" dirty="0">
                <a:effectLst/>
                <a:latin typeface="Times New Roman" panose="02020603050405020304" pitchFamily="18" charset="0"/>
                <a:ea typeface="Calibri" panose="020F0502020204030204" pitchFamily="34" charset="0"/>
              </a:rPr>
              <a:t>Source: NBSS&amp;LUP</a:t>
            </a:r>
            <a:endParaRPr lang="en-IN" sz="800" i="1" dirty="0"/>
          </a:p>
        </p:txBody>
      </p:sp>
    </p:spTree>
    <p:extLst>
      <p:ext uri="{BB962C8B-B14F-4D97-AF65-F5344CB8AC3E}">
        <p14:creationId xmlns:p14="http://schemas.microsoft.com/office/powerpoint/2010/main" val="276757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63F637D-A3E1-443E-BC2B-F08836C024B2}"/>
              </a:ext>
            </a:extLst>
          </p:cNvPr>
          <p:cNvGraphicFramePr>
            <a:graphicFrameLocks noGrp="1"/>
          </p:cNvGraphicFramePr>
          <p:nvPr>
            <p:extLst>
              <p:ext uri="{D42A27DB-BD31-4B8C-83A1-F6EECF244321}">
                <p14:modId xmlns:p14="http://schemas.microsoft.com/office/powerpoint/2010/main" val="3227138295"/>
              </p:ext>
            </p:extLst>
          </p:nvPr>
        </p:nvGraphicFramePr>
        <p:xfrm>
          <a:off x="219671" y="647748"/>
          <a:ext cx="8758077" cy="3951958"/>
        </p:xfrm>
        <a:graphic>
          <a:graphicData uri="http://schemas.openxmlformats.org/drawingml/2006/table">
            <a:tbl>
              <a:tblPr firstRow="1" bandRow="1">
                <a:tableStyleId>{68D230F3-CF80-4859-8CE7-A43EE81993B5}</a:tableStyleId>
              </a:tblPr>
              <a:tblGrid>
                <a:gridCol w="556186">
                  <a:extLst>
                    <a:ext uri="{9D8B030D-6E8A-4147-A177-3AD203B41FA5}">
                      <a16:colId xmlns:a16="http://schemas.microsoft.com/office/drawing/2014/main" val="1476630546"/>
                    </a:ext>
                  </a:extLst>
                </a:gridCol>
                <a:gridCol w="1330036">
                  <a:extLst>
                    <a:ext uri="{9D8B030D-6E8A-4147-A177-3AD203B41FA5}">
                      <a16:colId xmlns:a16="http://schemas.microsoft.com/office/drawing/2014/main" val="2971346885"/>
                    </a:ext>
                  </a:extLst>
                </a:gridCol>
                <a:gridCol w="812800">
                  <a:extLst>
                    <a:ext uri="{9D8B030D-6E8A-4147-A177-3AD203B41FA5}">
                      <a16:colId xmlns:a16="http://schemas.microsoft.com/office/drawing/2014/main" val="1205749025"/>
                    </a:ext>
                  </a:extLst>
                </a:gridCol>
                <a:gridCol w="895927">
                  <a:extLst>
                    <a:ext uri="{9D8B030D-6E8A-4147-A177-3AD203B41FA5}">
                      <a16:colId xmlns:a16="http://schemas.microsoft.com/office/drawing/2014/main" val="2634643814"/>
                    </a:ext>
                  </a:extLst>
                </a:gridCol>
                <a:gridCol w="886691">
                  <a:extLst>
                    <a:ext uri="{9D8B030D-6E8A-4147-A177-3AD203B41FA5}">
                      <a16:colId xmlns:a16="http://schemas.microsoft.com/office/drawing/2014/main" val="575645814"/>
                    </a:ext>
                  </a:extLst>
                </a:gridCol>
                <a:gridCol w="785091">
                  <a:extLst>
                    <a:ext uri="{9D8B030D-6E8A-4147-A177-3AD203B41FA5}">
                      <a16:colId xmlns:a16="http://schemas.microsoft.com/office/drawing/2014/main" val="3370120542"/>
                    </a:ext>
                  </a:extLst>
                </a:gridCol>
                <a:gridCol w="720437">
                  <a:extLst>
                    <a:ext uri="{9D8B030D-6E8A-4147-A177-3AD203B41FA5}">
                      <a16:colId xmlns:a16="http://schemas.microsoft.com/office/drawing/2014/main" val="261104681"/>
                    </a:ext>
                  </a:extLst>
                </a:gridCol>
                <a:gridCol w="923636">
                  <a:extLst>
                    <a:ext uri="{9D8B030D-6E8A-4147-A177-3AD203B41FA5}">
                      <a16:colId xmlns:a16="http://schemas.microsoft.com/office/drawing/2014/main" val="2770268442"/>
                    </a:ext>
                  </a:extLst>
                </a:gridCol>
                <a:gridCol w="1847273">
                  <a:extLst>
                    <a:ext uri="{9D8B030D-6E8A-4147-A177-3AD203B41FA5}">
                      <a16:colId xmlns:a16="http://schemas.microsoft.com/office/drawing/2014/main" val="2455642936"/>
                    </a:ext>
                  </a:extLst>
                </a:gridCol>
              </a:tblGrid>
              <a:tr h="359834">
                <a:tc rowSpan="2">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Sites</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tc rowSpan="2">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Year of landslide occurrence (age)</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tc gridSpan="2">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Coordinates (WGS 84)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tc hMerge="1">
                  <a:txBody>
                    <a:bodyPr/>
                    <a:lstStyle/>
                    <a:p>
                      <a:endParaRPr lang="en-IN"/>
                    </a:p>
                  </a:txBody>
                  <a:tcPr/>
                </a:tc>
                <a:tc rowSpan="2">
                  <a:txBody>
                    <a:bodyPr/>
                    <a:lstStyle/>
                    <a:p>
                      <a:pPr algn="l">
                        <a:lnSpc>
                          <a:spcPct val="107000"/>
                        </a:lnSpc>
                        <a:spcAft>
                          <a:spcPts val="0"/>
                        </a:spcAft>
                      </a:pPr>
                      <a:r>
                        <a:rPr lang="en-IN" sz="1200" dirty="0">
                          <a:effectLst/>
                          <a:latin typeface="Times New Roman" panose="02020603050405020304" pitchFamily="18" charset="0"/>
                          <a:cs typeface="Times New Roman" panose="02020603050405020304" pitchFamily="18" charset="0"/>
                        </a:rPr>
                        <a:t>Elevation</a:t>
                      </a:r>
                    </a:p>
                    <a:p>
                      <a:pPr algn="l">
                        <a:lnSpc>
                          <a:spcPct val="107000"/>
                        </a:lnSpc>
                        <a:spcAft>
                          <a:spcPts val="0"/>
                        </a:spcAft>
                      </a:pPr>
                      <a:r>
                        <a:rPr lang="en-IN" sz="1200" dirty="0">
                          <a:effectLst/>
                          <a:latin typeface="Times New Roman" panose="02020603050405020304" pitchFamily="18" charset="0"/>
                          <a:cs typeface="Times New Roman" panose="02020603050405020304" pitchFamily="18" charset="0"/>
                        </a:rPr>
                        <a:t>(m </a:t>
                      </a:r>
                      <a:r>
                        <a:rPr lang="en-IN" sz="1200" dirty="0" err="1">
                          <a:effectLst/>
                          <a:latin typeface="Times New Roman" panose="02020603050405020304" pitchFamily="18" charset="0"/>
                          <a:cs typeface="Times New Roman" panose="02020603050405020304" pitchFamily="18" charset="0"/>
                        </a:rPr>
                        <a:t>a.s.l</a:t>
                      </a:r>
                      <a:r>
                        <a:rPr lang="en-IN" sz="1200" dirty="0">
                          <a:effectLst/>
                          <a:latin typeface="Times New Roman" panose="02020603050405020304" pitchFamily="18" charset="0"/>
                          <a:cs typeface="Times New Roman" panose="02020603050405020304" pitchFamily="18" charset="0"/>
                        </a:rPr>
                        <a:t>.)</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tc rowSpan="2">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Slope (</a:t>
                      </a:r>
                      <a:r>
                        <a:rPr lang="en-IN" sz="1200" baseline="30000">
                          <a:effectLst/>
                          <a:latin typeface="Times New Roman" panose="02020603050405020304" pitchFamily="18" charset="0"/>
                          <a:cs typeface="Times New Roman" panose="02020603050405020304" pitchFamily="18" charset="0"/>
                        </a:rPr>
                        <a:t>o</a:t>
                      </a:r>
                      <a:r>
                        <a:rPr lang="en-IN" sz="1200">
                          <a:effectLst/>
                          <a:latin typeface="Times New Roman" panose="02020603050405020304" pitchFamily="18" charset="0"/>
                          <a:cs typeface="Times New Roman" panose="02020603050405020304" pitchFamily="18" charset="0"/>
                        </a:rPr>
                        <a: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tc rowSpan="2">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Aspect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tc rowSpan="2">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Parent material</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tc rowSpan="2">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Dominant vegetation</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3643" marR="113643" marT="56821" marB="56821" anchor="ctr"/>
                </a:tc>
                <a:extLst>
                  <a:ext uri="{0D108BD9-81ED-4DB2-BD59-A6C34878D82A}">
                    <a16:rowId xmlns:a16="http://schemas.microsoft.com/office/drawing/2014/main" val="2747891185"/>
                  </a:ext>
                </a:extLst>
              </a:tr>
              <a:tr h="299183">
                <a:tc vMerge="1">
                  <a:txBody>
                    <a:bodyPr/>
                    <a:lstStyle/>
                    <a:p>
                      <a:endParaRPr lang="en-IN"/>
                    </a:p>
                  </a:txBody>
                  <a:tcPr/>
                </a:tc>
                <a:tc vMerge="1">
                  <a:txBody>
                    <a:bodyPr/>
                    <a:lstStyle/>
                    <a:p>
                      <a:endParaRPr lang="en-IN"/>
                    </a:p>
                  </a:txBody>
                  <a:tcP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Longitude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Latitude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56194282"/>
                  </a:ext>
                </a:extLst>
              </a:tr>
              <a:tr h="582066">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L1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2013 (6 </a:t>
                      </a:r>
                      <a:r>
                        <a:rPr lang="en-IN" sz="1200" dirty="0" err="1">
                          <a:effectLst/>
                          <a:latin typeface="Times New Roman" panose="02020603050405020304" pitchFamily="18" charset="0"/>
                          <a:cs typeface="Times New Roman" panose="02020603050405020304" pitchFamily="18" charset="0"/>
                        </a:rPr>
                        <a:t>yr</a:t>
                      </a:r>
                      <a:r>
                        <a:rPr lang="en-IN" sz="1200" dirty="0">
                          <a:effectLst/>
                          <a:latin typeface="Times New Roman" panose="02020603050405020304" pitchFamily="18" charset="0"/>
                          <a:cs typeface="Times New Roman" panose="02020603050405020304" pitchFamily="18" charset="0"/>
                        </a:rPr>
                        <a:t>)</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79.00045</a:t>
                      </a:r>
                      <a:r>
                        <a:rPr lang="en-IN" sz="1200" baseline="30000" dirty="0">
                          <a:effectLst/>
                          <a:latin typeface="Times New Roman" panose="02020603050405020304" pitchFamily="18" charset="0"/>
                          <a:cs typeface="Times New Roman" panose="02020603050405020304" pitchFamily="18" charset="0"/>
                        </a:rPr>
                        <a:t>o</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30.63432</a:t>
                      </a:r>
                      <a:r>
                        <a:rPr lang="en-IN" sz="1200" baseline="30000" dirty="0">
                          <a:effectLst/>
                          <a:latin typeface="Times New Roman" panose="02020603050405020304" pitchFamily="18" charset="0"/>
                          <a:cs typeface="Times New Roman" panose="02020603050405020304" pitchFamily="18" charset="0"/>
                        </a:rPr>
                        <a:t>o</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1764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32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West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Schist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0"/>
                        </a:spcAft>
                      </a:pPr>
                      <a:r>
                        <a:rPr lang="en-IN" sz="1200" i="1" dirty="0">
                          <a:effectLst/>
                          <a:latin typeface="Times New Roman" panose="02020603050405020304" pitchFamily="18" charset="0"/>
                          <a:cs typeface="Times New Roman" panose="02020603050405020304" pitchFamily="18" charset="0"/>
                        </a:rPr>
                        <a:t>Bidens </a:t>
                      </a:r>
                      <a:r>
                        <a:rPr lang="en-IN" sz="1200" i="1" dirty="0" err="1">
                          <a:effectLst/>
                          <a:latin typeface="Times New Roman" panose="02020603050405020304" pitchFamily="18" charset="0"/>
                          <a:cs typeface="Times New Roman" panose="02020603050405020304" pitchFamily="18" charset="0"/>
                        </a:rPr>
                        <a:t>tripartita</a:t>
                      </a:r>
                      <a:endParaRPr lang="en-IN" sz="1200" i="1" dirty="0">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IN" sz="1200" i="1" dirty="0" err="1">
                          <a:effectLst/>
                          <a:latin typeface="Times New Roman" panose="02020603050405020304" pitchFamily="18" charset="0"/>
                          <a:cs typeface="Times New Roman" panose="02020603050405020304" pitchFamily="18" charset="0"/>
                        </a:rPr>
                        <a:t>Ageratina</a:t>
                      </a:r>
                      <a:r>
                        <a:rPr lang="en-IN" sz="1200" i="1" dirty="0">
                          <a:effectLst/>
                          <a:latin typeface="Times New Roman" panose="02020603050405020304" pitchFamily="18" charset="0"/>
                          <a:cs typeface="Times New Roman" panose="02020603050405020304" pitchFamily="18" charset="0"/>
                        </a:rPr>
                        <a:t> </a:t>
                      </a:r>
                      <a:r>
                        <a:rPr lang="en-IN" sz="1200" i="1" dirty="0" err="1">
                          <a:effectLst/>
                          <a:latin typeface="Times New Roman" panose="02020603050405020304" pitchFamily="18" charset="0"/>
                          <a:cs typeface="Times New Roman" panose="02020603050405020304" pitchFamily="18" charset="0"/>
                        </a:rPr>
                        <a:t>adenophora</a:t>
                      </a:r>
                      <a:endParaRPr lang="en-IN"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extLst>
                  <a:ext uri="{0D108BD9-81ED-4DB2-BD59-A6C34878D82A}">
                    <a16:rowId xmlns:a16="http://schemas.microsoft.com/office/drawing/2014/main" val="1209255412"/>
                  </a:ext>
                </a:extLst>
              </a:tr>
              <a:tr h="615628">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L2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2003 (16 </a:t>
                      </a:r>
                      <a:r>
                        <a:rPr lang="en-IN" sz="1200" dirty="0" err="1">
                          <a:effectLst/>
                          <a:latin typeface="Times New Roman" panose="02020603050405020304" pitchFamily="18" charset="0"/>
                          <a:cs typeface="Times New Roman" panose="02020603050405020304" pitchFamily="18" charset="0"/>
                        </a:rPr>
                        <a:t>yr</a:t>
                      </a:r>
                      <a:r>
                        <a:rPr lang="en-IN" sz="1200" dirty="0">
                          <a:effectLst/>
                          <a:latin typeface="Times New Roman" panose="02020603050405020304" pitchFamily="18" charset="0"/>
                          <a:cs typeface="Times New Roman" panose="02020603050405020304" pitchFamily="18" charset="0"/>
                        </a:rPr>
                        <a:t>)</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79.46626</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30.47813</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1423</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38</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North East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solidFill>
                            <a:srgbClr val="000000"/>
                          </a:solidFill>
                          <a:effectLst/>
                          <a:latin typeface="Times New Roman" panose="02020603050405020304" pitchFamily="18" charset="0"/>
                          <a:cs typeface="Times New Roman" panose="02020603050405020304" pitchFamily="18" charset="0"/>
                        </a:rPr>
                        <a:t>Dolomite, phyllite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0"/>
                        </a:spcAft>
                      </a:pPr>
                      <a:r>
                        <a:rPr lang="en-IN" sz="1200" i="1" dirty="0">
                          <a:effectLst/>
                          <a:latin typeface="Times New Roman" panose="02020603050405020304" pitchFamily="18" charset="0"/>
                          <a:cs typeface="Times New Roman" panose="02020603050405020304" pitchFamily="18" charset="0"/>
                        </a:rPr>
                        <a:t>Pteris </a:t>
                      </a:r>
                      <a:r>
                        <a:rPr lang="en-IN" sz="1200" i="1" dirty="0" err="1">
                          <a:effectLst/>
                          <a:latin typeface="Times New Roman" panose="02020603050405020304" pitchFamily="18" charset="0"/>
                          <a:cs typeface="Times New Roman" panose="02020603050405020304" pitchFamily="18" charset="0"/>
                        </a:rPr>
                        <a:t>vittata</a:t>
                      </a:r>
                      <a:endParaRPr lang="en-IN" sz="1200" i="1" dirty="0">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IN" sz="1200" i="1" dirty="0" err="1">
                          <a:effectLst/>
                          <a:latin typeface="Times New Roman" panose="02020603050405020304" pitchFamily="18" charset="0"/>
                          <a:cs typeface="Times New Roman" panose="02020603050405020304" pitchFamily="18" charset="0"/>
                        </a:rPr>
                        <a:t>Ageratina</a:t>
                      </a:r>
                      <a:r>
                        <a:rPr lang="en-IN" sz="1200" i="1" dirty="0">
                          <a:effectLst/>
                          <a:latin typeface="Times New Roman" panose="02020603050405020304" pitchFamily="18" charset="0"/>
                          <a:cs typeface="Times New Roman" panose="02020603050405020304" pitchFamily="18" charset="0"/>
                        </a:rPr>
                        <a:t> </a:t>
                      </a:r>
                      <a:r>
                        <a:rPr lang="en-IN" sz="1200" i="1" dirty="0" err="1">
                          <a:effectLst/>
                          <a:latin typeface="Times New Roman" panose="02020603050405020304" pitchFamily="18" charset="0"/>
                          <a:cs typeface="Times New Roman" panose="02020603050405020304" pitchFamily="18" charset="0"/>
                        </a:rPr>
                        <a:t>adenophora</a:t>
                      </a:r>
                      <a:endParaRPr lang="en-IN"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extLst>
                  <a:ext uri="{0D108BD9-81ED-4DB2-BD59-A6C34878D82A}">
                    <a16:rowId xmlns:a16="http://schemas.microsoft.com/office/drawing/2014/main" val="2261183980"/>
                  </a:ext>
                </a:extLst>
              </a:tr>
              <a:tr h="559052">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L3</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1998 (21 yr)</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79.08413</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30.56447</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1256</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34</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South</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Schist, gneiss</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0"/>
                        </a:spcAft>
                      </a:pPr>
                      <a:r>
                        <a:rPr lang="en-IN" sz="1200" i="1" dirty="0">
                          <a:effectLst/>
                          <a:latin typeface="Times New Roman" panose="02020603050405020304" pitchFamily="18" charset="0"/>
                          <a:cs typeface="Times New Roman" panose="02020603050405020304" pitchFamily="18" charset="0"/>
                        </a:rPr>
                        <a:t>Verbascum </a:t>
                      </a:r>
                      <a:r>
                        <a:rPr lang="en-IN" sz="1200" i="1" dirty="0" err="1">
                          <a:effectLst/>
                          <a:latin typeface="Times New Roman" panose="02020603050405020304" pitchFamily="18" charset="0"/>
                          <a:cs typeface="Times New Roman" panose="02020603050405020304" pitchFamily="18" charset="0"/>
                        </a:rPr>
                        <a:t>thapsus</a:t>
                      </a:r>
                      <a:endParaRPr lang="en-IN" sz="1200" i="1" dirty="0">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IN" sz="1200" i="1" dirty="0" err="1">
                          <a:effectLst/>
                          <a:latin typeface="Times New Roman" panose="02020603050405020304" pitchFamily="18" charset="0"/>
                          <a:cs typeface="Times New Roman" panose="02020603050405020304" pitchFamily="18" charset="0"/>
                        </a:rPr>
                        <a:t>Colebrookea</a:t>
                      </a:r>
                      <a:r>
                        <a:rPr lang="en-IN" sz="1200" i="1" dirty="0">
                          <a:effectLst/>
                          <a:latin typeface="Times New Roman" panose="02020603050405020304" pitchFamily="18" charset="0"/>
                          <a:cs typeface="Times New Roman" panose="02020603050405020304" pitchFamily="18" charset="0"/>
                        </a:rPr>
                        <a:t> </a:t>
                      </a:r>
                      <a:r>
                        <a:rPr lang="en-IN" sz="1200" i="1" dirty="0" err="1">
                          <a:effectLst/>
                          <a:latin typeface="Times New Roman" panose="02020603050405020304" pitchFamily="18" charset="0"/>
                          <a:cs typeface="Times New Roman" panose="02020603050405020304" pitchFamily="18" charset="0"/>
                        </a:rPr>
                        <a:t>oppositifolia</a:t>
                      </a:r>
                      <a:endParaRPr lang="en-IN"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extLst>
                  <a:ext uri="{0D108BD9-81ED-4DB2-BD59-A6C34878D82A}">
                    <a16:rowId xmlns:a16="http://schemas.microsoft.com/office/drawing/2014/main" val="3065472070"/>
                  </a:ext>
                </a:extLst>
              </a:tr>
              <a:tr h="1047144">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L4</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1993 (26 </a:t>
                      </a:r>
                      <a:r>
                        <a:rPr lang="en-IN" sz="1200" dirty="0" err="1">
                          <a:effectLst/>
                          <a:latin typeface="Times New Roman" panose="02020603050405020304" pitchFamily="18" charset="0"/>
                          <a:cs typeface="Times New Roman" panose="02020603050405020304" pitchFamily="18" charset="0"/>
                        </a:rPr>
                        <a:t>yr</a:t>
                      </a:r>
                      <a:r>
                        <a:rPr lang="en-IN" sz="1200" dirty="0">
                          <a:effectLst/>
                          <a:latin typeface="Times New Roman" panose="02020603050405020304" pitchFamily="18" charset="0"/>
                          <a:cs typeface="Times New Roman" panose="02020603050405020304" pitchFamily="18" charset="0"/>
                        </a:rPr>
                        <a:t>)</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79.02279</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30.59877</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1672</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28</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East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Quartzite, Schist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0"/>
                        </a:spcAft>
                      </a:pPr>
                      <a:r>
                        <a:rPr lang="en-IN" sz="1200" i="1" dirty="0" err="1">
                          <a:effectLst/>
                          <a:latin typeface="Times New Roman" panose="02020603050405020304" pitchFamily="18" charset="0"/>
                          <a:cs typeface="Times New Roman" panose="02020603050405020304" pitchFamily="18" charset="0"/>
                        </a:rPr>
                        <a:t>Scutellaria</a:t>
                      </a:r>
                      <a:r>
                        <a:rPr lang="en-IN" sz="1200" i="1" dirty="0">
                          <a:effectLst/>
                          <a:latin typeface="Times New Roman" panose="02020603050405020304" pitchFamily="18" charset="0"/>
                          <a:cs typeface="Times New Roman" panose="02020603050405020304" pitchFamily="18" charset="0"/>
                        </a:rPr>
                        <a:t> scandens </a:t>
                      </a:r>
                      <a:r>
                        <a:rPr lang="en-IN" sz="1200" i="1" dirty="0" err="1">
                          <a:effectLst/>
                          <a:latin typeface="Times New Roman" panose="02020603050405020304" pitchFamily="18" charset="0"/>
                          <a:cs typeface="Times New Roman" panose="02020603050405020304" pitchFamily="18" charset="0"/>
                        </a:rPr>
                        <a:t>Debregeasia</a:t>
                      </a:r>
                      <a:r>
                        <a:rPr lang="en-IN" sz="1200" i="1" dirty="0">
                          <a:effectLst/>
                          <a:latin typeface="Times New Roman" panose="02020603050405020304" pitchFamily="18" charset="0"/>
                          <a:cs typeface="Times New Roman" panose="02020603050405020304" pitchFamily="18" charset="0"/>
                        </a:rPr>
                        <a:t> </a:t>
                      </a:r>
                      <a:r>
                        <a:rPr lang="en-IN" sz="1200" i="1" dirty="0" err="1">
                          <a:effectLst/>
                          <a:latin typeface="Times New Roman" panose="02020603050405020304" pitchFamily="18" charset="0"/>
                          <a:cs typeface="Times New Roman" panose="02020603050405020304" pitchFamily="18" charset="0"/>
                        </a:rPr>
                        <a:t>salicifolia</a:t>
                      </a:r>
                      <a:r>
                        <a:rPr lang="en-IN" sz="1200" i="1" dirty="0">
                          <a:effectLst/>
                          <a:latin typeface="Times New Roman" panose="02020603050405020304" pitchFamily="18" charset="0"/>
                          <a:cs typeface="Times New Roman" panose="02020603050405020304" pitchFamily="18" charset="0"/>
                        </a:rPr>
                        <a:t> Rumex </a:t>
                      </a:r>
                      <a:r>
                        <a:rPr lang="en-IN" sz="1200" i="1" dirty="0" err="1">
                          <a:effectLst/>
                          <a:latin typeface="Times New Roman" panose="02020603050405020304" pitchFamily="18" charset="0"/>
                          <a:cs typeface="Times New Roman" panose="02020603050405020304" pitchFamily="18" charset="0"/>
                        </a:rPr>
                        <a:t>hastatus</a:t>
                      </a:r>
                      <a:endParaRPr lang="en-IN" sz="1200" i="1" dirty="0">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IN" sz="1200" i="1" dirty="0">
                          <a:effectLst/>
                          <a:latin typeface="Times New Roman" panose="02020603050405020304" pitchFamily="18" charset="0"/>
                          <a:cs typeface="Times New Roman" panose="02020603050405020304" pitchFamily="18" charset="0"/>
                        </a:rPr>
                        <a:t>Quercus </a:t>
                      </a:r>
                      <a:r>
                        <a:rPr lang="en-IN" sz="1200" i="1" dirty="0" err="1">
                          <a:effectLst/>
                          <a:latin typeface="Times New Roman" panose="02020603050405020304" pitchFamily="18" charset="0"/>
                          <a:cs typeface="Times New Roman" panose="02020603050405020304" pitchFamily="18" charset="0"/>
                        </a:rPr>
                        <a:t>leucotrichophora</a:t>
                      </a:r>
                      <a:endParaRPr lang="en-IN"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extLst>
                  <a:ext uri="{0D108BD9-81ED-4DB2-BD59-A6C34878D82A}">
                    <a16:rowId xmlns:a16="http://schemas.microsoft.com/office/drawing/2014/main" val="2834564612"/>
                  </a:ext>
                </a:extLst>
              </a:tr>
              <a:tr h="489051">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 </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Reference (control) site</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79.00729</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30.62489</a:t>
                      </a:r>
                      <a:r>
                        <a:rPr lang="en-IN" sz="1200" baseline="30000">
                          <a:effectLst/>
                          <a:latin typeface="Times New Roman" panose="02020603050405020304" pitchFamily="18" charset="0"/>
                          <a:cs typeface="Times New Roman" panose="02020603050405020304" pitchFamily="18" charset="0"/>
                        </a:rPr>
                        <a:t>o</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1711</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26</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a:effectLst/>
                          <a:latin typeface="Times New Roman" panose="02020603050405020304" pitchFamily="18" charset="0"/>
                          <a:cs typeface="Times New Roman" panose="02020603050405020304" pitchFamily="18" charset="0"/>
                        </a:rPr>
                        <a:t>North East</a:t>
                      </a:r>
                      <a:endParaRPr lang="en-IN"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800"/>
                        </a:spcAft>
                      </a:pPr>
                      <a:r>
                        <a:rPr lang="en-IN" sz="1200" dirty="0">
                          <a:effectLst/>
                          <a:latin typeface="Times New Roman" panose="02020603050405020304" pitchFamily="18" charset="0"/>
                          <a:cs typeface="Times New Roman" panose="02020603050405020304" pitchFamily="18" charset="0"/>
                        </a:rPr>
                        <a:t>Schist, </a:t>
                      </a:r>
                      <a:r>
                        <a:rPr lang="en-IN" sz="1200" dirty="0">
                          <a:solidFill>
                            <a:srgbClr val="000000"/>
                          </a:solidFill>
                          <a:effectLst/>
                          <a:latin typeface="Times New Roman" panose="02020603050405020304" pitchFamily="18" charset="0"/>
                          <a:cs typeface="Times New Roman" panose="02020603050405020304" pitchFamily="18" charset="0"/>
                        </a:rPr>
                        <a:t>phyllite</a:t>
                      </a:r>
                      <a:endParaRPr lang="en-IN"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tc>
                  <a:txBody>
                    <a:bodyPr/>
                    <a:lstStyle/>
                    <a:p>
                      <a:pPr algn="l">
                        <a:lnSpc>
                          <a:spcPct val="107000"/>
                        </a:lnSpc>
                        <a:spcAft>
                          <a:spcPts val="0"/>
                        </a:spcAft>
                      </a:pPr>
                      <a:r>
                        <a:rPr lang="en-IN" sz="1200" i="1" dirty="0">
                          <a:effectLst/>
                          <a:latin typeface="Times New Roman" panose="02020603050405020304" pitchFamily="18" charset="0"/>
                          <a:cs typeface="Times New Roman" panose="02020603050405020304" pitchFamily="18" charset="0"/>
                        </a:rPr>
                        <a:t>Quercus </a:t>
                      </a:r>
                      <a:r>
                        <a:rPr lang="en-IN" sz="1200" i="1" dirty="0" err="1">
                          <a:effectLst/>
                          <a:latin typeface="Times New Roman" panose="02020603050405020304" pitchFamily="18" charset="0"/>
                          <a:cs typeface="Times New Roman" panose="02020603050405020304" pitchFamily="18" charset="0"/>
                        </a:rPr>
                        <a:t>leucotrichophora</a:t>
                      </a:r>
                      <a:endParaRPr lang="en-IN" sz="1200" i="1" dirty="0">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IN" sz="1200" i="1" dirty="0">
                          <a:effectLst/>
                          <a:latin typeface="Times New Roman" panose="02020603050405020304" pitchFamily="18" charset="0"/>
                          <a:cs typeface="Times New Roman" panose="02020603050405020304" pitchFamily="18" charset="0"/>
                        </a:rPr>
                        <a:t>Rhododendron </a:t>
                      </a:r>
                      <a:r>
                        <a:rPr lang="en-IN" sz="1200" i="1" dirty="0" err="1">
                          <a:effectLst/>
                          <a:latin typeface="Times New Roman" panose="02020603050405020304" pitchFamily="18" charset="0"/>
                          <a:cs typeface="Times New Roman" panose="02020603050405020304" pitchFamily="18" charset="0"/>
                        </a:rPr>
                        <a:t>arboreum</a:t>
                      </a:r>
                      <a:endParaRPr lang="en-IN" sz="120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5232" marR="85232" marT="0" marB="0" anchor="ctr"/>
                </a:tc>
                <a:extLst>
                  <a:ext uri="{0D108BD9-81ED-4DB2-BD59-A6C34878D82A}">
                    <a16:rowId xmlns:a16="http://schemas.microsoft.com/office/drawing/2014/main" val="3977909806"/>
                  </a:ext>
                </a:extLst>
              </a:tr>
            </a:tbl>
          </a:graphicData>
        </a:graphic>
      </p:graphicFrame>
      <p:sp>
        <p:nvSpPr>
          <p:cNvPr id="3" name="TextBox 2">
            <a:extLst>
              <a:ext uri="{FF2B5EF4-FFF2-40B4-BE49-F238E27FC236}">
                <a16:creationId xmlns:a16="http://schemas.microsoft.com/office/drawing/2014/main" id="{E8A2FE3D-6F18-4AE8-820B-982439925E67}"/>
              </a:ext>
            </a:extLst>
          </p:cNvPr>
          <p:cNvSpPr txBox="1"/>
          <p:nvPr/>
        </p:nvSpPr>
        <p:spPr>
          <a:xfrm>
            <a:off x="219671" y="4709254"/>
            <a:ext cx="8758076" cy="1631216"/>
          </a:xfrm>
          <a:prstGeom prst="rect">
            <a:avLst/>
          </a:prstGeom>
          <a:noFill/>
        </p:spPr>
        <p:txBody>
          <a:bodyPr wrap="square">
            <a:spAutoFit/>
          </a:bodyPr>
          <a:lstStyle/>
          <a:p>
            <a:pPr algn="just"/>
            <a:r>
              <a:rPr lang="en-GB" sz="2000" dirty="0">
                <a:latin typeface="Times New Roman" panose="02020603050405020304" pitchFamily="18" charset="0"/>
                <a:cs typeface="Times New Roman" panose="02020603050405020304" pitchFamily="18" charset="0"/>
              </a:rPr>
              <a:t>In the study area, 22 landslide sites are identified based on the field survey, available literature and information from local people.</a:t>
            </a:r>
          </a:p>
          <a:p>
            <a:pPr algn="just"/>
            <a:endParaRPr lang="en-GB" sz="2000" dirty="0">
              <a:latin typeface="Times New Roman" panose="02020603050405020304" pitchFamily="18" charset="0"/>
              <a:cs typeface="Times New Roman" panose="02020603050405020304" pitchFamily="18" charset="0"/>
            </a:endParaRPr>
          </a:p>
          <a:p>
            <a:pPr algn="just"/>
            <a:r>
              <a:rPr lang="en-IN" sz="2000" dirty="0">
                <a:effectLst/>
                <a:latin typeface="Times New Roman" panose="02020603050405020304" pitchFamily="18" charset="0"/>
                <a:ea typeface="Calibri" panose="020F0502020204030204" pitchFamily="34" charset="0"/>
                <a:cs typeface="Times New Roman" panose="02020603050405020304" pitchFamily="18" charset="0"/>
              </a:rPr>
              <a:t>Four landslide sites are selected varying in age from 6 to 26 years after the occurrence of landslide along-with the reference site.</a:t>
            </a:r>
            <a:r>
              <a:rPr lang="en-GB" sz="2000" dirty="0">
                <a:latin typeface="Times New Roman" panose="02020603050405020304" pitchFamily="18" charset="0"/>
                <a:cs typeface="Times New Roman" panose="02020603050405020304" pitchFamily="18" charset="0"/>
              </a:rPr>
              <a:t> </a:t>
            </a:r>
            <a:endParaRPr lang="en-IN"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E0816D-4B55-4E2B-9D7E-F87B86C1C0A5}"/>
              </a:ext>
            </a:extLst>
          </p:cNvPr>
          <p:cNvSpPr txBox="1"/>
          <p:nvPr/>
        </p:nvSpPr>
        <p:spPr>
          <a:xfrm>
            <a:off x="191962" y="325767"/>
            <a:ext cx="8758077" cy="338554"/>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Characteristics of studied landslide sites and reference (control) site in Garhwal Himalayas</a:t>
            </a:r>
            <a:endParaRPr lang="en-I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49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94A53C-43EC-4A9D-9C5A-B59DBC4943F4}"/>
              </a:ext>
            </a:extLst>
          </p:cNvPr>
          <p:cNvGrpSpPr/>
          <p:nvPr/>
        </p:nvGrpSpPr>
        <p:grpSpPr>
          <a:xfrm>
            <a:off x="1252895" y="3355490"/>
            <a:ext cx="2316647" cy="3129481"/>
            <a:chOff x="1190689" y="3336446"/>
            <a:chExt cx="2316647" cy="3129481"/>
          </a:xfrm>
        </p:grpSpPr>
        <p:pic>
          <p:nvPicPr>
            <p:cNvPr id="5122" name="Picture 11">
              <a:extLst>
                <a:ext uri="{FF2B5EF4-FFF2-40B4-BE49-F238E27FC236}">
                  <a16:creationId xmlns:a16="http://schemas.microsoft.com/office/drawing/2014/main" id="{C4457634-6734-4729-835B-955378354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89" y="3377063"/>
              <a:ext cx="2316647" cy="30888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8" name="Rectangle 17">
              <a:extLst>
                <a:ext uri="{FF2B5EF4-FFF2-40B4-BE49-F238E27FC236}">
                  <a16:creationId xmlns:a16="http://schemas.microsoft.com/office/drawing/2014/main" id="{4985FFF8-8B22-4DE4-A81F-C368453EFB60}"/>
                </a:ext>
              </a:extLst>
            </p:cNvPr>
            <p:cNvSpPr>
              <a:spLocks noChangeArrowheads="1"/>
            </p:cNvSpPr>
            <p:nvPr/>
          </p:nvSpPr>
          <p:spPr bwMode="auto">
            <a:xfrm>
              <a:off x="1212513" y="3336446"/>
              <a:ext cx="374072" cy="41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9">
              <a:extLst>
                <a:ext uri="{FF2B5EF4-FFF2-40B4-BE49-F238E27FC236}">
                  <a16:creationId xmlns:a16="http://schemas.microsoft.com/office/drawing/2014/main" id="{A6C87893-AAB2-45C6-B386-ECFAC9F94EE4}"/>
                </a:ext>
              </a:extLst>
            </p:cNvPr>
            <p:cNvSpPr>
              <a:spLocks noChangeArrowheads="1"/>
            </p:cNvSpPr>
            <p:nvPr/>
          </p:nvSpPr>
          <p:spPr bwMode="auto">
            <a:xfrm>
              <a:off x="1902468" y="6116291"/>
              <a:ext cx="1037010" cy="34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1993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3" name="Group 2">
            <a:extLst>
              <a:ext uri="{FF2B5EF4-FFF2-40B4-BE49-F238E27FC236}">
                <a16:creationId xmlns:a16="http://schemas.microsoft.com/office/drawing/2014/main" id="{4B0A6EE3-3FF3-4FAF-B9E3-3DB36FB03577}"/>
              </a:ext>
            </a:extLst>
          </p:cNvPr>
          <p:cNvGrpSpPr/>
          <p:nvPr/>
        </p:nvGrpSpPr>
        <p:grpSpPr>
          <a:xfrm>
            <a:off x="3239046" y="253588"/>
            <a:ext cx="2276526" cy="3034955"/>
            <a:chOff x="2523256" y="759114"/>
            <a:chExt cx="1800226" cy="2405063"/>
          </a:xfrm>
        </p:grpSpPr>
        <p:pic>
          <p:nvPicPr>
            <p:cNvPr id="5128" name="Picture 9">
              <a:extLst>
                <a:ext uri="{FF2B5EF4-FFF2-40B4-BE49-F238E27FC236}">
                  <a16:creationId xmlns:a16="http://schemas.microsoft.com/office/drawing/2014/main" id="{EB06A6B3-441E-4629-83E9-61BA82627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64" r="9282"/>
            <a:stretch>
              <a:fillRect/>
            </a:stretch>
          </p:blipFill>
          <p:spPr bwMode="auto">
            <a:xfrm rot="5400000">
              <a:off x="2243063" y="1071057"/>
              <a:ext cx="2378075" cy="178276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Rectangle 15">
              <a:extLst>
                <a:ext uri="{FF2B5EF4-FFF2-40B4-BE49-F238E27FC236}">
                  <a16:creationId xmlns:a16="http://schemas.microsoft.com/office/drawing/2014/main" id="{627FEF2D-CE5B-4A45-834B-6317D33DC33E}"/>
                </a:ext>
              </a:extLst>
            </p:cNvPr>
            <p:cNvSpPr>
              <a:spLocks noChangeArrowheads="1"/>
            </p:cNvSpPr>
            <p:nvPr/>
          </p:nvSpPr>
          <p:spPr bwMode="auto">
            <a:xfrm>
              <a:off x="2523256" y="759114"/>
              <a:ext cx="2714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20">
              <a:extLst>
                <a:ext uri="{FF2B5EF4-FFF2-40B4-BE49-F238E27FC236}">
                  <a16:creationId xmlns:a16="http://schemas.microsoft.com/office/drawing/2014/main" id="{F5E99898-0C74-4B88-B074-5FC4441EC0EF}"/>
                </a:ext>
              </a:extLst>
            </p:cNvPr>
            <p:cNvSpPr>
              <a:spLocks noChangeArrowheads="1"/>
            </p:cNvSpPr>
            <p:nvPr/>
          </p:nvSpPr>
          <p:spPr bwMode="auto">
            <a:xfrm>
              <a:off x="3043956" y="2900652"/>
              <a:ext cx="792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2003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8" name="Group 17">
            <a:extLst>
              <a:ext uri="{FF2B5EF4-FFF2-40B4-BE49-F238E27FC236}">
                <a16:creationId xmlns:a16="http://schemas.microsoft.com/office/drawing/2014/main" id="{EC29A4FD-EEE4-445D-9635-0C4881D417B0}"/>
              </a:ext>
            </a:extLst>
          </p:cNvPr>
          <p:cNvGrpSpPr/>
          <p:nvPr/>
        </p:nvGrpSpPr>
        <p:grpSpPr>
          <a:xfrm>
            <a:off x="5935060" y="245842"/>
            <a:ext cx="2551708" cy="3042701"/>
            <a:chOff x="5598882" y="245842"/>
            <a:chExt cx="2551708" cy="3042701"/>
          </a:xfrm>
        </p:grpSpPr>
        <p:pic>
          <p:nvPicPr>
            <p:cNvPr id="5127" name="Picture 12">
              <a:extLst>
                <a:ext uri="{FF2B5EF4-FFF2-40B4-BE49-F238E27FC236}">
                  <a16:creationId xmlns:a16="http://schemas.microsoft.com/office/drawing/2014/main" id="{323F695A-FAA2-4422-9959-C7E8D64A9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119" r="10429"/>
            <a:stretch>
              <a:fillRect/>
            </a:stretch>
          </p:blipFill>
          <p:spPr bwMode="auto">
            <a:xfrm>
              <a:off x="5618236" y="257853"/>
              <a:ext cx="2532354" cy="298865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Rectangle 16">
              <a:extLst>
                <a:ext uri="{FF2B5EF4-FFF2-40B4-BE49-F238E27FC236}">
                  <a16:creationId xmlns:a16="http://schemas.microsoft.com/office/drawing/2014/main" id="{A2ED214E-9B1A-4D8E-9477-A9C64E8F96F0}"/>
                </a:ext>
              </a:extLst>
            </p:cNvPr>
            <p:cNvSpPr>
              <a:spLocks noChangeArrowheads="1"/>
            </p:cNvSpPr>
            <p:nvPr/>
          </p:nvSpPr>
          <p:spPr bwMode="auto">
            <a:xfrm>
              <a:off x="5598882" y="245842"/>
              <a:ext cx="309668" cy="42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21">
              <a:extLst>
                <a:ext uri="{FF2B5EF4-FFF2-40B4-BE49-F238E27FC236}">
                  <a16:creationId xmlns:a16="http://schemas.microsoft.com/office/drawing/2014/main" id="{ADBEBD9C-4A96-475A-B475-225E3D45B903}"/>
                </a:ext>
              </a:extLst>
            </p:cNvPr>
            <p:cNvSpPr>
              <a:spLocks noChangeArrowheads="1"/>
            </p:cNvSpPr>
            <p:nvPr/>
          </p:nvSpPr>
          <p:spPr bwMode="auto">
            <a:xfrm>
              <a:off x="6322121" y="2956248"/>
              <a:ext cx="1016608" cy="33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1998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 name="Group 1">
            <a:extLst>
              <a:ext uri="{FF2B5EF4-FFF2-40B4-BE49-F238E27FC236}">
                <a16:creationId xmlns:a16="http://schemas.microsoft.com/office/drawing/2014/main" id="{01204468-EABD-47C4-A002-8E972F31704E}"/>
              </a:ext>
            </a:extLst>
          </p:cNvPr>
          <p:cNvGrpSpPr/>
          <p:nvPr/>
        </p:nvGrpSpPr>
        <p:grpSpPr>
          <a:xfrm>
            <a:off x="559946" y="257853"/>
            <a:ext cx="2276526" cy="3038703"/>
            <a:chOff x="637306" y="752764"/>
            <a:chExt cx="1806575" cy="2411413"/>
          </a:xfrm>
        </p:grpSpPr>
        <p:pic>
          <p:nvPicPr>
            <p:cNvPr id="5129" name="Picture 5">
              <a:extLst>
                <a:ext uri="{FF2B5EF4-FFF2-40B4-BE49-F238E27FC236}">
                  <a16:creationId xmlns:a16="http://schemas.microsoft.com/office/drawing/2014/main" id="{BEA79C2E-56BD-4969-90EF-E160373BD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06" y="752764"/>
              <a:ext cx="1806575" cy="237807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Rectangle 14">
              <a:extLst>
                <a:ext uri="{FF2B5EF4-FFF2-40B4-BE49-F238E27FC236}">
                  <a16:creationId xmlns:a16="http://schemas.microsoft.com/office/drawing/2014/main" id="{A7EECFAE-17C3-4AB4-B585-C390DAC30765}"/>
                </a:ext>
              </a:extLst>
            </p:cNvPr>
            <p:cNvSpPr>
              <a:spLocks noChangeArrowheads="1"/>
            </p:cNvSpPr>
            <p:nvPr/>
          </p:nvSpPr>
          <p:spPr bwMode="auto">
            <a:xfrm>
              <a:off x="637306" y="757527"/>
              <a:ext cx="2762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2">
              <a:extLst>
                <a:ext uri="{FF2B5EF4-FFF2-40B4-BE49-F238E27FC236}">
                  <a16:creationId xmlns:a16="http://schemas.microsoft.com/office/drawing/2014/main" id="{1C573176-430F-49EC-8C16-B9B95BB21B6C}"/>
                </a:ext>
              </a:extLst>
            </p:cNvPr>
            <p:cNvSpPr>
              <a:spLocks noChangeArrowheads="1"/>
            </p:cNvSpPr>
            <p:nvPr/>
          </p:nvSpPr>
          <p:spPr bwMode="auto">
            <a:xfrm>
              <a:off x="1192931" y="2900652"/>
              <a:ext cx="792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0" name="Group 19">
            <a:extLst>
              <a:ext uri="{FF2B5EF4-FFF2-40B4-BE49-F238E27FC236}">
                <a16:creationId xmlns:a16="http://schemas.microsoft.com/office/drawing/2014/main" id="{F377CC16-2D8E-4AFE-8F2B-E8A17D5B69C8}"/>
              </a:ext>
            </a:extLst>
          </p:cNvPr>
          <p:cNvGrpSpPr/>
          <p:nvPr/>
        </p:nvGrpSpPr>
        <p:grpSpPr>
          <a:xfrm>
            <a:off x="3758778" y="3376306"/>
            <a:ext cx="4065776" cy="3084961"/>
            <a:chOff x="3731069" y="3429000"/>
            <a:chExt cx="4045294" cy="3069420"/>
          </a:xfrm>
        </p:grpSpPr>
        <p:pic>
          <p:nvPicPr>
            <p:cNvPr id="5121" name="Picture 13">
              <a:extLst>
                <a:ext uri="{FF2B5EF4-FFF2-40B4-BE49-F238E27FC236}">
                  <a16:creationId xmlns:a16="http://schemas.microsoft.com/office/drawing/2014/main" id="{9F0A9D47-F425-498F-BDE4-F0EEB73A35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069" y="3463465"/>
              <a:ext cx="4045294" cy="303495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9" name="Rectangle 18">
              <a:extLst>
                <a:ext uri="{FF2B5EF4-FFF2-40B4-BE49-F238E27FC236}">
                  <a16:creationId xmlns:a16="http://schemas.microsoft.com/office/drawing/2014/main" id="{552FCDF2-D248-4F17-83E4-F4B95B8EA350}"/>
                </a:ext>
              </a:extLst>
            </p:cNvPr>
            <p:cNvSpPr>
              <a:spLocks noChangeArrowheads="1"/>
            </p:cNvSpPr>
            <p:nvPr/>
          </p:nvSpPr>
          <p:spPr bwMode="auto">
            <a:xfrm>
              <a:off x="3755059" y="3429000"/>
              <a:ext cx="307238" cy="38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C0AD6226-A6C5-4B9B-AADE-6EA83AE3A922}"/>
                </a:ext>
              </a:extLst>
            </p:cNvPr>
            <p:cNvSpPr>
              <a:spLocks noChangeArrowheads="1"/>
            </p:cNvSpPr>
            <p:nvPr/>
          </p:nvSpPr>
          <p:spPr bwMode="auto">
            <a:xfrm>
              <a:off x="4664954" y="6156717"/>
              <a:ext cx="2320037" cy="32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Reference site</a:t>
              </a:r>
              <a:endParaRPr kumimoji="0" lang="en-GB" altLang="en-US" sz="1800" b="0" i="0" u="none" strike="noStrike" cap="none" normalizeH="0" baseline="0">
                <a:ln>
                  <a:noFill/>
                </a:ln>
                <a:solidFill>
                  <a:schemeClr val="tx1"/>
                </a:solidFill>
                <a:effectLst/>
                <a:latin typeface="Arial" panose="020B0604020202020204" pitchFamily="34" charset="0"/>
              </a:endParaRPr>
            </a:p>
          </p:txBody>
        </p:sp>
      </p:grpSp>
      <p:sp>
        <p:nvSpPr>
          <p:cNvPr id="17" name="TextBox 16">
            <a:extLst>
              <a:ext uri="{FF2B5EF4-FFF2-40B4-BE49-F238E27FC236}">
                <a16:creationId xmlns:a16="http://schemas.microsoft.com/office/drawing/2014/main" id="{AC30F27B-7363-4C13-9D53-8D75351B523A}"/>
              </a:ext>
            </a:extLst>
          </p:cNvPr>
          <p:cNvSpPr txBox="1"/>
          <p:nvPr/>
        </p:nvSpPr>
        <p:spPr>
          <a:xfrm>
            <a:off x="1166200" y="6464195"/>
            <a:ext cx="6723006" cy="307777"/>
          </a:xfrm>
          <a:prstGeom prst="rect">
            <a:avLst/>
          </a:prstGeom>
          <a:noFill/>
        </p:spPr>
        <p:txBody>
          <a:bodyPr wrap="square">
            <a:spAutoFit/>
          </a:bodyPr>
          <a:lstStyle/>
          <a:p>
            <a:pPr algn="just"/>
            <a:r>
              <a:rPr lang="en-GB" sz="1400" dirty="0">
                <a:solidFill>
                  <a:srgbClr val="000000"/>
                </a:solidFill>
                <a:effectLst/>
                <a:latin typeface="Times New Roman" panose="02020603050405020304" pitchFamily="18" charset="0"/>
                <a:ea typeface="Calibri" panose="020F0502020204030204" pitchFamily="34" charset="0"/>
                <a:cs typeface="Minion Pro"/>
              </a:rPr>
              <a:t>Photos of the study sites. (a-e) On-site photos taken during the field survey.</a:t>
            </a:r>
            <a:endParaRPr lang="en-IN" sz="1400" dirty="0">
              <a:solidFill>
                <a:srgbClr val="000000"/>
              </a:solidFill>
              <a:effectLst/>
              <a:latin typeface="Minion Pro"/>
              <a:ea typeface="Calibri" panose="020F0502020204030204" pitchFamily="34" charset="0"/>
              <a:cs typeface="Minion Pro"/>
            </a:endParaRPr>
          </a:p>
        </p:txBody>
      </p:sp>
    </p:spTree>
    <p:extLst>
      <p:ext uri="{BB962C8B-B14F-4D97-AF65-F5344CB8AC3E}">
        <p14:creationId xmlns:p14="http://schemas.microsoft.com/office/powerpoint/2010/main" val="795665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10C6B7AA-343F-4633-ACA3-40F60A2C062A}"/>
                  </a:ext>
                </a:extLst>
              </p:cNvPr>
              <p:cNvGraphicFramePr>
                <a:graphicFrameLocks noGrp="1"/>
              </p:cNvGraphicFramePr>
              <p:nvPr>
                <p:extLst>
                  <p:ext uri="{D42A27DB-BD31-4B8C-83A1-F6EECF244321}">
                    <p14:modId xmlns:p14="http://schemas.microsoft.com/office/powerpoint/2010/main" val="2906460885"/>
                  </p:ext>
                </p:extLst>
              </p:nvPr>
            </p:nvGraphicFramePr>
            <p:xfrm>
              <a:off x="135139" y="2144559"/>
              <a:ext cx="8873721" cy="4589032"/>
            </p:xfrm>
            <a:graphic>
              <a:graphicData uri="http://schemas.openxmlformats.org/drawingml/2006/table">
                <a:tbl>
                  <a:tblPr firstRow="1" bandRow="1">
                    <a:tableStyleId>{10A1B5D5-9B99-4C35-A422-299274C87663}</a:tableStyleId>
                  </a:tblPr>
                  <a:tblGrid>
                    <a:gridCol w="2646565">
                      <a:extLst>
                        <a:ext uri="{9D8B030D-6E8A-4147-A177-3AD203B41FA5}">
                          <a16:colId xmlns:a16="http://schemas.microsoft.com/office/drawing/2014/main" val="1911047430"/>
                        </a:ext>
                      </a:extLst>
                    </a:gridCol>
                    <a:gridCol w="3626848">
                      <a:extLst>
                        <a:ext uri="{9D8B030D-6E8A-4147-A177-3AD203B41FA5}">
                          <a16:colId xmlns:a16="http://schemas.microsoft.com/office/drawing/2014/main" val="3674489525"/>
                        </a:ext>
                      </a:extLst>
                    </a:gridCol>
                    <a:gridCol w="2600308">
                      <a:extLst>
                        <a:ext uri="{9D8B030D-6E8A-4147-A177-3AD203B41FA5}">
                          <a16:colId xmlns:a16="http://schemas.microsoft.com/office/drawing/2014/main" val="2873151171"/>
                        </a:ext>
                      </a:extLst>
                    </a:gridCol>
                  </a:tblGrid>
                  <a:tr h="309511">
                    <a:tc>
                      <a:txBody>
                        <a:bodyPr/>
                        <a:lstStyle/>
                        <a:p>
                          <a:pPr algn="just">
                            <a:lnSpc>
                              <a:spcPct val="107000"/>
                            </a:lnSpc>
                            <a:spcAft>
                              <a:spcPts val="800"/>
                            </a:spcAft>
                          </a:pPr>
                          <a:r>
                            <a:rPr lang="en-IN" sz="1600" b="1" dirty="0">
                              <a:effectLst/>
                              <a:latin typeface="Times New Roman" panose="02020603050405020304" pitchFamily="18" charset="0"/>
                              <a:cs typeface="Times New Roman" panose="02020603050405020304" pitchFamily="18" charset="0"/>
                            </a:rPr>
                            <a:t>Properties</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1">
                              <a:effectLst/>
                              <a:latin typeface="Times New Roman" panose="02020603050405020304" pitchFamily="18" charset="0"/>
                              <a:cs typeface="Times New Roman" panose="02020603050405020304" pitchFamily="18" charset="0"/>
                            </a:rPr>
                            <a:t>Method used</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1" dirty="0">
                              <a:effectLst/>
                              <a:latin typeface="Times New Roman" panose="02020603050405020304" pitchFamily="18" charset="0"/>
                              <a:cs typeface="Times New Roman" panose="02020603050405020304" pitchFamily="18" charset="0"/>
                            </a:rPr>
                            <a:t>Reference</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501340"/>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pH</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Soil water suspension (soil: water = 1:2.5)</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Singh et al. (2005)</a:t>
                          </a:r>
                        </a:p>
                      </a:txBody>
                      <a:tcPr marL="68580" marR="68580" marT="0" marB="0" anchor="ctr"/>
                    </a:tc>
                    <a:extLst>
                      <a:ext uri="{0D108BD9-81ED-4DB2-BD59-A6C34878D82A}">
                        <a16:rowId xmlns:a16="http://schemas.microsoft.com/office/drawing/2014/main" val="1170997483"/>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Electrical conductivity (EC)</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Supernatant of soil water extract</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algn="just">
                            <a:lnSpc>
                              <a:spcPct val="107000"/>
                            </a:lnSpc>
                            <a:spcAft>
                              <a:spcPts val="800"/>
                            </a:spcAft>
                          </a:pPr>
                          <a:r>
                            <a:rPr lang="en-IN" sz="1600" dirty="0">
                              <a:effectLst/>
                            </a:rPr>
                            <a:t>Singh et al. (2005)</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3729008"/>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Soil organic carbon (SOC)</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Rapid titration</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Walkley and Black (1934)</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7604726"/>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Soil organic matter (SOM)</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SOC x 1.724 (van </a:t>
                          </a:r>
                          <a:r>
                            <a:rPr lang="en-IN" sz="1600" b="0" dirty="0" err="1">
                              <a:effectLst/>
                              <a:latin typeface="Times New Roman" panose="02020603050405020304" pitchFamily="18" charset="0"/>
                              <a:cs typeface="Times New Roman" panose="02020603050405020304" pitchFamily="18" charset="0"/>
                            </a:rPr>
                            <a:t>Bemmelen</a:t>
                          </a:r>
                          <a:r>
                            <a:rPr lang="en-IN" sz="1600" b="0" dirty="0">
                              <a:effectLst/>
                              <a:latin typeface="Times New Roman" panose="02020603050405020304" pitchFamily="18" charset="0"/>
                              <a:cs typeface="Times New Roman" panose="02020603050405020304" pitchFamily="18" charset="0"/>
                            </a:rPr>
                            <a:t> factor)</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 </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51342"/>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Mineralisable nitrogen (MN)</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err="1">
                              <a:effectLst/>
                              <a:latin typeface="Times New Roman" panose="02020603050405020304" pitchFamily="18" charset="0"/>
                              <a:cs typeface="Times New Roman" panose="02020603050405020304" pitchFamily="18" charset="0"/>
                            </a:rPr>
                            <a:t>Kjeldahl</a:t>
                          </a:r>
                          <a:r>
                            <a:rPr lang="en-IN" sz="1600" b="0" dirty="0">
                              <a:effectLst/>
                              <a:latin typeface="Times New Roman" panose="02020603050405020304" pitchFamily="18" charset="0"/>
                              <a:cs typeface="Times New Roman" panose="02020603050405020304" pitchFamily="18" charset="0"/>
                            </a:rPr>
                            <a:t>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Subbiah and Asija (1956)</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0451773"/>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Available phosphorus (AP)</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Ascorbic acid method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Watanabe and Olsen (1965)</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8480154"/>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Available potassium (AK)</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Ammonium acetate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Hanway and Heidel (1952)</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7411666"/>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Bulk density (BD)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Core sampler method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Bandyopadhyay et al. (2012)</a:t>
                          </a:r>
                        </a:p>
                      </a:txBody>
                      <a:tcPr marL="68580" marR="68580" marT="0" marB="0" anchor="ctr"/>
                    </a:tc>
                    <a:extLst>
                      <a:ext uri="{0D108BD9-81ED-4DB2-BD59-A6C34878D82A}">
                        <a16:rowId xmlns:a16="http://schemas.microsoft.com/office/drawing/2014/main" val="2173145610"/>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Particle density (PD)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Using pycnometer bottles</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algn="just">
                            <a:lnSpc>
                              <a:spcPct val="107000"/>
                            </a:lnSpc>
                            <a:spcAft>
                              <a:spcPts val="800"/>
                            </a:spcAft>
                          </a:pPr>
                          <a:r>
                            <a:rPr lang="en-IN" sz="1600" dirty="0">
                              <a:effectLst/>
                            </a:rPr>
                            <a:t>Bandyopadhyay et al. (2012)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1789410"/>
                      </a:ext>
                    </a:extLst>
                  </a:tr>
                  <a:tr h="874900">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Total porosity (TP)</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m:rPr>
                                    <m:sty m:val="p"/>
                                  </m:rPr>
                                  <a:rPr lang="en-IN" sz="1600" b="0" i="0" smtClean="0">
                                    <a:effectLst/>
                                    <a:latin typeface="Cambria Math" panose="02040503050406030204" pitchFamily="18" charset="0"/>
                                  </a:rPr>
                                  <m:t>Porosity</m:t>
                                </m:r>
                                <m:r>
                                  <a:rPr lang="en-IN" sz="1600" b="0" i="0" smtClean="0">
                                    <a:effectLst/>
                                    <a:latin typeface="Cambria Math" panose="02040503050406030204" pitchFamily="18" charset="0"/>
                                  </a:rPr>
                                  <m:t>=</m:t>
                                </m:r>
                                <m:d>
                                  <m:dPr>
                                    <m:ctrlPr>
                                      <a:rPr lang="en-IN" sz="1600" b="0" i="1">
                                        <a:effectLst/>
                                        <a:latin typeface="Cambria Math" panose="02040503050406030204" pitchFamily="18" charset="0"/>
                                      </a:rPr>
                                    </m:ctrlPr>
                                  </m:dPr>
                                  <m:e>
                                    <m:r>
                                      <a:rPr lang="en-IN" sz="1600" b="0" i="0" smtClean="0">
                                        <a:effectLst/>
                                        <a:latin typeface="Cambria Math" panose="02040503050406030204" pitchFamily="18" charset="0"/>
                                      </a:rPr>
                                      <m:t>1− </m:t>
                                    </m:r>
                                    <m:f>
                                      <m:fPr>
                                        <m:ctrlPr>
                                          <a:rPr lang="en-IN" sz="1600" b="0" i="1">
                                            <a:effectLst/>
                                            <a:latin typeface="Cambria Math" panose="02040503050406030204" pitchFamily="18" charset="0"/>
                                          </a:rPr>
                                        </m:ctrlPr>
                                      </m:fPr>
                                      <m:num>
                                        <m:r>
                                          <m:rPr>
                                            <m:sty m:val="p"/>
                                          </m:rPr>
                                          <a:rPr lang="en-IN" sz="1600" b="0" i="0" smtClean="0">
                                            <a:effectLst/>
                                            <a:latin typeface="Cambria Math" panose="02040503050406030204" pitchFamily="18" charset="0"/>
                                          </a:rPr>
                                          <m:t>BD</m:t>
                                        </m:r>
                                      </m:num>
                                      <m:den>
                                        <m:r>
                                          <m:rPr>
                                            <m:sty m:val="p"/>
                                          </m:rPr>
                                          <a:rPr lang="en-IN" sz="1600" b="0" i="0" smtClean="0">
                                            <a:effectLst/>
                                            <a:latin typeface="Cambria Math" panose="02040503050406030204" pitchFamily="18" charset="0"/>
                                          </a:rPr>
                                          <m:t>PD</m:t>
                                        </m:r>
                                      </m:den>
                                    </m:f>
                                  </m:e>
                                </m:d>
                                <m:r>
                                  <a:rPr lang="en-IN" sz="1600" b="0" i="0" smtClean="0">
                                    <a:effectLst/>
                                    <a:latin typeface="Cambria Math" panose="02040503050406030204" pitchFamily="18" charset="0"/>
                                  </a:rPr>
                                  <m:t> ∗100</m:t>
                                </m:r>
                              </m:oMath>
                            </m:oMathPara>
                          </a14:m>
                          <a:endParaRPr lang="en-IN" sz="16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 </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2392146"/>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Moisture content (MC)</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Gravimetric and oven-dry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3862536"/>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Texture (Sand, Silt and Clay)</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Hydrometer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err="1">
                              <a:effectLst/>
                              <a:latin typeface="Times New Roman" panose="02020603050405020304" pitchFamily="18" charset="0"/>
                              <a:cs typeface="Times New Roman" panose="02020603050405020304" pitchFamily="18" charset="0"/>
                            </a:rPr>
                            <a:t>Bouyoucos</a:t>
                          </a:r>
                          <a:r>
                            <a:rPr lang="en-IN" sz="1600" b="0" dirty="0">
                              <a:effectLst/>
                              <a:latin typeface="Times New Roman" panose="02020603050405020304" pitchFamily="18" charset="0"/>
                              <a:cs typeface="Times New Roman" panose="02020603050405020304" pitchFamily="18" charset="0"/>
                            </a:rPr>
                            <a:t> (1962)</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2897404"/>
                      </a:ext>
                    </a:extLst>
                  </a:tr>
                </a:tbl>
              </a:graphicData>
            </a:graphic>
          </p:graphicFrame>
        </mc:Choice>
        <mc:Fallback xmlns="">
          <p:graphicFrame>
            <p:nvGraphicFramePr>
              <p:cNvPr id="8" name="Table 7">
                <a:extLst>
                  <a:ext uri="{FF2B5EF4-FFF2-40B4-BE49-F238E27FC236}">
                    <a16:creationId xmlns:a16="http://schemas.microsoft.com/office/drawing/2014/main" id="{10C6B7AA-343F-4633-ACA3-40F60A2C062A}"/>
                  </a:ext>
                </a:extLst>
              </p:cNvPr>
              <p:cNvGraphicFramePr>
                <a:graphicFrameLocks noGrp="1"/>
              </p:cNvGraphicFramePr>
              <p:nvPr>
                <p:extLst>
                  <p:ext uri="{D42A27DB-BD31-4B8C-83A1-F6EECF244321}">
                    <p14:modId xmlns:p14="http://schemas.microsoft.com/office/powerpoint/2010/main" val="2906460885"/>
                  </p:ext>
                </p:extLst>
              </p:nvPr>
            </p:nvGraphicFramePr>
            <p:xfrm>
              <a:off x="135139" y="2144559"/>
              <a:ext cx="8873721" cy="4589032"/>
            </p:xfrm>
            <a:graphic>
              <a:graphicData uri="http://schemas.openxmlformats.org/drawingml/2006/table">
                <a:tbl>
                  <a:tblPr firstRow="1" bandRow="1">
                    <a:tableStyleId>{10A1B5D5-9B99-4C35-A422-299274C87663}</a:tableStyleId>
                  </a:tblPr>
                  <a:tblGrid>
                    <a:gridCol w="2646565">
                      <a:extLst>
                        <a:ext uri="{9D8B030D-6E8A-4147-A177-3AD203B41FA5}">
                          <a16:colId xmlns:a16="http://schemas.microsoft.com/office/drawing/2014/main" val="1911047430"/>
                        </a:ext>
                      </a:extLst>
                    </a:gridCol>
                    <a:gridCol w="3626848">
                      <a:extLst>
                        <a:ext uri="{9D8B030D-6E8A-4147-A177-3AD203B41FA5}">
                          <a16:colId xmlns:a16="http://schemas.microsoft.com/office/drawing/2014/main" val="3674489525"/>
                        </a:ext>
                      </a:extLst>
                    </a:gridCol>
                    <a:gridCol w="2600308">
                      <a:extLst>
                        <a:ext uri="{9D8B030D-6E8A-4147-A177-3AD203B41FA5}">
                          <a16:colId xmlns:a16="http://schemas.microsoft.com/office/drawing/2014/main" val="2873151171"/>
                        </a:ext>
                      </a:extLst>
                    </a:gridCol>
                  </a:tblGrid>
                  <a:tr h="309511">
                    <a:tc>
                      <a:txBody>
                        <a:bodyPr/>
                        <a:lstStyle/>
                        <a:p>
                          <a:pPr algn="just">
                            <a:lnSpc>
                              <a:spcPct val="107000"/>
                            </a:lnSpc>
                            <a:spcAft>
                              <a:spcPts val="800"/>
                            </a:spcAft>
                          </a:pPr>
                          <a:r>
                            <a:rPr lang="en-IN" sz="1600" b="1" dirty="0">
                              <a:effectLst/>
                              <a:latin typeface="Times New Roman" panose="02020603050405020304" pitchFamily="18" charset="0"/>
                              <a:cs typeface="Times New Roman" panose="02020603050405020304" pitchFamily="18" charset="0"/>
                            </a:rPr>
                            <a:t>Properties</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1">
                              <a:effectLst/>
                              <a:latin typeface="Times New Roman" panose="02020603050405020304" pitchFamily="18" charset="0"/>
                              <a:cs typeface="Times New Roman" panose="02020603050405020304" pitchFamily="18" charset="0"/>
                            </a:rPr>
                            <a:t>Method used</a:t>
                          </a:r>
                          <a:endParaRPr lang="en-IN"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1" dirty="0">
                              <a:effectLst/>
                              <a:latin typeface="Times New Roman" panose="02020603050405020304" pitchFamily="18" charset="0"/>
                              <a:cs typeface="Times New Roman" panose="02020603050405020304" pitchFamily="18" charset="0"/>
                            </a:rPr>
                            <a:t>Reference</a:t>
                          </a:r>
                          <a:endParaRPr lang="en-IN"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501340"/>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pH</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Soil water suspension (soil: water = 1:2.5)</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Singh et al. (2005)</a:t>
                          </a:r>
                        </a:p>
                      </a:txBody>
                      <a:tcPr marL="68580" marR="68580" marT="0" marB="0" anchor="ctr"/>
                    </a:tc>
                    <a:extLst>
                      <a:ext uri="{0D108BD9-81ED-4DB2-BD59-A6C34878D82A}">
                        <a16:rowId xmlns:a16="http://schemas.microsoft.com/office/drawing/2014/main" val="1170997483"/>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Electrical conductivity (EC)</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Supernatant of soil water extract</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algn="just">
                            <a:lnSpc>
                              <a:spcPct val="107000"/>
                            </a:lnSpc>
                            <a:spcAft>
                              <a:spcPts val="800"/>
                            </a:spcAft>
                          </a:pPr>
                          <a:r>
                            <a:rPr lang="en-IN" sz="1600" dirty="0">
                              <a:effectLst/>
                            </a:rPr>
                            <a:t>Singh et al. (2005)</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3729008"/>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Soil organic carbon (SOC)</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Rapid titration</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Walkley and Black (1934)</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7604726"/>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Soil organic matter (SOM)</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SOC x 1.724 (van </a:t>
                          </a:r>
                          <a:r>
                            <a:rPr lang="en-IN" sz="1600" b="0" dirty="0" err="1">
                              <a:effectLst/>
                              <a:latin typeface="Times New Roman" panose="02020603050405020304" pitchFamily="18" charset="0"/>
                              <a:cs typeface="Times New Roman" panose="02020603050405020304" pitchFamily="18" charset="0"/>
                            </a:rPr>
                            <a:t>Bemmelen</a:t>
                          </a:r>
                          <a:r>
                            <a:rPr lang="en-IN" sz="1600" b="0" dirty="0">
                              <a:effectLst/>
                              <a:latin typeface="Times New Roman" panose="02020603050405020304" pitchFamily="18" charset="0"/>
                              <a:cs typeface="Times New Roman" panose="02020603050405020304" pitchFamily="18" charset="0"/>
                            </a:rPr>
                            <a:t> factor)</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 </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51342"/>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Mineralisable nitrogen (MN)</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err="1">
                              <a:effectLst/>
                              <a:latin typeface="Times New Roman" panose="02020603050405020304" pitchFamily="18" charset="0"/>
                              <a:cs typeface="Times New Roman" panose="02020603050405020304" pitchFamily="18" charset="0"/>
                            </a:rPr>
                            <a:t>Kjeldahl</a:t>
                          </a:r>
                          <a:r>
                            <a:rPr lang="en-IN" sz="1600" b="0" dirty="0">
                              <a:effectLst/>
                              <a:latin typeface="Times New Roman" panose="02020603050405020304" pitchFamily="18" charset="0"/>
                              <a:cs typeface="Times New Roman" panose="02020603050405020304" pitchFamily="18" charset="0"/>
                            </a:rPr>
                            <a:t>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Subbiah and Asija (1956)</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0451773"/>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Available phosphorus (AP)</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Ascorbic acid method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Watanabe and Olsen (1965)</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8480154"/>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Available potassium (AK)</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Ammonium acetate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Hanway and Heidel (1952)</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7411666"/>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Bulk density (BD)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Core sampler method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Bandyopadhyay et al. (2012)</a:t>
                          </a:r>
                        </a:p>
                      </a:txBody>
                      <a:tcPr marL="68580" marR="68580" marT="0" marB="0" anchor="ctr"/>
                    </a:tc>
                    <a:extLst>
                      <a:ext uri="{0D108BD9-81ED-4DB2-BD59-A6C34878D82A}">
                        <a16:rowId xmlns:a16="http://schemas.microsoft.com/office/drawing/2014/main" val="2173145610"/>
                      </a:ext>
                    </a:extLst>
                  </a:tr>
                  <a:tr h="309511">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Particle density (PD)</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Using pycnometer bottles</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pPr algn="just">
                            <a:lnSpc>
                              <a:spcPct val="107000"/>
                            </a:lnSpc>
                            <a:spcAft>
                              <a:spcPts val="800"/>
                            </a:spcAft>
                          </a:pPr>
                          <a:r>
                            <a:rPr lang="en-IN" sz="1600" dirty="0">
                              <a:effectLst/>
                            </a:rPr>
                            <a:t>Bandyopadhyay et al. (2012)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1789410"/>
                      </a:ext>
                    </a:extLst>
                  </a:tr>
                  <a:tr h="874900">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Total porosity (TP)</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a:p>
                      </a:txBody>
                      <a:tcPr marL="68580" marR="68580" marT="0" marB="0" anchor="ctr">
                        <a:blipFill>
                          <a:blip r:embed="rId2"/>
                          <a:stretch>
                            <a:fillRect l="-73109" t="-358741" r="-72101" b="-81818"/>
                          </a:stretch>
                        </a:blipFill>
                      </a:tcPr>
                    </a:tc>
                    <a:tc>
                      <a:txBody>
                        <a:bodyPr/>
                        <a:lstStyle/>
                        <a:p>
                          <a:pPr algn="just">
                            <a:lnSpc>
                              <a:spcPct val="107000"/>
                            </a:lnSpc>
                            <a:spcAft>
                              <a:spcPts val="800"/>
                            </a:spcAft>
                          </a:pPr>
                          <a:r>
                            <a:rPr lang="en-IN" sz="1600" b="0">
                              <a:effectLst/>
                              <a:latin typeface="Times New Roman" panose="02020603050405020304" pitchFamily="18" charset="0"/>
                              <a:cs typeface="Times New Roman" panose="02020603050405020304" pitchFamily="18" charset="0"/>
                            </a:rPr>
                            <a:t> </a:t>
                          </a:r>
                          <a:endParaRPr lang="en-IN" sz="16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2392146"/>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Moisture content (MC)</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Gravimetric and oven-dry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3862536"/>
                      </a:ext>
                    </a:extLst>
                  </a:tr>
                  <a:tr h="309511">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Texture (Sand, Silt and Clay)</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a:effectLst/>
                              <a:latin typeface="Times New Roman" panose="02020603050405020304" pitchFamily="18" charset="0"/>
                              <a:cs typeface="Times New Roman" panose="02020603050405020304" pitchFamily="18" charset="0"/>
                            </a:rPr>
                            <a:t>Hydrometer method</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800"/>
                            </a:spcAft>
                          </a:pPr>
                          <a:r>
                            <a:rPr lang="en-IN" sz="1600" b="0" dirty="0" err="1">
                              <a:effectLst/>
                              <a:latin typeface="Times New Roman" panose="02020603050405020304" pitchFamily="18" charset="0"/>
                              <a:cs typeface="Times New Roman" panose="02020603050405020304" pitchFamily="18" charset="0"/>
                            </a:rPr>
                            <a:t>Bouyoucos</a:t>
                          </a:r>
                          <a:r>
                            <a:rPr lang="en-IN" sz="1600" b="0" dirty="0">
                              <a:effectLst/>
                              <a:latin typeface="Times New Roman" panose="02020603050405020304" pitchFamily="18" charset="0"/>
                              <a:cs typeface="Times New Roman" panose="02020603050405020304" pitchFamily="18" charset="0"/>
                            </a:rPr>
                            <a:t> (1962)</a:t>
                          </a:r>
                          <a:endParaRPr lang="en-IN" sz="16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2897404"/>
                      </a:ext>
                    </a:extLst>
                  </a:tr>
                </a:tbl>
              </a:graphicData>
            </a:graphic>
          </p:graphicFrame>
        </mc:Fallback>
      </mc:AlternateContent>
      <p:sp>
        <p:nvSpPr>
          <p:cNvPr id="3" name="TextBox 2">
            <a:extLst>
              <a:ext uri="{FF2B5EF4-FFF2-40B4-BE49-F238E27FC236}">
                <a16:creationId xmlns:a16="http://schemas.microsoft.com/office/drawing/2014/main" id="{F4C15B07-70FD-4A94-B2E6-9D735335F056}"/>
              </a:ext>
            </a:extLst>
          </p:cNvPr>
          <p:cNvSpPr txBox="1"/>
          <p:nvPr/>
        </p:nvSpPr>
        <p:spPr>
          <a:xfrm>
            <a:off x="73888" y="51161"/>
            <a:ext cx="2041236" cy="523220"/>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METHODS</a:t>
            </a:r>
            <a:endParaRPr lang="en-IN" sz="2800" b="1" dirty="0"/>
          </a:p>
        </p:txBody>
      </p:sp>
      <p:sp>
        <p:nvSpPr>
          <p:cNvPr id="5" name="TextBox 4">
            <a:extLst>
              <a:ext uri="{FF2B5EF4-FFF2-40B4-BE49-F238E27FC236}">
                <a16:creationId xmlns:a16="http://schemas.microsoft.com/office/drawing/2014/main" id="{B4CE4997-E4F0-41EA-8746-87FDFDD41D5D}"/>
              </a:ext>
            </a:extLst>
          </p:cNvPr>
          <p:cNvSpPr txBox="1"/>
          <p:nvPr/>
        </p:nvSpPr>
        <p:spPr>
          <a:xfrm>
            <a:off x="73888" y="1801773"/>
            <a:ext cx="7830127" cy="342786"/>
          </a:xfrm>
          <a:prstGeom prst="rect">
            <a:avLst/>
          </a:prstGeom>
          <a:noFill/>
        </p:spPr>
        <p:txBody>
          <a:bodyPr wrap="square">
            <a:spAutoFit/>
          </a:bodyPr>
          <a:lstStyle/>
          <a:p>
            <a:pPr algn="just">
              <a:lnSpc>
                <a:spcPct val="107000"/>
              </a:lnSpc>
              <a:spcAft>
                <a:spcPts val="800"/>
              </a:spcAft>
            </a:pPr>
            <a:r>
              <a:rPr lang="en-IN" sz="1600" dirty="0">
                <a:effectLst/>
                <a:latin typeface="Times New Roman" panose="02020603050405020304" pitchFamily="18" charset="0"/>
                <a:ea typeface="Calibri" panose="020F0502020204030204" pitchFamily="34" charset="0"/>
                <a:cs typeface="Times New Roman" panose="02020603050405020304" pitchFamily="18" charset="0"/>
              </a:rPr>
              <a:t>Methods used for the analysis of selected properties of soil in the present study.</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F32C640-DE6A-400A-A101-579E52213C98}"/>
              </a:ext>
            </a:extLst>
          </p:cNvPr>
          <p:cNvSpPr txBox="1"/>
          <p:nvPr/>
        </p:nvSpPr>
        <p:spPr>
          <a:xfrm>
            <a:off x="46180" y="675735"/>
            <a:ext cx="8892194" cy="923330"/>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effectLst/>
                <a:latin typeface="Times New Roman" panose="02020603050405020304" pitchFamily="18" charset="0"/>
                <a:ea typeface="Calibri" panose="020F0502020204030204" pitchFamily="34" charset="0"/>
                <a:cs typeface="Minion Pro"/>
              </a:rPr>
              <a:t>Composite soil samples were collected from all the sites at a regular grid of about 5m.</a:t>
            </a:r>
          </a:p>
          <a:p>
            <a:pPr algn="just"/>
            <a:endParaRPr lang="en-GB" dirty="0">
              <a:solidFill>
                <a:srgbClr val="000000"/>
              </a:solidFill>
              <a:effectLst/>
              <a:latin typeface="Times New Roman" panose="02020603050405020304" pitchFamily="18" charset="0"/>
              <a:ea typeface="Calibri" panose="020F0502020204030204" pitchFamily="34" charset="0"/>
              <a:cs typeface="Minion Pro"/>
            </a:endParaRPr>
          </a:p>
          <a:p>
            <a:pPr marL="285750" indent="-285750" algn="just">
              <a:buFont typeface="Arial" panose="020B0604020202020204" pitchFamily="34" charset="0"/>
              <a:buChar char="•"/>
            </a:pPr>
            <a:r>
              <a:rPr lang="en-GB" dirty="0">
                <a:solidFill>
                  <a:srgbClr val="000000"/>
                </a:solidFill>
                <a:latin typeface="Times New Roman" panose="02020603050405020304" pitchFamily="18" charset="0"/>
              </a:rPr>
              <a:t>Collected samples were air dried, sieved and were kept in sealed polyethene bags.</a:t>
            </a:r>
          </a:p>
        </p:txBody>
      </p:sp>
    </p:spTree>
    <p:extLst>
      <p:ext uri="{BB962C8B-B14F-4D97-AF65-F5344CB8AC3E}">
        <p14:creationId xmlns:p14="http://schemas.microsoft.com/office/powerpoint/2010/main" val="290494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2990584242"/>
              </p:ext>
            </p:extLst>
          </p:nvPr>
        </p:nvGraphicFramePr>
        <p:xfrm>
          <a:off x="261368" y="841519"/>
          <a:ext cx="2765425" cy="16097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D80ACCB-400F-4675-8791-D39A8943FA0F}"/>
              </a:ext>
            </a:extLst>
          </p:cNvPr>
          <p:cNvSpPr txBox="1"/>
          <p:nvPr/>
        </p:nvSpPr>
        <p:spPr>
          <a:xfrm>
            <a:off x="1" y="124408"/>
            <a:ext cx="2041236" cy="523220"/>
          </a:xfrm>
          <a:prstGeom prst="rect">
            <a:avLst/>
          </a:prstGeom>
          <a:noFill/>
        </p:spPr>
        <p:txBody>
          <a:bodyPr wrap="square">
            <a:spAutoFit/>
          </a:bodyPr>
          <a:lstStyle/>
          <a:p>
            <a:pPr algn="ct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RESULTS</a:t>
            </a:r>
            <a:endParaRPr lang="en-IN" sz="2800" b="1" dirty="0"/>
          </a:p>
        </p:txBody>
      </p:sp>
      <p:graphicFrame>
        <p:nvGraphicFramePr>
          <p:cNvPr id="7" name="Chart 6">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500957677"/>
              </p:ext>
            </p:extLst>
          </p:nvPr>
        </p:nvGraphicFramePr>
        <p:xfrm>
          <a:off x="3124958" y="837074"/>
          <a:ext cx="2764790" cy="1614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3959582522"/>
              </p:ext>
            </p:extLst>
          </p:nvPr>
        </p:nvGraphicFramePr>
        <p:xfrm>
          <a:off x="5987913" y="837074"/>
          <a:ext cx="2765425" cy="16141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1790802121"/>
              </p:ext>
            </p:extLst>
          </p:nvPr>
        </p:nvGraphicFramePr>
        <p:xfrm>
          <a:off x="253113" y="2543549"/>
          <a:ext cx="2773680" cy="16046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3785398878"/>
              </p:ext>
            </p:extLst>
          </p:nvPr>
        </p:nvGraphicFramePr>
        <p:xfrm>
          <a:off x="3117338" y="2528944"/>
          <a:ext cx="2772410" cy="16192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2068262806"/>
              </p:ext>
            </p:extLst>
          </p:nvPr>
        </p:nvGraphicFramePr>
        <p:xfrm>
          <a:off x="5987913" y="2543549"/>
          <a:ext cx="2769235" cy="160845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Chart 11">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2246664205"/>
              </p:ext>
            </p:extLst>
          </p:nvPr>
        </p:nvGraphicFramePr>
        <p:xfrm>
          <a:off x="246128" y="4254611"/>
          <a:ext cx="2780665" cy="16383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Chart 12">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3874022348"/>
              </p:ext>
            </p:extLst>
          </p:nvPr>
        </p:nvGraphicFramePr>
        <p:xfrm>
          <a:off x="3117338" y="4257151"/>
          <a:ext cx="2769235" cy="163322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Chart 13">
            <a:extLst>
              <a:ext uri="{FF2B5EF4-FFF2-40B4-BE49-F238E27FC236}">
                <a16:creationId xmlns:a16="http://schemas.microsoft.com/office/drawing/2014/main" id="{90C83664-7B50-45CB-85CE-182603A38540}"/>
              </a:ext>
            </a:extLst>
          </p:cNvPr>
          <p:cNvGraphicFramePr/>
          <p:nvPr>
            <p:extLst>
              <p:ext uri="{D42A27DB-BD31-4B8C-83A1-F6EECF244321}">
                <p14:modId xmlns:p14="http://schemas.microsoft.com/office/powerpoint/2010/main" val="4147777006"/>
              </p:ext>
            </p:extLst>
          </p:nvPr>
        </p:nvGraphicFramePr>
        <p:xfrm>
          <a:off x="5977118" y="4254611"/>
          <a:ext cx="2765425" cy="163322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42693810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2067</TotalTime>
  <Words>1343</Words>
  <Application>Microsoft Office PowerPoint</Application>
  <PresentationFormat>On-screen Show (4:3)</PresentationFormat>
  <Paragraphs>309</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Cambria Math</vt:lpstr>
      <vt:lpstr>Minion Pro</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Deepesh goyal</dc:creator>
  <cp:lastModifiedBy>Deepesh goyal</cp:lastModifiedBy>
  <cp:revision>18</cp:revision>
  <dcterms:created xsi:type="dcterms:W3CDTF">2022-05-17T07:11:34Z</dcterms:created>
  <dcterms:modified xsi:type="dcterms:W3CDTF">2022-05-23T07:09:46Z</dcterms:modified>
</cp:coreProperties>
</file>