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30" r:id="rId2"/>
    <p:sldId id="329" r:id="rId3"/>
    <p:sldId id="325" r:id="rId4"/>
    <p:sldId id="326" r:id="rId5"/>
    <p:sldId id="258" r:id="rId6"/>
    <p:sldId id="327" r:id="rId7"/>
    <p:sldId id="32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318E85-F2F8-C08F-17C9-A5CFA3079CF7}" name="Katherine Perez Rivera" initials="KPR" userId="Katherine Perez River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8161" autoAdjust="0"/>
  </p:normalViewPr>
  <p:slideViewPr>
    <p:cSldViewPr snapToGrid="0">
      <p:cViewPr varScale="1">
        <p:scale>
          <a:sx n="56" d="100"/>
          <a:sy n="56" d="100"/>
        </p:scale>
        <p:origin x="9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B1915-94DC-4D82-8BEB-887BCC888AEE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220A6-BFA6-456A-BBB0-8B369CE4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0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A18B6-4F55-4AFB-82EE-7AB2C6A7B6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1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F5AD2-42F6-4FE5-A6CE-41CCA1DDA7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41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A18B6-4F55-4AFB-82EE-7AB2C6A7B6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A18B6-4F55-4AFB-82EE-7AB2C6A7B6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1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A18B6-4F55-4AFB-82EE-7AB2C6A7B6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8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A18B6-4F55-4AFB-82EE-7AB2C6A7B6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A18B6-4F55-4AFB-82EE-7AB2C6A7B6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3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EF0B-3F24-42E6-8A8E-375AB193E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68605-7F02-4FB5-9C65-30D9D33FE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6456F-3C2D-4B01-A846-88604F37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592DB-278A-44F2-993C-D6098C519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8CB6D-1E93-4057-94EB-F4BC2D42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4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86CB-6A58-4364-A051-11A0A074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ED5AD-A408-43EC-B9A2-DED795E88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B0350-EB38-41FC-B128-6101A9A8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DD33C-5FB8-4543-AF28-F4FED64C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3E744-0D4B-44D2-86CD-6B3FD5B8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0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FEAD8-B25A-4276-99ED-7CF16817C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86470-F042-46C7-A9A1-9226D65D9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2C92D-601A-4232-A001-05CDB42E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AFD85-D53A-4DE7-B7E7-608490F3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364FC-EF19-4B3B-8052-EC6AC2C5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8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8E0B-0468-4192-99A2-3B131F69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33A84-0671-4969-9C01-228AA67A8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014B-23A9-4F40-B9D5-AF3747C3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1C71B-A0AA-4995-A942-C6B9C9C3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AECA8-456D-41E4-8C43-93E81358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8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90217-2205-490E-B3DE-A16B1C90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4FDE3-305A-41BE-93DC-358CB495B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1039A-3B05-4509-8F07-10513AFE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1F9AC-68C0-4C02-AC42-767559888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5428-F9AD-4D59-A572-372E55EE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75E06-5A17-4A3A-AD26-E5D45EFD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7ADBF-E6B1-41AC-BCE0-818AD2E4F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1987D-3591-4A4F-9898-F63A75BAA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D648E-CD06-4910-9292-2612B6A0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F6651-B3D1-401C-884E-9F878D7B6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B7B20-5E77-4AED-BBDF-0E857B79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579F-EDA6-484B-80B2-22032D7F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2791C-CAD2-455D-B0E0-7BB2F475E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BAD3F-274B-4131-8DBF-0BD3E00D0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CACE6-BED9-4232-9927-1A67DBE7A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67E99-85C0-4DBF-A618-A5FB99B22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D1F620-FE36-4ED5-8A91-93962660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C3079-EE2A-49E4-80BA-976A6F7B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A5186E-9DF9-49A8-8C66-4A72B1BB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8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556B-528C-420A-B9B8-8096F3A1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AD576-F1B8-4B8F-8144-6ACE1A26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10CC9-E96B-429C-BB55-41EEC2F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BCC69-83FA-4128-8E60-17241471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1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79A9B-F7C3-4063-B158-FDEF411F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2F4BA-7D69-48F9-9B9D-434AC3E9A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A3B0A-7E85-46FF-8A09-4E83322F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9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0585-CEF6-4B5D-A9F9-069133B5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2761-DDAE-49BC-9AEA-016300C47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1C3F9-1496-46FD-946F-EE1FC135F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37FBD-8511-4F2B-9C61-9F10BD07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878ED-6326-4052-801C-7B1D2B97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BCB01-FF10-43E7-948B-ED9A928B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3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4219-5D08-4E3B-9CB7-A401A9E5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FB002-D3A0-4E9C-AAE8-77EDD97AE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FFFF3-EE82-4D7E-B219-40923B7AF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9A241-CA58-4CCC-ACEA-5B6190C66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A955-D1A8-4CC1-AB73-AC69EF56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548AE-B5BC-4580-A82E-6F1E1339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6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C9ED4E-DDA6-4729-A753-E3FF65EC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8054D-6592-45E0-9DB9-EC8DF216F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00EA8-8D76-41F7-A5BC-FCC70983E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F9E9B-8D93-45C7-AADC-9B04C2B70930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B000A-912D-4A08-AEE7-18B4421C9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A7C33-B71E-4EBB-B9A5-9CE216F2A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81AE3-2F71-4E6D-9836-920729A9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1B4C0-90BD-4CF3-AB83-07CBAEC3C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602752-7F36-4BE8-A366-E46AC7CD9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801859"/>
            <a:ext cx="10668000" cy="1705134"/>
          </a:xfrm>
          <a:solidFill>
            <a:schemeClr val="bg1">
              <a:alpha val="64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Stream solutes respond differently within and across flow conditions: a comparison of baseflow and higher flow events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15F58-04F5-4CA1-A082-99A26AD45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191" y="4430016"/>
            <a:ext cx="1757776" cy="2050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ADFBCC-4D86-F0DC-C744-428568BD8DC8}"/>
              </a:ext>
            </a:extLst>
          </p:cNvPr>
          <p:cNvSpPr txBox="1"/>
          <p:nvPr/>
        </p:nvSpPr>
        <p:spPr>
          <a:xfrm>
            <a:off x="761999" y="2863595"/>
            <a:ext cx="10668000" cy="138499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Katherine X. Pérez Rivera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Stephen Plont, Morgan Wood, Felicity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DeToll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Barbara R.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Niederlehner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Kristen A. Bretz, Carla López Lloreda, and Erin R. Hotchkiss</a:t>
            </a:r>
          </a:p>
        </p:txBody>
      </p:sp>
      <p:pic>
        <p:nvPicPr>
          <p:cNvPr id="1026" name="Picture 2" descr="Twitter Logo, Twitter Symbol, Meaning, History and Evolution">
            <a:extLst>
              <a:ext uri="{FF2B5EF4-FFF2-40B4-BE49-F238E27FC236}">
                <a16:creationId xmlns:a16="http://schemas.microsoft.com/office/drawing/2014/main" id="{BB78EE4D-6F3C-C316-8423-E48B000A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1" y="6366412"/>
            <a:ext cx="493939" cy="43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1FB00A-592F-8B64-F316-B358DC29DDE7}"/>
              </a:ext>
            </a:extLst>
          </p:cNvPr>
          <p:cNvSpPr txBox="1"/>
          <p:nvPr/>
        </p:nvSpPr>
        <p:spPr>
          <a:xfrm>
            <a:off x="519499" y="6343804"/>
            <a:ext cx="2379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@kathxpr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656165-E2BC-555F-FB8F-62C97571A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302" y="4902908"/>
            <a:ext cx="3759393" cy="1104957"/>
          </a:xfrm>
          <a:prstGeom prst="rect">
            <a:avLst/>
          </a:prstGeom>
        </p:spPr>
      </p:pic>
      <p:pic>
        <p:nvPicPr>
          <p:cNvPr id="3" name="Picture 2" descr="File:Virginia Tech Hokies logo.svg - Wikimedia Commons">
            <a:extLst>
              <a:ext uri="{FF2B5EF4-FFF2-40B4-BE49-F238E27FC236}">
                <a16:creationId xmlns:a16="http://schemas.microsoft.com/office/drawing/2014/main" id="{35E709BB-E47E-46C3-8AE5-8704B6BC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2" y="4916964"/>
            <a:ext cx="2674887" cy="12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0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FCBABB-2540-CABC-E6BE-A8807DA5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98846"/>
            <a:ext cx="11112499" cy="1058988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Streams are responsive to environmental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F8F91D-FDD4-44CA-9952-BE9961CB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688" y="2270805"/>
            <a:ext cx="4942960" cy="3641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47EB4F-AC7B-47F1-BB33-1D6D3E1B6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93" y="1620147"/>
            <a:ext cx="3727156" cy="49429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B01F82-6D26-4C70-90F1-E35262B6E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7780" y="2316084"/>
            <a:ext cx="4942961" cy="35510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D5ECBC5-AB7D-433D-9E92-897379AF5E6D}"/>
              </a:ext>
            </a:extLst>
          </p:cNvPr>
          <p:cNvSpPr txBox="1"/>
          <p:nvPr/>
        </p:nvSpPr>
        <p:spPr>
          <a:xfrm>
            <a:off x="1432559" y="3602736"/>
            <a:ext cx="9656064" cy="861774"/>
          </a:xfrm>
          <a:prstGeom prst="rect">
            <a:avLst/>
          </a:prstGeom>
          <a:solidFill>
            <a:schemeClr val="accent2">
              <a:lumMod val="40000"/>
              <a:lumOff val="60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hydrology influence solute concentrations?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8D4A504-E791-4F07-8473-7D49D1C5CFBF}"/>
              </a:ext>
            </a:extLst>
          </p:cNvPr>
          <p:cNvGrpSpPr/>
          <p:nvPr/>
        </p:nvGrpSpPr>
        <p:grpSpPr>
          <a:xfrm>
            <a:off x="564770" y="10961"/>
            <a:ext cx="4188522" cy="2835201"/>
            <a:chOff x="479052" y="458151"/>
            <a:chExt cx="3611684" cy="238837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E7E0C8D-8EC0-4BDD-BC22-814A09AC1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52" y="458151"/>
              <a:ext cx="3611684" cy="2388371"/>
            </a:xfrm>
            <a:prstGeom prst="rect">
              <a:avLst/>
            </a:prstGeom>
          </p:spPr>
        </p:pic>
        <p:sp>
          <p:nvSpPr>
            <p:cNvPr id="50" name="Star: 5 Points 49">
              <a:extLst>
                <a:ext uri="{FF2B5EF4-FFF2-40B4-BE49-F238E27FC236}">
                  <a16:creationId xmlns:a16="http://schemas.microsoft.com/office/drawing/2014/main" id="{7BE7A28D-B2C4-4DB5-A669-A4A1AF883776}"/>
                </a:ext>
              </a:extLst>
            </p:cNvPr>
            <p:cNvSpPr/>
            <p:nvPr/>
          </p:nvSpPr>
          <p:spPr>
            <a:xfrm>
              <a:off x="3416968" y="1548064"/>
              <a:ext cx="80211" cy="7218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CA1AE2-C9CC-193E-375B-0EC3B2D6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57" y="2867934"/>
            <a:ext cx="4523240" cy="3466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BC9224-6BBE-9F2E-3C5F-80664979CBD1}"/>
              </a:ext>
            </a:extLst>
          </p:cNvPr>
          <p:cNvSpPr txBox="1"/>
          <p:nvPr/>
        </p:nvSpPr>
        <p:spPr>
          <a:xfrm>
            <a:off x="329294" y="6385648"/>
            <a:ext cx="392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Lakoba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 2021.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 ES&amp;T Water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1C8D8-39CE-4962-B54F-C369A74BC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627" y="3983208"/>
            <a:ext cx="3925976" cy="2701405"/>
          </a:xfrm>
          <a:prstGeom prst="rect">
            <a:avLst/>
          </a:prstGeom>
        </p:spPr>
      </p:pic>
      <p:pic>
        <p:nvPicPr>
          <p:cNvPr id="9" name="Picture 8" descr="A picture containing grass, outdoor, sign, dirt&#10;&#10;Description automatically generated">
            <a:extLst>
              <a:ext uri="{FF2B5EF4-FFF2-40B4-BE49-F238E27FC236}">
                <a16:creationId xmlns:a16="http://schemas.microsoft.com/office/drawing/2014/main" id="{D686EC50-4A5D-B496-C4DB-859608E0FF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81" y="1178114"/>
            <a:ext cx="3925976" cy="2701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A2EA3C-8DDB-F48E-B1BB-5B4E48B67EA2}"/>
              </a:ext>
            </a:extLst>
          </p:cNvPr>
          <p:cNvSpPr txBox="1"/>
          <p:nvPr/>
        </p:nvSpPr>
        <p:spPr>
          <a:xfrm>
            <a:off x="5499297" y="238962"/>
            <a:ext cx="642257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Stroubles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Creek, Blacksburg, VA - 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58C1A-186C-BF92-100A-0A92C2FA6247}"/>
              </a:ext>
            </a:extLst>
          </p:cNvPr>
          <p:cNvSpPr txBox="1"/>
          <p:nvPr/>
        </p:nvSpPr>
        <p:spPr>
          <a:xfrm>
            <a:off x="10090261" y="2188029"/>
            <a:ext cx="187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CF503C-01B8-38FE-A475-2A8DAF019025}"/>
              </a:ext>
            </a:extLst>
          </p:cNvPr>
          <p:cNvSpPr txBox="1"/>
          <p:nvPr/>
        </p:nvSpPr>
        <p:spPr>
          <a:xfrm>
            <a:off x="5910681" y="5310554"/>
            <a:ext cx="187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Highflow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3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425E750-E0D6-CAC0-0660-DE36091A10FD}"/>
              </a:ext>
            </a:extLst>
          </p:cNvPr>
          <p:cNvSpPr txBox="1"/>
          <p:nvPr/>
        </p:nvSpPr>
        <p:spPr>
          <a:xfrm>
            <a:off x="245547" y="279055"/>
            <a:ext cx="117009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flow conditions at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Stroubles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Creek during Summer 2021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6A1D55-6FE5-46F4-9BCA-9D883842FDC2}"/>
              </a:ext>
            </a:extLst>
          </p:cNvPr>
          <p:cNvCxnSpPr>
            <a:cxnSpLocks/>
          </p:cNvCxnSpPr>
          <p:nvPr/>
        </p:nvCxnSpPr>
        <p:spPr>
          <a:xfrm flipV="1">
            <a:off x="5565090" y="2481897"/>
            <a:ext cx="992167" cy="720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95F38B-A77D-4430-8943-1209739F833E}"/>
              </a:ext>
            </a:extLst>
          </p:cNvPr>
          <p:cNvCxnSpPr>
            <a:cxnSpLocks/>
          </p:cNvCxnSpPr>
          <p:nvPr/>
        </p:nvCxnSpPr>
        <p:spPr>
          <a:xfrm>
            <a:off x="5565090" y="4376103"/>
            <a:ext cx="1112976" cy="6204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FF0C32-3CC6-41E9-9712-7085909B6EA5}"/>
              </a:ext>
            </a:extLst>
          </p:cNvPr>
          <p:cNvGrpSpPr/>
          <p:nvPr/>
        </p:nvGrpSpPr>
        <p:grpSpPr>
          <a:xfrm>
            <a:off x="878735" y="2242594"/>
            <a:ext cx="4427493" cy="3012814"/>
            <a:chOff x="134449" y="2242594"/>
            <a:chExt cx="4427493" cy="30128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FF6B6D-21B9-4AA4-955A-CB4E09BA0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98" y="2242594"/>
              <a:ext cx="4300044" cy="30128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B8F192-4F85-4AEF-880D-1688AC905AA1}"/>
                </a:ext>
              </a:extLst>
            </p:cNvPr>
            <p:cNvSpPr txBox="1"/>
            <p:nvPr/>
          </p:nvSpPr>
          <p:spPr>
            <a:xfrm rot="16200000">
              <a:off x="-219972" y="3330493"/>
              <a:ext cx="10781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 (m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/s)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C3AB5-A099-4DF4-B9B4-C0CD1B0A0CB2}"/>
              </a:ext>
            </a:extLst>
          </p:cNvPr>
          <p:cNvGrpSpPr/>
          <p:nvPr/>
        </p:nvGrpSpPr>
        <p:grpSpPr>
          <a:xfrm>
            <a:off x="6821258" y="1056189"/>
            <a:ext cx="3806452" cy="2372811"/>
            <a:chOff x="6076972" y="1056189"/>
            <a:chExt cx="3806452" cy="23728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44A89F-B6CB-49E6-A799-B9BBC5C7B894}"/>
                </a:ext>
              </a:extLst>
            </p:cNvPr>
            <p:cNvGrpSpPr/>
            <p:nvPr/>
          </p:nvGrpSpPr>
          <p:grpSpPr>
            <a:xfrm>
              <a:off x="6192642" y="1056189"/>
              <a:ext cx="3690782" cy="2372811"/>
              <a:chOff x="594615" y="290554"/>
              <a:chExt cx="3856165" cy="301011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53B57CC-F5A7-4049-B38E-1F091976D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15" y="290554"/>
                <a:ext cx="3856165" cy="301011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6BA577-F4B0-4435-9FAB-241A3E5FA357}"/>
                  </a:ext>
                </a:extLst>
              </p:cNvPr>
              <p:cNvSpPr txBox="1"/>
              <p:nvPr/>
            </p:nvSpPr>
            <p:spPr>
              <a:xfrm>
                <a:off x="1139780" y="412124"/>
                <a:ext cx="618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66%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7BA178-6E95-4BCC-837B-477D85E8C655}"/>
                </a:ext>
              </a:extLst>
            </p:cNvPr>
            <p:cNvSpPr txBox="1"/>
            <p:nvPr/>
          </p:nvSpPr>
          <p:spPr>
            <a:xfrm rot="16200000">
              <a:off x="5691774" y="2088705"/>
              <a:ext cx="10781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 (m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/s)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80904-267D-4A3D-AFEC-E3B353461E12}"/>
              </a:ext>
            </a:extLst>
          </p:cNvPr>
          <p:cNvGrpSpPr/>
          <p:nvPr/>
        </p:nvGrpSpPr>
        <p:grpSpPr>
          <a:xfrm>
            <a:off x="6821259" y="3957384"/>
            <a:ext cx="3806452" cy="2713001"/>
            <a:chOff x="6076973" y="3957384"/>
            <a:chExt cx="3806452" cy="27130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608D625-BE48-4C38-ABBF-5B641DE399DB}"/>
                </a:ext>
              </a:extLst>
            </p:cNvPr>
            <p:cNvGrpSpPr/>
            <p:nvPr/>
          </p:nvGrpSpPr>
          <p:grpSpPr>
            <a:xfrm>
              <a:off x="6192642" y="3957384"/>
              <a:ext cx="3690783" cy="2713001"/>
              <a:chOff x="4579497" y="3326297"/>
              <a:chExt cx="3856164" cy="304382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C7A6826-5306-491C-B0A8-B23E167FE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9497" y="3360012"/>
                <a:ext cx="3856164" cy="301011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24C0E3-8489-4B39-BD8D-E30E1DEC8B35}"/>
                  </a:ext>
                </a:extLst>
              </p:cNvPr>
              <p:cNvSpPr txBox="1"/>
              <p:nvPr/>
            </p:nvSpPr>
            <p:spPr>
              <a:xfrm>
                <a:off x="5036261" y="3326297"/>
                <a:ext cx="8904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1071%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28272D-4F06-41CC-81C3-7984E20B1500}"/>
                </a:ext>
              </a:extLst>
            </p:cNvPr>
            <p:cNvSpPr txBox="1"/>
            <p:nvPr/>
          </p:nvSpPr>
          <p:spPr>
            <a:xfrm rot="16200000">
              <a:off x="5691775" y="5071521"/>
              <a:ext cx="10781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 (m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69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00B54B-95D6-42E3-A5F5-04117558818C}"/>
              </a:ext>
            </a:extLst>
          </p:cNvPr>
          <p:cNvGrpSpPr/>
          <p:nvPr/>
        </p:nvGrpSpPr>
        <p:grpSpPr>
          <a:xfrm>
            <a:off x="4865243" y="1159884"/>
            <a:ext cx="3537492" cy="2620803"/>
            <a:chOff x="4315326" y="485274"/>
            <a:chExt cx="3810002" cy="27842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9A0958-2A7A-45BF-AAB1-0ADB5073EFC8}"/>
                </a:ext>
              </a:extLst>
            </p:cNvPr>
            <p:cNvGrpSpPr/>
            <p:nvPr/>
          </p:nvGrpSpPr>
          <p:grpSpPr>
            <a:xfrm>
              <a:off x="4315326" y="485274"/>
              <a:ext cx="3810002" cy="2784232"/>
              <a:chOff x="4315326" y="485274"/>
              <a:chExt cx="3810002" cy="278423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A7CEFEA-8074-4073-8727-42D0B495B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5326" y="485274"/>
                <a:ext cx="3810002" cy="2784232"/>
              </a:xfrm>
              <a:prstGeom prst="rect">
                <a:avLst/>
              </a:prstGeom>
            </p:spPr>
          </p:pic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31169F4-4027-43A7-88E2-AD9141CE8890}"/>
                  </a:ext>
                </a:extLst>
              </p:cNvPr>
              <p:cNvSpPr/>
              <p:nvPr/>
            </p:nvSpPr>
            <p:spPr>
              <a:xfrm>
                <a:off x="4948989" y="599785"/>
                <a:ext cx="2298135" cy="2184566"/>
              </a:xfrm>
              <a:custGeom>
                <a:avLst/>
                <a:gdLst>
                  <a:gd name="connsiteX0" fmla="*/ 0 w 2298135"/>
                  <a:gd name="connsiteY0" fmla="*/ 1974973 h 2184566"/>
                  <a:gd name="connsiteX1" fmla="*/ 545432 w 2298135"/>
                  <a:gd name="connsiteY1" fmla="*/ 2167478 h 2184566"/>
                  <a:gd name="connsiteX2" fmla="*/ 673769 w 2298135"/>
                  <a:gd name="connsiteY2" fmla="*/ 2151436 h 2184566"/>
                  <a:gd name="connsiteX3" fmla="*/ 593558 w 2298135"/>
                  <a:gd name="connsiteY3" fmla="*/ 2039141 h 2184566"/>
                  <a:gd name="connsiteX4" fmla="*/ 513348 w 2298135"/>
                  <a:gd name="connsiteY4" fmla="*/ 611394 h 2184566"/>
                  <a:gd name="connsiteX5" fmla="*/ 577516 w 2298135"/>
                  <a:gd name="connsiteY5" fmla="*/ 234404 h 2184566"/>
                  <a:gd name="connsiteX6" fmla="*/ 802106 w 2298135"/>
                  <a:gd name="connsiteY6" fmla="*/ 9815 h 2184566"/>
                  <a:gd name="connsiteX7" fmla="*/ 1147011 w 2298135"/>
                  <a:gd name="connsiteY7" fmla="*/ 555247 h 2184566"/>
                  <a:gd name="connsiteX8" fmla="*/ 1564106 w 2298135"/>
                  <a:gd name="connsiteY8" fmla="*/ 1092657 h 2184566"/>
                  <a:gd name="connsiteX9" fmla="*/ 1876927 w 2298135"/>
                  <a:gd name="connsiteY9" fmla="*/ 1277141 h 2184566"/>
                  <a:gd name="connsiteX10" fmla="*/ 2021306 w 2298135"/>
                  <a:gd name="connsiteY10" fmla="*/ 1124741 h 2184566"/>
                  <a:gd name="connsiteX11" fmla="*/ 2197769 w 2298135"/>
                  <a:gd name="connsiteY11" fmla="*/ 1638089 h 2184566"/>
                  <a:gd name="connsiteX12" fmla="*/ 2277979 w 2298135"/>
                  <a:gd name="connsiteY12" fmla="*/ 1734341 h 2184566"/>
                  <a:gd name="connsiteX13" fmla="*/ 1820779 w 2298135"/>
                  <a:gd name="connsiteY13" fmla="*/ 1870699 h 2184566"/>
                  <a:gd name="connsiteX14" fmla="*/ 657727 w 2298135"/>
                  <a:gd name="connsiteY14" fmla="*/ 1686215 h 2184566"/>
                  <a:gd name="connsiteX15" fmla="*/ 248653 w 2298135"/>
                  <a:gd name="connsiteY15" fmla="*/ 1638089 h 2184566"/>
                  <a:gd name="connsiteX16" fmla="*/ 88232 w 2298135"/>
                  <a:gd name="connsiteY16" fmla="*/ 1646110 h 218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98135" h="2184566">
                    <a:moveTo>
                      <a:pt x="0" y="1974973"/>
                    </a:moveTo>
                    <a:cubicBezTo>
                      <a:pt x="216568" y="2056520"/>
                      <a:pt x="433137" y="2138068"/>
                      <a:pt x="545432" y="2167478"/>
                    </a:cubicBezTo>
                    <a:cubicBezTo>
                      <a:pt x="657727" y="2196889"/>
                      <a:pt x="665748" y="2172826"/>
                      <a:pt x="673769" y="2151436"/>
                    </a:cubicBezTo>
                    <a:cubicBezTo>
                      <a:pt x="681790" y="2130046"/>
                      <a:pt x="620295" y="2295815"/>
                      <a:pt x="593558" y="2039141"/>
                    </a:cubicBezTo>
                    <a:cubicBezTo>
                      <a:pt x="566821" y="1782467"/>
                      <a:pt x="516022" y="912183"/>
                      <a:pt x="513348" y="611394"/>
                    </a:cubicBezTo>
                    <a:cubicBezTo>
                      <a:pt x="510674" y="310605"/>
                      <a:pt x="529390" y="334667"/>
                      <a:pt x="577516" y="234404"/>
                    </a:cubicBezTo>
                    <a:cubicBezTo>
                      <a:pt x="625642" y="134141"/>
                      <a:pt x="707190" y="-43659"/>
                      <a:pt x="802106" y="9815"/>
                    </a:cubicBezTo>
                    <a:cubicBezTo>
                      <a:pt x="897022" y="63289"/>
                      <a:pt x="1020011" y="374773"/>
                      <a:pt x="1147011" y="555247"/>
                    </a:cubicBezTo>
                    <a:cubicBezTo>
                      <a:pt x="1274011" y="735721"/>
                      <a:pt x="1442453" y="972341"/>
                      <a:pt x="1564106" y="1092657"/>
                    </a:cubicBezTo>
                    <a:cubicBezTo>
                      <a:pt x="1685759" y="1212973"/>
                      <a:pt x="1800727" y="1271794"/>
                      <a:pt x="1876927" y="1277141"/>
                    </a:cubicBezTo>
                    <a:cubicBezTo>
                      <a:pt x="1953127" y="1282488"/>
                      <a:pt x="1967832" y="1064583"/>
                      <a:pt x="2021306" y="1124741"/>
                    </a:cubicBezTo>
                    <a:cubicBezTo>
                      <a:pt x="2074780" y="1184899"/>
                      <a:pt x="2154990" y="1536489"/>
                      <a:pt x="2197769" y="1638089"/>
                    </a:cubicBezTo>
                    <a:cubicBezTo>
                      <a:pt x="2240548" y="1739689"/>
                      <a:pt x="2340811" y="1695573"/>
                      <a:pt x="2277979" y="1734341"/>
                    </a:cubicBezTo>
                    <a:cubicBezTo>
                      <a:pt x="2215147" y="1773109"/>
                      <a:pt x="2090821" y="1878720"/>
                      <a:pt x="1820779" y="1870699"/>
                    </a:cubicBezTo>
                    <a:cubicBezTo>
                      <a:pt x="1550737" y="1862678"/>
                      <a:pt x="919748" y="1724983"/>
                      <a:pt x="657727" y="1686215"/>
                    </a:cubicBezTo>
                    <a:cubicBezTo>
                      <a:pt x="395706" y="1647447"/>
                      <a:pt x="343569" y="1644773"/>
                      <a:pt x="248653" y="1638089"/>
                    </a:cubicBezTo>
                    <a:cubicBezTo>
                      <a:pt x="153737" y="1631405"/>
                      <a:pt x="120984" y="1638757"/>
                      <a:pt x="88232" y="16461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9D8ED7-085E-4081-9926-6CD3C9C6BF1C}"/>
                </a:ext>
              </a:extLst>
            </p:cNvPr>
            <p:cNvSpPr/>
            <p:nvPr/>
          </p:nvSpPr>
          <p:spPr>
            <a:xfrm>
              <a:off x="4804883" y="2512705"/>
              <a:ext cx="613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start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50F5C5-4E54-4025-9BCE-6E894F8006CC}"/>
                </a:ext>
              </a:extLst>
            </p:cNvPr>
            <p:cNvSpPr/>
            <p:nvPr/>
          </p:nvSpPr>
          <p:spPr>
            <a:xfrm>
              <a:off x="4874837" y="1909134"/>
              <a:ext cx="5437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end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4F1628-465D-4C36-BA78-D294258CF901}"/>
              </a:ext>
            </a:extLst>
          </p:cNvPr>
          <p:cNvSpPr txBox="1"/>
          <p:nvPr/>
        </p:nvSpPr>
        <p:spPr>
          <a:xfrm>
            <a:off x="8931375" y="1965807"/>
            <a:ext cx="3041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Clock-wise loop: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 is concentrating and transport limited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Concentration peaks fast, quick flushing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597E7A-3AC2-4DCF-8891-5C5F3537C145}"/>
              </a:ext>
            </a:extLst>
          </p:cNvPr>
          <p:cNvGrpSpPr/>
          <p:nvPr/>
        </p:nvGrpSpPr>
        <p:grpSpPr>
          <a:xfrm>
            <a:off x="4864053" y="3850333"/>
            <a:ext cx="3810001" cy="2996661"/>
            <a:chOff x="4315326" y="3376066"/>
            <a:chExt cx="3810001" cy="29966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F69A61-ACA1-4EDB-A2CD-5F486292B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326" y="3588495"/>
              <a:ext cx="3810001" cy="278423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35990D5-47DC-42DF-A306-A57820FA4C9B}"/>
                </a:ext>
              </a:extLst>
            </p:cNvPr>
            <p:cNvSpPr/>
            <p:nvPr/>
          </p:nvSpPr>
          <p:spPr>
            <a:xfrm>
              <a:off x="4932947" y="3727787"/>
              <a:ext cx="2304630" cy="2150911"/>
            </a:xfrm>
            <a:custGeom>
              <a:avLst/>
              <a:gdLst>
                <a:gd name="connsiteX0" fmla="*/ 32085 w 2304630"/>
                <a:gd name="connsiteY0" fmla="*/ 194508 h 2150911"/>
                <a:gd name="connsiteX1" fmla="*/ 577516 w 2304630"/>
                <a:gd name="connsiteY1" fmla="*/ 242634 h 2150911"/>
                <a:gd name="connsiteX2" fmla="*/ 665748 w 2304630"/>
                <a:gd name="connsiteY2" fmla="*/ 338887 h 2150911"/>
                <a:gd name="connsiteX3" fmla="*/ 625642 w 2304630"/>
                <a:gd name="connsiteY3" fmla="*/ 523371 h 2150911"/>
                <a:gd name="connsiteX4" fmla="*/ 537411 w 2304630"/>
                <a:gd name="connsiteY4" fmla="*/ 1357560 h 2150911"/>
                <a:gd name="connsiteX5" fmla="*/ 545432 w 2304630"/>
                <a:gd name="connsiteY5" fmla="*/ 1654339 h 2150911"/>
                <a:gd name="connsiteX6" fmla="*/ 673769 w 2304630"/>
                <a:gd name="connsiteY6" fmla="*/ 2143624 h 2150911"/>
                <a:gd name="connsiteX7" fmla="*/ 842211 w 2304630"/>
                <a:gd name="connsiteY7" fmla="*/ 1959139 h 2150911"/>
                <a:gd name="connsiteX8" fmla="*/ 1203158 w 2304630"/>
                <a:gd name="connsiteY8" fmla="*/ 2119560 h 2150911"/>
                <a:gd name="connsiteX9" fmla="*/ 1540042 w 2304630"/>
                <a:gd name="connsiteY9" fmla="*/ 2063413 h 2150911"/>
                <a:gd name="connsiteX10" fmla="*/ 1909011 w 2304630"/>
                <a:gd name="connsiteY10" fmla="*/ 1975181 h 2150911"/>
                <a:gd name="connsiteX11" fmla="*/ 2173706 w 2304630"/>
                <a:gd name="connsiteY11" fmla="*/ 2007266 h 2150911"/>
                <a:gd name="connsiteX12" fmla="*/ 2133600 w 2304630"/>
                <a:gd name="connsiteY12" fmla="*/ 1293392 h 2150911"/>
                <a:gd name="connsiteX13" fmla="*/ 2302042 w 2304630"/>
                <a:gd name="connsiteY13" fmla="*/ 892339 h 2150911"/>
                <a:gd name="connsiteX14" fmla="*/ 2221832 w 2304630"/>
                <a:gd name="connsiteY14" fmla="*/ 715876 h 2150911"/>
                <a:gd name="connsiteX15" fmla="*/ 2037348 w 2304630"/>
                <a:gd name="connsiteY15" fmla="*/ 587539 h 2150911"/>
                <a:gd name="connsiteX16" fmla="*/ 2149642 w 2304630"/>
                <a:gd name="connsiteY16" fmla="*/ 306802 h 2150911"/>
                <a:gd name="connsiteX17" fmla="*/ 1716506 w 2304630"/>
                <a:gd name="connsiteY17" fmla="*/ 210550 h 2150911"/>
                <a:gd name="connsiteX18" fmla="*/ 344906 w 2304630"/>
                <a:gd name="connsiteY18" fmla="*/ 18045 h 2150911"/>
                <a:gd name="connsiteX19" fmla="*/ 248653 w 2304630"/>
                <a:gd name="connsiteY19" fmla="*/ 10024 h 2150911"/>
                <a:gd name="connsiteX20" fmla="*/ 0 w 2304630"/>
                <a:gd name="connsiteY20" fmla="*/ 34087 h 215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04630" h="2150911">
                  <a:moveTo>
                    <a:pt x="32085" y="194508"/>
                  </a:moveTo>
                  <a:cubicBezTo>
                    <a:pt x="251995" y="206539"/>
                    <a:pt x="471906" y="218571"/>
                    <a:pt x="577516" y="242634"/>
                  </a:cubicBezTo>
                  <a:cubicBezTo>
                    <a:pt x="683127" y="266697"/>
                    <a:pt x="657727" y="292098"/>
                    <a:pt x="665748" y="338887"/>
                  </a:cubicBezTo>
                  <a:cubicBezTo>
                    <a:pt x="673769" y="385676"/>
                    <a:pt x="647032" y="353592"/>
                    <a:pt x="625642" y="523371"/>
                  </a:cubicBezTo>
                  <a:cubicBezTo>
                    <a:pt x="604253" y="693150"/>
                    <a:pt x="550779" y="1169065"/>
                    <a:pt x="537411" y="1357560"/>
                  </a:cubicBezTo>
                  <a:cubicBezTo>
                    <a:pt x="524043" y="1546055"/>
                    <a:pt x="522706" y="1523328"/>
                    <a:pt x="545432" y="1654339"/>
                  </a:cubicBezTo>
                  <a:cubicBezTo>
                    <a:pt x="568158" y="1785350"/>
                    <a:pt x="624306" y="2092824"/>
                    <a:pt x="673769" y="2143624"/>
                  </a:cubicBezTo>
                  <a:cubicBezTo>
                    <a:pt x="723232" y="2194424"/>
                    <a:pt x="753980" y="1963150"/>
                    <a:pt x="842211" y="1959139"/>
                  </a:cubicBezTo>
                  <a:cubicBezTo>
                    <a:pt x="930443" y="1955128"/>
                    <a:pt x="1086853" y="2102181"/>
                    <a:pt x="1203158" y="2119560"/>
                  </a:cubicBezTo>
                  <a:cubicBezTo>
                    <a:pt x="1319463" y="2136939"/>
                    <a:pt x="1422400" y="2087476"/>
                    <a:pt x="1540042" y="2063413"/>
                  </a:cubicBezTo>
                  <a:cubicBezTo>
                    <a:pt x="1657684" y="2039350"/>
                    <a:pt x="1803400" y="1984539"/>
                    <a:pt x="1909011" y="1975181"/>
                  </a:cubicBezTo>
                  <a:cubicBezTo>
                    <a:pt x="2014622" y="1965823"/>
                    <a:pt x="2136275" y="2120897"/>
                    <a:pt x="2173706" y="2007266"/>
                  </a:cubicBezTo>
                  <a:cubicBezTo>
                    <a:pt x="2211137" y="1893635"/>
                    <a:pt x="2112211" y="1479213"/>
                    <a:pt x="2133600" y="1293392"/>
                  </a:cubicBezTo>
                  <a:cubicBezTo>
                    <a:pt x="2154989" y="1107571"/>
                    <a:pt x="2287337" y="988592"/>
                    <a:pt x="2302042" y="892339"/>
                  </a:cubicBezTo>
                  <a:cubicBezTo>
                    <a:pt x="2316747" y="796086"/>
                    <a:pt x="2265948" y="766676"/>
                    <a:pt x="2221832" y="715876"/>
                  </a:cubicBezTo>
                  <a:cubicBezTo>
                    <a:pt x="2177716" y="665076"/>
                    <a:pt x="2049380" y="655718"/>
                    <a:pt x="2037348" y="587539"/>
                  </a:cubicBezTo>
                  <a:cubicBezTo>
                    <a:pt x="2025316" y="519360"/>
                    <a:pt x="2203116" y="369634"/>
                    <a:pt x="2149642" y="306802"/>
                  </a:cubicBezTo>
                  <a:cubicBezTo>
                    <a:pt x="2096168" y="243970"/>
                    <a:pt x="2017295" y="258676"/>
                    <a:pt x="1716506" y="210550"/>
                  </a:cubicBezTo>
                  <a:cubicBezTo>
                    <a:pt x="1415717" y="162424"/>
                    <a:pt x="589548" y="51466"/>
                    <a:pt x="344906" y="18045"/>
                  </a:cubicBezTo>
                  <a:cubicBezTo>
                    <a:pt x="100264" y="-15376"/>
                    <a:pt x="306137" y="7350"/>
                    <a:pt x="248653" y="10024"/>
                  </a:cubicBezTo>
                  <a:cubicBezTo>
                    <a:pt x="191169" y="12698"/>
                    <a:pt x="95584" y="23392"/>
                    <a:pt x="0" y="3408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3DB484-CE18-46D4-8F81-91DF63CBE200}"/>
                </a:ext>
              </a:extLst>
            </p:cNvPr>
            <p:cNvSpPr/>
            <p:nvPr/>
          </p:nvSpPr>
          <p:spPr>
            <a:xfrm>
              <a:off x="4804883" y="3835918"/>
              <a:ext cx="613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start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A4E5C4-D4DE-4FDB-9775-C37B5489A396}"/>
                </a:ext>
              </a:extLst>
            </p:cNvPr>
            <p:cNvSpPr/>
            <p:nvPr/>
          </p:nvSpPr>
          <p:spPr>
            <a:xfrm>
              <a:off x="4806302" y="3376066"/>
              <a:ext cx="5437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end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53851BE-8D30-4859-B871-498B2A929BAB}"/>
              </a:ext>
            </a:extLst>
          </p:cNvPr>
          <p:cNvSpPr txBox="1"/>
          <p:nvPr/>
        </p:nvSpPr>
        <p:spPr>
          <a:xfrm>
            <a:off x="8940950" y="4959076"/>
            <a:ext cx="2928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Counterclock</a:t>
            </a:r>
            <a:r>
              <a:rPr lang="en-US" b="1" u="sng" dirty="0"/>
              <a:t>-wise loop: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time for Cl to respond when flow is changing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Dilution; source limitation  </a:t>
            </a:r>
          </a:p>
          <a:p>
            <a:endParaRPr lang="en-US" dirty="0"/>
          </a:p>
        </p:txBody>
      </p:sp>
      <p:pic>
        <p:nvPicPr>
          <p:cNvPr id="1026" name="Picture 2" descr="Clockwise - Wikipedia">
            <a:extLst>
              <a:ext uri="{FF2B5EF4-FFF2-40B4-BE49-F238E27FC236}">
                <a16:creationId xmlns:a16="http://schemas.microsoft.com/office/drawing/2014/main" id="{D7C89CF3-2C90-4858-A46B-ED873258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3819">
            <a:off x="9513686" y="854707"/>
            <a:ext cx="1078211" cy="102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8D8D74-FC10-40B5-97C8-13BC667C6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09238">
            <a:off x="9556342" y="3979010"/>
            <a:ext cx="1042229" cy="9883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EAEE06D-C95A-4B53-9E59-4AFB54F02A94}"/>
              </a:ext>
            </a:extLst>
          </p:cNvPr>
          <p:cNvSpPr txBox="1"/>
          <p:nvPr/>
        </p:nvSpPr>
        <p:spPr>
          <a:xfrm>
            <a:off x="306212" y="197648"/>
            <a:ext cx="11579575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 and Cl have different behaviors and directionality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475916-7D7E-4B5F-B220-3BDD228E0465}"/>
              </a:ext>
            </a:extLst>
          </p:cNvPr>
          <p:cNvGrpSpPr/>
          <p:nvPr/>
        </p:nvGrpSpPr>
        <p:grpSpPr>
          <a:xfrm>
            <a:off x="218800" y="1861878"/>
            <a:ext cx="3960022" cy="3010110"/>
            <a:chOff x="218800" y="1861878"/>
            <a:chExt cx="3960022" cy="30101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BC938EE-969F-4858-BBB6-C71B28C527EE}"/>
                </a:ext>
              </a:extLst>
            </p:cNvPr>
            <p:cNvGrpSpPr/>
            <p:nvPr/>
          </p:nvGrpSpPr>
          <p:grpSpPr>
            <a:xfrm>
              <a:off x="322657" y="1861878"/>
              <a:ext cx="3856165" cy="3010110"/>
              <a:chOff x="594615" y="290554"/>
              <a:chExt cx="3856165" cy="301011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13839E7-7F5F-4685-9DF8-5D20A0229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15" y="290554"/>
                <a:ext cx="3856165" cy="301011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6D72240-5138-46C5-93AE-F7BBE5CD65E1}"/>
                  </a:ext>
                </a:extLst>
              </p:cNvPr>
              <p:cNvSpPr txBox="1"/>
              <p:nvPr/>
            </p:nvSpPr>
            <p:spPr>
              <a:xfrm>
                <a:off x="1139780" y="412124"/>
                <a:ext cx="618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66%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A960DE-E0F8-4C97-87F4-B42B4146FF49}"/>
                </a:ext>
              </a:extLst>
            </p:cNvPr>
            <p:cNvSpPr txBox="1"/>
            <p:nvPr/>
          </p:nvSpPr>
          <p:spPr>
            <a:xfrm rot="16200000">
              <a:off x="-166398" y="3128444"/>
              <a:ext cx="10781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 (m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9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EA2A334-AC2C-4B33-9B14-C138394ECA5C}"/>
              </a:ext>
            </a:extLst>
          </p:cNvPr>
          <p:cNvGrpSpPr/>
          <p:nvPr/>
        </p:nvGrpSpPr>
        <p:grpSpPr>
          <a:xfrm>
            <a:off x="4614048" y="4048820"/>
            <a:ext cx="3743066" cy="2712350"/>
            <a:chOff x="4110789" y="3429000"/>
            <a:chExt cx="3970421" cy="29014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FAD258-46F5-4F7F-B189-A2D1678A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789" y="3429000"/>
              <a:ext cx="3970421" cy="2901462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A0C327-0BCC-4BE4-82B4-65C92962AB19}"/>
                </a:ext>
              </a:extLst>
            </p:cNvPr>
            <p:cNvSpPr/>
            <p:nvPr/>
          </p:nvSpPr>
          <p:spPr>
            <a:xfrm>
              <a:off x="4740370" y="3576944"/>
              <a:ext cx="1973433" cy="2262513"/>
            </a:xfrm>
            <a:custGeom>
              <a:avLst/>
              <a:gdLst>
                <a:gd name="connsiteX0" fmla="*/ 48198 w 1973433"/>
                <a:gd name="connsiteY0" fmla="*/ 714319 h 2262513"/>
                <a:gd name="connsiteX1" fmla="*/ 24135 w 1973433"/>
                <a:gd name="connsiteY1" fmla="*/ 545877 h 2262513"/>
                <a:gd name="connsiteX2" fmla="*/ 72 w 1973433"/>
                <a:gd name="connsiteY2" fmla="*/ 465667 h 2262513"/>
                <a:gd name="connsiteX3" fmla="*/ 32156 w 1973433"/>
                <a:gd name="connsiteY3" fmla="*/ 305245 h 2262513"/>
                <a:gd name="connsiteX4" fmla="*/ 88304 w 1973433"/>
                <a:gd name="connsiteY4" fmla="*/ 233056 h 2262513"/>
                <a:gd name="connsiteX5" fmla="*/ 385083 w 1973433"/>
                <a:gd name="connsiteY5" fmla="*/ 8467 h 2262513"/>
                <a:gd name="connsiteX6" fmla="*/ 770093 w 1973433"/>
                <a:gd name="connsiteY6" fmla="*/ 353372 h 2262513"/>
                <a:gd name="connsiteX7" fmla="*/ 1957209 w 1973433"/>
                <a:gd name="connsiteY7" fmla="*/ 2262382 h 2262513"/>
                <a:gd name="connsiteX8" fmla="*/ 1411777 w 1973433"/>
                <a:gd name="connsiteY8" fmla="*/ 449624 h 2262513"/>
                <a:gd name="connsiteX9" fmla="*/ 738009 w 1973433"/>
                <a:gd name="connsiteY9" fmla="*/ 445 h 2262513"/>
                <a:gd name="connsiteX10" fmla="*/ 481335 w 1973433"/>
                <a:gd name="connsiteY10" fmla="*/ 369414 h 2262513"/>
                <a:gd name="connsiteX11" fmla="*/ 280809 w 1973433"/>
                <a:gd name="connsiteY11" fmla="*/ 545877 h 2262513"/>
                <a:gd name="connsiteX12" fmla="*/ 192577 w 1973433"/>
                <a:gd name="connsiteY12" fmla="*/ 642130 h 2262513"/>
                <a:gd name="connsiteX13" fmla="*/ 112367 w 1973433"/>
                <a:gd name="connsiteY13" fmla="*/ 650151 h 22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3433" h="2262513">
                  <a:moveTo>
                    <a:pt x="48198" y="714319"/>
                  </a:moveTo>
                  <a:cubicBezTo>
                    <a:pt x="40177" y="650819"/>
                    <a:pt x="32156" y="587319"/>
                    <a:pt x="24135" y="545877"/>
                  </a:cubicBezTo>
                  <a:cubicBezTo>
                    <a:pt x="16114" y="504435"/>
                    <a:pt x="-1265" y="505772"/>
                    <a:pt x="72" y="465667"/>
                  </a:cubicBezTo>
                  <a:cubicBezTo>
                    <a:pt x="1409" y="425562"/>
                    <a:pt x="17451" y="344014"/>
                    <a:pt x="32156" y="305245"/>
                  </a:cubicBezTo>
                  <a:cubicBezTo>
                    <a:pt x="46861" y="266476"/>
                    <a:pt x="29483" y="282519"/>
                    <a:pt x="88304" y="233056"/>
                  </a:cubicBezTo>
                  <a:cubicBezTo>
                    <a:pt x="147125" y="183593"/>
                    <a:pt x="271452" y="-11586"/>
                    <a:pt x="385083" y="8467"/>
                  </a:cubicBezTo>
                  <a:cubicBezTo>
                    <a:pt x="498714" y="28520"/>
                    <a:pt x="508072" y="-22280"/>
                    <a:pt x="770093" y="353372"/>
                  </a:cubicBezTo>
                  <a:cubicBezTo>
                    <a:pt x="1032114" y="729024"/>
                    <a:pt x="1850262" y="2246340"/>
                    <a:pt x="1957209" y="2262382"/>
                  </a:cubicBezTo>
                  <a:cubicBezTo>
                    <a:pt x="2064156" y="2278424"/>
                    <a:pt x="1614977" y="826614"/>
                    <a:pt x="1411777" y="449624"/>
                  </a:cubicBezTo>
                  <a:cubicBezTo>
                    <a:pt x="1208577" y="72634"/>
                    <a:pt x="893083" y="13813"/>
                    <a:pt x="738009" y="445"/>
                  </a:cubicBezTo>
                  <a:cubicBezTo>
                    <a:pt x="582935" y="-12923"/>
                    <a:pt x="557535" y="278509"/>
                    <a:pt x="481335" y="369414"/>
                  </a:cubicBezTo>
                  <a:cubicBezTo>
                    <a:pt x="405135" y="460319"/>
                    <a:pt x="328935" y="500424"/>
                    <a:pt x="280809" y="545877"/>
                  </a:cubicBezTo>
                  <a:cubicBezTo>
                    <a:pt x="232683" y="591330"/>
                    <a:pt x="220651" y="624751"/>
                    <a:pt x="192577" y="642130"/>
                  </a:cubicBezTo>
                  <a:cubicBezTo>
                    <a:pt x="164503" y="659509"/>
                    <a:pt x="138435" y="654830"/>
                    <a:pt x="112367" y="65015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3AC991-008F-4351-A6B4-960860F3CADD}"/>
                </a:ext>
              </a:extLst>
            </p:cNvPr>
            <p:cNvSpPr/>
            <p:nvPr/>
          </p:nvSpPr>
          <p:spPr>
            <a:xfrm>
              <a:off x="4666838" y="5472995"/>
              <a:ext cx="613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start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08E375-D568-4924-8B6D-E1A657550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7723" y="4710767"/>
              <a:ext cx="616294" cy="470942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8ECB74-3811-4D97-8D7C-1F4F37EFE591}"/>
                </a:ext>
              </a:extLst>
            </p:cNvPr>
            <p:cNvCxnSpPr>
              <a:stCxn id="16" idx="0"/>
            </p:cNvCxnSpPr>
            <p:nvPr/>
          </p:nvCxnSpPr>
          <p:spPr>
            <a:xfrm flipH="1" flipV="1">
              <a:off x="4740370" y="4319936"/>
              <a:ext cx="233315" cy="1153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65E9E70-33E0-4BB7-9BFC-09266D6D269D}"/>
                </a:ext>
              </a:extLst>
            </p:cNvPr>
            <p:cNvCxnSpPr/>
            <p:nvPr/>
          </p:nvCxnSpPr>
          <p:spPr>
            <a:xfrm flipH="1" flipV="1">
              <a:off x="4922389" y="4280598"/>
              <a:ext cx="636200" cy="5225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8D2FDC-0D0B-4092-8AD0-EBC80031EB09}"/>
              </a:ext>
            </a:extLst>
          </p:cNvPr>
          <p:cNvSpPr txBox="1"/>
          <p:nvPr/>
        </p:nvSpPr>
        <p:spPr>
          <a:xfrm>
            <a:off x="8710093" y="4855251"/>
            <a:ext cx="3363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eight-shaped configuration: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 in the response of solute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Enrichment and dilution within a single event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22B970-364E-49A1-889E-88E6E5CF8BCF}"/>
              </a:ext>
            </a:extLst>
          </p:cNvPr>
          <p:cNvGrpSpPr/>
          <p:nvPr/>
        </p:nvGrpSpPr>
        <p:grpSpPr>
          <a:xfrm>
            <a:off x="4614049" y="1115001"/>
            <a:ext cx="3743065" cy="2712350"/>
            <a:chOff x="4039500" y="289934"/>
            <a:chExt cx="3970420" cy="29014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16E9EA-E02E-4479-A169-6C1420B2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500" y="289934"/>
              <a:ext cx="3970420" cy="2901461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E57807B-843F-466A-B68A-ED0DAB5DB33F}"/>
                </a:ext>
              </a:extLst>
            </p:cNvPr>
            <p:cNvSpPr/>
            <p:nvPr/>
          </p:nvSpPr>
          <p:spPr>
            <a:xfrm>
              <a:off x="4675152" y="427544"/>
              <a:ext cx="1941437" cy="2239030"/>
            </a:xfrm>
            <a:custGeom>
              <a:avLst/>
              <a:gdLst>
                <a:gd name="connsiteX0" fmla="*/ 25185 w 1941437"/>
                <a:gd name="connsiteY0" fmla="*/ 1144582 h 2239030"/>
                <a:gd name="connsiteX1" fmla="*/ 1122 w 1941437"/>
                <a:gd name="connsiteY1" fmla="*/ 1922624 h 2239030"/>
                <a:gd name="connsiteX2" fmla="*/ 57269 w 1941437"/>
                <a:gd name="connsiteY2" fmla="*/ 2227424 h 2239030"/>
                <a:gd name="connsiteX3" fmla="*/ 65290 w 1941437"/>
                <a:gd name="connsiteY3" fmla="*/ 1561677 h 2239030"/>
                <a:gd name="connsiteX4" fmla="*/ 105395 w 1941437"/>
                <a:gd name="connsiteY4" fmla="*/ 1224793 h 2239030"/>
                <a:gd name="connsiteX5" fmla="*/ 73311 w 1941437"/>
                <a:gd name="connsiteY5" fmla="*/ 895930 h 2239030"/>
                <a:gd name="connsiteX6" fmla="*/ 795206 w 1941437"/>
                <a:gd name="connsiteY6" fmla="*/ 1040309 h 2239030"/>
                <a:gd name="connsiteX7" fmla="*/ 1926174 w 1941437"/>
                <a:gd name="connsiteY7" fmla="*/ 157993 h 2239030"/>
                <a:gd name="connsiteX8" fmla="*/ 1404806 w 1941437"/>
                <a:gd name="connsiteY8" fmla="*/ 125909 h 2239030"/>
                <a:gd name="connsiteX9" fmla="*/ 779164 w 1941437"/>
                <a:gd name="connsiteY9" fmla="*/ 125909 h 2239030"/>
                <a:gd name="connsiteX10" fmla="*/ 442280 w 1941437"/>
                <a:gd name="connsiteY10" fmla="*/ 318414 h 2239030"/>
                <a:gd name="connsiteX11" fmla="*/ 321964 w 1941437"/>
                <a:gd name="connsiteY11" fmla="*/ 350498 h 2239030"/>
                <a:gd name="connsiteX12" fmla="*/ 129459 w 1941437"/>
                <a:gd name="connsiteY12" fmla="*/ 5593 h 2239030"/>
                <a:gd name="connsiteX13" fmla="*/ 137480 w 1941437"/>
                <a:gd name="connsiteY13" fmla="*/ 671340 h 2239030"/>
                <a:gd name="connsiteX14" fmla="*/ 257795 w 1941437"/>
                <a:gd name="connsiteY14" fmla="*/ 887909 h 2239030"/>
                <a:gd name="connsiteX15" fmla="*/ 89353 w 1941437"/>
                <a:gd name="connsiteY15" fmla="*/ 944056 h 2239030"/>
                <a:gd name="connsiteX16" fmla="*/ 89353 w 1941437"/>
                <a:gd name="connsiteY16" fmla="*/ 952077 h 2239030"/>
                <a:gd name="connsiteX17" fmla="*/ 89353 w 1941437"/>
                <a:gd name="connsiteY17" fmla="*/ 952077 h 22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41437" h="2239030">
                  <a:moveTo>
                    <a:pt x="25185" y="1144582"/>
                  </a:moveTo>
                  <a:cubicBezTo>
                    <a:pt x="10480" y="1443366"/>
                    <a:pt x="-4225" y="1742150"/>
                    <a:pt x="1122" y="1922624"/>
                  </a:cubicBezTo>
                  <a:cubicBezTo>
                    <a:pt x="6469" y="2103098"/>
                    <a:pt x="46574" y="2287582"/>
                    <a:pt x="57269" y="2227424"/>
                  </a:cubicBezTo>
                  <a:cubicBezTo>
                    <a:pt x="67964" y="2167266"/>
                    <a:pt x="57269" y="1728782"/>
                    <a:pt x="65290" y="1561677"/>
                  </a:cubicBezTo>
                  <a:cubicBezTo>
                    <a:pt x="73311" y="1394572"/>
                    <a:pt x="104058" y="1335751"/>
                    <a:pt x="105395" y="1224793"/>
                  </a:cubicBezTo>
                  <a:cubicBezTo>
                    <a:pt x="106732" y="1113835"/>
                    <a:pt x="-41657" y="926677"/>
                    <a:pt x="73311" y="895930"/>
                  </a:cubicBezTo>
                  <a:cubicBezTo>
                    <a:pt x="188279" y="865183"/>
                    <a:pt x="486396" y="1163299"/>
                    <a:pt x="795206" y="1040309"/>
                  </a:cubicBezTo>
                  <a:cubicBezTo>
                    <a:pt x="1104017" y="917319"/>
                    <a:pt x="1824574" y="310393"/>
                    <a:pt x="1926174" y="157993"/>
                  </a:cubicBezTo>
                  <a:cubicBezTo>
                    <a:pt x="2027774" y="5593"/>
                    <a:pt x="1595974" y="131256"/>
                    <a:pt x="1404806" y="125909"/>
                  </a:cubicBezTo>
                  <a:cubicBezTo>
                    <a:pt x="1213638" y="120562"/>
                    <a:pt x="939585" y="93825"/>
                    <a:pt x="779164" y="125909"/>
                  </a:cubicBezTo>
                  <a:cubicBezTo>
                    <a:pt x="618743" y="157993"/>
                    <a:pt x="518480" y="280983"/>
                    <a:pt x="442280" y="318414"/>
                  </a:cubicBezTo>
                  <a:cubicBezTo>
                    <a:pt x="366080" y="355845"/>
                    <a:pt x="374101" y="402635"/>
                    <a:pt x="321964" y="350498"/>
                  </a:cubicBezTo>
                  <a:cubicBezTo>
                    <a:pt x="269827" y="298361"/>
                    <a:pt x="160206" y="-47881"/>
                    <a:pt x="129459" y="5593"/>
                  </a:cubicBezTo>
                  <a:cubicBezTo>
                    <a:pt x="98712" y="59067"/>
                    <a:pt x="116091" y="524287"/>
                    <a:pt x="137480" y="671340"/>
                  </a:cubicBezTo>
                  <a:cubicBezTo>
                    <a:pt x="158869" y="818393"/>
                    <a:pt x="265816" y="842456"/>
                    <a:pt x="257795" y="887909"/>
                  </a:cubicBezTo>
                  <a:cubicBezTo>
                    <a:pt x="249774" y="933362"/>
                    <a:pt x="89353" y="944056"/>
                    <a:pt x="89353" y="944056"/>
                  </a:cubicBezTo>
                  <a:cubicBezTo>
                    <a:pt x="61279" y="954751"/>
                    <a:pt x="89353" y="952077"/>
                    <a:pt x="89353" y="952077"/>
                  </a:cubicBezTo>
                  <a:lnTo>
                    <a:pt x="89353" y="95207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525B08-ED0E-4E60-8BD3-207BEB222A02}"/>
                </a:ext>
              </a:extLst>
            </p:cNvPr>
            <p:cNvSpPr/>
            <p:nvPr/>
          </p:nvSpPr>
          <p:spPr>
            <a:xfrm>
              <a:off x="5482305" y="2217510"/>
              <a:ext cx="613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start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6A8E6E1-D515-4545-AD1B-07BA3A63E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96590" y="1612233"/>
              <a:ext cx="761999" cy="6052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884C36-9FB0-4F96-9501-2484A3C5D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4473" y="1556085"/>
              <a:ext cx="616294" cy="470942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3FE7C16-B4CF-455F-9E4E-97B2E533939D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4796591" y="1427748"/>
              <a:ext cx="967882" cy="3638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849EE5A-BCC5-44F5-945A-156F30C694F5}"/>
              </a:ext>
            </a:extLst>
          </p:cNvPr>
          <p:cNvSpPr txBox="1"/>
          <p:nvPr/>
        </p:nvSpPr>
        <p:spPr>
          <a:xfrm>
            <a:off x="8788423" y="2020554"/>
            <a:ext cx="3285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Counterclock</a:t>
            </a:r>
            <a:r>
              <a:rPr lang="en-US" b="1" u="sng" dirty="0"/>
              <a:t>-wise loop: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time for DOC to respond when flow is changing</a:t>
            </a:r>
          </a:p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0D3B33B-DE68-4C4E-A4CB-956476B5FB69}"/>
              </a:ext>
            </a:extLst>
          </p:cNvPr>
          <p:cNvSpPr/>
          <p:nvPr/>
        </p:nvSpPr>
        <p:spPr>
          <a:xfrm>
            <a:off x="9327187" y="3944235"/>
            <a:ext cx="1064761" cy="794387"/>
          </a:xfrm>
          <a:custGeom>
            <a:avLst/>
            <a:gdLst>
              <a:gd name="connsiteX0" fmla="*/ 0 w 1064761"/>
              <a:gd name="connsiteY0" fmla="*/ 68420 h 794387"/>
              <a:gd name="connsiteX1" fmla="*/ 612648 w 1064761"/>
              <a:gd name="connsiteY1" fmla="*/ 31844 h 794387"/>
              <a:gd name="connsiteX2" fmla="*/ 438912 w 1064761"/>
              <a:gd name="connsiteY2" fmla="*/ 470756 h 794387"/>
              <a:gd name="connsiteX3" fmla="*/ 649224 w 1064761"/>
              <a:gd name="connsiteY3" fmla="*/ 790796 h 794387"/>
              <a:gd name="connsiteX4" fmla="*/ 1060704 w 1064761"/>
              <a:gd name="connsiteY4" fmla="*/ 626204 h 794387"/>
              <a:gd name="connsiteX5" fmla="*/ 374904 w 1064761"/>
              <a:gd name="connsiteY5" fmla="*/ 370172 h 794387"/>
              <a:gd name="connsiteX6" fmla="*/ 18288 w 1064761"/>
              <a:gd name="connsiteY6" fmla="*/ 205580 h 79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761" h="794387">
                <a:moveTo>
                  <a:pt x="0" y="68420"/>
                </a:moveTo>
                <a:cubicBezTo>
                  <a:pt x="269748" y="16604"/>
                  <a:pt x="539496" y="-35212"/>
                  <a:pt x="612648" y="31844"/>
                </a:cubicBezTo>
                <a:cubicBezTo>
                  <a:pt x="685800" y="98900"/>
                  <a:pt x="432816" y="344264"/>
                  <a:pt x="438912" y="470756"/>
                </a:cubicBezTo>
                <a:cubicBezTo>
                  <a:pt x="445008" y="597248"/>
                  <a:pt x="545592" y="764888"/>
                  <a:pt x="649224" y="790796"/>
                </a:cubicBezTo>
                <a:cubicBezTo>
                  <a:pt x="752856" y="816704"/>
                  <a:pt x="1106424" y="696308"/>
                  <a:pt x="1060704" y="626204"/>
                </a:cubicBezTo>
                <a:cubicBezTo>
                  <a:pt x="1014984" y="556100"/>
                  <a:pt x="548640" y="440276"/>
                  <a:pt x="374904" y="370172"/>
                </a:cubicBezTo>
                <a:cubicBezTo>
                  <a:pt x="201168" y="300068"/>
                  <a:pt x="109728" y="252824"/>
                  <a:pt x="18288" y="20558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6E4C0B-1CED-4D33-8CC1-62717FB02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09238">
            <a:off x="9338454" y="1071209"/>
            <a:ext cx="1042229" cy="988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44ECF5-7869-4320-89E9-B18DFA1F3F8A}"/>
              </a:ext>
            </a:extLst>
          </p:cNvPr>
          <p:cNvSpPr txBox="1"/>
          <p:nvPr/>
        </p:nvSpPr>
        <p:spPr>
          <a:xfrm>
            <a:off x="423842" y="320658"/>
            <a:ext cx="1124461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Magnitude of event influences solute response and behavior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DE3346-28D0-412A-ACE0-4605678C4439}"/>
              </a:ext>
            </a:extLst>
          </p:cNvPr>
          <p:cNvGrpSpPr/>
          <p:nvPr/>
        </p:nvGrpSpPr>
        <p:grpSpPr>
          <a:xfrm>
            <a:off x="331564" y="2084055"/>
            <a:ext cx="3956890" cy="3043826"/>
            <a:chOff x="331564" y="2084055"/>
            <a:chExt cx="3956890" cy="304382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D8DF0C-91EF-4A2D-8B5A-17239917F026}"/>
                </a:ext>
              </a:extLst>
            </p:cNvPr>
            <p:cNvGrpSpPr/>
            <p:nvPr/>
          </p:nvGrpSpPr>
          <p:grpSpPr>
            <a:xfrm>
              <a:off x="432290" y="2084055"/>
              <a:ext cx="3856164" cy="3043826"/>
              <a:chOff x="4579497" y="3326296"/>
              <a:chExt cx="3856164" cy="304382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641AF1F-1DFA-442C-8B6E-D89DEF31F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9497" y="3360012"/>
                <a:ext cx="3856164" cy="301011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AA3EE9-7CB6-48FF-9800-8F277645FD80}"/>
                  </a:ext>
                </a:extLst>
              </p:cNvPr>
              <p:cNvSpPr txBox="1"/>
              <p:nvPr/>
            </p:nvSpPr>
            <p:spPr>
              <a:xfrm>
                <a:off x="5036260" y="3326296"/>
                <a:ext cx="9535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1071%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8A50D0-24E0-4A30-9945-35FBBC707178}"/>
                </a:ext>
              </a:extLst>
            </p:cNvPr>
            <p:cNvSpPr txBox="1"/>
            <p:nvPr/>
          </p:nvSpPr>
          <p:spPr>
            <a:xfrm rot="16200000">
              <a:off x="-53634" y="3275111"/>
              <a:ext cx="10781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 (m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4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286EE-6F48-47C5-A901-90DDC186F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870" y="1778864"/>
            <a:ext cx="6216575" cy="438840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and timing of response is influenced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event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Solute behavior during “high flow” is challenged by time, immediate responses can be observed in shorter time intervals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 sensor data, major cations and anions, characterize pulse curve (rising vs. falling limb responses)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B2B0A9-CA5C-42BF-A311-2EBA9CD61B40}"/>
              </a:ext>
            </a:extLst>
          </p:cNvPr>
          <p:cNvGrpSpPr/>
          <p:nvPr/>
        </p:nvGrpSpPr>
        <p:grpSpPr>
          <a:xfrm>
            <a:off x="516555" y="1904806"/>
            <a:ext cx="4635260" cy="4011006"/>
            <a:chOff x="285549" y="1380370"/>
            <a:chExt cx="4635260" cy="40110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32E6DB-3306-45BF-A9CC-8D7602E9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49" y="1380370"/>
              <a:ext cx="4635260" cy="173099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22AEEB-124F-4AFA-AFA3-649055F22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690" y="3660380"/>
              <a:ext cx="4470119" cy="173099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7214C2-40CA-40B9-A391-A7E3B98FAF79}"/>
              </a:ext>
            </a:extLst>
          </p:cNvPr>
          <p:cNvSpPr txBox="1"/>
          <p:nvPr/>
        </p:nvSpPr>
        <p:spPr>
          <a:xfrm>
            <a:off x="648101" y="444060"/>
            <a:ext cx="1089579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Solutes response differ. Event magnitude plays a big role!</a:t>
            </a:r>
          </a:p>
        </p:txBody>
      </p:sp>
    </p:spTree>
    <p:extLst>
      <p:ext uri="{BB962C8B-B14F-4D97-AF65-F5344CB8AC3E}">
        <p14:creationId xmlns:p14="http://schemas.microsoft.com/office/powerpoint/2010/main" val="1240777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293</Words>
  <Application>Microsoft Office PowerPoint</Application>
  <PresentationFormat>Widescreen</PresentationFormat>
  <Paragraphs>51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Stream solutes respond differently within and across flow conditions: a comparison of baseflow and higher flow events</vt:lpstr>
      <vt:lpstr>Streams are responsive to environmental change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Perez Rivera</dc:creator>
  <cp:lastModifiedBy>Katherine Perez Rivera</cp:lastModifiedBy>
  <cp:revision>68</cp:revision>
  <dcterms:created xsi:type="dcterms:W3CDTF">2022-04-28T08:07:11Z</dcterms:created>
  <dcterms:modified xsi:type="dcterms:W3CDTF">2022-05-21T19:57:25Z</dcterms:modified>
</cp:coreProperties>
</file>