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0" r:id="rId6"/>
    <p:sldId id="263" r:id="rId7"/>
    <p:sldId id="262" r:id="rId8"/>
    <p:sldId id="257" r:id="rId9"/>
    <p:sldId id="272" r:id="rId10"/>
    <p:sldId id="259" r:id="rId11"/>
    <p:sldId id="260" r:id="rId12"/>
    <p:sldId id="275" r:id="rId13"/>
    <p:sldId id="266" r:id="rId14"/>
    <p:sldId id="269" r:id="rId15"/>
    <p:sldId id="264" r:id="rId16"/>
    <p:sldId id="267" r:id="rId17"/>
    <p:sldId id="268" r:id="rId18"/>
    <p:sldId id="261" r:id="rId19"/>
    <p:sldId id="271" r:id="rId20"/>
    <p:sldId id="273" r:id="rId21"/>
    <p:sldId id="274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9EC6"/>
    <a:srgbClr val="D583A0"/>
    <a:srgbClr val="D0DD82"/>
    <a:srgbClr val="2C2D2E"/>
    <a:srgbClr val="919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54126-529A-4EDA-BEB2-60AB83BF0EC0}" v="161" dt="2022-05-23T13:38:33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BB6AA-AE66-4286-B37D-FA33D1863B69}" type="datetimeFigureOut">
              <a:rPr lang="uk-UA" smtClean="0"/>
              <a:t>26.05.2022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CA78A-076C-4A29-9CA5-168C6F3724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783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6350-4D85-3BC3-1AB5-943E31B7F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92139-0CEE-EB71-EE22-4A33FC72F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052FA-7D2E-ED7A-9CD6-F36E39C0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B66A-5FA9-4896-AD22-25360F8BD4B9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8323-8A1E-02C7-3FD0-055FAB4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6DE8-247C-E291-EF7C-C2E2264A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42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734E-DECC-8F92-A97E-FEC3FB69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D1AE6-51C6-BC48-05CA-97E070BC3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4AA3-9FBE-2D55-16F6-E7D150BE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7BC9A-34CA-40B4-9211-896CA833B7BD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603B8-CEB5-FA48-38CE-B236DF7B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23789-B046-A191-07AA-49DC6A59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66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6CF94-85E9-B06B-6D6C-F1CA9A3EB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3BA61-486C-63EA-4731-4C4C56CAA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EB217-F025-AEDD-D8EA-E6543A46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5C791-C6FB-425C-B714-81519C3A9DDD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857F-7098-D43D-A655-1257963C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D9C90-0703-1548-FD5A-8D97FC5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013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EFFAC-1B48-BF2E-76EA-8DF3D75E2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B22A2-A567-1F52-E236-4152B854F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503F-CEBA-BCA4-0560-04A82F27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A31C-9174-4AE4-B84A-47B14A90DDF6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4E2C0-19F4-5A1B-C3A6-EBD08282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28023-CFB3-748C-DE10-C620B356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401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AD1AE-8BC9-658D-8EB0-007941FE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F0F19-2E67-0895-A66A-9FC51C38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A885F-3D83-5410-BCAE-1B30DB31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CEA5-D932-432B-8CD2-5D8E90ED97E0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FC426-1FBD-47D1-E227-75AA125F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9D9A6-7F66-6FDB-8181-30F63763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33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1E63-36B7-5928-138A-769A7FEA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DFF1B-D656-BA7C-E4C0-92D968A4B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2D6C1-AABD-3FB7-EC65-08949E39F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3E5A3-5A24-7D43-B2B6-37396F38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2EB4-331D-44A4-9E6A-7A67281F6E93}" type="datetime1">
              <a:rPr lang="uk-UA" smtClean="0"/>
              <a:t>26.05.2022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39207-181B-1504-B6E8-686C990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5FE0C-E652-A18C-CA0B-3509ACF4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32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AD26-9F31-005B-37B2-84766C17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D9F90-0866-A8BE-0909-8DD3393CA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42E9D-EECC-EE5B-A52F-306A70F60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09241-CC3F-8AB5-CA51-150EA07EE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D538E-13BA-2A18-6238-57508768C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CB46E-D7E6-6172-C122-5F4563B5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25AD-B8B8-46FD-ADC8-0771E805DB7D}" type="datetime1">
              <a:rPr lang="uk-UA" smtClean="0"/>
              <a:t>26.05.2022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88F6F-C101-9052-B29B-48D3E7B1B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7C0DA9-727C-002E-DEEB-3724D3CB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37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48483-619D-F9FA-D95F-E4936A0D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D498E-D297-7B96-3A39-7C5B054C7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5F84-AEBD-48FE-8549-492DB11EDF6E}" type="datetime1">
              <a:rPr lang="uk-UA" smtClean="0"/>
              <a:t>26.05.2022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5B4A-05BC-7485-D30E-B49B1561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22D6D-F213-1445-4123-DE00CE7B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54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A3151-1A69-259A-7800-AB72CDE5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30CB2-25CB-450D-B766-2459A5DE4947}" type="datetime1">
              <a:rPr lang="uk-UA" smtClean="0"/>
              <a:t>26.05.2022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4823E1-42B3-EE76-A78D-84100441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CEDFE-0E63-24FD-64E8-51AFDC2E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0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4B35E-9867-7940-3F8C-AEF21A8E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AAE3-6E25-CFCF-96C5-A8E95D56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CDB35-706D-844F-3F2F-C18DF79AD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ED29F-F280-F683-A620-3F3A12D7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2ED6B-D1DA-4444-BB74-D49EF8A935CD}" type="datetime1">
              <a:rPr lang="uk-UA" smtClean="0"/>
              <a:t>26.05.2022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A878-6072-D5C5-711A-24EBBCD2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60A8E-09B4-CA88-5B47-292F2D09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51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86CA-ED57-C364-3190-27D09BEF2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76A99-695B-AFE0-2CD1-0C87DC8DB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DE956-43DC-82F1-5926-C03FAEEE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A5431-BE17-CE2C-765B-51EF873B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A8A-FF88-4DA4-AD69-D69C35790469}" type="datetime1">
              <a:rPr lang="uk-UA" smtClean="0"/>
              <a:t>26.05.2022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1EA55-7DB6-CCFC-4087-65A9266E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BB3A8-54F7-1F01-C179-6C8F3408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79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0D6BE-DC14-4CF6-A52A-923C1BC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C916B-4774-CADC-858B-6F3EF8FC8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7471E-C6EE-FBAB-05D5-64DFE7211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5A34F-4072-4A59-AD29-5C3DF2B70701}" type="datetime1">
              <a:rPr lang="uk-UA" smtClean="0"/>
              <a:t>26.05.2022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CB3E2-19BF-FFAF-22DC-DD8BEEA70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08CD0-C0BC-673E-ECF7-28BD5D13C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D803-BCD7-4C68-97CA-241A8143DE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11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212041621001492?via%3Dihub#b0160" TargetMode="External"/><Relationship Id="rId2" Type="http://schemas.openxmlformats.org/officeDocument/2006/relationships/hyperlink" Target="https://www.sciencedirect.com/science/article/pii/S2212041621001492?via%3Dihub#b002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science/article/pii/S2212041621001492?via%3Dihub#b008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ABEA-3A0D-FB47-3A77-9520C39C6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7643"/>
            <a:ext cx="9144000" cy="149232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2C2D2E"/>
                </a:solidFill>
                <a:latin typeface="TT Commons DemiBold" panose="02000506030000020004" pitchFamily="50" charset="0"/>
              </a:rPr>
              <a:t>Integrating remote sensing and social media data advances assessment of cultural ecosystem services</a:t>
            </a:r>
            <a:endParaRPr lang="uk-UA" sz="3200" dirty="0">
              <a:solidFill>
                <a:srgbClr val="2C2D2E"/>
              </a:solidFill>
              <a:latin typeface="TT Commons DemiBold" panose="02000506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E8BC4-8949-E5D7-95A3-3EB98D2F3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6252" y="3602037"/>
            <a:ext cx="3120887" cy="3176449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Oleksandr Karasov</a:t>
            </a: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Stien Heremans</a:t>
            </a: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Mart </a:t>
            </a:r>
            <a:r>
              <a:rPr lang="en-US" sz="1800" dirty="0" err="1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Külvik</a:t>
            </a:r>
            <a:endParaRPr lang="en-US"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Artem </a:t>
            </a:r>
            <a:r>
              <a:rPr lang="en-US" sz="1800" dirty="0" err="1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Domnich</a:t>
            </a:r>
            <a:endParaRPr lang="en-US"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Iuliia Burdun</a:t>
            </a: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Ain Kull</a:t>
            </a:r>
          </a:p>
          <a:p>
            <a:pPr algn="l"/>
            <a:r>
              <a:rPr lang="en-US" sz="1800" dirty="0" err="1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Aveliina</a:t>
            </a:r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 Helm</a:t>
            </a:r>
          </a:p>
          <a:p>
            <a:pPr algn="l"/>
            <a:r>
              <a:rPr lang="en-US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Evelyn Uuemaa</a:t>
            </a:r>
            <a:endParaRPr lang="uk-UA"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6CDFFF-8D03-476E-32D1-5FC67215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71" y="7891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page | Instituut voor Natuur- en Bosonderzoek">
            <a:extLst>
              <a:ext uri="{FF2B5EF4-FFF2-40B4-BE49-F238E27FC236}">
                <a16:creationId xmlns:a16="http://schemas.microsoft.com/office/drawing/2014/main" id="{22881120-703A-6FC0-FA48-32424996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97" y="1275154"/>
            <a:ext cx="3769608" cy="6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rtuaaltuur - Eesti Maaülikool">
            <a:extLst>
              <a:ext uri="{FF2B5EF4-FFF2-40B4-BE49-F238E27FC236}">
                <a16:creationId xmlns:a16="http://schemas.microsoft.com/office/drawing/2014/main" id="{D6AC1617-F783-FD52-1E6E-388ECF62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944" y="78912"/>
            <a:ext cx="58698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4849725-9DB7-E343-0668-38C8F148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405" y="78912"/>
            <a:ext cx="864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Helsinki - Wikipedia">
            <a:extLst>
              <a:ext uri="{FF2B5EF4-FFF2-40B4-BE49-F238E27FC236}">
                <a16:creationId xmlns:a16="http://schemas.microsoft.com/office/drawing/2014/main" id="{F61956B2-CCBD-FD16-EEF9-8D89E560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797" y="78912"/>
            <a:ext cx="675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FBC1BDE-6B64-A58D-68EF-8AED60D39C8B}"/>
              </a:ext>
            </a:extLst>
          </p:cNvPr>
          <p:cNvSpPr txBox="1">
            <a:spLocks/>
          </p:cNvSpPr>
          <p:nvPr/>
        </p:nvSpPr>
        <p:spPr>
          <a:xfrm>
            <a:off x="5573512" y="6433509"/>
            <a:ext cx="1043205" cy="327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EGU22</a:t>
            </a:r>
            <a:endParaRPr lang="uk-UA" sz="1800" b="1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410B6-F020-AA12-71BB-BD1BBB2AD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</a:t>
            </a:fld>
            <a:endParaRPr lang="uk-U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72B882C-810B-3BD5-F958-B73E2CAB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466" y="0"/>
            <a:ext cx="1375534" cy="19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96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CDBFC227-B7B0-44BF-8605-D4677E935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2" y="1852406"/>
            <a:ext cx="4286250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EDAF0-0A28-3524-146A-7F45E8C0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29" y="1852406"/>
            <a:ext cx="7003218" cy="42862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32FFE-52A1-8B59-23DF-1A27CD8C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10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4B2E1-32C1-046C-773E-C4522ECF02A9}"/>
              </a:ext>
            </a:extLst>
          </p:cNvPr>
          <p:cNvSpPr txBox="1"/>
          <p:nvPr/>
        </p:nvSpPr>
        <p:spPr>
          <a:xfrm>
            <a:off x="-20088" y="62006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Remote sensing applications in the CES domain are in their infancy (Rose et al., 2015; Vaz and Santos, 2018</a:t>
            </a:r>
            <a:r>
              <a:rPr lang="en-US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; </a:t>
            </a:r>
            <a:r>
              <a:rPr lang="en-US" dirty="0" err="1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Vaz</a:t>
            </a:r>
            <a:r>
              <a:rPr lang="en-US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 et al. 2020-2021</a:t>
            </a:r>
            <a:r>
              <a:rPr lang="uk-UA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)</a:t>
            </a:r>
            <a:r>
              <a:rPr lang="en-US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, but </a:t>
            </a:r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</a:rPr>
              <a:t>explainable machine learning-based methods and social media data really help!</a:t>
            </a:r>
            <a:endParaRPr lang="uk-UA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BD25E7-B89E-73E7-FD6D-7D5EC19B9DB7}"/>
              </a:ext>
            </a:extLst>
          </p:cNvPr>
          <p:cNvSpPr txBox="1"/>
          <p:nvPr/>
        </p:nvSpPr>
        <p:spPr bwMode="auto">
          <a:xfrm>
            <a:off x="8610599" y="0"/>
            <a:ext cx="3581401" cy="485267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dirty="0">
                <a:latin typeface="TT Commons DemiBold" panose="02000506030000020004" pitchFamily="50" charset="0"/>
              </a:rPr>
              <a:t>Take-home message</a:t>
            </a:r>
            <a:endParaRPr dirty="0">
              <a:latin typeface="TT Commons D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5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DD11AA-8D84-E1FC-B209-D40A588F7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704800"/>
              </p:ext>
            </p:extLst>
          </p:nvPr>
        </p:nvGraphicFramePr>
        <p:xfrm>
          <a:off x="1" y="0"/>
          <a:ext cx="12192000" cy="6923356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818860">
                  <a:extLst>
                    <a:ext uri="{9D8B030D-6E8A-4147-A177-3AD203B41FA5}">
                      <a16:colId xmlns:a16="http://schemas.microsoft.com/office/drawing/2014/main" val="3256577323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2645353513"/>
                    </a:ext>
                  </a:extLst>
                </a:gridCol>
                <a:gridCol w="4303643">
                  <a:extLst>
                    <a:ext uri="{9D8B030D-6E8A-4147-A177-3AD203B41FA5}">
                      <a16:colId xmlns:a16="http://schemas.microsoft.com/office/drawing/2014/main" val="3324422373"/>
                    </a:ext>
                  </a:extLst>
                </a:gridCol>
                <a:gridCol w="3220278">
                  <a:extLst>
                    <a:ext uri="{9D8B030D-6E8A-4147-A177-3AD203B41FA5}">
                      <a16:colId xmlns:a16="http://schemas.microsoft.com/office/drawing/2014/main" val="2962538608"/>
                    </a:ext>
                  </a:extLst>
                </a:gridCol>
                <a:gridCol w="1427923">
                  <a:extLst>
                    <a:ext uri="{9D8B030D-6E8A-4147-A177-3AD203B41FA5}">
                      <a16:colId xmlns:a16="http://schemas.microsoft.com/office/drawing/2014/main" val="629390158"/>
                    </a:ext>
                  </a:extLst>
                </a:gridCol>
              </a:tblGrid>
              <a:tr h="30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Indicator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Description. GLCM  - Gray Level Co-Occurrence Matrix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attribute interpretation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Formula reference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867505635"/>
                  </a:ext>
                </a:extLst>
              </a:tr>
              <a:tr h="364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l8tcap_brightness_gearys_7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Geary's C index of spatial autocorrelation of the Tasseled Cap Brightness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dissimilarity of the soil brightness intensities in landscape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2"/>
                        </a:rPr>
                        <a:t>Anselin, 1995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411332893"/>
                  </a:ext>
                </a:extLst>
              </a:tr>
              <a:tr h="30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l8sat_dent_7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recreation, wildlife watching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difference entropy of the colour saturation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randomness of land cover colour intensities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413073504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l8nir_mean_21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Mean focal statistics for the near-infrared band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Mean vegetation biomass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97664127"/>
                  </a:ext>
                </a:extLst>
              </a:tr>
              <a:tr h="224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s2glc_prom_21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cluster prominence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Uniformity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4"/>
                        </a:rPr>
                        <a:t>Conners et al., 1984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125737900"/>
                  </a:ext>
                </a:extLst>
              </a:tr>
              <a:tr h="428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l8lumi_prom_21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recreation, 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cluster prominence of the luminance (a grayscale derivative of RGB band combination)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Uniformity of land cover reflectance intensities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4"/>
                        </a:rPr>
                        <a:t>Conners et al., 1984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706287776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s2glc_corr_21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correlation of land cover designations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Spatial autocorrelation of land cover patches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40017938"/>
                  </a:ext>
                </a:extLst>
              </a:tr>
              <a:tr h="30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s1ratio_prom_21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recreation, 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cluster prominence of VV and VH backscatter ratio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Uniformity of vegetation types and built structures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4"/>
                        </a:rPr>
                        <a:t>Conners et al., 1984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947951742"/>
                  </a:ext>
                </a:extLst>
              </a:tr>
              <a:tr h="2002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l8nir_sd_7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Standard deviation focal statistics for near-infrared band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Dispersion of NIR pixel intensities indicates patch edges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598113695"/>
                  </a:ext>
                </a:extLst>
              </a:tr>
              <a:tr h="30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s1ratio_dent_7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difference entropy of VV and VH backscatter ratio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randomness of vegetation types and built structures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866677046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s2glc_contrast_7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watching, 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contrast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Drastic land cover changes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109764589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l8ndvi_dvar_21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difference variance of NDVI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Indicates patch edges in the landscape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07324178"/>
                  </a:ext>
                </a:extLst>
              </a:tr>
              <a:tr h="2242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l8tcap_greenness_mean_21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Mean focal statistics of Tasseled Cap Greenness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</a:t>
                      </a: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nterior of vegetated patches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677558849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l8hue_ent_7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entropy of landscape hues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randomness of landscape hues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807647017"/>
                  </a:ext>
                </a:extLst>
              </a:tr>
              <a:tr h="228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l8tcap_brightness_sd_21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Outdoor recreation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Standard deviation focal statistics for Tasseled Cap Brightness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Dispersion of soil brightness intensities in landscape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2567303303"/>
                  </a:ext>
                </a:extLst>
              </a:tr>
              <a:tr h="235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s2glc_contrast_21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contrast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Drastic land cover changes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880977839"/>
                  </a:ext>
                </a:extLst>
              </a:tr>
              <a:tr h="201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s2glc_prom_7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cluster prominence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Uniformity of land cover classes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4"/>
                        </a:rPr>
                        <a:t>Conners et al., 1984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427050772"/>
                  </a:ext>
                </a:extLst>
              </a:tr>
              <a:tr h="218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alos_imcorr1_7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information measure of correlation </a:t>
                      </a:r>
                      <a:r>
                        <a:rPr lang="en-US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for digital surface model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Indicates wetlands and water bodies in the landscape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113238695"/>
                  </a:ext>
                </a:extLst>
              </a:tr>
              <a:tr h="2186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s2glc_dent_7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GLCM-based difference entropy of land cover designations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The randomness of land cover classes in landscape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3"/>
                        </a:rPr>
                        <a:t>Haralick et al., 1973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703496170"/>
                  </a:ext>
                </a:extLst>
              </a:tr>
              <a:tr h="238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l8nir_gearys_7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Geary's C index of spatial autocorrelation of the near-infrared band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dissimilarity of vegetation and edges of patches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2"/>
                        </a:rPr>
                        <a:t>Anselin, 1995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3218554649"/>
                  </a:ext>
                </a:extLst>
              </a:tr>
              <a:tr h="364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l8swir1_gearys_7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Geary's C index of spatial autocorrelation </a:t>
                      </a:r>
                      <a:r>
                        <a:rPr lang="en-US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for</a:t>
                      </a: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shortwave infrared band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Local dissimilarity of moisture conditions and edges of landscape patches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</a:t>
                      </a:r>
                      <a:r>
                        <a:rPr lang="uk-UA" sz="1000" u="sng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hlinkClick r:id="rId2"/>
                        </a:rPr>
                        <a:t>Anselin, 1995</a:t>
                      </a: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extLst>
                  <a:ext uri="{0D108BD9-81ED-4DB2-BD59-A6C34878D82A}">
                    <a16:rowId xmlns:a16="http://schemas.microsoft.com/office/drawing/2014/main" val="1207005611"/>
                  </a:ext>
                </a:extLst>
              </a:tr>
              <a:tr h="364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l8tcap_brightness_sd_7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00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Standard deviation focal statistics for the Tasseled Cap Brightness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Dispersion of soil brightness and edges o</a:t>
                      </a:r>
                      <a:r>
                        <a:rPr lang="en-US" sz="10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 patches</a:t>
                      </a: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14848" marR="14848" marT="14848" marB="1484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10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09266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717EB-2485-A598-E851-DCC7EF46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852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E802E5C0-934E-7F43-C342-1C9C2430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867"/>
          <a:stretch/>
        </p:blipFill>
        <p:spPr bwMode="auto">
          <a:xfrm>
            <a:off x="0" y="1051560"/>
            <a:ext cx="11505251" cy="43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3349487" y="0"/>
            <a:ext cx="8842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Relationships between indicators and landscape watching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CA70-0F90-C57C-FBB3-91F0905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12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C8420-9ECE-1D43-0CDC-0439B86456A2}"/>
              </a:ext>
            </a:extLst>
          </p:cNvPr>
          <p:cNvSpPr txBox="1"/>
          <p:nvPr/>
        </p:nvSpPr>
        <p:spPr>
          <a:xfrm>
            <a:off x="0" y="5615582"/>
            <a:ext cx="115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of landscape colour intensities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green vegetation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(l8sat_dent7 and l8nir_mean_21)</a:t>
            </a:r>
          </a:p>
        </p:txBody>
      </p:sp>
    </p:spTree>
    <p:extLst>
      <p:ext uri="{BB962C8B-B14F-4D97-AF65-F5344CB8AC3E}">
        <p14:creationId xmlns:p14="http://schemas.microsoft.com/office/powerpoint/2010/main" val="327531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3349487" y="0"/>
            <a:ext cx="8842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Relationships between indicators and outdoor recreation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pic>
        <p:nvPicPr>
          <p:cNvPr id="4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E99223F3-26E0-353F-6C4C-CCB119EB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33" b="32800"/>
          <a:stretch/>
        </p:blipFill>
        <p:spPr bwMode="auto">
          <a:xfrm>
            <a:off x="-12372" y="1269000"/>
            <a:ext cx="11529993" cy="4194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A2634-0C8C-7BD0-246D-E72784DC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13</a:t>
            </a:fld>
            <a:endParaRPr lang="uk-UA"/>
          </a:p>
        </p:txBody>
      </p:sp>
      <p:pic>
        <p:nvPicPr>
          <p:cNvPr id="6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B7B84F8B-7293-E90E-761E-AD3E6C05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768"/>
          <a:stretch/>
        </p:blipFill>
        <p:spPr bwMode="auto">
          <a:xfrm>
            <a:off x="0" y="1091438"/>
            <a:ext cx="11505251" cy="28248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5CC28B-312C-DC23-4CA5-A464A3C7EF92}"/>
              </a:ext>
            </a:extLst>
          </p:cNvPr>
          <p:cNvSpPr txBox="1"/>
          <p:nvPr/>
        </p:nvSpPr>
        <p:spPr bwMode="auto">
          <a:xfrm>
            <a:off x="-12372" y="5665856"/>
            <a:ext cx="11330609" cy="87305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of colour intensity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(l8sat_dent7), followed by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and uniformity of vertical landscape structure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(s1ratio_dent_7 and s1ratio_prom_21)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9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3349487" y="-9939"/>
            <a:ext cx="8842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Relationships between indicators and wildlife watching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pic>
        <p:nvPicPr>
          <p:cNvPr id="4" name="Content Placeholder 5" descr="Chart, map&#10;&#10;Description automatically generated">
            <a:extLst>
              <a:ext uri="{FF2B5EF4-FFF2-40B4-BE49-F238E27FC236}">
                <a16:creationId xmlns:a16="http://schemas.microsoft.com/office/drawing/2014/main" id="{C2D06DBD-E537-0309-877E-CFF93013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768"/>
          <a:stretch/>
        </p:blipFill>
        <p:spPr bwMode="auto">
          <a:xfrm>
            <a:off x="-1" y="1326012"/>
            <a:ext cx="11505251" cy="42059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153CE-51E6-6D13-0CC7-43D5EC91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14</a:t>
            </a:fld>
            <a:endParaRPr lang="uk-U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506DEA-9D04-D01A-2342-5CD43E92C779}"/>
              </a:ext>
            </a:extLst>
          </p:cNvPr>
          <p:cNvSpPr txBox="1"/>
          <p:nvPr/>
        </p:nvSpPr>
        <p:spPr bwMode="auto">
          <a:xfrm>
            <a:off x="89452" y="5834270"/>
            <a:ext cx="11330609" cy="87305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land cover diversity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(s2glc_dent_7 and s2glc_contrast_21).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D6C30732-C6F5-002B-4678-BEBD0E6D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7768"/>
          <a:stretch/>
        </p:blipFill>
        <p:spPr bwMode="auto">
          <a:xfrm>
            <a:off x="0" y="1091438"/>
            <a:ext cx="11505251" cy="2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9ADA1F2-320E-5D3C-58B8-CAE1A48B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000"/>
            <a:ext cx="8782843" cy="54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0ADA3C-DC2C-FDE7-36A7-888797FB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15</a:t>
            </a:fld>
            <a:endParaRPr lang="uk-U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B0DE8F-8BE8-DA8F-AB9D-B3ACA2D662F2}"/>
              </a:ext>
            </a:extLst>
          </p:cNvPr>
          <p:cNvSpPr txBox="1"/>
          <p:nvPr/>
        </p:nvSpPr>
        <p:spPr bwMode="auto">
          <a:xfrm>
            <a:off x="9014791" y="5192281"/>
            <a:ext cx="3097028" cy="1142499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Low accessibility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indicates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lower opportunities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for CES use (Ala-</a:t>
            </a:r>
            <a:r>
              <a:rPr lang="en-GB" sz="1800" dirty="0" err="1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Hulkko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et al., 2016).</a:t>
            </a:r>
            <a:endParaRPr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476B64-3E07-7C5E-2646-89484895FD65}"/>
              </a:ext>
            </a:extLst>
          </p:cNvPr>
          <p:cNvSpPr txBox="1"/>
          <p:nvPr/>
        </p:nvSpPr>
        <p:spPr bwMode="auto">
          <a:xfrm>
            <a:off x="6420679" y="0"/>
            <a:ext cx="5771322" cy="485267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dirty="0" err="1">
                <a:latin typeface="TT Commons DemiBold" panose="02000506030000020004" pitchFamily="50" charset="0"/>
              </a:rPr>
              <a:t>Accesibility</a:t>
            </a:r>
            <a:r>
              <a:rPr lang="en-GB" sz="2800" dirty="0">
                <a:latin typeface="TT Commons DemiBold" panose="02000506030000020004" pitchFamily="50" charset="0"/>
              </a:rPr>
              <a:t>-population discrepancies </a:t>
            </a:r>
            <a:endParaRPr dirty="0">
              <a:latin typeface="TT Commons Demi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7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4114799" y="0"/>
            <a:ext cx="8077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Relative importance of landscape watching indicators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D9D140-1F4D-FB13-8DA6-F7BBA8A915D7}"/>
              </a:ext>
            </a:extLst>
          </p:cNvPr>
          <p:cNvSpPr txBox="1"/>
          <p:nvPr/>
        </p:nvSpPr>
        <p:spPr bwMode="auto">
          <a:xfrm>
            <a:off x="89452" y="5834270"/>
            <a:ext cx="11330609" cy="87305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of landscape colour intensities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 and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green vegetation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(l8sat_dent7 and l8nir_mean_21)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CA70-0F90-C57C-FBB3-91F0905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16</a:t>
            </a:fld>
            <a:endParaRPr lang="uk-UA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38D706B-0EAE-008B-0D18-CA50F3D03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66435"/>
          <a:stretch/>
        </p:blipFill>
        <p:spPr bwMode="auto">
          <a:xfrm>
            <a:off x="89452" y="658745"/>
            <a:ext cx="1021406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0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4293703" y="0"/>
            <a:ext cx="7898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Relative importance of outdoor recreation indicators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D9D140-1F4D-FB13-8DA6-F7BBA8A915D7}"/>
              </a:ext>
            </a:extLst>
          </p:cNvPr>
          <p:cNvSpPr txBox="1"/>
          <p:nvPr/>
        </p:nvSpPr>
        <p:spPr bwMode="auto">
          <a:xfrm>
            <a:off x="89452" y="5834270"/>
            <a:ext cx="11330609" cy="87305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of colour intensity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(l8sat_dent7), followed by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randomness and uniformity of vegetation types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(s1ratio_dent_7 and s1ratio_prom_21)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CA70-0F90-C57C-FBB3-91F0905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17</a:t>
            </a:fld>
            <a:endParaRPr lang="uk-UA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FBE7224-181D-B150-C6DF-A4C47668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06" b="33459"/>
          <a:stretch/>
        </p:blipFill>
        <p:spPr bwMode="auto">
          <a:xfrm>
            <a:off x="0" y="541208"/>
            <a:ext cx="103156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7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AA3A8-1B8F-9096-98DD-DC49A75E3551}"/>
              </a:ext>
            </a:extLst>
          </p:cNvPr>
          <p:cNvSpPr txBox="1"/>
          <p:nvPr/>
        </p:nvSpPr>
        <p:spPr>
          <a:xfrm>
            <a:off x="4293703" y="0"/>
            <a:ext cx="7898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Relative importance of wildlife watching indicators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D9D140-1F4D-FB13-8DA6-F7BBA8A915D7}"/>
              </a:ext>
            </a:extLst>
          </p:cNvPr>
          <p:cNvSpPr txBox="1"/>
          <p:nvPr/>
        </p:nvSpPr>
        <p:spPr bwMode="auto">
          <a:xfrm>
            <a:off x="89452" y="5834270"/>
            <a:ext cx="11330609" cy="873056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The most important: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</a:rPr>
              <a:t>land cover diversity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(s2glc_dent_7 and s2glc_contrast_21).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ACA70-0F90-C57C-FBB3-91F0905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18</a:t>
            </a:fld>
            <a:endParaRPr lang="uk-UA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FBE7224-181D-B150-C6DF-A4C47668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06" b="33459"/>
          <a:stretch/>
        </p:blipFill>
        <p:spPr bwMode="auto">
          <a:xfrm>
            <a:off x="0" y="541208"/>
            <a:ext cx="1031568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AB077BB-100A-E321-8962-DA86C926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04" y="1083446"/>
            <a:ext cx="9011391" cy="35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0D8EE-9AFE-5071-6816-DDFAB745CA1E}"/>
              </a:ext>
            </a:extLst>
          </p:cNvPr>
          <p:cNvSpPr txBox="1"/>
          <p:nvPr/>
        </p:nvSpPr>
        <p:spPr>
          <a:xfrm>
            <a:off x="1590304" y="486441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Vallecillo et al.,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93D10-41CF-FC64-4B5B-E9DD94252F4C}"/>
              </a:ext>
            </a:extLst>
          </p:cNvPr>
          <p:cNvSpPr txBox="1"/>
          <p:nvPr/>
        </p:nvSpPr>
        <p:spPr>
          <a:xfrm>
            <a:off x="9760225" y="0"/>
            <a:ext cx="2431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Context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47EA-2B53-0057-C9A2-CBE1A31E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172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207B6C-AEAC-136B-4A98-4C40C0FD7BA9}"/>
              </a:ext>
            </a:extLst>
          </p:cNvPr>
          <p:cNvSpPr txBox="1"/>
          <p:nvPr/>
        </p:nvSpPr>
        <p:spPr bwMode="auto">
          <a:xfrm>
            <a:off x="1269172" y="1038954"/>
            <a:ext cx="4455768" cy="107808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Lack of replicable cultural ecosystem services (CES) supply assessment </a:t>
            </a:r>
            <a:r>
              <a:rPr lang="en-GB" sz="1800" b="1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beyond Multiple‐Criteria Decision Analysis and Maxent</a:t>
            </a: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models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BEEC5F-882B-8AF5-77D5-2B100385A480}"/>
              </a:ext>
            </a:extLst>
          </p:cNvPr>
          <p:cNvSpPr txBox="1"/>
          <p:nvPr/>
        </p:nvSpPr>
        <p:spPr bwMode="auto">
          <a:xfrm>
            <a:off x="159026" y="1066295"/>
            <a:ext cx="1110146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Gap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966A3-A608-3975-C95B-1D4DEBE23F19}"/>
              </a:ext>
            </a:extLst>
          </p:cNvPr>
          <p:cNvSpPr txBox="1"/>
          <p:nvPr/>
        </p:nvSpPr>
        <p:spPr>
          <a:xfrm>
            <a:off x="9024731" y="0"/>
            <a:ext cx="3167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Research questions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655DF0-197F-FEB6-248B-6828F4594C2A}"/>
              </a:ext>
            </a:extLst>
          </p:cNvPr>
          <p:cNvSpPr txBox="1"/>
          <p:nvPr/>
        </p:nvSpPr>
        <p:spPr bwMode="auto">
          <a:xfrm>
            <a:off x="7673286" y="1038954"/>
            <a:ext cx="4455768" cy="92333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How to reduce </a:t>
            </a:r>
            <a:r>
              <a:rPr lang="en-GB" sz="1800" b="1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bias of a single modelling algorithm </a:t>
            </a: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on CES supply mapping?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0C0E7F-22AA-4BE9-6331-588BDF5327EC}"/>
              </a:ext>
            </a:extLst>
          </p:cNvPr>
          <p:cNvSpPr txBox="1"/>
          <p:nvPr/>
        </p:nvSpPr>
        <p:spPr bwMode="auto">
          <a:xfrm>
            <a:off x="7000461" y="1066295"/>
            <a:ext cx="1515092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RQ1</a:t>
            </a:r>
            <a:endParaRPr lang="en-GB" sz="1800" b="1" dirty="0">
              <a:solidFill>
                <a:srgbClr val="2C2D2E"/>
              </a:solidFill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1FAAD-C581-F23B-B9BD-74C68E96D43F}"/>
              </a:ext>
            </a:extLst>
          </p:cNvPr>
          <p:cNvSpPr txBox="1"/>
          <p:nvPr/>
        </p:nvSpPr>
        <p:spPr>
          <a:xfrm>
            <a:off x="1269172" y="2621729"/>
            <a:ext cx="4455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Remote sensing potential is strongly overlooked </a:t>
            </a: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in CES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F67193-6F9A-5825-DB94-BA5E6A28D98C}"/>
              </a:ext>
            </a:extLst>
          </p:cNvPr>
          <p:cNvSpPr txBox="1"/>
          <p:nvPr/>
        </p:nvSpPr>
        <p:spPr>
          <a:xfrm>
            <a:off x="1202674" y="3845153"/>
            <a:ext cx="4462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Little empirical evidence on </a:t>
            </a:r>
            <a:r>
              <a:rPr lang="en-GB" sz="1800" b="1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landscape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quality of populated areas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7B87F29-4960-9BC1-6CD0-E31D6A06F549}"/>
              </a:ext>
            </a:extLst>
          </p:cNvPr>
          <p:cNvSpPr txBox="1"/>
          <p:nvPr/>
        </p:nvSpPr>
        <p:spPr bwMode="auto">
          <a:xfrm>
            <a:off x="159026" y="2694128"/>
            <a:ext cx="1110146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Gap 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29254FD-F149-471D-D423-44B45D679AA7}"/>
              </a:ext>
            </a:extLst>
          </p:cNvPr>
          <p:cNvSpPr txBox="1"/>
          <p:nvPr/>
        </p:nvSpPr>
        <p:spPr bwMode="auto">
          <a:xfrm>
            <a:off x="115581" y="3941764"/>
            <a:ext cx="1110146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Gap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E408E9-4A0C-65BB-39C8-9385A4DBFAEF}"/>
              </a:ext>
            </a:extLst>
          </p:cNvPr>
          <p:cNvSpPr txBox="1"/>
          <p:nvPr/>
        </p:nvSpPr>
        <p:spPr>
          <a:xfrm>
            <a:off x="7673286" y="2575562"/>
            <a:ext cx="4371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How </a:t>
            </a:r>
            <a:r>
              <a:rPr lang="en-GB" sz="1800" b="1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remote sensing-based landscape attributes </a:t>
            </a: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assist a spatially explicit assessment of CES supply?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FC91FB-56D9-259A-AFE3-D0855F17DCDF}"/>
              </a:ext>
            </a:extLst>
          </p:cNvPr>
          <p:cNvSpPr txBox="1"/>
          <p:nvPr/>
        </p:nvSpPr>
        <p:spPr>
          <a:xfrm>
            <a:off x="7625010" y="3845153"/>
            <a:ext cx="4419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1800" b="1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How many people </a:t>
            </a:r>
            <a:r>
              <a:rPr lang="en-GB" sz="18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reside in the areas of lower CES use opportunities?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62D961-49A9-4A85-3D3E-63E92904C543}"/>
              </a:ext>
            </a:extLst>
          </p:cNvPr>
          <p:cNvSpPr txBox="1"/>
          <p:nvPr/>
        </p:nvSpPr>
        <p:spPr bwMode="auto">
          <a:xfrm>
            <a:off x="7000461" y="2622928"/>
            <a:ext cx="1515092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RQ2</a:t>
            </a:r>
            <a:endParaRPr lang="en-GB" sz="1800" b="1" dirty="0">
              <a:solidFill>
                <a:srgbClr val="2C2D2E"/>
              </a:solidFill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80A20A7-B407-241A-2B62-A7C79C75A53A}"/>
              </a:ext>
            </a:extLst>
          </p:cNvPr>
          <p:cNvSpPr txBox="1"/>
          <p:nvPr/>
        </p:nvSpPr>
        <p:spPr bwMode="auto">
          <a:xfrm>
            <a:off x="6957016" y="3911757"/>
            <a:ext cx="1515092" cy="464331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RQ3</a:t>
            </a:r>
            <a:endParaRPr lang="en-GB" sz="1800" b="1" dirty="0">
              <a:solidFill>
                <a:srgbClr val="2C2D2E"/>
              </a:solidFill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AF31DBD-46E8-6209-48FC-D91E3B634875}"/>
              </a:ext>
            </a:extLst>
          </p:cNvPr>
          <p:cNvSpPr/>
          <p:nvPr/>
        </p:nvSpPr>
        <p:spPr>
          <a:xfrm rot="5400000">
            <a:off x="6149009" y="926058"/>
            <a:ext cx="427382" cy="606287"/>
          </a:xfrm>
          <a:prstGeom prst="triangle">
            <a:avLst/>
          </a:prstGeom>
          <a:solidFill>
            <a:srgbClr val="919399"/>
          </a:solidFill>
          <a:ln>
            <a:solidFill>
              <a:srgbClr val="919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4DFA1A4-EB44-769B-947A-1AC3CC5F759D}"/>
              </a:ext>
            </a:extLst>
          </p:cNvPr>
          <p:cNvSpPr/>
          <p:nvPr/>
        </p:nvSpPr>
        <p:spPr>
          <a:xfrm rot="5400000">
            <a:off x="6147213" y="2571293"/>
            <a:ext cx="427382" cy="606287"/>
          </a:xfrm>
          <a:prstGeom prst="triangle">
            <a:avLst/>
          </a:prstGeom>
          <a:solidFill>
            <a:srgbClr val="919399"/>
          </a:solidFill>
          <a:ln>
            <a:solidFill>
              <a:srgbClr val="919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5061C7A-98D1-3974-35E0-DFF78F1E72F2}"/>
              </a:ext>
            </a:extLst>
          </p:cNvPr>
          <p:cNvSpPr/>
          <p:nvPr/>
        </p:nvSpPr>
        <p:spPr>
          <a:xfrm rot="5400000">
            <a:off x="6119508" y="3852312"/>
            <a:ext cx="427382" cy="606287"/>
          </a:xfrm>
          <a:prstGeom prst="triangle">
            <a:avLst/>
          </a:prstGeom>
          <a:solidFill>
            <a:srgbClr val="919399"/>
          </a:solidFill>
          <a:ln>
            <a:solidFill>
              <a:srgbClr val="919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F56DFE1-D2AE-567B-F6E2-05E1B82D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18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, scatter chart&#10;&#10;Description automatically generated">
            <a:extLst>
              <a:ext uri="{FF2B5EF4-FFF2-40B4-BE49-F238E27FC236}">
                <a16:creationId xmlns:a16="http://schemas.microsoft.com/office/drawing/2014/main" id="{AC2D7FB5-ADB5-4B60-FAB6-921235FF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8287565" cy="540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18E952-6FF2-E5AD-8419-3DE0A6348F17}"/>
              </a:ext>
            </a:extLst>
          </p:cNvPr>
          <p:cNvSpPr txBox="1"/>
          <p:nvPr/>
        </p:nvSpPr>
        <p:spPr bwMode="auto">
          <a:xfrm>
            <a:off x="8287566" y="3498574"/>
            <a:ext cx="3904434" cy="33594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9,983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Flickr and VK.com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photographs, processed with </a:t>
            </a:r>
            <a:r>
              <a:rPr lang="en-GB" sz="1800" b="1" dirty="0" err="1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Clarifai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platform</a:t>
            </a:r>
          </a:p>
          <a:p>
            <a:pPr marL="0" indent="0">
              <a:buNone/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3 CES categories obtained with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Latent Dirichlet Allocation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: 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D0DD82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landscape watching 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-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6,153 photos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D583A0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outdoor recreation 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-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2,345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799EC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wildlife watching </a:t>
            </a:r>
            <a:r>
              <a:rPr lang="en-GB" sz="1800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-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1,484</a:t>
            </a:r>
            <a:endParaRPr sz="1800" dirty="0">
              <a:solidFill>
                <a:srgbClr val="2C2D2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1F88-40C8-AF41-37EC-83A8A41DFDA7}"/>
              </a:ext>
            </a:extLst>
          </p:cNvPr>
          <p:cNvSpPr txBox="1"/>
          <p:nvPr/>
        </p:nvSpPr>
        <p:spPr>
          <a:xfrm>
            <a:off x="7394713" y="0"/>
            <a:ext cx="4797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Data for CES </a:t>
            </a:r>
            <a:r>
              <a:rPr lang="en-GB" sz="2800" dirty="0">
                <a:solidFill>
                  <a:srgbClr val="FF0000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demand</a:t>
            </a: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 mapping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7CAA26-4FAA-B7A5-041A-4BC9F9AB7A31}"/>
              </a:ext>
            </a:extLst>
          </p:cNvPr>
          <p:cNvSpPr txBox="1"/>
          <p:nvPr/>
        </p:nvSpPr>
        <p:spPr bwMode="auto">
          <a:xfrm>
            <a:off x="448336" y="710335"/>
            <a:ext cx="1188000" cy="4091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Landscape watching</a:t>
            </a:r>
            <a:endParaRPr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F1A0D4-3B7C-D665-8BE2-30C932B51DBA}"/>
              </a:ext>
            </a:extLst>
          </p:cNvPr>
          <p:cNvSpPr txBox="1"/>
          <p:nvPr/>
        </p:nvSpPr>
        <p:spPr bwMode="auto">
          <a:xfrm>
            <a:off x="4420914" y="710335"/>
            <a:ext cx="1188000" cy="410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Open Sans"/>
                <a:ea typeface="Open Sans"/>
                <a:cs typeface="Open Sans"/>
              </a:rPr>
              <a:t>Outdoor recreation</a:t>
            </a:r>
            <a:endParaRPr sz="1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998131-CC23-71DB-943F-95102A1135E8}"/>
              </a:ext>
            </a:extLst>
          </p:cNvPr>
          <p:cNvSpPr txBox="1"/>
          <p:nvPr/>
        </p:nvSpPr>
        <p:spPr bwMode="auto">
          <a:xfrm>
            <a:off x="482231" y="3347095"/>
            <a:ext cx="1188000" cy="4091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Wildlife watching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14DCCC-91FE-7634-90C6-10C52FE1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294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D6028FD-1993-1AE7-16F2-3324BAD99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8937702" cy="540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96CB8F-CE2C-3EC0-009C-2FB456405B4F}"/>
              </a:ext>
            </a:extLst>
          </p:cNvPr>
          <p:cNvSpPr txBox="1"/>
          <p:nvPr/>
        </p:nvSpPr>
        <p:spPr bwMode="auto">
          <a:xfrm>
            <a:off x="8923683" y="2431031"/>
            <a:ext cx="3128402" cy="4015409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526 indicators, based on:</a:t>
            </a:r>
          </a:p>
          <a:p>
            <a:pPr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Landsat 8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mosaic (2018)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 Cover Model 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of Europe (Malinowski et al., 2020)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Sentinel-1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backscatter data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NASA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SRTM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Digital Elevation 30m</a:t>
            </a:r>
            <a:endParaRPr sz="1800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Digital Surface Model </a:t>
            </a:r>
            <a:r>
              <a:rPr lang="en-GB" sz="1800" b="1" dirty="0">
                <a:solidFill>
                  <a:srgbClr val="2C2D2E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ALOS DSM</a:t>
            </a:r>
            <a:r>
              <a:rPr lang="en-GB" sz="1800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: Global 30m</a:t>
            </a:r>
          </a:p>
          <a:p>
            <a:pPr marL="0" indent="0">
              <a:buNone/>
              <a:defRPr/>
            </a:pPr>
            <a:r>
              <a:rPr lang="en-GB" sz="1800" b="1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In total, 21 retained indicators </a:t>
            </a:r>
            <a:endParaRPr sz="1800" b="1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A8C95-C745-D65A-D970-407261FDBA8B}"/>
              </a:ext>
            </a:extLst>
          </p:cNvPr>
          <p:cNvSpPr txBox="1"/>
          <p:nvPr/>
        </p:nvSpPr>
        <p:spPr>
          <a:xfrm>
            <a:off x="5655365" y="0"/>
            <a:ext cx="6536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Data for CES </a:t>
            </a:r>
            <a:r>
              <a:rPr lang="en-GB" sz="2800" dirty="0">
                <a:solidFill>
                  <a:srgbClr val="FF0000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supply/accessibility </a:t>
            </a: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mapping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0C0B1-2744-A67E-C469-3DCF8F99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40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C2A36-CE77-A30A-905F-0886051B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6</a:t>
            </a:fld>
            <a:endParaRPr lang="uk-UA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3E8A78-618A-800F-7AC3-20A67A235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62608"/>
              </p:ext>
            </p:extLst>
          </p:nvPr>
        </p:nvGraphicFramePr>
        <p:xfrm>
          <a:off x="0" y="1278059"/>
          <a:ext cx="12191998" cy="5078291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932043">
                  <a:extLst>
                    <a:ext uri="{9D8B030D-6E8A-4147-A177-3AD203B41FA5}">
                      <a16:colId xmlns:a16="http://schemas.microsoft.com/office/drawing/2014/main" val="951195987"/>
                    </a:ext>
                  </a:extLst>
                </a:gridCol>
                <a:gridCol w="1282148">
                  <a:extLst>
                    <a:ext uri="{9D8B030D-6E8A-4147-A177-3AD203B41FA5}">
                      <a16:colId xmlns:a16="http://schemas.microsoft.com/office/drawing/2014/main" val="3537885318"/>
                    </a:ext>
                  </a:extLst>
                </a:gridCol>
                <a:gridCol w="1113183">
                  <a:extLst>
                    <a:ext uri="{9D8B030D-6E8A-4147-A177-3AD203B41FA5}">
                      <a16:colId xmlns:a16="http://schemas.microsoft.com/office/drawing/2014/main" val="4228533305"/>
                    </a:ext>
                  </a:extLst>
                </a:gridCol>
                <a:gridCol w="964096">
                  <a:extLst>
                    <a:ext uri="{9D8B030D-6E8A-4147-A177-3AD203B41FA5}">
                      <a16:colId xmlns:a16="http://schemas.microsoft.com/office/drawing/2014/main" val="2010906863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4126528705"/>
                    </a:ext>
                  </a:extLst>
                </a:gridCol>
                <a:gridCol w="1262270">
                  <a:extLst>
                    <a:ext uri="{9D8B030D-6E8A-4147-A177-3AD203B41FA5}">
                      <a16:colId xmlns:a16="http://schemas.microsoft.com/office/drawing/2014/main" val="13762041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93435143"/>
                    </a:ext>
                  </a:extLst>
                </a:gridCol>
                <a:gridCol w="1252331">
                  <a:extLst>
                    <a:ext uri="{9D8B030D-6E8A-4147-A177-3AD203B41FA5}">
                      <a16:colId xmlns:a16="http://schemas.microsoft.com/office/drawing/2014/main" val="1073424809"/>
                    </a:ext>
                  </a:extLst>
                </a:gridCol>
                <a:gridCol w="1169502">
                  <a:extLst>
                    <a:ext uri="{9D8B030D-6E8A-4147-A177-3AD203B41FA5}">
                      <a16:colId xmlns:a16="http://schemas.microsoft.com/office/drawing/2014/main" val="324005764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Landscape watching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Outdoor recreation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Wildlife watching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145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Model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Cross-validation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AUC (±SD)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Model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Cross-validation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AUC (±SD)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Model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Cross-validation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AUC (±SD)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801125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i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Boosted Regression Trees (BRT)</a:t>
                      </a:r>
                      <a:endParaRPr lang="uk-UA" sz="1800" b="0" i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0.978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BRT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0.965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BRT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0.989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29549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0.869  (±0.021)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0.837  (±0.014)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0.812  (±0.022)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296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Generalized Linear Model (GLM)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0.832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GLM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0.84</a:t>
                      </a:r>
                      <a:r>
                        <a:rPr lang="ru-RU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GLM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0.749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5188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0.830  (±0.009)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0.82</a:t>
                      </a:r>
                      <a:r>
                        <a:rPr lang="ru-RU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9</a:t>
                      </a: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(±0.017)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0.736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8224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Multivariate</a:t>
                      </a:r>
                      <a:r>
                        <a:rPr lang="fr-FR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 Adaptive </a:t>
                      </a:r>
                      <a:r>
                        <a:rPr lang="fr-FR" sz="1800" b="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Regression</a:t>
                      </a:r>
                      <a:r>
                        <a:rPr lang="fr-FR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Splines</a:t>
                      </a:r>
                      <a:r>
                        <a:rPr lang="fr-FR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 (MARS)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</a:t>
                      </a:r>
                      <a:r>
                        <a:rPr lang="ru-RU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MARS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0.838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MARS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0.754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42975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0.833  (±0.010)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0.832  (±0.015)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0.743  (±0.025)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329233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Maxent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0.855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Maxent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0.855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Maxent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0.806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6695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0.845  (±0.009)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0.840  (±0.016)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0.775  (±0.022)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74499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a:t>Random Forest (RF)</a:t>
                      </a:r>
                      <a:endParaRPr lang="uk-UA" sz="1800" b="1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0.904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RF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0.879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RF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0.851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52822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0.903  (±0.009)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0.878  (±0.019)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 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CV</a:t>
                      </a:r>
                      <a:endParaRPr lang="uk-UA" sz="1800" b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0.854  (±0.021)</a:t>
                      </a:r>
                      <a:endParaRPr lang="uk-UA" sz="1800" b="0" dirty="0">
                        <a:solidFill>
                          <a:srgbClr val="FF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6832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A9DB151-CB89-BD6E-34CB-37F4A466F34D}"/>
              </a:ext>
            </a:extLst>
          </p:cNvPr>
          <p:cNvSpPr txBox="1"/>
          <p:nvPr/>
        </p:nvSpPr>
        <p:spPr>
          <a:xfrm>
            <a:off x="8160025" y="0"/>
            <a:ext cx="4031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Brief quality of the models</a:t>
            </a:r>
            <a:endParaRPr lang="en-GB" sz="2800" dirty="0">
              <a:solidFill>
                <a:srgbClr val="2C2D2E"/>
              </a:solidFill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7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F224A82-C037-6EA2-ADC9-2C5137DD8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281"/>
            <a:ext cx="8287565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193EE-E144-1AB0-B9B5-D9396019FB35}"/>
              </a:ext>
            </a:extLst>
          </p:cNvPr>
          <p:cNvSpPr txBox="1"/>
          <p:nvPr/>
        </p:nvSpPr>
        <p:spPr>
          <a:xfrm>
            <a:off x="6281530" y="0"/>
            <a:ext cx="5910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fr-FR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CES </a:t>
            </a:r>
            <a:r>
              <a:rPr lang="fr-FR" sz="2800" dirty="0" err="1">
                <a:solidFill>
                  <a:srgbClr val="FF0000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supply</a:t>
            </a:r>
            <a:r>
              <a:rPr lang="fr-FR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 = </a:t>
            </a:r>
            <a:r>
              <a:rPr lang="fr-FR" sz="2800" dirty="0" err="1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environmental</a:t>
            </a:r>
            <a:r>
              <a:rPr lang="fr-FR" sz="2800" dirty="0">
                <a:solidFill>
                  <a:srgbClr val="2C2D2E"/>
                </a:solidFill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 </a:t>
            </a:r>
            <a:r>
              <a:rPr lang="fr-FR" sz="2800" dirty="0" err="1">
                <a:latin typeface="TT Commons DemiBold" panose="02000506030000020004" pitchFamily="50" charset="0"/>
                <a:ea typeface="Inter" panose="02000503000000020004" pitchFamily="2" charset="0"/>
                <a:cs typeface="Open Sans"/>
              </a:rPr>
              <a:t>suitability</a:t>
            </a:r>
            <a:endParaRPr lang="en-GB" sz="2800" dirty="0">
              <a:latin typeface="TT Commons DemiBold" panose="02000506030000020004" pitchFamily="50" charset="0"/>
              <a:ea typeface="Inter" panose="02000503000000020004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BBD435-4A39-EC4D-875C-D218A98F134A}"/>
              </a:ext>
            </a:extLst>
          </p:cNvPr>
          <p:cNvSpPr txBox="1"/>
          <p:nvPr/>
        </p:nvSpPr>
        <p:spPr bwMode="auto">
          <a:xfrm>
            <a:off x="448336" y="710335"/>
            <a:ext cx="1188000" cy="4091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Landscape watching</a:t>
            </a:r>
            <a:endParaRPr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6696B7-D4DC-1891-7933-05A012894598}"/>
              </a:ext>
            </a:extLst>
          </p:cNvPr>
          <p:cNvSpPr txBox="1"/>
          <p:nvPr/>
        </p:nvSpPr>
        <p:spPr bwMode="auto">
          <a:xfrm>
            <a:off x="4420914" y="710335"/>
            <a:ext cx="1188000" cy="410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Open Sans"/>
                <a:ea typeface="Open Sans"/>
                <a:cs typeface="Open Sans"/>
              </a:rPr>
              <a:t>Outdoor recreation</a:t>
            </a:r>
            <a:endParaRPr sz="1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681258-E63B-3C84-16CD-64A30CD025E2}"/>
              </a:ext>
            </a:extLst>
          </p:cNvPr>
          <p:cNvSpPr txBox="1"/>
          <p:nvPr/>
        </p:nvSpPr>
        <p:spPr bwMode="auto">
          <a:xfrm>
            <a:off x="482231" y="3347095"/>
            <a:ext cx="1188000" cy="4091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1400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Wildlife watching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216F8C-6CE7-20C7-9B80-964C8382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7</a:t>
            </a:fld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3C18CA-1A44-3900-6ED7-7FFD5BC65852}"/>
              </a:ext>
            </a:extLst>
          </p:cNvPr>
          <p:cNvSpPr txBox="1"/>
          <p:nvPr/>
        </p:nvSpPr>
        <p:spPr>
          <a:xfrm>
            <a:off x="6894443" y="4692114"/>
            <a:ext cx="52975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Inter" panose="02000503000000020004" pitchFamily="2" charset="0"/>
                <a:ea typeface="Inter" panose="02000503000000020004" pitchFamily="2" charset="0"/>
              </a:rPr>
              <a:t>Sampling bias </a:t>
            </a:r>
            <a:r>
              <a:rPr lang="en-US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– low values mean low modelled suitability for taking photographs, not necessarily low landscape quality</a:t>
            </a:r>
            <a:endParaRPr lang="uk-UA"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9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, scatter chart&#10;&#10;Description automatically generated">
            <a:extLst>
              <a:ext uri="{FF2B5EF4-FFF2-40B4-BE49-F238E27FC236}">
                <a16:creationId xmlns:a16="http://schemas.microsoft.com/office/drawing/2014/main" id="{AA7B8AB4-156E-E87A-2AFE-615D6063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67"/>
            <a:ext cx="8287565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77F92-8A2F-43ED-47B7-B964D7DAAAE9}"/>
              </a:ext>
            </a:extLst>
          </p:cNvPr>
          <p:cNvSpPr txBox="1"/>
          <p:nvPr/>
        </p:nvSpPr>
        <p:spPr bwMode="auto">
          <a:xfrm>
            <a:off x="8517836" y="3299944"/>
            <a:ext cx="36741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69.4%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of Estonians reside in landscape watching </a:t>
            </a: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hot spots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,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5.5%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—in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cold spots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.</a:t>
            </a:r>
            <a:endParaRPr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  <a:defRPr/>
            </a:pPr>
            <a:endParaRPr lang="en-GB" dirty="0"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70.4%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3.1</a:t>
            </a:r>
            <a:r>
              <a:rPr lang="en-GB" b="1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%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for outdoor recreation,</a:t>
            </a:r>
            <a:endParaRPr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  <a:defRPr/>
            </a:pPr>
            <a:endParaRPr lang="en-GB" dirty="0"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67.1%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7.3%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for wildlife watching</a:t>
            </a:r>
            <a:endParaRPr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0701F6-67D4-6683-EC82-88BE72FD0E3B}"/>
              </a:ext>
            </a:extLst>
          </p:cNvPr>
          <p:cNvSpPr txBox="1"/>
          <p:nvPr/>
        </p:nvSpPr>
        <p:spPr bwMode="auto">
          <a:xfrm>
            <a:off x="7126357" y="0"/>
            <a:ext cx="5065643" cy="485267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dirty="0">
                <a:latin typeface="TT Commons DemiBold" panose="02000506030000020004" pitchFamily="50" charset="0"/>
              </a:rPr>
              <a:t>Supply-population </a:t>
            </a:r>
            <a:r>
              <a:rPr lang="en-GB" sz="2800" dirty="0">
                <a:solidFill>
                  <a:srgbClr val="FF0000"/>
                </a:solidFill>
                <a:latin typeface="TT Commons DemiBold" panose="02000506030000020004" pitchFamily="50" charset="0"/>
              </a:rPr>
              <a:t>discrepancies</a:t>
            </a:r>
            <a:r>
              <a:rPr lang="en-GB" sz="2800" dirty="0">
                <a:latin typeface="TT Commons DemiBold" panose="02000506030000020004" pitchFamily="50" charset="0"/>
              </a:rPr>
              <a:t> </a:t>
            </a:r>
            <a:endParaRPr dirty="0">
              <a:latin typeface="TT Commons DemiBold" panose="02000506030000020004" pitchFamily="50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4EB1B-5D47-A310-4221-65392A85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99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, scatter chart&#10;&#10;Description automatically generated">
            <a:extLst>
              <a:ext uri="{FF2B5EF4-FFF2-40B4-BE49-F238E27FC236}">
                <a16:creationId xmlns:a16="http://schemas.microsoft.com/office/drawing/2014/main" id="{AA7B8AB4-156E-E87A-2AFE-615D6063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67"/>
            <a:ext cx="8287565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77F92-8A2F-43ED-47B7-B964D7DAAAE9}"/>
              </a:ext>
            </a:extLst>
          </p:cNvPr>
          <p:cNvSpPr txBox="1"/>
          <p:nvPr/>
        </p:nvSpPr>
        <p:spPr bwMode="auto">
          <a:xfrm>
            <a:off x="8517836" y="3299944"/>
            <a:ext cx="36741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69.4%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of Estonians reside in landscape watching </a:t>
            </a: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hot spots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,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5.5%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—in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cold spots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.</a:t>
            </a:r>
            <a:endParaRPr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  <a:defRPr/>
            </a:pPr>
            <a:endParaRPr lang="en-GB" dirty="0"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70.4%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3.1</a:t>
            </a:r>
            <a:r>
              <a:rPr lang="en-GB" b="1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%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for outdoor recreation,</a:t>
            </a:r>
            <a:endParaRPr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0" indent="0">
              <a:buNone/>
              <a:defRPr/>
            </a:pPr>
            <a:endParaRPr lang="en-GB" dirty="0">
              <a:latin typeface="Inter" panose="02000503000000020004" pitchFamily="2" charset="0"/>
              <a:ea typeface="Inter" panose="02000503000000020004" pitchFamily="2" charset="0"/>
              <a:cs typeface="Open Sans"/>
            </a:endParaRPr>
          </a:p>
          <a:p>
            <a:pPr marL="0" indent="0">
              <a:buNone/>
              <a:defRPr/>
            </a:pPr>
            <a:r>
              <a:rPr lang="en-GB" b="1" dirty="0">
                <a:solidFill>
                  <a:srgbClr val="B35806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67.1%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and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b="1" dirty="0">
                <a:solidFill>
                  <a:srgbClr val="542788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7.3%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 </a:t>
            </a:r>
            <a:r>
              <a:rPr lang="en-GB" dirty="0">
                <a:solidFill>
                  <a:srgbClr val="919399"/>
                </a:solidFill>
                <a:latin typeface="Inter" panose="02000503000000020004" pitchFamily="2" charset="0"/>
                <a:ea typeface="Inter" panose="02000503000000020004" pitchFamily="2" charset="0"/>
                <a:cs typeface="Open Sans"/>
              </a:rPr>
              <a:t>for wildlife watching</a:t>
            </a:r>
            <a:endParaRPr dirty="0">
              <a:solidFill>
                <a:srgbClr val="919399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0701F6-67D4-6683-EC82-88BE72FD0E3B}"/>
              </a:ext>
            </a:extLst>
          </p:cNvPr>
          <p:cNvSpPr txBox="1"/>
          <p:nvPr/>
        </p:nvSpPr>
        <p:spPr bwMode="auto">
          <a:xfrm>
            <a:off x="7126357" y="0"/>
            <a:ext cx="5065643" cy="485267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800" dirty="0">
                <a:latin typeface="TT Commons DemiBold" panose="02000506030000020004" pitchFamily="50" charset="0"/>
              </a:rPr>
              <a:t>Supply-population </a:t>
            </a:r>
            <a:r>
              <a:rPr lang="en-GB" sz="2800" dirty="0">
                <a:solidFill>
                  <a:srgbClr val="FF0000"/>
                </a:solidFill>
                <a:latin typeface="TT Commons DemiBold" panose="02000506030000020004" pitchFamily="50" charset="0"/>
              </a:rPr>
              <a:t>discrepancies</a:t>
            </a:r>
            <a:r>
              <a:rPr lang="en-GB" sz="2800" dirty="0">
                <a:latin typeface="TT Commons DemiBold" panose="02000506030000020004" pitchFamily="50" charset="0"/>
              </a:rPr>
              <a:t> </a:t>
            </a:r>
            <a:endParaRPr dirty="0">
              <a:latin typeface="TT Commons DemiBold" panose="02000506030000020004" pitchFamily="50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4EB1B-5D47-A310-4221-65392A85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D803-BCD7-4C68-97CA-241A8143DE97}" type="slidenum">
              <a:rPr lang="uk-UA" smtClean="0"/>
              <a:t>9</a:t>
            </a:fld>
            <a:endParaRPr lang="uk-U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AE331-F138-E3AE-1CAC-4B92305D270E}"/>
              </a:ext>
            </a:extLst>
          </p:cNvPr>
          <p:cNvCxnSpPr/>
          <p:nvPr/>
        </p:nvCxnSpPr>
        <p:spPr>
          <a:xfrm>
            <a:off x="4654826" y="4104861"/>
            <a:ext cx="2882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DD601B5065A9488CA6F10DBAA6A06D" ma:contentTypeVersion="11" ma:contentTypeDescription="Create a new document." ma:contentTypeScope="" ma:versionID="23a2860f7097ebc5da3e6286a851c724">
  <xsd:schema xmlns:xsd="http://www.w3.org/2001/XMLSchema" xmlns:xs="http://www.w3.org/2001/XMLSchema" xmlns:p="http://schemas.microsoft.com/office/2006/metadata/properties" xmlns:ns3="67ef7cfc-8651-4666-98d9-a307a5ca6b93" targetNamespace="http://schemas.microsoft.com/office/2006/metadata/properties" ma:root="true" ma:fieldsID="ca135be2fbe56608ce77d7e8371729f1" ns3:_="">
    <xsd:import namespace="67ef7cfc-8651-4666-98d9-a307a5ca6b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f7cfc-8651-4666-98d9-a307a5ca6b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F3C3A6-5E3B-45B3-8B51-C902BEE1EB7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67ef7cfc-8651-4666-98d9-a307a5ca6b9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1010D5E-D1B6-466D-8FBE-76BD5E6BB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8E604C-0686-48A8-A058-0A8EA01BB1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ef7cfc-8651-4666-98d9-a307a5ca6b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1393</Words>
  <Application>Microsoft Office PowerPoint</Application>
  <PresentationFormat>Widescreen</PresentationFormat>
  <Paragraphs>297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Inter</vt:lpstr>
      <vt:lpstr>Open Sans</vt:lpstr>
      <vt:lpstr>TT Commons DemiBold</vt:lpstr>
      <vt:lpstr>Office Theme</vt:lpstr>
      <vt:lpstr>Integrating remote sensing and social media data advances assessment of cultural ecosystem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land cover: How integrated remote sensing and social media data analysis facilitates assessment of cultural ecosystem services</dc:title>
  <dc:creator>Karasov, Oleksandr</dc:creator>
  <cp:lastModifiedBy>Karasov, Oleksandr</cp:lastModifiedBy>
  <cp:revision>5</cp:revision>
  <dcterms:created xsi:type="dcterms:W3CDTF">2022-05-21T16:18:23Z</dcterms:created>
  <dcterms:modified xsi:type="dcterms:W3CDTF">2022-05-27T08:17:29Z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0x01010064DD601B5065A9488CA6F10DBAA6A06D</vt:lpwstr>
  </property>
</Properties>
</file>