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68" r:id="rId4"/>
    <p:sldId id="259" r:id="rId5"/>
    <p:sldId id="271" r:id="rId6"/>
    <p:sldId id="262" r:id="rId7"/>
    <p:sldId id="264" r:id="rId8"/>
    <p:sldId id="266" r:id="rId9"/>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63"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26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0911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926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9742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069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7731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071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37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216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5/22/2022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7057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656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5/22/2022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0160630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0" r:id="rId5"/>
    <p:sldLayoutId id="2147483675"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 name="Rectangle 12">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1243632" y="1559768"/>
            <a:ext cx="5068568" cy="3135379"/>
          </a:xfrm>
        </p:spPr>
        <p:txBody>
          <a:bodyPr>
            <a:normAutofit/>
          </a:bodyPr>
          <a:lstStyle/>
          <a:p>
            <a:r>
              <a:rPr lang="en-GB" sz="6000" dirty="0">
                <a:latin typeface="Times New Roman" panose="02020603050405020304" pitchFamily="18" charset="0"/>
                <a:cs typeface="Times New Roman" panose="02020603050405020304" pitchFamily="18" charset="0"/>
              </a:rPr>
              <a:t>Psychology in high-performance teams</a:t>
            </a:r>
            <a:endParaRPr lang="en-DE" sz="6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273320" y="5101793"/>
            <a:ext cx="5068567" cy="797089"/>
          </a:xfrm>
        </p:spPr>
        <p:txBody>
          <a:bodyPr>
            <a:normAutofit/>
          </a:bodyPr>
          <a:lstStyle/>
          <a:p>
            <a:r>
              <a:rPr lang="en-GB" sz="1100" b="1" dirty="0">
                <a:solidFill>
                  <a:schemeClr val="accent6">
                    <a:lumMod val="75000"/>
                  </a:schemeClr>
                </a:solidFill>
              </a:rPr>
              <a:t>EUROMOONMARS</a:t>
            </a:r>
          </a:p>
          <a:p>
            <a:r>
              <a:rPr lang="en-GB" sz="1100" dirty="0">
                <a:solidFill>
                  <a:schemeClr val="accent6">
                    <a:lumMod val="75000"/>
                  </a:schemeClr>
                </a:solidFill>
              </a:rPr>
              <a:t>Celia Avila-Rauch - Brent Reymen - Bernard Foing</a:t>
            </a:r>
            <a:endParaRPr lang="en-DE" sz="1100" dirty="0">
              <a:solidFill>
                <a:schemeClr val="accent6">
                  <a:lumMod val="75000"/>
                </a:schemeClr>
              </a:solidFill>
            </a:endParaRPr>
          </a:p>
        </p:txBody>
      </p:sp>
      <p:sp>
        <p:nvSpPr>
          <p:cNvPr id="15" name="Rectangle 14">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Tree>
    <p:extLst>
      <p:ext uri="{BB962C8B-B14F-4D97-AF65-F5344CB8AC3E}">
        <p14:creationId xmlns:p14="http://schemas.microsoft.com/office/powerpoint/2010/main" val="391985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 name="Rectangle 12">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1243632" y="1559768"/>
            <a:ext cx="5068568" cy="3135379"/>
          </a:xfrm>
        </p:spPr>
        <p:txBody>
          <a:bodyPr>
            <a:normAutofit/>
          </a:bodyPr>
          <a:lstStyle/>
          <a:p>
            <a:r>
              <a:rPr lang="en-GB" sz="1800" b="1" i="0" dirty="0">
                <a:solidFill>
                  <a:schemeClr val="accent2">
                    <a:lumMod val="50000"/>
                  </a:schemeClr>
                </a:solidFill>
                <a:latin typeface="Times New Roman" panose="02020603050405020304" pitchFamily="18" charset="0"/>
                <a:cs typeface="Times New Roman" panose="02020603050405020304" pitchFamily="18" charset="0"/>
              </a:rPr>
              <a:t>PSYCHOLOGY</a:t>
            </a:r>
            <a:br>
              <a:rPr lang="en-GB" sz="1800" b="1" i="0" dirty="0">
                <a:solidFill>
                  <a:schemeClr val="accent2">
                    <a:lumMod val="50000"/>
                  </a:schemeClr>
                </a:solidFill>
                <a:latin typeface="Times New Roman" panose="02020603050405020304" pitchFamily="18" charset="0"/>
                <a:cs typeface="Times New Roman" panose="02020603050405020304" pitchFamily="18" charset="0"/>
              </a:rPr>
            </a:br>
            <a:br>
              <a:rPr lang="en-GB" sz="1800" i="0" dirty="0">
                <a:latin typeface="Times New Roman" panose="02020603050405020304" pitchFamily="18" charset="0"/>
                <a:cs typeface="Times New Roman" panose="02020603050405020304" pitchFamily="18" charset="0"/>
              </a:rPr>
            </a:br>
            <a:r>
              <a:rPr lang="en-GB" sz="2400" i="0" dirty="0">
                <a:latin typeface="Times New Roman" panose="02020603050405020304" pitchFamily="18" charset="0"/>
                <a:cs typeface="Times New Roman" panose="02020603050405020304" pitchFamily="18" charset="0"/>
              </a:rPr>
              <a:t>It is a multifaceted discipline that includes different areas of action (</a:t>
            </a:r>
            <a:r>
              <a:rPr lang="en-GB" sz="2400" i="0" dirty="0">
                <a:solidFill>
                  <a:schemeClr val="accent6">
                    <a:lumMod val="75000"/>
                  </a:schemeClr>
                </a:solidFill>
                <a:latin typeface="Times New Roman" panose="02020603050405020304" pitchFamily="18" charset="0"/>
                <a:cs typeface="Times New Roman" panose="02020603050405020304" pitchFamily="18" charset="0"/>
              </a:rPr>
              <a:t>social behaviour, mental health, cognitive and emotional processes</a:t>
            </a:r>
            <a:r>
              <a:rPr lang="en-GB" sz="2400" i="0" dirty="0">
                <a:latin typeface="Times New Roman" panose="02020603050405020304" pitchFamily="18" charset="0"/>
                <a:cs typeface="Times New Roman" panose="02020603050405020304" pitchFamily="18" charset="0"/>
              </a:rPr>
              <a:t>) and </a:t>
            </a:r>
            <a:r>
              <a:rPr lang="en-GB" sz="2400" i="0" dirty="0">
                <a:solidFill>
                  <a:schemeClr val="accent6">
                    <a:lumMod val="75000"/>
                  </a:schemeClr>
                </a:solidFill>
                <a:latin typeface="Times New Roman" panose="02020603050405020304" pitchFamily="18" charset="0"/>
                <a:cs typeface="Times New Roman" panose="02020603050405020304" pitchFamily="18" charset="0"/>
              </a:rPr>
              <a:t>human development</a:t>
            </a:r>
            <a:r>
              <a:rPr lang="en-GB" sz="2400" i="0" dirty="0">
                <a:latin typeface="Times New Roman" panose="02020603050405020304" pitchFamily="18" charset="0"/>
                <a:cs typeface="Times New Roman" panose="02020603050405020304" pitchFamily="18" charset="0"/>
              </a:rPr>
              <a:t>. Personal self-knowledge will help us to know where our limitations and capacities are, focus on our tasks and express our desires in an assertive way.</a:t>
            </a:r>
            <a:r>
              <a:rPr lang="en-DE" sz="2400" i="0"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243633" y="5101793"/>
            <a:ext cx="5068567" cy="797089"/>
          </a:xfrm>
        </p:spPr>
        <p:txBody>
          <a:bodyPr>
            <a:normAutofit/>
          </a:bodyPr>
          <a:lstStyle/>
          <a:p>
            <a:r>
              <a:rPr lang="en-GB" sz="1100" b="1" dirty="0">
                <a:solidFill>
                  <a:schemeClr val="accent6">
                    <a:lumMod val="75000"/>
                  </a:schemeClr>
                </a:solidFill>
              </a:rPr>
              <a:t>EUROMOONMARS</a:t>
            </a:r>
          </a:p>
          <a:p>
            <a:r>
              <a:rPr lang="en-GB" sz="1100" dirty="0">
                <a:solidFill>
                  <a:schemeClr val="accent6">
                    <a:lumMod val="75000"/>
                  </a:schemeClr>
                </a:solidFill>
              </a:rPr>
              <a:t>Celia Avila-Rauch- Brent Reymen- Bernard Foing</a:t>
            </a:r>
            <a:endParaRPr lang="en-DE" sz="1100" dirty="0">
              <a:solidFill>
                <a:schemeClr val="accent6">
                  <a:lumMod val="75000"/>
                </a:schemeClr>
              </a:solidFill>
            </a:endParaRPr>
          </a:p>
        </p:txBody>
      </p:sp>
      <p:sp>
        <p:nvSpPr>
          <p:cNvPr id="15" name="Rectangle 14">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Tree>
    <p:extLst>
      <p:ext uri="{BB962C8B-B14F-4D97-AF65-F5344CB8AC3E}">
        <p14:creationId xmlns:p14="http://schemas.microsoft.com/office/powerpoint/2010/main" val="301387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1453839" y="1823544"/>
            <a:ext cx="5808809" cy="3624111"/>
          </a:xfrm>
        </p:spPr>
        <p:txBody>
          <a:bodyPr>
            <a:normAutofit fontScale="90000"/>
          </a:bodyPr>
          <a:lstStyle/>
          <a:p>
            <a:br>
              <a:rPr lang="en-GB" sz="1800" b="1" i="0" dirty="0">
                <a:solidFill>
                  <a:schemeClr val="accent2">
                    <a:lumMod val="50000"/>
                  </a:schemeClr>
                </a:solidFill>
                <a:latin typeface="Times New Roman" panose="02020603050405020304" pitchFamily="18" charset="0"/>
                <a:cs typeface="Times New Roman" panose="02020603050405020304" pitchFamily="18" charset="0"/>
              </a:rPr>
            </a:b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Mental preparation of individuals and teams, team training and ongoing psychological support, as well as the application of HUMAN FACTORS and ergonomics.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Making human performance safe and successful during and after the mission</a:t>
            </a:r>
            <a:br>
              <a:rPr lang="en-US" sz="2400" dirty="0">
                <a:latin typeface="Times New Roman" panose="02020603050405020304" pitchFamily="18" charset="0"/>
                <a:cs typeface="Times New Roman" panose="02020603050405020304" pitchFamily="18" charset="0"/>
              </a:rPr>
            </a:br>
            <a:br>
              <a:rPr lang="en-DE" sz="2400" dirty="0"/>
            </a:br>
            <a:r>
              <a:rPr lang="en-US" sz="2400" dirty="0">
                <a:latin typeface="Times New Roman" panose="02020603050405020304" pitchFamily="18" charset="0"/>
                <a:cs typeface="Times New Roman" panose="02020603050405020304" pitchFamily="18" charset="0"/>
              </a:rPr>
              <a:t>- High- performance Teams often experience a series of stressors that might have an impact on who individuals think and feel while in their work.</a:t>
            </a:r>
            <a:br>
              <a:rPr lang="en-DE" sz="2400" dirty="0"/>
            </a:br>
            <a:br>
              <a:rPr lang="en-US" sz="2400" dirty="0"/>
            </a:br>
            <a:endParaRPr lang="en-DE" sz="2400" i="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658792" y="5100814"/>
            <a:ext cx="5068567" cy="505476"/>
          </a:xfrm>
        </p:spPr>
        <p:txBody>
          <a:bodyPr>
            <a:normAutofit/>
          </a:bodyPr>
          <a:lstStyle/>
          <a:p>
            <a:r>
              <a:rPr lang="en-GB" sz="1100" b="1" dirty="0">
                <a:solidFill>
                  <a:schemeClr val="accent6">
                    <a:lumMod val="75000"/>
                  </a:schemeClr>
                </a:solidFill>
              </a:rPr>
              <a:t>EUROMOONMARS</a:t>
            </a:r>
          </a:p>
          <a:p>
            <a:r>
              <a:rPr lang="en-GB" sz="1100" dirty="0">
                <a:solidFill>
                  <a:schemeClr val="accent6">
                    <a:lumMod val="75000"/>
                  </a:schemeClr>
                </a:solidFill>
              </a:rPr>
              <a:t>Celia Avila-Rauch- Brent Reymen- Bernard Foing</a:t>
            </a:r>
            <a:endParaRPr lang="en-DE" sz="1100" dirty="0">
              <a:solidFill>
                <a:schemeClr val="accent6">
                  <a:lumMod val="75000"/>
                </a:schemeClr>
              </a:solidFill>
            </a:endParaRPr>
          </a:p>
        </p:txBody>
      </p: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
        <p:nvSpPr>
          <p:cNvPr id="14" name="TextBox 13">
            <a:extLst>
              <a:ext uri="{FF2B5EF4-FFF2-40B4-BE49-F238E27FC236}">
                <a16:creationId xmlns:a16="http://schemas.microsoft.com/office/drawing/2014/main" id="{CAE1E47B-DDFB-BDDA-41E8-B0B3AAC21A3D}"/>
              </a:ext>
            </a:extLst>
          </p:cNvPr>
          <p:cNvSpPr txBox="1"/>
          <p:nvPr/>
        </p:nvSpPr>
        <p:spPr>
          <a:xfrm>
            <a:off x="1534511" y="1410345"/>
            <a:ext cx="6096000" cy="369332"/>
          </a:xfrm>
          <a:prstGeom prst="rect">
            <a:avLst/>
          </a:prstGeom>
          <a:noFill/>
        </p:spPr>
        <p:txBody>
          <a:bodyPr wrap="square">
            <a:spAutoFit/>
          </a:bodyPr>
          <a:lstStyle/>
          <a:p>
            <a:r>
              <a:rPr lang="en-GB" sz="1800" b="1" i="0" dirty="0">
                <a:solidFill>
                  <a:schemeClr val="accent2">
                    <a:lumMod val="50000"/>
                  </a:schemeClr>
                </a:solidFill>
                <a:latin typeface="Times New Roman" panose="02020603050405020304" pitchFamily="18" charset="0"/>
                <a:cs typeface="Times New Roman" panose="02020603050405020304" pitchFamily="18" charset="0"/>
              </a:rPr>
              <a:t>SPACE PSYCHOLOGY</a:t>
            </a:r>
            <a:endParaRPr lang="en-DE" dirty="0"/>
          </a:p>
        </p:txBody>
      </p:sp>
    </p:spTree>
    <p:extLst>
      <p:ext uri="{BB962C8B-B14F-4D97-AF65-F5344CB8AC3E}">
        <p14:creationId xmlns:p14="http://schemas.microsoft.com/office/powerpoint/2010/main" val="35998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953037" y="1559768"/>
            <a:ext cx="5359163" cy="3711170"/>
          </a:xfrm>
        </p:spPr>
        <p:txBody>
          <a:bodyPr>
            <a:normAutofit fontScale="90000"/>
          </a:bodyPr>
          <a:lstStyle/>
          <a:p>
            <a:br>
              <a:rPr lang="en-GB" sz="2400" dirty="0">
                <a:latin typeface="Arial" panose="020B0604020202020204" pitchFamily="34" charset="0"/>
                <a:cs typeface="Arial" panose="020B0604020202020204" pitchFamily="34" charset="0"/>
              </a:rPr>
            </a:br>
            <a:r>
              <a:rPr lang="en-GB" sz="2400" b="1" dirty="0">
                <a:solidFill>
                  <a:schemeClr val="accent6">
                    <a:lumMod val="75000"/>
                  </a:schemeClr>
                </a:solidFill>
                <a:latin typeface="Times New Roman" panose="02020603050405020304" pitchFamily="18" charset="0"/>
                <a:cs typeface="Times New Roman" panose="02020603050405020304" pitchFamily="18" charset="0"/>
              </a:rPr>
              <a:t>High-performance teams are focused in:</a:t>
            </a:r>
            <a:br>
              <a:rPr lang="en-GB" sz="2400" b="1" dirty="0">
                <a:solidFill>
                  <a:schemeClr val="accent6">
                    <a:lumMod val="75000"/>
                  </a:schemeClr>
                </a:solidFill>
                <a:latin typeface="Times New Roman" panose="02020603050405020304" pitchFamily="18" charset="0"/>
                <a:cs typeface="Times New Roman" panose="02020603050405020304" pitchFamily="18" charset="0"/>
              </a:rPr>
            </a:br>
            <a:br>
              <a:rPr lang="en-GB" sz="2400" dirty="0">
                <a:solidFill>
                  <a:schemeClr val="accent6">
                    <a:lumMod val="75000"/>
                  </a:schemeClr>
                </a:solidFill>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1.  Work with the issues and apply innovative thinking.</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2. Clarify the personal values, shared respect and identity</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3. Assess the risks and keep the team on track</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4. Focus on building bridges and creating a team spirit</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5. Empathy</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6. Effectively Communication</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7. The power of the Emotions</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8. Cognitive Processes</a:t>
            </a:r>
            <a:br>
              <a:rPr lang="en-GB" sz="2400" dirty="0">
                <a:latin typeface="Arial" panose="020B0604020202020204" pitchFamily="34" charset="0"/>
                <a:cs typeface="Arial" panose="020B0604020202020204" pitchFamily="34" charset="0"/>
              </a:rPr>
            </a:br>
            <a:endParaRPr lang="en-DE" sz="2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284336" y="5603501"/>
            <a:ext cx="4987159" cy="352097"/>
          </a:xfrm>
        </p:spPr>
        <p:txBody>
          <a:bodyPr>
            <a:normAutofit fontScale="32500" lnSpcReduction="20000"/>
          </a:bodyPr>
          <a:lstStyle/>
          <a:p>
            <a:r>
              <a:rPr lang="en-GB" sz="2400" b="1" dirty="0">
                <a:solidFill>
                  <a:schemeClr val="accent6">
                    <a:lumMod val="75000"/>
                  </a:schemeClr>
                </a:solidFill>
              </a:rPr>
              <a:t>EUROMOONMARS</a:t>
            </a:r>
          </a:p>
          <a:p>
            <a:r>
              <a:rPr lang="en-GB" sz="2400" dirty="0">
                <a:solidFill>
                  <a:schemeClr val="accent6">
                    <a:lumMod val="75000"/>
                  </a:schemeClr>
                </a:solidFill>
              </a:rPr>
              <a:t>Celia Avila-Rauch- Brent Reymen- Bernard Foing</a:t>
            </a:r>
            <a:endParaRPr lang="en-DE" sz="2400" dirty="0">
              <a:solidFill>
                <a:schemeClr val="accent6">
                  <a:lumMod val="75000"/>
                </a:schemeClr>
              </a:solidFill>
            </a:endParaRPr>
          </a:p>
        </p:txBody>
      </p:sp>
      <p:sp>
        <p:nvSpPr>
          <p:cNvPr id="28" name="Rectangle 27">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Tree>
    <p:extLst>
      <p:ext uri="{BB962C8B-B14F-4D97-AF65-F5344CB8AC3E}">
        <p14:creationId xmlns:p14="http://schemas.microsoft.com/office/powerpoint/2010/main" val="2285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descr="The 2016 United States Olympic Basketball Team: High-Performing but Lacking  Resilience? - Evans Consulting">
            <a:extLst>
              <a:ext uri="{FF2B5EF4-FFF2-40B4-BE49-F238E27FC236}">
                <a16:creationId xmlns:a16="http://schemas.microsoft.com/office/drawing/2014/main" id="{46FD795F-0D80-AA93-0167-095AA410A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39703" y="645106"/>
            <a:ext cx="5564663" cy="5564663"/>
          </a:xfrm>
          <a:prstGeom prst="rect">
            <a:avLst/>
          </a:prstGeom>
          <a:noFill/>
        </p:spPr>
      </p:pic>
      <p:sp>
        <p:nvSpPr>
          <p:cNvPr id="21" name="Rectangle 2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5"/>
            <a:ext cx="4143830" cy="2785536"/>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365"/>
            <a:ext cx="3813048" cy="245973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7655167" y="1127262"/>
            <a:ext cx="3586032" cy="1817942"/>
          </a:xfrm>
        </p:spPr>
        <p:txBody>
          <a:bodyPr>
            <a:normAutofit fontScale="90000"/>
          </a:bodyPr>
          <a:lstStyle/>
          <a:p>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Commander </a:t>
            </a:r>
            <a:r>
              <a:rPr lang="en-GB" sz="2000" dirty="0">
                <a:solidFill>
                  <a:schemeClr val="bg1"/>
                </a:solidFill>
                <a:latin typeface="Arial" panose="020B0604020202020204" pitchFamily="34" charset="0"/>
                <a:cs typeface="Arial" panose="020B0604020202020204" pitchFamily="34" charset="0"/>
              </a:rPr>
              <a:t>(provide the answer)</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Manager </a:t>
            </a:r>
            <a:r>
              <a:rPr lang="en-GB" sz="1800" dirty="0">
                <a:solidFill>
                  <a:schemeClr val="bg1"/>
                </a:solidFill>
                <a:latin typeface="Arial" panose="020B0604020202020204" pitchFamily="34" charset="0"/>
                <a:cs typeface="Arial" panose="020B0604020202020204" pitchFamily="34" charset="0"/>
              </a:rPr>
              <a:t>(organise process)</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Leadership </a:t>
            </a:r>
            <a:r>
              <a:rPr lang="en-GB" sz="2000" dirty="0">
                <a:solidFill>
                  <a:schemeClr val="bg1"/>
                </a:solidFill>
                <a:latin typeface="Arial" panose="020B0604020202020204" pitchFamily="34" charset="0"/>
                <a:cs typeface="Arial" panose="020B0604020202020204" pitchFamily="34" charset="0"/>
              </a:rPr>
              <a:t>(</a:t>
            </a:r>
            <a:r>
              <a:rPr lang="en-GB" sz="1800" dirty="0">
                <a:solidFill>
                  <a:schemeClr val="bg1"/>
                </a:solidFill>
                <a:latin typeface="Arial" panose="020B0604020202020204" pitchFamily="34" charset="0"/>
                <a:cs typeface="Arial" panose="020B0604020202020204" pitchFamily="34" charset="0"/>
              </a:rPr>
              <a:t>ask questions</a:t>
            </a:r>
            <a:r>
              <a:rPr lang="en-GB" sz="2000" dirty="0">
                <a:solidFill>
                  <a:schemeClr val="bg1"/>
                </a:solidFill>
                <a:latin typeface="Arial" panose="020B0604020202020204" pitchFamily="34" charset="0"/>
                <a:cs typeface="Arial" panose="020B0604020202020204" pitchFamily="34" charset="0"/>
              </a:rPr>
              <a:t>)</a:t>
            </a:r>
            <a:br>
              <a:rPr lang="en-GB" sz="2000" dirty="0">
                <a:solidFill>
                  <a:schemeClr val="bg1"/>
                </a:solidFill>
                <a:latin typeface="Arial" panose="020B0604020202020204" pitchFamily="34" charset="0"/>
                <a:cs typeface="Arial" panose="020B0604020202020204" pitchFamily="34" charset="0"/>
              </a:rPr>
            </a:br>
            <a:endParaRPr lang="en-DE" sz="2000" dirty="0">
              <a:solidFill>
                <a:schemeClr val="bg1"/>
              </a:solidFill>
              <a:latin typeface="Arial" panose="020B0604020202020204" pitchFamily="34" charset="0"/>
              <a:cs typeface="Arial" panose="020B0604020202020204" pitchFamily="34" charset="0"/>
            </a:endParaRPr>
          </a:p>
        </p:txBody>
      </p: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3"/>
          <a:srcRect r="50481"/>
          <a:stretch/>
        </p:blipFill>
        <p:spPr>
          <a:xfrm>
            <a:off x="8590552" y="3588029"/>
            <a:ext cx="1772367" cy="2621741"/>
          </a:xfrm>
          <a:prstGeom prst="rect">
            <a:avLst/>
          </a:prstGeom>
        </p:spPr>
      </p:pic>
      <p:sp>
        <p:nvSpPr>
          <p:cNvPr id="11" name="TextBox 10">
            <a:extLst>
              <a:ext uri="{FF2B5EF4-FFF2-40B4-BE49-F238E27FC236}">
                <a16:creationId xmlns:a16="http://schemas.microsoft.com/office/drawing/2014/main" id="{7D867742-CF55-0152-CFAC-522EF8F710D8}"/>
              </a:ext>
            </a:extLst>
          </p:cNvPr>
          <p:cNvSpPr txBox="1"/>
          <p:nvPr/>
        </p:nvSpPr>
        <p:spPr>
          <a:xfrm>
            <a:off x="304183" y="6208544"/>
            <a:ext cx="6096000" cy="461665"/>
          </a:xfrm>
          <a:prstGeom prst="rect">
            <a:avLst/>
          </a:prstGeom>
          <a:noFill/>
        </p:spPr>
        <p:txBody>
          <a:bodyPr wrap="square">
            <a:spAutoFit/>
          </a:bodyPr>
          <a:lstStyle/>
          <a:p>
            <a:r>
              <a:rPr lang="en-GB" sz="1200" b="1" dirty="0">
                <a:solidFill>
                  <a:schemeClr val="accent6">
                    <a:lumMod val="75000"/>
                  </a:schemeClr>
                </a:solidFill>
              </a:rPr>
              <a:t>EUROMOONMARS</a:t>
            </a:r>
          </a:p>
          <a:p>
            <a:r>
              <a:rPr lang="en-GB" sz="1200" dirty="0">
                <a:solidFill>
                  <a:schemeClr val="accent6">
                    <a:lumMod val="75000"/>
                  </a:schemeClr>
                </a:solidFill>
              </a:rPr>
              <a:t>Celia Avila-Rauch- Brent Reymen- Bernard Foing</a:t>
            </a:r>
            <a:endParaRPr lang="en-DE" sz="1200" dirty="0">
              <a:solidFill>
                <a:schemeClr val="accent6">
                  <a:lumMod val="75000"/>
                </a:schemeClr>
              </a:solidFill>
            </a:endParaRPr>
          </a:p>
        </p:txBody>
      </p:sp>
    </p:spTree>
    <p:extLst>
      <p:ext uri="{BB962C8B-B14F-4D97-AF65-F5344CB8AC3E}">
        <p14:creationId xmlns:p14="http://schemas.microsoft.com/office/powerpoint/2010/main" val="4954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1629103" y="1439917"/>
            <a:ext cx="5885794" cy="3683876"/>
          </a:xfrm>
        </p:spPr>
        <p:txBody>
          <a:bodyPr>
            <a:normAutofit fontScale="90000"/>
          </a:bodyPr>
          <a:lstStyle/>
          <a:p>
            <a:pPr algn="l"/>
            <a:br>
              <a:rPr lang="en-GB" sz="1800" b="1" i="0" dirty="0">
                <a:latin typeface="Times New Roman" panose="02020603050405020304" pitchFamily="18" charset="0"/>
                <a:cs typeface="Times New Roman" panose="02020603050405020304" pitchFamily="18" charset="0"/>
              </a:rPr>
            </a:br>
            <a:r>
              <a:rPr lang="en-GB" sz="1800" b="1" i="0" dirty="0">
                <a:latin typeface="Times New Roman" panose="02020603050405020304" pitchFamily="18" charset="0"/>
                <a:cs typeface="Times New Roman" panose="02020603050405020304" pitchFamily="18" charset="0"/>
              </a:rPr>
              <a:t>HOW SPACE PSYCHOLOGY CAN BENEFIT THE TEAM?</a:t>
            </a:r>
            <a:br>
              <a:rPr lang="en-GB" sz="1800" b="1" i="0" dirty="0">
                <a:latin typeface="Times New Roman" panose="02020603050405020304" pitchFamily="18" charset="0"/>
                <a:cs typeface="Times New Roman" panose="02020603050405020304" pitchFamily="18" charset="0"/>
              </a:rPr>
            </a:br>
            <a:br>
              <a:rPr lang="en-GB" sz="1800" i="0" dirty="0">
                <a:latin typeface="Times New Roman" panose="02020603050405020304" pitchFamily="18" charset="0"/>
                <a:cs typeface="Times New Roman" panose="02020603050405020304" pitchFamily="18" charset="0"/>
              </a:rPr>
            </a:b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When you mask your emotions, you limit your cognitive capacity.   </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Living aligned with your personal values moves your motivation from obsession to dedication and communication.</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Identifying your role in the group will focus your attention on constructive problem-solving.</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When we are paralyzed, it is difficult to see issues with perspective, but doing can help us move above the situation.</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Focusing on a positive mindset, will allow our brain to become rational and logical again.</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Deep breathing lowers your stress hormones by 30%, which haves an instant physiological impact on our body.</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Focused attention has many benefits, including an increased immune system, better quality sleep and lower levels of depression and anxiety. </a:t>
            </a:r>
            <a:br>
              <a:rPr lang="en-GB" sz="1800" i="0" dirty="0">
                <a:latin typeface="Times New Roman" panose="02020603050405020304" pitchFamily="18" charset="0"/>
                <a:cs typeface="Times New Roman" panose="02020603050405020304" pitchFamily="18" charset="0"/>
              </a:rPr>
            </a:br>
            <a:r>
              <a:rPr lang="en-GB" sz="1800" i="0" dirty="0">
                <a:latin typeface="Times New Roman" panose="02020603050405020304" pitchFamily="18" charset="0"/>
                <a:cs typeface="Times New Roman" panose="02020603050405020304" pitchFamily="18" charset="0"/>
              </a:rPr>
              <a:t> </a:t>
            </a:r>
            <a:br>
              <a:rPr lang="en-GB" sz="1800" i="0" dirty="0">
                <a:latin typeface="Times New Roman" panose="02020603050405020304" pitchFamily="18" charset="0"/>
                <a:cs typeface="Times New Roman" panose="02020603050405020304" pitchFamily="18" charset="0"/>
              </a:rPr>
            </a:br>
            <a:endParaRPr lang="en-DE" sz="1800" i="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926067" y="5020836"/>
            <a:ext cx="5068567" cy="397247"/>
          </a:xfrm>
        </p:spPr>
        <p:txBody>
          <a:bodyPr>
            <a:normAutofit fontScale="92500" lnSpcReduction="20000"/>
          </a:bodyPr>
          <a:lstStyle/>
          <a:p>
            <a:r>
              <a:rPr lang="en-GB" sz="1100" b="1" dirty="0">
                <a:solidFill>
                  <a:schemeClr val="accent6">
                    <a:lumMod val="75000"/>
                  </a:schemeClr>
                </a:solidFill>
              </a:rPr>
              <a:t>EUROMOONMARS</a:t>
            </a:r>
          </a:p>
          <a:p>
            <a:r>
              <a:rPr lang="en-GB" sz="1100" dirty="0">
                <a:solidFill>
                  <a:schemeClr val="accent6">
                    <a:lumMod val="75000"/>
                  </a:schemeClr>
                </a:solidFill>
              </a:rPr>
              <a:t>Celia Avila-Rauch- Brent Reymen- Bernard Foing</a:t>
            </a:r>
            <a:endParaRPr lang="en-DE" sz="1100" dirty="0">
              <a:solidFill>
                <a:schemeClr val="accent6">
                  <a:lumMod val="75000"/>
                </a:schemeClr>
              </a:solidFill>
            </a:endParaRPr>
          </a:p>
        </p:txBody>
      </p: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Tree>
    <p:extLst>
      <p:ext uri="{BB962C8B-B14F-4D97-AF65-F5344CB8AC3E}">
        <p14:creationId xmlns:p14="http://schemas.microsoft.com/office/powerpoint/2010/main" val="18128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2039007" y="1770994"/>
            <a:ext cx="5068567" cy="3296844"/>
          </a:xfrm>
        </p:spPr>
        <p:txBody>
          <a:bodyPr>
            <a:normAutofit/>
          </a:bodyPr>
          <a:lstStyle/>
          <a:p>
            <a:r>
              <a:rPr lang="en-DE" sz="2400" dirty="0">
                <a:latin typeface="Times New Roman" panose="02020603050405020304" pitchFamily="18" charset="0"/>
                <a:cs typeface="Times New Roman" panose="02020603050405020304" pitchFamily="18" charset="0"/>
              </a:rPr>
              <a:t>Our current research </a:t>
            </a:r>
            <a:r>
              <a:rPr lang="en-GB" sz="2400" dirty="0">
                <a:latin typeface="Times New Roman" panose="02020603050405020304" pitchFamily="18" charset="0"/>
                <a:cs typeface="Times New Roman" panose="02020603050405020304" pitchFamily="18" charset="0"/>
              </a:rPr>
              <a:t>project in </a:t>
            </a:r>
            <a:r>
              <a:rPr lang="en-GB" sz="2400" b="1" dirty="0">
                <a:latin typeface="Times New Roman" panose="02020603050405020304" pitchFamily="18" charset="0"/>
                <a:cs typeface="Times New Roman" panose="02020603050405020304" pitchFamily="18" charset="0"/>
              </a:rPr>
              <a:t>EMM</a:t>
            </a:r>
            <a:r>
              <a:rPr lang="en-GB" sz="2400" dirty="0">
                <a:latin typeface="Times New Roman" panose="02020603050405020304" pitchFamily="18" charset="0"/>
                <a:cs typeface="Times New Roman" panose="02020603050405020304" pitchFamily="18" charset="0"/>
              </a:rPr>
              <a:t> </a:t>
            </a:r>
            <a:r>
              <a:rPr lang="en-DE" sz="2400" dirty="0">
                <a:latin typeface="Times New Roman" panose="02020603050405020304" pitchFamily="18" charset="0"/>
                <a:cs typeface="Times New Roman" panose="02020603050405020304" pitchFamily="18" charset="0"/>
              </a:rPr>
              <a:t>is a theoretical descriptive form. It is focused on determining whether factors affecting human behaviour, cognitive processes and responsibilities in high-performance professions could have a significant long-term psychophysiological benefit if we apply emotional intelligence skills training. </a:t>
            </a: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1479699" y="4829503"/>
            <a:ext cx="6187181" cy="623220"/>
          </a:xfrm>
        </p:spPr>
        <p:txBody>
          <a:bodyPr>
            <a:normAutofit/>
          </a:bodyPr>
          <a:lstStyle/>
          <a:p>
            <a:r>
              <a:rPr lang="en-GB" sz="1200" b="1" dirty="0">
                <a:solidFill>
                  <a:schemeClr val="accent6">
                    <a:lumMod val="75000"/>
                  </a:schemeClr>
                </a:solidFill>
              </a:rPr>
              <a:t>EUROMOONMARS</a:t>
            </a:r>
          </a:p>
          <a:p>
            <a:r>
              <a:rPr lang="en-GB" sz="1200" dirty="0">
                <a:solidFill>
                  <a:schemeClr val="accent6">
                    <a:lumMod val="75000"/>
                  </a:schemeClr>
                </a:solidFill>
              </a:rPr>
              <a:t>Celia Avila-Rauch- Brent Reymen- Bernard Foing</a:t>
            </a:r>
            <a:endParaRPr lang="en-DE" sz="1200" dirty="0">
              <a:solidFill>
                <a:schemeClr val="accent6">
                  <a:lumMod val="75000"/>
                </a:schemeClr>
              </a:solidFill>
            </a:endParaRPr>
          </a:p>
        </p:txBody>
      </p:sp>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2"/>
          <a:srcRect r="50481"/>
          <a:stretch/>
        </p:blipFill>
        <p:spPr>
          <a:xfrm>
            <a:off x="7555832" y="10"/>
            <a:ext cx="4636163" cy="6857990"/>
          </a:xfrm>
          <a:prstGeom prst="rect">
            <a:avLst/>
          </a:prstGeom>
        </p:spPr>
      </p:pic>
    </p:spTree>
    <p:extLst>
      <p:ext uri="{BB962C8B-B14F-4D97-AF65-F5344CB8AC3E}">
        <p14:creationId xmlns:p14="http://schemas.microsoft.com/office/powerpoint/2010/main" val="35913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mountain ranges during nighttime">
            <a:extLst>
              <a:ext uri="{FF2B5EF4-FFF2-40B4-BE49-F238E27FC236}">
                <a16:creationId xmlns:a16="http://schemas.microsoft.com/office/drawing/2014/main" id="{C2EEDB6C-5429-8A67-B795-93A4F24293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75" r="6767" b="1"/>
          <a:stretch/>
        </p:blipFill>
        <p:spPr bwMode="auto">
          <a:xfrm rot="21600000">
            <a:off x="-1" y="10"/>
            <a:ext cx="6095997" cy="4530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ky full of stars">
            <a:extLst>
              <a:ext uri="{FF2B5EF4-FFF2-40B4-BE49-F238E27FC236}">
                <a16:creationId xmlns:a16="http://schemas.microsoft.com/office/drawing/2014/main" id="{EAE1BDCF-F893-3FC1-1732-708E3B197E61}"/>
              </a:ext>
            </a:extLst>
          </p:cNvPr>
          <p:cNvPicPr>
            <a:picLocks noChangeAspect="1"/>
          </p:cNvPicPr>
          <p:nvPr/>
        </p:nvPicPr>
        <p:blipFill rotWithShape="1">
          <a:blip r:embed="rId3"/>
          <a:srcRect r="1429"/>
          <a:stretch/>
        </p:blipFill>
        <p:spPr>
          <a:xfrm>
            <a:off x="6096004" y="10"/>
            <a:ext cx="6095996" cy="4530063"/>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ECBF188-195E-AE3A-D16B-19C2C182F3DE}"/>
              </a:ext>
            </a:extLst>
          </p:cNvPr>
          <p:cNvSpPr>
            <a:spLocks noGrp="1"/>
          </p:cNvSpPr>
          <p:nvPr>
            <p:ph type="ctrTitle"/>
          </p:nvPr>
        </p:nvSpPr>
        <p:spPr>
          <a:xfrm>
            <a:off x="372723" y="4956811"/>
            <a:ext cx="11439414" cy="897439"/>
          </a:xfrm>
        </p:spPr>
        <p:txBody>
          <a:bodyPr>
            <a:normAutofit/>
          </a:bodyPr>
          <a:lstStyle/>
          <a:p>
            <a:br>
              <a:rPr lang="en-GB" sz="3100" dirty="0">
                <a:solidFill>
                  <a:schemeClr val="tx1"/>
                </a:solidFill>
                <a:latin typeface="Arial" panose="020B0604020202020204" pitchFamily="34" charset="0"/>
                <a:cs typeface="Arial" panose="020B0604020202020204" pitchFamily="34" charset="0"/>
              </a:rPr>
            </a:br>
            <a:r>
              <a:rPr lang="en-GB" sz="3100" dirty="0">
                <a:solidFill>
                  <a:schemeClr val="tx1"/>
                </a:solidFill>
                <a:latin typeface="Arial" panose="020B0604020202020204" pitchFamily="34" charset="0"/>
                <a:cs typeface="Arial" panose="020B0604020202020204" pitchFamily="34" charset="0"/>
              </a:rPr>
              <a:t>Thank you </a:t>
            </a:r>
            <a:endParaRPr lang="en-DE" sz="3100"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BDEBFE3-EF99-42DA-9334-D673BB759A92}"/>
              </a:ext>
            </a:extLst>
          </p:cNvPr>
          <p:cNvSpPr>
            <a:spLocks noGrp="1"/>
          </p:cNvSpPr>
          <p:nvPr>
            <p:ph type="subTitle" idx="1"/>
          </p:nvPr>
        </p:nvSpPr>
        <p:spPr>
          <a:xfrm>
            <a:off x="764275" y="5854250"/>
            <a:ext cx="10656310" cy="440534"/>
          </a:xfrm>
        </p:spPr>
        <p:txBody>
          <a:bodyPr>
            <a:normAutofit/>
          </a:bodyPr>
          <a:lstStyle/>
          <a:p>
            <a:pPr>
              <a:lnSpc>
                <a:spcPct val="110000"/>
              </a:lnSpc>
              <a:spcAft>
                <a:spcPts val="600"/>
              </a:spcAft>
            </a:pPr>
            <a:r>
              <a:rPr lang="en-GB" sz="700" b="1">
                <a:solidFill>
                  <a:schemeClr val="tx1"/>
                </a:solidFill>
              </a:rPr>
              <a:t>EUROMOONMARS</a:t>
            </a:r>
          </a:p>
          <a:p>
            <a:pPr>
              <a:lnSpc>
                <a:spcPct val="110000"/>
              </a:lnSpc>
              <a:spcAft>
                <a:spcPts val="600"/>
              </a:spcAft>
            </a:pPr>
            <a:r>
              <a:rPr lang="en-GB" sz="700">
                <a:solidFill>
                  <a:schemeClr val="tx1"/>
                </a:solidFill>
              </a:rPr>
              <a:t>Celia Avila-Rauch- Brent Reymen- Bernard Foing</a:t>
            </a:r>
            <a:endParaRPr lang="en-DE" sz="700">
              <a:solidFill>
                <a:schemeClr val="tx1"/>
              </a:solidFill>
            </a:endParaRPr>
          </a:p>
        </p:txBody>
      </p:sp>
    </p:spTree>
    <p:extLst>
      <p:ext uri="{BB962C8B-B14F-4D97-AF65-F5344CB8AC3E}">
        <p14:creationId xmlns:p14="http://schemas.microsoft.com/office/powerpoint/2010/main" val="2468166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352441"/>
      </a:dk2>
      <a:lt2>
        <a:srgbClr val="E2E8E7"/>
      </a:lt2>
      <a:accent1>
        <a:srgbClr val="C34D61"/>
      </a:accent1>
      <a:accent2>
        <a:srgbClr val="B13B80"/>
      </a:accent2>
      <a:accent3>
        <a:srgbClr val="C34DC3"/>
      </a:accent3>
      <a:accent4>
        <a:srgbClr val="803BB1"/>
      </a:accent4>
      <a:accent5>
        <a:srgbClr val="604DC3"/>
      </a:accent5>
      <a:accent6>
        <a:srgbClr val="3B59B1"/>
      </a:accent6>
      <a:hlink>
        <a:srgbClr val="309282"/>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Garamond</vt:lpstr>
      <vt:lpstr>Georgia Pro</vt:lpstr>
      <vt:lpstr>Georgia Pro Cond Black</vt:lpstr>
      <vt:lpstr>Times New Roman</vt:lpstr>
      <vt:lpstr>SavonVTI</vt:lpstr>
      <vt:lpstr>Psychology in high-performance teams</vt:lpstr>
      <vt:lpstr>PSYCHOLOGY  It is a multifaceted discipline that includes different areas of action (social behaviour, mental health, cognitive and emotional processes) and human development. Personal self-knowledge will help us to know where our limitations and capacities are, focus on our tasks and express our desires in an assertive way. </vt:lpstr>
      <vt:lpstr>  - Mental preparation of individuals and teams, team training and ongoing psychological support, as well as the application of HUMAN FACTORS and ergonomics.   - Making human performance safe and successful during and after the mission  - High- performance Teams often experience a series of stressors that might have an impact on who individuals think and feel while in their work.  </vt:lpstr>
      <vt:lpstr> High-performance teams are focused in:  1.  Work with the issues and apply innovative thinking. 2. Clarify the personal values, shared respect and identity 3. Assess the risks and keep the team on track 4. Focus on building bridges and creating a team spirit 5. Empathy 6. Effectively Communication 7. The power of the Emotions 8. Cognitive Processes </vt:lpstr>
      <vt:lpstr> Commander (provide the answer) Manager (organise process) Leadership (ask questions) </vt:lpstr>
      <vt:lpstr> HOW SPACE PSYCHOLOGY CAN BENEFIT THE TEAM?   - When you mask your emotions, you limit your cognitive capacity.    - Living aligned with your personal values moves your motivation from obsession to dedication and communication. - Identifying your role in the group will focus your attention on constructive problem-solving. - When we are paralyzed, it is difficult to see issues with perspective, but doing can help us move above the situation. - Focusing on a positive mindset, will allow our brain to become rational and logical again. - Deep breathing lowers your stress hormones by 30%, which haves an instant physiological impact on our body. - Focused attention has many benefits, including an increased immune system, better quality sleep and lower levels of depression and anxiety.    </vt:lpstr>
      <vt:lpstr>Our current research project in EMM is a theoretical descriptive form. It is focused on determining whether factors affecting human behaviour, cognitive processes and responsibilities in high-performance professions could have a significant long-term psychophysiological benefit if we apply emotional intelligence skills training.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in high-performance teams</dc:title>
  <dc:creator>Celia Avila-Rauch</dc:creator>
  <cp:lastModifiedBy>Celia Avila-Rauch</cp:lastModifiedBy>
  <cp:revision>23</cp:revision>
  <dcterms:created xsi:type="dcterms:W3CDTF">2022-05-07T14:30:47Z</dcterms:created>
  <dcterms:modified xsi:type="dcterms:W3CDTF">2022-05-22T12:59:29Z</dcterms:modified>
</cp:coreProperties>
</file>