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423" r:id="rId2"/>
    <p:sldId id="386" r:id="rId3"/>
    <p:sldId id="435" r:id="rId4"/>
    <p:sldId id="425" r:id="rId5"/>
    <p:sldId id="434" r:id="rId6"/>
    <p:sldId id="427" r:id="rId7"/>
    <p:sldId id="433" r:id="rId8"/>
    <p:sldId id="430" r:id="rId9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2"/>
    <p:restoredTop sz="77075"/>
  </p:normalViewPr>
  <p:slideViewPr>
    <p:cSldViewPr snapToGrid="0" snapToObjects="1" showGuides="1">
      <p:cViewPr>
        <p:scale>
          <a:sx n="80" d="100"/>
          <a:sy n="80" d="100"/>
        </p:scale>
        <p:origin x="1000" y="480"/>
      </p:cViewPr>
      <p:guideLst>
        <p:guide pos="3840"/>
        <p:guide orient="horz" pos="2160"/>
      </p:guideLst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CC3E4-FB82-3943-8F0C-34A8770A158B}" type="datetimeFigureOut">
              <a:rPr lang="de-DE" smtClean="0"/>
              <a:t>22.05.22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02898-2D7C-D649-9F0A-5CDE37026A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7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AD715-6AB7-7445-AE00-DAF2A074494A}" type="slidenum">
              <a:rPr lang="de-DE" smtClean="0"/>
              <a:t>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137A-2D59-2C41-B5C4-1976340252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36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38189-5E6F-7A42-80C2-5AAEB6E50E5B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3F8B0-E9C1-2D41-B9B5-2CBB01BBF7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115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38189-5E6F-7A42-80C2-5AAEB6E50E5B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3F8B0-E9C1-2D41-B9B5-2CBB01BBF7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147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38189-5E6F-7A42-80C2-5AAEB6E50E5B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3F8B0-E9C1-2D41-B9B5-2CBB01BBF7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16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38189-5E6F-7A42-80C2-5AAEB6E50E5B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3F8B0-E9C1-2D41-B9B5-2CBB01BBF7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108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38189-5E6F-7A42-80C2-5AAEB6E50E5B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3F8B0-E9C1-2D41-B9B5-2CBB01BBF7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654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38189-5E6F-7A42-80C2-5AAEB6E50E5B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3F8B0-E9C1-2D41-B9B5-2CBB01BBF7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448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38189-5E6F-7A42-80C2-5AAEB6E50E5B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3F8B0-E9C1-2D41-B9B5-2CBB01BBF7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678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6FB3-632B-E04D-B20C-3F9899D66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F8DAC-6447-5B4D-941A-6A90A72C2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8E600-3957-B543-AD99-AD68DD5AD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4C66-85A0-C443-B292-B7656BCA5650}" type="datetimeFigureOut">
              <a:rPr lang="de-DE" smtClean="0"/>
              <a:t>21.05.22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41521-FA24-E84B-9FB6-8FE22059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68304-627F-1447-8F7B-4C313504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CF88-8DC8-9E43-BEEC-CF71B95BE5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864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8ADFF-CBC5-8140-8EE5-B186D2336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B7ABC4-F487-ED48-8C9C-08A2A7E36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77500-BBD3-E547-B48A-F486A4706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4C66-85A0-C443-B292-B7656BCA5650}" type="datetimeFigureOut">
              <a:rPr lang="de-DE" smtClean="0"/>
              <a:t>21.05.22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B1ED3-BA7A-FA42-83D2-DD99A535A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0F2F5-04E9-A142-8DC0-1D3A8A1BC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CF88-8DC8-9E43-BEEC-CF71B95BE5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4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460BB2-C950-C04D-A814-1D95A79C4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45E63-A375-B74D-AC72-79CFE6974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A953A-8B8E-EF47-B376-00560457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4C66-85A0-C443-B292-B7656BCA5650}" type="datetimeFigureOut">
              <a:rPr lang="de-DE" smtClean="0"/>
              <a:t>21.05.22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01243-F3D4-A34F-8CB5-02FF8333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A0C2E-882B-CD4C-8073-04ED12D50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CF88-8DC8-9E43-BEEC-CF71B95BE5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60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B0D6-BF56-C747-B722-6216AF99F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94E04-AC6D-7347-A610-770EC530C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D2480-C155-BD47-8AA3-169A19DBD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4C66-85A0-C443-B292-B7656BCA5650}" type="datetimeFigureOut">
              <a:rPr lang="de-DE" smtClean="0"/>
              <a:t>21.05.22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9219A-2004-994D-B036-0589CF09E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68B3-D3F8-A442-AEA3-E1AD425D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CF88-8DC8-9E43-BEEC-CF71B95BE5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959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9EE2A-292B-A742-8812-497E1E43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FF8B2-A94E-664E-818A-A13413A12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183FE-BDC1-B843-AD93-799C10BA2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4C66-85A0-C443-B292-B7656BCA5650}" type="datetimeFigureOut">
              <a:rPr lang="de-DE" smtClean="0"/>
              <a:t>21.05.22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5D0E2-EEE8-0345-B8B5-F670F619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2EA98-CDAE-5F48-888C-FA2EE130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CF88-8DC8-9E43-BEEC-CF71B95BE5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13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F8CBC-C257-E04F-BA1C-17E9D9274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357D5-11A9-C243-BBF0-1B03770D7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DA9C6-1282-3F49-8711-59CE2AF57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485A0-7F73-1D49-A7E2-1486FAFE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4C66-85A0-C443-B292-B7656BCA5650}" type="datetimeFigureOut">
              <a:rPr lang="de-DE" smtClean="0"/>
              <a:t>21.05.22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87A5B-1CA1-184D-832F-0404B08D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0CEF3-40FB-9C4F-AB80-9DA4244F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CF88-8DC8-9E43-BEEC-CF71B95BE5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0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34A42-2847-134A-A0ED-4830D257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EDA07-2A53-1643-B3AC-11B7B4A1F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7EFF4-AA54-CA47-9B4A-CC6F44CC3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4F546-72CC-7243-B3BE-C11174991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DD9C85-A836-F54F-BCA5-65DF3AF41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6E9658-B8B6-D243-AD49-E91E415D9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4C66-85A0-C443-B292-B7656BCA5650}" type="datetimeFigureOut">
              <a:rPr lang="de-DE" smtClean="0"/>
              <a:t>21.05.22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509940-4181-2F4D-A98A-36312CFE7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ED45AB-2CE1-644C-BD9A-315CF1ED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CF88-8DC8-9E43-BEEC-CF71B95BE5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83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E11A1-C55B-2346-83A4-3F550F3A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809959-6317-3B41-BE48-3CBC8D14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4C66-85A0-C443-B292-B7656BCA5650}" type="datetimeFigureOut">
              <a:rPr lang="de-DE" smtClean="0"/>
              <a:t>21.05.22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CF875-CF2F-6143-B78B-C1A1AF1BE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D3C00-96D0-BD49-A622-8E16B88AC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CF88-8DC8-9E43-BEEC-CF71B95BE5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54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5F9E3-A199-5642-AE52-7F85433A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4C66-85A0-C443-B292-B7656BCA5650}" type="datetimeFigureOut">
              <a:rPr lang="de-DE" smtClean="0"/>
              <a:t>21.05.22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403FE-B483-9F49-9C5E-FD7FD97B8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53E1B-DD7D-7D45-BFCD-8D27BA2B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CF88-8DC8-9E43-BEEC-CF71B95BE5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611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6E48-3271-0644-8C2F-C98F0B6F3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FFE66-CD4E-F041-8A24-5E8A304C5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0A073-E2E6-854F-8150-1452918BE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CF277-7412-4549-BB62-FC406A57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4C66-85A0-C443-B292-B7656BCA5650}" type="datetimeFigureOut">
              <a:rPr lang="de-DE" smtClean="0"/>
              <a:t>21.05.22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74DD6-0AD7-7242-ABF9-F1401987A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60E82-57FF-0646-8ECD-09B86181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CF88-8DC8-9E43-BEEC-CF71B95BE5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550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7F60A-6865-9F4D-9F26-0C4611C6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CF7BCE-899A-CC44-828E-FF8F77CE1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21FAB-1864-034D-8D1D-A9CA7BBD1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0D10D-B1B9-9340-B072-44EABAC20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4C66-85A0-C443-B292-B7656BCA5650}" type="datetimeFigureOut">
              <a:rPr lang="de-DE" smtClean="0"/>
              <a:t>21.05.22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7F51C-591C-6B4B-8B3B-3F019FB9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F92DA-A558-C744-B844-D4776A89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CF88-8DC8-9E43-BEEC-CF71B95BE5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994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086584-9C27-3745-B0B4-9F105783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FBBAA-703A-834D-8389-AECD5AA78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6B2FB-D887-DD4E-8D10-B657063CE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84C66-85A0-C443-B292-B7656BCA5650}" type="datetimeFigureOut">
              <a:rPr lang="de-DE" smtClean="0"/>
              <a:t>21.05.22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C4D-77CF-284E-ACA3-F2D25D512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57B97-FE32-694F-8178-601A7AE56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0CF88-8DC8-9E43-BEEC-CF71B95BE5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717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55/2020/889180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3.mp4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1E0DA9-AB45-4C47-A071-D10A8BC3D019}"/>
              </a:ext>
            </a:extLst>
          </p:cNvPr>
          <p:cNvSpPr/>
          <p:nvPr/>
        </p:nvSpPr>
        <p:spPr>
          <a:xfrm>
            <a:off x="0" y="-44971"/>
            <a:ext cx="12192000" cy="72582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24EF55-3D1C-5D4D-84BF-36A50B8B2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664" y="1740705"/>
            <a:ext cx="10869220" cy="2387600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Dynamics of Crustal-Scale Fluid Transport: Interaction between Darcy and </a:t>
            </a:r>
            <a:r>
              <a:rPr lang="en-GB" sz="4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Hydrofracture</a:t>
            </a:r>
            <a:r>
              <a:rPr lang="en-GB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Fluid Flow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7EAF06-9D3C-544C-9D9C-AD62884FD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0872" y="4312517"/>
            <a:ext cx="10972800" cy="2387600"/>
          </a:xfrm>
        </p:spPr>
        <p:txBody>
          <a:bodyPr>
            <a:normAutofit/>
          </a:bodyPr>
          <a:lstStyle/>
          <a:p>
            <a:r>
              <a:rPr lang="en-GB" b="1" dirty="0">
                <a:latin typeface="Helvetica" charset="0"/>
                <a:ea typeface="Helvetica" charset="0"/>
                <a:cs typeface="Helvetica" charset="0"/>
              </a:rPr>
              <a:t>Tamara de Riese</a:t>
            </a:r>
            <a:r>
              <a:rPr lang="en-GB" b="1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</a:p>
          <a:p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Paul Bons</a:t>
            </a:r>
            <a:r>
              <a:rPr lang="en-GB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, Enrique Gomez-Rivas</a:t>
            </a:r>
            <a:r>
              <a:rPr lang="en-GB" baseline="30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, Till Sachau</a:t>
            </a:r>
            <a:r>
              <a:rPr lang="en-GB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</a:p>
          <a:p>
            <a:endParaRPr lang="en-GB" sz="1900" baseline="30000" dirty="0">
              <a:latin typeface="Helvetica" charset="0"/>
              <a:ea typeface="Helvetica" charset="0"/>
              <a:cs typeface="Helvetica" charset="0"/>
            </a:endParaRPr>
          </a:p>
          <a:p>
            <a:pPr marL="228598" indent="-228598">
              <a:buAutoNum type="arabicParenBoth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Department of Geosciences, Eberhard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Karls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University Tübingen, Germany (2) 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Department of Mineralogy, Petrology and Applied Geology, University of Barcelona, Barcelona, Spain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r>
              <a:rPr lang="en-GB" sz="1200" i="1" dirty="0" err="1">
                <a:latin typeface="Helvetica" charset="0"/>
                <a:ea typeface="Helvetica" charset="0"/>
                <a:cs typeface="Helvetica" charset="0"/>
              </a:rPr>
              <a:t>tamara.de-riese@uni-tuebingen.de</a:t>
            </a:r>
            <a:r>
              <a:rPr lang="en-GB" sz="1200" i="1" dirty="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i="1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de-DE" dirty="0"/>
          </a:p>
        </p:txBody>
      </p:sp>
      <p:pic>
        <p:nvPicPr>
          <p:cNvPr id="5" name="Picture 4" descr="logo_uni_tue.png">
            <a:extLst>
              <a:ext uri="{FF2B5EF4-FFF2-40B4-BE49-F238E27FC236}">
                <a16:creationId xmlns:a16="http://schemas.microsoft.com/office/drawing/2014/main" id="{70214787-FA02-9E44-932F-F25F043BA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1" y="112909"/>
            <a:ext cx="3455088" cy="887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5E2C96-18D2-4F4A-A509-BD5676F1B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3870" y="-22732"/>
            <a:ext cx="831506" cy="8315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194F56-D399-E545-8A5D-5B41397EE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709" y="-4780"/>
            <a:ext cx="4250581" cy="1115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379BDD-DE9F-ED44-B698-C55FBC905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6163" y="-32536"/>
            <a:ext cx="1035050" cy="137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89"/>
    </mc:Choice>
    <mc:Fallback>
      <p:transition spd="slow" advTm="3648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8A110-FF8E-1548-A215-643174F8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695" y="6565201"/>
            <a:ext cx="8625840" cy="258533"/>
          </a:xfrm>
        </p:spPr>
        <p:txBody>
          <a:bodyPr/>
          <a:lstStyle/>
          <a:p>
            <a:r>
              <a:rPr lang="en-GB" sz="960" dirty="0"/>
              <a:t>EGU General Assembly 2022</a:t>
            </a:r>
          </a:p>
          <a:p>
            <a:r>
              <a:rPr lang="en-GB" sz="960" dirty="0"/>
              <a:t>EGU22-5013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6E5FCD-3821-4945-9C3E-C31C6EC19E35}"/>
              </a:ext>
            </a:extLst>
          </p:cNvPr>
          <p:cNvCxnSpPr>
            <a:cxnSpLocks/>
          </p:cNvCxnSpPr>
          <p:nvPr/>
        </p:nvCxnSpPr>
        <p:spPr>
          <a:xfrm>
            <a:off x="-100013" y="6500814"/>
            <a:ext cx="1229201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7">
            <a:extLst>
              <a:ext uri="{FF2B5EF4-FFF2-40B4-BE49-F238E27FC236}">
                <a16:creationId xmlns:a16="http://schemas.microsoft.com/office/drawing/2014/main" id="{59DBA90F-5F60-1849-AD15-7C8AFE196ADE}"/>
              </a:ext>
            </a:extLst>
          </p:cNvPr>
          <p:cNvSpPr txBox="1">
            <a:spLocks/>
          </p:cNvSpPr>
          <p:nvPr/>
        </p:nvSpPr>
        <p:spPr>
          <a:xfrm>
            <a:off x="-3554598" y="6565201"/>
            <a:ext cx="8625840" cy="258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" dirty="0"/>
              <a:t>Tamara de Riese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426A13F-D0B1-8647-83F6-0B4BB83C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92"/>
          <a:stretch/>
        </p:blipFill>
        <p:spPr>
          <a:xfrm>
            <a:off x="2366350" y="205722"/>
            <a:ext cx="7141347" cy="606043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6B8781B-F3FC-344B-9A75-8D1F6B5BABD0}"/>
              </a:ext>
            </a:extLst>
          </p:cNvPr>
          <p:cNvSpPr/>
          <p:nvPr/>
        </p:nvSpPr>
        <p:spPr>
          <a:xfrm>
            <a:off x="4328689" y="6225231"/>
            <a:ext cx="3143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0" i="0" strike="noStrike" dirty="0">
                <a:effectLst/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https://doi.org/10.1155/2020/8891801</a:t>
            </a:r>
            <a:endParaRPr lang="de-DE" sz="1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98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D1D93C58-E99F-314F-923C-8543CA2B5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" t="3316"/>
          <a:stretch/>
        </p:blipFill>
        <p:spPr>
          <a:xfrm>
            <a:off x="8407384" y="1392865"/>
            <a:ext cx="3813584" cy="22524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05B1CC2-0ED0-004F-A593-5C378D7110B3}"/>
              </a:ext>
            </a:extLst>
          </p:cNvPr>
          <p:cNvSpPr/>
          <p:nvPr/>
        </p:nvSpPr>
        <p:spPr>
          <a:xfrm>
            <a:off x="-11575" y="-85723"/>
            <a:ext cx="12232543" cy="83629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5AD1105-C43D-8F46-AAF1-924FDE477527}"/>
              </a:ext>
            </a:extLst>
          </p:cNvPr>
          <p:cNvSpPr txBox="1">
            <a:spLocks/>
          </p:cNvSpPr>
          <p:nvPr/>
        </p:nvSpPr>
        <p:spPr>
          <a:xfrm>
            <a:off x="28567" y="94245"/>
            <a:ext cx="11270853" cy="633632"/>
          </a:xfrm>
          <a:prstGeom prst="rect">
            <a:avLst/>
          </a:prstGeom>
          <a:ln>
            <a:noFill/>
          </a:ln>
        </p:spPr>
        <p:txBody>
          <a:bodyPr vert="horz" lIns="98755" tIns="49378" rIns="98755" bIns="4937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002" algn="ctr"/>
            <a:r>
              <a:rPr lang="en-US" sz="3204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Dynamics of fluid flow in the crust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8A110-FF8E-1548-A215-643174F8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695" y="6565201"/>
            <a:ext cx="8625840" cy="258533"/>
          </a:xfrm>
        </p:spPr>
        <p:txBody>
          <a:bodyPr/>
          <a:lstStyle/>
          <a:p>
            <a:r>
              <a:rPr lang="en-GB" sz="960" dirty="0"/>
              <a:t>EGU General Assembly 2022</a:t>
            </a:r>
          </a:p>
          <a:p>
            <a:r>
              <a:rPr lang="en-GB" sz="960" dirty="0"/>
              <a:t>EGU22-5013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6E5FCD-3821-4945-9C3E-C31C6EC19E35}"/>
              </a:ext>
            </a:extLst>
          </p:cNvPr>
          <p:cNvCxnSpPr>
            <a:cxnSpLocks/>
          </p:cNvCxnSpPr>
          <p:nvPr/>
        </p:nvCxnSpPr>
        <p:spPr>
          <a:xfrm>
            <a:off x="-100013" y="6500814"/>
            <a:ext cx="1229201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7">
            <a:extLst>
              <a:ext uri="{FF2B5EF4-FFF2-40B4-BE49-F238E27FC236}">
                <a16:creationId xmlns:a16="http://schemas.microsoft.com/office/drawing/2014/main" id="{59DBA90F-5F60-1849-AD15-7C8AFE196ADE}"/>
              </a:ext>
            </a:extLst>
          </p:cNvPr>
          <p:cNvSpPr txBox="1">
            <a:spLocks/>
          </p:cNvSpPr>
          <p:nvPr/>
        </p:nvSpPr>
        <p:spPr>
          <a:xfrm>
            <a:off x="-3554598" y="6565201"/>
            <a:ext cx="8625840" cy="258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" dirty="0"/>
              <a:t>Tamara de Riese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5F71ADE-7CDA-3B47-A935-7E909C173E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45" r="1825"/>
          <a:stretch/>
        </p:blipFill>
        <p:spPr>
          <a:xfrm>
            <a:off x="142867" y="1235954"/>
            <a:ext cx="4005767" cy="28031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3056F9-7A90-5A44-A194-94554ABC7F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0" r="484"/>
          <a:stretch/>
        </p:blipFill>
        <p:spPr>
          <a:xfrm>
            <a:off x="4260270" y="1239460"/>
            <a:ext cx="4136960" cy="27845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22164E3-4DA5-8042-8FF7-9A42F92809A3}"/>
              </a:ext>
            </a:extLst>
          </p:cNvPr>
          <p:cNvSpPr txBox="1"/>
          <p:nvPr/>
        </p:nvSpPr>
        <p:spPr>
          <a:xfrm>
            <a:off x="28567" y="4193507"/>
            <a:ext cx="9344239" cy="2323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Crustal scale fluid flow models often assume continuously and slow fluid flow, driven by e.g. topography.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However, structures such as hydraulic breccias or crack-seal veins indicate fluid overpressures and high fluid velocities.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High fluid velocities and pressures can only be achieved by localised flow (e.g. via mobile </a:t>
            </a:r>
            <a:r>
              <a:rPr lang="en-GB" sz="1400" dirty="0" err="1">
                <a:latin typeface="Helvetica" pitchFamily="2" charset="0"/>
              </a:rPr>
              <a:t>hydrofractures</a:t>
            </a:r>
            <a:r>
              <a:rPr lang="en-GB" sz="1400" dirty="0">
                <a:latin typeface="Helvetica" pitchFamily="2" charset="0"/>
              </a:rPr>
              <a:t>: Bons, 2001).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err="1">
                <a:latin typeface="Helvetica" pitchFamily="2" charset="0"/>
              </a:rPr>
              <a:t>Hydrofracture</a:t>
            </a:r>
            <a:r>
              <a:rPr lang="en-GB" sz="1400" dirty="0">
                <a:latin typeface="Helvetica" pitchFamily="2" charset="0"/>
              </a:rPr>
              <a:t> transport is activated when transport by diffusion Is not able to release the fluid overpressure.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Fluid sources: e.g. fluid release due to decompression or mineral dehydration reactions.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30E1E3F-6497-CA47-8801-01D9972F0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932" y="3910501"/>
            <a:ext cx="2021347" cy="21368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097167-00AD-1B46-B068-F72B4A70DEAC}"/>
              </a:ext>
            </a:extLst>
          </p:cNvPr>
          <p:cNvSpPr txBox="1"/>
          <p:nvPr/>
        </p:nvSpPr>
        <p:spPr>
          <a:xfrm>
            <a:off x="114300" y="1192433"/>
            <a:ext cx="12022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(a)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3EA2AC-8587-7346-81CF-046FF07EF12A}"/>
              </a:ext>
            </a:extLst>
          </p:cNvPr>
          <p:cNvSpPr txBox="1"/>
          <p:nvPr/>
        </p:nvSpPr>
        <p:spPr>
          <a:xfrm>
            <a:off x="4292592" y="1192434"/>
            <a:ext cx="12022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(b)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3189A6-05C1-1844-A361-01DD3AC38403}"/>
              </a:ext>
            </a:extLst>
          </p:cNvPr>
          <p:cNvSpPr txBox="1"/>
          <p:nvPr/>
        </p:nvSpPr>
        <p:spPr>
          <a:xfrm>
            <a:off x="10416447" y="6047353"/>
            <a:ext cx="1671958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" dirty="0">
                <a:latin typeface="Helvetica" pitchFamily="2" charset="0"/>
              </a:rPr>
              <a:t>Bons et al., 2012</a:t>
            </a:r>
            <a:endParaRPr lang="de-DE" sz="960" dirty="0">
              <a:latin typeface="Helvetica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EB6927-7146-BD49-A89E-8754176299CD}"/>
              </a:ext>
            </a:extLst>
          </p:cNvPr>
          <p:cNvSpPr txBox="1"/>
          <p:nvPr/>
        </p:nvSpPr>
        <p:spPr>
          <a:xfrm>
            <a:off x="73230" y="955477"/>
            <a:ext cx="265421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" dirty="0">
                <a:latin typeface="Helvetica" pitchFamily="2" charset="0"/>
              </a:rPr>
              <a:t>Hydraulic breccia in Black Forest, Germany</a:t>
            </a:r>
            <a:endParaRPr lang="de-DE" sz="960" dirty="0">
              <a:latin typeface="Helvetica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0E0C39-513B-7847-B284-9815500FEA2C}"/>
              </a:ext>
            </a:extLst>
          </p:cNvPr>
          <p:cNvSpPr txBox="1"/>
          <p:nvPr/>
        </p:nvSpPr>
        <p:spPr>
          <a:xfrm>
            <a:off x="4229537" y="939278"/>
            <a:ext cx="265421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" dirty="0">
                <a:latin typeface="Helvetica" pitchFamily="2" charset="0"/>
              </a:rPr>
              <a:t>Hidden Valley breccia in Australia</a:t>
            </a:r>
            <a:endParaRPr lang="de-DE" sz="960" dirty="0">
              <a:latin typeface="Helvetica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6BD9D0-0877-E34B-8102-21D1956C6734}"/>
              </a:ext>
            </a:extLst>
          </p:cNvPr>
          <p:cNvSpPr txBox="1"/>
          <p:nvPr/>
        </p:nvSpPr>
        <p:spPr>
          <a:xfrm>
            <a:off x="6974038" y="4031893"/>
            <a:ext cx="1671958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" dirty="0">
                <a:latin typeface="Helvetica" pitchFamily="2" charset="0"/>
              </a:rPr>
              <a:t>de Riese et al., 2020</a:t>
            </a:r>
            <a:endParaRPr lang="de-DE" sz="960" dirty="0">
              <a:latin typeface="Helvetica" pitchFamily="2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592CF9-EED8-EC40-AAC7-6CF532D9860A}"/>
              </a:ext>
            </a:extLst>
          </p:cNvPr>
          <p:cNvCxnSpPr>
            <a:cxnSpLocks/>
          </p:cNvCxnSpPr>
          <p:nvPr/>
        </p:nvCxnSpPr>
        <p:spPr>
          <a:xfrm>
            <a:off x="-319088" y="757573"/>
            <a:ext cx="127338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006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05B1CC2-0ED0-004F-A593-5C378D7110B3}"/>
              </a:ext>
            </a:extLst>
          </p:cNvPr>
          <p:cNvSpPr/>
          <p:nvPr/>
        </p:nvSpPr>
        <p:spPr>
          <a:xfrm>
            <a:off x="0" y="-85723"/>
            <a:ext cx="12192000" cy="83629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5AD1105-C43D-8F46-AAF1-924FDE477527}"/>
              </a:ext>
            </a:extLst>
          </p:cNvPr>
          <p:cNvSpPr txBox="1">
            <a:spLocks/>
          </p:cNvSpPr>
          <p:nvPr/>
        </p:nvSpPr>
        <p:spPr>
          <a:xfrm>
            <a:off x="1162512" y="96641"/>
            <a:ext cx="9888208" cy="633632"/>
          </a:xfrm>
          <a:prstGeom prst="rect">
            <a:avLst/>
          </a:prstGeom>
          <a:ln>
            <a:noFill/>
          </a:ln>
        </p:spPr>
        <p:txBody>
          <a:bodyPr vert="horz" lIns="98755" tIns="49378" rIns="98755" bIns="4937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002" algn="ctr"/>
            <a:r>
              <a:rPr lang="en-US" sz="3204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Modelling approach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8A110-FF8E-1548-A215-643174F8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695" y="6565201"/>
            <a:ext cx="8625840" cy="258533"/>
          </a:xfrm>
        </p:spPr>
        <p:txBody>
          <a:bodyPr/>
          <a:lstStyle/>
          <a:p>
            <a:r>
              <a:rPr lang="en-GB" sz="960" dirty="0"/>
              <a:t>EGU General Assembly 2022</a:t>
            </a:r>
          </a:p>
          <a:p>
            <a:r>
              <a:rPr lang="en-GB" sz="960" dirty="0"/>
              <a:t>EGU22-5013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6E5FCD-3821-4945-9C3E-C31C6EC19E35}"/>
              </a:ext>
            </a:extLst>
          </p:cNvPr>
          <p:cNvCxnSpPr>
            <a:cxnSpLocks/>
          </p:cNvCxnSpPr>
          <p:nvPr/>
        </p:nvCxnSpPr>
        <p:spPr>
          <a:xfrm>
            <a:off x="-100013" y="6500814"/>
            <a:ext cx="1229201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7">
            <a:extLst>
              <a:ext uri="{FF2B5EF4-FFF2-40B4-BE49-F238E27FC236}">
                <a16:creationId xmlns:a16="http://schemas.microsoft.com/office/drawing/2014/main" id="{59DBA90F-5F60-1849-AD15-7C8AFE196ADE}"/>
              </a:ext>
            </a:extLst>
          </p:cNvPr>
          <p:cNvSpPr txBox="1">
            <a:spLocks/>
          </p:cNvSpPr>
          <p:nvPr/>
        </p:nvSpPr>
        <p:spPr>
          <a:xfrm>
            <a:off x="-3554598" y="6565201"/>
            <a:ext cx="8625840" cy="258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" dirty="0"/>
              <a:t>Tamara de Riese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CC622-71B5-7A40-AF79-557B7CE72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38" y="1265124"/>
            <a:ext cx="5526417" cy="5004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395096-DF42-9F47-9881-1FFF0A0547F9}"/>
              </a:ext>
            </a:extLst>
          </p:cNvPr>
          <p:cNvSpPr txBox="1"/>
          <p:nvPr/>
        </p:nvSpPr>
        <p:spPr>
          <a:xfrm>
            <a:off x="134513" y="1309848"/>
            <a:ext cx="602283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2D numerical cellular automata model to investigate the properties of fast </a:t>
            </a:r>
            <a:r>
              <a:rPr lang="en-GB" sz="1400" dirty="0" err="1">
                <a:latin typeface="Helvetica" pitchFamily="2" charset="0"/>
              </a:rPr>
              <a:t>hydrofracture</a:t>
            </a:r>
            <a:r>
              <a:rPr lang="en-GB" sz="1400" dirty="0">
                <a:latin typeface="Helvetica" pitchFamily="2" charset="0"/>
              </a:rPr>
              <a:t> and slow </a:t>
            </a:r>
            <a:r>
              <a:rPr lang="en-GB" sz="1400" dirty="0" err="1">
                <a:latin typeface="Helvetica" pitchFamily="2" charset="0"/>
              </a:rPr>
              <a:t>Darcian</a:t>
            </a:r>
            <a:r>
              <a:rPr lang="en-GB" sz="1400" dirty="0">
                <a:latin typeface="Helvetica" pitchFamily="2" charset="0"/>
              </a:rPr>
              <a:t> flow, and the transition between them in particular.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Fluid is produced at the base of the model, with a fluid flux of 10</a:t>
            </a:r>
            <a:r>
              <a:rPr lang="en-GB" sz="1400" baseline="30000" dirty="0">
                <a:latin typeface="Helvetica" pitchFamily="2" charset="0"/>
              </a:rPr>
              <a:t>-11</a:t>
            </a:r>
            <a:r>
              <a:rPr lang="en-GB" sz="1400" dirty="0">
                <a:latin typeface="Helvetica" pitchFamily="2" charset="0"/>
              </a:rPr>
              <a:t> m/s (typical for crustal metamorphic fluid fluxes at a depth of 10-15 km)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err="1">
                <a:latin typeface="Helvetica" pitchFamily="2" charset="0"/>
              </a:rPr>
              <a:t>Darcian</a:t>
            </a:r>
            <a:r>
              <a:rPr lang="en-GB" sz="1400" dirty="0">
                <a:latin typeface="Helvetica" pitchFamily="2" charset="0"/>
              </a:rPr>
              <a:t> flow is modelled as an diffusive process.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Fluid production causes increasing fluid pressures. </a:t>
            </a:r>
            <a:r>
              <a:rPr lang="en-GB" sz="1400" dirty="0" err="1">
                <a:latin typeface="Helvetica" pitchFamily="2" charset="0"/>
              </a:rPr>
              <a:t>Hydrofractures</a:t>
            </a:r>
            <a:r>
              <a:rPr lang="en-GB" sz="1400" dirty="0">
                <a:latin typeface="Helvetica" pitchFamily="2" charset="0"/>
              </a:rPr>
              <a:t> develop and propagate together with the contained fluid as soon as fluid pressure reaches lithostatic pressure, which can activate an avalanche-like behaviour.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A diffusion/permeability coefficient </a:t>
            </a:r>
            <a:r>
              <a:rPr lang="en-GB" sz="1400" i="1" dirty="0">
                <a:latin typeface="Helvetica" pitchFamily="2" charset="0"/>
              </a:rPr>
              <a:t>D</a:t>
            </a:r>
            <a:r>
              <a:rPr lang="en-GB" sz="1400" dirty="0">
                <a:latin typeface="Helvetica" pitchFamily="2" charset="0"/>
              </a:rPr>
              <a:t> is varied, to investigate the transition from </a:t>
            </a:r>
            <a:r>
              <a:rPr lang="en-GB" sz="1400" dirty="0" err="1">
                <a:latin typeface="Helvetica" pitchFamily="2" charset="0"/>
              </a:rPr>
              <a:t>hydrofracture</a:t>
            </a:r>
            <a:r>
              <a:rPr lang="en-GB" sz="1400" dirty="0">
                <a:latin typeface="Helvetica" pitchFamily="2" charset="0"/>
              </a:rPr>
              <a:t> (low</a:t>
            </a:r>
            <a:r>
              <a:rPr lang="en-GB" sz="1400" i="1" dirty="0">
                <a:latin typeface="Helvetica" pitchFamily="2" charset="0"/>
              </a:rPr>
              <a:t> D</a:t>
            </a:r>
            <a:r>
              <a:rPr lang="en-GB" sz="1400" dirty="0">
                <a:latin typeface="Helvetica" pitchFamily="2" charset="0"/>
              </a:rPr>
              <a:t>) to </a:t>
            </a:r>
            <a:r>
              <a:rPr lang="en-GB" sz="1400" dirty="0" err="1">
                <a:latin typeface="Helvetica" pitchFamily="2" charset="0"/>
              </a:rPr>
              <a:t>Darcian</a:t>
            </a:r>
            <a:r>
              <a:rPr lang="en-GB" sz="1400" dirty="0">
                <a:latin typeface="Helvetica" pitchFamily="2" charset="0"/>
              </a:rPr>
              <a:t>-flow dominated (high </a:t>
            </a:r>
            <a:r>
              <a:rPr lang="en-GB" sz="1400" i="1" dirty="0">
                <a:latin typeface="Helvetica" pitchFamily="2" charset="0"/>
              </a:rPr>
              <a:t>D</a:t>
            </a:r>
            <a:r>
              <a:rPr lang="en-GB" sz="1400" dirty="0">
                <a:latin typeface="Helvetica" pitchFamily="2" charset="0"/>
              </a:rPr>
              <a:t>) behaviour.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A detailed model description can be found in de Riese et al. (2020).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E26EB-B4C3-DC43-B796-FE64A3EE5DDF}"/>
              </a:ext>
            </a:extLst>
          </p:cNvPr>
          <p:cNvSpPr txBox="1"/>
          <p:nvPr/>
        </p:nvSpPr>
        <p:spPr>
          <a:xfrm>
            <a:off x="10214741" y="5433657"/>
            <a:ext cx="1671958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" dirty="0">
                <a:latin typeface="Helvetica" pitchFamily="2" charset="0"/>
              </a:rPr>
              <a:t>de Riese et al., 2020</a:t>
            </a:r>
            <a:endParaRPr lang="de-DE" sz="960" dirty="0">
              <a:latin typeface="Helvetica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39F137-8F86-D54D-8B09-B9AA531B0FEE}"/>
              </a:ext>
            </a:extLst>
          </p:cNvPr>
          <p:cNvCxnSpPr>
            <a:cxnSpLocks/>
          </p:cNvCxnSpPr>
          <p:nvPr/>
        </p:nvCxnSpPr>
        <p:spPr>
          <a:xfrm>
            <a:off x="-319088" y="757573"/>
            <a:ext cx="127338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79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05B1CC2-0ED0-004F-A593-5C378D7110B3}"/>
              </a:ext>
            </a:extLst>
          </p:cNvPr>
          <p:cNvSpPr/>
          <p:nvPr/>
        </p:nvSpPr>
        <p:spPr>
          <a:xfrm>
            <a:off x="0" y="-85723"/>
            <a:ext cx="12201318" cy="83629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8A110-FF8E-1548-A215-643174F8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695" y="6565201"/>
            <a:ext cx="8625840" cy="258533"/>
          </a:xfrm>
        </p:spPr>
        <p:txBody>
          <a:bodyPr/>
          <a:lstStyle/>
          <a:p>
            <a:r>
              <a:rPr lang="en-GB" sz="960" dirty="0"/>
              <a:t>EGU General Assembly 2022</a:t>
            </a:r>
          </a:p>
          <a:p>
            <a:r>
              <a:rPr lang="en-GB" sz="960" dirty="0"/>
              <a:t>EGU22-5013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6E5FCD-3821-4945-9C3E-C31C6EC19E35}"/>
              </a:ext>
            </a:extLst>
          </p:cNvPr>
          <p:cNvCxnSpPr>
            <a:cxnSpLocks/>
          </p:cNvCxnSpPr>
          <p:nvPr/>
        </p:nvCxnSpPr>
        <p:spPr>
          <a:xfrm>
            <a:off x="-100013" y="6500814"/>
            <a:ext cx="1229201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7">
            <a:extLst>
              <a:ext uri="{FF2B5EF4-FFF2-40B4-BE49-F238E27FC236}">
                <a16:creationId xmlns:a16="http://schemas.microsoft.com/office/drawing/2014/main" id="{59DBA90F-5F60-1849-AD15-7C8AFE196ADE}"/>
              </a:ext>
            </a:extLst>
          </p:cNvPr>
          <p:cNvSpPr txBox="1">
            <a:spLocks/>
          </p:cNvSpPr>
          <p:nvPr/>
        </p:nvSpPr>
        <p:spPr>
          <a:xfrm>
            <a:off x="-3554598" y="6565201"/>
            <a:ext cx="8625840" cy="258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" dirty="0"/>
              <a:t>Tamara de Riese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8D68C5-D416-E64C-B144-58BBC2353568}"/>
              </a:ext>
            </a:extLst>
          </p:cNvPr>
          <p:cNvSpPr txBox="1"/>
          <p:nvPr/>
        </p:nvSpPr>
        <p:spPr>
          <a:xfrm>
            <a:off x="8742903" y="856567"/>
            <a:ext cx="167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Helvetica" pitchFamily="2" charset="0"/>
              </a:rPr>
              <a:t>Pure </a:t>
            </a:r>
            <a:r>
              <a:rPr lang="de-DE" sz="1400" b="1" dirty="0" err="1">
                <a:latin typeface="Helvetica" pitchFamily="2" charset="0"/>
              </a:rPr>
              <a:t>matrix</a:t>
            </a:r>
            <a:r>
              <a:rPr lang="de-DE" sz="1400" b="1" dirty="0">
                <a:latin typeface="Helvetica" pitchFamily="2" charset="0"/>
              </a:rPr>
              <a:t> </a:t>
            </a:r>
            <a:r>
              <a:rPr lang="de-DE" sz="1400" b="1" dirty="0" err="1">
                <a:latin typeface="Helvetica" pitchFamily="2" charset="0"/>
              </a:rPr>
              <a:t>flow</a:t>
            </a:r>
            <a:endParaRPr lang="de-DE" sz="1400" b="1" dirty="0">
              <a:latin typeface="Helvetica" pitchFamily="2" charset="0"/>
            </a:endParaRPr>
          </a:p>
          <a:p>
            <a:endParaRPr lang="de-DE" sz="1400" dirty="0"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D79AFA-475D-4549-851C-02DC5A867D62}"/>
              </a:ext>
            </a:extLst>
          </p:cNvPr>
          <p:cNvSpPr txBox="1"/>
          <p:nvPr/>
        </p:nvSpPr>
        <p:spPr>
          <a:xfrm>
            <a:off x="1281674" y="762745"/>
            <a:ext cx="16719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Helvetica" pitchFamily="2" charset="0"/>
              </a:rPr>
              <a:t>Pure </a:t>
            </a:r>
            <a:r>
              <a:rPr lang="de-DE" sz="1400" b="1" dirty="0" err="1">
                <a:latin typeface="Helvetica" pitchFamily="2" charset="0"/>
              </a:rPr>
              <a:t>fracture</a:t>
            </a:r>
            <a:r>
              <a:rPr lang="de-DE" sz="1400" b="1" dirty="0">
                <a:latin typeface="Helvetica" pitchFamily="2" charset="0"/>
              </a:rPr>
              <a:t> </a:t>
            </a:r>
            <a:r>
              <a:rPr lang="de-DE" sz="1400" b="1" dirty="0" err="1">
                <a:latin typeface="Helvetica" pitchFamily="2" charset="0"/>
              </a:rPr>
              <a:t>flow</a:t>
            </a:r>
            <a:endParaRPr lang="de-DE" sz="1400" b="1" dirty="0">
              <a:latin typeface="Helvetica" pitchFamily="2" charset="0"/>
            </a:endParaRPr>
          </a:p>
          <a:p>
            <a:endParaRPr lang="de-DE" sz="1400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1B41A4-1176-7349-86D7-AAF3DEDAC021}"/>
              </a:ext>
            </a:extLst>
          </p:cNvPr>
          <p:cNvSpPr txBox="1"/>
          <p:nvPr/>
        </p:nvSpPr>
        <p:spPr>
          <a:xfrm>
            <a:off x="4068237" y="864699"/>
            <a:ext cx="4339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Helvetica" pitchFamily="2" charset="0"/>
              </a:rPr>
              <a:t>Interaction </a:t>
            </a:r>
            <a:r>
              <a:rPr lang="de-DE" sz="1400" b="1" dirty="0" err="1">
                <a:latin typeface="Helvetica" pitchFamily="2" charset="0"/>
              </a:rPr>
              <a:t>of</a:t>
            </a:r>
            <a:r>
              <a:rPr lang="de-DE" sz="1400" b="1" dirty="0">
                <a:latin typeface="Helvetica" pitchFamily="2" charset="0"/>
              </a:rPr>
              <a:t> </a:t>
            </a:r>
            <a:r>
              <a:rPr lang="de-DE" sz="1400" b="1" dirty="0" err="1">
                <a:latin typeface="Helvetica" pitchFamily="2" charset="0"/>
              </a:rPr>
              <a:t>hydrofracture</a:t>
            </a:r>
            <a:r>
              <a:rPr lang="de-DE" sz="1400" b="1" dirty="0">
                <a:latin typeface="Helvetica" pitchFamily="2" charset="0"/>
              </a:rPr>
              <a:t> + </a:t>
            </a:r>
            <a:r>
              <a:rPr lang="de-DE" sz="1400" b="1" dirty="0" err="1">
                <a:latin typeface="Helvetica" pitchFamily="2" charset="0"/>
              </a:rPr>
              <a:t>matrix</a:t>
            </a:r>
            <a:r>
              <a:rPr lang="de-DE" sz="1400" b="1" dirty="0">
                <a:latin typeface="Helvetica" pitchFamily="2" charset="0"/>
              </a:rPr>
              <a:t> </a:t>
            </a:r>
            <a:r>
              <a:rPr lang="de-DE" sz="1400" b="1" dirty="0" err="1">
                <a:latin typeface="Helvetica" pitchFamily="2" charset="0"/>
              </a:rPr>
              <a:t>flow</a:t>
            </a:r>
            <a:endParaRPr lang="de-DE" sz="1400" b="1" dirty="0">
              <a:latin typeface="Helvetica" pitchFamily="2" charset="0"/>
            </a:endParaRPr>
          </a:p>
          <a:p>
            <a:endParaRPr lang="de-DE" sz="1400" dirty="0"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8F3E8D-5DAA-9243-8164-E93C28F177F0}"/>
              </a:ext>
            </a:extLst>
          </p:cNvPr>
          <p:cNvSpPr txBox="1"/>
          <p:nvPr/>
        </p:nvSpPr>
        <p:spPr>
          <a:xfrm>
            <a:off x="9994757" y="4647707"/>
            <a:ext cx="1671958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" dirty="0">
                <a:latin typeface="Helvetica" pitchFamily="2" charset="0"/>
              </a:rPr>
              <a:t>de Riese et al., 2020</a:t>
            </a:r>
            <a:endParaRPr lang="de-DE" sz="960" dirty="0">
              <a:latin typeface="Helvetica" pitchFamily="2" charset="0"/>
            </a:endParaRPr>
          </a:p>
        </p:txBody>
      </p:sp>
      <p:pic>
        <p:nvPicPr>
          <p:cNvPr id="5" name="100_D0.mp4" descr="100_D0.mp4">
            <a:hlinkClick r:id="" action="ppaction://media"/>
            <a:extLst>
              <a:ext uri="{FF2B5EF4-FFF2-40B4-BE49-F238E27FC236}">
                <a16:creationId xmlns:a16="http://schemas.microsoft.com/office/drawing/2014/main" id="{3A8D439E-7453-BD4C-B23D-CD41E4E24E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2412" r="12370"/>
          <a:stretch/>
        </p:blipFill>
        <p:spPr>
          <a:xfrm>
            <a:off x="484137" y="1259355"/>
            <a:ext cx="3360417" cy="33506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100_D2e-6.mp4" descr="100_D2e-6.mp4">
            <a:hlinkClick r:id="" action="ppaction://media"/>
            <a:extLst>
              <a:ext uri="{FF2B5EF4-FFF2-40B4-BE49-F238E27FC236}">
                <a16:creationId xmlns:a16="http://schemas.microsoft.com/office/drawing/2014/main" id="{D900E5AD-E59D-AB4F-A5F2-B3382E4BCF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2413" r="12239"/>
          <a:stretch/>
        </p:blipFill>
        <p:spPr>
          <a:xfrm>
            <a:off x="4202351" y="1259355"/>
            <a:ext cx="3366261" cy="33506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100_D1e-4.mp4" descr="100_D1e-4.mp4">
            <a:hlinkClick r:id="" action="ppaction://media"/>
            <a:extLst>
              <a:ext uri="{FF2B5EF4-FFF2-40B4-BE49-F238E27FC236}">
                <a16:creationId xmlns:a16="http://schemas.microsoft.com/office/drawing/2014/main" id="{657E6445-93C5-DD4A-A3E9-C46A5595AA6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2282" r="12500"/>
          <a:stretch/>
        </p:blipFill>
        <p:spPr>
          <a:xfrm>
            <a:off x="7930123" y="1259355"/>
            <a:ext cx="3360401" cy="33506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0B3981-E892-0843-9406-A8E7F9473039}"/>
              </a:ext>
            </a:extLst>
          </p:cNvPr>
          <p:cNvSpPr txBox="1"/>
          <p:nvPr/>
        </p:nvSpPr>
        <p:spPr>
          <a:xfrm>
            <a:off x="-58742" y="1307709"/>
            <a:ext cx="167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i="1" dirty="0">
                <a:solidFill>
                  <a:schemeClr val="bg1"/>
                </a:solidFill>
                <a:latin typeface="Helvetica" pitchFamily="2" charset="0"/>
              </a:rPr>
              <a:t>D</a:t>
            </a:r>
            <a:r>
              <a:rPr lang="de-DE" sz="1400" b="1" dirty="0">
                <a:solidFill>
                  <a:schemeClr val="bg1"/>
                </a:solidFill>
                <a:latin typeface="Helvetica" pitchFamily="2" charset="0"/>
              </a:rPr>
              <a:t> = 0</a:t>
            </a:r>
          </a:p>
          <a:p>
            <a:endParaRPr lang="de-DE" sz="1400" dirty="0"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DF6ADE-22FB-9A48-813B-33641A4779A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7696"/>
          <a:stretch/>
        </p:blipFill>
        <p:spPr>
          <a:xfrm>
            <a:off x="11348425" y="1501409"/>
            <a:ext cx="852892" cy="29506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3D6FE9-EC94-AB43-9AC9-DAE9FE4BD76D}"/>
              </a:ext>
            </a:extLst>
          </p:cNvPr>
          <p:cNvSpPr txBox="1"/>
          <p:nvPr/>
        </p:nvSpPr>
        <p:spPr>
          <a:xfrm>
            <a:off x="3878345" y="1270178"/>
            <a:ext cx="167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i="1" dirty="0">
                <a:solidFill>
                  <a:schemeClr val="bg1"/>
                </a:solidFill>
                <a:latin typeface="Helvetica" pitchFamily="2" charset="0"/>
              </a:rPr>
              <a:t>D</a:t>
            </a:r>
            <a:r>
              <a:rPr lang="de-DE" sz="1400" b="1" dirty="0">
                <a:solidFill>
                  <a:schemeClr val="bg1"/>
                </a:solidFill>
                <a:latin typeface="Helvetica" pitchFamily="2" charset="0"/>
              </a:rPr>
              <a:t> = 2*10</a:t>
            </a:r>
            <a:r>
              <a:rPr lang="de-DE" sz="1400" b="1" baseline="30000" dirty="0">
                <a:solidFill>
                  <a:schemeClr val="bg1"/>
                </a:solidFill>
                <a:latin typeface="Helvetica" pitchFamily="2" charset="0"/>
              </a:rPr>
              <a:t>-6</a:t>
            </a:r>
          </a:p>
          <a:p>
            <a:endParaRPr lang="de-DE" sz="1400" dirty="0">
              <a:latin typeface="Helvetica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F05400-D4D3-C04A-94FC-E7F68393692A}"/>
              </a:ext>
            </a:extLst>
          </p:cNvPr>
          <p:cNvSpPr txBox="1"/>
          <p:nvPr/>
        </p:nvSpPr>
        <p:spPr>
          <a:xfrm>
            <a:off x="7588476" y="1270178"/>
            <a:ext cx="167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i="1" dirty="0">
                <a:solidFill>
                  <a:schemeClr val="bg1"/>
                </a:solidFill>
                <a:latin typeface="Helvetica" pitchFamily="2" charset="0"/>
              </a:rPr>
              <a:t>D</a:t>
            </a:r>
            <a:r>
              <a:rPr lang="de-DE" sz="1400" b="1" dirty="0">
                <a:solidFill>
                  <a:schemeClr val="bg1"/>
                </a:solidFill>
                <a:latin typeface="Helvetica" pitchFamily="2" charset="0"/>
              </a:rPr>
              <a:t> = 1*10</a:t>
            </a:r>
            <a:r>
              <a:rPr lang="de-DE" sz="1400" b="1" baseline="30000" dirty="0">
                <a:solidFill>
                  <a:schemeClr val="bg1"/>
                </a:solidFill>
                <a:latin typeface="Helvetica" pitchFamily="2" charset="0"/>
              </a:rPr>
              <a:t>-4</a:t>
            </a:r>
          </a:p>
          <a:p>
            <a:endParaRPr lang="de-DE" sz="1400" dirty="0">
              <a:latin typeface="Helvetica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7C4989A-3927-1C41-B74D-67E99488D3FB}"/>
              </a:ext>
            </a:extLst>
          </p:cNvPr>
          <p:cNvSpPr txBox="1">
            <a:spLocks/>
          </p:cNvSpPr>
          <p:nvPr/>
        </p:nvSpPr>
        <p:spPr>
          <a:xfrm>
            <a:off x="1162512" y="96641"/>
            <a:ext cx="9888208" cy="633632"/>
          </a:xfrm>
          <a:prstGeom prst="rect">
            <a:avLst/>
          </a:prstGeom>
          <a:ln>
            <a:noFill/>
          </a:ln>
        </p:spPr>
        <p:txBody>
          <a:bodyPr vert="horz" lIns="98755" tIns="49378" rIns="98755" bIns="4937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002" algn="ctr"/>
            <a:r>
              <a:rPr lang="en-US" sz="3204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Evolution and dynamics of fluid pressure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DF5F24-8D0F-E840-BC36-B4390E0D39AC}"/>
              </a:ext>
            </a:extLst>
          </p:cNvPr>
          <p:cNvSpPr txBox="1"/>
          <p:nvPr/>
        </p:nvSpPr>
        <p:spPr>
          <a:xfrm>
            <a:off x="1149479" y="4934616"/>
            <a:ext cx="8801645" cy="1353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All fluid pressure is transported via </a:t>
            </a:r>
            <a:r>
              <a:rPr lang="en-GB" sz="1400" dirty="0" err="1">
                <a:latin typeface="Helvetica" pitchFamily="2" charset="0"/>
              </a:rPr>
              <a:t>hydrofractures</a:t>
            </a:r>
            <a:r>
              <a:rPr lang="en-GB" sz="1400" dirty="0">
                <a:latin typeface="Helvetica" pitchFamily="2" charset="0"/>
              </a:rPr>
              <a:t> when </a:t>
            </a:r>
            <a:r>
              <a:rPr lang="en-GB" sz="1400" i="1" dirty="0">
                <a:latin typeface="Helvetica" pitchFamily="2" charset="0"/>
              </a:rPr>
              <a:t>D</a:t>
            </a:r>
            <a:r>
              <a:rPr lang="en-GB" sz="1400" dirty="0">
                <a:latin typeface="Helvetica" pitchFamily="2" charset="0"/>
              </a:rPr>
              <a:t> = 0 (low permeability)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At </a:t>
            </a:r>
            <a:r>
              <a:rPr lang="en-GB" sz="1400" i="1" dirty="0">
                <a:latin typeface="Helvetica" pitchFamily="2" charset="0"/>
              </a:rPr>
              <a:t>D</a:t>
            </a:r>
            <a:r>
              <a:rPr lang="en-GB" sz="1400" dirty="0">
                <a:latin typeface="Helvetica" pitchFamily="2" charset="0"/>
              </a:rPr>
              <a:t> = 10</a:t>
            </a:r>
            <a:r>
              <a:rPr lang="en-GB" sz="1400" baseline="30000" dirty="0">
                <a:latin typeface="Helvetica" pitchFamily="2" charset="0"/>
              </a:rPr>
              <a:t>-4</a:t>
            </a:r>
            <a:r>
              <a:rPr lang="en-GB" sz="1400" dirty="0">
                <a:latin typeface="Helvetica" pitchFamily="2" charset="0"/>
              </a:rPr>
              <a:t> fluid overpressure is transported by diffusional matrix flow with very few </a:t>
            </a:r>
            <a:r>
              <a:rPr lang="en-GB" sz="1400" dirty="0" err="1">
                <a:latin typeface="Helvetica" pitchFamily="2" charset="0"/>
              </a:rPr>
              <a:t>hydrofracture</a:t>
            </a:r>
            <a:r>
              <a:rPr lang="en-GB" sz="1400" dirty="0">
                <a:latin typeface="Helvetica" pitchFamily="2" charset="0"/>
              </a:rPr>
              <a:t> events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In between the two endmembers, </a:t>
            </a:r>
            <a:r>
              <a:rPr lang="en-GB" sz="1400" dirty="0" err="1">
                <a:latin typeface="Helvetica" pitchFamily="2" charset="0"/>
              </a:rPr>
              <a:t>hydrofracture</a:t>
            </a:r>
            <a:r>
              <a:rPr lang="en-GB" sz="1400" dirty="0">
                <a:latin typeface="Helvetica" pitchFamily="2" charset="0"/>
              </a:rPr>
              <a:t> flow and matrix flow interact with each other.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Sudden and fast bursts of </a:t>
            </a:r>
            <a:r>
              <a:rPr lang="en-GB" sz="1400" dirty="0" err="1">
                <a:latin typeface="Helvetica" pitchFamily="2" charset="0"/>
              </a:rPr>
              <a:t>hydrofractures</a:t>
            </a:r>
            <a:endParaRPr lang="en-GB" sz="1400" dirty="0">
              <a:latin typeface="Helvetica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292F09-5172-1747-8A61-FA35B561FA76}"/>
              </a:ext>
            </a:extLst>
          </p:cNvPr>
          <p:cNvCxnSpPr>
            <a:cxnSpLocks/>
          </p:cNvCxnSpPr>
          <p:nvPr/>
        </p:nvCxnSpPr>
        <p:spPr>
          <a:xfrm>
            <a:off x="-319088" y="757573"/>
            <a:ext cx="127338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56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05B1CC2-0ED0-004F-A593-5C378D7110B3}"/>
              </a:ext>
            </a:extLst>
          </p:cNvPr>
          <p:cNvSpPr/>
          <p:nvPr/>
        </p:nvSpPr>
        <p:spPr>
          <a:xfrm>
            <a:off x="-100013" y="-74148"/>
            <a:ext cx="12514729" cy="83629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5AD1105-C43D-8F46-AAF1-924FDE477527}"/>
              </a:ext>
            </a:extLst>
          </p:cNvPr>
          <p:cNvSpPr txBox="1">
            <a:spLocks/>
          </p:cNvSpPr>
          <p:nvPr/>
        </p:nvSpPr>
        <p:spPr>
          <a:xfrm>
            <a:off x="1162512" y="96641"/>
            <a:ext cx="9888208" cy="633632"/>
          </a:xfrm>
          <a:prstGeom prst="rect">
            <a:avLst/>
          </a:prstGeom>
          <a:ln>
            <a:noFill/>
          </a:ln>
        </p:spPr>
        <p:txBody>
          <a:bodyPr vert="horz" lIns="98755" tIns="49378" rIns="98755" bIns="4937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002" algn="ctr"/>
            <a:r>
              <a:rPr lang="en-US" sz="3204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Fluctuations of mean pressure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8A110-FF8E-1548-A215-643174F8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695" y="6565201"/>
            <a:ext cx="8625840" cy="258533"/>
          </a:xfrm>
        </p:spPr>
        <p:txBody>
          <a:bodyPr/>
          <a:lstStyle/>
          <a:p>
            <a:r>
              <a:rPr lang="en-GB" sz="960" dirty="0"/>
              <a:t>EGU General Assembly 2022</a:t>
            </a:r>
          </a:p>
          <a:p>
            <a:r>
              <a:rPr lang="en-GB" sz="960" dirty="0"/>
              <a:t>EGU22-5013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6E5FCD-3821-4945-9C3E-C31C6EC19E35}"/>
              </a:ext>
            </a:extLst>
          </p:cNvPr>
          <p:cNvCxnSpPr>
            <a:cxnSpLocks/>
          </p:cNvCxnSpPr>
          <p:nvPr/>
        </p:nvCxnSpPr>
        <p:spPr>
          <a:xfrm>
            <a:off x="-100013" y="6500814"/>
            <a:ext cx="1229201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7">
            <a:extLst>
              <a:ext uri="{FF2B5EF4-FFF2-40B4-BE49-F238E27FC236}">
                <a16:creationId xmlns:a16="http://schemas.microsoft.com/office/drawing/2014/main" id="{59DBA90F-5F60-1849-AD15-7C8AFE196ADE}"/>
              </a:ext>
            </a:extLst>
          </p:cNvPr>
          <p:cNvSpPr txBox="1">
            <a:spLocks/>
          </p:cNvSpPr>
          <p:nvPr/>
        </p:nvSpPr>
        <p:spPr>
          <a:xfrm>
            <a:off x="-3554598" y="6565201"/>
            <a:ext cx="8625840" cy="258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" dirty="0"/>
              <a:t>Tamara de Riese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F93E0-62E3-9344-B1FF-C0D36D63F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6" y="753423"/>
            <a:ext cx="10419535" cy="4590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B5B367-F7A3-6E43-84AE-42513847D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2383" y="1222434"/>
            <a:ext cx="1018772" cy="688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EE1D6D-5143-1945-9AFF-EC40E01FE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6979" y="1822659"/>
            <a:ext cx="1017153" cy="5597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6A5DA4-8084-1D4F-949D-1EB7BD4CD42F}"/>
              </a:ext>
            </a:extLst>
          </p:cNvPr>
          <p:cNvSpPr txBox="1"/>
          <p:nvPr/>
        </p:nvSpPr>
        <p:spPr>
          <a:xfrm>
            <a:off x="8931054" y="1003709"/>
            <a:ext cx="1671958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" dirty="0">
                <a:latin typeface="Helvetica" pitchFamily="2" charset="0"/>
              </a:rPr>
              <a:t>de Riese et al., 2020</a:t>
            </a:r>
            <a:endParaRPr lang="de-DE" sz="960" dirty="0"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D3B804-A085-AE4B-8522-3E3A80E55174}"/>
              </a:ext>
            </a:extLst>
          </p:cNvPr>
          <p:cNvSpPr txBox="1"/>
          <p:nvPr/>
        </p:nvSpPr>
        <p:spPr>
          <a:xfrm>
            <a:off x="854475" y="5159678"/>
            <a:ext cx="950790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Pressure fluctuates strongly and shows intermittent behaviour in case of pure </a:t>
            </a:r>
            <a:r>
              <a:rPr lang="en-GB" sz="1400" dirty="0" err="1">
                <a:latin typeface="Helvetica" pitchFamily="2" charset="0"/>
              </a:rPr>
              <a:t>hydrofracture</a:t>
            </a:r>
            <a:r>
              <a:rPr lang="en-GB" sz="1400" dirty="0">
                <a:latin typeface="Helvetica" pitchFamily="2" charset="0"/>
              </a:rPr>
              <a:t> flow (</a:t>
            </a:r>
            <a:r>
              <a:rPr lang="en-GB" sz="1400" i="1" dirty="0">
                <a:latin typeface="Helvetica" pitchFamily="2" charset="0"/>
              </a:rPr>
              <a:t>D</a:t>
            </a:r>
            <a:r>
              <a:rPr lang="en-GB" sz="1400" dirty="0">
                <a:latin typeface="Helvetica" pitchFamily="2" charset="0"/>
              </a:rPr>
              <a:t> = 0, in black)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With a higher </a:t>
            </a:r>
            <a:r>
              <a:rPr lang="en-GB" sz="1400" i="1" dirty="0">
                <a:latin typeface="Helvetica" pitchFamily="2" charset="0"/>
              </a:rPr>
              <a:t>D</a:t>
            </a:r>
            <a:r>
              <a:rPr lang="en-GB" sz="1400" dirty="0">
                <a:latin typeface="Helvetica" pitchFamily="2" charset="0"/>
              </a:rPr>
              <a:t> (</a:t>
            </a:r>
            <a:r>
              <a:rPr lang="en-GB" sz="1400" dirty="0" err="1">
                <a:latin typeface="Helvetica" pitchFamily="2" charset="0"/>
              </a:rPr>
              <a:t>Darcian</a:t>
            </a:r>
            <a:r>
              <a:rPr lang="en-GB" sz="1400" dirty="0">
                <a:latin typeface="Helvetica" pitchFamily="2" charset="0"/>
              </a:rPr>
              <a:t> porous flow contributes increasingly) fluctuations of mean pressure become larger and more regular. The transition to </a:t>
            </a:r>
            <a:r>
              <a:rPr lang="en-GB" sz="1400" dirty="0" err="1">
                <a:latin typeface="Helvetica" pitchFamily="2" charset="0"/>
              </a:rPr>
              <a:t>Darcian</a:t>
            </a:r>
            <a:r>
              <a:rPr lang="en-GB" sz="1400" dirty="0">
                <a:latin typeface="Helvetica" pitchFamily="2" charset="0"/>
              </a:rPr>
              <a:t>-flow is characterised by few, but large events of fluid release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Helvetica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241F07-E081-654C-8801-FA09178D2D73}"/>
              </a:ext>
            </a:extLst>
          </p:cNvPr>
          <p:cNvCxnSpPr>
            <a:cxnSpLocks/>
          </p:cNvCxnSpPr>
          <p:nvPr/>
        </p:nvCxnSpPr>
        <p:spPr>
          <a:xfrm>
            <a:off x="-319088" y="757573"/>
            <a:ext cx="127338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894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05B1CC2-0ED0-004F-A593-5C378D7110B3}"/>
              </a:ext>
            </a:extLst>
          </p:cNvPr>
          <p:cNvSpPr/>
          <p:nvPr/>
        </p:nvSpPr>
        <p:spPr>
          <a:xfrm>
            <a:off x="-23150" y="-185737"/>
            <a:ext cx="12215150" cy="94341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5AD1105-C43D-8F46-AAF1-924FDE477527}"/>
              </a:ext>
            </a:extLst>
          </p:cNvPr>
          <p:cNvSpPr txBox="1">
            <a:spLocks/>
          </p:cNvSpPr>
          <p:nvPr/>
        </p:nvSpPr>
        <p:spPr>
          <a:xfrm>
            <a:off x="377991" y="92618"/>
            <a:ext cx="11558720" cy="633632"/>
          </a:xfrm>
          <a:prstGeom prst="rect">
            <a:avLst/>
          </a:prstGeom>
          <a:ln>
            <a:noFill/>
          </a:ln>
        </p:spPr>
        <p:txBody>
          <a:bodyPr vert="horz" lIns="98755" tIns="49378" rIns="98755" bIns="4937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002" algn="ctr"/>
            <a:r>
              <a:rPr lang="en-US" sz="3204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Statistical properties of </a:t>
            </a:r>
            <a:r>
              <a:rPr lang="en-US" sz="3204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hydrofracture</a:t>
            </a:r>
            <a:r>
              <a:rPr lang="en-US" sz="3204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 size distributions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8A110-FF8E-1548-A215-643174F8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695" y="6565201"/>
            <a:ext cx="8625840" cy="258533"/>
          </a:xfrm>
        </p:spPr>
        <p:txBody>
          <a:bodyPr/>
          <a:lstStyle/>
          <a:p>
            <a:r>
              <a:rPr lang="en-GB" sz="960" dirty="0"/>
              <a:t>EGU General Assembly 2022</a:t>
            </a:r>
          </a:p>
          <a:p>
            <a:r>
              <a:rPr lang="en-GB" sz="960" dirty="0"/>
              <a:t>EGU22-5013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6E5FCD-3821-4945-9C3E-C31C6EC19E35}"/>
              </a:ext>
            </a:extLst>
          </p:cNvPr>
          <p:cNvCxnSpPr>
            <a:cxnSpLocks/>
          </p:cNvCxnSpPr>
          <p:nvPr/>
        </p:nvCxnSpPr>
        <p:spPr>
          <a:xfrm>
            <a:off x="-100013" y="6500814"/>
            <a:ext cx="1229201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7">
            <a:extLst>
              <a:ext uri="{FF2B5EF4-FFF2-40B4-BE49-F238E27FC236}">
                <a16:creationId xmlns:a16="http://schemas.microsoft.com/office/drawing/2014/main" id="{59DBA90F-5F60-1849-AD15-7C8AFE196ADE}"/>
              </a:ext>
            </a:extLst>
          </p:cNvPr>
          <p:cNvSpPr txBox="1">
            <a:spLocks/>
          </p:cNvSpPr>
          <p:nvPr/>
        </p:nvSpPr>
        <p:spPr>
          <a:xfrm>
            <a:off x="-3554598" y="6565201"/>
            <a:ext cx="8625840" cy="258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" dirty="0"/>
              <a:t>Tamara de Riese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3B870-0307-AD46-A0A8-7E5CC6C78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144" y="1671637"/>
            <a:ext cx="682826" cy="482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ECE3DC-7E94-8541-BA87-46C4244DD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8" y="1069171"/>
            <a:ext cx="5770872" cy="48926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78935E-28A1-484C-939F-5FB67B0FBD60}"/>
              </a:ext>
            </a:extLst>
          </p:cNvPr>
          <p:cNvSpPr txBox="1"/>
          <p:nvPr/>
        </p:nvSpPr>
        <p:spPr>
          <a:xfrm>
            <a:off x="5728442" y="1167596"/>
            <a:ext cx="6022838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Frequency of </a:t>
            </a:r>
            <a:r>
              <a:rPr lang="en-GB" sz="1400" dirty="0" err="1">
                <a:latin typeface="Helvetica" pitchFamily="2" charset="0"/>
              </a:rPr>
              <a:t>hydrofracture</a:t>
            </a:r>
            <a:r>
              <a:rPr lang="en-GB" sz="1400" dirty="0">
                <a:latin typeface="Helvetica" pitchFamily="2" charset="0"/>
              </a:rPr>
              <a:t> sizes not reaching the top of the model box is power-law distributed. Power-law distributions emphasize that </a:t>
            </a:r>
            <a:r>
              <a:rPr lang="en-GB" sz="1400" dirty="0" err="1">
                <a:latin typeface="Helvetica" pitchFamily="2" charset="0"/>
              </a:rPr>
              <a:t>hydrofracture</a:t>
            </a:r>
            <a:r>
              <a:rPr lang="en-GB" sz="1400" dirty="0">
                <a:latin typeface="Helvetica" pitchFamily="2" charset="0"/>
              </a:rPr>
              <a:t> events can trigger avalanche-like merging of </a:t>
            </a:r>
            <a:r>
              <a:rPr lang="en-GB" sz="1400" dirty="0" err="1">
                <a:latin typeface="Helvetica" pitchFamily="2" charset="0"/>
              </a:rPr>
              <a:t>hydrofractures</a:t>
            </a:r>
            <a:r>
              <a:rPr lang="en-GB" sz="1400" dirty="0">
                <a:latin typeface="Helvetica" pitchFamily="2" charset="0"/>
              </a:rPr>
              <a:t> (power-law distributions are typical features of dynamical/intermittent and self-organising processes)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Larger part of </a:t>
            </a:r>
            <a:r>
              <a:rPr lang="en-GB" sz="1400" dirty="0" err="1">
                <a:latin typeface="Helvetica" pitchFamily="2" charset="0"/>
              </a:rPr>
              <a:t>hydrofracture</a:t>
            </a:r>
            <a:r>
              <a:rPr lang="en-GB" sz="1400" dirty="0">
                <a:latin typeface="Helvetica" pitchFamily="2" charset="0"/>
              </a:rPr>
              <a:t> events only lead to local fluid flow pulses within the source area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err="1">
                <a:latin typeface="Helvetica" pitchFamily="2" charset="0"/>
              </a:rPr>
              <a:t>Hydrofractures</a:t>
            </a:r>
            <a:r>
              <a:rPr lang="en-GB" sz="1400" dirty="0">
                <a:latin typeface="Helvetica" pitchFamily="2" charset="0"/>
              </a:rPr>
              <a:t> reaching the surface of the model box are very large but their relative number is small. Their size distributions don‘t follow power-laws. They drain all the fluid and can be interpreted as „dragon-kings“, which coexist with the power-law distribution (associated with tipping points or bifurcations)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With increasing </a:t>
            </a:r>
            <a:r>
              <a:rPr lang="en-GB" sz="1400" i="1" dirty="0">
                <a:latin typeface="Helvetica" pitchFamily="2" charset="0"/>
              </a:rPr>
              <a:t>D</a:t>
            </a:r>
            <a:r>
              <a:rPr lang="en-GB" sz="1400" dirty="0">
                <a:latin typeface="Helvetica" pitchFamily="2" charset="0"/>
              </a:rPr>
              <a:t> </a:t>
            </a:r>
            <a:r>
              <a:rPr lang="en-GB" sz="1400" dirty="0" err="1">
                <a:latin typeface="Helvetica" pitchFamily="2" charset="0"/>
              </a:rPr>
              <a:t>hydrofracture</a:t>
            </a:r>
            <a:r>
              <a:rPr lang="en-GB" sz="1400" dirty="0">
                <a:latin typeface="Helvetica" pitchFamily="2" charset="0"/>
              </a:rPr>
              <a:t> frequencies decrease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Few but large events transport most of the fluid</a:t>
            </a:r>
          </a:p>
          <a:p>
            <a:pPr algn="just">
              <a:lnSpc>
                <a:spcPct val="150000"/>
              </a:lnSpc>
            </a:pPr>
            <a:endParaRPr lang="en-GB" sz="1400" dirty="0"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sz="1400" dirty="0"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07C4C9-347E-8B44-B49A-C5F6BD8DD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475" y="1327292"/>
            <a:ext cx="1018772" cy="6880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74570B-C2C9-E94B-8D02-1B8A9CA0E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071" y="1927517"/>
            <a:ext cx="1017153" cy="5597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85563F-87D2-C444-B6A4-3CDD6A1F840C}"/>
              </a:ext>
            </a:extLst>
          </p:cNvPr>
          <p:cNvSpPr txBox="1"/>
          <p:nvPr/>
        </p:nvSpPr>
        <p:spPr>
          <a:xfrm>
            <a:off x="844050" y="5786186"/>
            <a:ext cx="1671958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" dirty="0">
                <a:latin typeface="Helvetica" pitchFamily="2" charset="0"/>
              </a:rPr>
              <a:t>de Riese et al., 2020</a:t>
            </a:r>
            <a:endParaRPr lang="de-DE" sz="960" dirty="0">
              <a:latin typeface="Helvetica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8B4730-CBDB-B84F-AF24-B1DE1A9939C0}"/>
              </a:ext>
            </a:extLst>
          </p:cNvPr>
          <p:cNvCxnSpPr>
            <a:cxnSpLocks/>
          </p:cNvCxnSpPr>
          <p:nvPr/>
        </p:nvCxnSpPr>
        <p:spPr>
          <a:xfrm>
            <a:off x="-319088" y="757573"/>
            <a:ext cx="127338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606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05B1CC2-0ED0-004F-A593-5C378D7110B3}"/>
              </a:ext>
            </a:extLst>
          </p:cNvPr>
          <p:cNvSpPr/>
          <p:nvPr/>
        </p:nvSpPr>
        <p:spPr>
          <a:xfrm>
            <a:off x="-23150" y="-85723"/>
            <a:ext cx="12215150" cy="83629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5AD1105-C43D-8F46-AAF1-924FDE477527}"/>
              </a:ext>
            </a:extLst>
          </p:cNvPr>
          <p:cNvSpPr txBox="1">
            <a:spLocks/>
          </p:cNvSpPr>
          <p:nvPr/>
        </p:nvSpPr>
        <p:spPr>
          <a:xfrm>
            <a:off x="1162512" y="61916"/>
            <a:ext cx="9888208" cy="633632"/>
          </a:xfrm>
          <a:prstGeom prst="rect">
            <a:avLst/>
          </a:prstGeom>
          <a:ln>
            <a:noFill/>
          </a:ln>
        </p:spPr>
        <p:txBody>
          <a:bodyPr vert="horz" lIns="98755" tIns="49378" rIns="98755" bIns="4937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002" algn="ctr"/>
            <a:r>
              <a:rPr lang="en-US" sz="3204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Conclusions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8A110-FF8E-1548-A215-643174F8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695" y="6565201"/>
            <a:ext cx="8625840" cy="258533"/>
          </a:xfrm>
        </p:spPr>
        <p:txBody>
          <a:bodyPr/>
          <a:lstStyle/>
          <a:p>
            <a:r>
              <a:rPr lang="en-GB" sz="960" dirty="0"/>
              <a:t>EGU General Assembly 2022</a:t>
            </a:r>
          </a:p>
          <a:p>
            <a:r>
              <a:rPr lang="en-GB" sz="960" dirty="0"/>
              <a:t>EGU22-5013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6E5FCD-3821-4945-9C3E-C31C6EC19E35}"/>
              </a:ext>
            </a:extLst>
          </p:cNvPr>
          <p:cNvCxnSpPr>
            <a:cxnSpLocks/>
          </p:cNvCxnSpPr>
          <p:nvPr/>
        </p:nvCxnSpPr>
        <p:spPr>
          <a:xfrm>
            <a:off x="-100013" y="6500814"/>
            <a:ext cx="1229201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7">
            <a:extLst>
              <a:ext uri="{FF2B5EF4-FFF2-40B4-BE49-F238E27FC236}">
                <a16:creationId xmlns:a16="http://schemas.microsoft.com/office/drawing/2014/main" id="{59DBA90F-5F60-1849-AD15-7C8AFE196ADE}"/>
              </a:ext>
            </a:extLst>
          </p:cNvPr>
          <p:cNvSpPr txBox="1">
            <a:spLocks/>
          </p:cNvSpPr>
          <p:nvPr/>
        </p:nvSpPr>
        <p:spPr>
          <a:xfrm>
            <a:off x="-3554598" y="6565201"/>
            <a:ext cx="8625840" cy="258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" dirty="0"/>
              <a:t>Tamara de Riese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25A00-EB91-5F48-8167-B96A63AA21C4}"/>
              </a:ext>
            </a:extLst>
          </p:cNvPr>
          <p:cNvSpPr txBox="1"/>
          <p:nvPr/>
        </p:nvSpPr>
        <p:spPr>
          <a:xfrm>
            <a:off x="249762" y="1137769"/>
            <a:ext cx="1141836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itchFamily="2" charset="0"/>
              </a:rPr>
              <a:t>Model illustrates the extreme dynamics that crustal-scale fluid flow can achieve.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itchFamily="2" charset="0"/>
              </a:rPr>
              <a:t>Two kind of </a:t>
            </a:r>
            <a:r>
              <a:rPr lang="en-GB" sz="1600" dirty="0" err="1">
                <a:latin typeface="Helvetica" pitchFamily="2" charset="0"/>
              </a:rPr>
              <a:t>hydrofractures</a:t>
            </a:r>
            <a:r>
              <a:rPr lang="en-GB" sz="1600" dirty="0">
                <a:latin typeface="Helvetica" pitchFamily="2" charset="0"/>
              </a:rPr>
              <a:t> develop in the model. (1) Power-law distributed </a:t>
            </a:r>
            <a:r>
              <a:rPr lang="en-GB" sz="1600" dirty="0" err="1">
                <a:latin typeface="Helvetica" pitchFamily="2" charset="0"/>
              </a:rPr>
              <a:t>hydrofracture</a:t>
            </a:r>
            <a:r>
              <a:rPr lang="en-GB" sz="1600" dirty="0">
                <a:latin typeface="Helvetica" pitchFamily="2" charset="0"/>
              </a:rPr>
              <a:t> events, which don‘t reach the top of the model box, high in number but relatively small in size. These events could be those which produce crack-seal veins or vein-rich zones which are common in some metamorphic rocks (2) Very large but few </a:t>
            </a:r>
            <a:r>
              <a:rPr lang="en-GB" sz="1600" dirty="0" err="1">
                <a:latin typeface="Helvetica" pitchFamily="2" charset="0"/>
              </a:rPr>
              <a:t>hydrofracture</a:t>
            </a:r>
            <a:r>
              <a:rPr lang="en-GB" sz="1600" dirty="0">
                <a:latin typeface="Helvetica" pitchFamily="2" charset="0"/>
              </a:rPr>
              <a:t> events that reach the top of the model box and drain all the fluid. These large </a:t>
            </a:r>
            <a:r>
              <a:rPr lang="en-GB" sz="1600" dirty="0" err="1">
                <a:latin typeface="Helvetica" pitchFamily="2" charset="0"/>
              </a:rPr>
              <a:t>hydrofractures</a:t>
            </a:r>
            <a:r>
              <a:rPr lang="en-GB" sz="1600" dirty="0">
                <a:latin typeface="Helvetica" pitchFamily="2" charset="0"/>
              </a:rPr>
              <a:t> rapidly transport large fluid volumes from deep to shallow levels in the crust where they may form hydrothermal breccias.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itchFamily="2" charset="0"/>
              </a:rPr>
              <a:t>In our model, the system self-organises when </a:t>
            </a:r>
            <a:r>
              <a:rPr lang="en-GB" sz="1600" dirty="0" err="1">
                <a:latin typeface="Helvetica" pitchFamily="2" charset="0"/>
              </a:rPr>
              <a:t>hydrofracture</a:t>
            </a:r>
            <a:r>
              <a:rPr lang="en-GB" sz="1600" dirty="0">
                <a:latin typeface="Helvetica" pitchFamily="2" charset="0"/>
              </a:rPr>
              <a:t> flow dominates.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itchFamily="2" charset="0"/>
              </a:rPr>
              <a:t>Crustal fluid flow can be highly dynamical is certain geological settings, which may have major consequences for geo-engineering processes.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D918AB-1546-6344-976D-2208ABD24277}"/>
              </a:ext>
            </a:extLst>
          </p:cNvPr>
          <p:cNvSpPr txBox="1"/>
          <p:nvPr/>
        </p:nvSpPr>
        <p:spPr>
          <a:xfrm>
            <a:off x="374753" y="4770010"/>
            <a:ext cx="112646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100" dirty="0">
                <a:latin typeface="Helvetica" pitchFamily="2" charset="0"/>
              </a:rPr>
              <a:t>References:</a:t>
            </a:r>
          </a:p>
          <a:p>
            <a:pPr algn="just"/>
            <a:endParaRPr lang="en-GB" sz="1100" dirty="0">
              <a:latin typeface="Helvetica" pitchFamily="2" charset="0"/>
            </a:endParaRPr>
          </a:p>
          <a:p>
            <a:pPr algn="just"/>
            <a:r>
              <a:rPr lang="en-GB" sz="1100" dirty="0">
                <a:latin typeface="Helvetica" pitchFamily="2" charset="0"/>
              </a:rPr>
              <a:t>Bons, P. D. (2001). The formation of large quartz veins by rapid ascent of fluids in mobile </a:t>
            </a:r>
            <a:r>
              <a:rPr lang="en-GB" sz="1100" dirty="0" err="1">
                <a:latin typeface="Helvetica" pitchFamily="2" charset="0"/>
              </a:rPr>
              <a:t>hydrofractures</a:t>
            </a:r>
            <a:r>
              <a:rPr lang="en-GB" sz="1100" dirty="0">
                <a:latin typeface="Helvetica" pitchFamily="2" charset="0"/>
              </a:rPr>
              <a:t>. Tectonophysics, 336(1-4), 1-17.</a:t>
            </a:r>
          </a:p>
          <a:p>
            <a:pPr algn="just"/>
            <a:endParaRPr lang="en-GB" sz="1100" dirty="0">
              <a:latin typeface="Helvetica" pitchFamily="2" charset="0"/>
            </a:endParaRPr>
          </a:p>
          <a:p>
            <a:pPr algn="just"/>
            <a:r>
              <a:rPr lang="en-GB" sz="1100" dirty="0">
                <a:latin typeface="Helvetica" pitchFamily="2" charset="0"/>
              </a:rPr>
              <a:t>Bons, P. D., </a:t>
            </a:r>
            <a:r>
              <a:rPr lang="en-GB" sz="1100" dirty="0" err="1">
                <a:latin typeface="Helvetica" pitchFamily="2" charset="0"/>
              </a:rPr>
              <a:t>Elburg</a:t>
            </a:r>
            <a:r>
              <a:rPr lang="en-GB" sz="1100" dirty="0">
                <a:latin typeface="Helvetica" pitchFamily="2" charset="0"/>
              </a:rPr>
              <a:t>, M. A., &amp; Gomez-Rivas, E. (2012). A review of the formation of tectonic veins and their microstructures. Journal of structural geology, 43, 33-62.</a:t>
            </a:r>
          </a:p>
          <a:p>
            <a:pPr algn="just"/>
            <a:endParaRPr lang="en-GB" sz="1100" dirty="0">
              <a:latin typeface="Helvetica" pitchFamily="2" charset="0"/>
            </a:endParaRPr>
          </a:p>
          <a:p>
            <a:pPr algn="just"/>
            <a:r>
              <a:rPr lang="en-GB" sz="1100" dirty="0">
                <a:latin typeface="Helvetica" pitchFamily="2" charset="0"/>
              </a:rPr>
              <a:t>de Riese, T., Bons, P. D., Gomez-Rivas, E., &amp; </a:t>
            </a:r>
            <a:r>
              <a:rPr lang="en-GB" sz="1100" dirty="0" err="1">
                <a:latin typeface="Helvetica" pitchFamily="2" charset="0"/>
              </a:rPr>
              <a:t>Sachau</a:t>
            </a:r>
            <a:r>
              <a:rPr lang="en-GB" sz="1100" dirty="0">
                <a:latin typeface="Helvetica" pitchFamily="2" charset="0"/>
              </a:rPr>
              <a:t>, T. (2020). Interaction between Crustal-Scale Darcy and </a:t>
            </a:r>
            <a:r>
              <a:rPr lang="en-GB" sz="1100" dirty="0" err="1">
                <a:latin typeface="Helvetica" pitchFamily="2" charset="0"/>
              </a:rPr>
              <a:t>Hydrofracture</a:t>
            </a:r>
            <a:r>
              <a:rPr lang="en-GB" sz="1100" dirty="0">
                <a:latin typeface="Helvetica" pitchFamily="2" charset="0"/>
              </a:rPr>
              <a:t> Fluid Transport: A Numerical Study. Geofluids, 2020</a:t>
            </a:r>
          </a:p>
          <a:p>
            <a:pPr algn="just"/>
            <a:endParaRPr lang="en-GB" sz="1100" dirty="0">
              <a:latin typeface="Helvetica" pitchFamily="2" charset="0"/>
            </a:endParaRPr>
          </a:p>
          <a:p>
            <a:pPr algn="just"/>
            <a:r>
              <a:rPr lang="en-GB" sz="1100" dirty="0">
                <a:latin typeface="Helvetica" pitchFamily="2" charset="0"/>
              </a:rPr>
              <a:t>Weisheit, A., Bons, P. D., &amp; </a:t>
            </a:r>
            <a:r>
              <a:rPr lang="en-GB" sz="1100" dirty="0" err="1">
                <a:latin typeface="Helvetica" pitchFamily="2" charset="0"/>
              </a:rPr>
              <a:t>Elburg</a:t>
            </a:r>
            <a:r>
              <a:rPr lang="en-GB" sz="1100" dirty="0">
                <a:latin typeface="Helvetica" pitchFamily="2" charset="0"/>
              </a:rPr>
              <a:t>, M. A. (2013). Long-lived crustal-scale fluid flow: the hydrothermal mega-breccia of Hidden Valley, Mt. Painter Inlier, South Australia. International Journal of Earth Sciences, 102(5), 1219-1236.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8249A2-983A-6640-910C-5695C4FD30B7}"/>
              </a:ext>
            </a:extLst>
          </p:cNvPr>
          <p:cNvCxnSpPr>
            <a:cxnSpLocks/>
          </p:cNvCxnSpPr>
          <p:nvPr/>
        </p:nvCxnSpPr>
        <p:spPr>
          <a:xfrm>
            <a:off x="-100013" y="4723385"/>
            <a:ext cx="1229201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6D3617-3524-B743-B887-3EF19E36C4AA}"/>
              </a:ext>
            </a:extLst>
          </p:cNvPr>
          <p:cNvCxnSpPr>
            <a:cxnSpLocks/>
          </p:cNvCxnSpPr>
          <p:nvPr/>
        </p:nvCxnSpPr>
        <p:spPr>
          <a:xfrm>
            <a:off x="-319088" y="757573"/>
            <a:ext cx="127338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330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5662</TotalTime>
  <Words>1024</Words>
  <Application>Microsoft Macintosh PowerPoint</Application>
  <PresentationFormat>Widescreen</PresentationFormat>
  <Paragraphs>97</Paragraphs>
  <Slides>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Helvetica</vt:lpstr>
      <vt:lpstr>Office Theme</vt:lpstr>
      <vt:lpstr>Dynamics of Crustal-Scale Fluid Transport: Interaction between Darcy and Hydrofracture Fluid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Tamara de Riese</dc:creator>
  <cp:lastModifiedBy>Tamara de Riese</cp:lastModifiedBy>
  <cp:revision>44</cp:revision>
  <dcterms:created xsi:type="dcterms:W3CDTF">2022-05-21T12:32:11Z</dcterms:created>
  <dcterms:modified xsi:type="dcterms:W3CDTF">2022-05-25T10:55:04Z</dcterms:modified>
</cp:coreProperties>
</file>