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C193-351F-2A00-3E9E-A0370BAC2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E7AAF-7B60-9CD2-7743-625E2991B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26B35-C310-1213-51C8-40939AB3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6D61-7652-8F07-DE35-90A9C0C0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4BAB-6F3F-A92D-5B76-7FE22654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6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B180C-A3DC-B250-F174-2AC479C44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AEF3C-CD7D-6A14-44ED-46FA2E727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FA5F3-645B-C7A1-CD22-55F6BF39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CD1CF-53D2-9E3D-1420-B6CD6AB6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BE21-5BA0-6051-B22B-3B4EE2D9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6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647195-36FD-CF87-AA3A-DE036B962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58AFB-5C0A-1FA8-0456-134BC80AB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148E4-10BB-48E3-ED46-A9B96CCC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3AE58-8195-D8E6-27D1-77FB2934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36485-8842-1A9F-86A0-CF5DE381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3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E4CF-D233-F84D-939E-92431465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1F0AD-BEAB-6288-D2D8-60191B68D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26842-AD94-A465-004D-3443FFA62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4B0D-C809-045C-FF02-E15533A8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771F9-ECEE-51E7-8DAD-10EB292F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96D4-79FA-4EF2-5D2F-7EE9C8FC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0A53A-5285-9341-F403-76A557120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1594C-7B33-9F09-CE08-CB5C0734B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79D53-28D0-B2BA-9D2B-E4EC80C4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FFD91-BE0C-9B66-76E0-C999BA3F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65E3-11C4-9B82-C8D6-C25A3D62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B46E2-6A86-AC2A-DC51-6FCF38809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13EA9-85CD-3E50-CE9C-83AA88714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8CB5A-DB00-1132-F740-8B337435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42C91-8BE3-1068-716C-04036CE8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619CB-2983-824A-1338-54DA9A15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4AC04-9DE3-2CCD-10E5-C3F83790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E5E6A-4775-3152-98F4-4020C4A2C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64D75-85B7-689A-27F1-DA15D0EE6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8C353-F160-3A7E-2C3D-D11AF5690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333350-6BFC-80F8-8BE8-041F9AFBE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989ED-E071-B87A-C881-59E7D6D5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C5E67-D523-1E3E-EDA9-0F961156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CF71F9-C8F8-9C79-3C82-F95189A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A279-F62F-DDB2-8B3B-8302DC75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27DC23-9672-3E3F-8F5D-362542CD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39AF4-F7BE-6019-E784-2952C77C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95BCF-E6D7-3BD5-CA7A-8B553869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6047A-8535-D7FF-9E41-134C7D4C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43377-DCB0-4A21-0E15-F7CAC168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50D6C-E24C-FBD2-B36D-7D3090F6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1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CE8F-681F-0A29-27FA-6C54D39E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528B-7F94-B796-9A89-AAF7F8F9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1DE9F-AEA6-40AC-6DB1-3050E2112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8A8F3-2F56-68AB-2E77-A9EA5E38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851C7-5539-AE93-2FA6-A71CE45A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27323-12E0-EC3A-AB07-8616C063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1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59A6-3E20-E1F0-1E7A-0D163A6A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ACF5A-A57D-0B20-9568-1AFC1B0C5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06E83-25CC-229C-8D26-07CAAD6E9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65419-2188-2006-4AFB-268BD931E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5D293-6453-A080-2813-2B5A21508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2BAF3-0DEA-710F-FDE8-C6EDC2A28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8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1C3A33-BC5A-636D-37DE-CF3CE0A0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D763F-4CFF-8CEF-49E0-92870E5FB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56F1-7B2B-3906-5545-D8C9D8DA3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320BA-72F5-49B5-9B8F-3B2A06ACEEB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0516F-A482-469F-3CB2-D05DAC611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76F2D-739F-1712-A869-C2294F9A7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6F1FD-8E63-42D6-9C25-0E5BB1308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7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3EB4E-9357-938D-F11B-B4899E185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612BF-7B3E-A176-68D1-0FC3DDC8BFD0}"/>
              </a:ext>
            </a:extLst>
          </p:cNvPr>
          <p:cNvSpPr txBox="1"/>
          <p:nvPr/>
        </p:nvSpPr>
        <p:spPr>
          <a:xfrm>
            <a:off x="1930500" y="2327927"/>
            <a:ext cx="833099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Tree-ring width as an indicator </a:t>
            </a:r>
          </a:p>
          <a:p>
            <a:pPr algn="ctr"/>
            <a:r>
              <a:rPr lang="en-US" sz="4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the Lower Danube streamflow</a:t>
            </a:r>
            <a:endParaRPr lang="en-US" sz="44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2FE79-4EF6-C7C6-BED6-679082202902}"/>
              </a:ext>
            </a:extLst>
          </p:cNvPr>
          <p:cNvSpPr txBox="1"/>
          <p:nvPr/>
        </p:nvSpPr>
        <p:spPr>
          <a:xfrm>
            <a:off x="5289756" y="5948516"/>
            <a:ext cx="7138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Nagavciuc V.*, </a:t>
            </a:r>
            <a:r>
              <a:rPr lang="en-US" sz="1800" b="1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Roibu</a:t>
            </a:r>
            <a:r>
              <a:rPr lang="en-US" sz="18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C., </a:t>
            </a:r>
            <a:r>
              <a:rPr lang="en-US" sz="1800" b="1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Mursa</a:t>
            </a:r>
            <a:r>
              <a:rPr lang="en-US" sz="18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A., </a:t>
            </a:r>
            <a:r>
              <a:rPr lang="en-US" sz="1800" b="1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Stirbu</a:t>
            </a:r>
            <a:r>
              <a:rPr lang="en-US" sz="18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M., Popa I. and </a:t>
            </a:r>
            <a:r>
              <a:rPr lang="en-US" sz="1800" b="1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Ionita</a:t>
            </a:r>
            <a:r>
              <a:rPr lang="en-US" sz="18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M.</a:t>
            </a:r>
            <a:endParaRPr lang="en-US" sz="1800" b="1" dirty="0">
              <a:ln w="10160">
                <a:solidFill>
                  <a:schemeClr val="tx1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95102-A070-A0A9-1149-E2A97E96F98B}"/>
              </a:ext>
            </a:extLst>
          </p:cNvPr>
          <p:cNvSpPr txBox="1"/>
          <p:nvPr/>
        </p:nvSpPr>
        <p:spPr>
          <a:xfrm>
            <a:off x="5505966" y="6410181"/>
            <a:ext cx="311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*nagavciuc.viorica@gmail.com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4238A-C31B-A4F1-66B6-3792AE3D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05" y="0"/>
            <a:ext cx="5067300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45E98-F95C-96D4-9BB8-2042BC041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7789" cy="1179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9A7C30-B431-9380-2EA4-0E444605699D}"/>
              </a:ext>
            </a:extLst>
          </p:cNvPr>
          <p:cNvSpPr txBox="1"/>
          <p:nvPr/>
        </p:nvSpPr>
        <p:spPr>
          <a:xfrm>
            <a:off x="1303388" y="174436"/>
            <a:ext cx="2918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“</a:t>
            </a:r>
            <a:r>
              <a:rPr lang="ro-RO" sz="2400" b="1" dirty="0"/>
              <a:t>Ștefan cel Mare” </a:t>
            </a:r>
          </a:p>
          <a:p>
            <a:r>
              <a:rPr lang="ro-RO" sz="2400" b="1" dirty="0"/>
              <a:t>University of Suceava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445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F94DB6-0A08-15F6-6826-55831D409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1" y="1301645"/>
            <a:ext cx="4629714" cy="3948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4AC8E-C6C9-A64F-96A6-C3F645404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63" y="1659215"/>
            <a:ext cx="6234523" cy="3099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C11765-FE8B-909B-2885-6F79336C5A91}"/>
              </a:ext>
            </a:extLst>
          </p:cNvPr>
          <p:cNvSpPr txBox="1"/>
          <p:nvPr/>
        </p:nvSpPr>
        <p:spPr>
          <a:xfrm>
            <a:off x="4286864" y="455727"/>
            <a:ext cx="314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TRW index</a:t>
            </a:r>
          </a:p>
        </p:txBody>
      </p:sp>
    </p:spTree>
    <p:extLst>
      <p:ext uri="{BB962C8B-B14F-4D97-AF65-F5344CB8AC3E}">
        <p14:creationId xmlns:p14="http://schemas.microsoft.com/office/powerpoint/2010/main" val="3210882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E963B9-D407-A1B0-9421-618951EB6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8" y="1385479"/>
            <a:ext cx="4334744" cy="369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2C9344-0B09-CBFE-2D96-93E9ACFA7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13" y="1862906"/>
            <a:ext cx="5837220" cy="2954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F864F-BB65-50BE-D32A-4BAE89C95B3D}"/>
              </a:ext>
            </a:extLst>
          </p:cNvPr>
          <p:cNvSpPr txBox="1"/>
          <p:nvPr/>
        </p:nvSpPr>
        <p:spPr>
          <a:xfrm>
            <a:off x="4286864" y="455727"/>
            <a:ext cx="314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TRW index</a:t>
            </a:r>
          </a:p>
        </p:txBody>
      </p:sp>
    </p:spTree>
    <p:extLst>
      <p:ext uri="{BB962C8B-B14F-4D97-AF65-F5344CB8AC3E}">
        <p14:creationId xmlns:p14="http://schemas.microsoft.com/office/powerpoint/2010/main" val="202037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452AB-522E-6743-BC6E-64ADD22A4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1" y="721513"/>
            <a:ext cx="5614220" cy="4939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BBB953-9BAB-A307-9874-BFB7CA842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51" y="858858"/>
            <a:ext cx="5457077" cy="4801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9A6E8B-A62C-C50E-FB9C-BA87C1709A30}"/>
              </a:ext>
            </a:extLst>
          </p:cNvPr>
          <p:cNvSpPr txBox="1"/>
          <p:nvPr/>
        </p:nvSpPr>
        <p:spPr>
          <a:xfrm>
            <a:off x="1170038" y="0"/>
            <a:ext cx="314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TRW index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4244E-D4C8-2AD1-AE37-8B05E7C302F5}"/>
              </a:ext>
            </a:extLst>
          </p:cNvPr>
          <p:cNvSpPr txBox="1"/>
          <p:nvPr/>
        </p:nvSpPr>
        <p:spPr>
          <a:xfrm>
            <a:off x="7236542" y="0"/>
            <a:ext cx="314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TRW index</a:t>
            </a:r>
          </a:p>
        </p:txBody>
      </p:sp>
    </p:spTree>
    <p:extLst>
      <p:ext uri="{BB962C8B-B14F-4D97-AF65-F5344CB8AC3E}">
        <p14:creationId xmlns:p14="http://schemas.microsoft.com/office/powerpoint/2010/main" val="2993168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2DF5D3-A291-3AAC-E820-03F2A640ED78}"/>
              </a:ext>
            </a:extLst>
          </p:cNvPr>
          <p:cNvSpPr txBox="1"/>
          <p:nvPr/>
        </p:nvSpPr>
        <p:spPr>
          <a:xfrm>
            <a:off x="3469098" y="2153264"/>
            <a:ext cx="4414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Why is this important?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12C2B-F0C1-319A-A587-4A4F19A20466}"/>
              </a:ext>
            </a:extLst>
          </p:cNvPr>
          <p:cNvSpPr txBox="1"/>
          <p:nvPr/>
        </p:nvSpPr>
        <p:spPr>
          <a:xfrm>
            <a:off x="4513006" y="162232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Instead of 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1B300-DB9B-28E6-F2BB-34EC4FC9659B}"/>
              </a:ext>
            </a:extLst>
          </p:cNvPr>
          <p:cNvSpPr txBox="1"/>
          <p:nvPr/>
        </p:nvSpPr>
        <p:spPr>
          <a:xfrm>
            <a:off x="1032387" y="3758349"/>
            <a:ext cx="10127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presented here streamflow reconstruction based on the tree-ring width is important not only for dendrohydrological studies but also for long-timescale analyses and evaluation of the Danube water availability at multi-centennial scales, especially due to the fact that observation data are rather short (&lt;100 years) and insufficient to capture long-scale streamflow variations, necessary for developing the hydrological models and resource water planning.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844757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6552C-CFD2-70B4-A0F3-A0379DBC115E}"/>
              </a:ext>
            </a:extLst>
          </p:cNvPr>
          <p:cNvSpPr txBox="1"/>
          <p:nvPr/>
        </p:nvSpPr>
        <p:spPr>
          <a:xfrm>
            <a:off x="339213" y="4465341"/>
            <a:ext cx="115135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paper has been financially supported </a:t>
            </a:r>
            <a:r>
              <a:rPr lang="en-US" dirty="0"/>
              <a:t>by a grant of the Ministry of Research, Innovation</a:t>
            </a:r>
            <a:r>
              <a:rPr lang="ro-RO" dirty="0"/>
              <a:t>,</a:t>
            </a:r>
            <a:r>
              <a:rPr lang="en-US" dirty="0"/>
              <a:t> and Digitization, CNCS/ CCCDI—UEFISCDI, project number PN-III-P1-1.1-PD-2019-0469, within PNCDI III, nr PD63/2020,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Looking into the past to anticipate the future: Extreme climate variability in Dobrogea Region from a paleo perspective based on stable oxygen isotope in tree rings (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DobrEx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o-RO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paper has been financially supported within the project entitled "DECIDE-Development through entrepreneurial education and innovative doctoral and postdoctoral research", project code POCU/380/6/13/125031, project co-financed from the European Social Fund through the 2014–2020 Operational Program Human Capital.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C3B80-5482-C8C3-22FF-501B7E2DDB03}"/>
              </a:ext>
            </a:extLst>
          </p:cNvPr>
          <p:cNvSpPr txBox="1"/>
          <p:nvPr/>
        </p:nvSpPr>
        <p:spPr>
          <a:xfrm>
            <a:off x="2020529" y="2659559"/>
            <a:ext cx="8150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96202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A8976-997B-79C3-FBD3-3F593D071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657" y="316945"/>
            <a:ext cx="3018504" cy="2263878"/>
          </a:xfrm>
          <a:prstGeom prst="rect">
            <a:avLst/>
          </a:prstGeom>
        </p:spPr>
      </p:pic>
      <p:pic>
        <p:nvPicPr>
          <p:cNvPr id="1026" name="Picture 2" descr="Christmas heat: Dallas area records record temperature for Dec. 25 – FOX23  News">
            <a:extLst>
              <a:ext uri="{FF2B5EF4-FFF2-40B4-BE49-F238E27FC236}">
                <a16:creationId xmlns:a16="http://schemas.microsoft.com/office/drawing/2014/main" id="{AA745D24-2F0D-2859-C429-2B9DF8DE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5" y="277616"/>
            <a:ext cx="4000636" cy="22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t and dry — drought — European Environment Agency">
            <a:extLst>
              <a:ext uri="{FF2B5EF4-FFF2-40B4-BE49-F238E27FC236}">
                <a16:creationId xmlns:a16="http://schemas.microsoft.com/office/drawing/2014/main" id="{07D6120E-8F2E-79A6-5BE6-2F20D30B6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07" y="316945"/>
            <a:ext cx="3381685" cy="22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1A0C2-0128-5D41-F1E6-6B4C92096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4" y="2797275"/>
            <a:ext cx="5270091" cy="3952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C3866-2729-D8EC-3ABD-6344F45912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"/>
          <a:stretch/>
        </p:blipFill>
        <p:spPr>
          <a:xfrm>
            <a:off x="6043462" y="2797275"/>
            <a:ext cx="5607764" cy="3952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27A722-2D10-E1A8-426F-223D56A217B7}"/>
              </a:ext>
            </a:extLst>
          </p:cNvPr>
          <p:cNvSpPr txBox="1"/>
          <p:nvPr/>
        </p:nvSpPr>
        <p:spPr>
          <a:xfrm>
            <a:off x="2580419" y="2010304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8972A-6CB4-E40C-2978-75652C4DBE86}"/>
              </a:ext>
            </a:extLst>
          </p:cNvPr>
          <p:cNvSpPr txBox="1"/>
          <p:nvPr/>
        </p:nvSpPr>
        <p:spPr>
          <a:xfrm>
            <a:off x="10225549" y="202251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Drought</a:t>
            </a:r>
          </a:p>
        </p:txBody>
      </p:sp>
    </p:spTree>
    <p:extLst>
      <p:ext uri="{BB962C8B-B14F-4D97-AF65-F5344CB8AC3E}">
        <p14:creationId xmlns:p14="http://schemas.microsoft.com/office/powerpoint/2010/main" val="138983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F0426-8799-CF60-B286-05B62E247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39"/>
          <a:stretch/>
        </p:blipFill>
        <p:spPr>
          <a:xfrm>
            <a:off x="5923150" y="934064"/>
            <a:ext cx="6162256" cy="4267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88DD1-5501-CC89-7472-17E9DF9D0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60"/>
          <a:stretch/>
        </p:blipFill>
        <p:spPr>
          <a:xfrm>
            <a:off x="-5954" y="796410"/>
            <a:ext cx="6101954" cy="44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11943-5B89-1D90-F681-5152D3AC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59"/>
            <a:ext cx="457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1F3FC-1A1D-1BF8-164A-194900732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92" y="78659"/>
            <a:ext cx="257175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240C9-148C-67B4-96C9-3023B8277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34" y="78659"/>
            <a:ext cx="4567698" cy="3425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0CCC68-C04C-D6EE-0D0E-4F9AB664C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315"/>
            <a:ext cx="4572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D55A3A-083E-CAC1-EED2-BE6756B0D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38" y="3586315"/>
            <a:ext cx="4567699" cy="3425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1A250B-671B-0D22-CE64-B9FF0FA54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92" y="3586315"/>
            <a:ext cx="257175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8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A9D0D-C4C9-674D-111D-68E7E7EA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98" y="0"/>
            <a:ext cx="9816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6797AF-C8F7-0897-B119-CF1A9AB47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9BD49F-9339-987A-EFD4-6DA082F9F3B2}"/>
              </a:ext>
            </a:extLst>
          </p:cNvPr>
          <p:cNvSpPr txBox="1"/>
          <p:nvPr/>
        </p:nvSpPr>
        <p:spPr>
          <a:xfrm>
            <a:off x="344129" y="570270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Hydro-climate analyses</a:t>
            </a:r>
          </a:p>
        </p:txBody>
      </p:sp>
    </p:spTree>
    <p:extLst>
      <p:ext uri="{BB962C8B-B14F-4D97-AF65-F5344CB8AC3E}">
        <p14:creationId xmlns:p14="http://schemas.microsoft.com/office/powerpoint/2010/main" val="350234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0A1680-2705-549D-D8D2-F3473E4C2257}"/>
              </a:ext>
            </a:extLst>
          </p:cNvPr>
          <p:cNvSpPr txBox="1"/>
          <p:nvPr/>
        </p:nvSpPr>
        <p:spPr>
          <a:xfrm>
            <a:off x="442451" y="4513005"/>
            <a:ext cx="10700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 found a positive significant correlation between the TRW index and the streamflow data from the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Ceatal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Izmail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hydrometric station for the nine months period, from November previous year to July of the current year period: r = 0.70.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07C5F-9EF8-95F2-5A53-3AE65C7AC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0" y="317510"/>
            <a:ext cx="6198870" cy="37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8144-CA99-7F57-B17B-AB0216270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61" y="1134786"/>
            <a:ext cx="6983883" cy="43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36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CD4D8-96C5-D757-1930-8E746633F2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05" y="482205"/>
            <a:ext cx="8721213" cy="56303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E4089C-6080-091B-618D-595FA976ED28}"/>
              </a:ext>
            </a:extLst>
          </p:cNvPr>
          <p:cNvSpPr/>
          <p:nvPr/>
        </p:nvSpPr>
        <p:spPr>
          <a:xfrm>
            <a:off x="2094271" y="482205"/>
            <a:ext cx="1415845" cy="4955034"/>
          </a:xfrm>
          <a:prstGeom prst="rect">
            <a:avLst/>
          </a:prstGeom>
          <a:solidFill>
            <a:schemeClr val="bg1">
              <a:lumMod val="65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1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295</Words>
  <Application>Microsoft Office PowerPoint</Application>
  <PresentationFormat>Widescreen</PresentationFormat>
  <Paragraphs>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viorica.nn viorica.nn</dc:creator>
  <cp:lastModifiedBy>viorica.nn viorica.nn</cp:lastModifiedBy>
  <cp:revision>7</cp:revision>
  <dcterms:created xsi:type="dcterms:W3CDTF">2022-05-16T09:31:25Z</dcterms:created>
  <dcterms:modified xsi:type="dcterms:W3CDTF">2022-05-24T19:01:43Z</dcterms:modified>
</cp:coreProperties>
</file>