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handoutMasterIdLst>
    <p:handoutMasterId r:id="rId15"/>
  </p:handoutMasterIdLst>
  <p:sldIdLst>
    <p:sldId id="325" r:id="rId3"/>
    <p:sldId id="363" r:id="rId4"/>
    <p:sldId id="374" r:id="rId5"/>
    <p:sldId id="378" r:id="rId6"/>
    <p:sldId id="381" r:id="rId7"/>
    <p:sldId id="368" r:id="rId8"/>
    <p:sldId id="376" r:id="rId9"/>
    <p:sldId id="371" r:id="rId10"/>
    <p:sldId id="377" r:id="rId11"/>
    <p:sldId id="372" r:id="rId12"/>
    <p:sldId id="380" r:id="rId13"/>
  </p:sldIdLst>
  <p:sldSz cx="12192000" cy="6858000"/>
  <p:notesSz cx="6889750" cy="9671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E2A"/>
    <a:srgbClr val="0A233E"/>
    <a:srgbClr val="FFC000"/>
    <a:srgbClr val="AFDDE9"/>
    <a:srgbClr val="115350"/>
    <a:srgbClr val="166C68"/>
    <a:srgbClr val="CC6600"/>
    <a:srgbClr val="00FFB4"/>
    <a:srgbClr val="782067"/>
    <a:srgbClr val="A6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36" autoAdjust="0"/>
    <p:restoredTop sz="95226" autoAdjust="0"/>
  </p:normalViewPr>
  <p:slideViewPr>
    <p:cSldViewPr snapToGrid="0">
      <p:cViewPr>
        <p:scale>
          <a:sx n="100" d="100"/>
          <a:sy n="100" d="100"/>
        </p:scale>
        <p:origin x="360" y="-19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6095" cy="4851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046" y="0"/>
            <a:ext cx="2986095" cy="4851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12FC0-9A0E-49CA-B86F-A9F0426447A1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85949"/>
            <a:ext cx="2986095" cy="48510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046" y="9185949"/>
            <a:ext cx="2986095" cy="48510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AF685-C944-4FC4-814A-423C2B4D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7162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5558" cy="485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8" y="0"/>
            <a:ext cx="2985558" cy="485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56A93-E2C4-4A86-B9E1-5D7C87925242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42925" y="1209675"/>
            <a:ext cx="5803900" cy="3263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654193"/>
            <a:ext cx="5511800" cy="380797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85820"/>
            <a:ext cx="2985558" cy="4852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8" y="9185820"/>
            <a:ext cx="2985558" cy="4852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14F19-E915-4E4F-9863-608489D4EE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483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4A736-214E-4255-B78D-ACF616087DB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501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14F19-E915-4E4F-9863-608489D4EE5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818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8FA5F-1A3D-480A-A0F3-97AD89EE234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14F19-E915-4E4F-9863-608489D4EE5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204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14F19-E915-4E4F-9863-608489D4EE5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045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14F19-E915-4E4F-9863-608489D4EE5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671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14F19-E915-4E4F-9863-608489D4EE5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118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14F19-E915-4E4F-9863-608489D4EE5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571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14F19-E915-4E4F-9863-608489D4EE5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862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14F19-E915-4E4F-9863-608489D4EE5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12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Likewise, if we look at post rift horizon we can observe a Riedel shear pattern suggesting dextral slip associated with the Lossiemouth fault reactivation which corelates with well with the onshore patterns.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14F19-E915-4E4F-9863-608489D4EE5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310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03F1-C60A-4CEE-9413-87B0EA98E5AD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A511D-BEEB-4160-8358-C73300D192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28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03F1-C60A-4CEE-9413-87B0EA98E5AD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A511D-BEEB-4160-8358-C73300D192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293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03F1-C60A-4CEE-9413-87B0EA98E5AD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A511D-BEEB-4160-8358-C73300D192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003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EA75-96E9-42B1-8D70-6657375D729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9E81-48EB-4FC0-80CC-5D0A189E61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932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EA75-96E9-42B1-8D70-6657375D729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9E81-48EB-4FC0-80CC-5D0A189E61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879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EA75-96E9-42B1-8D70-6657375D729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9E81-48EB-4FC0-80CC-5D0A189E61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226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EA75-96E9-42B1-8D70-6657375D729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9E81-48EB-4FC0-80CC-5D0A189E61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32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EA75-96E9-42B1-8D70-6657375D729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9E81-48EB-4FC0-80CC-5D0A189E61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14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EA75-96E9-42B1-8D70-6657375D729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9E81-48EB-4FC0-80CC-5D0A189E61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763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EA75-96E9-42B1-8D70-6657375D729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9E81-48EB-4FC0-80CC-5D0A189E61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392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EA75-96E9-42B1-8D70-6657375D729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9E81-48EB-4FC0-80CC-5D0A189E61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355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03F1-C60A-4CEE-9413-87B0EA98E5AD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A511D-BEEB-4160-8358-C73300D192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659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EA75-96E9-42B1-8D70-6657375D729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9E81-48EB-4FC0-80CC-5D0A189E61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261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EA75-96E9-42B1-8D70-6657375D729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9E81-48EB-4FC0-80CC-5D0A189E61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733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EA75-96E9-42B1-8D70-6657375D729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9E81-48EB-4FC0-80CC-5D0A189E61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749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03F1-C60A-4CEE-9413-87B0EA98E5AD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A511D-BEEB-4160-8358-C73300D192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799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03F1-C60A-4CEE-9413-87B0EA98E5AD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A511D-BEEB-4160-8358-C73300D192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32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03F1-C60A-4CEE-9413-87B0EA98E5AD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A511D-BEEB-4160-8358-C73300D192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721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03F1-C60A-4CEE-9413-87B0EA98E5AD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A511D-BEEB-4160-8358-C73300D192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49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03F1-C60A-4CEE-9413-87B0EA98E5AD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A511D-BEEB-4160-8358-C73300D192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073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03F1-C60A-4CEE-9413-87B0EA98E5AD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A511D-BEEB-4160-8358-C73300D192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675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03F1-C60A-4CEE-9413-87B0EA98E5AD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A511D-BEEB-4160-8358-C73300D192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50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203F1-C60A-4CEE-9413-87B0EA98E5AD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A511D-BEEB-4160-8358-C73300D192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89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2EA75-96E9-42B1-8D70-6657375D729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09E81-48EB-4FC0-80CC-5D0A189E61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424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41513"/>
            <a:ext cx="5327650" cy="2235834"/>
          </a:xfrm>
          <a:prstGeom prst="trapezoid">
            <a:avLst>
              <a:gd name="adj" fmla="val 0"/>
            </a:avLst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36" y="4615893"/>
            <a:ext cx="6845299" cy="2235834"/>
          </a:xfrm>
          <a:prstGeom prst="rect">
            <a:avLst/>
          </a:prstGeom>
        </p:spPr>
      </p:pic>
      <p:pic>
        <p:nvPicPr>
          <p:cNvPr id="26" name="Google Shape;95;p1" descr="https://cdn.egu.eu/static/eb0120b0/awards/egu_ospp_label_blue.png">
            <a:extLst>
              <a:ext uri="{FF2B5EF4-FFF2-40B4-BE49-F238E27FC236}">
                <a16:creationId xmlns:a16="http://schemas.microsoft.com/office/drawing/2014/main" id="{51994373-EDEF-F361-7B2C-BC424E5F769F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2041" y="4654322"/>
            <a:ext cx="1602534" cy="221021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07679" y="692693"/>
            <a:ext cx="11127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Correlating deformation events onshore and offshore in superimposed rift basins: the Lossiemouth Fault Zone,</a:t>
            </a:r>
          </a:p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 Inner Moray Firth Basin, Scotland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5315374" y="4645213"/>
            <a:ext cx="0" cy="2228433"/>
          </a:xfrm>
          <a:prstGeom prst="line">
            <a:avLst/>
          </a:prstGeom>
          <a:ln w="28575">
            <a:solidFill>
              <a:srgbClr val="000E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0" y="4615893"/>
            <a:ext cx="121920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2073787" y="3211915"/>
            <a:ext cx="7315561" cy="540274"/>
            <a:chOff x="397377" y="2892812"/>
            <a:chExt cx="7315561" cy="540274"/>
          </a:xfrm>
        </p:grpSpPr>
        <p:grpSp>
          <p:nvGrpSpPr>
            <p:cNvPr id="16" name="Group 15"/>
            <p:cNvGrpSpPr/>
            <p:nvPr/>
          </p:nvGrpSpPr>
          <p:grpSpPr>
            <a:xfrm>
              <a:off x="397377" y="2892812"/>
              <a:ext cx="7315561" cy="540274"/>
              <a:chOff x="152400" y="6213818"/>
              <a:chExt cx="8020949" cy="59236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400" y="6267806"/>
                <a:ext cx="1193800" cy="538380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223353" y="6267806"/>
                <a:ext cx="722995" cy="498231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572057" y="6267806"/>
                <a:ext cx="3545543" cy="498231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97932" y="6213818"/>
                <a:ext cx="575417" cy="575417"/>
              </a:xfrm>
              <a:prstGeom prst="rect">
                <a:avLst/>
              </a:prstGeom>
            </p:spPr>
          </p:pic>
        </p:grpSp>
        <p:pic>
          <p:nvPicPr>
            <p:cNvPr id="1026" name="Picture 2" descr="Image result for heriot watt university logo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03072" y="2907535"/>
              <a:ext cx="1063768" cy="523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3A244B8-E3DC-B843-7928-D1E100A485A2}"/>
              </a:ext>
            </a:extLst>
          </p:cNvPr>
          <p:cNvSpPr txBox="1"/>
          <p:nvPr/>
        </p:nvSpPr>
        <p:spPr>
          <a:xfrm>
            <a:off x="2120184" y="2300089"/>
            <a:ext cx="75221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Alexandra Tamas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Robert E. Holdsworth, John R. Underhill, Dan M. Tamas, Edward D. Dempsey, Dave McCarthy, Ken J.W. McCaffrey, and David Selby</a:t>
            </a:r>
          </a:p>
        </p:txBody>
      </p:sp>
      <p:pic>
        <p:nvPicPr>
          <p:cNvPr id="14" name="Picture 13" descr="Qr code&#10;&#10;Description automatically generated">
            <a:extLst>
              <a:ext uri="{FF2B5EF4-FFF2-40B4-BE49-F238E27FC236}">
                <a16:creationId xmlns:a16="http://schemas.microsoft.com/office/drawing/2014/main" id="{20269372-99F7-8E8A-0EB0-FB3BE4FEF9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" y="1837156"/>
            <a:ext cx="2082500" cy="2082500"/>
          </a:xfrm>
          <a:prstGeom prst="rect">
            <a:avLst/>
          </a:prstGeom>
        </p:spPr>
      </p:pic>
      <p:pic>
        <p:nvPicPr>
          <p:cNvPr id="22" name="Google Shape;89;p1">
            <a:extLst>
              <a:ext uri="{FF2B5EF4-FFF2-40B4-BE49-F238E27FC236}">
                <a16:creationId xmlns:a16="http://schemas.microsoft.com/office/drawing/2014/main" id="{D130A1F9-D526-0C85-EA03-C31EEFFA5C32}"/>
              </a:ext>
            </a:extLst>
          </p:cNvPr>
          <p:cNvPicPr preferRelativeResize="0"/>
          <p:nvPr/>
        </p:nvPicPr>
        <p:blipFill rotWithShape="1">
          <a:blip r:embed="rId1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2875" y="3820137"/>
            <a:ext cx="525978" cy="49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91;p1">
            <a:extLst>
              <a:ext uri="{FF2B5EF4-FFF2-40B4-BE49-F238E27FC236}">
                <a16:creationId xmlns:a16="http://schemas.microsoft.com/office/drawing/2014/main" id="{2A2B51AC-9693-7D57-77DC-6D579423815B}"/>
              </a:ext>
            </a:extLst>
          </p:cNvPr>
          <p:cNvPicPr preferRelativeResize="0"/>
          <p:nvPr/>
        </p:nvPicPr>
        <p:blipFill rotWithShape="1">
          <a:blip r:embed="rId1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7038" y="3821920"/>
            <a:ext cx="1713488" cy="489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2053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4B6CAA4-DA7D-3BD0-4CDC-57B51A2C31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58" y="1490981"/>
            <a:ext cx="7047781" cy="5257800"/>
          </a:xfrm>
          <a:prstGeom prst="rect">
            <a:avLst/>
          </a:prstGeom>
        </p:spPr>
      </p:pic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9C6605CA-F928-D160-75D5-343697EE9C25}"/>
              </a:ext>
            </a:extLst>
          </p:cNvPr>
          <p:cNvSpPr/>
          <p:nvPr/>
        </p:nvSpPr>
        <p:spPr>
          <a:xfrm>
            <a:off x="33338" y="512172"/>
            <a:ext cx="12192000" cy="645557"/>
          </a:xfrm>
          <a:prstGeom prst="roundRect">
            <a:avLst>
              <a:gd name="adj" fmla="val 0"/>
            </a:avLst>
          </a:prstGeom>
          <a:solidFill>
            <a:srgbClr val="000E2A"/>
          </a:solidFill>
          <a:ln>
            <a:solidFill>
              <a:srgbClr val="1153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18CDF3-A9A1-294D-3EA8-586848C81D38}"/>
              </a:ext>
            </a:extLst>
          </p:cNvPr>
          <p:cNvSpPr txBox="1"/>
          <p:nvPr/>
        </p:nvSpPr>
        <p:spPr>
          <a:xfrm>
            <a:off x="0" y="542564"/>
            <a:ext cx="7086107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Onshore – Offshore Deformation History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828246-F7EF-7B5F-5C71-35231527A6DC}"/>
              </a:ext>
            </a:extLst>
          </p:cNvPr>
          <p:cNvSpPr/>
          <p:nvPr/>
        </p:nvSpPr>
        <p:spPr>
          <a:xfrm>
            <a:off x="267059" y="1490981"/>
            <a:ext cx="7047781" cy="5257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FAB930-DDA6-0429-1B67-5871F500AE38}"/>
              </a:ext>
            </a:extLst>
          </p:cNvPr>
          <p:cNvSpPr txBox="1"/>
          <p:nvPr/>
        </p:nvSpPr>
        <p:spPr>
          <a:xfrm>
            <a:off x="7467600" y="1736786"/>
            <a:ext cx="40030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1" dirty="0"/>
              <a:t>Dextral reactivation of syn-rift faults associated with Riedel shear structures.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1" dirty="0"/>
              <a:t>Oblique-sinistral component of the syn-rift faults and dextral reactivation of inherited (Devonian) structures.</a:t>
            </a:r>
          </a:p>
          <a:p>
            <a:pPr algn="just"/>
            <a:endParaRPr lang="en-GB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1" dirty="0"/>
              <a:t>Subsidence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D92FD5-BADE-199A-EBD1-8681CF982A33}"/>
              </a:ext>
            </a:extLst>
          </p:cNvPr>
          <p:cNvSpPr txBox="1"/>
          <p:nvPr/>
        </p:nvSpPr>
        <p:spPr>
          <a:xfrm>
            <a:off x="5930900" y="6441004"/>
            <a:ext cx="1536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400" dirty="0"/>
              <a:t>Tamas et al. 2022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740313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23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5400000">
            <a:off x="4697730" y="-4697730"/>
            <a:ext cx="2796540" cy="1219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E56130-8117-419E-A29C-C7E7133FC0D3}"/>
              </a:ext>
            </a:extLst>
          </p:cNvPr>
          <p:cNvSpPr/>
          <p:nvPr/>
        </p:nvSpPr>
        <p:spPr>
          <a:xfrm>
            <a:off x="1502979" y="-6759"/>
            <a:ext cx="9207062" cy="1244053"/>
          </a:xfrm>
          <a:prstGeom prst="rect">
            <a:avLst/>
          </a:prstGeom>
          <a:solidFill>
            <a:srgbClr val="0A2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4928" y="1393704"/>
            <a:ext cx="11387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‘New information adds value, not from changing pre-drill risk, but from decisions made as a consequence.’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(Peel and Brooks, 2015)</a:t>
            </a:r>
          </a:p>
        </p:txBody>
      </p:sp>
      <p:sp>
        <p:nvSpPr>
          <p:cNvPr id="10" name="Oval 9"/>
          <p:cNvSpPr>
            <a:spLocks/>
          </p:cNvSpPr>
          <p:nvPr/>
        </p:nvSpPr>
        <p:spPr>
          <a:xfrm>
            <a:off x="17101" y="1951226"/>
            <a:ext cx="1800000" cy="18000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EBC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087612" y="1951226"/>
            <a:ext cx="1800000" cy="180000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EBC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154BAB5-B445-4D2D-B8BD-A0B4BDFED6AA}"/>
              </a:ext>
            </a:extLst>
          </p:cNvPr>
          <p:cNvSpPr/>
          <p:nvPr/>
        </p:nvSpPr>
        <p:spPr>
          <a:xfrm>
            <a:off x="4158122" y="1936035"/>
            <a:ext cx="1800000" cy="1800000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604CD3-6B91-4D5B-94BA-EF55BF7BF664}"/>
              </a:ext>
            </a:extLst>
          </p:cNvPr>
          <p:cNvSpPr/>
          <p:nvPr/>
        </p:nvSpPr>
        <p:spPr>
          <a:xfrm>
            <a:off x="6078900" y="2248219"/>
            <a:ext cx="6096000" cy="1163320"/>
          </a:xfrm>
          <a:prstGeom prst="rect">
            <a:avLst/>
          </a:prstGeom>
          <a:solidFill>
            <a:srgbClr val="FFC000"/>
          </a:solidFill>
          <a:ln w="38100">
            <a:solidFill>
              <a:srgbClr val="0A2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A23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Integration of fieldwork with subsurface interpretations has the ability to unlock the full potential of the area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3D63AF-36AC-17D0-4F02-C0FCE40175E9}"/>
              </a:ext>
            </a:extLst>
          </p:cNvPr>
          <p:cNvSpPr txBox="1"/>
          <p:nvPr/>
        </p:nvSpPr>
        <p:spPr>
          <a:xfrm>
            <a:off x="245222" y="3917978"/>
            <a:ext cx="54847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b="1" dirty="0">
                <a:solidFill>
                  <a:srgbClr val="FFC000"/>
                </a:solidFill>
              </a:rPr>
              <a:t>IMFB is an active </a:t>
            </a:r>
            <a:r>
              <a:rPr lang="en-GB" b="1" dirty="0">
                <a:solidFill>
                  <a:srgbClr val="FFC000"/>
                </a:solidFill>
              </a:rPr>
              <a:t>hydrocarbon</a:t>
            </a:r>
            <a:r>
              <a:rPr lang="ro-RO" b="1" dirty="0">
                <a:solidFill>
                  <a:srgbClr val="FFC000"/>
                </a:solidFill>
              </a:rPr>
              <a:t> exploration</a:t>
            </a:r>
            <a:r>
              <a:rPr lang="en-GB" b="1" dirty="0">
                <a:solidFill>
                  <a:srgbClr val="FFC000"/>
                </a:solidFill>
              </a:rPr>
              <a:t> area</a:t>
            </a:r>
            <a:endParaRPr lang="ro-RO" b="1" dirty="0">
              <a:solidFill>
                <a:srgbClr val="FFC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BE7E8A-9F13-2CD6-8CE4-57985069C4F8}"/>
              </a:ext>
            </a:extLst>
          </p:cNvPr>
          <p:cNvSpPr txBox="1"/>
          <p:nvPr/>
        </p:nvSpPr>
        <p:spPr>
          <a:xfrm>
            <a:off x="5244181" y="3917978"/>
            <a:ext cx="7201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>
                <a:solidFill>
                  <a:srgbClr val="FFC000"/>
                </a:solidFill>
              </a:rPr>
              <a:t>considered for CO2 storage &amp; </a:t>
            </a:r>
            <a:r>
              <a:rPr lang="en-GB" b="1" i="0" u="none" strike="noStrike" baseline="0" dirty="0">
                <a:solidFill>
                  <a:srgbClr val="FFC000"/>
                </a:solidFill>
              </a:rPr>
              <a:t>hosts the Acorn CO2 Storage Site </a:t>
            </a:r>
            <a:endParaRPr lang="en-GB" b="1" dirty="0">
              <a:solidFill>
                <a:srgbClr val="FFC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F4CA6A-1EE4-EA9E-110D-48E4D05927F0}"/>
              </a:ext>
            </a:extLst>
          </p:cNvPr>
          <p:cNvGrpSpPr/>
          <p:nvPr/>
        </p:nvGrpSpPr>
        <p:grpSpPr>
          <a:xfrm>
            <a:off x="11754" y="4372337"/>
            <a:ext cx="11559846" cy="2372518"/>
            <a:chOff x="11754" y="5292890"/>
            <a:chExt cx="11559846" cy="237251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B314D0B-6C71-94EA-1CE4-B2B0DBF2D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4" y="5303988"/>
              <a:ext cx="3551762" cy="15429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9F582A3-FA01-1FE4-B415-AA9B3456D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4181" y="5292890"/>
              <a:ext cx="4765279" cy="1554027"/>
            </a:xfrm>
            <a:prstGeom prst="rect">
              <a:avLst/>
            </a:prstGeom>
          </p:spPr>
        </p:pic>
        <p:pic>
          <p:nvPicPr>
            <p:cNvPr id="20" name="Picture 19" descr="Qr code&#10;&#10;Description automatically generated">
              <a:extLst>
                <a:ext uri="{FF2B5EF4-FFF2-40B4-BE49-F238E27FC236}">
                  <a16:creationId xmlns:a16="http://schemas.microsoft.com/office/drawing/2014/main" id="{23ED4AAB-E12B-6694-03CF-2A453E50D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516" y="5303988"/>
              <a:ext cx="1562140" cy="1562140"/>
            </a:xfrm>
            <a:prstGeom prst="rect">
              <a:avLst/>
            </a:prstGeom>
          </p:spPr>
        </p:pic>
        <p:pic>
          <p:nvPicPr>
            <p:cNvPr id="31" name="Picture 30" descr="Qr code&#10;&#10;Description automatically generated">
              <a:extLst>
                <a:ext uri="{FF2B5EF4-FFF2-40B4-BE49-F238E27FC236}">
                  <a16:creationId xmlns:a16="http://schemas.microsoft.com/office/drawing/2014/main" id="{0161C4CC-DBB1-7DC4-6A41-591C75279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9460" y="5294598"/>
              <a:ext cx="1562140" cy="156214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D88212A-F972-39AE-615F-6704CDBB4DA5}"/>
                </a:ext>
              </a:extLst>
            </p:cNvPr>
            <p:cNvSpPr txBox="1"/>
            <p:nvPr/>
          </p:nvSpPr>
          <p:spPr>
            <a:xfrm>
              <a:off x="4260611" y="6957522"/>
              <a:ext cx="40030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i="1" dirty="0">
                  <a:solidFill>
                    <a:srgbClr val="FFC000"/>
                  </a:solidFill>
                </a:rPr>
                <a:t>Thank you!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754" y="276885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Conclusions and Implications</a:t>
            </a:r>
          </a:p>
        </p:txBody>
      </p:sp>
    </p:spTree>
    <p:extLst>
      <p:ext uri="{BB962C8B-B14F-4D97-AF65-F5344CB8AC3E}">
        <p14:creationId xmlns:p14="http://schemas.microsoft.com/office/powerpoint/2010/main" val="364450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0" y="5492463"/>
            <a:ext cx="1828800" cy="256696"/>
          </a:xfrm>
          <a:prstGeom prst="roundRect">
            <a:avLst/>
          </a:prstGeom>
          <a:solidFill>
            <a:srgbClr val="AFDDE9"/>
          </a:solidFill>
          <a:ln w="28575">
            <a:solidFill>
              <a:srgbClr val="AFD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121" y="5025394"/>
            <a:ext cx="9462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 dirty="0">
                <a:solidFill>
                  <a:srgbClr val="C00000"/>
                </a:solidFill>
              </a:rPr>
              <a:t>Western part of the North Sea trilete rift system, formed mainly in the </a:t>
            </a:r>
            <a:r>
              <a:rPr lang="ro-RO" sz="2400" b="1" dirty="0">
                <a:solidFill>
                  <a:srgbClr val="C00000"/>
                </a:solidFill>
              </a:rPr>
              <a:t>Late</a:t>
            </a:r>
            <a:r>
              <a:rPr lang="en-GB" sz="2400" b="1" dirty="0">
                <a:solidFill>
                  <a:srgbClr val="C00000"/>
                </a:solidFill>
              </a:rPr>
              <a:t> Jurassic.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EE39B5C7-FDC5-5A7E-7D7E-E1132622EA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46" y="1241757"/>
            <a:ext cx="5232146" cy="3499159"/>
          </a:xfrm>
          <a:prstGeom prst="rect">
            <a:avLst/>
          </a:prstGeom>
        </p:spPr>
      </p:pic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1173C15F-6F00-43E1-03A0-B4A7E7C747DF}"/>
              </a:ext>
            </a:extLst>
          </p:cNvPr>
          <p:cNvSpPr/>
          <p:nvPr/>
        </p:nvSpPr>
        <p:spPr>
          <a:xfrm>
            <a:off x="0" y="439875"/>
            <a:ext cx="12192000" cy="645557"/>
          </a:xfrm>
          <a:prstGeom prst="roundRect">
            <a:avLst>
              <a:gd name="adj" fmla="val 0"/>
            </a:avLst>
          </a:prstGeom>
          <a:solidFill>
            <a:srgbClr val="000E2A"/>
          </a:solidFill>
          <a:ln>
            <a:solidFill>
              <a:srgbClr val="1153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EABF4-2CFD-0AAD-CCA0-716845459B11}"/>
              </a:ext>
            </a:extLst>
          </p:cNvPr>
          <p:cNvSpPr txBox="1"/>
          <p:nvPr/>
        </p:nvSpPr>
        <p:spPr>
          <a:xfrm>
            <a:off x="0" y="470266"/>
            <a:ext cx="9147825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Inner Moray Firth Basin</a:t>
            </a:r>
            <a:r>
              <a:rPr lang="ro-RO" sz="3200" b="1" dirty="0">
                <a:solidFill>
                  <a:schemeClr val="bg1"/>
                </a:solidFill>
              </a:rPr>
              <a:t> &amp; the Lossimouth Fault Zone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922A5E4B-249F-D937-31EB-8C96214717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4292" y="1130843"/>
            <a:ext cx="6736824" cy="34991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E2094D-9D39-A95E-1C12-2E7EA74043CA}"/>
              </a:ext>
            </a:extLst>
          </p:cNvPr>
          <p:cNvSpPr txBox="1"/>
          <p:nvPr/>
        </p:nvSpPr>
        <p:spPr>
          <a:xfrm>
            <a:off x="32121" y="6014551"/>
            <a:ext cx="9627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E–W</a:t>
            </a:r>
            <a:r>
              <a:rPr lang="ro-RO" b="1" dirty="0"/>
              <a:t> </a:t>
            </a:r>
            <a:r>
              <a:rPr lang="en-GB" b="1" dirty="0"/>
              <a:t>faults observed </a:t>
            </a:r>
            <a:r>
              <a:rPr lang="ro-RO" b="1" dirty="0"/>
              <a:t>in the Permo-Triassic rocks </a:t>
            </a:r>
            <a:r>
              <a:rPr lang="en-GB" b="1" dirty="0"/>
              <a:t>onshore</a:t>
            </a:r>
            <a:r>
              <a:rPr lang="ro-RO" b="1" dirty="0"/>
              <a:t> are thought to </a:t>
            </a:r>
            <a:r>
              <a:rPr lang="en-GB" b="1" dirty="0"/>
              <a:t>represent subsidiary strands</a:t>
            </a:r>
            <a:r>
              <a:rPr lang="ro-RO" b="1" dirty="0"/>
              <a:t> </a:t>
            </a:r>
            <a:r>
              <a:rPr lang="en-GB" b="1" dirty="0"/>
              <a:t>of the main offshore trace of the LFZ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DA8BDD-7ED5-BE20-BF85-FF6014436971}"/>
              </a:ext>
            </a:extLst>
          </p:cNvPr>
          <p:cNvSpPr txBox="1"/>
          <p:nvPr/>
        </p:nvSpPr>
        <p:spPr>
          <a:xfrm>
            <a:off x="10769600" y="4613495"/>
            <a:ext cx="1536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400" dirty="0"/>
              <a:t>Tamas et al. 2022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837872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8">
            <a:extLst>
              <a:ext uri="{FF2B5EF4-FFF2-40B4-BE49-F238E27FC236}">
                <a16:creationId xmlns:a16="http://schemas.microsoft.com/office/drawing/2014/main" id="{28501B84-F1BF-FF99-E060-FC0EA8B162C3}"/>
              </a:ext>
            </a:extLst>
          </p:cNvPr>
          <p:cNvSpPr/>
          <p:nvPr/>
        </p:nvSpPr>
        <p:spPr>
          <a:xfrm>
            <a:off x="0" y="454455"/>
            <a:ext cx="12192000" cy="645557"/>
          </a:xfrm>
          <a:prstGeom prst="roundRect">
            <a:avLst>
              <a:gd name="adj" fmla="val 0"/>
            </a:avLst>
          </a:prstGeom>
          <a:solidFill>
            <a:srgbClr val="000E2A"/>
          </a:solidFill>
          <a:ln>
            <a:solidFill>
              <a:srgbClr val="1153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11" name="Picture 10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2DE56D61-6EB7-917D-F945-F57743C0FE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5107" y="1483486"/>
            <a:ext cx="3634819" cy="2457503"/>
          </a:xfrm>
          <a:prstGeom prst="rect">
            <a:avLst/>
          </a:prstGeom>
        </p:spPr>
      </p:pic>
      <p:pic>
        <p:nvPicPr>
          <p:cNvPr id="12" name="Picture 11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35088C4E-A621-885D-FEC1-E0156A7D90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806" y="4419600"/>
            <a:ext cx="6511120" cy="22756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08AA7D-CDB6-7E36-5B5D-A202C7D2F2D1}"/>
              </a:ext>
            </a:extLst>
          </p:cNvPr>
          <p:cNvSpPr txBox="1"/>
          <p:nvPr/>
        </p:nvSpPr>
        <p:spPr>
          <a:xfrm>
            <a:off x="78748" y="4138081"/>
            <a:ext cx="6439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NW-SE trending fractures and faults </a:t>
            </a:r>
            <a:r>
              <a:rPr lang="ro-RO" b="1" dirty="0"/>
              <a:t>- </a:t>
            </a:r>
            <a:r>
              <a:rPr lang="en-GB" b="1" dirty="0">
                <a:solidFill>
                  <a:srgbClr val="C00000"/>
                </a:solidFill>
              </a:rPr>
              <a:t>dip-slip normal kinematics </a:t>
            </a:r>
            <a:endParaRPr lang="ro-RO" b="1" dirty="0">
              <a:solidFill>
                <a:srgbClr val="C00000"/>
              </a:solidFill>
            </a:endParaRPr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A7FECB9C-EED4-8380-1F06-FFD36BE2D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744"/>
            <a:ext cx="2715095" cy="22766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A38BD6-9C12-9F43-5021-3518F6F084D8}"/>
              </a:ext>
            </a:extLst>
          </p:cNvPr>
          <p:cNvSpPr txBox="1"/>
          <p:nvPr/>
        </p:nvSpPr>
        <p:spPr>
          <a:xfrm>
            <a:off x="2783326" y="495576"/>
            <a:ext cx="9340442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o-RO" sz="3200" b="1" dirty="0">
                <a:solidFill>
                  <a:schemeClr val="bg1"/>
                </a:solidFill>
              </a:rPr>
              <a:t>Onshore Deformation Patterns</a:t>
            </a:r>
            <a:r>
              <a:rPr lang="en-GB" sz="3200" b="1" dirty="0">
                <a:solidFill>
                  <a:schemeClr val="bg1"/>
                </a:solidFill>
              </a:rPr>
              <a:t> (Permo-Triassic Rocks)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34BB0F-3B60-BCF7-6F34-504BD3370066}"/>
              </a:ext>
            </a:extLst>
          </p:cNvPr>
          <p:cNvSpPr txBox="1"/>
          <p:nvPr/>
        </p:nvSpPr>
        <p:spPr>
          <a:xfrm>
            <a:off x="3909538" y="1158061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The E-W- to NE-SW-trending faults </a:t>
            </a:r>
            <a:endParaRPr lang="ro-RO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9F2416-7114-C3C1-6359-494E356630C8}"/>
              </a:ext>
            </a:extLst>
          </p:cNvPr>
          <p:cNvSpPr txBox="1"/>
          <p:nvPr/>
        </p:nvSpPr>
        <p:spPr>
          <a:xfrm>
            <a:off x="6751324" y="2782669"/>
            <a:ext cx="20812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normal-dextral oblique kinematics </a:t>
            </a:r>
            <a:endParaRPr lang="ro-RO" b="1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D1988E-0E26-3F85-488C-3543D8884A82}"/>
              </a:ext>
            </a:extLst>
          </p:cNvPr>
          <p:cNvSpPr txBox="1"/>
          <p:nvPr/>
        </p:nvSpPr>
        <p:spPr>
          <a:xfrm>
            <a:off x="6796523" y="4133767"/>
            <a:ext cx="4705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NNE-SSW fractures and fracture corridors</a:t>
            </a:r>
          </a:p>
        </p:txBody>
      </p:sp>
      <p:pic>
        <p:nvPicPr>
          <p:cNvPr id="21" name="Picture 20" descr="A picture containing text, person, rock, meat&#10;&#10;Description automatically generated">
            <a:extLst>
              <a:ext uri="{FF2B5EF4-FFF2-40B4-BE49-F238E27FC236}">
                <a16:creationId xmlns:a16="http://schemas.microsoft.com/office/drawing/2014/main" id="{70F43D35-F768-5912-69F4-17A5578523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03103" y="1475804"/>
            <a:ext cx="2857665" cy="2472865"/>
          </a:xfrm>
          <a:prstGeom prst="rect">
            <a:avLst/>
          </a:prstGeom>
        </p:spPr>
      </p:pic>
      <p:pic>
        <p:nvPicPr>
          <p:cNvPr id="23" name="Picture 22" descr="A picture containing ground, outdoor, tree, plant&#10;&#10;Description automatically generated">
            <a:extLst>
              <a:ext uri="{FF2B5EF4-FFF2-40B4-BE49-F238E27FC236}">
                <a16:creationId xmlns:a16="http://schemas.microsoft.com/office/drawing/2014/main" id="{0A5AE633-4030-FF22-96FB-C0B1EFD7C9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386" y="4507413"/>
            <a:ext cx="2846716" cy="21350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9E5ADB4-7C79-895C-0FDF-36C75221598C}"/>
              </a:ext>
            </a:extLst>
          </p:cNvPr>
          <p:cNvSpPr txBox="1"/>
          <p:nvPr/>
        </p:nvSpPr>
        <p:spPr>
          <a:xfrm>
            <a:off x="1136158" y="2865039"/>
            <a:ext cx="21621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normal-sinistral oblique kinematics </a:t>
            </a:r>
            <a:endParaRPr lang="ro-RO" b="1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601B09-A405-0AED-14BF-7E06EE7BD188}"/>
              </a:ext>
            </a:extLst>
          </p:cNvPr>
          <p:cNvSpPr txBox="1"/>
          <p:nvPr/>
        </p:nvSpPr>
        <p:spPr>
          <a:xfrm>
            <a:off x="6809359" y="4402607"/>
            <a:ext cx="5683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600" b="1" dirty="0"/>
              <a:t>ESE</a:t>
            </a:r>
            <a:endParaRPr lang="en-GB" sz="16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35F092-6C85-0E6E-3D75-E14AAA378400}"/>
              </a:ext>
            </a:extLst>
          </p:cNvPr>
          <p:cNvSpPr txBox="1"/>
          <p:nvPr/>
        </p:nvSpPr>
        <p:spPr>
          <a:xfrm>
            <a:off x="9149332" y="4426047"/>
            <a:ext cx="8060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600" b="1" dirty="0"/>
              <a:t>WNW</a:t>
            </a:r>
            <a:endParaRPr lang="en-GB" sz="16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0938A1-B5C2-7A3F-6E72-C4A2F2CC8765}"/>
              </a:ext>
            </a:extLst>
          </p:cNvPr>
          <p:cNvSpPr txBox="1"/>
          <p:nvPr/>
        </p:nvSpPr>
        <p:spPr>
          <a:xfrm>
            <a:off x="152209" y="6616174"/>
            <a:ext cx="1536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400" dirty="0"/>
              <a:t>Tamas et al. 2022</a:t>
            </a:r>
            <a:endParaRPr lang="en-GB" sz="1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30A049-75BF-C1E6-745C-2EACEF675B80}"/>
              </a:ext>
            </a:extLst>
          </p:cNvPr>
          <p:cNvSpPr/>
          <p:nvPr/>
        </p:nvSpPr>
        <p:spPr>
          <a:xfrm>
            <a:off x="0" y="19744"/>
            <a:ext cx="2699385" cy="22766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51EC0C-C7EF-0704-FA92-374B431C4979}"/>
              </a:ext>
            </a:extLst>
          </p:cNvPr>
          <p:cNvSpPr/>
          <p:nvPr/>
        </p:nvSpPr>
        <p:spPr>
          <a:xfrm>
            <a:off x="6911386" y="4503099"/>
            <a:ext cx="2846716" cy="2113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966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6D7E3EF9-816E-113D-FA73-B446947CDA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338" y="691971"/>
            <a:ext cx="12225338" cy="3333204"/>
          </a:xfrm>
          <a:prstGeom prst="rect">
            <a:avLst/>
          </a:prstGeom>
        </p:spPr>
      </p:pic>
      <p:pic>
        <p:nvPicPr>
          <p:cNvPr id="11" name="Picture 10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7FA1C26D-963D-60FF-E4C4-46C5573088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4911" y="4066816"/>
            <a:ext cx="2809918" cy="2817020"/>
          </a:xfrm>
          <a:prstGeom prst="rect">
            <a:avLst/>
          </a:prstGeom>
        </p:spPr>
      </p:pic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2B70BA96-AAAE-095D-14C2-CA546964CD3F}"/>
              </a:ext>
            </a:extLst>
          </p:cNvPr>
          <p:cNvSpPr/>
          <p:nvPr/>
        </p:nvSpPr>
        <p:spPr>
          <a:xfrm>
            <a:off x="-33338" y="626763"/>
            <a:ext cx="12192000" cy="645557"/>
          </a:xfrm>
          <a:prstGeom prst="roundRect">
            <a:avLst>
              <a:gd name="adj" fmla="val 0"/>
            </a:avLst>
          </a:prstGeom>
          <a:solidFill>
            <a:srgbClr val="000E2A"/>
          </a:solidFill>
          <a:ln>
            <a:solidFill>
              <a:srgbClr val="1153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7D57B8-94B9-108E-175F-BA6576A9412B}"/>
              </a:ext>
            </a:extLst>
          </p:cNvPr>
          <p:cNvSpPr txBox="1"/>
          <p:nvPr/>
        </p:nvSpPr>
        <p:spPr>
          <a:xfrm>
            <a:off x="-33338" y="657154"/>
            <a:ext cx="5280997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o-RO" sz="3200" b="1" dirty="0">
                <a:solidFill>
                  <a:schemeClr val="bg1"/>
                </a:solidFill>
              </a:rPr>
              <a:t>Evidence of fault reactivation!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CAC71448-8D42-29E2-4015-5B53B9EF1F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9771" y="4066086"/>
            <a:ext cx="2173901" cy="2805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85AE3C-F821-E4E1-8423-F3076D4CA9F5}"/>
              </a:ext>
            </a:extLst>
          </p:cNvPr>
          <p:cNvSpPr/>
          <p:nvPr/>
        </p:nvSpPr>
        <p:spPr>
          <a:xfrm>
            <a:off x="7229475" y="270552"/>
            <a:ext cx="4929187" cy="1654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3681127A-5D39-A45B-AB16-E3C16AC66E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8105" y="331334"/>
            <a:ext cx="4908984" cy="15558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8280A4-9E43-9F0B-9EE2-B1ACBB47DFA0}"/>
              </a:ext>
            </a:extLst>
          </p:cNvPr>
          <p:cNvSpPr txBox="1"/>
          <p:nvPr/>
        </p:nvSpPr>
        <p:spPr>
          <a:xfrm>
            <a:off x="-274317" y="4820572"/>
            <a:ext cx="298818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FFC000"/>
                </a:solidFill>
              </a:rPr>
              <a:t>normal-dextral oblique kinematics</a:t>
            </a:r>
            <a:endParaRPr lang="ro-RO" sz="2000" b="1" dirty="0">
              <a:solidFill>
                <a:srgbClr val="FFC000"/>
              </a:solidFill>
            </a:endParaRPr>
          </a:p>
          <a:p>
            <a:pPr algn="ctr"/>
            <a:r>
              <a:rPr lang="en-GB" sz="2000" b="1" dirty="0">
                <a:solidFill>
                  <a:srgbClr val="FFC000"/>
                </a:solidFill>
              </a:rPr>
              <a:t> </a:t>
            </a:r>
            <a:r>
              <a:rPr lang="ro-RO" sz="2000" b="1" dirty="0"/>
              <a:t>&amp; </a:t>
            </a:r>
          </a:p>
          <a:p>
            <a:pPr algn="ctr"/>
            <a:r>
              <a:rPr lang="en-GB" sz="2000" b="1" dirty="0">
                <a:solidFill>
                  <a:srgbClr val="C00000"/>
                </a:solidFill>
              </a:rPr>
              <a:t>earlier normal-sinistral oblique slip</a:t>
            </a:r>
            <a:endParaRPr lang="ro-RO" sz="2000" b="1" dirty="0"/>
          </a:p>
        </p:txBody>
      </p:sp>
      <p:pic>
        <p:nvPicPr>
          <p:cNvPr id="9" name="Picture 8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D06F21C5-D312-BA1E-95DC-E939177788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3981" y="4078330"/>
            <a:ext cx="2086925" cy="28055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770F0E-451F-B168-A084-DAA1DEFE39C1}"/>
              </a:ext>
            </a:extLst>
          </p:cNvPr>
          <p:cNvSpPr txBox="1"/>
          <p:nvPr/>
        </p:nvSpPr>
        <p:spPr>
          <a:xfrm>
            <a:off x="10777771" y="3961208"/>
            <a:ext cx="1536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400" dirty="0"/>
              <a:t>Tamas et al. 2022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624700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202871" y="4999468"/>
            <a:ext cx="48037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Modified after Evans, D., Graham, C., Armour, A. &amp; Bathurst, P. (editors and compilers) 2003. The Millennium Atlas: Petroleum Geology of the Central and Northern North Sea</a:t>
            </a:r>
            <a:endParaRPr lang="en-GB" sz="1000" dirty="0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89F9567B-0531-A71B-8B8C-E554DA351431}"/>
              </a:ext>
            </a:extLst>
          </p:cNvPr>
          <p:cNvSpPr/>
          <p:nvPr/>
        </p:nvSpPr>
        <p:spPr>
          <a:xfrm>
            <a:off x="4718382" y="1277484"/>
            <a:ext cx="226500" cy="355584"/>
          </a:xfrm>
          <a:prstGeom prst="downArrow">
            <a:avLst/>
          </a:prstGeom>
          <a:solidFill>
            <a:srgbClr val="000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8C5AA156-3A3C-374E-EB84-37EEBF255A88}"/>
              </a:ext>
            </a:extLst>
          </p:cNvPr>
          <p:cNvSpPr/>
          <p:nvPr/>
        </p:nvSpPr>
        <p:spPr>
          <a:xfrm>
            <a:off x="6676307" y="1275130"/>
            <a:ext cx="226500" cy="355584"/>
          </a:xfrm>
          <a:prstGeom prst="downArrow">
            <a:avLst/>
          </a:prstGeom>
          <a:solidFill>
            <a:srgbClr val="000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7888E0DC-6594-E943-472D-8BD5BE3F9372}"/>
              </a:ext>
            </a:extLst>
          </p:cNvPr>
          <p:cNvSpPr/>
          <p:nvPr/>
        </p:nvSpPr>
        <p:spPr>
          <a:xfrm>
            <a:off x="9588352" y="1275130"/>
            <a:ext cx="226500" cy="355584"/>
          </a:xfrm>
          <a:prstGeom prst="downArrow">
            <a:avLst/>
          </a:prstGeom>
          <a:solidFill>
            <a:srgbClr val="000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62BAF30-1269-8A0C-5A27-6D678F351F6B}"/>
              </a:ext>
            </a:extLst>
          </p:cNvPr>
          <p:cNvCxnSpPr>
            <a:cxnSpLocks/>
          </p:cNvCxnSpPr>
          <p:nvPr/>
        </p:nvCxnSpPr>
        <p:spPr>
          <a:xfrm>
            <a:off x="-51764" y="953108"/>
            <a:ext cx="12192000" cy="0"/>
          </a:xfrm>
          <a:prstGeom prst="line">
            <a:avLst/>
          </a:prstGeom>
          <a:ln w="28575">
            <a:solidFill>
              <a:srgbClr val="000E2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9E92D2A-3E48-77C5-A95B-FE3A119A5DA3}"/>
              </a:ext>
            </a:extLst>
          </p:cNvPr>
          <p:cNvSpPr/>
          <p:nvPr/>
        </p:nvSpPr>
        <p:spPr>
          <a:xfrm>
            <a:off x="3483916" y="759344"/>
            <a:ext cx="4796177" cy="309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BA9620-9AEC-AD63-DED1-F67144DFA749}"/>
              </a:ext>
            </a:extLst>
          </p:cNvPr>
          <p:cNvSpPr txBox="1"/>
          <p:nvPr/>
        </p:nvSpPr>
        <p:spPr>
          <a:xfrm>
            <a:off x="3860201" y="622031"/>
            <a:ext cx="44198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0E2A"/>
                </a:solidFill>
              </a:rPr>
              <a:t>North Sea Development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232A26-1393-AAA9-EABB-2FDCB8BE2382}"/>
              </a:ext>
            </a:extLst>
          </p:cNvPr>
          <p:cNvGrpSpPr/>
          <p:nvPr/>
        </p:nvGrpSpPr>
        <p:grpSpPr>
          <a:xfrm>
            <a:off x="513080" y="1699038"/>
            <a:ext cx="11125200" cy="3634570"/>
            <a:chOff x="533400" y="1028478"/>
            <a:chExt cx="11125200" cy="36345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1028478"/>
              <a:ext cx="11125200" cy="3634570"/>
            </a:xfrm>
            <a:prstGeom prst="rect">
              <a:avLst/>
            </a:prstGeom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08EF9D1-6535-00A9-89B0-EAB0997160AF}"/>
                </a:ext>
              </a:extLst>
            </p:cNvPr>
            <p:cNvSpPr/>
            <p:nvPr/>
          </p:nvSpPr>
          <p:spPr>
            <a:xfrm>
              <a:off x="4978400" y="2803525"/>
              <a:ext cx="923925" cy="514350"/>
            </a:xfrm>
            <a:custGeom>
              <a:avLst/>
              <a:gdLst>
                <a:gd name="connsiteX0" fmla="*/ 79375 w 923925"/>
                <a:gd name="connsiteY0" fmla="*/ 0 h 514350"/>
                <a:gd name="connsiteX1" fmla="*/ 0 w 923925"/>
                <a:gd name="connsiteY1" fmla="*/ 22225 h 514350"/>
                <a:gd name="connsiteX2" fmla="*/ 0 w 923925"/>
                <a:gd name="connsiteY2" fmla="*/ 79375 h 514350"/>
                <a:gd name="connsiteX3" fmla="*/ 228600 w 923925"/>
                <a:gd name="connsiteY3" fmla="*/ 307975 h 514350"/>
                <a:gd name="connsiteX4" fmla="*/ 806450 w 923925"/>
                <a:gd name="connsiteY4" fmla="*/ 514350 h 514350"/>
                <a:gd name="connsiteX5" fmla="*/ 898525 w 923925"/>
                <a:gd name="connsiteY5" fmla="*/ 336550 h 514350"/>
                <a:gd name="connsiteX6" fmla="*/ 923925 w 923925"/>
                <a:gd name="connsiteY6" fmla="*/ 285750 h 514350"/>
                <a:gd name="connsiteX7" fmla="*/ 831850 w 923925"/>
                <a:gd name="connsiteY7" fmla="*/ 139700 h 514350"/>
                <a:gd name="connsiteX8" fmla="*/ 79375 w 923925"/>
                <a:gd name="connsiteY8" fmla="*/ 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3925" h="514350">
                  <a:moveTo>
                    <a:pt x="79375" y="0"/>
                  </a:moveTo>
                  <a:lnTo>
                    <a:pt x="0" y="22225"/>
                  </a:lnTo>
                  <a:lnTo>
                    <a:pt x="0" y="79375"/>
                  </a:lnTo>
                  <a:lnTo>
                    <a:pt x="228600" y="307975"/>
                  </a:lnTo>
                  <a:lnTo>
                    <a:pt x="806450" y="514350"/>
                  </a:lnTo>
                  <a:lnTo>
                    <a:pt x="898525" y="336550"/>
                  </a:lnTo>
                  <a:lnTo>
                    <a:pt x="923925" y="285750"/>
                  </a:lnTo>
                  <a:lnTo>
                    <a:pt x="831850" y="139700"/>
                  </a:lnTo>
                  <a:lnTo>
                    <a:pt x="79375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21669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6180710-A0B5-7A81-4BB9-C5BE86F26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633" y="1143360"/>
            <a:ext cx="8615068" cy="40127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5FD4B3-49E6-3630-ED34-25D6E8BBF9A1}"/>
              </a:ext>
            </a:extLst>
          </p:cNvPr>
          <p:cNvSpPr txBox="1"/>
          <p:nvPr/>
        </p:nvSpPr>
        <p:spPr>
          <a:xfrm>
            <a:off x="455878" y="5666202"/>
            <a:ext cx="9628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b="1" dirty="0">
                <a:solidFill>
                  <a:srgbClr val="C00000"/>
                </a:solidFill>
              </a:rPr>
              <a:t>Subsidence and passive infill of the post-Variscan topography</a:t>
            </a:r>
            <a:endParaRPr lang="en-GB" sz="2800" b="1" dirty="0">
              <a:solidFill>
                <a:srgbClr val="C0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B9F9CC4-BBFD-0F9E-CD5A-EF532C97BACE}"/>
              </a:ext>
            </a:extLst>
          </p:cNvPr>
          <p:cNvSpPr/>
          <p:nvPr/>
        </p:nvSpPr>
        <p:spPr>
          <a:xfrm>
            <a:off x="9391413" y="1660811"/>
            <a:ext cx="2612667" cy="2612667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9EA82E84-B0DF-BDA9-7D9A-AEEEFA583B2B}"/>
              </a:ext>
            </a:extLst>
          </p:cNvPr>
          <p:cNvSpPr/>
          <p:nvPr/>
        </p:nvSpPr>
        <p:spPr>
          <a:xfrm>
            <a:off x="0" y="438450"/>
            <a:ext cx="12192000" cy="645557"/>
          </a:xfrm>
          <a:prstGeom prst="roundRect">
            <a:avLst>
              <a:gd name="adj" fmla="val 0"/>
            </a:avLst>
          </a:prstGeom>
          <a:solidFill>
            <a:srgbClr val="000E2A"/>
          </a:solidFill>
          <a:ln>
            <a:solidFill>
              <a:srgbClr val="1153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F368C2-E261-6CD5-4DCF-C68D8FD7BE86}"/>
              </a:ext>
            </a:extLst>
          </p:cNvPr>
          <p:cNvSpPr txBox="1"/>
          <p:nvPr/>
        </p:nvSpPr>
        <p:spPr>
          <a:xfrm>
            <a:off x="0" y="468841"/>
            <a:ext cx="7728206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o-RO" sz="3200" b="1" dirty="0">
                <a:solidFill>
                  <a:srgbClr val="FFC000"/>
                </a:solidFill>
              </a:rPr>
              <a:t>...i</a:t>
            </a:r>
            <a:r>
              <a:rPr lang="en-GB" sz="3200" b="1" dirty="0">
                <a:solidFill>
                  <a:srgbClr val="FFC000"/>
                </a:solidFill>
              </a:rPr>
              <a:t>s there Permo-Triassic rifting in the IMFB?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2725CD-C43E-6C2B-04B8-93357ECE64D0}"/>
              </a:ext>
            </a:extLst>
          </p:cNvPr>
          <p:cNvSpPr txBox="1"/>
          <p:nvPr/>
        </p:nvSpPr>
        <p:spPr>
          <a:xfrm>
            <a:off x="9502423" y="4392183"/>
            <a:ext cx="250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0E2A"/>
                </a:solidFill>
              </a:rPr>
              <a:t>no evidence of growth strata onshore/offshore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34C48-5CC0-6291-0C55-6326965A7FBE}"/>
              </a:ext>
            </a:extLst>
          </p:cNvPr>
          <p:cNvSpPr txBox="1"/>
          <p:nvPr/>
        </p:nvSpPr>
        <p:spPr>
          <a:xfrm>
            <a:off x="7797921" y="5067239"/>
            <a:ext cx="1536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400" dirty="0"/>
              <a:t>Tamas et al. 2022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552135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D5402F6D-CDDE-1EFA-6D6E-EBE018343F3F}"/>
              </a:ext>
            </a:extLst>
          </p:cNvPr>
          <p:cNvSpPr/>
          <p:nvPr/>
        </p:nvSpPr>
        <p:spPr>
          <a:xfrm>
            <a:off x="0" y="406400"/>
            <a:ext cx="12192000" cy="645557"/>
          </a:xfrm>
          <a:prstGeom prst="roundRect">
            <a:avLst>
              <a:gd name="adj" fmla="val 0"/>
            </a:avLst>
          </a:prstGeom>
          <a:solidFill>
            <a:srgbClr val="000E2A"/>
          </a:solidFill>
          <a:ln>
            <a:solidFill>
              <a:srgbClr val="1153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D902D1-6902-50E1-D590-3FDAAFF9A10B}"/>
              </a:ext>
            </a:extLst>
          </p:cNvPr>
          <p:cNvSpPr txBox="1"/>
          <p:nvPr/>
        </p:nvSpPr>
        <p:spPr>
          <a:xfrm>
            <a:off x="0" y="436791"/>
            <a:ext cx="492436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Syn- and Post-rift evolution </a:t>
            </a:r>
          </a:p>
        </p:txBody>
      </p:sp>
      <p:pic>
        <p:nvPicPr>
          <p:cNvPr id="6" name="Picture 5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AC67613A-AC2D-1F72-F142-F73C27D95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54" y="1260751"/>
            <a:ext cx="9050571" cy="55720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3A8762-8284-6EC3-0DC0-18795E52DE23}"/>
              </a:ext>
            </a:extLst>
          </p:cNvPr>
          <p:cNvSpPr/>
          <p:nvPr/>
        </p:nvSpPr>
        <p:spPr>
          <a:xfrm>
            <a:off x="295754" y="1119869"/>
            <a:ext cx="2860041" cy="281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rgbClr val="000E2A"/>
                </a:solidFill>
              </a:rPr>
              <a:t>Top Triassic structural 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610A25-A40C-53A2-8220-8E51B7483727}"/>
              </a:ext>
            </a:extLst>
          </p:cNvPr>
          <p:cNvSpPr txBox="1"/>
          <p:nvPr/>
        </p:nvSpPr>
        <p:spPr>
          <a:xfrm>
            <a:off x="9346325" y="6525011"/>
            <a:ext cx="1536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400" dirty="0"/>
              <a:t>Tamas et al. 2022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782395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3658B94-8B50-A2A8-D673-F1C9BA46A1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68" y="1023854"/>
            <a:ext cx="3196597" cy="3238665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5B14A2-26ED-C0AD-046E-FEACB3291E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299" y="972113"/>
            <a:ext cx="8488609" cy="323866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21C5932B-1040-AA71-6E19-7D033B7872E4}"/>
              </a:ext>
            </a:extLst>
          </p:cNvPr>
          <p:cNvSpPr>
            <a:spLocks/>
          </p:cNvSpPr>
          <p:nvPr/>
        </p:nvSpPr>
        <p:spPr>
          <a:xfrm>
            <a:off x="241004" y="4410075"/>
            <a:ext cx="2371090" cy="2371090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08030A-F970-832E-4050-490CE3790A39}"/>
              </a:ext>
            </a:extLst>
          </p:cNvPr>
          <p:cNvSpPr/>
          <p:nvPr/>
        </p:nvSpPr>
        <p:spPr>
          <a:xfrm>
            <a:off x="7088504" y="4442218"/>
            <a:ext cx="2371090" cy="2371090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A52991F-9C02-5EA4-4575-573BFA82596A}"/>
              </a:ext>
            </a:extLst>
          </p:cNvPr>
          <p:cNvGrpSpPr/>
          <p:nvPr/>
        </p:nvGrpSpPr>
        <p:grpSpPr>
          <a:xfrm>
            <a:off x="4555732" y="4418965"/>
            <a:ext cx="2371091" cy="2371090"/>
            <a:chOff x="8690610" y="4486910"/>
            <a:chExt cx="2371091" cy="2371090"/>
          </a:xfrm>
          <a:blipFill>
            <a:blip r:embed="rId7"/>
            <a:stretch>
              <a:fillRect r="-7000"/>
            </a:stretch>
          </a:blipFill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D91A68D-4B49-FA9B-F20F-CBD0C57F39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90611" y="4486910"/>
              <a:ext cx="2371090" cy="2371090"/>
            </a:xfrm>
            <a:prstGeom prst="ellipse">
              <a:avLst/>
            </a:prstGeom>
            <a:grpFill/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8E26B22-A156-4118-C604-54B55ED40B82}"/>
                </a:ext>
              </a:extLst>
            </p:cNvPr>
            <p:cNvSpPr/>
            <p:nvPr/>
          </p:nvSpPr>
          <p:spPr>
            <a:xfrm>
              <a:off x="8690610" y="4486910"/>
              <a:ext cx="2371090" cy="2371090"/>
            </a:xfrm>
            <a:prstGeom prst="ellipse">
              <a:avLst/>
            </a:pr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ounded Rectangle 8">
            <a:extLst>
              <a:ext uri="{FF2B5EF4-FFF2-40B4-BE49-F238E27FC236}">
                <a16:creationId xmlns:a16="http://schemas.microsoft.com/office/drawing/2014/main" id="{5C5F9A61-0C81-2C2E-A9D7-F29F29D08C5B}"/>
              </a:ext>
            </a:extLst>
          </p:cNvPr>
          <p:cNvSpPr/>
          <p:nvPr/>
        </p:nvSpPr>
        <p:spPr>
          <a:xfrm>
            <a:off x="-33338" y="361552"/>
            <a:ext cx="12192000" cy="645557"/>
          </a:xfrm>
          <a:prstGeom prst="roundRect">
            <a:avLst>
              <a:gd name="adj" fmla="val 0"/>
            </a:avLst>
          </a:prstGeom>
          <a:solidFill>
            <a:srgbClr val="000E2A"/>
          </a:solidFill>
          <a:ln>
            <a:solidFill>
              <a:srgbClr val="1153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7FA6BC-5AC2-6CA2-A36C-473A9EED4002}"/>
              </a:ext>
            </a:extLst>
          </p:cNvPr>
          <p:cNvSpPr txBox="1"/>
          <p:nvPr/>
        </p:nvSpPr>
        <p:spPr>
          <a:xfrm>
            <a:off x="-33338" y="391943"/>
            <a:ext cx="8394606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o-RO" sz="3200" b="1" dirty="0">
                <a:solidFill>
                  <a:schemeClr val="bg1"/>
                </a:solidFill>
              </a:rPr>
              <a:t>Syn-rift faulting (Late Jurassic –Early Cretaceous)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9F0485-23B1-11F1-A1DC-3C569A6285BF}"/>
              </a:ext>
            </a:extLst>
          </p:cNvPr>
          <p:cNvSpPr/>
          <p:nvPr/>
        </p:nvSpPr>
        <p:spPr>
          <a:xfrm>
            <a:off x="4371975" y="1213578"/>
            <a:ext cx="524762" cy="12050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77221A4-78A8-DA42-725F-0D06BE376F6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57"/>
          <a:stretch/>
        </p:blipFill>
        <p:spPr>
          <a:xfrm>
            <a:off x="11638960" y="1213578"/>
            <a:ext cx="524763" cy="297180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2D4430-29F6-29EA-04FA-832870F63D11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3181350" y="1816124"/>
            <a:ext cx="1190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6C56F79-9E5B-6DA0-508D-BF0DCC8093DD}"/>
              </a:ext>
            </a:extLst>
          </p:cNvPr>
          <p:cNvSpPr txBox="1"/>
          <p:nvPr/>
        </p:nvSpPr>
        <p:spPr>
          <a:xfrm>
            <a:off x="8995812" y="4304267"/>
            <a:ext cx="33713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The E-W- to NE-SW-trending faults</a:t>
            </a:r>
            <a:r>
              <a:rPr lang="ro-RO" b="1" dirty="0"/>
              <a:t> - </a:t>
            </a:r>
            <a:r>
              <a:rPr lang="en-GB" b="1" dirty="0"/>
              <a:t>normal-</a:t>
            </a:r>
            <a:r>
              <a:rPr lang="ro-RO" b="1" dirty="0"/>
              <a:t>sinistral </a:t>
            </a:r>
            <a:r>
              <a:rPr lang="en-GB" b="1" dirty="0"/>
              <a:t>oblique kinematics </a:t>
            </a:r>
            <a:endParaRPr lang="ro-RO" b="1" dirty="0"/>
          </a:p>
          <a:p>
            <a:pPr algn="ctr"/>
            <a:r>
              <a:rPr lang="en-GB" b="1" dirty="0"/>
              <a:t> </a:t>
            </a:r>
            <a:endParaRPr lang="ro-RO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922407D-6B4E-71B8-FFFB-1B84C925AB64}"/>
              </a:ext>
            </a:extLst>
          </p:cNvPr>
          <p:cNvSpPr txBox="1"/>
          <p:nvPr/>
        </p:nvSpPr>
        <p:spPr>
          <a:xfrm>
            <a:off x="2705756" y="5106530"/>
            <a:ext cx="19472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NNE-SSW fractures and fracture corridors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D6DA467-6BEE-E58E-9679-AABFC41322E0}"/>
              </a:ext>
            </a:extLst>
          </p:cNvPr>
          <p:cNvCxnSpPr/>
          <p:nvPr/>
        </p:nvCxnSpPr>
        <p:spPr>
          <a:xfrm>
            <a:off x="1604513" y="3994030"/>
            <a:ext cx="0" cy="416045"/>
          </a:xfrm>
          <a:prstGeom prst="line">
            <a:avLst/>
          </a:prstGeom>
          <a:ln w="19050">
            <a:solidFill>
              <a:schemeClr val="tx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5EE36D2-7CCB-0BBA-C9D5-BE939D35AF27}"/>
              </a:ext>
            </a:extLst>
          </p:cNvPr>
          <p:cNvSpPr/>
          <p:nvPr/>
        </p:nvSpPr>
        <p:spPr>
          <a:xfrm>
            <a:off x="8477258" y="2990850"/>
            <a:ext cx="169854" cy="1441842"/>
          </a:xfrm>
          <a:custGeom>
            <a:avLst/>
            <a:gdLst>
              <a:gd name="connsiteX0" fmla="*/ 0 w 47625"/>
              <a:gd name="connsiteY0" fmla="*/ 0 h 1533525"/>
              <a:gd name="connsiteX1" fmla="*/ 47625 w 47625"/>
              <a:gd name="connsiteY1" fmla="*/ 1533525 h 1533525"/>
              <a:gd name="connsiteX0" fmla="*/ 0 w 123825"/>
              <a:gd name="connsiteY0" fmla="*/ 0 h 1543050"/>
              <a:gd name="connsiteX1" fmla="*/ 123825 w 123825"/>
              <a:gd name="connsiteY1" fmla="*/ 1543050 h 1543050"/>
              <a:gd name="connsiteX0" fmla="*/ 0 w 85725"/>
              <a:gd name="connsiteY0" fmla="*/ 0 h 1504950"/>
              <a:gd name="connsiteX1" fmla="*/ 85725 w 85725"/>
              <a:gd name="connsiteY1" fmla="*/ 1504950 h 1504950"/>
              <a:gd name="connsiteX0" fmla="*/ 0 w 9525"/>
              <a:gd name="connsiteY0" fmla="*/ 0 h 1495425"/>
              <a:gd name="connsiteX1" fmla="*/ 9525 w 9525"/>
              <a:gd name="connsiteY1" fmla="*/ 1495425 h 149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495425">
                <a:moveTo>
                  <a:pt x="0" y="0"/>
                </a:moveTo>
                <a:cubicBezTo>
                  <a:pt x="15875" y="511175"/>
                  <a:pt x="-6350" y="984250"/>
                  <a:pt x="9525" y="1495425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ot"/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FDD60E4-98C5-9D46-A26B-9ED4240D23C5}"/>
              </a:ext>
            </a:extLst>
          </p:cNvPr>
          <p:cNvSpPr/>
          <p:nvPr/>
        </p:nvSpPr>
        <p:spPr>
          <a:xfrm>
            <a:off x="6908800" y="5715000"/>
            <a:ext cx="180975" cy="9525"/>
          </a:xfrm>
          <a:custGeom>
            <a:avLst/>
            <a:gdLst>
              <a:gd name="connsiteX0" fmla="*/ 0 w 180975"/>
              <a:gd name="connsiteY0" fmla="*/ 0 h 9525"/>
              <a:gd name="connsiteX1" fmla="*/ 180975 w 180975"/>
              <a:gd name="connsiteY1" fmla="*/ 952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0975" h="9525">
                <a:moveTo>
                  <a:pt x="0" y="0"/>
                </a:moveTo>
                <a:lnTo>
                  <a:pt x="180975" y="9525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F3F2379-B1E5-B289-1D47-A7D2937E57AE}"/>
              </a:ext>
            </a:extLst>
          </p:cNvPr>
          <p:cNvSpPr/>
          <p:nvPr/>
        </p:nvSpPr>
        <p:spPr>
          <a:xfrm>
            <a:off x="3314021" y="1016610"/>
            <a:ext cx="2919975" cy="1649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rgbClr val="000E2A"/>
                </a:solidFill>
              </a:rPr>
              <a:t>Top Triassic structural map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13050C4-A7B1-7962-C56E-8B9633F1223E}"/>
              </a:ext>
            </a:extLst>
          </p:cNvPr>
          <p:cNvSpPr txBox="1"/>
          <p:nvPr/>
        </p:nvSpPr>
        <p:spPr>
          <a:xfrm>
            <a:off x="-51888" y="4150379"/>
            <a:ext cx="1536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400" dirty="0"/>
              <a:t>Tamas et al. 2022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592041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A95A4FE-2A24-62DD-1404-3CD0E48BFA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536" y="2942487"/>
            <a:ext cx="2971800" cy="2042785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9378899D-192A-BE8B-043D-483A381120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270" y="5044028"/>
            <a:ext cx="5791679" cy="1570945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3FBF38EC-65E0-BC0B-08C5-201C262456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6347" y="2898756"/>
            <a:ext cx="2483863" cy="2042784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A831FD19-862A-A157-C384-6A5A9415B5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72" y="956220"/>
            <a:ext cx="5650840" cy="1907634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7049EAC-A4A7-88B1-FBE7-8EB795FA373C}"/>
              </a:ext>
            </a:extLst>
          </p:cNvPr>
          <p:cNvSpPr>
            <a:spLocks/>
          </p:cNvSpPr>
          <p:nvPr/>
        </p:nvSpPr>
        <p:spPr>
          <a:xfrm>
            <a:off x="9448006" y="2520462"/>
            <a:ext cx="2483863" cy="2483863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79F33AF-EEF6-E043-18F0-2B9247DEACD1}"/>
              </a:ext>
            </a:extLst>
          </p:cNvPr>
          <p:cNvSpPr/>
          <p:nvPr/>
        </p:nvSpPr>
        <p:spPr>
          <a:xfrm>
            <a:off x="6852768" y="1115432"/>
            <a:ext cx="2156215" cy="2156215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EE769F6-721C-92F3-C269-200A8824E082}"/>
              </a:ext>
            </a:extLst>
          </p:cNvPr>
          <p:cNvSpPr/>
          <p:nvPr/>
        </p:nvSpPr>
        <p:spPr>
          <a:xfrm>
            <a:off x="6879787" y="3850653"/>
            <a:ext cx="2156215" cy="2156215"/>
          </a:xfrm>
          <a:prstGeom prst="ellips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8">
            <a:extLst>
              <a:ext uri="{FF2B5EF4-FFF2-40B4-BE49-F238E27FC236}">
                <a16:creationId xmlns:a16="http://schemas.microsoft.com/office/drawing/2014/main" id="{AC792942-05D7-3062-5B3D-398D51D4FEC0}"/>
              </a:ext>
            </a:extLst>
          </p:cNvPr>
          <p:cNvSpPr/>
          <p:nvPr/>
        </p:nvSpPr>
        <p:spPr>
          <a:xfrm>
            <a:off x="0" y="259407"/>
            <a:ext cx="12192000" cy="645557"/>
          </a:xfrm>
          <a:prstGeom prst="roundRect">
            <a:avLst>
              <a:gd name="adj" fmla="val 0"/>
            </a:avLst>
          </a:prstGeom>
          <a:solidFill>
            <a:srgbClr val="000E2A"/>
          </a:solidFill>
          <a:ln>
            <a:solidFill>
              <a:srgbClr val="1153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15352C-76EF-19EE-D8F6-2E83D7E58153}"/>
              </a:ext>
            </a:extLst>
          </p:cNvPr>
          <p:cNvSpPr txBox="1"/>
          <p:nvPr/>
        </p:nvSpPr>
        <p:spPr>
          <a:xfrm>
            <a:off x="-33338" y="290343"/>
            <a:ext cx="7719164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o-RO" sz="3200" b="1" dirty="0">
                <a:solidFill>
                  <a:schemeClr val="bg1"/>
                </a:solidFill>
              </a:rPr>
              <a:t>Post-rift dextral fault reactivation (Cenozoic)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380F2A-12C0-F43E-10D3-A82867520FB8}"/>
              </a:ext>
            </a:extLst>
          </p:cNvPr>
          <p:cNvSpPr txBox="1"/>
          <p:nvPr/>
        </p:nvSpPr>
        <p:spPr>
          <a:xfrm>
            <a:off x="9273548" y="1246838"/>
            <a:ext cx="28851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NW-SE trending fractures and faults </a:t>
            </a:r>
            <a:r>
              <a:rPr lang="ro-RO" b="1" dirty="0"/>
              <a:t>-</a:t>
            </a:r>
            <a:r>
              <a:rPr lang="en-GB" b="1" dirty="0"/>
              <a:t>&gt; dip-slip normal kinematics </a:t>
            </a:r>
            <a:endParaRPr lang="ro-RO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9847BC-8C2C-ADAD-12CC-FD3382C7BE96}"/>
              </a:ext>
            </a:extLst>
          </p:cNvPr>
          <p:cNvSpPr txBox="1"/>
          <p:nvPr/>
        </p:nvSpPr>
        <p:spPr>
          <a:xfrm>
            <a:off x="5792570" y="6088779"/>
            <a:ext cx="39509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The E-W- to NE-SW-trending faults</a:t>
            </a:r>
            <a:r>
              <a:rPr lang="ro-RO" b="1" dirty="0"/>
              <a:t> </a:t>
            </a:r>
            <a:r>
              <a:rPr lang="en-GB" b="1" dirty="0"/>
              <a:t>-&gt; normal-dextral oblique kinematics </a:t>
            </a:r>
            <a:endParaRPr lang="ro-RO" b="1" dirty="0"/>
          </a:p>
          <a:p>
            <a:pPr algn="ctr"/>
            <a:r>
              <a:rPr lang="en-GB" b="1" dirty="0"/>
              <a:t> </a:t>
            </a:r>
            <a:endParaRPr lang="ro-RO" b="1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997ED40-6CCB-E0AE-FF55-A0FEA1BF72DB}"/>
              </a:ext>
            </a:extLst>
          </p:cNvPr>
          <p:cNvSpPr/>
          <p:nvPr/>
        </p:nvSpPr>
        <p:spPr>
          <a:xfrm>
            <a:off x="5453063" y="3008313"/>
            <a:ext cx="1708150" cy="463549"/>
          </a:xfrm>
          <a:custGeom>
            <a:avLst/>
            <a:gdLst>
              <a:gd name="connsiteX0" fmla="*/ 0 w 2171700"/>
              <a:gd name="connsiteY0" fmla="*/ 490537 h 504825"/>
              <a:gd name="connsiteX1" fmla="*/ 1333500 w 2171700"/>
              <a:gd name="connsiteY1" fmla="*/ 504825 h 504825"/>
              <a:gd name="connsiteX2" fmla="*/ 2171700 w 2171700"/>
              <a:gd name="connsiteY2" fmla="*/ 0 h 504825"/>
              <a:gd name="connsiteX0" fmla="*/ 0 w 2114550"/>
              <a:gd name="connsiteY0" fmla="*/ 514349 h 514349"/>
              <a:gd name="connsiteX1" fmla="*/ 1276350 w 2114550"/>
              <a:gd name="connsiteY1" fmla="*/ 504825 h 514349"/>
              <a:gd name="connsiteX2" fmla="*/ 2114550 w 2114550"/>
              <a:gd name="connsiteY2" fmla="*/ 0 h 514349"/>
              <a:gd name="connsiteX0" fmla="*/ 0 w 1708150"/>
              <a:gd name="connsiteY0" fmla="*/ 463549 h 463549"/>
              <a:gd name="connsiteX1" fmla="*/ 1276350 w 1708150"/>
              <a:gd name="connsiteY1" fmla="*/ 454025 h 463549"/>
              <a:gd name="connsiteX2" fmla="*/ 1708150 w 1708150"/>
              <a:gd name="connsiteY2" fmla="*/ 0 h 463549"/>
              <a:gd name="connsiteX0" fmla="*/ 0 w 1708150"/>
              <a:gd name="connsiteY0" fmla="*/ 463549 h 463549"/>
              <a:gd name="connsiteX1" fmla="*/ 1276350 w 1708150"/>
              <a:gd name="connsiteY1" fmla="*/ 454025 h 463549"/>
              <a:gd name="connsiteX2" fmla="*/ 1708150 w 1708150"/>
              <a:gd name="connsiteY2" fmla="*/ 0 h 463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8150" h="463549">
                <a:moveTo>
                  <a:pt x="0" y="463549"/>
                </a:moveTo>
                <a:lnTo>
                  <a:pt x="1276350" y="454025"/>
                </a:lnTo>
                <a:cubicBezTo>
                  <a:pt x="1555750" y="285750"/>
                  <a:pt x="1499870" y="310515"/>
                  <a:pt x="1708150" y="0"/>
                </a:cubicBezTo>
              </a:path>
            </a:pathLst>
          </a:custGeom>
          <a:noFill/>
          <a:ln w="19050">
            <a:solidFill>
              <a:srgbClr val="002060"/>
            </a:solidFill>
            <a:prstDash val="sysDot"/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F8CF5F6-340C-D639-E678-921D4D71CDC3}"/>
              </a:ext>
            </a:extLst>
          </p:cNvPr>
          <p:cNvSpPr/>
          <p:nvPr/>
        </p:nvSpPr>
        <p:spPr>
          <a:xfrm>
            <a:off x="5110162" y="4100513"/>
            <a:ext cx="1750042" cy="1052513"/>
          </a:xfrm>
          <a:custGeom>
            <a:avLst/>
            <a:gdLst>
              <a:gd name="connsiteX0" fmla="*/ 0 w 1733550"/>
              <a:gd name="connsiteY0" fmla="*/ 0 h 809625"/>
              <a:gd name="connsiteX1" fmla="*/ 981075 w 1733550"/>
              <a:gd name="connsiteY1" fmla="*/ 714375 h 809625"/>
              <a:gd name="connsiteX2" fmla="*/ 1733550 w 1733550"/>
              <a:gd name="connsiteY2" fmla="*/ 809625 h 809625"/>
              <a:gd name="connsiteX0" fmla="*/ 0 w 1676400"/>
              <a:gd name="connsiteY0" fmla="*/ 0 h 728663"/>
              <a:gd name="connsiteX1" fmla="*/ 923925 w 1676400"/>
              <a:gd name="connsiteY1" fmla="*/ 633413 h 728663"/>
              <a:gd name="connsiteX2" fmla="*/ 1676400 w 1676400"/>
              <a:gd name="connsiteY2" fmla="*/ 728663 h 728663"/>
              <a:gd name="connsiteX0" fmla="*/ 0 w 1638300"/>
              <a:gd name="connsiteY0" fmla="*/ 0 h 728663"/>
              <a:gd name="connsiteX1" fmla="*/ 885825 w 1638300"/>
              <a:gd name="connsiteY1" fmla="*/ 633413 h 728663"/>
              <a:gd name="connsiteX2" fmla="*/ 1638300 w 1638300"/>
              <a:gd name="connsiteY2" fmla="*/ 728663 h 728663"/>
              <a:gd name="connsiteX0" fmla="*/ 0 w 1671637"/>
              <a:gd name="connsiteY0" fmla="*/ 0 h 747713"/>
              <a:gd name="connsiteX1" fmla="*/ 919162 w 1671637"/>
              <a:gd name="connsiteY1" fmla="*/ 652463 h 747713"/>
              <a:gd name="connsiteX2" fmla="*/ 1671637 w 1671637"/>
              <a:gd name="connsiteY2" fmla="*/ 747713 h 747713"/>
              <a:gd name="connsiteX0" fmla="*/ 0 w 1473230"/>
              <a:gd name="connsiteY0" fmla="*/ 0 h 1187660"/>
              <a:gd name="connsiteX1" fmla="*/ 919162 w 1473230"/>
              <a:gd name="connsiteY1" fmla="*/ 652463 h 1187660"/>
              <a:gd name="connsiteX2" fmla="*/ 1473230 w 1473230"/>
              <a:gd name="connsiteY2" fmla="*/ 1187660 h 1187660"/>
              <a:gd name="connsiteX0" fmla="*/ 0 w 1473230"/>
              <a:gd name="connsiteY0" fmla="*/ 0 h 1187660"/>
              <a:gd name="connsiteX1" fmla="*/ 1281472 w 1473230"/>
              <a:gd name="connsiteY1" fmla="*/ 497188 h 1187660"/>
              <a:gd name="connsiteX2" fmla="*/ 1473230 w 1473230"/>
              <a:gd name="connsiteY2" fmla="*/ 1187660 h 1187660"/>
              <a:gd name="connsiteX0" fmla="*/ 0 w 1516362"/>
              <a:gd name="connsiteY0" fmla="*/ 0 h 1204913"/>
              <a:gd name="connsiteX1" fmla="*/ 1281472 w 1516362"/>
              <a:gd name="connsiteY1" fmla="*/ 497188 h 1204913"/>
              <a:gd name="connsiteX2" fmla="*/ 1516362 w 1516362"/>
              <a:gd name="connsiteY2" fmla="*/ 1204913 h 1204913"/>
              <a:gd name="connsiteX0" fmla="*/ 0 w 1516362"/>
              <a:gd name="connsiteY0" fmla="*/ 0 h 1204913"/>
              <a:gd name="connsiteX1" fmla="*/ 996800 w 1516362"/>
              <a:gd name="connsiteY1" fmla="*/ 1014773 h 1204913"/>
              <a:gd name="connsiteX2" fmla="*/ 1516362 w 1516362"/>
              <a:gd name="connsiteY2" fmla="*/ 1204913 h 1204913"/>
              <a:gd name="connsiteX0" fmla="*/ 0 w 1750042"/>
              <a:gd name="connsiteY0" fmla="*/ 0 h 1052513"/>
              <a:gd name="connsiteX1" fmla="*/ 996800 w 1750042"/>
              <a:gd name="connsiteY1" fmla="*/ 1014773 h 1052513"/>
              <a:gd name="connsiteX2" fmla="*/ 1750042 w 1750042"/>
              <a:gd name="connsiteY2" fmla="*/ 1052513 h 105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0042" h="1052513">
                <a:moveTo>
                  <a:pt x="0" y="0"/>
                </a:moveTo>
                <a:lnTo>
                  <a:pt x="996800" y="1014773"/>
                </a:lnTo>
                <a:cubicBezTo>
                  <a:pt x="1169987" y="1078153"/>
                  <a:pt x="1576855" y="989133"/>
                  <a:pt x="1750042" y="1052513"/>
                </a:cubicBezTo>
              </a:path>
            </a:pathLst>
          </a:custGeom>
          <a:noFill/>
          <a:ln w="19050">
            <a:solidFill>
              <a:srgbClr val="C00000"/>
            </a:solidFill>
            <a:prstDash val="sysDot"/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338CFF8-E072-8C16-8B72-79D3479019AB}"/>
              </a:ext>
            </a:extLst>
          </p:cNvPr>
          <p:cNvSpPr/>
          <p:nvPr/>
        </p:nvSpPr>
        <p:spPr>
          <a:xfrm>
            <a:off x="9008983" y="4300421"/>
            <a:ext cx="526480" cy="260410"/>
          </a:xfrm>
          <a:custGeom>
            <a:avLst/>
            <a:gdLst>
              <a:gd name="connsiteX0" fmla="*/ 0 w 414337"/>
              <a:gd name="connsiteY0" fmla="*/ 200025 h 200025"/>
              <a:gd name="connsiteX1" fmla="*/ 414337 w 414337"/>
              <a:gd name="connsiteY1" fmla="*/ 0 h 200025"/>
              <a:gd name="connsiteX0" fmla="*/ 0 w 526480"/>
              <a:gd name="connsiteY0" fmla="*/ 131014 h 131014"/>
              <a:gd name="connsiteX1" fmla="*/ 526480 w 526480"/>
              <a:gd name="connsiteY1" fmla="*/ 0 h 131014"/>
              <a:gd name="connsiteX0" fmla="*/ 0 w 526480"/>
              <a:gd name="connsiteY0" fmla="*/ 260410 h 260410"/>
              <a:gd name="connsiteX1" fmla="*/ 526480 w 526480"/>
              <a:gd name="connsiteY1" fmla="*/ 0 h 26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6480" h="260410">
                <a:moveTo>
                  <a:pt x="0" y="260410"/>
                </a:moveTo>
                <a:cubicBezTo>
                  <a:pt x="138112" y="193735"/>
                  <a:pt x="388368" y="66675"/>
                  <a:pt x="526480" y="0"/>
                </a:cubicBezTo>
              </a:path>
            </a:pathLst>
          </a:custGeom>
          <a:noFill/>
          <a:ln w="19050">
            <a:solidFill>
              <a:srgbClr val="C00000"/>
            </a:solidFill>
            <a:prstDash val="sysDot"/>
            <a:round/>
            <a:head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630ADA-203E-C940-E422-8C319A1E519B}"/>
              </a:ext>
            </a:extLst>
          </p:cNvPr>
          <p:cNvSpPr txBox="1"/>
          <p:nvPr/>
        </p:nvSpPr>
        <p:spPr>
          <a:xfrm>
            <a:off x="-104458" y="6598048"/>
            <a:ext cx="1536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400" dirty="0"/>
              <a:t>Tamas et al. 2022</a:t>
            </a:r>
            <a:endParaRPr lang="en-GB" sz="1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43BDE7A-2350-5C1B-DD76-BABF5EA76C99}"/>
              </a:ext>
            </a:extLst>
          </p:cNvPr>
          <p:cNvSpPr/>
          <p:nvPr/>
        </p:nvSpPr>
        <p:spPr>
          <a:xfrm>
            <a:off x="213270" y="5087760"/>
            <a:ext cx="5656940" cy="152721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801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31216</TotalTime>
  <Words>475</Words>
  <Application>Microsoft Office PowerPoint</Application>
  <PresentationFormat>Widescreen</PresentationFormat>
  <Paragraphs>71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Heriot Watt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Tamas</dc:creator>
  <cp:lastModifiedBy>Dan Mircea Tamas</cp:lastModifiedBy>
  <cp:revision>471</cp:revision>
  <cp:lastPrinted>2022-05-21T20:17:20Z</cp:lastPrinted>
  <dcterms:created xsi:type="dcterms:W3CDTF">2019-02-06T14:49:46Z</dcterms:created>
  <dcterms:modified xsi:type="dcterms:W3CDTF">2022-05-23T18:34:31Z</dcterms:modified>
</cp:coreProperties>
</file>