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2" r:id="rId4"/>
    <p:sldId id="259" r:id="rId5"/>
    <p:sldId id="263" r:id="rId6"/>
    <p:sldId id="272" r:id="rId7"/>
    <p:sldId id="275" r:id="rId8"/>
    <p:sldId id="271" r:id="rId9"/>
    <p:sldId id="270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BC"/>
    <a:srgbClr val="F0B501"/>
    <a:srgbClr val="6F4626"/>
    <a:srgbClr val="030001"/>
    <a:srgbClr val="040000"/>
    <a:srgbClr val="BB023A"/>
    <a:srgbClr val="3D26A8"/>
    <a:srgbClr val="0563C1"/>
    <a:srgbClr val="0F41A6"/>
    <a:srgbClr val="C295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D6DE0D-BCAF-4F7F-9787-0F7DBFC3052F}" v="1" dt="2022-05-23T07:50:03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, L.C.P. (Leo)" userId="58e26118-4fca-4f9c-88fa-da0a2cde1a49" providerId="ADAL" clId="{EED6DE0D-BCAF-4F7F-9787-0F7DBFC3052F}"/>
    <pc:docChg chg="modSld">
      <pc:chgData name="Martin, L.C.P. (Leo)" userId="58e26118-4fca-4f9c-88fa-da0a2cde1a49" providerId="ADAL" clId="{EED6DE0D-BCAF-4F7F-9787-0F7DBFC3052F}" dt="2022-05-23T07:50:30.652" v="11" actId="553"/>
      <pc:docMkLst>
        <pc:docMk/>
      </pc:docMkLst>
      <pc:sldChg chg="addSp modSp mod">
        <pc:chgData name="Martin, L.C.P. (Leo)" userId="58e26118-4fca-4f9c-88fa-da0a2cde1a49" providerId="ADAL" clId="{EED6DE0D-BCAF-4F7F-9787-0F7DBFC3052F}" dt="2022-05-23T07:50:30.652" v="11" actId="553"/>
        <pc:sldMkLst>
          <pc:docMk/>
          <pc:sldMk cId="961286180" sldId="256"/>
        </pc:sldMkLst>
        <pc:picChg chg="add mod">
          <ac:chgData name="Martin, L.C.P. (Leo)" userId="58e26118-4fca-4f9c-88fa-da0a2cde1a49" providerId="ADAL" clId="{EED6DE0D-BCAF-4F7F-9787-0F7DBFC3052F}" dt="2022-05-23T07:50:30.652" v="11" actId="553"/>
          <ac:picMkLst>
            <pc:docMk/>
            <pc:sldMk cId="961286180" sldId="256"/>
            <ac:picMk id="15" creationId="{5A8097F7-17C7-4568-B7C9-21A0413B9BF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4A71E-D1C3-4A47-AC37-BC262B9070F4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F08DA-B8A5-478D-AD95-97176F7EDFB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2718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Glacier </a:t>
            </a:r>
            <a:r>
              <a:rPr lang="en-US" dirty="0" err="1"/>
              <a:t>metl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F08DA-B8A5-478D-AD95-97176F7EDFB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365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539B8-1A97-4DAF-BFAD-F0854DB95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F1F45-139B-4022-AD6A-B9532ACDA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6A987-4437-433E-953A-67485DC63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FA3D-2D10-4568-BC95-35B5C54422C4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FC214-1FD9-4737-B73F-E0EDD1D6C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D28E5-D2D9-4B2B-9541-AF18CC6F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DD9C-07BC-41D8-97E3-70C86D91A53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1809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1E7D6-06E7-46A6-814A-DEFDAF916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DAD0B0-C488-4E9F-9E49-EBD671016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F729A-3D5D-45BF-83C6-B78C811A0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FA3D-2D10-4568-BC95-35B5C54422C4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F205F-5733-4A19-9E96-358027D3B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A7FEC-D66F-42C8-93AA-DB62CE8C9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DD9C-07BC-41D8-97E3-70C86D91A53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963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AD1254-021E-4B2C-8394-124DAA888E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06A58-D80F-4BE0-9BD4-CC04A633A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06A91-25D3-40B5-ACBE-02902451F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FA3D-2D10-4568-BC95-35B5C54422C4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F92A5-0A33-4563-A5D5-AC4ADF2D1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673F0-0F1F-42BB-A62D-50C6742B2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DD9C-07BC-41D8-97E3-70C86D91A53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10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C714D-9A67-488A-B658-F27DD5592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4C82E-659C-40CD-B1BD-690665367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BE760-0635-433C-8EC1-8F93A02D6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FA3D-2D10-4568-BC95-35B5C54422C4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E638F-A251-4FB2-B999-907A0AB47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B736E-3A5F-4863-966C-D9CCE65D6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DD9C-07BC-41D8-97E3-70C86D91A53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498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E737F-9027-4BEC-9A83-DCE429575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ABE3A-F8E8-4335-AEFA-F352DE5A5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A4B6F-6A82-4828-A597-72E4F9485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FA3D-2D10-4568-BC95-35B5C54422C4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8831C-F467-4DB5-8639-77F16EF5F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015FA-621B-4BBC-9827-A314D14E3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DD9C-07BC-41D8-97E3-70C86D91A53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2118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B2AFA-D7E0-4D16-B147-4984F211A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9C46F-EBF7-484A-BE9A-D9E18D1F5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CE4FD-63DB-42CB-8212-FE98B99A0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FB11F-D6EB-4EFA-ADF7-ADBA77F48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FA3D-2D10-4568-BC95-35B5C54422C4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6EE1E-A2D2-4669-9F43-EB4ECB806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18CE6-3153-4096-9550-4A96D333B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DD9C-07BC-41D8-97E3-70C86D91A53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926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9EE08-96FC-4829-85A3-17F0D1C63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FEA4F-D6C1-45A3-8822-75417D6BE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38AB78-D44E-4640-AFAA-AA30A348A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6ACB2E-745C-4A0E-8CC7-F9C36F6E8C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C1E558-1EC0-45E7-AC4E-8E2719EA09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21C53C-91CF-47C2-983B-836548E21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FA3D-2D10-4568-BC95-35B5C54422C4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D405EE-C8B8-467A-B145-8A9CC825D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331A5-A9C6-4DB4-873B-095D534FD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DD9C-07BC-41D8-97E3-70C86D91A53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8751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678E7-9A0B-4AEE-A91B-1640DC3FE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F58E6-514D-412B-9E59-DE5B6BAE5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FA3D-2D10-4568-BC95-35B5C54422C4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85EAF-CE57-455C-AE7E-3EE3D6868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71938-EA71-4217-8155-FBC48E743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DD9C-07BC-41D8-97E3-70C86D91A53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3521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50F592-A4D5-4A90-9C97-497B69C75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FA3D-2D10-4568-BC95-35B5C54422C4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3F18C2-18CD-4149-AD89-D31E6B715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D4850-4A98-4734-BB40-C3EF76D63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DD9C-07BC-41D8-97E3-70C86D91A53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960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49188-3401-46FA-B6E3-BC05C835C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F4F40-4451-4FCE-A65D-0549015B4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838BE-87EE-404A-92FF-A905261A7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1FEED-13A4-4C3C-9641-7642B6F1C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FA3D-2D10-4568-BC95-35B5C54422C4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FAEBE1-FA57-4F4F-BB30-FA1F3F04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F8233-9CF1-4B7C-ACE2-F69807BC8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DD9C-07BC-41D8-97E3-70C86D91A53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74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E4D74-DC0F-40B2-B1DF-B291989B9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C01802-B0B8-4323-82F5-CA8745FC68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6A7B1-1F05-4A00-BC3F-41298F053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524BA-4D1E-472D-A208-B8E1B7D39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FA3D-2D10-4568-BC95-35B5C54422C4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83FC2-52C8-4B63-9464-44641A7BC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E70B7-2362-4724-860B-DB6D9A7A2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DD9C-07BC-41D8-97E3-70C86D91A53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46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DC5055-0679-44F2-A90B-C0A91D26C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03BC3D-FF2E-4062-A397-454A01128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F64CC-95A3-4A8D-8C68-4AEF5AA518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9FA3D-2D10-4568-BC95-35B5C54422C4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82007-01FC-4C5A-B08F-7D4BBE33AC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AEA28-B2DB-40FF-8C95-81D6BDA4D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2DD9C-07BC-41D8-97E3-70C86D91A53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383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jfi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outdoor, grass, field, open&#10;&#10;Description automatically generated">
            <a:extLst>
              <a:ext uri="{FF2B5EF4-FFF2-40B4-BE49-F238E27FC236}">
                <a16:creationId xmlns:a16="http://schemas.microsoft.com/office/drawing/2014/main" id="{4477A78A-193A-4A7E-95D8-A861F0835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DB130AFF-F56E-47D5-A3A4-0ACE856460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3" b="12903"/>
          <a:stretch/>
        </p:blipFill>
        <p:spPr>
          <a:xfrm>
            <a:off x="1280267" y="3127871"/>
            <a:ext cx="1417320" cy="105156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36A764-F620-48E2-92AE-4E68E7D5D057}"/>
              </a:ext>
            </a:extLst>
          </p:cNvPr>
          <p:cNvSpPr txBox="1"/>
          <p:nvPr/>
        </p:nvSpPr>
        <p:spPr>
          <a:xfrm>
            <a:off x="2101613" y="104146"/>
            <a:ext cx="85693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ln w="12700">
                  <a:noFill/>
                </a:ln>
                <a:latin typeface="Bahnschrift SemiBold SemiConden" panose="020B0502040204020203" pitchFamily="34" charset="0"/>
                <a:cs typeface="Biome" panose="020B0502040204020203" pitchFamily="34" charset="0"/>
              </a:rPr>
              <a:t>Impact of recent ground thermal changes on the hydrology of a Tibetan catchment and implications for lake level changes</a:t>
            </a:r>
            <a:endParaRPr lang="nl-NL" sz="3400" b="1" dirty="0">
              <a:ln w="12700">
                <a:noFill/>
              </a:ln>
              <a:latin typeface="Bahnschrift SemiBold SemiConden" panose="020B0502040204020203" pitchFamily="34" charset="0"/>
              <a:cs typeface="Biome" panose="020B0502040204020203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F96A14F-D3AD-4973-A68B-B10DE8CB8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7165" y="149244"/>
            <a:ext cx="1645920" cy="16459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2305E4-F6B2-4DA5-AF3C-96BD51120B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6" y="3127873"/>
            <a:ext cx="1051560" cy="105156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48E8DA6-A882-431D-9BBF-61954BBA4D84}"/>
              </a:ext>
            </a:extLst>
          </p:cNvPr>
          <p:cNvSpPr txBox="1"/>
          <p:nvPr/>
        </p:nvSpPr>
        <p:spPr>
          <a:xfrm>
            <a:off x="123408" y="2061999"/>
            <a:ext cx="75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u="sng" dirty="0">
                <a:solidFill>
                  <a:srgbClr val="6F4626"/>
                </a:solidFill>
                <a:latin typeface="Tw Cen MT" panose="020B0602020104020603" pitchFamily="34" charset="0"/>
                <a:cs typeface="Narkisim" panose="020B0604020202020204" pitchFamily="34" charset="-79"/>
              </a:rPr>
              <a:t>Léo Martin</a:t>
            </a:r>
            <a:r>
              <a:rPr lang="en-US" b="1" dirty="0">
                <a:solidFill>
                  <a:srgbClr val="6F4626"/>
                </a:solidFill>
                <a:latin typeface="Tw Cen MT" panose="020B0602020104020603" pitchFamily="34" charset="0"/>
                <a:cs typeface="Narkisim" panose="020B0604020202020204" pitchFamily="34" charset="-79"/>
              </a:rPr>
              <a:t>, Sebastian Westermann, Michele Magni, Fanny Brun, Joel Fiddes, </a:t>
            </a:r>
            <a:r>
              <a:rPr lang="en-US" b="1" dirty="0" err="1">
                <a:solidFill>
                  <a:srgbClr val="6F4626"/>
                </a:solidFill>
                <a:latin typeface="Tw Cen MT" panose="020B0602020104020603" pitchFamily="34" charset="0"/>
                <a:cs typeface="Narkisim" panose="020B0604020202020204" pitchFamily="34" charset="-79"/>
              </a:rPr>
              <a:t>Yanbin</a:t>
            </a:r>
            <a:r>
              <a:rPr lang="en-US" b="1" dirty="0">
                <a:solidFill>
                  <a:srgbClr val="6F4626"/>
                </a:solidFill>
                <a:latin typeface="Tw Cen MT" panose="020B0602020104020603" pitchFamily="34" charset="0"/>
                <a:cs typeface="Narkisim" panose="020B0604020202020204" pitchFamily="34" charset="-79"/>
              </a:rPr>
              <a:t> Lei, Philip Kraaijenbrink, Tamara </a:t>
            </a:r>
            <a:r>
              <a:rPr lang="en-US" b="1" dirty="0" err="1">
                <a:solidFill>
                  <a:srgbClr val="6F4626"/>
                </a:solidFill>
                <a:latin typeface="Tw Cen MT" panose="020B0602020104020603" pitchFamily="34" charset="0"/>
                <a:cs typeface="Narkisim" panose="020B0604020202020204" pitchFamily="34" charset="-79"/>
              </a:rPr>
              <a:t>Mathys</a:t>
            </a:r>
            <a:r>
              <a:rPr lang="en-US" b="1" dirty="0">
                <a:solidFill>
                  <a:srgbClr val="6F4626"/>
                </a:solidFill>
                <a:latin typeface="Tw Cen MT" panose="020B0602020104020603" pitchFamily="34" charset="0"/>
                <a:cs typeface="Narkisim" panose="020B0604020202020204" pitchFamily="34" charset="-79"/>
              </a:rPr>
              <a:t> and Walter Immerzeel</a:t>
            </a:r>
          </a:p>
          <a:p>
            <a:pPr algn="r"/>
            <a:r>
              <a:rPr lang="en-US" b="1" dirty="0">
                <a:latin typeface="Tw Cen MT" panose="020B0602020104020603" pitchFamily="34" charset="0"/>
                <a:cs typeface="Narkisim" panose="020B0604020202020204" pitchFamily="34" charset="-79"/>
              </a:rPr>
              <a:t>Utrecht University</a:t>
            </a:r>
          </a:p>
        </p:txBody>
      </p:sp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20D6EB72-7F1A-4180-8086-F6B1EFD436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12"/>
          <a:stretch/>
        </p:blipFill>
        <p:spPr>
          <a:xfrm>
            <a:off x="2722984" y="3112785"/>
            <a:ext cx="1097280" cy="1081737"/>
          </a:xfrm>
          <a:prstGeom prst="rect">
            <a:avLst/>
          </a:prstGeom>
        </p:spPr>
      </p:pic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BF30B389-E391-4EE3-A2F9-CF2723A46D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295" y="3111934"/>
            <a:ext cx="1097280" cy="10834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1589D0-66F6-4734-BEEF-978F8A0B3048}"/>
              </a:ext>
            </a:extLst>
          </p:cNvPr>
          <p:cNvSpPr txBox="1"/>
          <p:nvPr/>
        </p:nvSpPr>
        <p:spPr>
          <a:xfrm>
            <a:off x="11090951" y="6558804"/>
            <a:ext cx="1039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Bahnschrift SemiBold SemiConden" panose="020B0502040204020203" pitchFamily="34" charset="0"/>
                <a:cs typeface="Narkisim" panose="020B0604020202020204" pitchFamily="34" charset="-79"/>
              </a:rPr>
              <a:t>Credit: F. Brun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E2151C-3F50-46CE-863F-D936D26E45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796" y="1007254"/>
            <a:ext cx="3654614" cy="16459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A0E4BF-4EFF-4E93-A582-F603F1245882}"/>
              </a:ext>
            </a:extLst>
          </p:cNvPr>
          <p:cNvSpPr txBox="1"/>
          <p:nvPr/>
        </p:nvSpPr>
        <p:spPr>
          <a:xfrm>
            <a:off x="10871845" y="2061998"/>
            <a:ext cx="960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2BC"/>
                </a:solidFill>
                <a:latin typeface="Grandview" panose="020B0502040204020203" pitchFamily="34" charset="0"/>
                <a:cs typeface="Aharoni" panose="02010803020104030203" pitchFamily="2" charset="-79"/>
              </a:rPr>
              <a:t>2022</a:t>
            </a:r>
            <a:endParaRPr lang="nl-NL" sz="2800" b="1" dirty="0">
              <a:solidFill>
                <a:srgbClr val="0072BC"/>
              </a:solidFill>
              <a:latin typeface="Grandview" panose="020B05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ECBCD5-505D-4174-9F7C-3796F0589EB6}"/>
              </a:ext>
            </a:extLst>
          </p:cNvPr>
          <p:cNvSpPr txBox="1"/>
          <p:nvPr/>
        </p:nvSpPr>
        <p:spPr>
          <a:xfrm>
            <a:off x="8984204" y="2549117"/>
            <a:ext cx="3084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2BC"/>
                </a:solidFill>
                <a:latin typeface="Grandview" panose="020B0502040204020203" pitchFamily="34" charset="0"/>
              </a:rPr>
              <a:t>Thursday, 26 May, H</a:t>
            </a:r>
            <a:r>
              <a:rPr lang="nl-NL" b="1" dirty="0">
                <a:solidFill>
                  <a:srgbClr val="0072BC"/>
                </a:solidFill>
                <a:latin typeface="Grandview" panose="020B0502040204020203" pitchFamily="34" charset="0"/>
              </a:rPr>
              <a:t>S2.1.4: </a:t>
            </a:r>
          </a:p>
          <a:p>
            <a:r>
              <a:rPr lang="en-US" i="1" dirty="0">
                <a:solidFill>
                  <a:srgbClr val="0072BC"/>
                </a:solidFill>
                <a:latin typeface="Grandview" panose="020B0502040204020203" pitchFamily="34" charset="0"/>
              </a:rPr>
              <a:t>Mountain hydrology under global change: monitoring, modelling and adaptation</a:t>
            </a:r>
            <a:endParaRPr lang="nl-NL" i="1" dirty="0">
              <a:solidFill>
                <a:srgbClr val="0072BC"/>
              </a:solidFill>
              <a:latin typeface="Grandview" panose="020B0502040204020203" pitchFamily="34" charset="0"/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A8097F7-17C7-4568-B7C9-21A0413B9BF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" t="2000" r="2343" b="4445"/>
          <a:stretch/>
        </p:blipFill>
        <p:spPr>
          <a:xfrm>
            <a:off x="11292000" y="0"/>
            <a:ext cx="900000" cy="123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86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FBE5028-6F0C-4680-8E5F-E1329892C983}"/>
              </a:ext>
            </a:extLst>
          </p:cNvPr>
          <p:cNvSpPr/>
          <p:nvPr/>
        </p:nvSpPr>
        <p:spPr>
          <a:xfrm>
            <a:off x="10458450" y="0"/>
            <a:ext cx="1733550" cy="457202"/>
          </a:xfrm>
          <a:prstGeom prst="rect">
            <a:avLst/>
          </a:prstGeom>
          <a:solidFill>
            <a:srgbClr val="6F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13BBBC-78BC-49F4-B744-6E7B4A9B7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623" y="6132575"/>
            <a:ext cx="722377" cy="725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56D136-FFF0-45FF-8296-7B9A9D403A18}"/>
              </a:ext>
            </a:extLst>
          </p:cNvPr>
          <p:cNvSpPr txBox="1"/>
          <p:nvPr/>
        </p:nvSpPr>
        <p:spPr>
          <a:xfrm>
            <a:off x="11850612" y="6228587"/>
            <a:ext cx="303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F85FD3E-3B27-4F66-8AD7-9C57DE109FAE}" type="slidenum">
              <a:rPr lang="en-US" u="sng" smtClean="0">
                <a:solidFill>
                  <a:schemeClr val="bg1"/>
                </a:solidFill>
                <a:latin typeface="Bahnschrift SemiBold" panose="020B0502040204020203" pitchFamily="34" charset="0"/>
                <a:ea typeface="STHupo" panose="020B0503020204020204" pitchFamily="2" charset="-122"/>
                <a:cs typeface="LilyUPC" panose="020B0604020202020204" pitchFamily="34" charset="-34"/>
              </a:rPr>
              <a:t>2</a:t>
            </a:fld>
            <a:endParaRPr lang="en-US" u="sng" dirty="0">
              <a:solidFill>
                <a:schemeClr val="bg1"/>
              </a:solidFill>
              <a:latin typeface="Bahnschrift SemiBold" panose="020B0502040204020203" pitchFamily="34" charset="0"/>
              <a:ea typeface="STHupo" panose="020B0503020204020204" pitchFamily="2" charset="-122"/>
              <a:cs typeface="LilyUPC" panose="020B0604020202020204" pitchFamily="34" charset="-34"/>
            </a:endParaRPr>
          </a:p>
          <a:p>
            <a:pPr algn="r"/>
            <a:r>
              <a:rPr lang="en-US" dirty="0">
                <a:solidFill>
                  <a:schemeClr val="bg1"/>
                </a:solidFill>
                <a:latin typeface="Bahnschrift SemiBold" panose="020B0502040204020203" pitchFamily="34" charset="0"/>
                <a:ea typeface="STHupo" panose="020B0503020204020204" pitchFamily="2" charset="-122"/>
                <a:cs typeface="LilyUPC" panose="020B0604020202020204" pitchFamily="34" charset="-34"/>
              </a:rPr>
              <a:t>9</a:t>
            </a:r>
            <a:endParaRPr lang="nl-NL" dirty="0">
              <a:solidFill>
                <a:schemeClr val="bg1"/>
              </a:solidFill>
              <a:latin typeface="Bahnschrift SemiBold" panose="020B0502040204020203" pitchFamily="34" charset="0"/>
              <a:ea typeface="STHupo" panose="020B0503020204020204" pitchFamily="2" charset="-122"/>
              <a:cs typeface="LilyUPC" panose="020B0604020202020204" pitchFamily="34" charset="-34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589C63B7-A852-43FE-8C86-B39FA5E74841}"/>
              </a:ext>
            </a:extLst>
          </p:cNvPr>
          <p:cNvSpPr/>
          <p:nvPr/>
        </p:nvSpPr>
        <p:spPr>
          <a:xfrm rot="10800000" flipH="1">
            <a:off x="2628162" y="0"/>
            <a:ext cx="9563838" cy="4572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6F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E5FA38-7E82-4D8E-B135-D62EB0F4588E}"/>
              </a:ext>
            </a:extLst>
          </p:cNvPr>
          <p:cNvSpPr txBox="1"/>
          <p:nvPr/>
        </p:nvSpPr>
        <p:spPr>
          <a:xfrm>
            <a:off x="2580538" y="9525"/>
            <a:ext cx="9563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Bahnschrift SemiBold Condensed" panose="020B0502040204020203" pitchFamily="34" charset="0"/>
                <a:cs typeface="Narkisim" panose="020B0604020202020204" pitchFamily="34" charset="-79"/>
              </a:rPr>
              <a:t>Impact of recent ground thermal changes on the hydrology of a Tibetan catchment and implications for lake level changes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FF17E5-3F07-4554-84BF-D00E382A8BFE}"/>
              </a:ext>
            </a:extLst>
          </p:cNvPr>
          <p:cNvSpPr txBox="1"/>
          <p:nvPr/>
        </p:nvSpPr>
        <p:spPr>
          <a:xfrm>
            <a:off x="334670" y="466726"/>
            <a:ext cx="2111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6F4626"/>
                </a:solidFill>
                <a:latin typeface="Arial Rounded MT Bold" panose="020F0704030504030204" pitchFamily="34" charset="0"/>
                <a:ea typeface="STHupo" panose="020B0503020204020204" pitchFamily="2" charset="-122"/>
                <a:cs typeface="LilyUPC" panose="020B0604020202020204" pitchFamily="34" charset="-34"/>
              </a:rPr>
              <a:t>Context</a:t>
            </a:r>
            <a:endParaRPr lang="nl-NL" sz="4000" dirty="0">
              <a:solidFill>
                <a:srgbClr val="6F4626"/>
              </a:solidFill>
              <a:latin typeface="Arial Rounded MT Bold" panose="020F0704030504030204" pitchFamily="34" charset="0"/>
              <a:ea typeface="STHupo" panose="020B0503020204020204" pitchFamily="2" charset="-122"/>
              <a:cs typeface="LilyUPC" panose="020B0604020202020204" pitchFamily="34" charset="-34"/>
            </a:endParaRPr>
          </a:p>
        </p:txBody>
      </p:sp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2EE048CB-2A9F-46AB-8A56-EFF287C15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70" y="1274902"/>
            <a:ext cx="7648575" cy="52768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56DAE7-2630-4DFF-A410-4C52551B7F8B}"/>
              </a:ext>
            </a:extLst>
          </p:cNvPr>
          <p:cNvSpPr txBox="1"/>
          <p:nvPr/>
        </p:nvSpPr>
        <p:spPr>
          <a:xfrm>
            <a:off x="7538277" y="5865766"/>
            <a:ext cx="2563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Tenorite" panose="00000500000000000000" pitchFamily="2" charset="0"/>
                <a:cs typeface="Narkisim" panose="020B0604020202020204" pitchFamily="34" charset="-79"/>
              </a:rPr>
              <a:t>Brun et al. (2020)</a:t>
            </a:r>
          </a:p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Tenorite" panose="00000500000000000000" pitchFamily="2" charset="0"/>
                <a:cs typeface="Narkisim" panose="020B0604020202020204" pitchFamily="34" charset="-79"/>
              </a:rPr>
              <a:t>For the 1994 – 2015 period</a:t>
            </a:r>
          </a:p>
        </p:txBody>
      </p:sp>
      <p:sp>
        <p:nvSpPr>
          <p:cNvPr id="14" name="Rounded Rectangle 37">
            <a:extLst>
              <a:ext uri="{FF2B5EF4-FFF2-40B4-BE49-F238E27FC236}">
                <a16:creationId xmlns:a16="http://schemas.microsoft.com/office/drawing/2014/main" id="{8336D67E-E31D-4690-85FD-90727AE04D7B}"/>
              </a:ext>
            </a:extLst>
          </p:cNvPr>
          <p:cNvSpPr/>
          <p:nvPr/>
        </p:nvSpPr>
        <p:spPr>
          <a:xfrm>
            <a:off x="8484293" y="1051490"/>
            <a:ext cx="3291840" cy="1280160"/>
          </a:xfrm>
          <a:prstGeom prst="roundRect">
            <a:avLst/>
          </a:prstGeom>
          <a:solidFill>
            <a:srgbClr val="F0B501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Hydrological changes in Tibetan endorheic catchments</a:t>
            </a:r>
          </a:p>
        </p:txBody>
      </p:sp>
      <p:sp>
        <p:nvSpPr>
          <p:cNvPr id="15" name="Rounded Rectangle 37">
            <a:extLst>
              <a:ext uri="{FF2B5EF4-FFF2-40B4-BE49-F238E27FC236}">
                <a16:creationId xmlns:a16="http://schemas.microsoft.com/office/drawing/2014/main" id="{0E3584F0-A0D9-4FC7-8241-075BB4E50A04}"/>
              </a:ext>
            </a:extLst>
          </p:cNvPr>
          <p:cNvSpPr/>
          <p:nvPr/>
        </p:nvSpPr>
        <p:spPr>
          <a:xfrm>
            <a:off x="8484293" y="2593571"/>
            <a:ext cx="3291840" cy="1280160"/>
          </a:xfrm>
          <a:prstGeom prst="roundRect">
            <a:avLst/>
          </a:prstGeom>
          <a:solidFill>
            <a:srgbClr val="0072BC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hnschrift SemiBold SemiConden" panose="020B0502040204020203" pitchFamily="34" charset="0"/>
              </a:rPr>
              <a:t>Mechanisms at play in these changes ?</a:t>
            </a:r>
          </a:p>
        </p:txBody>
      </p:sp>
      <p:sp>
        <p:nvSpPr>
          <p:cNvPr id="16" name="Rounded Rectangle 37">
            <a:extLst>
              <a:ext uri="{FF2B5EF4-FFF2-40B4-BE49-F238E27FC236}">
                <a16:creationId xmlns:a16="http://schemas.microsoft.com/office/drawing/2014/main" id="{8C409F0A-C9F6-4748-BC75-DAAE01608B9C}"/>
              </a:ext>
            </a:extLst>
          </p:cNvPr>
          <p:cNvSpPr/>
          <p:nvPr/>
        </p:nvSpPr>
        <p:spPr>
          <a:xfrm>
            <a:off x="8484293" y="4135652"/>
            <a:ext cx="3291840" cy="1280160"/>
          </a:xfrm>
          <a:prstGeom prst="roundRect">
            <a:avLst/>
          </a:prstGeom>
          <a:solidFill>
            <a:srgbClr val="F0B501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Role of the ground thermal regime and surface energy fluxes?</a:t>
            </a:r>
          </a:p>
        </p:txBody>
      </p:sp>
    </p:spTree>
    <p:extLst>
      <p:ext uri="{BB962C8B-B14F-4D97-AF65-F5344CB8AC3E}">
        <p14:creationId xmlns:p14="http://schemas.microsoft.com/office/powerpoint/2010/main" val="40090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13BBBC-78BC-49F4-B744-6E7B4A9B7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623" y="6132575"/>
            <a:ext cx="722377" cy="725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56D136-FFF0-45FF-8296-7B9A9D403A18}"/>
              </a:ext>
            </a:extLst>
          </p:cNvPr>
          <p:cNvSpPr txBox="1"/>
          <p:nvPr/>
        </p:nvSpPr>
        <p:spPr>
          <a:xfrm>
            <a:off x="11847406" y="6228587"/>
            <a:ext cx="306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F85FD3E-3B27-4F66-8AD7-9C57DE109FAE}" type="slidenum">
              <a:rPr lang="en-US" u="sng" smtClean="0">
                <a:solidFill>
                  <a:schemeClr val="bg1"/>
                </a:solidFill>
                <a:latin typeface="Bahnschrift SemiBold" panose="020B0502040204020203" pitchFamily="34" charset="0"/>
                <a:ea typeface="STHupo" panose="020B0503020204020204" pitchFamily="2" charset="-122"/>
                <a:cs typeface="LilyUPC" panose="020B0604020202020204" pitchFamily="34" charset="-34"/>
              </a:rPr>
              <a:t>3</a:t>
            </a:fld>
            <a:endParaRPr lang="en-US" u="sng" dirty="0">
              <a:solidFill>
                <a:schemeClr val="bg1"/>
              </a:solidFill>
              <a:latin typeface="Bahnschrift SemiBold" panose="020B0502040204020203" pitchFamily="34" charset="0"/>
              <a:ea typeface="STHupo" panose="020B0503020204020204" pitchFamily="2" charset="-122"/>
              <a:cs typeface="LilyUPC" panose="020B0604020202020204" pitchFamily="34" charset="-34"/>
            </a:endParaRPr>
          </a:p>
          <a:p>
            <a:pPr algn="r"/>
            <a:r>
              <a:rPr lang="en-US" dirty="0">
                <a:solidFill>
                  <a:schemeClr val="bg1"/>
                </a:solidFill>
                <a:latin typeface="Bahnschrift SemiBold" panose="020B0502040204020203" pitchFamily="34" charset="0"/>
                <a:ea typeface="STHupo" panose="020B0503020204020204" pitchFamily="2" charset="-122"/>
                <a:cs typeface="LilyUPC" panose="020B0604020202020204" pitchFamily="34" charset="-34"/>
              </a:rPr>
              <a:t>9</a:t>
            </a:r>
            <a:endParaRPr lang="nl-NL" dirty="0">
              <a:solidFill>
                <a:schemeClr val="bg1"/>
              </a:solidFill>
              <a:latin typeface="Bahnschrift SemiBold" panose="020B0502040204020203" pitchFamily="34" charset="0"/>
              <a:ea typeface="STHupo" panose="020B0503020204020204" pitchFamily="2" charset="-122"/>
              <a:cs typeface="LilyUPC" panose="020B0604020202020204" pitchFamily="34" charset="-34"/>
            </a:endParaRPr>
          </a:p>
        </p:txBody>
      </p:sp>
      <p:pic>
        <p:nvPicPr>
          <p:cNvPr id="13" name="Picture 12" descr="Chart, scatter chart&#10;&#10;Description automatically generated">
            <a:extLst>
              <a:ext uri="{FF2B5EF4-FFF2-40B4-BE49-F238E27FC236}">
                <a16:creationId xmlns:a16="http://schemas.microsoft.com/office/drawing/2014/main" id="{97794139-BE94-4931-9402-F319D9E83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13" y="1351446"/>
            <a:ext cx="5334000" cy="40111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DE0865-FDA9-4FCE-9423-13C07A91ECAA}"/>
              </a:ext>
            </a:extLst>
          </p:cNvPr>
          <p:cNvSpPr txBox="1"/>
          <p:nvPr/>
        </p:nvSpPr>
        <p:spPr>
          <a:xfrm>
            <a:off x="1146040" y="4236331"/>
            <a:ext cx="1990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enorite" panose="00000500000000000000" pitchFamily="2" charset="0"/>
                <a:cs typeface="Narkisim" panose="020B0604020202020204" pitchFamily="34" charset="-79"/>
              </a:rPr>
              <a:t>Lei et al. (2018)</a:t>
            </a:r>
          </a:p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enorite" panose="00000500000000000000" pitchFamily="2" charset="0"/>
                <a:cs typeface="Narkisim" panose="020B0604020202020204" pitchFamily="34" charset="-79"/>
              </a:rPr>
              <a:t>Satellite altimetry</a:t>
            </a:r>
          </a:p>
        </p:txBody>
      </p:sp>
      <p:sp>
        <p:nvSpPr>
          <p:cNvPr id="15" name="Rounded Rectangle 37">
            <a:extLst>
              <a:ext uri="{FF2B5EF4-FFF2-40B4-BE49-F238E27FC236}">
                <a16:creationId xmlns:a16="http://schemas.microsoft.com/office/drawing/2014/main" id="{EF952F93-B199-46FD-9157-DC24A10947D4}"/>
              </a:ext>
            </a:extLst>
          </p:cNvPr>
          <p:cNvSpPr/>
          <p:nvPr/>
        </p:nvSpPr>
        <p:spPr>
          <a:xfrm>
            <a:off x="1985413" y="5394988"/>
            <a:ext cx="2286000" cy="1005840"/>
          </a:xfrm>
          <a:prstGeom prst="roundRect">
            <a:avLst/>
          </a:prstGeom>
          <a:solidFill>
            <a:srgbClr val="F0B501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Lake level decrease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7CC754-576B-4613-B293-973B7A695060}"/>
              </a:ext>
            </a:extLst>
          </p:cNvPr>
          <p:cNvSpPr/>
          <p:nvPr/>
        </p:nvSpPr>
        <p:spPr>
          <a:xfrm>
            <a:off x="10458450" y="0"/>
            <a:ext cx="1733550" cy="457202"/>
          </a:xfrm>
          <a:prstGeom prst="rect">
            <a:avLst/>
          </a:prstGeom>
          <a:solidFill>
            <a:srgbClr val="6F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15EF1161-E23D-49D8-B077-BDFF9ECAE679}"/>
              </a:ext>
            </a:extLst>
          </p:cNvPr>
          <p:cNvSpPr/>
          <p:nvPr/>
        </p:nvSpPr>
        <p:spPr>
          <a:xfrm rot="10800000" flipH="1">
            <a:off x="2628162" y="0"/>
            <a:ext cx="9563838" cy="4572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6F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61B127-6B34-4167-B2C2-7F5B922023EF}"/>
              </a:ext>
            </a:extLst>
          </p:cNvPr>
          <p:cNvSpPr txBox="1"/>
          <p:nvPr/>
        </p:nvSpPr>
        <p:spPr>
          <a:xfrm>
            <a:off x="2580538" y="9525"/>
            <a:ext cx="9563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Bahnschrift SemiBold Condensed" panose="020B0502040204020203" pitchFamily="34" charset="0"/>
                <a:cs typeface="Narkisim" panose="020B0604020202020204" pitchFamily="34" charset="-79"/>
              </a:rPr>
              <a:t>Impact of recent ground thermal changes on the hydrology of a Tibetan catchment and implications for lake level changes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9850479-C9C9-4306-9DCE-70860177BC51}"/>
              </a:ext>
            </a:extLst>
          </p:cNvPr>
          <p:cNvGrpSpPr/>
          <p:nvPr/>
        </p:nvGrpSpPr>
        <p:grpSpPr>
          <a:xfrm>
            <a:off x="6097791" y="727143"/>
            <a:ext cx="5352299" cy="5646376"/>
            <a:chOff x="3124195" y="2077209"/>
            <a:chExt cx="2562773" cy="270358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8274BD3-D9E7-4668-9118-A9287CAB80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716"/>
            <a:stretch/>
          </p:blipFill>
          <p:spPr>
            <a:xfrm>
              <a:off x="3124195" y="2077209"/>
              <a:ext cx="2513208" cy="2703582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7792CAB-9C2F-430B-BC4F-5F8E2ADF6F0D}"/>
                </a:ext>
              </a:extLst>
            </p:cNvPr>
            <p:cNvSpPr/>
            <p:nvPr/>
          </p:nvSpPr>
          <p:spPr>
            <a:xfrm>
              <a:off x="5452843" y="2931952"/>
              <a:ext cx="234125" cy="9731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7DBCB19-DDA7-48F2-9C60-B9FCCD5B133F}"/>
              </a:ext>
            </a:extLst>
          </p:cNvPr>
          <p:cNvSpPr txBox="1"/>
          <p:nvPr/>
        </p:nvSpPr>
        <p:spPr>
          <a:xfrm>
            <a:off x="334670" y="626530"/>
            <a:ext cx="5352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6F4626"/>
                </a:solidFill>
                <a:latin typeface="Arial Rounded MT Bold" panose="020F0704030504030204" pitchFamily="34" charset="0"/>
                <a:ea typeface="STHupo" panose="020B0503020204020204" pitchFamily="2" charset="-122"/>
                <a:cs typeface="LilyUPC" panose="020B0604020202020204" pitchFamily="34" charset="-34"/>
              </a:rPr>
              <a:t>The </a:t>
            </a:r>
            <a:r>
              <a:rPr lang="en-US" sz="4000" dirty="0" err="1">
                <a:solidFill>
                  <a:srgbClr val="6F4626"/>
                </a:solidFill>
                <a:latin typeface="Arial Rounded MT Bold" panose="020F0704030504030204" pitchFamily="34" charset="0"/>
                <a:ea typeface="STHupo" panose="020B0503020204020204" pitchFamily="2" charset="-122"/>
                <a:cs typeface="LilyUPC" panose="020B0604020202020204" pitchFamily="34" charset="-34"/>
              </a:rPr>
              <a:t>Paiku</a:t>
            </a:r>
            <a:r>
              <a:rPr lang="en-US" sz="4000" dirty="0">
                <a:solidFill>
                  <a:srgbClr val="6F4626"/>
                </a:solidFill>
                <a:latin typeface="Arial Rounded MT Bold" panose="020F0704030504030204" pitchFamily="34" charset="0"/>
                <a:ea typeface="STHupo" panose="020B0503020204020204" pitchFamily="2" charset="-122"/>
                <a:cs typeface="LilyUPC" panose="020B0604020202020204" pitchFamily="34" charset="-34"/>
              </a:rPr>
              <a:t> catchment</a:t>
            </a:r>
            <a:endParaRPr lang="nl-NL" sz="4000" dirty="0">
              <a:solidFill>
                <a:srgbClr val="6F4626"/>
              </a:solidFill>
              <a:latin typeface="Arial Rounded MT Bold" panose="020F0704030504030204" pitchFamily="34" charset="0"/>
              <a:ea typeface="STHupo" panose="020B0503020204020204" pitchFamily="2" charset="-122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91656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13BBBC-78BC-49F4-B744-6E7B4A9B7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623" y="6132575"/>
            <a:ext cx="722377" cy="725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56D136-FFF0-45FF-8296-7B9A9D403A18}"/>
              </a:ext>
            </a:extLst>
          </p:cNvPr>
          <p:cNvSpPr txBox="1"/>
          <p:nvPr/>
        </p:nvSpPr>
        <p:spPr>
          <a:xfrm>
            <a:off x="11837788" y="6228587"/>
            <a:ext cx="316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F85FD3E-3B27-4F66-8AD7-9C57DE109FAE}" type="slidenum">
              <a:rPr lang="en-US" u="sng" smtClean="0">
                <a:solidFill>
                  <a:schemeClr val="bg1"/>
                </a:solidFill>
                <a:latin typeface="Bahnschrift SemiBold" panose="020B0502040204020203" pitchFamily="34" charset="0"/>
                <a:ea typeface="STHupo" panose="020B0503020204020204" pitchFamily="2" charset="-122"/>
                <a:cs typeface="LilyUPC" panose="020B0604020202020204" pitchFamily="34" charset="-34"/>
              </a:rPr>
              <a:t>4</a:t>
            </a:fld>
            <a:endParaRPr lang="en-US" u="sng" dirty="0">
              <a:solidFill>
                <a:schemeClr val="bg1"/>
              </a:solidFill>
              <a:latin typeface="Bahnschrift SemiBold" panose="020B0502040204020203" pitchFamily="34" charset="0"/>
              <a:ea typeface="STHupo" panose="020B0503020204020204" pitchFamily="2" charset="-122"/>
              <a:cs typeface="LilyUPC" panose="020B0604020202020204" pitchFamily="34" charset="-34"/>
            </a:endParaRPr>
          </a:p>
          <a:p>
            <a:pPr algn="r"/>
            <a:r>
              <a:rPr lang="en-US" dirty="0">
                <a:solidFill>
                  <a:schemeClr val="bg1"/>
                </a:solidFill>
                <a:latin typeface="Bahnschrift SemiBold" panose="020B0502040204020203" pitchFamily="34" charset="0"/>
                <a:ea typeface="STHupo" panose="020B0503020204020204" pitchFamily="2" charset="-122"/>
                <a:cs typeface="LilyUPC" panose="020B0604020202020204" pitchFamily="34" charset="-34"/>
              </a:rPr>
              <a:t>9</a:t>
            </a:r>
            <a:endParaRPr lang="nl-NL" dirty="0">
              <a:solidFill>
                <a:schemeClr val="bg1"/>
              </a:solidFill>
              <a:latin typeface="Bahnschrift SemiBold" panose="020B0502040204020203" pitchFamily="34" charset="0"/>
              <a:ea typeface="STHupo" panose="020B0503020204020204" pitchFamily="2" charset="-122"/>
              <a:cs typeface="LilyUPC" panose="020B0604020202020204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148F64-F7A2-47A0-ADC7-ECF0A6E1D867}"/>
              </a:ext>
            </a:extLst>
          </p:cNvPr>
          <p:cNvSpPr txBox="1"/>
          <p:nvPr/>
        </p:nvSpPr>
        <p:spPr>
          <a:xfrm>
            <a:off x="914829" y="3810157"/>
            <a:ext cx="4386137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Bahnschrift SemiBold SemiConden" panose="020B0502040204020203" pitchFamily="34" charset="0"/>
              </a:rPr>
              <a:t>Land Surface Model : </a:t>
            </a:r>
            <a:r>
              <a:rPr lang="en-US" sz="2400" dirty="0">
                <a:solidFill>
                  <a:srgbClr val="3D26A8"/>
                </a:solidFill>
                <a:latin typeface="Bahnschrift SemiBold SemiConden" panose="020B0502040204020203" pitchFamily="34" charset="0"/>
              </a:rPr>
              <a:t>CryoGrid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Bahnschrift SemiBold SemiConden" panose="020B0502040204020203" pitchFamily="34" charset="0"/>
              </a:rPr>
              <a:t>1D simulations covering the catchment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Bahnschrift SemiBold SemiConden" panose="020B0502040204020203" pitchFamily="34" charset="0"/>
              </a:rPr>
              <a:t>Freezing / Thawing in the 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Bahnschrift SemiBold SemiConden" panose="020B0502040204020203" pitchFamily="34" charset="0"/>
              </a:rPr>
              <a:t>Surface : SEB, snowpack module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Bahnschrift SemiBold SemiConden" panose="020B0502040204020203" pitchFamily="34" charset="0"/>
              </a:rPr>
              <a:t>Infiltration (Richards eq.)</a:t>
            </a:r>
          </a:p>
          <a:p>
            <a:pPr algn="r"/>
            <a:r>
              <a:rPr lang="en-US" sz="1600" dirty="0">
                <a:latin typeface="Bahnschrift SemiBold SemiConden" panose="020B0502040204020203" pitchFamily="34" charset="0"/>
              </a:rPr>
              <a:t>(Westermann et al., 2016)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C28ADD-797B-4816-B83D-AA4E6DB6CB85}"/>
              </a:ext>
            </a:extLst>
          </p:cNvPr>
          <p:cNvSpPr txBox="1"/>
          <p:nvPr/>
        </p:nvSpPr>
        <p:spPr>
          <a:xfrm>
            <a:off x="914829" y="1690667"/>
            <a:ext cx="45528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Bahnschrift SemiBold SemiConden" panose="020B0502040204020203" pitchFamily="34" charset="0"/>
              </a:rPr>
              <a:t>Forcing data : </a:t>
            </a:r>
            <a:r>
              <a:rPr lang="en-US" sz="2400" dirty="0" err="1">
                <a:solidFill>
                  <a:srgbClr val="3D26A8"/>
                </a:solidFill>
                <a:latin typeface="Bahnschrift SemiBold SemiConden" panose="020B0502040204020203" pitchFamily="34" charset="0"/>
              </a:rPr>
              <a:t>TopoScale</a:t>
            </a:r>
            <a:r>
              <a:rPr lang="en-US" sz="2400" dirty="0">
                <a:solidFill>
                  <a:srgbClr val="3D26A8"/>
                </a:solidFill>
                <a:latin typeface="Bahnschrift SemiBold SemiConden" panose="020B0502040204020203" pitchFamily="34" charset="0"/>
              </a:rPr>
              <a:t> &amp; ERA5</a:t>
            </a:r>
            <a:endParaRPr lang="en-US" sz="2000" dirty="0">
              <a:latin typeface="Bahnschrift SemiBold SemiConden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Bahnschrift SemiBold SemiConden" panose="020B0502040204020203" pitchFamily="34" charset="0"/>
              </a:rPr>
              <a:t>Subsampling based on physiography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Bahnschrift SemiBold SemiConden" panose="020B0502040204020203" pitchFamily="34" charset="0"/>
              </a:rPr>
              <a:t>Downscaling of ERA5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Bahnschrift SemiBold SemiConden" panose="020B0502040204020203" pitchFamily="34" charset="0"/>
              </a:rPr>
              <a:t>240 000 pixels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000" dirty="0">
                <a:latin typeface="Bahnschrift SemiBold SemiConden" panose="020B0502040204020203" pitchFamily="34" charset="0"/>
              </a:rPr>
              <a:t> 400 simulations</a:t>
            </a:r>
          </a:p>
          <a:p>
            <a:pPr algn="r"/>
            <a:r>
              <a:rPr lang="en-US" sz="1600" dirty="0">
                <a:latin typeface="Bahnschrift SemiBold SemiConden" panose="020B0502040204020203" pitchFamily="34" charset="0"/>
              </a:rPr>
              <a:t>(Fiddes et al., 2014)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B2921E-8259-435F-999A-4E21028D91CB}"/>
              </a:ext>
            </a:extLst>
          </p:cNvPr>
          <p:cNvSpPr/>
          <p:nvPr/>
        </p:nvSpPr>
        <p:spPr>
          <a:xfrm>
            <a:off x="10458450" y="0"/>
            <a:ext cx="1733550" cy="457202"/>
          </a:xfrm>
          <a:prstGeom prst="rect">
            <a:avLst/>
          </a:prstGeom>
          <a:solidFill>
            <a:srgbClr val="6F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9251323A-0164-4ED2-B786-51CB4BB61B5C}"/>
              </a:ext>
            </a:extLst>
          </p:cNvPr>
          <p:cNvSpPr/>
          <p:nvPr/>
        </p:nvSpPr>
        <p:spPr>
          <a:xfrm rot="10800000" flipH="1">
            <a:off x="2628162" y="0"/>
            <a:ext cx="9563838" cy="4572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6F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F954A2-5BD8-4F72-844C-E45EAEE5691F}"/>
              </a:ext>
            </a:extLst>
          </p:cNvPr>
          <p:cNvSpPr txBox="1"/>
          <p:nvPr/>
        </p:nvSpPr>
        <p:spPr>
          <a:xfrm>
            <a:off x="2580538" y="9525"/>
            <a:ext cx="9563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Bahnschrift SemiBold Condensed" panose="020B0502040204020203" pitchFamily="34" charset="0"/>
                <a:cs typeface="Narkisim" panose="020B0604020202020204" pitchFamily="34" charset="-79"/>
              </a:rPr>
              <a:t>Impact of recent ground thermal changes on the hydrology of a Tibetan catchment and implications for lake level changes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E71C5A-2709-4F1F-8CEA-427857F8AE94}"/>
              </a:ext>
            </a:extLst>
          </p:cNvPr>
          <p:cNvSpPr txBox="1"/>
          <p:nvPr/>
        </p:nvSpPr>
        <p:spPr>
          <a:xfrm>
            <a:off x="334670" y="626530"/>
            <a:ext cx="3393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6F4626"/>
                </a:solidFill>
                <a:latin typeface="Arial Rounded MT Bold" panose="020F0704030504030204" pitchFamily="34" charset="0"/>
                <a:ea typeface="STHupo" panose="020B0503020204020204" pitchFamily="2" charset="-122"/>
                <a:cs typeface="LilyUPC" panose="020B0604020202020204" pitchFamily="34" charset="-34"/>
              </a:rPr>
              <a:t>Methodology</a:t>
            </a:r>
            <a:endParaRPr lang="nl-NL" sz="4000" dirty="0">
              <a:solidFill>
                <a:srgbClr val="6F4626"/>
              </a:solidFill>
              <a:latin typeface="Arial Rounded MT Bold" panose="020F0704030504030204" pitchFamily="34" charset="0"/>
              <a:ea typeface="STHupo" panose="020B0503020204020204" pitchFamily="2" charset="-122"/>
              <a:cs typeface="LilyUPC" panose="020B0604020202020204" pitchFamily="34" charset="-34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8E75E7-B3EA-4485-8206-B1F3A2488DB3}"/>
              </a:ext>
            </a:extLst>
          </p:cNvPr>
          <p:cNvGrpSpPr/>
          <p:nvPr/>
        </p:nvGrpSpPr>
        <p:grpSpPr>
          <a:xfrm>
            <a:off x="8057277" y="4052128"/>
            <a:ext cx="1338828" cy="1758577"/>
            <a:chOff x="9610197" y="4470010"/>
            <a:chExt cx="1338828" cy="1758577"/>
          </a:xfrm>
        </p:grpSpPr>
        <p:pic>
          <p:nvPicPr>
            <p:cNvPr id="19" name="Picture 1">
              <a:extLst>
                <a:ext uri="{FF2B5EF4-FFF2-40B4-BE49-F238E27FC236}">
                  <a16:creationId xmlns:a16="http://schemas.microsoft.com/office/drawing/2014/main" id="{4BA5E0DD-4B93-4F91-BFD5-32DCCEC20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4082" y="4470010"/>
              <a:ext cx="1260000" cy="12600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B8B1223-FD35-46F3-BC7B-863EA6D5278B}"/>
                </a:ext>
              </a:extLst>
            </p:cNvPr>
            <p:cNvSpPr txBox="1"/>
            <p:nvPr/>
          </p:nvSpPr>
          <p:spPr>
            <a:xfrm>
              <a:off x="9610197" y="5582256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Bahnschrift SemiBold SemiConden" panose="020B0502040204020203" pitchFamily="34" charset="0"/>
                </a:rPr>
                <a:t>Temperature</a:t>
              </a:r>
            </a:p>
            <a:p>
              <a:pPr algn="ctr"/>
              <a:r>
                <a:rPr lang="en-US" dirty="0">
                  <a:latin typeface="Bahnschrift SemiBold SemiConden" panose="020B0502040204020203" pitchFamily="34" charset="0"/>
                </a:rPr>
                <a:t>loggers</a:t>
              </a:r>
              <a:endParaRPr lang="en-US" sz="1200" dirty="0">
                <a:latin typeface="Bahnschrift SemiBold SemiConden" panose="020B0502040204020203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17A50C8-BD81-43D9-AA71-786089901E91}"/>
              </a:ext>
            </a:extLst>
          </p:cNvPr>
          <p:cNvGrpSpPr/>
          <p:nvPr/>
        </p:nvGrpSpPr>
        <p:grpSpPr>
          <a:xfrm>
            <a:off x="7362456" y="1166904"/>
            <a:ext cx="2728470" cy="1961870"/>
            <a:chOff x="5908280" y="4266717"/>
            <a:chExt cx="2728470" cy="1961870"/>
          </a:xfrm>
        </p:grpSpPr>
        <p:pic>
          <p:nvPicPr>
            <p:cNvPr id="18" name="Picture 17" descr="A picture containing ground, outdoor, sky, shore&#10;&#10;Description automatically generated">
              <a:extLst>
                <a:ext uri="{FF2B5EF4-FFF2-40B4-BE49-F238E27FC236}">
                  <a16:creationId xmlns:a16="http://schemas.microsoft.com/office/drawing/2014/main" id="{636E7378-5B9A-4786-B77C-0ED9E00C03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4" r="12431" b="12798"/>
            <a:stretch/>
          </p:blipFill>
          <p:spPr>
            <a:xfrm>
              <a:off x="5908280" y="4312624"/>
              <a:ext cx="2728470" cy="191596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537A637-841B-44E3-9742-421B23363CE2}"/>
                </a:ext>
              </a:extLst>
            </p:cNvPr>
            <p:cNvSpPr txBox="1"/>
            <p:nvPr/>
          </p:nvSpPr>
          <p:spPr>
            <a:xfrm>
              <a:off x="6469250" y="4266717"/>
              <a:ext cx="16065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Bahnschrift SemiBold SemiConden" panose="020B0502040204020203" pitchFamily="34" charset="0"/>
                </a:rPr>
                <a:t>Weather station</a:t>
              </a:r>
              <a:endParaRPr lang="en-US" sz="1200" dirty="0">
                <a:solidFill>
                  <a:schemeClr val="bg1"/>
                </a:solidFill>
                <a:latin typeface="Bahnschrift SemiBold SemiConden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9783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723CBC-1A9A-4489-B8DA-E8C338703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03" y="980473"/>
            <a:ext cx="5400000" cy="53971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13BBBC-78BC-49F4-B744-6E7B4A9B7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623" y="6132575"/>
            <a:ext cx="722377" cy="725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56D136-FFF0-45FF-8296-7B9A9D403A18}"/>
              </a:ext>
            </a:extLst>
          </p:cNvPr>
          <p:cNvSpPr txBox="1"/>
          <p:nvPr/>
        </p:nvSpPr>
        <p:spPr>
          <a:xfrm>
            <a:off x="11844200" y="6228587"/>
            <a:ext cx="309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F85FD3E-3B27-4F66-8AD7-9C57DE109FAE}" type="slidenum">
              <a:rPr lang="en-US" u="sng" smtClean="0">
                <a:solidFill>
                  <a:schemeClr val="bg1"/>
                </a:solidFill>
                <a:latin typeface="Bahnschrift SemiBold" panose="020B0502040204020203" pitchFamily="34" charset="0"/>
                <a:ea typeface="STHupo" panose="020B0503020204020204" pitchFamily="2" charset="-122"/>
                <a:cs typeface="LilyUPC" panose="020B0604020202020204" pitchFamily="34" charset="-34"/>
              </a:rPr>
              <a:t>5</a:t>
            </a:fld>
            <a:endParaRPr lang="en-US" u="sng" dirty="0">
              <a:solidFill>
                <a:schemeClr val="bg1"/>
              </a:solidFill>
              <a:latin typeface="Bahnschrift SemiBold" panose="020B0502040204020203" pitchFamily="34" charset="0"/>
              <a:ea typeface="STHupo" panose="020B0503020204020204" pitchFamily="2" charset="-122"/>
              <a:cs typeface="LilyUPC" panose="020B0604020202020204" pitchFamily="34" charset="-34"/>
            </a:endParaRPr>
          </a:p>
          <a:p>
            <a:pPr algn="r"/>
            <a:r>
              <a:rPr lang="en-US" dirty="0">
                <a:solidFill>
                  <a:schemeClr val="bg1"/>
                </a:solidFill>
                <a:latin typeface="Bahnschrift SemiBold" panose="020B0502040204020203" pitchFamily="34" charset="0"/>
                <a:ea typeface="STHupo" panose="020B0503020204020204" pitchFamily="2" charset="-122"/>
                <a:cs typeface="LilyUPC" panose="020B0604020202020204" pitchFamily="34" charset="-34"/>
              </a:rPr>
              <a:t>9</a:t>
            </a:r>
            <a:endParaRPr lang="nl-NL" dirty="0">
              <a:solidFill>
                <a:schemeClr val="bg1"/>
              </a:solidFill>
              <a:latin typeface="Bahnschrift SemiBold" panose="020B0502040204020203" pitchFamily="34" charset="0"/>
              <a:ea typeface="STHupo" panose="020B0503020204020204" pitchFamily="2" charset="-122"/>
              <a:cs typeface="LilyUPC" panose="020B0604020202020204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156990-45E3-4641-90E4-F330940915FB}"/>
              </a:ext>
            </a:extLst>
          </p:cNvPr>
          <p:cNvSpPr/>
          <p:nvPr/>
        </p:nvSpPr>
        <p:spPr>
          <a:xfrm>
            <a:off x="10458450" y="0"/>
            <a:ext cx="1733550" cy="457202"/>
          </a:xfrm>
          <a:prstGeom prst="rect">
            <a:avLst/>
          </a:prstGeom>
          <a:solidFill>
            <a:srgbClr val="6F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DF625DF7-16AF-4AEF-A459-71C3AB13C0B1}"/>
              </a:ext>
            </a:extLst>
          </p:cNvPr>
          <p:cNvSpPr/>
          <p:nvPr/>
        </p:nvSpPr>
        <p:spPr>
          <a:xfrm rot="10800000" flipH="1">
            <a:off x="2628162" y="0"/>
            <a:ext cx="9563838" cy="4572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6F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0385CA-C599-44F3-AAB4-83E201B102C3}"/>
              </a:ext>
            </a:extLst>
          </p:cNvPr>
          <p:cNvSpPr txBox="1"/>
          <p:nvPr/>
        </p:nvSpPr>
        <p:spPr>
          <a:xfrm>
            <a:off x="2580538" y="9525"/>
            <a:ext cx="9563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Bahnschrift SemiBold Condensed" panose="020B0502040204020203" pitchFamily="34" charset="0"/>
                <a:cs typeface="Narkisim" panose="020B0604020202020204" pitchFamily="34" charset="-79"/>
              </a:rPr>
              <a:t>Impact of recent ground thermal changes on the hydrology of a Tibetan catchment and implications for lake level changes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2A0FFB-06BF-4B2B-944B-E1D919BA8608}"/>
              </a:ext>
            </a:extLst>
          </p:cNvPr>
          <p:cNvSpPr txBox="1"/>
          <p:nvPr/>
        </p:nvSpPr>
        <p:spPr>
          <a:xfrm>
            <a:off x="334670" y="626530"/>
            <a:ext cx="2029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6F4626"/>
                </a:solidFill>
                <a:latin typeface="Arial Rounded MT Bold" panose="020F0704030504030204" pitchFamily="34" charset="0"/>
                <a:ea typeface="STHupo" panose="020B0503020204020204" pitchFamily="2" charset="-122"/>
                <a:cs typeface="LilyUPC" panose="020B0604020202020204" pitchFamily="34" charset="-34"/>
              </a:rPr>
              <a:t>Results</a:t>
            </a:r>
            <a:endParaRPr lang="nl-NL" sz="4000" dirty="0">
              <a:solidFill>
                <a:srgbClr val="6F4626"/>
              </a:solidFill>
              <a:latin typeface="Arial Rounded MT Bold" panose="020F0704030504030204" pitchFamily="34" charset="0"/>
              <a:ea typeface="STHupo" panose="020B0503020204020204" pitchFamily="2" charset="-122"/>
              <a:cs typeface="LilyUPC" panose="020B0604020202020204" pitchFamily="34" charset="-34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2012EE7-B308-46C5-95D0-AB4F5A13A4E0}"/>
              </a:ext>
            </a:extLst>
          </p:cNvPr>
          <p:cNvGrpSpPr/>
          <p:nvPr/>
        </p:nvGrpSpPr>
        <p:grpSpPr>
          <a:xfrm>
            <a:off x="6821444" y="1388848"/>
            <a:ext cx="4945811" cy="4321378"/>
            <a:chOff x="7172577" y="980473"/>
            <a:chExt cx="4945811" cy="432137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B81AAF8-05E0-430F-BE73-7D11C6FD32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112" b="50000"/>
            <a:stretch/>
          </p:blipFill>
          <p:spPr>
            <a:xfrm>
              <a:off x="7172577" y="980473"/>
              <a:ext cx="4788000" cy="4321378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5B9E940-5F4C-41E1-8573-04304FA991B7}"/>
                </a:ext>
              </a:extLst>
            </p:cNvPr>
            <p:cNvSpPr/>
            <p:nvPr/>
          </p:nvSpPr>
          <p:spPr>
            <a:xfrm>
              <a:off x="11821818" y="1198485"/>
              <a:ext cx="296570" cy="37108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911573D-D116-43FF-AF6B-E1E57B85F4E0}"/>
              </a:ext>
            </a:extLst>
          </p:cNvPr>
          <p:cNvSpPr txBox="1"/>
          <p:nvPr/>
        </p:nvSpPr>
        <p:spPr>
          <a:xfrm>
            <a:off x="9757100" y="5777103"/>
            <a:ext cx="2126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Tenorite" panose="00000500000000000000" pitchFamily="2" charset="0"/>
                <a:cs typeface="Narkisim" panose="020B0604020202020204" pitchFamily="34" charset="-79"/>
              </a:rPr>
              <a:t>Martin et al. (In Prep)</a:t>
            </a:r>
          </a:p>
        </p:txBody>
      </p:sp>
    </p:spTree>
    <p:extLst>
      <p:ext uri="{BB962C8B-B14F-4D97-AF65-F5344CB8AC3E}">
        <p14:creationId xmlns:p14="http://schemas.microsoft.com/office/powerpoint/2010/main" val="1487841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13BBBC-78BC-49F4-B744-6E7B4A9B7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623" y="6132575"/>
            <a:ext cx="722377" cy="725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56D136-FFF0-45FF-8296-7B9A9D403A18}"/>
              </a:ext>
            </a:extLst>
          </p:cNvPr>
          <p:cNvSpPr txBox="1"/>
          <p:nvPr/>
        </p:nvSpPr>
        <p:spPr>
          <a:xfrm>
            <a:off x="11850612" y="6228587"/>
            <a:ext cx="303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F85FD3E-3B27-4F66-8AD7-9C57DE109FAE}" type="slidenum">
              <a:rPr lang="en-US" u="sng" smtClean="0">
                <a:solidFill>
                  <a:schemeClr val="bg1"/>
                </a:solidFill>
                <a:latin typeface="Bahnschrift SemiBold" panose="020B0502040204020203" pitchFamily="34" charset="0"/>
                <a:ea typeface="STHupo" panose="020B0503020204020204" pitchFamily="2" charset="-122"/>
                <a:cs typeface="LilyUPC" panose="020B0604020202020204" pitchFamily="34" charset="-34"/>
              </a:rPr>
              <a:t>6</a:t>
            </a:fld>
            <a:endParaRPr lang="en-US" u="sng" dirty="0">
              <a:solidFill>
                <a:schemeClr val="bg1"/>
              </a:solidFill>
              <a:latin typeface="Bahnschrift SemiBold" panose="020B0502040204020203" pitchFamily="34" charset="0"/>
              <a:ea typeface="STHupo" panose="020B0503020204020204" pitchFamily="2" charset="-122"/>
              <a:cs typeface="LilyUPC" panose="020B0604020202020204" pitchFamily="34" charset="-34"/>
            </a:endParaRPr>
          </a:p>
          <a:p>
            <a:pPr algn="r"/>
            <a:r>
              <a:rPr lang="en-US" dirty="0">
                <a:solidFill>
                  <a:schemeClr val="bg1"/>
                </a:solidFill>
                <a:latin typeface="Bahnschrift SemiBold" panose="020B0502040204020203" pitchFamily="34" charset="0"/>
                <a:ea typeface="STHupo" panose="020B0503020204020204" pitchFamily="2" charset="-122"/>
                <a:cs typeface="LilyUPC" panose="020B0604020202020204" pitchFamily="34" charset="-34"/>
              </a:rPr>
              <a:t>9</a:t>
            </a:r>
            <a:endParaRPr lang="nl-NL" dirty="0">
              <a:solidFill>
                <a:schemeClr val="bg1"/>
              </a:solidFill>
              <a:latin typeface="Bahnschrift SemiBold" panose="020B0502040204020203" pitchFamily="34" charset="0"/>
              <a:ea typeface="STHupo" panose="020B0503020204020204" pitchFamily="2" charset="-122"/>
              <a:cs typeface="LilyUPC" panose="020B0604020202020204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156990-45E3-4641-90E4-F330940915FB}"/>
              </a:ext>
            </a:extLst>
          </p:cNvPr>
          <p:cNvSpPr/>
          <p:nvPr/>
        </p:nvSpPr>
        <p:spPr>
          <a:xfrm>
            <a:off x="10458450" y="0"/>
            <a:ext cx="1733550" cy="457202"/>
          </a:xfrm>
          <a:prstGeom prst="rect">
            <a:avLst/>
          </a:prstGeom>
          <a:solidFill>
            <a:srgbClr val="6F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DF625DF7-16AF-4AEF-A459-71C3AB13C0B1}"/>
              </a:ext>
            </a:extLst>
          </p:cNvPr>
          <p:cNvSpPr/>
          <p:nvPr/>
        </p:nvSpPr>
        <p:spPr>
          <a:xfrm rot="10800000" flipH="1">
            <a:off x="2628162" y="0"/>
            <a:ext cx="9563838" cy="4572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6F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0385CA-C599-44F3-AAB4-83E201B102C3}"/>
              </a:ext>
            </a:extLst>
          </p:cNvPr>
          <p:cNvSpPr txBox="1"/>
          <p:nvPr/>
        </p:nvSpPr>
        <p:spPr>
          <a:xfrm>
            <a:off x="2580538" y="9525"/>
            <a:ext cx="9563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Bahnschrift SemiBold Condensed" panose="020B0502040204020203" pitchFamily="34" charset="0"/>
                <a:cs typeface="Narkisim" panose="020B0604020202020204" pitchFamily="34" charset="-79"/>
              </a:rPr>
              <a:t>Impact of recent ground thermal changes on the hydrology of a Tibetan catchment and implications for lake level changes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2A0FFB-06BF-4B2B-944B-E1D919BA8608}"/>
              </a:ext>
            </a:extLst>
          </p:cNvPr>
          <p:cNvSpPr txBox="1"/>
          <p:nvPr/>
        </p:nvSpPr>
        <p:spPr>
          <a:xfrm>
            <a:off x="334670" y="626530"/>
            <a:ext cx="2029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6F4626"/>
                </a:solidFill>
                <a:latin typeface="Arial Rounded MT Bold" panose="020F0704030504030204" pitchFamily="34" charset="0"/>
                <a:ea typeface="STHupo" panose="020B0503020204020204" pitchFamily="2" charset="-122"/>
                <a:cs typeface="LilyUPC" panose="020B0604020202020204" pitchFamily="34" charset="-34"/>
              </a:rPr>
              <a:t>Results</a:t>
            </a:r>
            <a:endParaRPr lang="nl-NL" sz="4000" dirty="0">
              <a:solidFill>
                <a:srgbClr val="6F4626"/>
              </a:solidFill>
              <a:latin typeface="Arial Rounded MT Bold" panose="020F0704030504030204" pitchFamily="34" charset="0"/>
              <a:ea typeface="STHupo" panose="020B0503020204020204" pitchFamily="2" charset="-122"/>
              <a:cs typeface="LilyUPC" panose="020B0604020202020204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F4C79E-1B71-4315-B04E-4412BCC370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9396"/>
          <a:stretch/>
        </p:blipFill>
        <p:spPr>
          <a:xfrm>
            <a:off x="728780" y="1604530"/>
            <a:ext cx="4917831" cy="38073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8586E8-0825-4D35-AE80-CA892A4C2D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3" b="50206"/>
          <a:stretch/>
        </p:blipFill>
        <p:spPr>
          <a:xfrm>
            <a:off x="6545391" y="1524629"/>
            <a:ext cx="4706068" cy="396710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62EE98C-0E06-449C-BA3C-EF79EFBE87EB}"/>
              </a:ext>
            </a:extLst>
          </p:cNvPr>
          <p:cNvSpPr txBox="1"/>
          <p:nvPr/>
        </p:nvSpPr>
        <p:spPr>
          <a:xfrm>
            <a:off x="8665219" y="5402958"/>
            <a:ext cx="2126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Tenorite" panose="00000500000000000000" pitchFamily="2" charset="0"/>
                <a:cs typeface="Narkisim" panose="020B0604020202020204" pitchFamily="34" charset="-79"/>
              </a:rPr>
              <a:t>Martin et al. (In Prep)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314B7F-1594-4971-84EA-86515DAD344C}"/>
              </a:ext>
            </a:extLst>
          </p:cNvPr>
          <p:cNvSpPr/>
          <p:nvPr/>
        </p:nvSpPr>
        <p:spPr>
          <a:xfrm>
            <a:off x="1313895" y="1811045"/>
            <a:ext cx="381740" cy="310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F8488C3-4D6B-40CD-BE1E-87368F7A8C66}"/>
              </a:ext>
            </a:extLst>
          </p:cNvPr>
          <p:cNvSpPr/>
          <p:nvPr/>
        </p:nvSpPr>
        <p:spPr>
          <a:xfrm>
            <a:off x="6354521" y="5194936"/>
            <a:ext cx="381740" cy="310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54F2027-E88B-47F9-AF28-0B130AFCF9F6}"/>
              </a:ext>
            </a:extLst>
          </p:cNvPr>
          <p:cNvSpPr/>
          <p:nvPr/>
        </p:nvSpPr>
        <p:spPr>
          <a:xfrm>
            <a:off x="7219211" y="4811697"/>
            <a:ext cx="273542" cy="233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3037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13BBBC-78BC-49F4-B744-6E7B4A9B7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623" y="6132575"/>
            <a:ext cx="722377" cy="725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56D136-FFF0-45FF-8296-7B9A9D403A18}"/>
              </a:ext>
            </a:extLst>
          </p:cNvPr>
          <p:cNvSpPr txBox="1"/>
          <p:nvPr/>
        </p:nvSpPr>
        <p:spPr>
          <a:xfrm>
            <a:off x="11850612" y="6228587"/>
            <a:ext cx="303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F85FD3E-3B27-4F66-8AD7-9C57DE109FAE}" type="slidenum">
              <a:rPr lang="en-US" u="sng" smtClean="0">
                <a:solidFill>
                  <a:schemeClr val="bg1"/>
                </a:solidFill>
                <a:latin typeface="Bahnschrift SemiBold" panose="020B0502040204020203" pitchFamily="34" charset="0"/>
                <a:ea typeface="STHupo" panose="020B0503020204020204" pitchFamily="2" charset="-122"/>
                <a:cs typeface="LilyUPC" panose="020B0604020202020204" pitchFamily="34" charset="-34"/>
              </a:rPr>
              <a:t>7</a:t>
            </a:fld>
            <a:endParaRPr lang="en-US" u="sng" dirty="0">
              <a:solidFill>
                <a:schemeClr val="bg1"/>
              </a:solidFill>
              <a:latin typeface="Bahnschrift SemiBold" panose="020B0502040204020203" pitchFamily="34" charset="0"/>
              <a:ea typeface="STHupo" panose="020B0503020204020204" pitchFamily="2" charset="-122"/>
              <a:cs typeface="LilyUPC" panose="020B0604020202020204" pitchFamily="34" charset="-34"/>
            </a:endParaRPr>
          </a:p>
          <a:p>
            <a:pPr algn="r"/>
            <a:r>
              <a:rPr lang="en-US" dirty="0">
                <a:solidFill>
                  <a:schemeClr val="bg1"/>
                </a:solidFill>
                <a:latin typeface="Bahnschrift SemiBold" panose="020B0502040204020203" pitchFamily="34" charset="0"/>
                <a:ea typeface="STHupo" panose="020B0503020204020204" pitchFamily="2" charset="-122"/>
                <a:cs typeface="LilyUPC" panose="020B0604020202020204" pitchFamily="34" charset="-34"/>
              </a:rPr>
              <a:t>9</a:t>
            </a:r>
            <a:endParaRPr lang="nl-NL" dirty="0">
              <a:solidFill>
                <a:schemeClr val="bg1"/>
              </a:solidFill>
              <a:latin typeface="Bahnschrift SemiBold" panose="020B0502040204020203" pitchFamily="34" charset="0"/>
              <a:ea typeface="STHupo" panose="020B0503020204020204" pitchFamily="2" charset="-122"/>
              <a:cs typeface="LilyUPC" panose="020B0604020202020204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156990-45E3-4641-90E4-F330940915FB}"/>
              </a:ext>
            </a:extLst>
          </p:cNvPr>
          <p:cNvSpPr/>
          <p:nvPr/>
        </p:nvSpPr>
        <p:spPr>
          <a:xfrm>
            <a:off x="10458450" y="0"/>
            <a:ext cx="1733550" cy="457202"/>
          </a:xfrm>
          <a:prstGeom prst="rect">
            <a:avLst/>
          </a:prstGeom>
          <a:solidFill>
            <a:srgbClr val="6F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DF625DF7-16AF-4AEF-A459-71C3AB13C0B1}"/>
              </a:ext>
            </a:extLst>
          </p:cNvPr>
          <p:cNvSpPr/>
          <p:nvPr/>
        </p:nvSpPr>
        <p:spPr>
          <a:xfrm rot="10800000" flipH="1">
            <a:off x="2628162" y="0"/>
            <a:ext cx="9563838" cy="4572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6F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0385CA-C599-44F3-AAB4-83E201B102C3}"/>
              </a:ext>
            </a:extLst>
          </p:cNvPr>
          <p:cNvSpPr txBox="1"/>
          <p:nvPr/>
        </p:nvSpPr>
        <p:spPr>
          <a:xfrm>
            <a:off x="2580538" y="9525"/>
            <a:ext cx="9563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Bahnschrift SemiBold Condensed" panose="020B0502040204020203" pitchFamily="34" charset="0"/>
                <a:cs typeface="Narkisim" panose="020B0604020202020204" pitchFamily="34" charset="-79"/>
              </a:rPr>
              <a:t>Impact of recent ground thermal changes on the hydrology of a Tibetan catchment and implications for lake level changes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2A0FFB-06BF-4B2B-944B-E1D919BA8608}"/>
              </a:ext>
            </a:extLst>
          </p:cNvPr>
          <p:cNvSpPr txBox="1"/>
          <p:nvPr/>
        </p:nvSpPr>
        <p:spPr>
          <a:xfrm>
            <a:off x="334670" y="626530"/>
            <a:ext cx="2029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6F4626"/>
                </a:solidFill>
                <a:latin typeface="Arial Rounded MT Bold" panose="020F0704030504030204" pitchFamily="34" charset="0"/>
                <a:ea typeface="STHupo" panose="020B0503020204020204" pitchFamily="2" charset="-122"/>
                <a:cs typeface="LilyUPC" panose="020B0604020202020204" pitchFamily="34" charset="-34"/>
              </a:rPr>
              <a:t>Results</a:t>
            </a:r>
            <a:endParaRPr lang="nl-NL" sz="4000" dirty="0">
              <a:solidFill>
                <a:srgbClr val="6F4626"/>
              </a:solidFill>
              <a:latin typeface="Arial Rounded MT Bold" panose="020F0704030504030204" pitchFamily="34" charset="0"/>
              <a:ea typeface="STHupo" panose="020B0503020204020204" pitchFamily="2" charset="-122"/>
              <a:cs typeface="LilyUPC" panose="020B0604020202020204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007843-01A9-4C16-8F36-DEF597A494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079936" y="1719651"/>
            <a:ext cx="10032129" cy="398687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667BDF7-5C64-4032-8B92-78E2CC5CB450}"/>
              </a:ext>
            </a:extLst>
          </p:cNvPr>
          <p:cNvSpPr txBox="1"/>
          <p:nvPr/>
        </p:nvSpPr>
        <p:spPr>
          <a:xfrm>
            <a:off x="8714961" y="1523739"/>
            <a:ext cx="2126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Tenorite" panose="00000500000000000000" pitchFamily="2" charset="0"/>
                <a:cs typeface="Narkisim" panose="020B0604020202020204" pitchFamily="34" charset="-79"/>
              </a:rPr>
              <a:t>Martin et al. (In Prep)</a:t>
            </a:r>
          </a:p>
        </p:txBody>
      </p:sp>
    </p:spTree>
    <p:extLst>
      <p:ext uri="{BB962C8B-B14F-4D97-AF65-F5344CB8AC3E}">
        <p14:creationId xmlns:p14="http://schemas.microsoft.com/office/powerpoint/2010/main" val="3473886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13BBBC-78BC-49F4-B744-6E7B4A9B7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623" y="6132575"/>
            <a:ext cx="722377" cy="725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56D136-FFF0-45FF-8296-7B9A9D403A18}"/>
              </a:ext>
            </a:extLst>
          </p:cNvPr>
          <p:cNvSpPr txBox="1"/>
          <p:nvPr/>
        </p:nvSpPr>
        <p:spPr>
          <a:xfrm>
            <a:off x="11839390" y="6228587"/>
            <a:ext cx="314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F85FD3E-3B27-4F66-8AD7-9C57DE109FAE}" type="slidenum">
              <a:rPr lang="en-US" u="sng" smtClean="0">
                <a:solidFill>
                  <a:schemeClr val="bg1"/>
                </a:solidFill>
                <a:latin typeface="Bahnschrift SemiBold" panose="020B0502040204020203" pitchFamily="34" charset="0"/>
                <a:ea typeface="STHupo" panose="020B0503020204020204" pitchFamily="2" charset="-122"/>
                <a:cs typeface="LilyUPC" panose="020B0604020202020204" pitchFamily="34" charset="-34"/>
              </a:rPr>
              <a:t>8</a:t>
            </a:fld>
            <a:endParaRPr lang="en-US" u="sng" dirty="0">
              <a:solidFill>
                <a:schemeClr val="bg1"/>
              </a:solidFill>
              <a:latin typeface="Bahnschrift SemiBold" panose="020B0502040204020203" pitchFamily="34" charset="0"/>
              <a:ea typeface="STHupo" panose="020B0503020204020204" pitchFamily="2" charset="-122"/>
              <a:cs typeface="LilyUPC" panose="020B0604020202020204" pitchFamily="34" charset="-34"/>
            </a:endParaRPr>
          </a:p>
          <a:p>
            <a:pPr algn="r"/>
            <a:r>
              <a:rPr lang="en-US" dirty="0">
                <a:solidFill>
                  <a:schemeClr val="bg1"/>
                </a:solidFill>
                <a:latin typeface="Bahnschrift SemiBold" panose="020B0502040204020203" pitchFamily="34" charset="0"/>
                <a:ea typeface="STHupo" panose="020B0503020204020204" pitchFamily="2" charset="-122"/>
                <a:cs typeface="LilyUPC" panose="020B0604020202020204" pitchFamily="34" charset="-34"/>
              </a:rPr>
              <a:t>9</a:t>
            </a:r>
            <a:endParaRPr lang="nl-NL" dirty="0">
              <a:solidFill>
                <a:schemeClr val="bg1"/>
              </a:solidFill>
              <a:latin typeface="Bahnschrift SemiBold" panose="020B0502040204020203" pitchFamily="34" charset="0"/>
              <a:ea typeface="STHupo" panose="020B0503020204020204" pitchFamily="2" charset="-122"/>
              <a:cs typeface="LilyUPC" panose="020B0604020202020204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156990-45E3-4641-90E4-F330940915FB}"/>
              </a:ext>
            </a:extLst>
          </p:cNvPr>
          <p:cNvSpPr/>
          <p:nvPr/>
        </p:nvSpPr>
        <p:spPr>
          <a:xfrm>
            <a:off x="10458450" y="0"/>
            <a:ext cx="1733550" cy="457202"/>
          </a:xfrm>
          <a:prstGeom prst="rect">
            <a:avLst/>
          </a:prstGeom>
          <a:solidFill>
            <a:srgbClr val="6F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DF625DF7-16AF-4AEF-A459-71C3AB13C0B1}"/>
              </a:ext>
            </a:extLst>
          </p:cNvPr>
          <p:cNvSpPr/>
          <p:nvPr/>
        </p:nvSpPr>
        <p:spPr>
          <a:xfrm rot="10800000" flipH="1">
            <a:off x="2628162" y="0"/>
            <a:ext cx="9563838" cy="4572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6F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0385CA-C599-44F3-AAB4-83E201B102C3}"/>
              </a:ext>
            </a:extLst>
          </p:cNvPr>
          <p:cNvSpPr txBox="1"/>
          <p:nvPr/>
        </p:nvSpPr>
        <p:spPr>
          <a:xfrm>
            <a:off x="2580538" y="9525"/>
            <a:ext cx="9563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Bahnschrift SemiBold Condensed" panose="020B0502040204020203" pitchFamily="34" charset="0"/>
                <a:cs typeface="Narkisim" panose="020B0604020202020204" pitchFamily="34" charset="-79"/>
              </a:rPr>
              <a:t>Impact of recent ground thermal changes on the hydrology of a Tibetan catchment and implications for lake level changes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2A0FFB-06BF-4B2B-944B-E1D919BA8608}"/>
              </a:ext>
            </a:extLst>
          </p:cNvPr>
          <p:cNvSpPr txBox="1"/>
          <p:nvPr/>
        </p:nvSpPr>
        <p:spPr>
          <a:xfrm>
            <a:off x="334670" y="626530"/>
            <a:ext cx="2029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6F4626"/>
                </a:solidFill>
                <a:latin typeface="Arial Rounded MT Bold" panose="020F0704030504030204" pitchFamily="34" charset="0"/>
                <a:ea typeface="STHupo" panose="020B0503020204020204" pitchFamily="2" charset="-122"/>
                <a:cs typeface="LilyUPC" panose="020B0604020202020204" pitchFamily="34" charset="-34"/>
              </a:rPr>
              <a:t>Results</a:t>
            </a:r>
            <a:endParaRPr lang="nl-NL" sz="4000" dirty="0">
              <a:solidFill>
                <a:srgbClr val="6F4626"/>
              </a:solidFill>
              <a:latin typeface="Arial Rounded MT Bold" panose="020F0704030504030204" pitchFamily="34" charset="0"/>
              <a:ea typeface="STHupo" panose="020B0503020204020204" pitchFamily="2" charset="-122"/>
              <a:cs typeface="LilyUPC" panose="020B0604020202020204" pitchFamily="34" charset="-3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6ADF7C-4F99-4E45-B1FB-473E05879195}"/>
              </a:ext>
            </a:extLst>
          </p:cNvPr>
          <p:cNvSpPr/>
          <p:nvPr/>
        </p:nvSpPr>
        <p:spPr>
          <a:xfrm>
            <a:off x="4616068" y="2115344"/>
            <a:ext cx="786261" cy="484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57F7EC-8D0B-4A63-BAB6-0EB0C7E90761}"/>
              </a:ext>
            </a:extLst>
          </p:cNvPr>
          <p:cNvSpPr/>
          <p:nvPr/>
        </p:nvSpPr>
        <p:spPr>
          <a:xfrm>
            <a:off x="6712997" y="1819922"/>
            <a:ext cx="292963" cy="32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D5003BB-9234-4A7B-82BB-19A536F21873}"/>
              </a:ext>
            </a:extLst>
          </p:cNvPr>
          <p:cNvSpPr/>
          <p:nvPr/>
        </p:nvSpPr>
        <p:spPr>
          <a:xfrm>
            <a:off x="7170145" y="4799484"/>
            <a:ext cx="238725" cy="289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F7DC688-08B2-436B-9EB4-96EF68696A1C}"/>
              </a:ext>
            </a:extLst>
          </p:cNvPr>
          <p:cNvGrpSpPr/>
          <p:nvPr/>
        </p:nvGrpSpPr>
        <p:grpSpPr>
          <a:xfrm>
            <a:off x="866775" y="1573811"/>
            <a:ext cx="10458450" cy="4070199"/>
            <a:chOff x="866775" y="1573811"/>
            <a:chExt cx="10458450" cy="407019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075DBF8-C24C-4D25-B81D-7831F2D7C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625" r="50000"/>
            <a:stretch/>
          </p:blipFill>
          <p:spPr>
            <a:xfrm>
              <a:off x="866775" y="1819922"/>
              <a:ext cx="4865421" cy="3824088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726BAF9-5236-4A25-B343-1051B4D928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97" t="50000"/>
            <a:stretch/>
          </p:blipFill>
          <p:spPr>
            <a:xfrm>
              <a:off x="6459804" y="1821433"/>
              <a:ext cx="4865421" cy="382106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11573D-D116-43FF-AF6B-E1E57B85F4E0}"/>
                </a:ext>
              </a:extLst>
            </p:cNvPr>
            <p:cNvSpPr txBox="1"/>
            <p:nvPr/>
          </p:nvSpPr>
          <p:spPr>
            <a:xfrm>
              <a:off x="8892514" y="1573811"/>
              <a:ext cx="21268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2">
                      <a:lumMod val="25000"/>
                    </a:schemeClr>
                  </a:solidFill>
                  <a:latin typeface="Tenorite" panose="00000500000000000000" pitchFamily="2" charset="0"/>
                  <a:cs typeface="Narkisim" panose="020B0604020202020204" pitchFamily="34" charset="-79"/>
                </a:rPr>
                <a:t>Martin et al. (In Prep)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5425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13BBBC-78BC-49F4-B744-6E7B4A9B7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623" y="6132575"/>
            <a:ext cx="722377" cy="725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56D136-FFF0-45FF-8296-7B9A9D403A18}"/>
              </a:ext>
            </a:extLst>
          </p:cNvPr>
          <p:cNvSpPr txBox="1"/>
          <p:nvPr/>
        </p:nvSpPr>
        <p:spPr>
          <a:xfrm>
            <a:off x="11850612" y="6228587"/>
            <a:ext cx="303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F85FD3E-3B27-4F66-8AD7-9C57DE109FAE}" type="slidenum">
              <a:rPr lang="en-US" u="sng" smtClean="0">
                <a:solidFill>
                  <a:schemeClr val="bg1"/>
                </a:solidFill>
                <a:latin typeface="Bahnschrift SemiBold" panose="020B0502040204020203" pitchFamily="34" charset="0"/>
                <a:ea typeface="STHupo" panose="020B0503020204020204" pitchFamily="2" charset="-122"/>
                <a:cs typeface="LilyUPC" panose="020B0604020202020204" pitchFamily="34" charset="-34"/>
              </a:rPr>
              <a:t>9</a:t>
            </a:fld>
            <a:endParaRPr lang="en-US" u="sng" dirty="0">
              <a:solidFill>
                <a:schemeClr val="bg1"/>
              </a:solidFill>
              <a:latin typeface="Bahnschrift SemiBold" panose="020B0502040204020203" pitchFamily="34" charset="0"/>
              <a:ea typeface="STHupo" panose="020B0503020204020204" pitchFamily="2" charset="-122"/>
              <a:cs typeface="LilyUPC" panose="020B0604020202020204" pitchFamily="34" charset="-34"/>
            </a:endParaRPr>
          </a:p>
          <a:p>
            <a:pPr algn="r"/>
            <a:r>
              <a:rPr lang="en-US" dirty="0">
                <a:solidFill>
                  <a:schemeClr val="bg1"/>
                </a:solidFill>
                <a:latin typeface="Bahnschrift SemiBold" panose="020B0502040204020203" pitchFamily="34" charset="0"/>
                <a:ea typeface="STHupo" panose="020B0503020204020204" pitchFamily="2" charset="-122"/>
                <a:cs typeface="LilyUPC" panose="020B0604020202020204" pitchFamily="34" charset="-34"/>
              </a:rPr>
              <a:t>9</a:t>
            </a:r>
            <a:endParaRPr lang="nl-NL" dirty="0">
              <a:solidFill>
                <a:schemeClr val="bg1"/>
              </a:solidFill>
              <a:latin typeface="Bahnschrift SemiBold" panose="020B0502040204020203" pitchFamily="34" charset="0"/>
              <a:ea typeface="STHupo" panose="020B0503020204020204" pitchFamily="2" charset="-122"/>
              <a:cs typeface="LilyUPC" panose="020B0604020202020204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FF17E5-3F07-4554-84BF-D00E382A8BFE}"/>
              </a:ext>
            </a:extLst>
          </p:cNvPr>
          <p:cNvSpPr txBox="1"/>
          <p:nvPr/>
        </p:nvSpPr>
        <p:spPr>
          <a:xfrm>
            <a:off x="334670" y="466726"/>
            <a:ext cx="2959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6F4626"/>
                </a:solidFill>
                <a:latin typeface="Arial Rounded MT Bold" panose="020F0704030504030204" pitchFamily="34" charset="0"/>
                <a:ea typeface="STHupo" panose="020B0503020204020204" pitchFamily="2" charset="-122"/>
                <a:cs typeface="LilyUPC" panose="020B0604020202020204" pitchFamily="34" charset="-34"/>
              </a:rPr>
              <a:t>Conclusion</a:t>
            </a:r>
            <a:endParaRPr lang="nl-NL" sz="4000" dirty="0">
              <a:solidFill>
                <a:srgbClr val="6F4626"/>
              </a:solidFill>
              <a:latin typeface="Arial Rounded MT Bold" panose="020F0704030504030204" pitchFamily="34" charset="0"/>
              <a:ea typeface="STHupo" panose="020B0503020204020204" pitchFamily="2" charset="-122"/>
              <a:cs typeface="LilyUPC" panose="020B0604020202020204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6E8204-311F-43F5-9711-6D52ECD0F9D2}"/>
              </a:ext>
            </a:extLst>
          </p:cNvPr>
          <p:cNvSpPr txBox="1"/>
          <p:nvPr/>
        </p:nvSpPr>
        <p:spPr>
          <a:xfrm>
            <a:off x="1524000" y="1756276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Tenorite" panose="00000500000000000000" pitchFamily="2" charset="0"/>
              </a:rPr>
              <a:t>Ground warming: +1.7°C per century (2 m deep)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b="1" dirty="0">
                <a:latin typeface="Tenorite" panose="00000500000000000000" pitchFamily="2" charset="0"/>
              </a:rPr>
              <a:t>Increase liquid water availability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b="1" dirty="0">
                <a:latin typeface="Tenorite" panose="00000500000000000000" pitchFamily="2" charset="0"/>
              </a:rPr>
              <a:t>Increase duration of seasonal thaw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b="1" dirty="0">
                <a:latin typeface="Tenorite" panose="00000500000000000000" pitchFamily="2" charset="0"/>
              </a:rPr>
              <a:t>Both promote evaporation and runoff (supported by precipitation)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b="1" dirty="0">
                <a:latin typeface="Tenorite" panose="00000500000000000000" pitchFamily="2" charset="0"/>
              </a:rPr>
              <a:t>But runoff increase more than evaporation because development of subsurface runoff, slowing down the lake level decrease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727883-21F7-496F-A34E-279B2B1A9D20}"/>
              </a:ext>
            </a:extLst>
          </p:cNvPr>
          <p:cNvSpPr/>
          <p:nvPr/>
        </p:nvSpPr>
        <p:spPr>
          <a:xfrm>
            <a:off x="10458450" y="0"/>
            <a:ext cx="1733550" cy="457202"/>
          </a:xfrm>
          <a:prstGeom prst="rect">
            <a:avLst/>
          </a:prstGeom>
          <a:solidFill>
            <a:srgbClr val="6F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365A660D-C864-4FFC-B796-B696F15558A8}"/>
              </a:ext>
            </a:extLst>
          </p:cNvPr>
          <p:cNvSpPr/>
          <p:nvPr/>
        </p:nvSpPr>
        <p:spPr>
          <a:xfrm rot="10800000" flipH="1">
            <a:off x="2628162" y="0"/>
            <a:ext cx="9563838" cy="4572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6F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1DA737-22EB-49C3-B04C-AF273CF2F65A}"/>
              </a:ext>
            </a:extLst>
          </p:cNvPr>
          <p:cNvSpPr txBox="1"/>
          <p:nvPr/>
        </p:nvSpPr>
        <p:spPr>
          <a:xfrm>
            <a:off x="2580538" y="9525"/>
            <a:ext cx="9563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Bahnschrift SemiBold Condensed" panose="020B0502040204020203" pitchFamily="34" charset="0"/>
                <a:cs typeface="Narkisim" panose="020B0604020202020204" pitchFamily="34" charset="-79"/>
              </a:rPr>
              <a:t>Impact of recent ground thermal changes on the hydrology of a Tibetan catchment and implications for lake level changes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857EC5-0DBF-4E24-82D3-CCFD8EAEFABC}"/>
              </a:ext>
            </a:extLst>
          </p:cNvPr>
          <p:cNvSpPr txBox="1"/>
          <p:nvPr/>
        </p:nvSpPr>
        <p:spPr>
          <a:xfrm>
            <a:off x="1524000" y="459734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72BC"/>
                </a:solidFill>
                <a:latin typeface="Tenorite" panose="00000500000000000000" pitchFamily="2" charset="0"/>
              </a:rPr>
              <a:t>Cryo-hydrological approaches are key to understand climate driven hydrological changes in high mountain environments</a:t>
            </a:r>
          </a:p>
        </p:txBody>
      </p:sp>
    </p:spTree>
    <p:extLst>
      <p:ext uri="{BB962C8B-B14F-4D97-AF65-F5344CB8AC3E}">
        <p14:creationId xmlns:p14="http://schemas.microsoft.com/office/powerpoint/2010/main" val="281698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</Words>
  <Application>Microsoft Office PowerPoint</Application>
  <PresentationFormat>Widescreen</PresentationFormat>
  <Paragraphs>73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Arial Rounded MT Bold</vt:lpstr>
      <vt:lpstr>Bahnschrift SemiBold</vt:lpstr>
      <vt:lpstr>Bahnschrift SemiBold Condensed</vt:lpstr>
      <vt:lpstr>Bahnschrift SemiBold SemiConden</vt:lpstr>
      <vt:lpstr>Calibri</vt:lpstr>
      <vt:lpstr>Calibri Light</vt:lpstr>
      <vt:lpstr>Courier New</vt:lpstr>
      <vt:lpstr>Grandview</vt:lpstr>
      <vt:lpstr>Tenorite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Martin, L.C.P. (Leo)</dc:creator>
  <cp:lastModifiedBy>Martin, L.C.P. (Leo)</cp:lastModifiedBy>
  <cp:revision>21</cp:revision>
  <dcterms:created xsi:type="dcterms:W3CDTF">2021-09-19T10:40:48Z</dcterms:created>
  <dcterms:modified xsi:type="dcterms:W3CDTF">2022-05-23T07:50:33Z</dcterms:modified>
</cp:coreProperties>
</file>