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6" r:id="rId3"/>
    <p:sldId id="277" r:id="rId4"/>
    <p:sldId id="278" r:id="rId5"/>
    <p:sldId id="279" r:id="rId6"/>
    <p:sldId id="280" r:id="rId7"/>
    <p:sldId id="286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89424" autoAdjust="0"/>
  </p:normalViewPr>
  <p:slideViewPr>
    <p:cSldViewPr snapToGrid="0" showGuides="1">
      <p:cViewPr>
        <p:scale>
          <a:sx n="56" d="100"/>
          <a:sy n="56" d="100"/>
        </p:scale>
        <p:origin x="10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2" d="100"/>
          <a:sy n="112" d="100"/>
        </p:scale>
        <p:origin x="4773" y="3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AF70A90-CA7E-49EB-AB17-C37FEDD075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7711EA-1FBE-4E98-9D43-C2D65C45D0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ABEA4-9216-4FDF-AAE1-D8632908A8EC}" type="datetimeFigureOut">
              <a:rPr lang="de-CH" smtClean="0"/>
              <a:t>26.05.2022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CCD3C8-8930-4E0E-A891-B770724F2B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798FB5-86BC-42DA-9D05-F96D484814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85DCD-866D-47AE-A236-118539F5337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322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A90D-FE7E-41AF-B03D-808D82937CB9}" type="datetimeFigureOut">
              <a:rPr lang="de-CH" smtClean="0"/>
              <a:t>25.05.2022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5DDFD-030C-4D5A-B33E-3A7E7538D2B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14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1264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Emulators are essential tools to accelerate the exploration of climate scenarios, to test assumptions and evaluate uncertainties.</a:t>
            </a:r>
          </a:p>
          <a:p>
            <a:r>
              <a:rPr lang="en-US" dirty="0"/>
              <a:t>Essentially, they are 2 families of emulators:</a:t>
            </a:r>
          </a:p>
          <a:p>
            <a:r>
              <a:rPr lang="en-US" dirty="0"/>
              <a:t> - simple climate models: MAGICC, FAIR, OSCAR, HECTOR, etc.</a:t>
            </a:r>
          </a:p>
          <a:p>
            <a:r>
              <a:rPr lang="en-US" dirty="0"/>
              <a:t> -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5877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Global downward heat flux into the oceans: for transient / equilibrium differences</a:t>
            </a:r>
          </a:p>
          <a:p>
            <a:r>
              <a:rPr lang="en-US" dirty="0"/>
              <a:t>Continuous Rank Probability Score</a:t>
            </a:r>
          </a:p>
          <a:p>
            <a:r>
              <a:rPr lang="en-US" dirty="0"/>
              <a:t>Best improvement (high CRPSS) where there is more to do (high CRPS)</a:t>
            </a:r>
          </a:p>
          <a:p>
            <a:r>
              <a:rPr lang="en-US" dirty="0"/>
              <a:t>Not much improvement: mostly on low warming scenarios, </a:t>
            </a:r>
            <a:r>
              <a:rPr lang="en-US" dirty="0" err="1"/>
              <a:t>eg</a:t>
            </a:r>
            <a:r>
              <a:rPr lang="en-US" dirty="0"/>
              <a:t> ssp126. and not all ESMs. Could be improved if took up to 2300</a:t>
            </a:r>
          </a:p>
          <a:p>
            <a:endParaRPr lang="en-US" dirty="0"/>
          </a:p>
          <a:p>
            <a:r>
              <a:rPr lang="en-US" dirty="0"/>
              <a:t>I am proving that they were right!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34958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6706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3312000"/>
          </a:xfrm>
          <a:solidFill>
            <a:schemeClr val="accent1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3C296D1-2CD0-479F-A866-6EC741D229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41BE31-9613-4103-99FF-7DCFF643B3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4"/>
            <a:ext cx="4680000" cy="1440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EB298C-798E-4D73-9DD6-F896C06530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4293381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  <p15:guide id="5" pos="61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206A-A7FF-4A2F-A4EA-EDA7D9956B8C}" type="datetime1">
              <a:rPr lang="de-CH" noProof="0" smtClean="0"/>
              <a:t>25.05.2022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 – STRENG VERTRAULICH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1412874"/>
            <a:ext cx="107280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94385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7ECC-AD5B-4AE2-A84F-7ABFC0424E38}" type="datetime1">
              <a:rPr lang="de-CH" noProof="0" smtClean="0"/>
              <a:t>25.05.2022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 – STRENG VERTRAULICH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260350"/>
            <a:ext cx="10728000" cy="6012524"/>
          </a:xfrm>
        </p:spPr>
        <p:txBody>
          <a:bodyPr tIns="216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842048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163" y="1412875"/>
            <a:ext cx="5256000" cy="486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1818-B1F9-4DD3-88F2-43FBC3C9BAF5}" type="datetime1">
              <a:rPr lang="de-CH" noProof="0" smtClean="0"/>
              <a:t>25.05.2022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 – STRENG VERTRAULICH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0400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996394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5121800"/>
            <a:ext cx="5255999" cy="1152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A20D-9FD8-4251-A734-1127FF21ADB2}" type="datetime1">
              <a:rPr lang="de-CH" noProof="0" smtClean="0"/>
              <a:t>25.05.2022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 – STRENG VERTRAULICH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2560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1AAB6914-2518-430D-BF4C-14EA51B614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162" y="1412875"/>
            <a:ext cx="52560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5092EEFB-079B-4C38-A665-E52B9837601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04162" y="5121800"/>
            <a:ext cx="5256001" cy="1152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085750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4166439"/>
            <a:ext cx="10728327" cy="212440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4EA9-B322-4AC6-9ED4-333F1AAC8416}" type="datetime1">
              <a:rPr lang="de-CH" noProof="0" smtClean="0"/>
              <a:t>25.05.2022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 – STRENG VERTRAULICH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6793346-BF6B-42A8-ADE0-3AA3DC3B23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40162" y="1414800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14" name="Bildplatzhalter 10">
            <a:extLst>
              <a:ext uri="{FF2B5EF4-FFF2-40B4-BE49-F238E27FC236}">
                <a16:creationId xmlns:a16="http://schemas.microsoft.com/office/drawing/2014/main" id="{FE637F68-618E-43EB-B240-4BFA26852F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85999" y="1414800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252988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"/>
          </a:xfrm>
        </p:spPr>
        <p:txBody>
          <a:bodyPr/>
          <a:lstStyle>
            <a:lvl1pPr marL="0" indent="0">
              <a:buNone/>
              <a:defRPr b="1"/>
            </a:lvl1pPr>
            <a:lvl2pPr marL="266700" indent="0">
              <a:buNone/>
              <a:defRPr b="1"/>
            </a:lvl2pPr>
            <a:lvl3pPr marL="538163" indent="0">
              <a:buNone/>
              <a:defRPr b="1"/>
            </a:lvl3pPr>
            <a:lvl4pPr marL="804862" indent="0">
              <a:buNone/>
              <a:defRPr b="1"/>
            </a:lvl4pPr>
            <a:lvl5pPr marL="1076325" indent="0">
              <a:buNone/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9B2A-9722-4479-8974-FDB801910172}" type="datetime1">
              <a:rPr lang="de-CH" noProof="0" smtClean="0"/>
              <a:t>25.05.2022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 – STRENG VERTRAULICH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9" name="Tabellenplatzhalter 8">
            <a:extLst>
              <a:ext uri="{FF2B5EF4-FFF2-40B4-BE49-F238E27FC236}">
                <a16:creationId xmlns:a16="http://schemas.microsoft.com/office/drawing/2014/main" id="{A1D947E6-CC00-458E-BDE1-B0877E30333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31838" y="2061398"/>
            <a:ext cx="10728325" cy="4212401"/>
          </a:xfrm>
        </p:spPr>
        <p:txBody>
          <a:bodyPr tIns="1260000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928661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394B20FF-3667-40DF-92A1-C6CF3BBCA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2135492"/>
            <a:ext cx="10728325" cy="396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40000" indent="0">
              <a:buNone/>
              <a:defRPr>
                <a:solidFill>
                  <a:schemeClr val="bg1"/>
                </a:solidFill>
              </a:defRPr>
            </a:lvl3pPr>
            <a:lvl4pPr marL="808537" indent="0">
              <a:buNone/>
              <a:defRPr>
                <a:solidFill>
                  <a:schemeClr val="bg1"/>
                </a:solidFill>
              </a:defRPr>
            </a:lvl4pPr>
            <a:lvl5pPr marL="1080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794484F1-3B7F-46CE-AD0B-2310A557A9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900572E-A73E-42BE-96FA-38ADC4E79F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70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98">
          <p15:clr>
            <a:srgbClr val="FBAE40"/>
          </p15:clr>
        </p15:guide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A01615F-450E-43D0-B554-DA3FBD48DF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0" tIns="0" rIns="558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000" y="2957494"/>
            <a:ext cx="5688000" cy="2268000"/>
          </a:xfrm>
          <a:solidFill>
            <a:schemeClr val="accent6"/>
          </a:solidFill>
        </p:spPr>
        <p:txBody>
          <a:bodyPr lIns="324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03A487C-8977-4264-A8A1-D6C1DB6046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5210" y="4639666"/>
            <a:ext cx="4320000" cy="46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Bildplatzhalter 8">
            <a:extLst>
              <a:ext uri="{FF2B5EF4-FFF2-40B4-BE49-F238E27FC236}">
                <a16:creationId xmlns:a16="http://schemas.microsoft.com/office/drawing/2014/main" id="{E91D3734-CD8F-4F94-A813-570EF31C47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547D2927-4A99-4714-8EBA-F773EAA26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100241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2D94F76-218E-49F2-87F8-05982912ED18}"/>
              </a:ext>
            </a:extLst>
          </p:cNvPr>
          <p:cNvSpPr/>
          <p:nvPr userDrawn="1"/>
        </p:nvSpPr>
        <p:spPr>
          <a:xfrm>
            <a:off x="731838" y="1016000"/>
            <a:ext cx="10728325" cy="5257800"/>
          </a:xfrm>
          <a:prstGeom prst="rect">
            <a:avLst/>
          </a:prstGeom>
          <a:solidFill>
            <a:srgbClr val="8E6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940405"/>
            <a:ext cx="10188000" cy="3960000"/>
          </a:xfrm>
          <a:solidFill>
            <a:schemeClr val="accent3"/>
          </a:solidFill>
          <a:ln>
            <a:noFill/>
          </a:ln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0503E57F-F89F-431B-8D38-7CC97B7C2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4217884"/>
            <a:ext cx="8640000" cy="1440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1BEB6197-C509-4752-B57E-CEE955F5D9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ADF7DEC-21BD-45CA-9E91-B9F58A69F6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3924069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7" y="1016000"/>
            <a:ext cx="10728326" cy="5256000"/>
          </a:xfrm>
          <a:solidFill>
            <a:schemeClr val="accent6"/>
          </a:solidFill>
          <a:ln>
            <a:noFill/>
          </a:ln>
        </p:spPr>
        <p:txBody>
          <a:bodyPr lIns="324000" tIns="11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FCAD79B-EF47-46A0-9575-229F3DAA7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5" y="4575276"/>
            <a:ext cx="10044000" cy="1440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Bildplatzhalter 8">
            <a:extLst>
              <a:ext uri="{FF2B5EF4-FFF2-40B4-BE49-F238E27FC236}">
                <a16:creationId xmlns:a16="http://schemas.microsoft.com/office/drawing/2014/main" id="{72236FC6-C8FF-43C1-86B9-BF11234592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789A3267-E086-4EC3-A0BB-F8ECD01A5C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732532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 – Uni Zür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3312000"/>
          </a:xfrm>
          <a:solidFill>
            <a:schemeClr val="accent2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93E2EDD-B19F-478D-BB03-AD55EC1E8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672" y="228020"/>
            <a:ext cx="3679200" cy="55250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D364BCB8-820F-4C3A-BA37-7048A4C8D4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440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Bildplatzhalter 8">
            <a:extLst>
              <a:ext uri="{FF2B5EF4-FFF2-40B4-BE49-F238E27FC236}">
                <a16:creationId xmlns:a16="http://schemas.microsoft.com/office/drawing/2014/main" id="{A73913C2-8DFE-4F15-B2DB-2A6D5C2670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791A1AD7-DB7D-4C75-BEFB-EB6D34D3B2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2789257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39750" indent="-539750">
              <a:buFont typeface="+mj-lt"/>
              <a:buAutoNum type="arabicPeriod"/>
              <a:defRPr/>
            </a:lvl1pPr>
            <a:lvl2pPr marL="1079500" indent="-539750">
              <a:buFont typeface="+mj-lt"/>
              <a:buAutoNum type="arabicPeriod"/>
              <a:defRPr/>
            </a:lvl2pPr>
            <a:lvl3pPr marL="1612900" indent="-533400">
              <a:buFont typeface="+mj-lt"/>
              <a:buAutoNum type="arabicPeriod"/>
              <a:defRPr/>
            </a:lvl3pPr>
            <a:lvl4pPr marL="2152650" indent="-539750">
              <a:buFont typeface="+mj-lt"/>
              <a:buAutoNum type="arabicPeriod"/>
              <a:defRPr/>
            </a:lvl4pPr>
            <a:lvl5pPr marL="2692400" indent="-539750">
              <a:buFont typeface="+mj-lt"/>
              <a:buAutoNum type="arabicPeriod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D6AC-3BAC-4A50-9479-1E7CD895A648}" type="datetime1">
              <a:rPr lang="de-CH" noProof="0" smtClean="0"/>
              <a:t>25.05.2022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1700" y="6522444"/>
            <a:ext cx="7200000" cy="216000"/>
          </a:xfrm>
        </p:spPr>
        <p:txBody>
          <a:bodyPr/>
          <a:lstStyle/>
          <a:p>
            <a:r>
              <a:rPr lang="de-DE" noProof="0"/>
              <a:t>Organisationseinheit verbal – STRENG VERTRAULICH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9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62FC-E8FF-4D52-8F53-8F2A2A3AD348}" type="datetime1">
              <a:rPr lang="de-CH" noProof="0" smtClean="0"/>
              <a:t>25.05.2022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 – STRENG VERTRAULICH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5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uss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A3C0-7A2F-4A62-9057-882FB8F5659A}" type="datetime1">
              <a:rPr lang="de-CH" noProof="0" smtClean="0"/>
              <a:t>25.05.2022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 – STRENG VERTRAULICH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F6D94FA-21C6-4AE0-AA4F-3A077810ED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6" y="5570135"/>
            <a:ext cx="5364164" cy="721233"/>
          </a:xfrm>
        </p:spPr>
        <p:txBody>
          <a:bodyPr anchor="b" anchorCtr="0"/>
          <a:lstStyle>
            <a:lvl1pPr marL="179388" indent="-179388">
              <a:spcBef>
                <a:spcPts val="0"/>
              </a:spcBef>
              <a:buFont typeface="+mj-lt"/>
              <a:buAutoNum type="arabicPeriod"/>
              <a:defRPr sz="800"/>
            </a:lvl1pPr>
            <a:lvl2pPr marL="266700" indent="0">
              <a:buNone/>
              <a:defRPr sz="800"/>
            </a:lvl2pPr>
            <a:lvl3pPr marL="538163" indent="0">
              <a:buNone/>
              <a:defRPr sz="800"/>
            </a:lvl3pPr>
            <a:lvl4pPr marL="804862" indent="0">
              <a:buNone/>
              <a:defRPr sz="800"/>
            </a:lvl4pPr>
            <a:lvl5pPr marL="1076325" indent="0">
              <a:buNone/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00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224781"/>
            <a:ext cx="10728325" cy="1260000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923CAD-8964-4A8E-9E9C-0F755B932903}" type="datetime1">
              <a:rPr lang="de-CH" noProof="0" smtClean="0"/>
              <a:t>25.05.2022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Organisationseinheit verbal – STRENG VERTRAULICH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‹#›</a:t>
            </a:fld>
            <a:endParaRPr lang="de-CH" noProof="0"/>
          </a:p>
        </p:txBody>
      </p:sp>
      <p:grpSp>
        <p:nvGrpSpPr>
          <p:cNvPr id="10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GrpSpPr/>
          <p:nvPr/>
        </p:nvGrpSpPr>
        <p:grpSpPr>
          <a:xfrm>
            <a:off x="731837" y="6507088"/>
            <a:ext cx="984462" cy="162000"/>
            <a:chOff x="731837" y="6507088"/>
            <a:chExt cx="984462" cy="162000"/>
          </a:xfrm>
          <a:solidFill>
            <a:schemeClr val="bg1"/>
          </a:solidFill>
        </p:grpSpPr>
        <p:grpSp>
          <p:nvGrpSpPr>
            <p:cNvPr id="12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266489" y="6555186"/>
              <a:ext cx="197463" cy="110963"/>
              <a:chOff x="1266489" y="6555186"/>
              <a:chExt cx="197463" cy="110963"/>
            </a:xfrm>
            <a:grpFill/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8BB0752-F87C-44D9-A9A5-97AF1DEDA1AE}"/>
                  </a:ext>
                </a:extLst>
              </p:cNvPr>
              <p:cNvSpPr/>
              <p:nvPr/>
            </p:nvSpPr>
            <p:spPr>
              <a:xfrm>
                <a:off x="1266489" y="6556934"/>
                <a:ext cx="95902" cy="109216"/>
              </a:xfrm>
              <a:custGeom>
                <a:avLst/>
                <a:gdLst>
                  <a:gd name="connsiteX0" fmla="*/ 66742 w 95902"/>
                  <a:gd name="connsiteY0" fmla="*/ 65797 h 109216"/>
                  <a:gd name="connsiteX1" fmla="*/ 35339 w 95902"/>
                  <a:gd name="connsiteY1" fmla="*/ 95082 h 109216"/>
                  <a:gd name="connsiteX2" fmla="*/ 15953 w 95902"/>
                  <a:gd name="connsiteY2" fmla="*/ 79537 h 109216"/>
                  <a:gd name="connsiteX3" fmla="*/ 15899 w 95902"/>
                  <a:gd name="connsiteY3" fmla="*/ 76265 h 109216"/>
                  <a:gd name="connsiteX4" fmla="*/ 16896 w 95902"/>
                  <a:gd name="connsiteY4" fmla="*/ 66295 h 109216"/>
                  <a:gd name="connsiteX5" fmla="*/ 30230 w 95902"/>
                  <a:gd name="connsiteY5" fmla="*/ 0 h 109216"/>
                  <a:gd name="connsiteX6" fmla="*/ 30230 w 95902"/>
                  <a:gd name="connsiteY6" fmla="*/ 0 h 109216"/>
                  <a:gd name="connsiteX7" fmla="*/ 14528 w 95902"/>
                  <a:gd name="connsiteY7" fmla="*/ 0 h 109216"/>
                  <a:gd name="connsiteX8" fmla="*/ 1194 w 95902"/>
                  <a:gd name="connsiteY8" fmla="*/ 67791 h 109216"/>
                  <a:gd name="connsiteX9" fmla="*/ 1194 w 95902"/>
                  <a:gd name="connsiteY9" fmla="*/ 68788 h 109216"/>
                  <a:gd name="connsiteX10" fmla="*/ 73 w 95902"/>
                  <a:gd name="connsiteY10" fmla="*/ 78508 h 109216"/>
                  <a:gd name="connsiteX11" fmla="*/ 26638 w 95902"/>
                  <a:gd name="connsiteY11" fmla="*/ 109122 h 109216"/>
                  <a:gd name="connsiteX12" fmla="*/ 29980 w 95902"/>
                  <a:gd name="connsiteY12" fmla="*/ 109163 h 109216"/>
                  <a:gd name="connsiteX13" fmla="*/ 61384 w 95902"/>
                  <a:gd name="connsiteY13" fmla="*/ 96702 h 109216"/>
                  <a:gd name="connsiteX14" fmla="*/ 59265 w 95902"/>
                  <a:gd name="connsiteY14" fmla="*/ 107917 h 109216"/>
                  <a:gd name="connsiteX15" fmla="*/ 59265 w 95902"/>
                  <a:gd name="connsiteY15" fmla="*/ 107917 h 109216"/>
                  <a:gd name="connsiteX16" fmla="*/ 74842 w 95902"/>
                  <a:gd name="connsiteY16" fmla="*/ 107917 h 109216"/>
                  <a:gd name="connsiteX17" fmla="*/ 95902 w 95902"/>
                  <a:gd name="connsiteY17" fmla="*/ 0 h 109216"/>
                  <a:gd name="connsiteX18" fmla="*/ 95902 w 95902"/>
                  <a:gd name="connsiteY18" fmla="*/ 0 h 109216"/>
                  <a:gd name="connsiteX19" fmla="*/ 79951 w 95902"/>
                  <a:gd name="connsiteY19" fmla="*/ 0 h 10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902" h="109216">
                    <a:moveTo>
                      <a:pt x="66742" y="65797"/>
                    </a:moveTo>
                    <a:cubicBezTo>
                      <a:pt x="65228" y="82115"/>
                      <a:pt x="51723" y="94709"/>
                      <a:pt x="35339" y="95082"/>
                    </a:cubicBezTo>
                    <a:cubicBezTo>
                      <a:pt x="25692" y="96142"/>
                      <a:pt x="17013" y="89183"/>
                      <a:pt x="15953" y="79537"/>
                    </a:cubicBezTo>
                    <a:cubicBezTo>
                      <a:pt x="15833" y="78450"/>
                      <a:pt x="15814" y="77355"/>
                      <a:pt x="15899" y="76265"/>
                    </a:cubicBezTo>
                    <a:cubicBezTo>
                      <a:pt x="15976" y="72921"/>
                      <a:pt x="16309" y="69588"/>
                      <a:pt x="16896" y="66295"/>
                    </a:cubicBezTo>
                    <a:lnTo>
                      <a:pt x="30230" y="0"/>
                    </a:lnTo>
                    <a:lnTo>
                      <a:pt x="30230" y="0"/>
                    </a:lnTo>
                    <a:lnTo>
                      <a:pt x="14528" y="0"/>
                    </a:lnTo>
                    <a:lnTo>
                      <a:pt x="1194" y="67791"/>
                    </a:lnTo>
                    <a:lnTo>
                      <a:pt x="1194" y="68788"/>
                    </a:lnTo>
                    <a:cubicBezTo>
                      <a:pt x="472" y="71978"/>
                      <a:pt x="95" y="75237"/>
                      <a:pt x="73" y="78508"/>
                    </a:cubicBezTo>
                    <a:cubicBezTo>
                      <a:pt x="-1045" y="94298"/>
                      <a:pt x="10848" y="108004"/>
                      <a:pt x="26638" y="109122"/>
                    </a:cubicBezTo>
                    <a:cubicBezTo>
                      <a:pt x="27751" y="109200"/>
                      <a:pt x="28866" y="109214"/>
                      <a:pt x="29980" y="109163"/>
                    </a:cubicBezTo>
                    <a:cubicBezTo>
                      <a:pt x="41760" y="109765"/>
                      <a:pt x="53221" y="105218"/>
                      <a:pt x="61384" y="96702"/>
                    </a:cubicBezTo>
                    <a:lnTo>
                      <a:pt x="59265" y="107917"/>
                    </a:lnTo>
                    <a:lnTo>
                      <a:pt x="59265" y="107917"/>
                    </a:lnTo>
                    <a:lnTo>
                      <a:pt x="74842" y="107917"/>
                    </a:lnTo>
                    <a:lnTo>
                      <a:pt x="95902" y="0"/>
                    </a:lnTo>
                    <a:lnTo>
                      <a:pt x="95902" y="0"/>
                    </a:lnTo>
                    <a:lnTo>
                      <a:pt x="79951" y="0"/>
                    </a:lnTo>
                    <a:close/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ED44DE23-7081-4AC9-BF06-502BEC71C004}"/>
                  </a:ext>
                </a:extLst>
              </p:cNvPr>
              <p:cNvSpPr/>
              <p:nvPr/>
            </p:nvSpPr>
            <p:spPr>
              <a:xfrm>
                <a:off x="1376472" y="6555186"/>
                <a:ext cx="87480" cy="109664"/>
              </a:xfrm>
              <a:custGeom>
                <a:avLst/>
                <a:gdLst>
                  <a:gd name="connsiteX0" fmla="*/ 64302 w 87480"/>
                  <a:gd name="connsiteY0" fmla="*/ 3 h 109664"/>
                  <a:gd name="connsiteX1" fmla="*/ 34518 w 87480"/>
                  <a:gd name="connsiteY1" fmla="*/ 14209 h 109664"/>
                  <a:gd name="connsiteX2" fmla="*/ 36886 w 87480"/>
                  <a:gd name="connsiteY2" fmla="*/ 1747 h 109664"/>
                  <a:gd name="connsiteX3" fmla="*/ 36886 w 87480"/>
                  <a:gd name="connsiteY3" fmla="*/ 1747 h 109664"/>
                  <a:gd name="connsiteX4" fmla="*/ 21434 w 87480"/>
                  <a:gd name="connsiteY4" fmla="*/ 1747 h 109664"/>
                  <a:gd name="connsiteX5" fmla="*/ 0 w 87480"/>
                  <a:gd name="connsiteY5" fmla="*/ 109664 h 109664"/>
                  <a:gd name="connsiteX6" fmla="*/ 0 w 87480"/>
                  <a:gd name="connsiteY6" fmla="*/ 109664 h 109664"/>
                  <a:gd name="connsiteX7" fmla="*/ 15826 w 87480"/>
                  <a:gd name="connsiteY7" fmla="*/ 109664 h 109664"/>
                  <a:gd name="connsiteX8" fmla="*/ 28288 w 87480"/>
                  <a:gd name="connsiteY8" fmla="*/ 43493 h 109664"/>
                  <a:gd name="connsiteX9" fmla="*/ 59940 w 87480"/>
                  <a:gd name="connsiteY9" fmla="*/ 14209 h 109664"/>
                  <a:gd name="connsiteX10" fmla="*/ 75019 w 87480"/>
                  <a:gd name="connsiteY10" fmla="*/ 21810 h 109664"/>
                  <a:gd name="connsiteX11" fmla="*/ 75019 w 87480"/>
                  <a:gd name="connsiteY11" fmla="*/ 21810 h 109664"/>
                  <a:gd name="connsiteX12" fmla="*/ 87480 w 87480"/>
                  <a:gd name="connsiteY12" fmla="*/ 10346 h 109664"/>
                  <a:gd name="connsiteX13" fmla="*/ 87480 w 87480"/>
                  <a:gd name="connsiteY13" fmla="*/ 10346 h 109664"/>
                  <a:gd name="connsiteX14" fmla="*/ 63928 w 87480"/>
                  <a:gd name="connsiteY14" fmla="*/ 252 h 109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7480" h="109664">
                    <a:moveTo>
                      <a:pt x="64302" y="3"/>
                    </a:moveTo>
                    <a:cubicBezTo>
                      <a:pt x="52709" y="-136"/>
                      <a:pt x="41706" y="5111"/>
                      <a:pt x="34518" y="14209"/>
                    </a:cubicBezTo>
                    <a:lnTo>
                      <a:pt x="36886" y="1747"/>
                    </a:lnTo>
                    <a:lnTo>
                      <a:pt x="36886" y="1747"/>
                    </a:lnTo>
                    <a:lnTo>
                      <a:pt x="21434" y="1747"/>
                    </a:lnTo>
                    <a:lnTo>
                      <a:pt x="0" y="109664"/>
                    </a:lnTo>
                    <a:lnTo>
                      <a:pt x="0" y="109664"/>
                    </a:lnTo>
                    <a:lnTo>
                      <a:pt x="15826" y="109664"/>
                    </a:lnTo>
                    <a:lnTo>
                      <a:pt x="28288" y="43493"/>
                    </a:lnTo>
                    <a:cubicBezTo>
                      <a:pt x="30515" y="27438"/>
                      <a:pt x="43760" y="15183"/>
                      <a:pt x="59940" y="14209"/>
                    </a:cubicBezTo>
                    <a:cubicBezTo>
                      <a:pt x="65919" y="14072"/>
                      <a:pt x="71573" y="16922"/>
                      <a:pt x="75019" y="21810"/>
                    </a:cubicBezTo>
                    <a:lnTo>
                      <a:pt x="75019" y="21810"/>
                    </a:lnTo>
                    <a:lnTo>
                      <a:pt x="87480" y="10346"/>
                    </a:lnTo>
                    <a:lnTo>
                      <a:pt x="87480" y="10346"/>
                    </a:lnTo>
                    <a:cubicBezTo>
                      <a:pt x="81552" y="3603"/>
                      <a:pt x="72899" y="-105"/>
                      <a:pt x="63928" y="2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</p:grp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18C24FD2-AEE2-43CA-8EB3-8E646C2E5E46}"/>
                </a:ext>
              </a:extLst>
            </p:cNvPr>
            <p:cNvSpPr/>
            <p:nvPr/>
          </p:nvSpPr>
          <p:spPr>
            <a:xfrm>
              <a:off x="1159517" y="6556560"/>
              <a:ext cx="96452" cy="108166"/>
            </a:xfrm>
            <a:custGeom>
              <a:avLst/>
              <a:gdLst>
                <a:gd name="connsiteX0" fmla="*/ 23303 w 96452"/>
                <a:gd name="connsiteY0" fmla="*/ 0 h 108166"/>
                <a:gd name="connsiteX1" fmla="*/ 20562 w 96452"/>
                <a:gd name="connsiteY1" fmla="*/ 13708 h 108166"/>
                <a:gd name="connsiteX2" fmla="*/ 20562 w 96452"/>
                <a:gd name="connsiteY2" fmla="*/ 13957 h 108166"/>
                <a:gd name="connsiteX3" fmla="*/ 74271 w 96452"/>
                <a:gd name="connsiteY3" fmla="*/ 13957 h 108166"/>
                <a:gd name="connsiteX4" fmla="*/ 2742 w 96452"/>
                <a:gd name="connsiteY4" fmla="*/ 94957 h 108166"/>
                <a:gd name="connsiteX5" fmla="*/ 2617 w 96452"/>
                <a:gd name="connsiteY5" fmla="*/ 94957 h 108166"/>
                <a:gd name="connsiteX6" fmla="*/ 0 w 96452"/>
                <a:gd name="connsiteY6" fmla="*/ 108166 h 108166"/>
                <a:gd name="connsiteX7" fmla="*/ 76265 w 96452"/>
                <a:gd name="connsiteY7" fmla="*/ 108166 h 108166"/>
                <a:gd name="connsiteX8" fmla="*/ 79006 w 96452"/>
                <a:gd name="connsiteY8" fmla="*/ 94209 h 108166"/>
                <a:gd name="connsiteX9" fmla="*/ 21932 w 96452"/>
                <a:gd name="connsiteY9" fmla="*/ 94209 h 108166"/>
                <a:gd name="connsiteX10" fmla="*/ 93835 w 96452"/>
                <a:gd name="connsiteY10" fmla="*/ 13209 h 108166"/>
                <a:gd name="connsiteX11" fmla="*/ 93835 w 96452"/>
                <a:gd name="connsiteY11" fmla="*/ 13209 h 108166"/>
                <a:gd name="connsiteX12" fmla="*/ 96452 w 96452"/>
                <a:gd name="connsiteY12" fmla="*/ 0 h 108166"/>
                <a:gd name="connsiteX13" fmla="*/ 23303 w 96452"/>
                <a:gd name="connsiteY13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452" h="108166">
                  <a:moveTo>
                    <a:pt x="23303" y="0"/>
                  </a:moveTo>
                  <a:lnTo>
                    <a:pt x="20562" y="13708"/>
                  </a:lnTo>
                  <a:lnTo>
                    <a:pt x="20562" y="13957"/>
                  </a:lnTo>
                  <a:lnTo>
                    <a:pt x="74271" y="13957"/>
                  </a:lnTo>
                  <a:lnTo>
                    <a:pt x="2742" y="94957"/>
                  </a:lnTo>
                  <a:lnTo>
                    <a:pt x="2617" y="94957"/>
                  </a:lnTo>
                  <a:lnTo>
                    <a:pt x="0" y="108166"/>
                  </a:lnTo>
                  <a:lnTo>
                    <a:pt x="76265" y="108166"/>
                  </a:lnTo>
                  <a:lnTo>
                    <a:pt x="79006" y="94209"/>
                  </a:lnTo>
                  <a:lnTo>
                    <a:pt x="21932" y="94209"/>
                  </a:lnTo>
                  <a:lnTo>
                    <a:pt x="93835" y="13209"/>
                  </a:lnTo>
                  <a:lnTo>
                    <a:pt x="93835" y="13209"/>
                  </a:lnTo>
                  <a:lnTo>
                    <a:pt x="96452" y="0"/>
                  </a:lnTo>
                  <a:lnTo>
                    <a:pt x="2330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EE7F6F4-4D2C-45B3-A061-9606B2BD36A7}"/>
                </a:ext>
              </a:extLst>
            </p:cNvPr>
            <p:cNvSpPr/>
            <p:nvPr/>
          </p:nvSpPr>
          <p:spPr>
            <a:xfrm>
              <a:off x="1466445" y="6556560"/>
              <a:ext cx="37259" cy="108166"/>
            </a:xfrm>
            <a:custGeom>
              <a:avLst/>
              <a:gdLst>
                <a:gd name="connsiteX0" fmla="*/ 21683 w 37259"/>
                <a:gd name="connsiteY0" fmla="*/ 0 h 108166"/>
                <a:gd name="connsiteX1" fmla="*/ 0 w 37259"/>
                <a:gd name="connsiteY1" fmla="*/ 107917 h 108166"/>
                <a:gd name="connsiteX2" fmla="*/ 0 w 37259"/>
                <a:gd name="connsiteY2" fmla="*/ 108166 h 108166"/>
                <a:gd name="connsiteX3" fmla="*/ 15702 w 37259"/>
                <a:gd name="connsiteY3" fmla="*/ 108166 h 108166"/>
                <a:gd name="connsiteX4" fmla="*/ 37260 w 37259"/>
                <a:gd name="connsiteY4" fmla="*/ 0 h 108166"/>
                <a:gd name="connsiteX5" fmla="*/ 21683 w 37259"/>
                <a:gd name="connsiteY5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59" h="108166">
                  <a:moveTo>
                    <a:pt x="21683" y="0"/>
                  </a:moveTo>
                  <a:lnTo>
                    <a:pt x="0" y="107917"/>
                  </a:lnTo>
                  <a:lnTo>
                    <a:pt x="0" y="108166"/>
                  </a:lnTo>
                  <a:lnTo>
                    <a:pt x="15702" y="108166"/>
                  </a:lnTo>
                  <a:lnTo>
                    <a:pt x="37260" y="0"/>
                  </a:lnTo>
                  <a:lnTo>
                    <a:pt x="2168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grpSp>
          <p:nvGrpSpPr>
            <p:cNvPr id="17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518879" y="6507337"/>
              <a:ext cx="191395" cy="158803"/>
              <a:chOff x="1518879" y="6507337"/>
              <a:chExt cx="191395" cy="158803"/>
            </a:xfrm>
            <a:grpFill/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2186F78-5D28-4695-8B1C-5A3F1A53AAB3}"/>
                  </a:ext>
                </a:extLst>
              </p:cNvPr>
              <p:cNvSpPr/>
              <p:nvPr/>
            </p:nvSpPr>
            <p:spPr>
              <a:xfrm>
                <a:off x="1614114" y="6507337"/>
                <a:ext cx="96160" cy="157638"/>
              </a:xfrm>
              <a:custGeom>
                <a:avLst/>
                <a:gdLst>
                  <a:gd name="connsiteX0" fmla="*/ 66046 w 96160"/>
                  <a:gd name="connsiteY0" fmla="*/ 47852 h 157638"/>
                  <a:gd name="connsiteX1" fmla="*/ 35142 w 96160"/>
                  <a:gd name="connsiteY1" fmla="*/ 60314 h 157638"/>
                  <a:gd name="connsiteX2" fmla="*/ 47603 w 96160"/>
                  <a:gd name="connsiteY2" fmla="*/ 0 h 157638"/>
                  <a:gd name="connsiteX3" fmla="*/ 31652 w 96160"/>
                  <a:gd name="connsiteY3" fmla="*/ 0 h 157638"/>
                  <a:gd name="connsiteX4" fmla="*/ 0 w 96160"/>
                  <a:gd name="connsiteY4" fmla="*/ 157389 h 157638"/>
                  <a:gd name="connsiteX5" fmla="*/ 15701 w 96160"/>
                  <a:gd name="connsiteY5" fmla="*/ 157389 h 157638"/>
                  <a:gd name="connsiteX6" fmla="*/ 28911 w 96160"/>
                  <a:gd name="connsiteY6" fmla="*/ 91218 h 157638"/>
                  <a:gd name="connsiteX7" fmla="*/ 60563 w 96160"/>
                  <a:gd name="connsiteY7" fmla="*/ 62058 h 157638"/>
                  <a:gd name="connsiteX8" fmla="*/ 79837 w 96160"/>
                  <a:gd name="connsiteY8" fmla="*/ 77742 h 157638"/>
                  <a:gd name="connsiteX9" fmla="*/ 79878 w 96160"/>
                  <a:gd name="connsiteY9" fmla="*/ 80875 h 157638"/>
                  <a:gd name="connsiteX10" fmla="*/ 78757 w 96160"/>
                  <a:gd name="connsiteY10" fmla="*/ 90969 h 157638"/>
                  <a:gd name="connsiteX11" fmla="*/ 65423 w 96160"/>
                  <a:gd name="connsiteY11" fmla="*/ 157638 h 157638"/>
                  <a:gd name="connsiteX12" fmla="*/ 81125 w 96160"/>
                  <a:gd name="connsiteY12" fmla="*/ 157638 h 157638"/>
                  <a:gd name="connsiteX13" fmla="*/ 94957 w 96160"/>
                  <a:gd name="connsiteY13" fmla="*/ 89474 h 157638"/>
                  <a:gd name="connsiteX14" fmla="*/ 96078 w 96160"/>
                  <a:gd name="connsiteY14" fmla="*/ 78757 h 157638"/>
                  <a:gd name="connsiteX15" fmla="*/ 69522 w 96160"/>
                  <a:gd name="connsiteY15" fmla="*/ 47902 h 157638"/>
                  <a:gd name="connsiteX16" fmla="*/ 66046 w 96160"/>
                  <a:gd name="connsiteY16" fmla="*/ 47852 h 15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160" h="157638">
                    <a:moveTo>
                      <a:pt x="66046" y="47852"/>
                    </a:moveTo>
                    <a:cubicBezTo>
                      <a:pt x="54431" y="47363"/>
                      <a:pt x="43168" y="51904"/>
                      <a:pt x="35142" y="60314"/>
                    </a:cubicBezTo>
                    <a:lnTo>
                      <a:pt x="47603" y="0"/>
                    </a:lnTo>
                    <a:lnTo>
                      <a:pt x="31652" y="0"/>
                    </a:lnTo>
                    <a:lnTo>
                      <a:pt x="0" y="157389"/>
                    </a:lnTo>
                    <a:lnTo>
                      <a:pt x="15701" y="157389"/>
                    </a:lnTo>
                    <a:lnTo>
                      <a:pt x="28911" y="91218"/>
                    </a:lnTo>
                    <a:cubicBezTo>
                      <a:pt x="30603" y="74910"/>
                      <a:pt x="44170" y="62411"/>
                      <a:pt x="60563" y="62058"/>
                    </a:cubicBezTo>
                    <a:cubicBezTo>
                      <a:pt x="70216" y="61067"/>
                      <a:pt x="78845" y="68088"/>
                      <a:pt x="79837" y="77742"/>
                    </a:cubicBezTo>
                    <a:cubicBezTo>
                      <a:pt x="79945" y="78783"/>
                      <a:pt x="79958" y="79832"/>
                      <a:pt x="79878" y="80875"/>
                    </a:cubicBezTo>
                    <a:cubicBezTo>
                      <a:pt x="79822" y="84268"/>
                      <a:pt x="79446" y="87647"/>
                      <a:pt x="78757" y="90969"/>
                    </a:cubicBezTo>
                    <a:lnTo>
                      <a:pt x="65423" y="157638"/>
                    </a:lnTo>
                    <a:lnTo>
                      <a:pt x="81125" y="157638"/>
                    </a:lnTo>
                    <a:lnTo>
                      <a:pt x="94957" y="89474"/>
                    </a:lnTo>
                    <a:cubicBezTo>
                      <a:pt x="95657" y="85943"/>
                      <a:pt x="96034" y="82356"/>
                      <a:pt x="96078" y="78757"/>
                    </a:cubicBezTo>
                    <a:cubicBezTo>
                      <a:pt x="97265" y="62903"/>
                      <a:pt x="85375" y="49089"/>
                      <a:pt x="69522" y="47902"/>
                    </a:cubicBezTo>
                    <a:cubicBezTo>
                      <a:pt x="68365" y="47815"/>
                      <a:pt x="67205" y="47799"/>
                      <a:pt x="66046" y="478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1FE5475E-83C3-4BE3-BBF1-FAE9A6986B3F}"/>
                  </a:ext>
                </a:extLst>
              </p:cNvPr>
              <p:cNvSpPr/>
              <p:nvPr/>
            </p:nvSpPr>
            <p:spPr>
              <a:xfrm>
                <a:off x="1518879" y="6555189"/>
                <a:ext cx="87882" cy="110951"/>
              </a:xfrm>
              <a:custGeom>
                <a:avLst/>
                <a:gdLst>
                  <a:gd name="connsiteX0" fmla="*/ 56853 w 87882"/>
                  <a:gd name="connsiteY0" fmla="*/ 0 h 110951"/>
                  <a:gd name="connsiteX1" fmla="*/ 1649 w 87882"/>
                  <a:gd name="connsiteY1" fmla="*/ 55329 h 110951"/>
                  <a:gd name="connsiteX2" fmla="*/ 153 w 87882"/>
                  <a:gd name="connsiteY2" fmla="*/ 71903 h 110951"/>
                  <a:gd name="connsiteX3" fmla="*/ 32484 w 87882"/>
                  <a:gd name="connsiteY3" fmla="*/ 110801 h 110951"/>
                  <a:gd name="connsiteX4" fmla="*/ 37538 w 87882"/>
                  <a:gd name="connsiteY4" fmla="*/ 110908 h 110951"/>
                  <a:gd name="connsiteX5" fmla="*/ 73552 w 87882"/>
                  <a:gd name="connsiteY5" fmla="*/ 95705 h 110951"/>
                  <a:gd name="connsiteX6" fmla="*/ 73552 w 87882"/>
                  <a:gd name="connsiteY6" fmla="*/ 95705 h 110951"/>
                  <a:gd name="connsiteX7" fmla="*/ 64455 w 87882"/>
                  <a:gd name="connsiteY7" fmla="*/ 84614 h 110951"/>
                  <a:gd name="connsiteX8" fmla="*/ 64455 w 87882"/>
                  <a:gd name="connsiteY8" fmla="*/ 84614 h 110951"/>
                  <a:gd name="connsiteX9" fmla="*/ 64455 w 87882"/>
                  <a:gd name="connsiteY9" fmla="*/ 84614 h 110951"/>
                  <a:gd name="connsiteX10" fmla="*/ 38535 w 87882"/>
                  <a:gd name="connsiteY10" fmla="*/ 97075 h 110951"/>
                  <a:gd name="connsiteX11" fmla="*/ 15233 w 87882"/>
                  <a:gd name="connsiteY11" fmla="*/ 75551 h 110951"/>
                  <a:gd name="connsiteX12" fmla="*/ 15356 w 87882"/>
                  <a:gd name="connsiteY12" fmla="*/ 72152 h 110951"/>
                  <a:gd name="connsiteX13" fmla="*/ 17101 w 87882"/>
                  <a:gd name="connsiteY13" fmla="*/ 55952 h 110951"/>
                  <a:gd name="connsiteX14" fmla="*/ 31058 w 87882"/>
                  <a:gd name="connsiteY14" fmla="*/ 25048 h 110951"/>
                  <a:gd name="connsiteX15" fmla="*/ 55233 w 87882"/>
                  <a:gd name="connsiteY15" fmla="*/ 14206 h 110951"/>
                  <a:gd name="connsiteX16" fmla="*/ 76293 w 87882"/>
                  <a:gd name="connsiteY16" fmla="*/ 26668 h 110951"/>
                  <a:gd name="connsiteX17" fmla="*/ 76293 w 87882"/>
                  <a:gd name="connsiteY17" fmla="*/ 26668 h 110951"/>
                  <a:gd name="connsiteX18" fmla="*/ 87883 w 87882"/>
                  <a:gd name="connsiteY18" fmla="*/ 16823 h 110951"/>
                  <a:gd name="connsiteX19" fmla="*/ 87883 w 87882"/>
                  <a:gd name="connsiteY19" fmla="*/ 16823 h 110951"/>
                  <a:gd name="connsiteX20" fmla="*/ 56729 w 87882"/>
                  <a:gd name="connsiteY20" fmla="*/ 748 h 11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7882" h="110951">
                    <a:moveTo>
                      <a:pt x="56853" y="0"/>
                    </a:moveTo>
                    <a:cubicBezTo>
                      <a:pt x="28192" y="0"/>
                      <a:pt x="8129" y="20188"/>
                      <a:pt x="1649" y="55329"/>
                    </a:cubicBezTo>
                    <a:cubicBezTo>
                      <a:pt x="671" y="60800"/>
                      <a:pt x="170" y="66345"/>
                      <a:pt x="153" y="71903"/>
                    </a:cubicBezTo>
                    <a:cubicBezTo>
                      <a:pt x="-1660" y="91572"/>
                      <a:pt x="12814" y="108987"/>
                      <a:pt x="32484" y="110801"/>
                    </a:cubicBezTo>
                    <a:cubicBezTo>
                      <a:pt x="34163" y="110955"/>
                      <a:pt x="35853" y="110991"/>
                      <a:pt x="37538" y="110908"/>
                    </a:cubicBezTo>
                    <a:cubicBezTo>
                      <a:pt x="51112" y="110955"/>
                      <a:pt x="64118" y="105465"/>
                      <a:pt x="73552" y="95705"/>
                    </a:cubicBezTo>
                    <a:lnTo>
                      <a:pt x="73552" y="95705"/>
                    </a:lnTo>
                    <a:lnTo>
                      <a:pt x="64455" y="84614"/>
                    </a:lnTo>
                    <a:lnTo>
                      <a:pt x="64455" y="84614"/>
                    </a:lnTo>
                    <a:lnTo>
                      <a:pt x="64455" y="84614"/>
                    </a:lnTo>
                    <a:cubicBezTo>
                      <a:pt x="58138" y="92466"/>
                      <a:pt x="48613" y="97045"/>
                      <a:pt x="38535" y="97075"/>
                    </a:cubicBezTo>
                    <a:cubicBezTo>
                      <a:pt x="26157" y="97566"/>
                      <a:pt x="15724" y="87929"/>
                      <a:pt x="15233" y="75551"/>
                    </a:cubicBezTo>
                    <a:cubicBezTo>
                      <a:pt x="15188" y="74416"/>
                      <a:pt x="15229" y="73280"/>
                      <a:pt x="15356" y="72152"/>
                    </a:cubicBezTo>
                    <a:cubicBezTo>
                      <a:pt x="15424" y="66709"/>
                      <a:pt x="16008" y="61285"/>
                      <a:pt x="17101" y="55952"/>
                    </a:cubicBezTo>
                    <a:cubicBezTo>
                      <a:pt x="18838" y="44568"/>
                      <a:pt x="23666" y="33878"/>
                      <a:pt x="31058" y="25048"/>
                    </a:cubicBezTo>
                    <a:cubicBezTo>
                      <a:pt x="37213" y="18167"/>
                      <a:pt x="46002" y="14225"/>
                      <a:pt x="55233" y="14206"/>
                    </a:cubicBezTo>
                    <a:cubicBezTo>
                      <a:pt x="64085" y="13892"/>
                      <a:pt x="72308" y="18758"/>
                      <a:pt x="76293" y="26668"/>
                    </a:cubicBezTo>
                    <a:lnTo>
                      <a:pt x="76293" y="26668"/>
                    </a:lnTo>
                    <a:lnTo>
                      <a:pt x="87883" y="16823"/>
                    </a:lnTo>
                    <a:lnTo>
                      <a:pt x="87883" y="16823"/>
                    </a:lnTo>
                    <a:cubicBezTo>
                      <a:pt x="81104" y="6298"/>
                      <a:pt x="69235" y="174"/>
                      <a:pt x="56729" y="748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</p:grp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41B77B6E-E7CB-412B-95AC-A9322C6799BB}"/>
                </a:ext>
              </a:extLst>
            </p:cNvPr>
            <p:cNvSpPr/>
            <p:nvPr/>
          </p:nvSpPr>
          <p:spPr>
            <a:xfrm>
              <a:off x="1493985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832E5C1A-13CE-49A6-B590-B6EAA5F9E1AD}"/>
                </a:ext>
              </a:extLst>
            </p:cNvPr>
            <p:cNvSpPr/>
            <p:nvPr/>
          </p:nvSpPr>
          <p:spPr>
            <a:xfrm>
              <a:off x="1340708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63AE00B0-780F-4053-8FE9-B7D321217AFF}"/>
                </a:ext>
              </a:extLst>
            </p:cNvPr>
            <p:cNvSpPr/>
            <p:nvPr/>
          </p:nvSpPr>
          <p:spPr>
            <a:xfrm>
              <a:off x="1298712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702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702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2406CEAF-7399-4CCB-A322-03F0BA2532F5}"/>
                </a:ext>
              </a:extLst>
            </p:cNvPr>
            <p:cNvSpPr/>
            <p:nvPr/>
          </p:nvSpPr>
          <p:spPr>
            <a:xfrm>
              <a:off x="731837" y="6507088"/>
              <a:ext cx="417960" cy="157638"/>
            </a:xfrm>
            <a:custGeom>
              <a:avLst/>
              <a:gdLst>
                <a:gd name="connsiteX0" fmla="*/ 368612 w 417960"/>
                <a:gd name="connsiteY0" fmla="*/ 0 h 157638"/>
                <a:gd name="connsiteX1" fmla="*/ 356151 w 417960"/>
                <a:gd name="connsiteY1" fmla="*/ 61062 h 157638"/>
                <a:gd name="connsiteX2" fmla="*/ 320760 w 417960"/>
                <a:gd name="connsiteY2" fmla="*/ 61062 h 157638"/>
                <a:gd name="connsiteX3" fmla="*/ 333222 w 417960"/>
                <a:gd name="connsiteY3" fmla="*/ 0 h 157638"/>
                <a:gd name="connsiteX4" fmla="*/ 31652 w 417960"/>
                <a:gd name="connsiteY4" fmla="*/ 0 h 157638"/>
                <a:gd name="connsiteX5" fmla="*/ 0 w 417960"/>
                <a:gd name="connsiteY5" fmla="*/ 157638 h 157638"/>
                <a:gd name="connsiteX6" fmla="*/ 120254 w 417960"/>
                <a:gd name="connsiteY6" fmla="*/ 157638 h 157638"/>
                <a:gd name="connsiteX7" fmla="*/ 128105 w 417960"/>
                <a:gd name="connsiteY7" fmla="*/ 118260 h 157638"/>
                <a:gd name="connsiteX8" fmla="*/ 57074 w 417960"/>
                <a:gd name="connsiteY8" fmla="*/ 118260 h 157638"/>
                <a:gd name="connsiteX9" fmla="*/ 61435 w 417960"/>
                <a:gd name="connsiteY9" fmla="*/ 96577 h 157638"/>
                <a:gd name="connsiteX10" fmla="*/ 132342 w 417960"/>
                <a:gd name="connsiteY10" fmla="*/ 96577 h 157638"/>
                <a:gd name="connsiteX11" fmla="*/ 139569 w 417960"/>
                <a:gd name="connsiteY11" fmla="*/ 61062 h 157638"/>
                <a:gd name="connsiteX12" fmla="*/ 68538 w 417960"/>
                <a:gd name="connsiteY12" fmla="*/ 61062 h 157638"/>
                <a:gd name="connsiteX13" fmla="*/ 72900 w 417960"/>
                <a:gd name="connsiteY13" fmla="*/ 39378 h 157638"/>
                <a:gd name="connsiteX14" fmla="*/ 185303 w 417960"/>
                <a:gd name="connsiteY14" fmla="*/ 39378 h 157638"/>
                <a:gd name="connsiteX15" fmla="*/ 161626 w 417960"/>
                <a:gd name="connsiteY15" fmla="*/ 157638 h 157638"/>
                <a:gd name="connsiteX16" fmla="*/ 210849 w 417960"/>
                <a:gd name="connsiteY16" fmla="*/ 157638 h 157638"/>
                <a:gd name="connsiteX17" fmla="*/ 234651 w 417960"/>
                <a:gd name="connsiteY17" fmla="*/ 39378 h 157638"/>
                <a:gd name="connsiteX18" fmla="*/ 276023 w 417960"/>
                <a:gd name="connsiteY18" fmla="*/ 39378 h 157638"/>
                <a:gd name="connsiteX19" fmla="*/ 252222 w 417960"/>
                <a:gd name="connsiteY19" fmla="*/ 157638 h 157638"/>
                <a:gd name="connsiteX20" fmla="*/ 301569 w 417960"/>
                <a:gd name="connsiteY20" fmla="*/ 157638 h 157638"/>
                <a:gd name="connsiteX21" fmla="*/ 313657 w 417960"/>
                <a:gd name="connsiteY21" fmla="*/ 96577 h 157638"/>
                <a:gd name="connsiteX22" fmla="*/ 349172 w 417960"/>
                <a:gd name="connsiteY22" fmla="*/ 96577 h 157638"/>
                <a:gd name="connsiteX23" fmla="*/ 336960 w 417960"/>
                <a:gd name="connsiteY23" fmla="*/ 157638 h 157638"/>
                <a:gd name="connsiteX24" fmla="*/ 386308 w 417960"/>
                <a:gd name="connsiteY24" fmla="*/ 157638 h 157638"/>
                <a:gd name="connsiteX25" fmla="*/ 417960 w 417960"/>
                <a:gd name="connsiteY25" fmla="*/ 0 h 157638"/>
                <a:gd name="connsiteX26" fmla="*/ 368612 w 417960"/>
                <a:gd name="connsiteY26" fmla="*/ 0 h 15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7960" h="157638">
                  <a:moveTo>
                    <a:pt x="368612" y="0"/>
                  </a:moveTo>
                  <a:lnTo>
                    <a:pt x="356151" y="61062"/>
                  </a:lnTo>
                  <a:lnTo>
                    <a:pt x="320760" y="61062"/>
                  </a:lnTo>
                  <a:lnTo>
                    <a:pt x="333222" y="0"/>
                  </a:lnTo>
                  <a:lnTo>
                    <a:pt x="31652" y="0"/>
                  </a:lnTo>
                  <a:lnTo>
                    <a:pt x="0" y="157638"/>
                  </a:lnTo>
                  <a:lnTo>
                    <a:pt x="120254" y="157638"/>
                  </a:lnTo>
                  <a:lnTo>
                    <a:pt x="128105" y="118260"/>
                  </a:lnTo>
                  <a:lnTo>
                    <a:pt x="57074" y="118260"/>
                  </a:lnTo>
                  <a:lnTo>
                    <a:pt x="61435" y="96577"/>
                  </a:lnTo>
                  <a:lnTo>
                    <a:pt x="132342" y="96577"/>
                  </a:lnTo>
                  <a:lnTo>
                    <a:pt x="139569" y="61062"/>
                  </a:lnTo>
                  <a:lnTo>
                    <a:pt x="68538" y="61062"/>
                  </a:lnTo>
                  <a:lnTo>
                    <a:pt x="72900" y="39378"/>
                  </a:lnTo>
                  <a:lnTo>
                    <a:pt x="185303" y="39378"/>
                  </a:lnTo>
                  <a:lnTo>
                    <a:pt x="161626" y="157638"/>
                  </a:lnTo>
                  <a:lnTo>
                    <a:pt x="210849" y="157638"/>
                  </a:lnTo>
                  <a:lnTo>
                    <a:pt x="234651" y="39378"/>
                  </a:lnTo>
                  <a:lnTo>
                    <a:pt x="276023" y="39378"/>
                  </a:lnTo>
                  <a:lnTo>
                    <a:pt x="252222" y="157638"/>
                  </a:lnTo>
                  <a:lnTo>
                    <a:pt x="301569" y="157638"/>
                  </a:lnTo>
                  <a:lnTo>
                    <a:pt x="313657" y="96577"/>
                  </a:lnTo>
                  <a:lnTo>
                    <a:pt x="349172" y="96577"/>
                  </a:lnTo>
                  <a:lnTo>
                    <a:pt x="336960" y="157638"/>
                  </a:lnTo>
                  <a:lnTo>
                    <a:pt x="386308" y="157638"/>
                  </a:lnTo>
                  <a:lnTo>
                    <a:pt x="417960" y="0"/>
                  </a:lnTo>
                  <a:lnTo>
                    <a:pt x="368612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1683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9CEF804-E58C-481B-A606-7D35AF68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noProof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C6EC0D-393C-42F2-B6A7-B19C9B098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7" y="1412875"/>
            <a:ext cx="10728325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C96E51-36C9-4BEE-A761-33378A0DF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73692" y="6522444"/>
            <a:ext cx="612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269E37AB-EE9C-4565-B2FD-B1FC504BEE2A}" type="datetime1">
              <a:rPr lang="de-CH" noProof="0" smtClean="0"/>
              <a:t>25.05.2022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1EC403-6E63-4450-AFDD-66CA49D6C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1700" y="6522444"/>
            <a:ext cx="540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Organisationseinheit verbal – STRENG VERTRAULICH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DFCC57-7DDC-4B2C-A6BE-862DAF9C9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‹#›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0960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0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61" userDrawn="1">
          <p15:clr>
            <a:srgbClr val="F26B43"/>
          </p15:clr>
        </p15:guide>
        <p15:guide id="3" pos="7219" userDrawn="1">
          <p15:clr>
            <a:srgbClr val="F26B43"/>
          </p15:clr>
        </p15:guide>
        <p15:guide id="4" orient="horz" pos="164" userDrawn="1">
          <p15:clr>
            <a:srgbClr val="F26B43"/>
          </p15:clr>
        </p15:guide>
        <p15:guide id="5" orient="horz" pos="890" userDrawn="1">
          <p15:clr>
            <a:srgbClr val="F26B43"/>
          </p15:clr>
        </p15:guide>
        <p15:guide id="6" orient="horz" pos="4201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yann.quilcaille@env.ethz.ch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platzhalter 18" descr="Ein Bild, das Gebäude, Stadt, Schloss, Turm enthält.&#10;&#10;Automatisch generierte Beschreibung">
            <a:extLst>
              <a:ext uri="{FF2B5EF4-FFF2-40B4-BE49-F238E27FC236}">
                <a16:creationId xmlns:a16="http://schemas.microsoft.com/office/drawing/2014/main" id="{882FF669-564A-4497-A386-BA8B28F256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 b="461"/>
          <a:stretch/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C1FB292-90C1-439C-8480-EB4116CF2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6096000" cy="3312000"/>
          </a:xfrm>
        </p:spPr>
        <p:txBody>
          <a:bodyPr/>
          <a:lstStyle/>
          <a:p>
            <a:r>
              <a:rPr lang="en-US" sz="2400" dirty="0"/>
              <a:t>Emulating spatially resolved annual maximum temperatures of Earth system models using MESMER-X</a:t>
            </a:r>
            <a:endParaRPr lang="de-CH" sz="24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71C1F6-869F-40B1-8975-92FF2042F4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/>
              <a:t>Yann Quilcaille, </a:t>
            </a:r>
            <a:r>
              <a:rPr lang="de-DE" dirty="0"/>
              <a:t>Lukas Gudmundsson, Lea Beusch, Mathias Hauser, Sonia I. Seneviratne</a:t>
            </a:r>
          </a:p>
          <a:p>
            <a:endParaRPr lang="de-DE" dirty="0"/>
          </a:p>
          <a:p>
            <a:r>
              <a:rPr lang="de-DE" dirty="0"/>
              <a:t>EGU 2022</a:t>
            </a:r>
          </a:p>
          <a:p>
            <a:r>
              <a:rPr lang="de-DE" dirty="0"/>
              <a:t>27.05.2022</a:t>
            </a:r>
          </a:p>
        </p:txBody>
      </p:sp>
      <p:pic>
        <p:nvPicPr>
          <p:cNvPr id="2050" name="Picture 2" descr="EGU on Twitter: &quot;Are you uploading your #vEGU21 #vPICO display materials  and want to clearly indicate whether or not you are happy with these  materials being shared? Add one of our sharing">
            <a:extLst>
              <a:ext uri="{FF2B5EF4-FFF2-40B4-BE49-F238E27FC236}">
                <a16:creationId xmlns:a16="http://schemas.microsoft.com/office/drawing/2014/main" id="{269C6B3F-4DA8-4BB2-B163-8A045B7FF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043" y="5095624"/>
            <a:ext cx="1258957" cy="176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168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792F61-F3A1-4E2C-B0EE-9742603FD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46615"/>
            <a:ext cx="10869478" cy="2332273"/>
          </a:xfrm>
        </p:spPr>
        <p:txBody>
          <a:bodyPr/>
          <a:lstStyle/>
          <a:p>
            <a:r>
              <a:rPr lang="en-US" dirty="0"/>
              <a:t>Like other emulators: exploration of scenarios, test assumptions, evaluate uncertainties &amp; variabilities</a:t>
            </a:r>
          </a:p>
          <a:p>
            <a:r>
              <a:rPr lang="en-US" dirty="0"/>
              <a:t>Impacts of climate change in scenarios:</a:t>
            </a:r>
          </a:p>
          <a:p>
            <a:pPr marL="82550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Climate change, and particularly climate extremes, will affect our entire social and economical system.</a:t>
            </a:r>
          </a:p>
          <a:p>
            <a:pPr marL="82550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These impacts are not accounted for in the development of transformation pathways</a:t>
            </a:r>
          </a:p>
          <a:p>
            <a:pPr marL="82550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These transformation pathways are the basis of climate scenarios</a:t>
            </a:r>
          </a:p>
          <a:p>
            <a:pPr marL="82550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Emulators retaining statistical, spatial and temporal structures would enable this coupling.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3E6B1F-165A-4A34-9228-C73C18595B7E}"/>
              </a:ext>
            </a:extLst>
          </p:cNvPr>
          <p:cNvSpPr txBox="1"/>
          <p:nvPr/>
        </p:nvSpPr>
        <p:spPr>
          <a:xfrm>
            <a:off x="583472" y="639041"/>
            <a:ext cx="5782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Why emulating climate extremes?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925528-84C5-43AF-A5A2-87D1D46BFF09}"/>
              </a:ext>
            </a:extLst>
          </p:cNvPr>
          <p:cNvGrpSpPr/>
          <p:nvPr/>
        </p:nvGrpSpPr>
        <p:grpSpPr>
          <a:xfrm>
            <a:off x="5628184" y="3429000"/>
            <a:ext cx="5704348" cy="3453266"/>
            <a:chOff x="4699709" y="1975332"/>
            <a:chExt cx="7533855" cy="451351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B452416-34DF-451F-B6F9-3F619034C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2617" y="1975332"/>
              <a:ext cx="7430947" cy="438101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B4A810E-79B3-46D8-8C11-2D5AB85DC8D6}"/>
                </a:ext>
              </a:extLst>
            </p:cNvPr>
            <p:cNvSpPr txBox="1"/>
            <p:nvPr/>
          </p:nvSpPr>
          <p:spPr>
            <a:xfrm>
              <a:off x="4699709" y="6146918"/>
              <a:ext cx="3435745" cy="341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(ERC Proof-of-Concept MESMER-X)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87AC1AB-30C5-4D66-A16F-5B49F2A2EEC5}"/>
              </a:ext>
            </a:extLst>
          </p:cNvPr>
          <p:cNvGrpSpPr/>
          <p:nvPr/>
        </p:nvGrpSpPr>
        <p:grpSpPr>
          <a:xfrm>
            <a:off x="852287" y="3371850"/>
            <a:ext cx="4099965" cy="3112143"/>
            <a:chOff x="8687000" y="900651"/>
            <a:chExt cx="3635056" cy="287239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9ABEEC1-976C-494A-A69D-41D43DC256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9447" t="19529"/>
            <a:stretch/>
          </p:blipFill>
          <p:spPr>
            <a:xfrm>
              <a:off x="8798442" y="900651"/>
              <a:ext cx="3044879" cy="260757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6F86851-9079-425A-B756-DBAEB174B78E}"/>
                </a:ext>
              </a:extLst>
            </p:cNvPr>
            <p:cNvSpPr txBox="1"/>
            <p:nvPr/>
          </p:nvSpPr>
          <p:spPr>
            <a:xfrm>
              <a:off x="8687000" y="3519130"/>
              <a:ext cx="363505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Weather, climate &amp; catastrophe insight, 2020 Annual Report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E578BBA-476C-4A9F-8626-383467B27293}"/>
                </a:ext>
              </a:extLst>
            </p:cNvPr>
            <p:cNvSpPr txBox="1"/>
            <p:nvPr/>
          </p:nvSpPr>
          <p:spPr>
            <a:xfrm>
              <a:off x="8798442" y="1313182"/>
              <a:ext cx="266771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Weather-related disasters (2020 USD bn)</a:t>
              </a:r>
            </a:p>
          </p:txBody>
        </p:sp>
      </p:grpSp>
      <p:pic>
        <p:nvPicPr>
          <p:cNvPr id="1026" name="Picture 2" descr="Europäischer Forschungsrat – Wikipedia">
            <a:extLst>
              <a:ext uri="{FF2B5EF4-FFF2-40B4-BE49-F238E27FC236}">
                <a16:creationId xmlns:a16="http://schemas.microsoft.com/office/drawing/2014/main" id="{4C4C19DF-2AA0-4A89-A9DB-34A6A9572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5" r="13989" b="23186"/>
          <a:stretch/>
        </p:blipFill>
        <p:spPr bwMode="auto">
          <a:xfrm>
            <a:off x="11343861" y="6049083"/>
            <a:ext cx="808693" cy="78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829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4246224-F561-4734-8050-58403651B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68" y="1491137"/>
            <a:ext cx="7621938" cy="30436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390B7E-9A61-4517-A051-AC3A1E4703A0}"/>
                  </a:ext>
                </a:extLst>
              </p:cNvPr>
              <p:cNvSpPr txBox="1"/>
              <p:nvPr/>
            </p:nvSpPr>
            <p:spPr>
              <a:xfrm>
                <a:off x="205498" y="1640442"/>
                <a:ext cx="437550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/>
                  <a:t>In CMIP5 and CMIP6 ESMs, ~linear </a:t>
                </a:r>
                <a:r>
                  <a:rPr lang="de-DE" sz="1600" dirty="0" err="1"/>
                  <a:t>scaling</a:t>
                </a:r>
                <a:r>
                  <a:rPr lang="de-DE" sz="1600" dirty="0"/>
                  <a:t> </a:t>
                </a:r>
                <a:r>
                  <a:rPr lang="de-DE" sz="1600" dirty="0" err="1"/>
                  <a:t>of</a:t>
                </a:r>
                <a:r>
                  <a:rPr lang="de-DE" sz="1600" dirty="0"/>
                  <a:t> regional annual maximum </a:t>
                </a:r>
                <a:r>
                  <a:rPr lang="de-DE" sz="1600" dirty="0" err="1"/>
                  <a:t>temperature</a:t>
                </a:r>
                <a:r>
                  <a:rPr lang="de-DE" sz="1600" dirty="0"/>
                  <a:t> (</a:t>
                </a:r>
                <a14:m>
                  <m:oMath xmlns:m="http://schemas.openxmlformats.org/officeDocument/2006/math">
                    <m:r>
                      <a:rPr lang="de-DE" sz="1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𝑻𝑿𝒙</m:t>
                    </m:r>
                  </m:oMath>
                </a14:m>
                <a:r>
                  <a:rPr lang="de-DE" sz="1600" dirty="0"/>
                  <a:t>) </a:t>
                </a:r>
                <a:r>
                  <a:rPr lang="de-DE" sz="1600" dirty="0" err="1"/>
                  <a:t>to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global </a:t>
                </a:r>
                <a:r>
                  <a:rPr lang="de-DE" sz="1600" dirty="0" err="1"/>
                  <a:t>temperature</a:t>
                </a:r>
                <a:r>
                  <a:rPr lang="de-DE" sz="1600" dirty="0"/>
                  <a:t> (</a:t>
                </a:r>
                <a14:m>
                  <m:oMath xmlns:m="http://schemas.openxmlformats.org/officeDocument/2006/math">
                    <m:r>
                      <a:rPr lang="de-DE" sz="1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de-DE" sz="1600" dirty="0"/>
                  <a:t>)</a:t>
                </a:r>
              </a:p>
              <a:p>
                <a:endParaRPr lang="de-DE" sz="1600" dirty="0"/>
              </a:p>
              <a:p>
                <a:r>
                  <a:rPr lang="de-DE" sz="1600" dirty="0" err="1"/>
                  <a:t>Extending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this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principle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to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scaling</a:t>
                </a:r>
                <a:r>
                  <a:rPr lang="de-DE" sz="1600" dirty="0"/>
                  <a:t> </a:t>
                </a:r>
                <a:r>
                  <a:rPr lang="de-DE" sz="1600" dirty="0" err="1"/>
                  <a:t>of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local</a:t>
                </a:r>
                <a:r>
                  <a:rPr lang="de-DE" sz="1600" dirty="0"/>
                  <a:t> </a:t>
                </a:r>
                <a:r>
                  <a:rPr lang="de-DE" sz="1600" dirty="0" err="1"/>
                  <a:t>distribution</a:t>
                </a:r>
                <a:r>
                  <a:rPr lang="de-DE" sz="1600" dirty="0"/>
                  <a:t> </a:t>
                </a:r>
                <a:r>
                  <a:rPr lang="de-DE" sz="1600" dirty="0" err="1"/>
                  <a:t>of</a:t>
                </a:r>
                <a:r>
                  <a:rPr lang="de-DE" sz="1600" dirty="0"/>
                  <a:t> </a:t>
                </a:r>
                <a:r>
                  <a:rPr lang="de-DE" sz="1600" dirty="0" err="1"/>
                  <a:t>climate</a:t>
                </a:r>
                <a:r>
                  <a:rPr lang="de-DE" sz="1600" dirty="0"/>
                  <a:t> extremes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390B7E-9A61-4517-A051-AC3A1E470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98" y="1640442"/>
                <a:ext cx="4375509" cy="1569660"/>
              </a:xfrm>
              <a:prstGeom prst="rect">
                <a:avLst/>
              </a:prstGeom>
              <a:blipFill>
                <a:blip r:embed="rId4"/>
                <a:stretch>
                  <a:fillRect l="-837" t="-1163" r="-1813" b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852C190-369A-456A-9EB7-C547DC6B1F2C}"/>
                  </a:ext>
                </a:extLst>
              </p:cNvPr>
              <p:cNvSpPr txBox="1"/>
              <p:nvPr/>
            </p:nvSpPr>
            <p:spPr>
              <a:xfrm>
                <a:off x="1257878" y="4162555"/>
                <a:ext cx="8427398" cy="2098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u="sng" dirty="0"/>
                  <a:t>Training </a:t>
                </a:r>
                <a:r>
                  <a:rPr lang="de-DE" u="sng" dirty="0" err="1"/>
                  <a:t>of</a:t>
                </a:r>
                <a:r>
                  <a:rPr lang="de-DE" u="sng" dirty="0"/>
                  <a:t> </a:t>
                </a:r>
                <a:r>
                  <a:rPr lang="de-DE" u="sng" dirty="0" err="1"/>
                  <a:t>the</a:t>
                </a:r>
                <a:r>
                  <a:rPr lang="de-DE" u="sng" dirty="0"/>
                  <a:t> </a:t>
                </a:r>
                <a:r>
                  <a:rPr lang="de-DE" u="sng" dirty="0" err="1"/>
                  <a:t>emulator</a:t>
                </a:r>
                <a:r>
                  <a:rPr lang="de-DE" u="sng" dirty="0"/>
                  <a:t>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DE" sz="1600" dirty="0"/>
                  <a:t>Search </a:t>
                </a:r>
                <a:r>
                  <a:rPr lang="de-DE" sz="1600" dirty="0" err="1"/>
                  <a:t>for</a:t>
                </a:r>
                <a:r>
                  <a:rPr lang="de-DE" sz="1600" dirty="0"/>
                  <a:t> a proper </a:t>
                </a:r>
                <a:r>
                  <a:rPr lang="de-DE" sz="1600" dirty="0" err="1"/>
                  <a:t>configuration</a:t>
                </a:r>
                <a:r>
                  <a:rPr lang="de-DE" sz="1600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de-DE" sz="1600" dirty="0"/>
              </a:p>
              <a:p>
                <a:pPr marL="342900" indent="-342900">
                  <a:buFont typeface="+mj-lt"/>
                  <a:buAutoNum type="arabicPeriod" startAt="2"/>
                </a:pPr>
                <a:r>
                  <a:rPr lang="de-DE" sz="1600" dirty="0" err="1"/>
                  <a:t>Probability</a:t>
                </a:r>
                <a:r>
                  <a:rPr lang="de-DE" sz="1600" dirty="0"/>
                  <a:t> Integral Transform </a:t>
                </a:r>
                <a:r>
                  <a:rPr lang="de-DE" sz="1600" dirty="0" err="1"/>
                  <a:t>to</a:t>
                </a:r>
                <a:r>
                  <a:rPr lang="de-DE" sz="1600" dirty="0"/>
                  <a:t> a </a:t>
                </a:r>
                <a:r>
                  <a:rPr lang="de-DE" sz="1600" dirty="0" err="1"/>
                  <a:t>standard</a:t>
                </a:r>
                <a:r>
                  <a:rPr lang="de-DE" sz="1600" dirty="0"/>
                  <a:t> normal </a:t>
                </a:r>
                <a:r>
                  <a:rPr lang="de-DE" sz="1600" dirty="0" err="1"/>
                  <a:t>distribution</a:t>
                </a:r>
                <a:endParaRPr lang="de-DE" sz="1600" dirty="0"/>
              </a:p>
              <a:p>
                <a:pPr marL="342900" indent="-342900">
                  <a:buFont typeface="+mj-lt"/>
                  <a:buAutoNum type="arabicPeriod" startAt="2"/>
                </a:pPr>
                <a:r>
                  <a:rPr lang="de-DE" sz="1600" dirty="0"/>
                  <a:t>Training </a:t>
                </a:r>
                <a:r>
                  <a:rPr lang="de-DE" sz="1600" dirty="0" err="1"/>
                  <a:t>of</a:t>
                </a:r>
                <a:r>
                  <a:rPr lang="de-DE" sz="1600" dirty="0"/>
                  <a:t> an Auto-Regressive </a:t>
                </a:r>
                <a:r>
                  <a:rPr lang="de-DE" sz="1600" dirty="0" err="1"/>
                  <a:t>process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with</a:t>
                </a:r>
                <a:r>
                  <a:rPr lang="de-DE" sz="1600" dirty="0"/>
                  <a:t> </a:t>
                </a:r>
                <a:r>
                  <a:rPr lang="de-DE" sz="1600" dirty="0" err="1"/>
                  <a:t>spatially</a:t>
                </a:r>
                <a:r>
                  <a:rPr lang="de-DE" sz="1600" dirty="0"/>
                  <a:t> </a:t>
                </a:r>
                <a:r>
                  <a:rPr lang="de-DE" sz="1600" dirty="0" err="1"/>
                  <a:t>correlated</a:t>
                </a:r>
                <a:r>
                  <a:rPr lang="de-DE" sz="1600" dirty="0"/>
                  <a:t> </a:t>
                </a:r>
                <a:r>
                  <a:rPr lang="de-DE" sz="1600" dirty="0" err="1"/>
                  <a:t>innovations</a:t>
                </a:r>
                <a:endParaRPr lang="de-DE" sz="1600" dirty="0"/>
              </a:p>
              <a:p>
                <a:endParaRPr lang="de-DE" sz="1600" dirty="0"/>
              </a:p>
              <a:p>
                <a:r>
                  <a:rPr lang="de-DE" sz="1600" u="sng" dirty="0" err="1"/>
                  <a:t>Emulations</a:t>
                </a:r>
                <a:r>
                  <a:rPr lang="de-DE" sz="1600" u="sng" dirty="0"/>
                  <a:t> </a:t>
                </a:r>
                <a:r>
                  <a:rPr lang="de-DE" sz="1600" u="sng" dirty="0" err="1"/>
                  <a:t>of</a:t>
                </a:r>
                <a:r>
                  <a:rPr lang="de-DE" sz="1600" u="sng" dirty="0"/>
                  <a:t> </a:t>
                </a:r>
                <a:r>
                  <a:rPr lang="de-DE" sz="1600" u="sng" dirty="0" err="1"/>
                  <a:t>climate</a:t>
                </a:r>
                <a:r>
                  <a:rPr lang="de-DE" sz="1600" u="sng" dirty="0"/>
                  <a:t> extremes </a:t>
                </a:r>
                <a:r>
                  <a:rPr lang="de-DE" sz="1600" u="sng" dirty="0" err="1"/>
                  <a:t>deduced</a:t>
                </a:r>
                <a:r>
                  <a:rPr lang="de-DE" sz="1600" u="sng" dirty="0"/>
                  <a:t> </a:t>
                </a:r>
                <a:r>
                  <a:rPr lang="de-DE" sz="1600" i="1" u="sng" dirty="0" err="1"/>
                  <a:t>only</a:t>
                </a:r>
                <a:r>
                  <a:rPr lang="de-DE" sz="1600" u="sng" dirty="0"/>
                  <a:t> </a:t>
                </a:r>
                <a:r>
                  <a:rPr lang="de-DE" sz="1600" u="sng" dirty="0" err="1"/>
                  <a:t>from</a:t>
                </a:r>
                <a:r>
                  <a:rPr lang="de-DE" sz="1600" u="sng" dirty="0"/>
                  <a:t> </a:t>
                </a:r>
                <a:r>
                  <a:rPr lang="de-DE" sz="1600" u="sng" dirty="0" err="1"/>
                  <a:t>the</a:t>
                </a:r>
                <a:r>
                  <a:rPr lang="de-DE" sz="1600" u="sng" dirty="0"/>
                  <a:t> global </a:t>
                </a:r>
                <a:r>
                  <a:rPr lang="de-DE" sz="1600" u="sng" dirty="0" err="1"/>
                  <a:t>temperature</a:t>
                </a:r>
                <a:r>
                  <a:rPr lang="de-DE" sz="1600" u="sng" dirty="0"/>
                  <a:t>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DE" sz="1600" dirty="0" err="1"/>
                  <a:t>Realizations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under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AR </a:t>
                </a:r>
                <a:r>
                  <a:rPr lang="de-DE" sz="1600" dirty="0" err="1"/>
                  <a:t>process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with</a:t>
                </a:r>
                <a:r>
                  <a:rPr lang="de-DE" sz="1600" dirty="0"/>
                  <a:t> </a:t>
                </a:r>
                <a:r>
                  <a:rPr lang="de-DE" sz="1600" dirty="0" err="1"/>
                  <a:t>innovations</a:t>
                </a:r>
                <a:endParaRPr lang="de-DE" sz="16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DE" sz="1600" dirty="0"/>
                  <a:t>Back </a:t>
                </a:r>
                <a:r>
                  <a:rPr lang="de-DE" sz="1600" dirty="0" err="1"/>
                  <a:t>Probability</a:t>
                </a:r>
                <a:r>
                  <a:rPr lang="de-DE" sz="1600" dirty="0"/>
                  <a:t> Integral Transform </a:t>
                </a:r>
                <a:r>
                  <a:rPr lang="de-DE" sz="1600" dirty="0" err="1"/>
                  <a:t>knowing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scenario</a:t>
                </a:r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6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US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𝑮𝑻</m:t>
                        </m:r>
                      </m:sup>
                    </m:sSup>
                  </m:oMath>
                </a14:m>
                <a:endParaRPr lang="de-DE" sz="16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852C190-369A-456A-9EB7-C547DC6B1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878" y="4162555"/>
                <a:ext cx="8427398" cy="2098460"/>
              </a:xfrm>
              <a:prstGeom prst="rect">
                <a:avLst/>
              </a:prstGeom>
              <a:blipFill>
                <a:blip r:embed="rId5"/>
                <a:stretch>
                  <a:fillRect l="-578" t="-1744" b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8D71CF83-ED50-46C1-B6D8-DF9A2BF854FD}"/>
              </a:ext>
            </a:extLst>
          </p:cNvPr>
          <p:cNvSpPr txBox="1"/>
          <p:nvPr/>
        </p:nvSpPr>
        <p:spPr>
          <a:xfrm>
            <a:off x="7098942" y="1150797"/>
            <a:ext cx="433251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Quadratic measure of the difference of the CDF of emulations and of the empirical CDF: </a:t>
            </a:r>
            <a:r>
              <a:rPr lang="en-US" sz="1400" u="sng" dirty="0">
                <a:solidFill>
                  <a:schemeClr val="bg1">
                    <a:lumMod val="50000"/>
                  </a:schemeClr>
                </a:solidFill>
              </a:rPr>
              <a:t>lower is better!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629A957-325A-402F-9E57-9AB54B72E877}"/>
              </a:ext>
            </a:extLst>
          </p:cNvPr>
          <p:cNvCxnSpPr>
            <a:cxnSpLocks/>
          </p:cNvCxnSpPr>
          <p:nvPr/>
        </p:nvCxnSpPr>
        <p:spPr>
          <a:xfrm>
            <a:off x="11328586" y="1400977"/>
            <a:ext cx="274348" cy="7873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AD97528-020E-46DD-861C-4E93B62B07E4}"/>
                  </a:ext>
                </a:extLst>
              </p:cNvPr>
              <p:cNvSpPr txBox="1"/>
              <p:nvPr/>
            </p:nvSpPr>
            <p:spPr>
              <a:xfrm>
                <a:off x="10267228" y="4195781"/>
                <a:ext cx="2031776" cy="678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𝐶𝑅𝑃𝑆𝑆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𝐶𝑅𝑃𝑆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𝐶𝑅𝑃𝑆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2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en-US" sz="12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n-US" sz="1200" u="sng" dirty="0">
                    <a:solidFill>
                      <a:schemeClr val="bg1">
                        <a:lumMod val="50000"/>
                      </a:schemeClr>
                    </a:solidFill>
                  </a:rPr>
                  <a:t>higher is better!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AD97528-020E-46DD-861C-4E93B62B0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7228" y="4195781"/>
                <a:ext cx="2031776" cy="678071"/>
              </a:xfrm>
              <a:prstGeom prst="rect">
                <a:avLst/>
              </a:prstGeom>
              <a:blipFill>
                <a:blip r:embed="rId6"/>
                <a:stretch>
                  <a:fillRect b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24D3DD8-471C-4FB1-A6F9-074DED335B00}"/>
              </a:ext>
            </a:extLst>
          </p:cNvPr>
          <p:cNvCxnSpPr>
            <a:cxnSpLocks/>
          </p:cNvCxnSpPr>
          <p:nvPr/>
        </p:nvCxnSpPr>
        <p:spPr>
          <a:xfrm flipV="1">
            <a:off x="11858204" y="3353984"/>
            <a:ext cx="0" cy="81543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B21A054-A5ED-4FCC-AFEB-40F1C10297C4}"/>
              </a:ext>
            </a:extLst>
          </p:cNvPr>
          <p:cNvSpPr txBox="1"/>
          <p:nvPr/>
        </p:nvSpPr>
        <p:spPr>
          <a:xfrm>
            <a:off x="583472" y="639041"/>
            <a:ext cx="10877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How? Illustration with annual maximum temperature (</a:t>
            </a:r>
            <a:r>
              <a:rPr lang="en-US" sz="2800" dirty="0" err="1">
                <a:latin typeface="+mj-lt"/>
              </a:rPr>
              <a:t>TXx</a:t>
            </a:r>
            <a:r>
              <a:rPr lang="en-US" sz="28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88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20D5A67F-659F-4353-981C-6F5039D5AA53}"/>
              </a:ext>
            </a:extLst>
          </p:cNvPr>
          <p:cNvSpPr txBox="1"/>
          <p:nvPr/>
        </p:nvSpPr>
        <p:spPr>
          <a:xfrm>
            <a:off x="583473" y="639041"/>
            <a:ext cx="5355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Emulations</a:t>
            </a:r>
          </a:p>
        </p:txBody>
      </p:sp>
      <p:pic>
        <p:nvPicPr>
          <p:cNvPr id="5" name="Picture 4" descr="A picture containing text, sushi&#10;&#10;Description automatically generated">
            <a:extLst>
              <a:ext uri="{FF2B5EF4-FFF2-40B4-BE49-F238E27FC236}">
                <a16:creationId xmlns:a16="http://schemas.microsoft.com/office/drawing/2014/main" id="{27C85C13-8487-4679-BDE4-4C1A41F13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16" y="18274"/>
            <a:ext cx="8279909" cy="683972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C753891-A2AD-47F9-94EA-A26F96DD03BE}"/>
              </a:ext>
            </a:extLst>
          </p:cNvPr>
          <p:cNvSpPr txBox="1"/>
          <p:nvPr/>
        </p:nvSpPr>
        <p:spPr>
          <a:xfrm>
            <a:off x="631371" y="3069771"/>
            <a:ext cx="2582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Qualitatively: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Spatial patterns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Temporal evolutions</a:t>
            </a:r>
          </a:p>
        </p:txBody>
      </p:sp>
    </p:spTree>
    <p:extLst>
      <p:ext uri="{BB962C8B-B14F-4D97-AF65-F5344CB8AC3E}">
        <p14:creationId xmlns:p14="http://schemas.microsoft.com/office/powerpoint/2010/main" val="282235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20B204-4677-489D-B2A4-1FB0DEDEB21A}"/>
              </a:ext>
            </a:extLst>
          </p:cNvPr>
          <p:cNvSpPr txBox="1"/>
          <p:nvPr/>
        </p:nvSpPr>
        <p:spPr>
          <a:xfrm>
            <a:off x="583473" y="639041"/>
            <a:ext cx="5355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Performances of the emulations</a:t>
            </a:r>
          </a:p>
        </p:txBody>
      </p:sp>
      <p:pic>
        <p:nvPicPr>
          <p:cNvPr id="8" name="Picture 7" descr="A picture containing window, shoji, building, indoor&#10;&#10;Description automatically generated">
            <a:extLst>
              <a:ext uri="{FF2B5EF4-FFF2-40B4-BE49-F238E27FC236}">
                <a16:creationId xmlns:a16="http://schemas.microsoft.com/office/drawing/2014/main" id="{4B1A8126-A890-4415-81F4-ADB9B222D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056"/>
            <a:ext cx="5788490" cy="67534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F05CD21-DDE5-48BE-8371-70C51288A94D}"/>
              </a:ext>
            </a:extLst>
          </p:cNvPr>
          <p:cNvSpPr txBox="1"/>
          <p:nvPr/>
        </p:nvSpPr>
        <p:spPr>
          <a:xfrm>
            <a:off x="324300" y="2305615"/>
            <a:ext cx="56149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Deviation = </a:t>
            </a:r>
            <a:r>
              <a:rPr lang="en-US" sz="1800" i="1" dirty="0"/>
              <a:t>Quantile of emulations – quantile of ESM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Emulations </a:t>
            </a:r>
            <a:r>
              <a:rPr lang="en-US" dirty="0" err="1"/>
              <a:t>underdispersive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Mostly in Sahara and South-East Asia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Deviation limited to 5% in most cases: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95% quantile: in 93% of regions x ESMs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50% quantile: in 99% of regions x ESMs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  5% quantile: in 92% of regions x ESMs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30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4792F61-F3A1-4E2C-B0EE-9742603FD0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6872" y="4133508"/>
                <a:ext cx="10999720" cy="2237363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Showed for the annual maximum temperatures, can theoretically be extended to other climate extremes</a:t>
                </a:r>
              </a:p>
              <a:p>
                <a:pPr marL="82550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Soil Moisture: using normal distribution, logistic transformation added, scaling of the location with </a:t>
                </a:r>
                <a14:m>
                  <m:oMath xmlns:m="http://schemas.openxmlformats.org/officeDocument/2006/math">
                    <m:r>
                      <a:rPr lang="de-DE" sz="1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</m:oMath>
                </a14:m>
                <a:endParaRPr lang="en-US" sz="1600" dirty="0"/>
              </a:p>
              <a:p>
                <a:pPr marL="82550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Fire Weather Index:</a:t>
                </a:r>
              </a:p>
              <a:p>
                <a:pPr marL="1358900" lvl="2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Seasonal average: normal distribution, scaling of the location with </a:t>
                </a:r>
                <a14:m>
                  <m:oMath xmlns:m="http://schemas.openxmlformats.org/officeDocument/2006/math">
                    <m:r>
                      <a:rPr lang="de-DE" sz="1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</m:oMath>
                </a14:m>
                <a:endParaRPr lang="en-US" sz="1600" dirty="0"/>
              </a:p>
              <a:p>
                <a:pPr marL="1358900" lvl="2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Annual maximum: GEV distribution, scaling of the location with </a:t>
                </a:r>
                <a14:m>
                  <m:oMath xmlns:m="http://schemas.openxmlformats.org/officeDocument/2006/math">
                    <m:r>
                      <a:rPr lang="de-DE" sz="1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</m:oMath>
                </a14:m>
                <a:endParaRPr lang="en-US" sz="1600" dirty="0"/>
              </a:p>
              <a:p>
                <a:pPr marL="1358900" lvl="2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Number of extreme fire days: Poisson distribution, scaling of location with </a:t>
                </a:r>
                <a14:m>
                  <m:oMath xmlns:m="http://schemas.openxmlformats.org/officeDocument/2006/math">
                    <m:r>
                      <a:rPr lang="de-DE" sz="1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</m:oMath>
                </a14:m>
                <a:endParaRPr lang="en-US" sz="1600" dirty="0"/>
              </a:p>
              <a:p>
                <a:pPr marL="1358900" lvl="2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Length of the fire season: Poisson distribution, scaling of location &amp; scale with </a:t>
                </a:r>
                <a14:m>
                  <m:oMath xmlns:m="http://schemas.openxmlformats.org/officeDocument/2006/math">
                    <m:r>
                      <a:rPr lang="de-DE" sz="1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</m:oMath>
                </a14:m>
                <a:endParaRPr lang="en-US" sz="16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4792F61-F3A1-4E2C-B0EE-9742603FD0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6872" y="4133508"/>
                <a:ext cx="10999720" cy="2237363"/>
              </a:xfrm>
              <a:blipFill>
                <a:blip r:embed="rId2"/>
                <a:stretch>
                  <a:fillRect l="-1163" t="-3542" b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49516EF-4A37-4D62-9E3A-1CF61B111A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17"/>
          <a:stretch/>
        </p:blipFill>
        <p:spPr>
          <a:xfrm>
            <a:off x="5599889" y="1488880"/>
            <a:ext cx="6592111" cy="24160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B00A05-4543-4556-8827-9E203ED6FBFE}"/>
              </a:ext>
            </a:extLst>
          </p:cNvPr>
          <p:cNvSpPr txBox="1"/>
          <p:nvPr/>
        </p:nvSpPr>
        <p:spPr>
          <a:xfrm>
            <a:off x="583473" y="639041"/>
            <a:ext cx="5355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Conclusion &amp; next steps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B71E1A75-BE32-4189-87E3-64DDF7F2F3FA}"/>
              </a:ext>
            </a:extLst>
          </p:cNvPr>
          <p:cNvSpPr/>
          <p:nvPr/>
        </p:nvSpPr>
        <p:spPr>
          <a:xfrm>
            <a:off x="815427" y="4469113"/>
            <a:ext cx="270112" cy="1804481"/>
          </a:xfrm>
          <a:prstGeom prst="leftBrace">
            <a:avLst>
              <a:gd name="adj1" fmla="val 37041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993380-9150-4EA1-A5A7-60D8EF35D7AB}"/>
              </a:ext>
            </a:extLst>
          </p:cNvPr>
          <p:cNvSpPr txBox="1"/>
          <p:nvPr/>
        </p:nvSpPr>
        <p:spPr>
          <a:xfrm rot="16200000">
            <a:off x="-78569" y="5139393"/>
            <a:ext cx="1449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Coming soon!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8258BB-B680-49BB-AF64-8FDAB6BF6122}"/>
              </a:ext>
            </a:extLst>
          </p:cNvPr>
          <p:cNvSpPr txBox="1"/>
          <p:nvPr/>
        </p:nvSpPr>
        <p:spPr>
          <a:xfrm>
            <a:off x="379093" y="1518938"/>
            <a:ext cx="55123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Development of a method for the training and emulation of local climate extremes, preserving:</a:t>
            </a:r>
          </a:p>
          <a:p>
            <a:pPr marL="82550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Statistical distributions</a:t>
            </a:r>
          </a:p>
          <a:p>
            <a:pPr marL="82550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Spatial patterns</a:t>
            </a:r>
          </a:p>
          <a:p>
            <a:pPr marL="82550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Temporal evolutions</a:t>
            </a:r>
          </a:p>
          <a:p>
            <a:pPr marL="539750" lvl="1"/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Paper submitted in GRL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86D761-BF8A-415F-84FC-8A55A23A4D94}"/>
              </a:ext>
            </a:extLst>
          </p:cNvPr>
          <p:cNvSpPr txBox="1"/>
          <p:nvPr/>
        </p:nvSpPr>
        <p:spPr>
          <a:xfrm>
            <a:off x="7158834" y="6427633"/>
            <a:ext cx="5021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Yann Quilcaille: </a:t>
            </a:r>
            <a:r>
              <a:rPr lang="de-DE" b="1" dirty="0">
                <a:hlinkClick r:id="rId4"/>
              </a:rPr>
              <a:t>yann.quilcaille@env.ethz.ch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824974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platzhalter 18" descr="Ein Bild, das Gebäude, Stadt, Schloss, Turm enthält.&#10;&#10;Automatisch generierte Beschreibung">
            <a:extLst>
              <a:ext uri="{FF2B5EF4-FFF2-40B4-BE49-F238E27FC236}">
                <a16:creationId xmlns:a16="http://schemas.microsoft.com/office/drawing/2014/main" id="{882FF669-564A-4497-A386-BA8B28F256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 b="461"/>
          <a:stretch/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C1FB292-90C1-439C-8480-EB4116CF2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6096000" cy="3312000"/>
          </a:xfrm>
        </p:spPr>
        <p:txBody>
          <a:bodyPr/>
          <a:lstStyle/>
          <a:p>
            <a:pPr algn="ctr"/>
            <a:r>
              <a:rPr lang="de-DE" sz="3200" dirty="0" err="1"/>
              <a:t>Thanks</a:t>
            </a:r>
            <a:r>
              <a:rPr lang="de-DE" sz="3200" dirty="0"/>
              <a:t>!</a:t>
            </a:r>
            <a:endParaRPr lang="de-CH" sz="32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71C1F6-869F-40B1-8975-92FF2042F4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/>
              <a:t>Yann Quilcaille, </a:t>
            </a:r>
            <a:r>
              <a:rPr lang="de-DE" dirty="0"/>
              <a:t>Lukas Gudmundsson, Lea Beusch, Mathias Hauser, Sonia I. Seneviratne</a:t>
            </a:r>
          </a:p>
          <a:p>
            <a:endParaRPr lang="de-DE" dirty="0"/>
          </a:p>
          <a:p>
            <a:r>
              <a:rPr lang="de-DE" dirty="0"/>
              <a:t>EGU 2022</a:t>
            </a:r>
          </a:p>
          <a:p>
            <a:r>
              <a:rPr lang="de-DE" dirty="0"/>
              <a:t>27.05.2022</a:t>
            </a:r>
          </a:p>
        </p:txBody>
      </p:sp>
    </p:spTree>
    <p:extLst>
      <p:ext uri="{BB962C8B-B14F-4D97-AF65-F5344CB8AC3E}">
        <p14:creationId xmlns:p14="http://schemas.microsoft.com/office/powerpoint/2010/main" val="1752709980"/>
      </p:ext>
    </p:extLst>
  </p:cSld>
  <p:clrMapOvr>
    <a:masterClrMapping/>
  </p:clrMapOvr>
</p:sld>
</file>

<file path=ppt/theme/theme1.xml><?xml version="1.0" encoding="utf-8"?>
<a:theme xmlns:a="http://schemas.openxmlformats.org/drawingml/2006/main" name="ETH Zürich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15CAF"/>
      </a:accent1>
      <a:accent2>
        <a:srgbClr val="007894"/>
      </a:accent2>
      <a:accent3>
        <a:srgbClr val="627313"/>
      </a:accent3>
      <a:accent4>
        <a:srgbClr val="8E6713"/>
      </a:accent4>
      <a:accent5>
        <a:srgbClr val="B7352D"/>
      </a:accent5>
      <a:accent6>
        <a:srgbClr val="A30774"/>
      </a:accent6>
      <a:hlink>
        <a:srgbClr val="0563C1"/>
      </a:hlink>
      <a:folHlink>
        <a:srgbClr val="954F72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TH Blau">
      <a:srgbClr val="215CAF"/>
    </a:custClr>
    <a:custClr name="ETH Petrol">
      <a:srgbClr val="007894"/>
    </a:custClr>
    <a:custClr name="ETH Gruen">
      <a:srgbClr val="627313"/>
    </a:custClr>
    <a:custClr name="ETH Bronze">
      <a:srgbClr val="8E6713"/>
    </a:custClr>
    <a:custClr name="ETH Rot">
      <a:srgbClr val="B7352D"/>
    </a:custClr>
    <a:custClr name="ETH Purpur">
      <a:srgbClr val="A30774"/>
    </a:custClr>
    <a:custClr name="ETH Grau">
      <a:srgbClr val="6F6F6F"/>
    </a:custClr>
  </a:custClrLst>
  <a:extLst>
    <a:ext uri="{05A4C25C-085E-4340-85A3-A5531E510DB2}">
      <thm15:themeFamily xmlns:thm15="http://schemas.microsoft.com/office/thememl/2012/main" name="eth-pp-template-praesentation.potx" id="{D9E153C4-3F86-4C43-B293-4BBF19123312}" vid="{E1DFB9CB-3F1E-485D-AB0D-B52F37504C38}"/>
    </a:ext>
  </a:extLst>
</a:theme>
</file>

<file path=ppt/theme/theme2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15CAF"/>
      </a:accent1>
      <a:accent2>
        <a:srgbClr val="007894"/>
      </a:accent2>
      <a:accent3>
        <a:srgbClr val="627313"/>
      </a:accent3>
      <a:accent4>
        <a:srgbClr val="8E6713"/>
      </a:accent4>
      <a:accent5>
        <a:srgbClr val="B7352D"/>
      </a:accent5>
      <a:accent6>
        <a:srgbClr val="A30774"/>
      </a:accent6>
      <a:hlink>
        <a:srgbClr val="0563C1"/>
      </a:hlink>
      <a:folHlink>
        <a:srgbClr val="954F72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TH Blau">
      <a:srgbClr val="215CAF"/>
    </a:custClr>
    <a:custClr name="ETH Petrol">
      <a:srgbClr val="007894"/>
    </a:custClr>
    <a:custClr name="ETH Gruen">
      <a:srgbClr val="627313"/>
    </a:custClr>
    <a:custClr name="ETH Bronze">
      <a:srgbClr val="8E6713"/>
    </a:custClr>
    <a:custClr name="ETH Rot">
      <a:srgbClr val="B7352D"/>
    </a:custClr>
    <a:custClr name="ETH Purpur">
      <a:srgbClr val="A30774"/>
    </a:custClr>
    <a:custClr name="ETH Grau">
      <a:srgbClr val="6F6F6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15CAF"/>
      </a:accent1>
      <a:accent2>
        <a:srgbClr val="007894"/>
      </a:accent2>
      <a:accent3>
        <a:srgbClr val="627313"/>
      </a:accent3>
      <a:accent4>
        <a:srgbClr val="8E6713"/>
      </a:accent4>
      <a:accent5>
        <a:srgbClr val="B7352D"/>
      </a:accent5>
      <a:accent6>
        <a:srgbClr val="A30774"/>
      </a:accent6>
      <a:hlink>
        <a:srgbClr val="0563C1"/>
      </a:hlink>
      <a:folHlink>
        <a:srgbClr val="954F72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eth_pp_praesentation_mit_klassifizierung</Template>
  <TotalTime>0</TotalTime>
  <Words>613</Words>
  <Application>Microsoft Office PowerPoint</Application>
  <PresentationFormat>Widescreen</PresentationFormat>
  <Paragraphs>78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Cambria Math</vt:lpstr>
      <vt:lpstr>Symbol</vt:lpstr>
      <vt:lpstr>Wingdings</vt:lpstr>
      <vt:lpstr>ETH Zürich</vt:lpstr>
      <vt:lpstr>Emulating spatially resolved annual maximum temperatures of Earth system models using MESMER-X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der Präsentation</dc:title>
  <dc:creator>Quilcaille  Yann</dc:creator>
  <cp:lastModifiedBy>Quilcaille  Yann</cp:lastModifiedBy>
  <cp:revision>24</cp:revision>
  <dcterms:created xsi:type="dcterms:W3CDTF">2022-05-17T13:32:51Z</dcterms:created>
  <dcterms:modified xsi:type="dcterms:W3CDTF">2022-05-26T07:53:42Z</dcterms:modified>
</cp:coreProperties>
</file>