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64" r:id="rId4"/>
    <p:sldId id="271" r:id="rId5"/>
    <p:sldId id="270" r:id="rId6"/>
    <p:sldId id="276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256"/>
            <p14:sldId id="277"/>
            <p14:sldId id="264"/>
            <p14:sldId id="271"/>
            <p14:sldId id="270"/>
            <p14:sldId id="276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1720"/>
  </p:normalViewPr>
  <p:slideViewPr>
    <p:cSldViewPr snapToGrid="0" snapToObjects="1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ropbox\Jobb\Extrap_Data_gjennomgang_2019\Extrapolering%20vs%20tid%202022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Extraploation method vs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Makro1!$D$1</c:f>
              <c:strCache>
                <c:ptCount val="1"/>
                <c:pt idx="0">
                  <c:v>%PP1667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Makro1!$A$14:$A$28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xVal>
          <c:yVal>
            <c:numRef>
              <c:f>Makro1!$D$14:$D$28</c:f>
              <c:numCache>
                <c:formatCode>General</c:formatCode>
                <c:ptCount val="15"/>
                <c:pt idx="0">
                  <c:v>95.3</c:v>
                </c:pt>
                <c:pt idx="1">
                  <c:v>91.5</c:v>
                </c:pt>
                <c:pt idx="2">
                  <c:v>85.7</c:v>
                </c:pt>
                <c:pt idx="3">
                  <c:v>80.2</c:v>
                </c:pt>
                <c:pt idx="4">
                  <c:v>79.099999999999994</c:v>
                </c:pt>
                <c:pt idx="5">
                  <c:v>77.2</c:v>
                </c:pt>
                <c:pt idx="6">
                  <c:v>58</c:v>
                </c:pt>
                <c:pt idx="7">
                  <c:v>16.399999999999999</c:v>
                </c:pt>
                <c:pt idx="8">
                  <c:v>15.7</c:v>
                </c:pt>
                <c:pt idx="9">
                  <c:v>7</c:v>
                </c:pt>
                <c:pt idx="10">
                  <c:v>8.9</c:v>
                </c:pt>
                <c:pt idx="11">
                  <c:v>7.7</c:v>
                </c:pt>
                <c:pt idx="12">
                  <c:v>4.9000000000000004</c:v>
                </c:pt>
                <c:pt idx="13">
                  <c:v>12.5</c:v>
                </c:pt>
                <c:pt idx="14">
                  <c:v>9.8000000000000007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FF-468F-8389-D9F3F01EF020}"/>
            </c:ext>
          </c:extLst>
        </c:ser>
        <c:ser>
          <c:idx val="1"/>
          <c:order val="1"/>
          <c:tx>
            <c:strRef>
              <c:f>Makro1!$G$1</c:f>
              <c:strCache>
                <c:ptCount val="1"/>
                <c:pt idx="0">
                  <c:v>%PPnnn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Makro1!$A$14:$A$28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xVal>
          <c:yVal>
            <c:numRef>
              <c:f>Makro1!$G$14:$G$28</c:f>
              <c:numCache>
                <c:formatCode>General</c:formatCode>
                <c:ptCount val="15"/>
                <c:pt idx="0">
                  <c:v>0.5</c:v>
                </c:pt>
                <c:pt idx="1">
                  <c:v>0</c:v>
                </c:pt>
                <c:pt idx="2">
                  <c:v>3.4</c:v>
                </c:pt>
                <c:pt idx="3">
                  <c:v>5.4</c:v>
                </c:pt>
                <c:pt idx="4">
                  <c:v>7.8</c:v>
                </c:pt>
                <c:pt idx="5">
                  <c:v>3.8</c:v>
                </c:pt>
                <c:pt idx="6">
                  <c:v>3</c:v>
                </c:pt>
                <c:pt idx="7">
                  <c:v>2.9</c:v>
                </c:pt>
                <c:pt idx="8">
                  <c:v>3.1</c:v>
                </c:pt>
                <c:pt idx="9">
                  <c:v>18.8</c:v>
                </c:pt>
                <c:pt idx="10">
                  <c:v>11.1</c:v>
                </c:pt>
                <c:pt idx="11">
                  <c:v>24.6</c:v>
                </c:pt>
                <c:pt idx="12">
                  <c:v>28.4</c:v>
                </c:pt>
                <c:pt idx="13">
                  <c:v>30.8</c:v>
                </c:pt>
                <c:pt idx="14">
                  <c:v>21.7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FF-468F-8389-D9F3F01EF020}"/>
            </c:ext>
          </c:extLst>
        </c:ser>
        <c:ser>
          <c:idx val="2"/>
          <c:order val="2"/>
          <c:tx>
            <c:strRef>
              <c:f>Makro1!$I$1</c:f>
              <c:strCache>
                <c:ptCount val="1"/>
                <c:pt idx="0">
                  <c:v>%CNS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Makro1!$A$14:$A$28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xVal>
          <c:yVal>
            <c:numRef>
              <c:f>Makro1!$I$14:$I$28</c:f>
              <c:numCache>
                <c:formatCode>General</c:formatCode>
                <c:ptCount val="15"/>
                <c:pt idx="0">
                  <c:v>3.1</c:v>
                </c:pt>
                <c:pt idx="1">
                  <c:v>6.9</c:v>
                </c:pt>
                <c:pt idx="2">
                  <c:v>4.8</c:v>
                </c:pt>
                <c:pt idx="3">
                  <c:v>6.9</c:v>
                </c:pt>
                <c:pt idx="4">
                  <c:v>6.3</c:v>
                </c:pt>
                <c:pt idx="5">
                  <c:v>6.7</c:v>
                </c:pt>
                <c:pt idx="6">
                  <c:v>24.3</c:v>
                </c:pt>
                <c:pt idx="7">
                  <c:v>60.8</c:v>
                </c:pt>
                <c:pt idx="8">
                  <c:v>58.7</c:v>
                </c:pt>
                <c:pt idx="9">
                  <c:v>70.3</c:v>
                </c:pt>
                <c:pt idx="10">
                  <c:v>71.099999999999994</c:v>
                </c:pt>
                <c:pt idx="11">
                  <c:v>67.7</c:v>
                </c:pt>
                <c:pt idx="12">
                  <c:v>65.400000000000006</c:v>
                </c:pt>
                <c:pt idx="13">
                  <c:v>53.8</c:v>
                </c:pt>
                <c:pt idx="14">
                  <c:v>67.400000000000006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FF-468F-8389-D9F3F01EF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476240"/>
        <c:axId val="1478477488"/>
      </c:scatterChart>
      <c:valAx>
        <c:axId val="1478476240"/>
        <c:scaling>
          <c:orientation val="minMax"/>
          <c:max val="2021"/>
          <c:min val="2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400"/>
                  <a:t>Yeay</a:t>
                </a:r>
              </a:p>
            </c:rich>
          </c:tx>
          <c:layout>
            <c:manualLayout>
              <c:xMode val="edge"/>
              <c:yMode val="edge"/>
              <c:x val="0.50710745160006687"/>
              <c:y val="0.83014604519302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8477488"/>
        <c:crosses val="autoZero"/>
        <c:crossBetween val="midCat"/>
        <c:majorUnit val="2"/>
      </c:valAx>
      <c:valAx>
        <c:axId val="147847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40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8476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kun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-side</a:t>
            </a:r>
            <a:r>
              <a:rPr lang="en-GB" baseline="0" dirty="0"/>
              <a:t> med standard </a:t>
            </a:r>
            <a:r>
              <a:rPr lang="en-GB" baseline="0" dirty="0" err="1"/>
              <a:t>bilde</a:t>
            </a:r>
            <a:r>
              <a:rPr lang="en-GB" baseline="0" dirty="0"/>
              <a:t>. </a:t>
            </a:r>
            <a:r>
              <a:rPr lang="en-GB" baseline="0" dirty="0" err="1"/>
              <a:t>Bytt</a:t>
            </a:r>
            <a:r>
              <a:rPr lang="en-GB" baseline="0" dirty="0"/>
              <a:t> </a:t>
            </a:r>
            <a:r>
              <a:rPr lang="en-GB" baseline="0" dirty="0" err="1"/>
              <a:t>gjerne</a:t>
            </a:r>
            <a:r>
              <a:rPr lang="en-GB" baseline="0" dirty="0"/>
              <a:t> </a:t>
            </a:r>
            <a:r>
              <a:rPr lang="en-GB" baseline="0" dirty="0" err="1"/>
              <a:t>til</a:t>
            </a:r>
            <a:r>
              <a:rPr lang="en-GB" baseline="0" dirty="0"/>
              <a:t> et </a:t>
            </a:r>
            <a:r>
              <a:rPr lang="en-GB" baseline="0" dirty="0" err="1"/>
              <a:t>annet</a:t>
            </a:r>
            <a:r>
              <a:rPr lang="en-GB" baseline="0" dirty="0"/>
              <a:t> </a:t>
            </a:r>
            <a:r>
              <a:rPr lang="en-GB" baseline="0" dirty="0" err="1"/>
              <a:t>bilde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første</a:t>
            </a:r>
            <a:r>
              <a:rPr lang="en-GB" baseline="0" dirty="0"/>
              <a:t> </a:t>
            </a:r>
            <a:r>
              <a:rPr lang="en-GB" baseline="0" dirty="0" err="1"/>
              <a:t>sliden</a:t>
            </a:r>
            <a:r>
              <a:rPr lang="en-GB" baseline="0"/>
              <a:t>.</a:t>
            </a:r>
          </a:p>
          <a:p>
            <a:endParaRPr lang="en-GB"/>
          </a:p>
          <a:p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å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menyen</a:t>
            </a:r>
            <a:r>
              <a:rPr lang="en-GB" baseline="0" dirty="0"/>
              <a:t>, Vis &gt;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endParaRPr lang="en-GB" baseline="0" dirty="0"/>
          </a:p>
          <a:p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</a:p>
          <a:p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</a:p>
          <a:p>
            <a:r>
              <a:rPr lang="en-GB" baseline="0" dirty="0"/>
              <a:t>-------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Bildeformat-fanen.2.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r>
              <a:rPr lang="en-GB" dirty="0"/>
              <a:t>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5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1404000" tIns="720000" rIns="21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406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9562982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tt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5833122" cy="386441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1" y="587553"/>
            <a:ext cx="5408430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0" hasCustomPrompt="1"/>
          </p:nvPr>
        </p:nvSpPr>
        <p:spPr>
          <a:xfrm>
            <a:off x="1037340" y="1899139"/>
            <a:ext cx="10303932" cy="4268680"/>
          </a:xfrm>
        </p:spPr>
        <p:txBody>
          <a:bodyPr tIns="756000"/>
          <a:lstStyle>
            <a:lvl1pPr marL="0" indent="0" algn="ctr">
              <a:buFont typeface="Arial" charset="0"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 ikonet for å legge inn en tabell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emf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Overskrift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r>
              <a:rPr lang="nb-NO" dirty="0"/>
              <a:t>Nivå 1</a:t>
            </a:r>
          </a:p>
          <a:p>
            <a:pPr lvl="0"/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72" r:id="rId8"/>
    <p:sldLayoutId id="2147483671" r:id="rId9"/>
    <p:sldLayoutId id="2147483663" r:id="rId10"/>
    <p:sldLayoutId id="2147483661" r:id="rId11"/>
    <p:sldLayoutId id="2147483662" r:id="rId12"/>
    <p:sldLayoutId id="2147483654" r:id="rId13"/>
    <p:sldLayoutId id="2147483655" r:id="rId14"/>
    <p:sldLayoutId id="2147483668" r:id="rId15"/>
    <p:sldLayoutId id="2147483670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450"/>
        </a:spcBef>
        <a:spcAft>
          <a:spcPts val="725"/>
        </a:spcAft>
        <a:buClr>
          <a:schemeClr val="accent1"/>
        </a:buClr>
        <a:buFontTx/>
        <a:buBlip>
          <a:blip r:embed="rId20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540000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0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Kristoffer Florvaag-Dybvik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Senior </a:t>
            </a:r>
            <a:r>
              <a:rPr lang="nb-NO" dirty="0" err="1"/>
              <a:t>engineer</a:t>
            </a:r>
            <a:endParaRPr lang="nb-NO" dirty="0"/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impact of Extrap software on ADCP discharge measurements in Norway  </a:t>
            </a:r>
            <a:endParaRPr lang="nb-NO" dirty="0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Climate change or just new software?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FFE89F-551D-CF3E-0C1F-A554BE78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So…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0182CC-A743-352F-7366-414F2E6EB57A}"/>
              </a:ext>
            </a:extLst>
          </p:cNvPr>
          <p:cNvSpPr txBox="1"/>
          <p:nvPr/>
        </p:nvSpPr>
        <p:spPr>
          <a:xfrm>
            <a:off x="6189306" y="3212432"/>
            <a:ext cx="4184543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Do you want </a:t>
            </a:r>
            <a:r>
              <a:rPr lang="en-GB" sz="2000" i="1" dirty="0"/>
              <a:t>consistent</a:t>
            </a:r>
            <a:r>
              <a:rPr lang="en-GB" sz="2000" dirty="0"/>
              <a:t> or </a:t>
            </a:r>
            <a:r>
              <a:rPr lang="en-GB" sz="2000" i="1" dirty="0"/>
              <a:t>correct</a:t>
            </a:r>
            <a:r>
              <a:rPr lang="en-GB" sz="2000" dirty="0"/>
              <a:t> data?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6770FA-CF6C-EE19-ABF2-F129C8540672}"/>
              </a:ext>
            </a:extLst>
          </p:cNvPr>
          <p:cNvSpPr txBox="1"/>
          <p:nvPr/>
        </p:nvSpPr>
        <p:spPr>
          <a:xfrm>
            <a:off x="1489624" y="3612542"/>
            <a:ext cx="3436262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/>
              <a:t>What about flow duisturbance?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1C4066-6D19-04D6-DEA2-0DDADC82EFF4}"/>
              </a:ext>
            </a:extLst>
          </p:cNvPr>
          <p:cNvSpPr txBox="1"/>
          <p:nvPr/>
        </p:nvSpPr>
        <p:spPr>
          <a:xfrm>
            <a:off x="2991520" y="1891961"/>
            <a:ext cx="474200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Are rivers really </a:t>
            </a:r>
            <a:r>
              <a:rPr lang="en-GB" sz="2000" i="1" dirty="0"/>
              <a:t>not</a:t>
            </a:r>
            <a:r>
              <a:rPr lang="en-GB" sz="2000" dirty="0"/>
              <a:t> obeying the power law?</a:t>
            </a:r>
          </a:p>
          <a:p>
            <a:r>
              <a:rPr lang="en-GB" sz="2000" dirty="0"/>
              <a:t>(~ the logarithmic velocity profile)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3973453-DA9F-4A26-98BD-B53464391076}"/>
              </a:ext>
            </a:extLst>
          </p:cNvPr>
          <p:cNvSpPr txBox="1"/>
          <p:nvPr/>
        </p:nvSpPr>
        <p:spPr>
          <a:xfrm>
            <a:off x="5362522" y="4619347"/>
            <a:ext cx="3390352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Soon releasing internal reports</a:t>
            </a:r>
          </a:p>
          <a:p>
            <a:pPr algn="ctr"/>
            <a:r>
              <a:rPr lang="en-GB" sz="2000" b="1" dirty="0"/>
              <a:t>krdy@nve.no</a:t>
            </a:r>
          </a:p>
        </p:txBody>
      </p:sp>
    </p:spTree>
    <p:extLst>
      <p:ext uri="{BB962C8B-B14F-4D97-AF65-F5344CB8AC3E}">
        <p14:creationId xmlns:p14="http://schemas.microsoft.com/office/powerpoint/2010/main" val="64377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381E16-1105-300B-06B1-7EA250C20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408" y="1795689"/>
            <a:ext cx="5154084" cy="38655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E7E790-F8AB-B016-8966-A9650E6C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ADCP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DF9A1C-713E-D61A-3385-76E33D1B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914" y="1795689"/>
            <a:ext cx="4919359" cy="3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:a16="http://schemas.microsoft.com/office/drawing/2014/main" id="{BA317A6C-0453-581A-5661-EB5C3670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81" y="1664466"/>
            <a:ext cx="7026123" cy="381519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sp>
        <p:nvSpPr>
          <p:cNvPr id="9" name="Bildeforklaring formet som en ellipse 5">
            <a:extLst>
              <a:ext uri="{FF2B5EF4-FFF2-40B4-BE49-F238E27FC236}">
                <a16:creationId xmlns:a16="http://schemas.microsoft.com/office/drawing/2014/main" id="{07FAC5ED-387D-F302-392A-BB4657B53A03}"/>
              </a:ext>
            </a:extLst>
          </p:cNvPr>
          <p:cNvSpPr/>
          <p:nvPr/>
        </p:nvSpPr>
        <p:spPr>
          <a:xfrm>
            <a:off x="3229929" y="4488507"/>
            <a:ext cx="2328896" cy="749416"/>
          </a:xfrm>
          <a:prstGeom prst="wedgeEllipseCallout">
            <a:avLst>
              <a:gd name="adj1" fmla="val 51004"/>
              <a:gd name="adj2" fmla="val -201643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Bottom</a:t>
            </a:r>
            <a:r>
              <a:rPr lang="nb-NO" dirty="0"/>
              <a:t> Q</a:t>
            </a:r>
            <a:endParaRPr lang="en-GB" dirty="0"/>
          </a:p>
        </p:txBody>
      </p:sp>
      <p:sp>
        <p:nvSpPr>
          <p:cNvPr id="10" name="Bildeforklaring formet som en ellipse 10">
            <a:extLst>
              <a:ext uri="{FF2B5EF4-FFF2-40B4-BE49-F238E27FC236}">
                <a16:creationId xmlns:a16="http://schemas.microsoft.com/office/drawing/2014/main" id="{4328337A-A8B5-3BA0-F866-B35E0256B49C}"/>
              </a:ext>
            </a:extLst>
          </p:cNvPr>
          <p:cNvSpPr/>
          <p:nvPr/>
        </p:nvSpPr>
        <p:spPr>
          <a:xfrm>
            <a:off x="5807242" y="567238"/>
            <a:ext cx="3632687" cy="749416"/>
          </a:xfrm>
          <a:prstGeom prst="wedgeEllipseCallout">
            <a:avLst>
              <a:gd name="adj1" fmla="val -22248"/>
              <a:gd name="adj2" fmla="val 248525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Top Q</a:t>
            </a:r>
            <a:endParaRPr lang="en-GB" dirty="0"/>
          </a:p>
        </p:txBody>
      </p:sp>
      <p:sp>
        <p:nvSpPr>
          <p:cNvPr id="11" name="Bildeforklaring formet som en ellipse 11">
            <a:extLst>
              <a:ext uri="{FF2B5EF4-FFF2-40B4-BE49-F238E27FC236}">
                <a16:creationId xmlns:a16="http://schemas.microsoft.com/office/drawing/2014/main" id="{EAED6F48-F8B2-15BA-AC45-F15B740C6E55}"/>
              </a:ext>
            </a:extLst>
          </p:cNvPr>
          <p:cNvSpPr/>
          <p:nvPr/>
        </p:nvSpPr>
        <p:spPr>
          <a:xfrm>
            <a:off x="9714492" y="1883492"/>
            <a:ext cx="2328896" cy="749416"/>
          </a:xfrm>
          <a:prstGeom prst="wedgeEllipseCallout">
            <a:avLst>
              <a:gd name="adj1" fmla="val -73887"/>
              <a:gd name="adj2" fmla="val 100567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i="1" dirty="0"/>
              <a:t>Edge Q</a:t>
            </a:r>
            <a:endParaRPr lang="en-GB" i="1" dirty="0"/>
          </a:p>
        </p:txBody>
      </p:sp>
      <p:sp>
        <p:nvSpPr>
          <p:cNvPr id="12" name="Bildeforklaring formet som en ellipse 12">
            <a:extLst>
              <a:ext uri="{FF2B5EF4-FFF2-40B4-BE49-F238E27FC236}">
                <a16:creationId xmlns:a16="http://schemas.microsoft.com/office/drawing/2014/main" id="{BC3EDF90-D043-D519-B785-EAA88035CE51}"/>
              </a:ext>
            </a:extLst>
          </p:cNvPr>
          <p:cNvSpPr/>
          <p:nvPr/>
        </p:nvSpPr>
        <p:spPr>
          <a:xfrm>
            <a:off x="427619" y="2423251"/>
            <a:ext cx="1665469" cy="749416"/>
          </a:xfrm>
          <a:prstGeom prst="wedgeEllipseCallout">
            <a:avLst>
              <a:gd name="adj1" fmla="val 88821"/>
              <a:gd name="adj2" fmla="val 21136"/>
            </a:avLst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i="1" dirty="0"/>
              <a:t>Edge Q</a:t>
            </a:r>
            <a:endParaRPr lang="en-GB" i="1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0D8122F-D40F-98B8-27F9-BE58169F1609}"/>
              </a:ext>
            </a:extLst>
          </p:cNvPr>
          <p:cNvSpPr txBox="1"/>
          <p:nvPr/>
        </p:nvSpPr>
        <p:spPr>
          <a:xfrm>
            <a:off x="4079788" y="5823333"/>
            <a:ext cx="35230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extrapolate</a:t>
            </a:r>
            <a:r>
              <a:rPr lang="nb-NO" dirty="0"/>
              <a:t> </a:t>
            </a:r>
            <a:r>
              <a:rPr lang="nb-NO" dirty="0" err="1"/>
              <a:t>top</a:t>
            </a:r>
            <a:r>
              <a:rPr lang="nb-NO" dirty="0"/>
              <a:t> &amp; </a:t>
            </a:r>
            <a:r>
              <a:rPr lang="nb-NO" dirty="0" err="1"/>
              <a:t>bottom</a:t>
            </a:r>
            <a:r>
              <a:rPr lang="nb-NO" dirty="0"/>
              <a:t> </a:t>
            </a:r>
          </a:p>
          <a:p>
            <a:pPr algn="ctr"/>
            <a:r>
              <a:rPr lang="nb-NO" sz="1400" dirty="0"/>
              <a:t>(&amp; sides)</a:t>
            </a:r>
          </a:p>
        </p:txBody>
      </p:sp>
    </p:spTree>
    <p:extLst>
      <p:ext uri="{BB962C8B-B14F-4D97-AF65-F5344CB8AC3E}">
        <p14:creationId xmlns:p14="http://schemas.microsoft.com/office/powerpoint/2010/main" val="110886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2895B64-12DE-66CF-FBD4-83198CBD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73" y="2613846"/>
            <a:ext cx="2880000" cy="271518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F9E1CA8-752F-7361-CEB3-F4BF2CD22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08" y="1768708"/>
            <a:ext cx="2880000" cy="2788410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8F8CF60-483D-DF20-1C4E-D7F77AC5D735}"/>
              </a:ext>
            </a:extLst>
          </p:cNvPr>
          <p:cNvSpPr txBox="1"/>
          <p:nvPr/>
        </p:nvSpPr>
        <p:spPr>
          <a:xfrm>
            <a:off x="1123101" y="4590363"/>
            <a:ext cx="142218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CNS</a:t>
            </a:r>
          </a:p>
          <a:p>
            <a:r>
              <a:rPr lang="nb-NO" sz="1400" dirty="0"/>
              <a:t>- </a:t>
            </a:r>
            <a:r>
              <a:rPr lang="nb-NO" sz="1400" dirty="0" err="1"/>
              <a:t>Constant</a:t>
            </a:r>
            <a:r>
              <a:rPr lang="nb-NO" sz="1400" dirty="0"/>
              <a:t> </a:t>
            </a:r>
            <a:r>
              <a:rPr lang="nb-NO" sz="1400" dirty="0" err="1"/>
              <a:t>top</a:t>
            </a:r>
            <a:endParaRPr lang="nb-NO" sz="1400" dirty="0"/>
          </a:p>
          <a:p>
            <a:r>
              <a:rPr lang="nb-NO" sz="1400" dirty="0"/>
              <a:t>- No-slip </a:t>
            </a:r>
            <a:r>
              <a:rPr lang="nb-NO" sz="1400" dirty="0" err="1"/>
              <a:t>bottom</a:t>
            </a:r>
            <a:endParaRPr lang="nb-NO" sz="14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7A5C9D5-6FD8-41AA-FF99-434C79822A5F}"/>
              </a:ext>
            </a:extLst>
          </p:cNvPr>
          <p:cNvSpPr txBox="1"/>
          <p:nvPr/>
        </p:nvSpPr>
        <p:spPr>
          <a:xfrm>
            <a:off x="4298863" y="5385183"/>
            <a:ext cx="163859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PP</a:t>
            </a:r>
          </a:p>
          <a:p>
            <a:r>
              <a:rPr lang="nb-NO" sz="1400" dirty="0"/>
              <a:t>- Power-</a:t>
            </a:r>
            <a:r>
              <a:rPr lang="nb-NO" sz="1400" dirty="0" err="1"/>
              <a:t>law</a:t>
            </a:r>
            <a:r>
              <a:rPr lang="nb-NO" sz="1400" dirty="0"/>
              <a:t> </a:t>
            </a:r>
            <a:r>
              <a:rPr lang="nb-NO" sz="1400" dirty="0" err="1"/>
              <a:t>top</a:t>
            </a:r>
            <a:endParaRPr lang="nb-NO" sz="1400" dirty="0"/>
          </a:p>
          <a:p>
            <a:r>
              <a:rPr lang="nb-NO" sz="1400" dirty="0"/>
              <a:t>- Power-</a:t>
            </a:r>
            <a:r>
              <a:rPr lang="nb-NO" sz="1400" dirty="0" err="1"/>
              <a:t>law</a:t>
            </a:r>
            <a:r>
              <a:rPr lang="nb-NO" sz="1400" dirty="0"/>
              <a:t> </a:t>
            </a:r>
            <a:r>
              <a:rPr lang="nb-NO" sz="1400" dirty="0" err="1"/>
              <a:t>bottom</a:t>
            </a:r>
            <a:endParaRPr lang="nb-NO" sz="14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EBB157E-BF95-C7D1-570F-7B5FD820BFAC}"/>
              </a:ext>
            </a:extLst>
          </p:cNvPr>
          <p:cNvSpPr txBox="1"/>
          <p:nvPr/>
        </p:nvSpPr>
        <p:spPr>
          <a:xfrm>
            <a:off x="8485695" y="5412629"/>
            <a:ext cx="2047355" cy="882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Power </a:t>
            </a:r>
            <a:r>
              <a:rPr lang="nb-NO" sz="1400" dirty="0" err="1"/>
              <a:t>law</a:t>
            </a:r>
            <a:r>
              <a:rPr lang="nb-NO" sz="1400" dirty="0"/>
              <a:t>:</a:t>
            </a:r>
          </a:p>
          <a:p>
            <a:r>
              <a:rPr lang="nb-NO" sz="1400" dirty="0"/>
              <a:t>U(z)=C*</a:t>
            </a:r>
            <a:r>
              <a:rPr lang="nb-NO" sz="1400" dirty="0" err="1"/>
              <a:t>z</a:t>
            </a:r>
            <a:r>
              <a:rPr lang="nb-NO" sz="1400" baseline="30000" dirty="0" err="1"/>
              <a:t>n</a:t>
            </a:r>
            <a:endParaRPr lang="nb-NO" sz="1400" baseline="30000" dirty="0"/>
          </a:p>
          <a:p>
            <a:endParaRPr lang="nb-NO" sz="1400" baseline="30000" dirty="0"/>
          </a:p>
          <a:p>
            <a:r>
              <a:rPr lang="nb-NO" sz="1400" dirty="0" err="1"/>
              <a:t>Default</a:t>
            </a:r>
            <a:r>
              <a:rPr lang="nb-NO" sz="1400" dirty="0"/>
              <a:t> n = 1/6 (~0.1667)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0D7109-3B7D-03A9-8FD6-11B020BAC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704" y="30904"/>
            <a:ext cx="4523875" cy="20834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BDCF45A-112B-8D11-9B23-50577FEB6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461" y="3181963"/>
            <a:ext cx="2853206" cy="20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Background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2895B64-12DE-66CF-FBD4-83198CBD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67" y="1819604"/>
            <a:ext cx="3097669" cy="2920393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1809EF9-EA42-60EB-303D-64C4D7CC0F80}"/>
              </a:ext>
            </a:extLst>
          </p:cNvPr>
          <p:cNvSpPr txBox="1"/>
          <p:nvPr/>
        </p:nvSpPr>
        <p:spPr>
          <a:xfrm>
            <a:off x="6404783" y="5535842"/>
            <a:ext cx="30268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Extrap (Qrev/QrevInt)</a:t>
            </a:r>
          </a:p>
          <a:p>
            <a:r>
              <a:rPr lang="nb-NO" sz="1400" b="1" dirty="0"/>
              <a:t>Relative </a:t>
            </a:r>
            <a:r>
              <a:rPr lang="nb-NO" sz="1400" b="1" dirty="0" err="1"/>
              <a:t>depth</a:t>
            </a:r>
            <a:r>
              <a:rPr lang="nb-NO" sz="1400" b="1" dirty="0"/>
              <a:t> </a:t>
            </a:r>
            <a:r>
              <a:rPr lang="nb-NO" sz="1400" b="1" dirty="0" err="1"/>
              <a:t>vs</a:t>
            </a:r>
            <a:r>
              <a:rPr lang="nb-NO" sz="1400" b="1" dirty="0"/>
              <a:t> relative </a:t>
            </a:r>
            <a:r>
              <a:rPr lang="nb-NO" sz="1400" b="1" dirty="0" err="1"/>
              <a:t>velocity</a:t>
            </a:r>
            <a:r>
              <a:rPr lang="nb-NO" sz="1400" b="1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9643C18-15E2-A40F-4810-13763A195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44" y="1112195"/>
            <a:ext cx="4715533" cy="433448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83FC4D5-0059-9877-ECC1-AC2DF643E9A8}"/>
              </a:ext>
            </a:extLst>
          </p:cNvPr>
          <p:cNvSpPr txBox="1"/>
          <p:nvPr/>
        </p:nvSpPr>
        <p:spPr>
          <a:xfrm>
            <a:off x="1569208" y="5015789"/>
            <a:ext cx="167026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WinRiver/RSL</a:t>
            </a:r>
          </a:p>
          <a:p>
            <a:r>
              <a:rPr lang="nb-NO" sz="1400" b="1" dirty="0"/>
              <a:t>Depth </a:t>
            </a:r>
            <a:r>
              <a:rPr lang="nb-NO" sz="1400" b="1" dirty="0" err="1"/>
              <a:t>vs</a:t>
            </a:r>
            <a:r>
              <a:rPr lang="nb-NO" sz="1400" b="1" dirty="0"/>
              <a:t> </a:t>
            </a:r>
            <a:r>
              <a:rPr lang="nb-NO" sz="1400" b="1" dirty="0" err="1"/>
              <a:t>velocity</a:t>
            </a:r>
            <a:r>
              <a:rPr lang="nb-NO" sz="1400" b="1" dirty="0"/>
              <a:t> 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063C8FAC-3789-7041-A7A7-F8616389DE38}"/>
              </a:ext>
            </a:extLst>
          </p:cNvPr>
          <p:cNvSpPr/>
          <p:nvPr/>
        </p:nvSpPr>
        <p:spPr>
          <a:xfrm>
            <a:off x="4636168" y="2847474"/>
            <a:ext cx="794085" cy="10828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09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Did</a:t>
            </a:r>
            <a:r>
              <a:rPr lang="nb-NO" dirty="0"/>
              <a:t> Extrap/Qrev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extrapolate</a:t>
            </a:r>
            <a:r>
              <a:rPr lang="nb-NO" dirty="0"/>
              <a:t>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3BC0DF-4ECA-4C74-83F9-8419F516465B}"/>
              </a:ext>
            </a:extLst>
          </p:cNvPr>
          <p:cNvSpPr txBox="1"/>
          <p:nvPr/>
        </p:nvSpPr>
        <p:spPr>
          <a:xfrm>
            <a:off x="9636213" y="2582779"/>
            <a:ext cx="142218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CNS</a:t>
            </a:r>
          </a:p>
          <a:p>
            <a:r>
              <a:rPr lang="nb-NO" sz="1400" dirty="0"/>
              <a:t>- </a:t>
            </a:r>
            <a:r>
              <a:rPr lang="nb-NO" sz="1400" dirty="0" err="1"/>
              <a:t>Constant</a:t>
            </a:r>
            <a:r>
              <a:rPr lang="nb-NO" sz="1400" dirty="0"/>
              <a:t> </a:t>
            </a:r>
            <a:r>
              <a:rPr lang="nb-NO" sz="1400" dirty="0" err="1"/>
              <a:t>top</a:t>
            </a:r>
            <a:endParaRPr lang="nb-NO" sz="1400" dirty="0"/>
          </a:p>
          <a:p>
            <a:r>
              <a:rPr lang="nb-NO" sz="1400" dirty="0"/>
              <a:t>- No-slip </a:t>
            </a:r>
            <a:r>
              <a:rPr lang="nb-NO" sz="1400" dirty="0" err="1"/>
              <a:t>bottom</a:t>
            </a:r>
            <a:endParaRPr lang="nb-NO" sz="1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E023AB5-A5E2-9042-D893-25B4803490C7}"/>
              </a:ext>
            </a:extLst>
          </p:cNvPr>
          <p:cNvSpPr txBox="1"/>
          <p:nvPr/>
        </p:nvSpPr>
        <p:spPr>
          <a:xfrm>
            <a:off x="9636213" y="3650608"/>
            <a:ext cx="163859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PP</a:t>
            </a:r>
          </a:p>
          <a:p>
            <a:r>
              <a:rPr lang="nb-NO" sz="1400" dirty="0"/>
              <a:t>- Power-</a:t>
            </a:r>
            <a:r>
              <a:rPr lang="nb-NO" sz="1400" dirty="0" err="1"/>
              <a:t>law</a:t>
            </a:r>
            <a:r>
              <a:rPr lang="nb-NO" sz="1400" dirty="0"/>
              <a:t> </a:t>
            </a:r>
            <a:r>
              <a:rPr lang="nb-NO" sz="1400" dirty="0" err="1"/>
              <a:t>top</a:t>
            </a:r>
            <a:endParaRPr lang="nb-NO" sz="1400" dirty="0"/>
          </a:p>
          <a:p>
            <a:r>
              <a:rPr lang="nb-NO" sz="1400" dirty="0"/>
              <a:t>- Power-</a:t>
            </a:r>
            <a:r>
              <a:rPr lang="nb-NO" sz="1400" dirty="0" err="1"/>
              <a:t>law</a:t>
            </a:r>
            <a:r>
              <a:rPr lang="nb-NO" sz="1400" dirty="0"/>
              <a:t> </a:t>
            </a:r>
            <a:r>
              <a:rPr lang="nb-NO" sz="1400" dirty="0" err="1"/>
              <a:t>bottom</a:t>
            </a:r>
            <a:endParaRPr lang="nb-NO" sz="14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D2CF06-8F88-2531-68A6-4106BC1DF324}"/>
              </a:ext>
            </a:extLst>
          </p:cNvPr>
          <p:cNvSpPr txBox="1"/>
          <p:nvPr/>
        </p:nvSpPr>
        <p:spPr>
          <a:xfrm>
            <a:off x="9648236" y="4648066"/>
            <a:ext cx="2047355" cy="882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400" dirty="0"/>
              <a:t>Power </a:t>
            </a:r>
            <a:r>
              <a:rPr lang="nb-NO" sz="1400" dirty="0" err="1"/>
              <a:t>law</a:t>
            </a:r>
            <a:r>
              <a:rPr lang="nb-NO" sz="1400" dirty="0"/>
              <a:t>:</a:t>
            </a:r>
          </a:p>
          <a:p>
            <a:r>
              <a:rPr lang="nb-NO" sz="1400" dirty="0"/>
              <a:t>U(z)=C*</a:t>
            </a:r>
            <a:r>
              <a:rPr lang="nb-NO" sz="1400" dirty="0" err="1"/>
              <a:t>z</a:t>
            </a:r>
            <a:r>
              <a:rPr lang="nb-NO" sz="1400" baseline="30000" dirty="0" err="1"/>
              <a:t>n</a:t>
            </a:r>
            <a:endParaRPr lang="nb-NO" sz="1400" baseline="30000" dirty="0"/>
          </a:p>
          <a:p>
            <a:endParaRPr lang="nb-NO" sz="1400" baseline="30000" dirty="0"/>
          </a:p>
          <a:p>
            <a:r>
              <a:rPr lang="nb-NO" sz="1400" dirty="0" err="1"/>
              <a:t>Default</a:t>
            </a:r>
            <a:r>
              <a:rPr lang="nb-NO" sz="1400" dirty="0"/>
              <a:t> n = 1/6 (~0.1667)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972B4E3-7CB4-8A89-1116-B045A8848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279507"/>
              </p:ext>
            </p:extLst>
          </p:nvPr>
        </p:nvGraphicFramePr>
        <p:xfrm>
          <a:off x="850727" y="1326984"/>
          <a:ext cx="7997997" cy="431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42E06141-5549-31C5-CDE0-02D2F4AA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32" y="5711388"/>
            <a:ext cx="2024167" cy="9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32ACF1-5518-8EB2-AE6D-0E962299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discharge?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A56F57-78F0-451F-6D67-B018919D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98" y="2509433"/>
            <a:ext cx="1629817" cy="153654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32B4C1-42C9-64D3-2D85-B4B1E788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29" y="2666320"/>
            <a:ext cx="1500945" cy="1379657"/>
          </a:xfrm>
          <a:prstGeom prst="rect">
            <a:avLst/>
          </a:prstGeom>
        </p:spPr>
      </p:pic>
      <p:sp>
        <p:nvSpPr>
          <p:cNvPr id="7" name="Pil: høyre 6">
            <a:extLst>
              <a:ext uri="{FF2B5EF4-FFF2-40B4-BE49-F238E27FC236}">
                <a16:creationId xmlns:a16="http://schemas.microsoft.com/office/drawing/2014/main" id="{4CCB6C38-4328-802A-5BC9-5DCAF22C9372}"/>
              </a:ext>
            </a:extLst>
          </p:cNvPr>
          <p:cNvSpPr/>
          <p:nvPr/>
        </p:nvSpPr>
        <p:spPr>
          <a:xfrm>
            <a:off x="2450432" y="2982197"/>
            <a:ext cx="625641" cy="5910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6273FCE-024C-5D78-280C-4BE6113B164D}"/>
              </a:ext>
            </a:extLst>
          </p:cNvPr>
          <p:cNvSpPr txBox="1"/>
          <p:nvPr/>
        </p:nvSpPr>
        <p:spPr>
          <a:xfrm>
            <a:off x="6280870" y="1677084"/>
            <a:ext cx="17632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600" dirty="0"/>
              <a:t>Discharge </a:t>
            </a:r>
            <a:r>
              <a:rPr lang="nb-NO" sz="1600" dirty="0" err="1"/>
              <a:t>goes</a:t>
            </a:r>
            <a:r>
              <a:rPr lang="nb-NO" sz="1600" dirty="0"/>
              <a:t> up!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5526115-D1B9-D15D-55B8-9CFF0FFD04AC}"/>
              </a:ext>
            </a:extLst>
          </p:cNvPr>
          <p:cNvSpPr txBox="1"/>
          <p:nvPr/>
        </p:nvSpPr>
        <p:spPr>
          <a:xfrm>
            <a:off x="8259073" y="2072912"/>
            <a:ext cx="170674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600" dirty="0"/>
              <a:t>No! It </a:t>
            </a:r>
            <a:r>
              <a:rPr lang="nb-NO" sz="1600" dirty="0" err="1"/>
              <a:t>goes</a:t>
            </a:r>
            <a:r>
              <a:rPr lang="nb-NO" sz="1600" dirty="0"/>
              <a:t> </a:t>
            </a:r>
            <a:r>
              <a:rPr lang="nb-NO" sz="1600" dirty="0" err="1"/>
              <a:t>down</a:t>
            </a:r>
            <a:r>
              <a:rPr lang="nb-NO" sz="1600" dirty="0"/>
              <a:t>!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D597B3-E67F-84AB-131F-B673F28C5582}"/>
              </a:ext>
            </a:extLst>
          </p:cNvPr>
          <p:cNvSpPr txBox="1"/>
          <p:nvPr/>
        </p:nvSpPr>
        <p:spPr>
          <a:xfrm>
            <a:off x="6440369" y="2617515"/>
            <a:ext cx="21587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sz="1600" dirty="0"/>
              <a:t>Cool </a:t>
            </a:r>
            <a:r>
              <a:rPr lang="nb-NO" sz="1600" dirty="0" err="1"/>
              <a:t>down</a:t>
            </a:r>
            <a:r>
              <a:rPr lang="nb-NO" sz="1600" dirty="0"/>
              <a:t>. No </a:t>
            </a:r>
            <a:r>
              <a:rPr lang="nb-NO" sz="1600" dirty="0" err="1"/>
              <a:t>change</a:t>
            </a:r>
            <a:r>
              <a:rPr lang="nb-NO" sz="1600" dirty="0"/>
              <a:t>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6E67A52-B2AF-2F29-740D-F8A86B745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94" y="3227007"/>
            <a:ext cx="5475509" cy="32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32ACF1-5518-8EB2-AE6D-0E962299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discharge?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B34CF91C-B2C8-B021-E246-85471F49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8" y="1273495"/>
            <a:ext cx="10800000" cy="49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32ACF1-5518-8EB2-AE6D-0E962299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discharge?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6B562D-2A65-9DE5-DCAB-4C69C8EF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3" y="1300259"/>
            <a:ext cx="10800000" cy="49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2768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_mal_2018-03-01.potx" id="{441773D0-921E-46BC-8347-F117F7B11E9E}" vid="{E0C7CFF5-E8F9-414F-987A-5AEFAE0128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NVE-PPmal_2018</Template>
  <TotalTime>805</TotalTime>
  <Words>330</Words>
  <Application>Microsoft Office PowerPoint</Application>
  <PresentationFormat>Widescreen</PresentationFormat>
  <Paragraphs>66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NVE</vt:lpstr>
      <vt:lpstr>Climate change or just new software?</vt:lpstr>
      <vt:lpstr>ADCP </vt:lpstr>
      <vt:lpstr>Background</vt:lpstr>
      <vt:lpstr>Background</vt:lpstr>
      <vt:lpstr>Background</vt:lpstr>
      <vt:lpstr>Did Extrap/Qrev change how we extrapolate?</vt:lpstr>
      <vt:lpstr>What about calculated discharge?</vt:lpstr>
      <vt:lpstr>What about calculated discharge?</vt:lpstr>
      <vt:lpstr>What about calculated discharge?</vt:lpstr>
      <vt:lpstr>So…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or just new software?</dc:title>
  <dc:creator>Kristoffer Florvaag-Dybvik</dc:creator>
  <cp:lastModifiedBy>Kristoffer [hotmail] Florvaag-Dybvik</cp:lastModifiedBy>
  <cp:revision>14</cp:revision>
  <dcterms:created xsi:type="dcterms:W3CDTF">2022-05-23T19:38:39Z</dcterms:created>
  <dcterms:modified xsi:type="dcterms:W3CDTF">2022-05-26T11:35:11Z</dcterms:modified>
</cp:coreProperties>
</file>