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5.xml.rels" ContentType="application/vnd.openxmlformats-package.relationships+xml"/>
  <Override PartName="/ppt/notesSlides/notesSlide5.xml" ContentType="application/vnd.openxmlformats-officedocument.presentationml.notesSlide+xml"/>
  <Override PartName="/ppt/_rels/presentation.xml.rels" ContentType="application/vnd.openxmlformats-package.relationships+xml"/>
  <Override PartName="/ppt/media/image29.png" ContentType="image/png"/>
  <Override PartName="/ppt/media/image26.jpeg" ContentType="image/jpeg"/>
  <Override PartName="/ppt/media/image42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.jpeg" ContentType="image/jpeg"/>
  <Override PartName="/ppt/media/image10.png" ContentType="image/png"/>
  <Override PartName="/ppt/media/image47.png" ContentType="image/png"/>
  <Override PartName="/ppt/media/image28.png" ContentType="image/png"/>
  <Override PartName="/ppt/media/image7.jpeg" ContentType="image/jpeg"/>
  <Override PartName="/ppt/media/image38.jpeg" ContentType="image/jpeg"/>
  <Override PartName="/ppt/media/image5.png" ContentType="image/png"/>
  <Override PartName="/ppt/media/image35.png" ContentType="image/png"/>
  <Override PartName="/ppt/media/image2.jpeg" ContentType="image/jpeg"/>
  <Override PartName="/ppt/media/image20.png" ContentType="image/png"/>
  <Override PartName="/ppt/media/image3.png" ContentType="image/png"/>
  <Override PartName="/ppt/media/image33.png" ContentType="image/png"/>
  <Override PartName="/ppt/media/image36.png" ContentType="image/png"/>
  <Override PartName="/ppt/media/image37.png" ContentType="image/png"/>
  <Override PartName="/ppt/media/image40.png" ContentType="image/png"/>
  <Override PartName="/ppt/media/image54.png" ContentType="image/png"/>
  <Override PartName="/ppt/media/image41.jpeg" ContentType="image/jpeg"/>
  <Override PartName="/ppt/media/image44.png" ContentType="image/png"/>
  <Override PartName="/ppt/media/image46.png" ContentType="image/png"/>
  <Override PartName="/ppt/media/image45.png" ContentType="image/png"/>
  <Override PartName="/ppt/media/image51.jpeg" ContentType="image/jpeg"/>
  <Override PartName="/ppt/media/image53.jpeg" ContentType="image/jpeg"/>
  <Override PartName="/ppt/media/image43.png" ContentType="image/png"/>
  <Override PartName="/ppt/media/image52.jpeg" ContentType="image/jpeg"/>
  <Override PartName="/ppt/media/image8.png" ContentType="image/png"/>
  <Override PartName="/ppt/media/image55.png" ContentType="image/png"/>
  <Override PartName="/ppt/media/image6.jpeg" ContentType="image/jpeg"/>
  <Override PartName="/ppt/media/image18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49.png" ContentType="image/png"/>
  <Override PartName="/ppt/media/image12.png" ContentType="image/png"/>
  <Override PartName="/ppt/media/image39.png" ContentType="image/png"/>
  <Override PartName="/ppt/media/image9.png" ContentType="image/png"/>
  <Override PartName="/ppt/media/image4.png" ContentType="image/png"/>
  <Override PartName="/ppt/media/image34.png" ContentType="image/png"/>
  <Override PartName="/ppt/media/image11.png" ContentType="image/png"/>
  <Override PartName="/ppt/media/image48.png" ContentType="image/png"/>
  <Override PartName="/ppt/media/image13.png" ContentType="image/png"/>
  <Override PartName="/ppt/media/image27.jpeg" ContentType="image/jpeg"/>
  <Override PartName="/ppt/media/image50.jpeg" ContentType="image/jpeg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12192000" cy="6858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move the slide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IN" sz="2000" spc="-1" strike="noStrike">
                <a:latin typeface="Arial"/>
              </a:rPr>
              <a:t>Click to edit the notes format</a:t>
            </a:r>
            <a:endParaRPr b="0" lang="en-IN" sz="20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IN" sz="1400" spc="-1" strike="noStrike">
                <a:latin typeface="Times New Roman"/>
              </a:rPr>
              <a:t>&lt;header&gt;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IN" sz="1400" spc="-1" strike="noStrike">
                <a:latin typeface="Times New Roman"/>
              </a:rPr>
              <a:t>&lt;date/time&gt;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IN" sz="1400" spc="-1" strike="noStrike">
                <a:latin typeface="Times New Roman"/>
              </a:rPr>
              <a:t>&lt;footer&gt;</a:t>
            </a:r>
            <a:endParaRPr b="0" lang="en-IN" sz="1400" spc="-1" strike="noStrike">
              <a:latin typeface="Times New Roman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8F8E4F6-05EC-46D5-AE7A-418D49409949}" type="slidenum">
              <a:rPr b="0" lang="en-IN" sz="1400" spc="-1" strike="noStrike">
                <a:latin typeface="Times New Roman"/>
              </a:rPr>
              <a:t>&lt;number&gt;</a:t>
            </a:fld>
            <a:endParaRPr b="0" lang="en-IN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ldImg"/>
          </p:nvPr>
        </p:nvSpPr>
        <p:spPr>
          <a:xfrm>
            <a:off x="480960" y="1279440"/>
            <a:ext cx="6135480" cy="3450960"/>
          </a:xfrm>
          <a:prstGeom prst="rect">
            <a:avLst/>
          </a:prstGeom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709560" y="4925880"/>
            <a:ext cx="5678280" cy="4027320"/>
          </a:xfrm>
          <a:prstGeom prst="rect">
            <a:avLst/>
          </a:prstGeom>
        </p:spPr>
        <p:txBody>
          <a:bodyPr lIns="94680" rIns="94680" tIns="47520" bIns="4752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de-DE" sz="2000" spc="-1" strike="noStrike">
                <a:latin typeface="Arial"/>
              </a:rPr>
              <a:t>Say that you test two different domains ;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Deneke et al., AMT, 2021 Increasing the spatial resolution of cloud property retrievals from Meteosat SEVIRI by use of its high-resolution visible channel: implementation and examples</a:t>
            </a:r>
            <a:endParaRPr b="0" lang="en-IN" sz="1200" spc="-1" strike="noStrike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4020480" y="9720720"/>
            <a:ext cx="3075480" cy="51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4" descr="M:\Marketing\Debora_Schiffer\016\016_Präsentationsvorlagen_UzK\016_PPT_Lay_Titel_16zu9.jpg"/>
          <p:cNvPicPr/>
          <p:nvPr/>
        </p:nvPicPr>
        <p:blipFill>
          <a:blip r:embed="rId2"/>
          <a:stretch/>
        </p:blipFill>
        <p:spPr>
          <a:xfrm>
            <a:off x="0" y="-1440"/>
            <a:ext cx="12189240" cy="6857640"/>
          </a:xfrm>
          <a:prstGeom prst="rect">
            <a:avLst/>
          </a:prstGeom>
          <a:ln>
            <a:noFill/>
          </a:ln>
        </p:spPr>
      </p:pic>
      <p:pic>
        <p:nvPicPr>
          <p:cNvPr id="1" name="Picture 5" descr="M:\Marketing\CD\CD_Logos\UzK_Logo_Quadrat_uniblau\UzK_LogoQuadrat.jpg"/>
          <p:cNvPicPr/>
          <p:nvPr/>
        </p:nvPicPr>
        <p:blipFill>
          <a:blip r:embed="rId3"/>
          <a:stretch/>
        </p:blipFill>
        <p:spPr>
          <a:xfrm>
            <a:off x="10120320" y="233640"/>
            <a:ext cx="1838160" cy="9338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0"/>
            <a:ext cx="12190320" cy="1086120"/>
          </a:xfrm>
          <a:prstGeom prst="rect">
            <a:avLst/>
          </a:prstGeom>
          <a:solidFill>
            <a:srgbClr val="457a9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0" y="6738840"/>
            <a:ext cx="12190320" cy="117360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3"/>
          <p:cNvSpPr/>
          <p:nvPr/>
        </p:nvSpPr>
        <p:spPr>
          <a:xfrm>
            <a:off x="11509920" y="6443280"/>
            <a:ext cx="717480" cy="35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1F7DD748-427F-4C2D-8B16-ED88FC3B1185}" type="slidenum">
              <a:rPr b="0" lang="en-US" sz="1600" spc="-1" strike="noStrike">
                <a:solidFill>
                  <a:srgbClr val="4e7d92"/>
                </a:solidFill>
                <a:latin typeface="Calibri"/>
                <a:ea typeface="Arial"/>
              </a:rPr>
              <a:t>&lt;number&gt;</a:t>
            </a:fld>
            <a:endParaRPr b="0" lang="en-IN" sz="1600" spc="-1" strike="noStrike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-2520" y="6460920"/>
            <a:ext cx="8939880" cy="2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de-DE" sz="1100" spc="-1" strike="noStrike">
                <a:solidFill>
                  <a:srgbClr val="000000"/>
                </a:solidFill>
                <a:latin typeface="Arial"/>
                <a:ea typeface="DejaVu Sans"/>
              </a:rPr>
              <a:t>EGU 2022 | Institute for Geophysics and Meteorology, University of Cologne | Chatterjee, Dwaipayan |</a:t>
            </a:r>
            <a:fld id="{3C70C23B-012C-4EBC-9F4F-D9CE345E203E}" type="datetime1">
              <a:rPr b="0" i="1" lang="de-DE" sz="1000" spc="-1" strike="noStrike">
                <a:solidFill>
                  <a:srgbClr val="000000"/>
                </a:solidFill>
                <a:latin typeface="Arial"/>
                <a:ea typeface="DejaVu Sans"/>
              </a:rPr>
              <a:t>21.05.2022</a:t>
            </a:fld>
            <a:endParaRPr b="0" lang="en-IN" sz="1000" spc="-1" strike="noStrike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12190320" cy="1086120"/>
          </a:xfrm>
          <a:prstGeom prst="rect">
            <a:avLst/>
          </a:prstGeom>
          <a:solidFill>
            <a:srgbClr val="457a9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0" y="6738840"/>
            <a:ext cx="12190320" cy="117360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3"/>
          <p:cNvSpPr/>
          <p:nvPr/>
        </p:nvSpPr>
        <p:spPr>
          <a:xfrm>
            <a:off x="11509920" y="6443280"/>
            <a:ext cx="717480" cy="35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A96F3C67-1D0C-439A-A26F-76E7AED22C08}" type="slidenum">
              <a:rPr b="0" lang="en-US" sz="1600" spc="-1" strike="noStrike">
                <a:solidFill>
                  <a:srgbClr val="4e7d92"/>
                </a:solidFill>
                <a:latin typeface="Calibri"/>
                <a:ea typeface="DejaVu Sans"/>
              </a:rPr>
              <a:t>&lt;number&gt;</a:t>
            </a:fld>
            <a:endParaRPr b="0" lang="en-IN" sz="1600" spc="-1" strike="noStrike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-14760" y="6460920"/>
            <a:ext cx="8795880" cy="2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de-DE" sz="1100" spc="-1" strike="noStrike">
                <a:solidFill>
                  <a:srgbClr val="000000"/>
                </a:solidFill>
                <a:latin typeface="Arial"/>
                <a:ea typeface="DejaVu Sans"/>
              </a:rPr>
              <a:t>European Geosciences Union 2022 | Institute for Geophysics and Meteorology, University of Cologne | Chatterjee, Dwaipayan |</a:t>
            </a:r>
            <a:fld id="{FF8259D9-465C-476A-93A9-BB0FDC14F14B}" type="datetime1">
              <a:rPr b="0" i="1" lang="de-DE" sz="1000" spc="-1" strike="noStrike">
                <a:solidFill>
                  <a:srgbClr val="000000"/>
                </a:solidFill>
                <a:latin typeface="Arial"/>
                <a:ea typeface="DejaVu Sans"/>
              </a:rPr>
              <a:t>21.05.2022</a:t>
            </a:fld>
            <a:endParaRPr b="0" lang="en-IN" sz="10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hyperlink" Target="https://unsplash.com/photos/yZygONrUBe8" TargetMode="External"/><Relationship Id="rId8" Type="http://schemas.openxmlformats.org/officeDocument/2006/relationships/image" Target="../media/image9.png"/><Relationship Id="rId9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hyperlink" Target="https://agupubs.onlinelibrary.wiley.com/doi/full/10.1029/2020GL091001" TargetMode="External"/><Relationship Id="rId5" Type="http://schemas.openxmlformats.org/officeDocument/2006/relationships/hyperlink" Target="https://agupubs.onlinelibrary.wiley.com/doi/full/10.1029/2019GL085190" TargetMode="External"/><Relationship Id="rId6" Type="http://schemas.openxmlformats.org/officeDocument/2006/relationships/hyperlink" Target="https://rmets.onlinelibrary.wiley.com/doi/full/10.1002/qj.3662" TargetMode="External"/><Relationship Id="rId7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hyperlink" Target="https://unsplash.com/s/photos/clouds" TargetMode="External"/><Relationship Id="rId11" Type="http://schemas.openxmlformats.org/officeDocument/2006/relationships/hyperlink" Target="https://www.flaticon.com/" TargetMode="External"/><Relationship Id="rId1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hyperlink" Target="https://www.flaticon.com/" TargetMode="External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hyperlink" Target="https://www.flaticon.com/" TargetMode="External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hyperlink" Target="https://arxiv.org/abs/1807.05520" TargetMode="External"/><Relationship Id="rId5" Type="http://schemas.openxmlformats.org/officeDocument/2006/relationships/hyperlink" Target="https://arxiv.org/abs/2006.09882" TargetMode="External"/><Relationship Id="rId6" Type="http://schemas.openxmlformats.org/officeDocument/2006/relationships/hyperlink" Target="https://vissl.ai/" TargetMode="External"/><Relationship Id="rId7" Type="http://schemas.openxmlformats.org/officeDocument/2006/relationships/hyperlink" Target="https://arxiv.org/abs/2103.01988" TargetMode="External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354960" y="5680080"/>
            <a:ext cx="114800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Susanne Crewell</a:t>
            </a:r>
            <a:r>
              <a:rPr b="0" lang="en-US" sz="24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1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, Andre Ehrlich</a:t>
            </a:r>
            <a:r>
              <a:rPr b="0" lang="en-US" sz="24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, Manfred Wendisch</a:t>
            </a:r>
            <a:r>
              <a:rPr b="0" lang="en-US" sz="24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 and the HALO-AC</a:t>
            </a:r>
            <a:r>
              <a:rPr b="0" lang="en-US" sz="24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 Team</a:t>
            </a:r>
            <a:endParaRPr b="0" lang="en-IN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1</a:t>
            </a: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"/>
              </a:rPr>
              <a:t> University of Cologne, Germany; </a:t>
            </a:r>
            <a:r>
              <a:rPr b="0" lang="en-US" sz="18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Arial"/>
              </a:rPr>
              <a:t> University of Leipzig, Germany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40400" y="5472000"/>
            <a:ext cx="8858160" cy="2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ffffff"/>
                </a:solidFill>
                <a:latin typeface="Arial"/>
                <a:ea typeface="Arial"/>
              </a:rPr>
              <a:t>HALO-AC3 Overview |  IRF Kiruna |  24.3.2022</a:t>
            </a:r>
            <a:endParaRPr b="0" lang="en-IN" sz="1100" spc="-1" strike="noStrike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667440" y="0"/>
            <a:ext cx="11303280" cy="20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Arial"/>
                <a:ea typeface="Arial"/>
              </a:rPr>
              <a:t>HALO-AC</a:t>
            </a:r>
            <a:r>
              <a:rPr b="1" lang="en-US" sz="3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en-US" sz="3200" spc="-1" strike="noStrike">
                <a:solidFill>
                  <a:srgbClr val="ffffff"/>
                </a:solidFill>
                <a:latin typeface="Arial"/>
                <a:ea typeface="Arial"/>
              </a:rPr>
              <a:t>: An airborne campaign to assess </a:t>
            </a:r>
            <a:br/>
            <a:r>
              <a:rPr b="1" lang="en-US" sz="3200" spc="-1" strike="noStrike">
                <a:solidFill>
                  <a:srgbClr val="ffffff"/>
                </a:solidFill>
                <a:latin typeface="Arial"/>
                <a:ea typeface="Arial"/>
              </a:rPr>
              <a:t>the influence of airmass transport for Arctic Amplification</a:t>
            </a:r>
            <a:endParaRPr b="0" lang="en-IN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3200" spc="-1" strike="noStrike"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71640" y="6552000"/>
            <a:ext cx="7992000" cy="2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de-DE" sz="1100" spc="-1" strike="noStrike">
                <a:solidFill>
                  <a:srgbClr val="ffffff"/>
                </a:solidFill>
                <a:latin typeface="Arial"/>
                <a:ea typeface="DejaVu Sans"/>
              </a:rPr>
              <a:t>EGU 2022| </a:t>
            </a:r>
            <a:r>
              <a:rPr b="0" lang="de-DE" sz="1100" spc="-1" strike="noStrike">
                <a:solidFill>
                  <a:srgbClr val="ffffff"/>
                </a:solidFill>
                <a:latin typeface="Arial"/>
                <a:ea typeface="DejaVu Sans"/>
              </a:rPr>
              <a:t>Institute for Geophysics and Meteorology | University of Cologne | Chatterjee, Dwaipayan | </a:t>
            </a:r>
            <a:fld id="{1BDB29EE-E198-4491-A859-B22534FEE4E3}" type="datetime1">
              <a:rPr b="0" lang="de-DE" sz="1100" spc="-1" strike="noStrike">
                <a:solidFill>
                  <a:srgbClr val="ffffff"/>
                </a:solidFill>
                <a:latin typeface="Arial"/>
                <a:ea typeface="DejaVu Sans"/>
              </a:rPr>
              <a:t>21.05.2022</a:t>
            </a:fld>
            <a:endParaRPr b="0" lang="en-IN" sz="1100" spc="-1" strike="noStrike">
              <a:latin typeface="Arial"/>
            </a:endParaRPr>
          </a:p>
        </p:txBody>
      </p:sp>
      <p:pic>
        <p:nvPicPr>
          <p:cNvPr id="172" name="Grafik 8" descr=""/>
          <p:cNvPicPr/>
          <p:nvPr/>
        </p:nvPicPr>
        <p:blipFill>
          <a:blip r:embed="rId1"/>
          <a:stretch/>
        </p:blipFill>
        <p:spPr>
          <a:xfrm>
            <a:off x="-4680" y="3600"/>
            <a:ext cx="12196440" cy="6550200"/>
          </a:xfrm>
          <a:prstGeom prst="rect">
            <a:avLst/>
          </a:prstGeom>
          <a:ln>
            <a:noFill/>
          </a:ln>
        </p:spPr>
      </p:pic>
      <p:pic>
        <p:nvPicPr>
          <p:cNvPr id="173" name="Grafik 9" descr=""/>
          <p:cNvPicPr/>
          <p:nvPr/>
        </p:nvPicPr>
        <p:blipFill>
          <a:blip r:embed="rId2"/>
          <a:stretch/>
        </p:blipFill>
        <p:spPr>
          <a:xfrm>
            <a:off x="-66960" y="3600"/>
            <a:ext cx="2297160" cy="718200"/>
          </a:xfrm>
          <a:prstGeom prst="rect">
            <a:avLst/>
          </a:prstGeom>
          <a:ln>
            <a:noFill/>
          </a:ln>
        </p:spPr>
      </p:pic>
      <p:sp>
        <p:nvSpPr>
          <p:cNvPr id="174" name="CustomShape 5"/>
          <p:cNvSpPr/>
          <p:nvPr/>
        </p:nvSpPr>
        <p:spPr>
          <a:xfrm>
            <a:off x="7991640" y="6552000"/>
            <a:ext cx="2874960" cy="26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300" spc="-1" strike="noStrike">
                <a:solidFill>
                  <a:srgbClr val="eeeeee"/>
                </a:solidFill>
                <a:latin typeface="Arial"/>
                <a:ea typeface="DejaVu Sans"/>
              </a:rPr>
              <a:t>Computational resources from</a:t>
            </a:r>
            <a:endParaRPr b="0" lang="en-IN" sz="1300" spc="-1" strike="noStrike">
              <a:latin typeface="Arial"/>
            </a:endParaRPr>
          </a:p>
        </p:txBody>
      </p:sp>
      <p:pic>
        <p:nvPicPr>
          <p:cNvPr id="175" name="Grafik 12" descr=""/>
          <p:cNvPicPr/>
          <p:nvPr/>
        </p:nvPicPr>
        <p:blipFill>
          <a:blip r:embed="rId3"/>
          <a:stretch/>
        </p:blipFill>
        <p:spPr>
          <a:xfrm>
            <a:off x="10716120" y="6412680"/>
            <a:ext cx="1479240" cy="444960"/>
          </a:xfrm>
          <a:prstGeom prst="rect">
            <a:avLst/>
          </a:prstGeom>
          <a:ln>
            <a:noFill/>
          </a:ln>
        </p:spPr>
      </p:pic>
      <p:sp>
        <p:nvSpPr>
          <p:cNvPr id="176" name="CustomShape 6"/>
          <p:cNvSpPr/>
          <p:nvPr/>
        </p:nvSpPr>
        <p:spPr>
          <a:xfrm>
            <a:off x="68040" y="4896000"/>
            <a:ext cx="1166112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de-DE" sz="27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de-DE" sz="2700" spc="-1" strike="noStrike">
                <a:solidFill>
                  <a:srgbClr val="ffffff"/>
                </a:solidFill>
                <a:latin typeface="Arial"/>
                <a:ea typeface="DejaVu Sans"/>
              </a:rPr>
              <a:t>Can satellite images provide supervision for cloud systems characterization?</a:t>
            </a:r>
            <a:endParaRPr b="0" lang="en-IN" sz="27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2700" spc="-1" strike="noStrike">
                <a:solidFill>
                  <a:srgbClr val="ffffff"/>
                </a:solidFill>
                <a:latin typeface="Arial"/>
                <a:ea typeface="DejaVu Sans"/>
              </a:rPr>
              <a:t>Dwaipayan Chatterjee, Hartwig Deneke, Susanne Crewell </a:t>
            </a:r>
            <a:endParaRPr b="0" lang="en-IN" sz="2700" spc="-1" strike="noStrike">
              <a:latin typeface="Arial"/>
            </a:endParaRPr>
          </a:p>
        </p:txBody>
      </p:sp>
      <p:pic>
        <p:nvPicPr>
          <p:cNvPr id="177" name="Grafik 14" descr=""/>
          <p:cNvPicPr/>
          <p:nvPr/>
        </p:nvPicPr>
        <p:blipFill>
          <a:blip r:embed="rId4"/>
          <a:stretch/>
        </p:blipFill>
        <p:spPr>
          <a:xfrm>
            <a:off x="3818160" y="3600"/>
            <a:ext cx="1413720" cy="718200"/>
          </a:xfrm>
          <a:prstGeom prst="rect">
            <a:avLst/>
          </a:prstGeom>
          <a:ln>
            <a:noFill/>
          </a:ln>
        </p:spPr>
      </p:pic>
      <p:pic>
        <p:nvPicPr>
          <p:cNvPr id="178" name="Grafik 15" descr=""/>
          <p:cNvPicPr/>
          <p:nvPr/>
        </p:nvPicPr>
        <p:blipFill>
          <a:blip r:embed="rId5"/>
          <a:stretch/>
        </p:blipFill>
        <p:spPr>
          <a:xfrm>
            <a:off x="2224080" y="0"/>
            <a:ext cx="1594800" cy="718200"/>
          </a:xfrm>
          <a:prstGeom prst="rect">
            <a:avLst/>
          </a:prstGeom>
          <a:ln>
            <a:noFill/>
          </a:ln>
        </p:spPr>
      </p:pic>
      <p:pic>
        <p:nvPicPr>
          <p:cNvPr id="179" name="" descr=""/>
          <p:cNvPicPr/>
          <p:nvPr/>
        </p:nvPicPr>
        <p:blipFill>
          <a:blip r:embed="rId6"/>
          <a:stretch/>
        </p:blipFill>
        <p:spPr>
          <a:xfrm>
            <a:off x="11304000" y="0"/>
            <a:ext cx="887760" cy="864000"/>
          </a:xfrm>
          <a:prstGeom prst="rect">
            <a:avLst/>
          </a:prstGeom>
          <a:ln>
            <a:noFill/>
          </a:ln>
        </p:spPr>
      </p:pic>
      <p:sp>
        <p:nvSpPr>
          <p:cNvPr id="180" name="CustomShape 7"/>
          <p:cNvSpPr/>
          <p:nvPr/>
        </p:nvSpPr>
        <p:spPr>
          <a:xfrm>
            <a:off x="0" y="6319800"/>
            <a:ext cx="2734920" cy="23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0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7"/>
              </a:rPr>
              <a:t>https://unsplash.com/photos/yZygONrUBe8</a:t>
            </a:r>
            <a:endParaRPr b="0" lang="en-IN" sz="100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8"/>
          <a:stretch/>
        </p:blipFill>
        <p:spPr>
          <a:xfrm>
            <a:off x="10504440" y="0"/>
            <a:ext cx="799560" cy="86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518400" y="1355400"/>
            <a:ext cx="105310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1. How can we use deep learning to identify different cloud systems?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518400" y="2784960"/>
            <a:ext cx="83289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2. How can we physically interpret the identified classes?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518400" y="4080600"/>
            <a:ext cx="899280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3. What are the measures to identify the right number of classes?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526680" y="5184000"/>
            <a:ext cx="83289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4. Can the model generalise well on unseen data?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868680" y="1856520"/>
            <a:ext cx="8642160" cy="60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DeepClusterV2 based self-supervised learning approach can identify distinct can cloud regimes in complex central European environment</a:t>
            </a:r>
            <a:endParaRPr b="0" lang="en-IN" sz="2000" spc="-1" strike="noStrike">
              <a:latin typeface="Arial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868680" y="3207600"/>
            <a:ext cx="7838640" cy="75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Satellite retrieval products support the physical interpretations of  identified cloud regime classes</a:t>
            </a:r>
            <a:endParaRPr b="0" lang="en-IN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2000" spc="-1" strike="noStrike">
              <a:latin typeface="Arial"/>
            </a:endParaRPr>
          </a:p>
        </p:txBody>
      </p:sp>
      <p:sp>
        <p:nvSpPr>
          <p:cNvPr id="355" name="CustomShape 7"/>
          <p:cNvSpPr/>
          <p:nvPr/>
        </p:nvSpPr>
        <p:spPr>
          <a:xfrm>
            <a:off x="868680" y="5635080"/>
            <a:ext cx="8274960" cy="60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Generalisation tested with unseen data using centroid embeddings </a:t>
            </a:r>
            <a:br/>
            <a:r>
              <a:rPr b="0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→ correlations up to 0.99 and similar distance distributions</a:t>
            </a:r>
            <a:endParaRPr b="0" lang="en-IN" sz="2000" spc="-1" strike="noStrike">
              <a:latin typeface="Arial"/>
            </a:endParaRPr>
          </a:p>
        </p:txBody>
      </p:sp>
      <p:pic>
        <p:nvPicPr>
          <p:cNvPr id="356" name="Grafik 14" descr=""/>
          <p:cNvPicPr/>
          <p:nvPr/>
        </p:nvPicPr>
        <p:blipFill>
          <a:blip r:embed="rId1"/>
          <a:srcRect l="0" t="68839" r="65815" b="0"/>
          <a:stretch/>
        </p:blipFill>
        <p:spPr>
          <a:xfrm>
            <a:off x="10292760" y="5323680"/>
            <a:ext cx="1658880" cy="1227960"/>
          </a:xfrm>
          <a:prstGeom prst="rect">
            <a:avLst/>
          </a:prstGeom>
          <a:ln>
            <a:noFill/>
          </a:ln>
        </p:spPr>
      </p:pic>
      <p:sp>
        <p:nvSpPr>
          <p:cNvPr id="357" name="CustomShape 8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Conclusions</a:t>
            </a:r>
            <a:endParaRPr b="0" lang="en-IN" sz="3200" spc="-1" strike="noStrike">
              <a:latin typeface="Arial"/>
            </a:endParaRPr>
          </a:p>
        </p:txBody>
      </p:sp>
      <p:pic>
        <p:nvPicPr>
          <p:cNvPr id="358" name="Grafik 7" descr=""/>
          <p:cNvPicPr/>
          <p:nvPr/>
        </p:nvPicPr>
        <p:blipFill>
          <a:blip r:embed="rId2"/>
          <a:stretch/>
        </p:blipFill>
        <p:spPr>
          <a:xfrm>
            <a:off x="10342080" y="1220760"/>
            <a:ext cx="1506960" cy="1412640"/>
          </a:xfrm>
          <a:prstGeom prst="rect">
            <a:avLst/>
          </a:prstGeom>
          <a:ln>
            <a:noFill/>
          </a:ln>
        </p:spPr>
      </p:pic>
      <p:pic>
        <p:nvPicPr>
          <p:cNvPr id="359" name="Grafik 9" descr=""/>
          <p:cNvPicPr/>
          <p:nvPr/>
        </p:nvPicPr>
        <p:blipFill>
          <a:blip r:embed="rId3"/>
          <a:stretch/>
        </p:blipFill>
        <p:spPr>
          <a:xfrm>
            <a:off x="10239840" y="2682360"/>
            <a:ext cx="1737360" cy="1205280"/>
          </a:xfrm>
          <a:prstGeom prst="rect">
            <a:avLst/>
          </a:prstGeom>
          <a:ln>
            <a:noFill/>
          </a:ln>
        </p:spPr>
      </p:pic>
      <p:sp>
        <p:nvSpPr>
          <p:cNvPr id="360" name="CustomShape 9"/>
          <p:cNvSpPr/>
          <p:nvPr/>
        </p:nvSpPr>
        <p:spPr>
          <a:xfrm>
            <a:off x="868680" y="4510800"/>
            <a:ext cx="8129880" cy="75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Depending on purpose of classification different metrics can be used </a:t>
            </a:r>
            <a:endParaRPr b="0" lang="en-IN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IN" sz="2000" spc="-1" strike="noStrike">
              <a:latin typeface="Arial"/>
            </a:endParaRPr>
          </a:p>
        </p:txBody>
      </p:sp>
      <p:pic>
        <p:nvPicPr>
          <p:cNvPr id="361" name="Grafik 19" descr=""/>
          <p:cNvPicPr/>
          <p:nvPr/>
        </p:nvPicPr>
        <p:blipFill>
          <a:blip r:embed="rId4"/>
          <a:stretch/>
        </p:blipFill>
        <p:spPr>
          <a:xfrm>
            <a:off x="10430640" y="3960000"/>
            <a:ext cx="1433520" cy="1259640"/>
          </a:xfrm>
          <a:prstGeom prst="rect">
            <a:avLst/>
          </a:prstGeom>
          <a:ln>
            <a:noFill/>
          </a:ln>
        </p:spPr>
      </p:pic>
      <p:pic>
        <p:nvPicPr>
          <p:cNvPr id="362" name="" descr=""/>
          <p:cNvPicPr/>
          <p:nvPr/>
        </p:nvPicPr>
        <p:blipFill>
          <a:blip r:embed="rId5"/>
          <a:stretch/>
        </p:blipFill>
        <p:spPr>
          <a:xfrm>
            <a:off x="11016000" y="0"/>
            <a:ext cx="1175400" cy="108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4271760" y="288000"/>
            <a:ext cx="3287520" cy="4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800" spc="-1" strike="noStrike">
                <a:solidFill>
                  <a:srgbClr val="ffffff"/>
                </a:solidFill>
                <a:latin typeface="Arial"/>
                <a:ea typeface="DejaVu Sans"/>
              </a:rPr>
              <a:t>Additional Materials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rafik 229" descr=""/>
          <p:cNvPicPr/>
          <p:nvPr/>
        </p:nvPicPr>
        <p:blipFill>
          <a:blip r:embed="rId1"/>
          <a:stretch/>
        </p:blipFill>
        <p:spPr>
          <a:xfrm>
            <a:off x="1224000" y="1152000"/>
            <a:ext cx="2554560" cy="3468600"/>
          </a:xfrm>
          <a:prstGeom prst="rect">
            <a:avLst/>
          </a:prstGeom>
          <a:ln>
            <a:noFill/>
          </a:ln>
        </p:spPr>
      </p:pic>
      <p:pic>
        <p:nvPicPr>
          <p:cNvPr id="365" name="Grafik 230_1" descr=""/>
          <p:cNvPicPr/>
          <p:nvPr/>
        </p:nvPicPr>
        <p:blipFill>
          <a:blip r:embed="rId2"/>
          <a:stretch/>
        </p:blipFill>
        <p:spPr>
          <a:xfrm>
            <a:off x="4355640" y="1112400"/>
            <a:ext cx="3309480" cy="3698280"/>
          </a:xfrm>
          <a:prstGeom prst="rect">
            <a:avLst/>
          </a:prstGeom>
          <a:ln>
            <a:noFill/>
          </a:ln>
        </p:spPr>
      </p:pic>
      <p:pic>
        <p:nvPicPr>
          <p:cNvPr id="366" name="Grafik 231_1" descr=""/>
          <p:cNvPicPr/>
          <p:nvPr/>
        </p:nvPicPr>
        <p:blipFill>
          <a:blip r:embed="rId3"/>
          <a:stretch/>
        </p:blipFill>
        <p:spPr>
          <a:xfrm rot="5400000">
            <a:off x="7734600" y="2261880"/>
            <a:ext cx="3754440" cy="1512000"/>
          </a:xfrm>
          <a:prstGeom prst="rect">
            <a:avLst/>
          </a:prstGeom>
          <a:ln>
            <a:noFill/>
          </a:ln>
        </p:spPr>
      </p:pic>
      <p:sp>
        <p:nvSpPr>
          <p:cNvPr id="367" name="CustomShape 1"/>
          <p:cNvSpPr/>
          <p:nvPr/>
        </p:nvSpPr>
        <p:spPr>
          <a:xfrm>
            <a:off x="4703400" y="4981320"/>
            <a:ext cx="2961720" cy="5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IN" sz="1500" spc="-1" strike="noStrike">
                <a:solidFill>
                  <a:srgbClr val="000000"/>
                </a:solidFill>
                <a:latin typeface="Arial"/>
                <a:ea typeface="Calibri"/>
              </a:rPr>
              <a:t>Traditional approach of using human-defined metrics</a:t>
            </a:r>
            <a:br/>
            <a:r>
              <a:rPr b="1" lang="en-IN" sz="1500" spc="-1" strike="noStrike" u="sng">
                <a:solidFill>
                  <a:srgbClr val="0563c1"/>
                </a:solidFill>
                <a:uFillTx/>
                <a:latin typeface="Arial"/>
                <a:ea typeface="Calibri"/>
                <a:hlinkClick r:id="rId4"/>
              </a:rPr>
              <a:t>Janssen et al., 2019</a:t>
            </a:r>
            <a:endParaRPr b="0" lang="en-IN" sz="1500" spc="-1" strike="noStrike"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8048880" y="4981320"/>
            <a:ext cx="3307680" cy="5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IN" sz="1500" spc="-1" strike="noStrike">
                <a:solidFill>
                  <a:srgbClr val="000000"/>
                </a:solidFill>
                <a:latin typeface="Arial"/>
                <a:ea typeface="Calibri"/>
              </a:rPr>
              <a:t>Unsupervised machine learning</a:t>
            </a:r>
            <a:endParaRPr b="0" lang="en-IN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IN" sz="1500" spc="-1" strike="noStrike" u="sng">
                <a:solidFill>
                  <a:srgbClr val="0563c1"/>
                </a:solidFill>
                <a:uFillTx/>
                <a:latin typeface="Arial"/>
                <a:ea typeface="Calibri"/>
                <a:hlinkClick r:id="rId5"/>
              </a:rPr>
              <a:t>Denby, 2019</a:t>
            </a:r>
            <a:endParaRPr b="0" lang="en-IN" sz="1500" spc="-1" strike="noStrike">
              <a:latin typeface="Arial"/>
            </a:endParaRPr>
          </a:p>
        </p:txBody>
      </p:sp>
      <p:grpSp>
        <p:nvGrpSpPr>
          <p:cNvPr id="369" name="Group 3"/>
          <p:cNvGrpSpPr/>
          <p:nvPr/>
        </p:nvGrpSpPr>
        <p:grpSpPr>
          <a:xfrm>
            <a:off x="1413360" y="4969440"/>
            <a:ext cx="2080440" cy="568800"/>
            <a:chOff x="1413360" y="4969440"/>
            <a:chExt cx="2080440" cy="568800"/>
          </a:xfrm>
        </p:grpSpPr>
        <p:sp>
          <p:nvSpPr>
            <p:cNvPr id="370" name="CustomShape 4"/>
            <p:cNvSpPr/>
            <p:nvPr/>
          </p:nvSpPr>
          <p:spPr>
            <a:xfrm>
              <a:off x="1413360" y="4969440"/>
              <a:ext cx="2080440" cy="318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spcBef>
                  <a:spcPts val="1800"/>
                </a:spcBef>
                <a:spcAft>
                  <a:spcPts val="601"/>
                </a:spcAft>
                <a:tabLst>
                  <a:tab algn="l" pos="0"/>
                </a:tabLst>
              </a:pPr>
              <a:r>
                <a:rPr b="1" lang="en-IN" sz="1500" spc="-1" strike="noStrike">
                  <a:solidFill>
                    <a:srgbClr val="000000"/>
                  </a:solidFill>
                  <a:latin typeface="Arial"/>
                  <a:ea typeface="Calibri"/>
                </a:rPr>
                <a:t>Visual inspection </a:t>
              </a:r>
              <a:endParaRPr b="0" lang="en-IN" sz="1500" spc="-1" strike="noStrike">
                <a:latin typeface="Arial"/>
              </a:endParaRPr>
            </a:p>
          </p:txBody>
        </p:sp>
        <p:sp>
          <p:nvSpPr>
            <p:cNvPr id="371" name="CustomShape 5"/>
            <p:cNvSpPr/>
            <p:nvPr/>
          </p:nvSpPr>
          <p:spPr>
            <a:xfrm>
              <a:off x="1413360" y="5219280"/>
              <a:ext cx="2004120" cy="318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IN" sz="1500" spc="-1" strike="noStrike" u="sng">
                  <a:solidFill>
                    <a:srgbClr val="0563c1"/>
                  </a:solidFill>
                  <a:uFillTx/>
                  <a:latin typeface="Arial"/>
                  <a:ea typeface="Calibri"/>
                  <a:hlinkClick r:id="rId6"/>
                </a:rPr>
                <a:t>Stevens et al., 2019</a:t>
              </a:r>
              <a:endParaRPr b="0" lang="en-IN" sz="1500" spc="-1" strike="noStrike">
                <a:latin typeface="Arial"/>
              </a:endParaRPr>
            </a:p>
          </p:txBody>
        </p:sp>
      </p:grpSp>
      <p:sp>
        <p:nvSpPr>
          <p:cNvPr id="372" name="CustomShape 6"/>
          <p:cNvSpPr/>
          <p:nvPr/>
        </p:nvSpPr>
        <p:spPr>
          <a:xfrm>
            <a:off x="3445560" y="5825880"/>
            <a:ext cx="5337720" cy="545040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IN" sz="2200" spc="-1" strike="noStrike">
                <a:solidFill>
                  <a:srgbClr val="ffffff"/>
                </a:solidFill>
                <a:latin typeface="Arial"/>
                <a:ea typeface="Arial"/>
              </a:rPr>
              <a:t>How can we classify cloud systems?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373" name="CustomShape 7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Previous Work</a:t>
            </a:r>
            <a:endParaRPr b="0" lang="en-IN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" descr=""/>
          <p:cNvPicPr/>
          <p:nvPr/>
        </p:nvPicPr>
        <p:blipFill>
          <a:blip r:embed="rId1"/>
          <a:stretch/>
        </p:blipFill>
        <p:spPr>
          <a:xfrm>
            <a:off x="720" y="4320"/>
            <a:ext cx="12190320" cy="1091160"/>
          </a:xfrm>
          <a:prstGeom prst="rect">
            <a:avLst/>
          </a:prstGeom>
          <a:ln>
            <a:noFill/>
          </a:ln>
        </p:spPr>
      </p:pic>
      <p:sp>
        <p:nvSpPr>
          <p:cNvPr id="375" name="CustomShape 1"/>
          <p:cNvSpPr/>
          <p:nvPr/>
        </p:nvSpPr>
        <p:spPr>
          <a:xfrm>
            <a:off x="3474720" y="274320"/>
            <a:ext cx="549324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3. Classification: Closeness</a:t>
            </a:r>
            <a:endParaRPr b="0" lang="en-IN" sz="3200" spc="-1" strike="noStrike">
              <a:latin typeface="Arial"/>
            </a:endParaRPr>
          </a:p>
        </p:txBody>
      </p:sp>
      <p:pic>
        <p:nvPicPr>
          <p:cNvPr id="376" name="" descr=""/>
          <p:cNvPicPr/>
          <p:nvPr/>
        </p:nvPicPr>
        <p:blipFill>
          <a:blip r:embed="rId2"/>
          <a:stretch/>
        </p:blipFill>
        <p:spPr>
          <a:xfrm>
            <a:off x="731520" y="1188720"/>
            <a:ext cx="10788480" cy="557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360" y="6407640"/>
            <a:ext cx="382464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4. Gaining understanding: Number of classes</a:t>
            </a:r>
            <a:endParaRPr b="0" lang="en-IN" sz="3200" spc="-1" strike="noStrike"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1440000" y="1296000"/>
            <a:ext cx="3022920" cy="3217320"/>
          </a:xfrm>
          <a:prstGeom prst="rect">
            <a:avLst/>
          </a:prstGeom>
          <a:ln>
            <a:noFill/>
          </a:ln>
        </p:spPr>
      </p:pic>
      <p:pic>
        <p:nvPicPr>
          <p:cNvPr id="380" name="" descr=""/>
          <p:cNvPicPr/>
          <p:nvPr/>
        </p:nvPicPr>
        <p:blipFill>
          <a:blip r:embed="rId2"/>
          <a:stretch/>
        </p:blipFill>
        <p:spPr>
          <a:xfrm>
            <a:off x="6675480" y="1152000"/>
            <a:ext cx="5059440" cy="4606920"/>
          </a:xfrm>
          <a:prstGeom prst="rect">
            <a:avLst/>
          </a:prstGeom>
          <a:ln>
            <a:noFill/>
          </a:ln>
        </p:spPr>
      </p:pic>
      <p:sp>
        <p:nvSpPr>
          <p:cNvPr id="381" name="CustomShape 3"/>
          <p:cNvSpPr/>
          <p:nvPr/>
        </p:nvSpPr>
        <p:spPr>
          <a:xfrm>
            <a:off x="1296000" y="4392000"/>
            <a:ext cx="4894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Images closest to centroids for 8 classes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82" name="CustomShape 4"/>
          <p:cNvSpPr/>
          <p:nvPr/>
        </p:nvSpPr>
        <p:spPr>
          <a:xfrm>
            <a:off x="1368000" y="4752000"/>
            <a:ext cx="3454920" cy="1439280"/>
          </a:xfrm>
          <a:custGeom>
            <a:avLst/>
            <a:gdLst/>
            <a:ahLst/>
            <a:rect l="l" t="t" r="r" b="b"/>
            <a:pathLst>
              <a:path w="9602" h="3202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7"/>
                </a:lnTo>
                <a:lnTo>
                  <a:pt x="0" y="2668"/>
                </a:lnTo>
                <a:cubicBezTo>
                  <a:pt x="0" y="2761"/>
                  <a:pt x="25" y="2853"/>
                  <a:pt x="71" y="2934"/>
                </a:cubicBezTo>
                <a:cubicBezTo>
                  <a:pt x="118" y="3015"/>
                  <a:pt x="186" y="3083"/>
                  <a:pt x="267" y="3130"/>
                </a:cubicBezTo>
                <a:cubicBezTo>
                  <a:pt x="348" y="3176"/>
                  <a:pt x="440" y="3201"/>
                  <a:pt x="534" y="3201"/>
                </a:cubicBezTo>
                <a:lnTo>
                  <a:pt x="9067" y="3201"/>
                </a:lnTo>
                <a:lnTo>
                  <a:pt x="9068" y="3201"/>
                </a:lnTo>
                <a:cubicBezTo>
                  <a:pt x="9161" y="3201"/>
                  <a:pt x="9253" y="3176"/>
                  <a:pt x="9334" y="3130"/>
                </a:cubicBezTo>
                <a:cubicBezTo>
                  <a:pt x="9415" y="3083"/>
                  <a:pt x="9483" y="3015"/>
                  <a:pt x="9530" y="2934"/>
                </a:cubicBezTo>
                <a:cubicBezTo>
                  <a:pt x="9576" y="2853"/>
                  <a:pt x="9601" y="2761"/>
                  <a:pt x="9601" y="2668"/>
                </a:cubicBezTo>
                <a:lnTo>
                  <a:pt x="9601" y="533"/>
                </a:lnTo>
                <a:lnTo>
                  <a:pt x="9601" y="534"/>
                </a:lnTo>
                <a:lnTo>
                  <a:pt x="9601" y="534"/>
                </a:lnTo>
                <a:cubicBezTo>
                  <a:pt x="9601" y="440"/>
                  <a:pt x="9576" y="348"/>
                  <a:pt x="9530" y="267"/>
                </a:cubicBezTo>
                <a:cubicBezTo>
                  <a:pt x="9483" y="186"/>
                  <a:pt x="9415" y="118"/>
                  <a:pt x="9334" y="71"/>
                </a:cubicBezTo>
                <a:cubicBezTo>
                  <a:pt x="9253" y="25"/>
                  <a:pt x="9161" y="0"/>
                  <a:pt x="9068" y="0"/>
                </a:cubicBezTo>
                <a:lnTo>
                  <a:pt x="533" y="0"/>
                </a:lnTo>
              </a:path>
            </a:pathLst>
          </a:custGeom>
          <a:solidFill>
            <a:srgbClr val="cccccc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5"/>
          <p:cNvSpPr/>
          <p:nvPr/>
        </p:nvSpPr>
        <p:spPr>
          <a:xfrm>
            <a:off x="1368360" y="4968360"/>
            <a:ext cx="338292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" algn="ctr">
              <a:lnSpc>
                <a:spcPct val="100000"/>
              </a:lnSpc>
              <a:spcAft>
                <a:spcPts val="1199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Identify the useful lowest  number of classes by reducing  the correlation between classes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84" name="CustomShape 6"/>
          <p:cNvSpPr/>
          <p:nvPr/>
        </p:nvSpPr>
        <p:spPr>
          <a:xfrm>
            <a:off x="6681960" y="5688000"/>
            <a:ext cx="534096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Joint frequency of occurrence of COT – cloud top 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pressure for different classes</a:t>
            </a:r>
            <a:endParaRPr b="0" lang="en-IN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2183400" y="1344960"/>
            <a:ext cx="9060840" cy="37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Goal: Identification of highly variable conditions of solar energy</a:t>
            </a:r>
            <a:endParaRPr b="0" lang="en-IN" sz="20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1656000" y="5613480"/>
            <a:ext cx="8993880" cy="338760"/>
          </a:xfrm>
          <a:custGeom>
            <a:avLst/>
            <a:gdLst/>
            <a:ahLst/>
            <a:rect l="l" t="t" r="r" b="b"/>
            <a:pathLst>
              <a:path w="27802" h="802">
                <a:moveTo>
                  <a:pt x="0" y="400"/>
                </a:moveTo>
                <a:lnTo>
                  <a:pt x="5534" y="0"/>
                </a:lnTo>
                <a:lnTo>
                  <a:pt x="5534" y="200"/>
                </a:lnTo>
                <a:lnTo>
                  <a:pt x="22266" y="200"/>
                </a:lnTo>
                <a:lnTo>
                  <a:pt x="22266" y="0"/>
                </a:lnTo>
                <a:lnTo>
                  <a:pt x="27801" y="400"/>
                </a:lnTo>
                <a:lnTo>
                  <a:pt x="22266" y="801"/>
                </a:lnTo>
                <a:lnTo>
                  <a:pt x="22266" y="600"/>
                </a:lnTo>
                <a:lnTo>
                  <a:pt x="5534" y="600"/>
                </a:lnTo>
                <a:lnTo>
                  <a:pt x="5534" y="801"/>
                </a:lnTo>
                <a:lnTo>
                  <a:pt x="0" y="400"/>
                </a:lnTo>
              </a:path>
            </a:pathLst>
          </a:custGeom>
          <a:solidFill>
            <a:srgbClr val="eeeee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3"/>
          <p:cNvSpPr/>
          <p:nvPr/>
        </p:nvSpPr>
        <p:spPr>
          <a:xfrm>
            <a:off x="1473120" y="1959120"/>
            <a:ext cx="1700280" cy="37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5 classes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534960" y="5613480"/>
            <a:ext cx="2690640" cy="35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Less </a:t>
            </a: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representaion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89" name="CustomShape 5"/>
          <p:cNvSpPr/>
          <p:nvPr/>
        </p:nvSpPr>
        <p:spPr>
          <a:xfrm>
            <a:off x="10546920" y="5607720"/>
            <a:ext cx="242208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More classes</a:t>
            </a:r>
            <a:endParaRPr b="0" lang="en-IN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Repetition</a:t>
            </a:r>
            <a:endParaRPr b="0" lang="en-IN" sz="1800" spc="-1" strike="noStrike">
              <a:latin typeface="Arial"/>
            </a:endParaRPr>
          </a:p>
        </p:txBody>
      </p:sp>
      <p:pic>
        <p:nvPicPr>
          <p:cNvPr id="390" name="Grafik 571_0" descr=""/>
          <p:cNvPicPr/>
          <p:nvPr/>
        </p:nvPicPr>
        <p:blipFill>
          <a:blip r:embed="rId1"/>
          <a:stretch/>
        </p:blipFill>
        <p:spPr>
          <a:xfrm>
            <a:off x="9110880" y="2219400"/>
            <a:ext cx="2907000" cy="2884320"/>
          </a:xfrm>
          <a:prstGeom prst="rect">
            <a:avLst/>
          </a:prstGeom>
          <a:ln>
            <a:noFill/>
          </a:ln>
        </p:spPr>
      </p:pic>
      <p:pic>
        <p:nvPicPr>
          <p:cNvPr id="391" name="Grafik 572_0" descr=""/>
          <p:cNvPicPr/>
          <p:nvPr/>
        </p:nvPicPr>
        <p:blipFill>
          <a:blip r:embed="rId2"/>
          <a:stretch/>
        </p:blipFill>
        <p:spPr>
          <a:xfrm>
            <a:off x="6236280" y="2219400"/>
            <a:ext cx="2901600" cy="2884320"/>
          </a:xfrm>
          <a:prstGeom prst="rect">
            <a:avLst/>
          </a:prstGeom>
          <a:ln>
            <a:noFill/>
          </a:ln>
        </p:spPr>
      </p:pic>
      <p:pic>
        <p:nvPicPr>
          <p:cNvPr id="392" name="Grafik 573_0" descr=""/>
          <p:cNvPicPr/>
          <p:nvPr/>
        </p:nvPicPr>
        <p:blipFill>
          <a:blip r:embed="rId3"/>
          <a:stretch/>
        </p:blipFill>
        <p:spPr>
          <a:xfrm>
            <a:off x="3377160" y="2219400"/>
            <a:ext cx="2901600" cy="2884320"/>
          </a:xfrm>
          <a:prstGeom prst="rect">
            <a:avLst/>
          </a:prstGeom>
          <a:ln>
            <a:noFill/>
          </a:ln>
        </p:spPr>
      </p:pic>
      <p:sp>
        <p:nvSpPr>
          <p:cNvPr id="393" name="CustomShape 6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4. Gaining understanding: Targeted Parameter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394" name="CustomShape 7"/>
          <p:cNvSpPr/>
          <p:nvPr/>
        </p:nvSpPr>
        <p:spPr>
          <a:xfrm>
            <a:off x="4327560" y="5274360"/>
            <a:ext cx="4384080" cy="33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IN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Surface downwelling radiation (SDS) (Wm</a:t>
            </a:r>
            <a:r>
              <a:rPr b="0" lang="en-IN" sz="1600" spc="-1" strike="noStrike" baseline="30000">
                <a:solidFill>
                  <a:srgbClr val="000000"/>
                </a:solidFill>
                <a:latin typeface="Arial"/>
                <a:ea typeface="Noto Sans CJK SC"/>
              </a:rPr>
              <a:t>-2</a:t>
            </a:r>
            <a:r>
              <a:rPr b="0" lang="en-IN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)</a:t>
            </a:r>
            <a:endParaRPr b="0" lang="en-IN" sz="1600" spc="-1" strike="noStrike">
              <a:latin typeface="Arial"/>
            </a:endParaRPr>
          </a:p>
        </p:txBody>
      </p:sp>
      <p:sp>
        <p:nvSpPr>
          <p:cNvPr id="395" name="CustomShape 8"/>
          <p:cNvSpPr/>
          <p:nvPr/>
        </p:nvSpPr>
        <p:spPr>
          <a:xfrm>
            <a:off x="7292880" y="1959120"/>
            <a:ext cx="1234800" cy="37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9 classes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96" name="CustomShape 9"/>
          <p:cNvSpPr/>
          <p:nvPr/>
        </p:nvSpPr>
        <p:spPr>
          <a:xfrm>
            <a:off x="10114920" y="1959120"/>
            <a:ext cx="1329840" cy="37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10 classes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97" name="CustomShape 10"/>
          <p:cNvSpPr/>
          <p:nvPr/>
        </p:nvSpPr>
        <p:spPr>
          <a:xfrm>
            <a:off x="4340520" y="1959120"/>
            <a:ext cx="1234800" cy="37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8 classes</a:t>
            </a:r>
            <a:endParaRPr b="0" lang="en-IN" sz="1800" spc="-1" strike="noStrike">
              <a:latin typeface="Arial"/>
            </a:endParaRPr>
          </a:p>
        </p:txBody>
      </p:sp>
      <p:pic>
        <p:nvPicPr>
          <p:cNvPr id="398" name="Grafik 19_1" descr=""/>
          <p:cNvPicPr/>
          <p:nvPr/>
        </p:nvPicPr>
        <p:blipFill>
          <a:blip r:embed="rId4"/>
          <a:stretch/>
        </p:blipFill>
        <p:spPr>
          <a:xfrm>
            <a:off x="432000" y="2332440"/>
            <a:ext cx="2734560" cy="273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5" dur="indefinite" restart="never" nodeType="tmRoot">
          <p:childTnLst>
            <p:seq>
              <p:cTn id="276" dur="indefinite" nodeType="mainSeq">
                <p:childTnLst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1152000" y="1277280"/>
            <a:ext cx="9647280" cy="4338000"/>
          </a:xfrm>
          <a:prstGeom prst="rect">
            <a:avLst/>
          </a:prstGeom>
          <a:ln>
            <a:noFill/>
          </a:ln>
        </p:spPr>
      </p:pic>
      <p:sp>
        <p:nvSpPr>
          <p:cNvPr id="400" name="CustomShape 1"/>
          <p:cNvSpPr/>
          <p:nvPr/>
        </p:nvSpPr>
        <p:spPr>
          <a:xfrm>
            <a:off x="2016000" y="173520"/>
            <a:ext cx="8522280" cy="54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4. Gaining understanding: Targeted Parameter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2448000" y="5688000"/>
            <a:ext cx="75592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Lower number of classification, less representation of distributions vs</a:t>
            </a:r>
            <a:endParaRPr b="0" lang="en-IN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higher classification repetition in distributions is observed</a:t>
            </a:r>
            <a:endParaRPr b="0" lang="en-IN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9" dur="indefinite" restart="never" nodeType="tmRoot">
          <p:childTnLst>
            <p:seq>
              <p:cTn id="310" dur="indefinite" nodeType="mainSeq">
                <p:childTnLst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" descr=""/>
          <p:cNvPicPr/>
          <p:nvPr/>
        </p:nvPicPr>
        <p:blipFill>
          <a:blip r:embed="rId1"/>
          <a:stretch/>
        </p:blipFill>
        <p:spPr>
          <a:xfrm>
            <a:off x="144000" y="1224000"/>
            <a:ext cx="8567280" cy="518328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4310280" y="216000"/>
            <a:ext cx="3249360" cy="54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5. Generalization</a:t>
            </a:r>
            <a:endParaRPr b="0" lang="en-IN" sz="3200" spc="-1" strike="noStrike">
              <a:latin typeface="Arial"/>
            </a:endParaRPr>
          </a:p>
        </p:txBody>
      </p:sp>
      <p:grpSp>
        <p:nvGrpSpPr>
          <p:cNvPr id="404" name="Group 2"/>
          <p:cNvGrpSpPr/>
          <p:nvPr/>
        </p:nvGrpSpPr>
        <p:grpSpPr>
          <a:xfrm>
            <a:off x="8784000" y="2376000"/>
            <a:ext cx="3335760" cy="2230560"/>
            <a:chOff x="8784000" y="2376000"/>
            <a:chExt cx="3335760" cy="2230560"/>
          </a:xfrm>
        </p:grpSpPr>
        <p:sp>
          <p:nvSpPr>
            <p:cNvPr id="405" name="CustomShape 3"/>
            <p:cNvSpPr/>
            <p:nvPr/>
          </p:nvSpPr>
          <p:spPr>
            <a:xfrm>
              <a:off x="8931240" y="2376000"/>
              <a:ext cx="3063240" cy="223056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6" name="CustomShape 4"/>
            <p:cNvSpPr/>
            <p:nvPr/>
          </p:nvSpPr>
          <p:spPr>
            <a:xfrm>
              <a:off x="8784000" y="2735280"/>
              <a:ext cx="3335760" cy="600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IN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Intra Cluster distance of seen and unseen data from Centroids Which are closely related as 0.99 </a:t>
              </a:r>
              <a:endParaRPr b="0" lang="en-IN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IN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show good consistency in the spread</a:t>
              </a:r>
              <a:endParaRPr b="0" lang="en-IN" sz="1800" spc="-1" strike="noStrike">
                <a:latin typeface="Arial"/>
              </a:endParaRPr>
            </a:p>
          </p:txBody>
        </p:sp>
      </p:grpSp>
      <p:sp>
        <p:nvSpPr>
          <p:cNvPr id="407" name="CustomShape 5"/>
          <p:cNvSpPr/>
          <p:nvPr/>
        </p:nvSpPr>
        <p:spPr>
          <a:xfrm>
            <a:off x="1153080" y="1584000"/>
            <a:ext cx="214200" cy="863640"/>
          </a:xfrm>
          <a:prstGeom prst="ellipse">
            <a:avLst/>
          </a:prstGeom>
          <a:noFill/>
          <a:ln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6"/>
          <p:cNvSpPr/>
          <p:nvPr/>
        </p:nvSpPr>
        <p:spPr>
          <a:xfrm>
            <a:off x="2723760" y="1584000"/>
            <a:ext cx="214200" cy="863640"/>
          </a:xfrm>
          <a:prstGeom prst="ellipse">
            <a:avLst/>
          </a:prstGeom>
          <a:noFill/>
          <a:ln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7"/>
          <p:cNvSpPr/>
          <p:nvPr/>
        </p:nvSpPr>
        <p:spPr>
          <a:xfrm>
            <a:off x="4176000" y="1584000"/>
            <a:ext cx="215280" cy="863640"/>
          </a:xfrm>
          <a:prstGeom prst="ellipse">
            <a:avLst/>
          </a:prstGeom>
          <a:noFill/>
          <a:ln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9" dur="indefinite" restart="never" nodeType="tmRoot">
          <p:childTnLst>
            <p:seq>
              <p:cTn id="320" dur="indefinite" nodeType="mainSeq">
                <p:childTnLst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730800" y="2867040"/>
            <a:ext cx="11210760" cy="59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Grafik 213" descr=""/>
          <p:cNvPicPr/>
          <p:nvPr/>
        </p:nvPicPr>
        <p:blipFill>
          <a:blip r:embed="rId1"/>
          <a:stretch/>
        </p:blipFill>
        <p:spPr>
          <a:xfrm>
            <a:off x="1280160" y="5295240"/>
            <a:ext cx="1413720" cy="115488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863280" y="1094040"/>
            <a:ext cx="3304080" cy="3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3"/>
          <p:cNvSpPr/>
          <p:nvPr/>
        </p:nvSpPr>
        <p:spPr>
          <a:xfrm>
            <a:off x="274320" y="676440"/>
            <a:ext cx="11991600" cy="48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</a:t>
            </a:r>
            <a:endParaRPr b="0" lang="en-IN" sz="2800" spc="-1" strike="noStrike"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4114440" y="4990680"/>
            <a:ext cx="818280" cy="6354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187" name="CustomShape 5"/>
          <p:cNvSpPr/>
          <p:nvPr/>
        </p:nvSpPr>
        <p:spPr>
          <a:xfrm>
            <a:off x="7862760" y="4990680"/>
            <a:ext cx="818280" cy="6354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en-IN" sz="1800" spc="-1" strike="noStrike">
              <a:latin typeface="Arial"/>
            </a:endParaRPr>
          </a:p>
        </p:txBody>
      </p:sp>
      <p:pic>
        <p:nvPicPr>
          <p:cNvPr id="188" name="Grafik 219" descr=""/>
          <p:cNvPicPr/>
          <p:nvPr/>
        </p:nvPicPr>
        <p:blipFill>
          <a:blip r:embed="rId4"/>
          <a:stretch/>
        </p:blipFill>
        <p:spPr>
          <a:xfrm>
            <a:off x="5939640" y="5445720"/>
            <a:ext cx="821520" cy="821520"/>
          </a:xfrm>
          <a:prstGeom prst="rect">
            <a:avLst/>
          </a:prstGeom>
          <a:ln>
            <a:noFill/>
          </a:ln>
        </p:spPr>
      </p:pic>
      <p:pic>
        <p:nvPicPr>
          <p:cNvPr id="189" name="Grafik 220" descr=""/>
          <p:cNvPicPr/>
          <p:nvPr/>
        </p:nvPicPr>
        <p:blipFill>
          <a:blip r:embed="rId5"/>
          <a:stretch/>
        </p:blipFill>
        <p:spPr>
          <a:xfrm>
            <a:off x="9874080" y="5448960"/>
            <a:ext cx="726840" cy="726840"/>
          </a:xfrm>
          <a:prstGeom prst="rect">
            <a:avLst/>
          </a:prstGeom>
          <a:ln>
            <a:noFill/>
          </a:ln>
        </p:spPr>
      </p:pic>
      <p:sp>
        <p:nvSpPr>
          <p:cNvPr id="190" name="CustomShape 6"/>
          <p:cNvSpPr/>
          <p:nvPr/>
        </p:nvSpPr>
        <p:spPr>
          <a:xfrm>
            <a:off x="576000" y="4997160"/>
            <a:ext cx="3740760" cy="4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800" spc="-1" strike="noStrike">
                <a:solidFill>
                  <a:srgbClr val="000000"/>
                </a:solidFill>
                <a:latin typeface="Arial"/>
                <a:ea typeface="DejaVu Sans"/>
              </a:rPr>
              <a:t>Cloud organization</a:t>
            </a:r>
            <a:endParaRPr b="0" lang="en-IN" sz="2800" spc="-1" strike="noStrike">
              <a:latin typeface="Arial"/>
            </a:endParaRPr>
          </a:p>
        </p:txBody>
      </p:sp>
      <p:sp>
        <p:nvSpPr>
          <p:cNvPr id="191" name="CustomShape 7"/>
          <p:cNvSpPr/>
          <p:nvPr/>
        </p:nvSpPr>
        <p:spPr>
          <a:xfrm>
            <a:off x="5006880" y="4997160"/>
            <a:ext cx="3125160" cy="4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800" spc="-1" strike="noStrike">
                <a:solidFill>
                  <a:srgbClr val="000000"/>
                </a:solidFill>
                <a:latin typeface="Arial"/>
                <a:ea typeface="DejaVu Sans"/>
              </a:rPr>
              <a:t>cloud feedback</a:t>
            </a:r>
            <a:endParaRPr b="0" lang="en-IN" sz="2800" spc="-1" strike="noStrike">
              <a:latin typeface="Arial"/>
            </a:endParaRPr>
          </a:p>
        </p:txBody>
      </p:sp>
      <p:sp>
        <p:nvSpPr>
          <p:cNvPr id="192" name="CustomShape 8"/>
          <p:cNvSpPr/>
          <p:nvPr/>
        </p:nvSpPr>
        <p:spPr>
          <a:xfrm>
            <a:off x="8684640" y="4997880"/>
            <a:ext cx="3335040" cy="4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800" spc="-1" strike="noStrike">
                <a:solidFill>
                  <a:srgbClr val="000000"/>
                </a:solidFill>
                <a:latin typeface="Arial"/>
                <a:ea typeface="DejaVu Sans"/>
              </a:rPr>
              <a:t>climate sensitivity</a:t>
            </a:r>
            <a:endParaRPr b="0" lang="en-IN" sz="2800" spc="-1" strike="noStrike">
              <a:latin typeface="Arial"/>
            </a:endParaRPr>
          </a:p>
        </p:txBody>
      </p:sp>
      <p:pic>
        <p:nvPicPr>
          <p:cNvPr id="193" name="Grafik 224" descr=""/>
          <p:cNvPicPr/>
          <p:nvPr/>
        </p:nvPicPr>
        <p:blipFill>
          <a:blip r:embed="rId6"/>
          <a:stretch/>
        </p:blipFill>
        <p:spPr>
          <a:xfrm>
            <a:off x="145800" y="2541240"/>
            <a:ext cx="2929680" cy="2130480"/>
          </a:xfrm>
          <a:prstGeom prst="rect">
            <a:avLst/>
          </a:prstGeom>
          <a:ln>
            <a:noFill/>
          </a:ln>
        </p:spPr>
      </p:pic>
      <p:pic>
        <p:nvPicPr>
          <p:cNvPr id="194" name="Grafik 225" descr=""/>
          <p:cNvPicPr/>
          <p:nvPr/>
        </p:nvPicPr>
        <p:blipFill>
          <a:blip r:embed="rId7"/>
          <a:stretch/>
        </p:blipFill>
        <p:spPr>
          <a:xfrm>
            <a:off x="9045720" y="2548800"/>
            <a:ext cx="2929680" cy="2130480"/>
          </a:xfrm>
          <a:prstGeom prst="rect">
            <a:avLst/>
          </a:prstGeom>
          <a:ln>
            <a:noFill/>
          </a:ln>
        </p:spPr>
      </p:pic>
      <p:pic>
        <p:nvPicPr>
          <p:cNvPr id="195" name="Grafik 226" descr=""/>
          <p:cNvPicPr/>
          <p:nvPr/>
        </p:nvPicPr>
        <p:blipFill>
          <a:blip r:embed="rId8"/>
          <a:stretch/>
        </p:blipFill>
        <p:spPr>
          <a:xfrm>
            <a:off x="6071400" y="2548800"/>
            <a:ext cx="2929680" cy="2130480"/>
          </a:xfrm>
          <a:prstGeom prst="rect">
            <a:avLst/>
          </a:prstGeom>
          <a:ln>
            <a:noFill/>
          </a:ln>
        </p:spPr>
      </p:pic>
      <p:pic>
        <p:nvPicPr>
          <p:cNvPr id="196" name="Grafik 227" descr=""/>
          <p:cNvPicPr/>
          <p:nvPr/>
        </p:nvPicPr>
        <p:blipFill>
          <a:blip r:embed="rId9"/>
          <a:stretch/>
        </p:blipFill>
        <p:spPr>
          <a:xfrm>
            <a:off x="3119400" y="2548800"/>
            <a:ext cx="2928240" cy="2129760"/>
          </a:xfrm>
          <a:prstGeom prst="rect">
            <a:avLst/>
          </a:prstGeom>
          <a:ln>
            <a:noFill/>
          </a:ln>
        </p:spPr>
      </p:pic>
      <p:sp>
        <p:nvSpPr>
          <p:cNvPr id="197" name="CustomShape 9"/>
          <p:cNvSpPr/>
          <p:nvPr/>
        </p:nvSpPr>
        <p:spPr>
          <a:xfrm>
            <a:off x="72000" y="1182600"/>
            <a:ext cx="11721240" cy="107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Cloud system appearance (structure and distribution) results from complex interplay </a:t>
            </a:r>
            <a:br/>
            <a:r>
              <a:rPr b="0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of physical processes and large-scale environmental conditions </a:t>
            </a:r>
            <a:br/>
            <a:r>
              <a:rPr b="0" lang="en-IN" sz="2200" spc="-1" strike="noStrike">
                <a:solidFill>
                  <a:srgbClr val="000000"/>
                </a:solidFill>
                <a:latin typeface="Arial"/>
                <a:ea typeface="Arial"/>
              </a:rPr>
              <a:t>→ large interest in cloud classification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198" name="CustomShape 10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Motivation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199" name="CustomShape 11"/>
          <p:cNvSpPr/>
          <p:nvPr/>
        </p:nvSpPr>
        <p:spPr>
          <a:xfrm>
            <a:off x="9648000" y="6336000"/>
            <a:ext cx="226656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0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0"/>
              </a:rPr>
              <a:t>https://unsplash.com/s/photos/clouds</a:t>
            </a:r>
            <a:endParaRPr b="0" lang="en-IN" sz="1000" spc="-1" strike="noStrike">
              <a:latin typeface="Arial"/>
            </a:endParaRPr>
          </a:p>
        </p:txBody>
      </p:sp>
      <p:sp>
        <p:nvSpPr>
          <p:cNvPr id="200" name="CustomShape 12"/>
          <p:cNvSpPr/>
          <p:nvPr/>
        </p:nvSpPr>
        <p:spPr>
          <a:xfrm>
            <a:off x="9648000" y="6480000"/>
            <a:ext cx="1974240" cy="23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0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1"/>
              </a:rPr>
              <a:t>https://www.flaticon.com/</a:t>
            </a:r>
            <a:endParaRPr b="0" lang="en-IN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1586160" y="4636080"/>
            <a:ext cx="4848120" cy="125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2" name="Grafik 251_1" descr=""/>
          <p:cNvPicPr/>
          <p:nvPr/>
        </p:nvPicPr>
        <p:blipFill>
          <a:blip r:embed="rId1"/>
          <a:stretch/>
        </p:blipFill>
        <p:spPr>
          <a:xfrm>
            <a:off x="8208000" y="4323600"/>
            <a:ext cx="932760" cy="85968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8623440" y="1554840"/>
            <a:ext cx="4029840" cy="34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3"/>
          <p:cNvSpPr/>
          <p:nvPr/>
        </p:nvSpPr>
        <p:spPr>
          <a:xfrm>
            <a:off x="3223800" y="1577880"/>
            <a:ext cx="4477320" cy="8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4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DejaVu Sans"/>
              </a:rPr>
              <a:t>Our approach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144000" y="1435320"/>
            <a:ext cx="5718600" cy="255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1800"/>
              </a:spcAf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Previous studies</a:t>
            </a:r>
            <a:endParaRPr b="0" lang="en-IN" sz="2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80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Focus on tropical clouds over water</a:t>
            </a:r>
            <a:br/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→ expand to central European domain</a:t>
            </a:r>
            <a:endParaRPr b="0" lang="en-IN" sz="2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800"/>
              </a:spcAft>
              <a:buClr>
                <a:srgbClr val="000000"/>
              </a:buClr>
              <a:buFont typeface="Arial"/>
              <a:buChar char="•"/>
            </a:pPr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Include (at least some) human decisions</a:t>
            </a:r>
            <a:br/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→ consider a purely data driven approach</a:t>
            </a:r>
            <a:br/>
            <a:r>
              <a:rPr b="0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6386400" y="1296000"/>
            <a:ext cx="5708880" cy="278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1800"/>
              </a:spcAf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Challenges</a:t>
            </a:r>
            <a:endParaRPr b="0" lang="en-IN" sz="2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800"/>
              </a:spcAft>
              <a:buClr>
                <a:srgbClr val="000000"/>
              </a:buClr>
              <a:buFont typeface="Arial"/>
              <a:buChar char="•"/>
            </a:pPr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Cloud systems transform continuously </a:t>
            </a:r>
            <a:br/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→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categories are </a:t>
            </a:r>
            <a:r>
              <a:rPr b="0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transient</a:t>
            </a:r>
            <a:endParaRPr b="0" lang="en-IN" sz="2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80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  <a:ea typeface="DejaVu Sans"/>
              </a:rPr>
              <a:t>Likelihood of closeness should be assed by machine learning</a:t>
            </a:r>
            <a:endParaRPr b="0" lang="en-IN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800"/>
              </a:spcAft>
            </a:pPr>
            <a:endParaRPr b="0" lang="en-IN" sz="2200" spc="-1" strike="noStrike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3230640" y="4048560"/>
            <a:ext cx="4760640" cy="142236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Use a bottom-up approach where the network learns a suitable hidden representation of the data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10093320" y="6480000"/>
            <a:ext cx="1569960" cy="23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0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2"/>
              </a:rPr>
              <a:t>https://www.flaticon.com/</a:t>
            </a:r>
            <a:endParaRPr b="0" lang="en-IN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224000" y="1798920"/>
            <a:ext cx="105310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400" spc="-1" strike="noStrike">
                <a:solidFill>
                  <a:srgbClr val="000000"/>
                </a:solidFill>
                <a:latin typeface="Arial"/>
                <a:ea typeface="Arial"/>
              </a:rPr>
              <a:t>1. How can we use deep learning to identify different cloud systems?</a:t>
            </a:r>
            <a:endParaRPr b="0" lang="en-IN" sz="24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1224000" y="2626560"/>
            <a:ext cx="83289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400" spc="-1" strike="noStrike">
                <a:solidFill>
                  <a:srgbClr val="000000"/>
                </a:solidFill>
                <a:latin typeface="Arial"/>
                <a:ea typeface="Arial"/>
              </a:rPr>
              <a:t>2. How can we physically interpret the identified classes?</a:t>
            </a:r>
            <a:endParaRPr b="0" lang="en-IN" sz="2400" spc="-1" strike="noStrike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1224000" y="3421440"/>
            <a:ext cx="98625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400" spc="-1" strike="noStrike">
                <a:solidFill>
                  <a:srgbClr val="000000"/>
                </a:solidFill>
                <a:latin typeface="Arial"/>
                <a:ea typeface="Arial"/>
              </a:rPr>
              <a:t>3. What are the measures to identify the right number of classes?</a:t>
            </a:r>
            <a:endParaRPr b="0" lang="en-IN" sz="2400" spc="-1" strike="noStrike"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1224000" y="4177800"/>
            <a:ext cx="83289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2400" spc="-1" strike="noStrike">
                <a:solidFill>
                  <a:srgbClr val="000000"/>
                </a:solidFill>
                <a:latin typeface="Arial"/>
                <a:ea typeface="Arial"/>
              </a:rPr>
              <a:t>4. Can the model generalise well on unseen data?</a:t>
            </a:r>
            <a:endParaRPr b="0" lang="en-IN" sz="2400" spc="-1" strike="noStrike">
              <a:latin typeface="Arial"/>
            </a:endParaRPr>
          </a:p>
        </p:txBody>
      </p:sp>
      <p:sp>
        <p:nvSpPr>
          <p:cNvPr id="214" name="CustomShape 5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Guiding Questions</a:t>
            </a:r>
            <a:endParaRPr b="0" lang="en-IN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8" dur="indefinite" restart="never" nodeType="tmRoot">
          <p:childTnLst>
            <p:seq>
              <p:cTn id="59" dur="indefinite" nodeType="mainSeq"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rafik 290" descr=""/>
          <p:cNvPicPr/>
          <p:nvPr/>
        </p:nvPicPr>
        <p:blipFill>
          <a:blip r:embed="rId1"/>
          <a:stretch/>
        </p:blipFill>
        <p:spPr>
          <a:xfrm>
            <a:off x="5938560" y="1188360"/>
            <a:ext cx="722160" cy="72216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1982520" y="1262160"/>
            <a:ext cx="3525840" cy="3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560"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Meteosat Second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Generation (MSG)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360" y="6263640"/>
            <a:ext cx="382464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3"/>
          <p:cNvSpPr/>
          <p:nvPr/>
        </p:nvSpPr>
        <p:spPr>
          <a:xfrm>
            <a:off x="6552000" y="5256000"/>
            <a:ext cx="2044800" cy="59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128x128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= 256x256 km </a:t>
            </a:r>
            <a:endParaRPr b="0" lang="en-IN" sz="1600" spc="-1" strike="noStrike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7848000" y="5244120"/>
            <a:ext cx="2703600" cy="37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64 x 64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= 128x128km</a:t>
            </a:r>
            <a:endParaRPr b="0" lang="en-IN" sz="1600" spc="-1" strike="noStrike">
              <a:latin typeface="Arial"/>
            </a:endParaRPr>
          </a:p>
        </p:txBody>
      </p:sp>
      <p:grpSp>
        <p:nvGrpSpPr>
          <p:cNvPr id="220" name="Group 5"/>
          <p:cNvGrpSpPr/>
          <p:nvPr/>
        </p:nvGrpSpPr>
        <p:grpSpPr>
          <a:xfrm>
            <a:off x="6907680" y="2227320"/>
            <a:ext cx="4293360" cy="477000"/>
            <a:chOff x="6907680" y="2227320"/>
            <a:chExt cx="4293360" cy="477000"/>
          </a:xfrm>
        </p:grpSpPr>
        <p:pic>
          <p:nvPicPr>
            <p:cNvPr id="221" name="Grafik 303" descr=""/>
            <p:cNvPicPr/>
            <p:nvPr/>
          </p:nvPicPr>
          <p:blipFill>
            <a:blip r:embed="rId2"/>
            <a:stretch/>
          </p:blipFill>
          <p:spPr>
            <a:xfrm>
              <a:off x="6907680" y="2299320"/>
              <a:ext cx="817920" cy="40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2" name="CustomShape 6"/>
            <p:cNvSpPr/>
            <p:nvPr/>
          </p:nvSpPr>
          <p:spPr>
            <a:xfrm>
              <a:off x="7950600" y="2227320"/>
              <a:ext cx="3250440" cy="47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= central European domain</a:t>
              </a:r>
              <a:endParaRPr b="0" lang="en-IN" sz="1800" spc="-1" strike="noStrike">
                <a:latin typeface="Arial"/>
              </a:endParaRPr>
            </a:p>
          </p:txBody>
        </p:sp>
      </p:grpSp>
      <p:sp>
        <p:nvSpPr>
          <p:cNvPr id="223" name="CustomShape 7"/>
          <p:cNvSpPr/>
          <p:nvPr/>
        </p:nvSpPr>
        <p:spPr>
          <a:xfrm>
            <a:off x="9792000" y="5052600"/>
            <a:ext cx="2646720" cy="70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b="0" lang="en-IN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random</a:t>
            </a: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DejaVu Sans"/>
              </a:rPr>
              <a:t> crops </a:t>
            </a:r>
            <a:br/>
            <a:r>
              <a:rPr b="0" lang="en-IN" sz="2000" spc="-1" strike="noStrike">
                <a:solidFill>
                  <a:srgbClr val="000000"/>
                </a:solidFill>
                <a:latin typeface="Arial"/>
                <a:ea typeface="DejaVu Sans"/>
              </a:rPr>
              <a:t>at any instant</a:t>
            </a:r>
            <a:endParaRPr b="0" lang="en-IN" sz="2000" spc="-1" strike="noStrike">
              <a:latin typeface="Arial"/>
            </a:endParaRPr>
          </a:p>
        </p:txBody>
      </p:sp>
      <p:sp>
        <p:nvSpPr>
          <p:cNvPr id="224" name="CustomShape 8"/>
          <p:cNvSpPr/>
          <p:nvPr/>
        </p:nvSpPr>
        <p:spPr>
          <a:xfrm>
            <a:off x="7657200" y="1321200"/>
            <a:ext cx="260460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Meteosat Third Generation (MTG)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225" name="CustomShape 9"/>
          <p:cNvSpPr/>
          <p:nvPr/>
        </p:nvSpPr>
        <p:spPr>
          <a:xfrm>
            <a:off x="5156280" y="1470240"/>
            <a:ext cx="574200" cy="70200"/>
          </a:xfrm>
          <a:custGeom>
            <a:avLst/>
            <a:gdLst/>
            <a:ahLst/>
            <a:rect l="l" t="t" r="r" b="b"/>
            <a:pathLst>
              <a:path w="1601" h="201">
                <a:moveTo>
                  <a:pt x="0" y="50"/>
                </a:moveTo>
                <a:lnTo>
                  <a:pt x="1200" y="50"/>
                </a:lnTo>
                <a:lnTo>
                  <a:pt x="1200" y="0"/>
                </a:lnTo>
                <a:lnTo>
                  <a:pt x="1600" y="100"/>
                </a:lnTo>
                <a:lnTo>
                  <a:pt x="1200" y="200"/>
                </a:lnTo>
                <a:lnTo>
                  <a:pt x="1200" y="150"/>
                </a:lnTo>
                <a:lnTo>
                  <a:pt x="0" y="150"/>
                </a:lnTo>
                <a:lnTo>
                  <a:pt x="0" y="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0"/>
          <p:cNvSpPr/>
          <p:nvPr/>
        </p:nvSpPr>
        <p:spPr>
          <a:xfrm>
            <a:off x="6869880" y="1495080"/>
            <a:ext cx="574200" cy="70200"/>
          </a:xfrm>
          <a:custGeom>
            <a:avLst/>
            <a:gdLst/>
            <a:ahLst/>
            <a:rect l="l" t="t" r="r" b="b"/>
            <a:pathLst>
              <a:path w="1601" h="201">
                <a:moveTo>
                  <a:pt x="0" y="50"/>
                </a:moveTo>
                <a:lnTo>
                  <a:pt x="1200" y="50"/>
                </a:lnTo>
                <a:lnTo>
                  <a:pt x="1200" y="0"/>
                </a:lnTo>
                <a:lnTo>
                  <a:pt x="1600" y="100"/>
                </a:lnTo>
                <a:lnTo>
                  <a:pt x="1200" y="200"/>
                </a:lnTo>
                <a:lnTo>
                  <a:pt x="1200" y="150"/>
                </a:lnTo>
                <a:lnTo>
                  <a:pt x="0" y="150"/>
                </a:lnTo>
                <a:lnTo>
                  <a:pt x="0" y="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11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1. Satellite Data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228" name="CustomShape 12"/>
          <p:cNvSpPr/>
          <p:nvPr/>
        </p:nvSpPr>
        <p:spPr>
          <a:xfrm>
            <a:off x="522360" y="2330640"/>
            <a:ext cx="4770000" cy="367128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  <a:ea typeface="Arial"/>
              </a:rPr>
              <a:t>Satellite data</a:t>
            </a:r>
            <a:endParaRPr b="0" lang="en-IN" sz="2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Noto Sans CJK SC"/>
              </a:rPr>
              <a:t>Enhanced resolution MSG data set (Deneke et al., AMT, 2021)</a:t>
            </a:r>
            <a:endParaRPr b="0" lang="en-IN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Cloud optical depth (COD) and 10 additional retrieval products, e.g. </a:t>
            </a:r>
            <a:r>
              <a:rPr b="0" lang="en-IN" sz="2000" spc="-1" strike="noStrike">
                <a:solidFill>
                  <a:srgbClr val="000000"/>
                </a:solidFill>
                <a:latin typeface="Arial"/>
                <a:ea typeface="Arial"/>
              </a:rPr>
              <a:t>top of the atmosphere reflectivity, downwelling solar radiation</a:t>
            </a:r>
            <a:endParaRPr b="0" lang="en-IN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April to July 2013 + 2015</a:t>
            </a:r>
            <a:endParaRPr b="0" lang="en-IN" sz="2000" spc="-1" strike="noStrike">
              <a:latin typeface="Arial"/>
            </a:endParaRPr>
          </a:p>
        </p:txBody>
      </p:sp>
      <p:sp>
        <p:nvSpPr>
          <p:cNvPr id="229" name="CustomShape 13"/>
          <p:cNvSpPr/>
          <p:nvPr/>
        </p:nvSpPr>
        <p:spPr>
          <a:xfrm>
            <a:off x="6815520" y="4849560"/>
            <a:ext cx="30477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Arial"/>
              </a:rPr>
              <a:t>Two different sizes tested</a:t>
            </a:r>
            <a:endParaRPr b="0" lang="en-IN" sz="200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3"/>
          <a:stretch/>
        </p:blipFill>
        <p:spPr>
          <a:xfrm>
            <a:off x="6696000" y="2808000"/>
            <a:ext cx="4843800" cy="2040840"/>
          </a:xfrm>
          <a:prstGeom prst="rect">
            <a:avLst/>
          </a:prstGeom>
          <a:ln>
            <a:noFill/>
          </a:ln>
        </p:spPr>
      </p:pic>
      <p:sp>
        <p:nvSpPr>
          <p:cNvPr id="231" name="CustomShape 14"/>
          <p:cNvSpPr/>
          <p:nvPr/>
        </p:nvSpPr>
        <p:spPr>
          <a:xfrm>
            <a:off x="10224000" y="6463440"/>
            <a:ext cx="1569960" cy="23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0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4"/>
              </a:rPr>
              <a:t>https://www.flaticon.com/</a:t>
            </a:r>
            <a:endParaRPr b="0" lang="en-IN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rafik 314" descr=""/>
          <p:cNvPicPr/>
          <p:nvPr/>
        </p:nvPicPr>
        <p:blipFill>
          <a:blip r:embed="rId1"/>
          <a:stretch/>
        </p:blipFill>
        <p:spPr>
          <a:xfrm>
            <a:off x="5816880" y="2490840"/>
            <a:ext cx="590760" cy="1229040"/>
          </a:xfrm>
          <a:prstGeom prst="rect">
            <a:avLst/>
          </a:prstGeom>
          <a:ln>
            <a:noFill/>
          </a:ln>
        </p:spPr>
      </p:pic>
      <p:pic>
        <p:nvPicPr>
          <p:cNvPr id="233" name="Grafik 315_1" descr=""/>
          <p:cNvPicPr/>
          <p:nvPr/>
        </p:nvPicPr>
        <p:blipFill>
          <a:blip r:embed="rId2"/>
          <a:stretch/>
        </p:blipFill>
        <p:spPr>
          <a:xfrm>
            <a:off x="8156520" y="1719000"/>
            <a:ext cx="1683720" cy="2047680"/>
          </a:xfrm>
          <a:prstGeom prst="rect">
            <a:avLst/>
          </a:prstGeom>
          <a:ln>
            <a:noFill/>
          </a:ln>
        </p:spPr>
      </p:pic>
      <p:pic>
        <p:nvPicPr>
          <p:cNvPr id="234" name="Grafik 316_1" descr=""/>
          <p:cNvPicPr/>
          <p:nvPr/>
        </p:nvPicPr>
        <p:blipFill>
          <a:blip r:embed="rId3"/>
          <a:stretch/>
        </p:blipFill>
        <p:spPr>
          <a:xfrm>
            <a:off x="5816880" y="1689480"/>
            <a:ext cx="2267640" cy="79092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14760" y="6147360"/>
            <a:ext cx="6102720" cy="42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Facebook artificial intelligence research (FAIR) (Caron et al., </a:t>
            </a:r>
            <a:r>
              <a:rPr b="0" lang="en-IN" sz="12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4"/>
              </a:rPr>
              <a:t>2018</a:t>
            </a: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en-IN" sz="12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5"/>
              </a:rPr>
              <a:t>2021</a:t>
            </a: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IN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FAIR Open source Vision Self Supervised Learning (</a:t>
            </a:r>
            <a:r>
              <a:rPr b="0" lang="en-IN" sz="12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6"/>
              </a:rPr>
              <a:t>VISSL</a:t>
            </a: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) library (</a:t>
            </a:r>
            <a:r>
              <a:rPr b="0" lang="en-IN" sz="12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7"/>
              </a:rPr>
              <a:t>Goyal et al., 2021</a:t>
            </a: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IN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IN" sz="12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en-IN" sz="1200" spc="-1" strike="noStrike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1080" y="6206760"/>
            <a:ext cx="6253200" cy="27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Grafik 319_1" descr=""/>
          <p:cNvPicPr/>
          <p:nvPr/>
        </p:nvPicPr>
        <p:blipFill>
          <a:blip r:embed="rId8"/>
          <a:stretch/>
        </p:blipFill>
        <p:spPr>
          <a:xfrm>
            <a:off x="10515600" y="2103120"/>
            <a:ext cx="1004040" cy="994320"/>
          </a:xfrm>
          <a:prstGeom prst="rect">
            <a:avLst/>
          </a:prstGeom>
          <a:ln>
            <a:noFill/>
          </a:ln>
        </p:spPr>
      </p:pic>
      <p:pic>
        <p:nvPicPr>
          <p:cNvPr id="238" name="Grafik 320_1" descr=""/>
          <p:cNvPicPr/>
          <p:nvPr/>
        </p:nvPicPr>
        <p:blipFill>
          <a:blip r:embed="rId9"/>
          <a:stretch/>
        </p:blipFill>
        <p:spPr>
          <a:xfrm>
            <a:off x="10515600" y="3540240"/>
            <a:ext cx="1004040" cy="994320"/>
          </a:xfrm>
          <a:prstGeom prst="rect">
            <a:avLst/>
          </a:prstGeom>
          <a:ln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10515600" y="3112920"/>
            <a:ext cx="102564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Class 1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10515600" y="4568040"/>
            <a:ext cx="101376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Class 5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2031120" y="3246840"/>
            <a:ext cx="1935360" cy="33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N =1,2,.....49,50</a:t>
            </a:r>
            <a:endParaRPr b="0" lang="en-IN" sz="1800" spc="-1" strike="noStrike">
              <a:latin typeface="Arial"/>
            </a:endParaRPr>
          </a:p>
        </p:txBody>
      </p:sp>
      <p:pic>
        <p:nvPicPr>
          <p:cNvPr id="242" name="Grafik 391_1" descr=""/>
          <p:cNvPicPr/>
          <p:nvPr/>
        </p:nvPicPr>
        <p:blipFill>
          <a:blip r:embed="rId10"/>
          <a:stretch/>
        </p:blipFill>
        <p:spPr>
          <a:xfrm>
            <a:off x="7184880" y="3803040"/>
            <a:ext cx="2655720" cy="2413080"/>
          </a:xfrm>
          <a:prstGeom prst="rect">
            <a:avLst/>
          </a:prstGeom>
          <a:ln>
            <a:noFill/>
          </a:ln>
        </p:spPr>
      </p:pic>
      <p:grpSp>
        <p:nvGrpSpPr>
          <p:cNvPr id="243" name="Group 6"/>
          <p:cNvGrpSpPr/>
          <p:nvPr/>
        </p:nvGrpSpPr>
        <p:grpSpPr>
          <a:xfrm>
            <a:off x="5386320" y="3701160"/>
            <a:ext cx="1800360" cy="1780560"/>
            <a:chOff x="5386320" y="3701160"/>
            <a:chExt cx="1800360" cy="1780560"/>
          </a:xfrm>
        </p:grpSpPr>
        <p:sp>
          <p:nvSpPr>
            <p:cNvPr id="244" name="CustomShape 7"/>
            <p:cNvSpPr/>
            <p:nvPr/>
          </p:nvSpPr>
          <p:spPr>
            <a:xfrm>
              <a:off x="5396760" y="3701160"/>
              <a:ext cx="1780920" cy="17805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CustomShape 8"/>
            <p:cNvSpPr/>
            <p:nvPr/>
          </p:nvSpPr>
          <p:spPr>
            <a:xfrm rot="10654800">
              <a:off x="5395680" y="4401720"/>
              <a:ext cx="1780920" cy="49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46" name="Group 9"/>
          <p:cNvGrpSpPr/>
          <p:nvPr/>
        </p:nvGrpSpPr>
        <p:grpSpPr>
          <a:xfrm>
            <a:off x="5378400" y="4353480"/>
            <a:ext cx="1806120" cy="309240"/>
            <a:chOff x="5378400" y="4353480"/>
            <a:chExt cx="1806120" cy="309240"/>
          </a:xfrm>
        </p:grpSpPr>
        <p:sp>
          <p:nvSpPr>
            <p:cNvPr id="247" name="CustomShape 10"/>
            <p:cNvSpPr/>
            <p:nvPr/>
          </p:nvSpPr>
          <p:spPr>
            <a:xfrm rot="505800">
              <a:off x="5376600" y="4516560"/>
              <a:ext cx="1000080" cy="51840"/>
            </a:xfrm>
            <a:custGeom>
              <a:avLst/>
              <a:gdLst/>
              <a:ahLst/>
              <a:rect l="l" t="t" r="r" b="b"/>
              <a:pathLst>
                <a:path w="3609" h="200">
                  <a:moveTo>
                    <a:pt x="3594" y="46"/>
                  </a:moveTo>
                  <a:lnTo>
                    <a:pt x="894" y="50"/>
                  </a:lnTo>
                  <a:lnTo>
                    <a:pt x="886" y="0"/>
                  </a:lnTo>
                  <a:lnTo>
                    <a:pt x="0" y="100"/>
                  </a:lnTo>
                  <a:lnTo>
                    <a:pt x="916" y="199"/>
                  </a:lnTo>
                  <a:lnTo>
                    <a:pt x="909" y="150"/>
                  </a:lnTo>
                  <a:lnTo>
                    <a:pt x="3608" y="146"/>
                  </a:lnTo>
                  <a:lnTo>
                    <a:pt x="3594" y="46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CustomShape 11"/>
            <p:cNvSpPr/>
            <p:nvPr/>
          </p:nvSpPr>
          <p:spPr>
            <a:xfrm rot="20619600">
              <a:off x="6336360" y="4471920"/>
              <a:ext cx="855360" cy="71640"/>
            </a:xfrm>
            <a:custGeom>
              <a:avLst/>
              <a:gdLst/>
              <a:ahLst/>
              <a:rect l="l" t="t" r="r" b="b"/>
              <a:pathLst>
                <a:path w="3084" h="272">
                  <a:moveTo>
                    <a:pt x="0" y="68"/>
                  </a:moveTo>
                  <a:lnTo>
                    <a:pt x="2312" y="66"/>
                  </a:lnTo>
                  <a:lnTo>
                    <a:pt x="2311" y="0"/>
                  </a:lnTo>
                  <a:lnTo>
                    <a:pt x="3083" y="134"/>
                  </a:lnTo>
                  <a:lnTo>
                    <a:pt x="2311" y="271"/>
                  </a:lnTo>
                  <a:lnTo>
                    <a:pt x="2311" y="203"/>
                  </a:lnTo>
                  <a:lnTo>
                    <a:pt x="0" y="204"/>
                  </a:lnTo>
                  <a:lnTo>
                    <a:pt x="0" y="68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9" name="CustomShape 12"/>
          <p:cNvSpPr/>
          <p:nvPr/>
        </p:nvSpPr>
        <p:spPr>
          <a:xfrm rot="19442400">
            <a:off x="6237000" y="4340160"/>
            <a:ext cx="921600" cy="51120"/>
          </a:xfrm>
          <a:custGeom>
            <a:avLst/>
            <a:gdLst/>
            <a:ahLst/>
            <a:rect l="l" t="t" r="r" b="b"/>
            <a:pathLst>
              <a:path w="3329" h="199">
                <a:moveTo>
                  <a:pt x="17" y="51"/>
                </a:moveTo>
                <a:lnTo>
                  <a:pt x="2506" y="48"/>
                </a:lnTo>
                <a:lnTo>
                  <a:pt x="2514" y="0"/>
                </a:lnTo>
                <a:lnTo>
                  <a:pt x="3328" y="98"/>
                </a:lnTo>
                <a:lnTo>
                  <a:pt x="2482" y="198"/>
                </a:lnTo>
                <a:lnTo>
                  <a:pt x="2490" y="148"/>
                </a:lnTo>
                <a:lnTo>
                  <a:pt x="0" y="150"/>
                </a:lnTo>
                <a:lnTo>
                  <a:pt x="17" y="51"/>
                </a:lnTo>
              </a:path>
            </a:pathLst>
          </a:custGeom>
          <a:solidFill>
            <a:srgbClr val="bbe33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>
            <a:off x="6512040" y="4481280"/>
            <a:ext cx="39924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θ</a:t>
            </a:r>
            <a:r>
              <a:rPr b="0" lang="en-IN" sz="1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251" name="CustomShape 14"/>
          <p:cNvSpPr/>
          <p:nvPr/>
        </p:nvSpPr>
        <p:spPr>
          <a:xfrm>
            <a:off x="5976000" y="4338360"/>
            <a:ext cx="492480" cy="4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Arial"/>
              </a:rPr>
              <a:t>θ</a:t>
            </a:r>
            <a:r>
              <a:rPr b="0" lang="en-IN" sz="1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252" name="CustomShape 15"/>
          <p:cNvSpPr/>
          <p:nvPr/>
        </p:nvSpPr>
        <p:spPr>
          <a:xfrm>
            <a:off x="5268240" y="5537520"/>
            <a:ext cx="2101320" cy="26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Spherical K means</a:t>
            </a:r>
            <a:endParaRPr b="0" lang="en-IN" sz="1800" spc="-1" strike="noStrike">
              <a:latin typeface="Arial"/>
            </a:endParaRPr>
          </a:p>
        </p:txBody>
      </p:sp>
      <p:grpSp>
        <p:nvGrpSpPr>
          <p:cNvPr id="253" name="Group 16"/>
          <p:cNvGrpSpPr/>
          <p:nvPr/>
        </p:nvGrpSpPr>
        <p:grpSpPr>
          <a:xfrm>
            <a:off x="2011680" y="1335240"/>
            <a:ext cx="1864080" cy="1779840"/>
            <a:chOff x="2011680" y="1335240"/>
            <a:chExt cx="1864080" cy="1779840"/>
          </a:xfrm>
        </p:grpSpPr>
        <p:grpSp>
          <p:nvGrpSpPr>
            <p:cNvPr id="254" name="Group 17"/>
            <p:cNvGrpSpPr/>
            <p:nvPr/>
          </p:nvGrpSpPr>
          <p:grpSpPr>
            <a:xfrm>
              <a:off x="2011680" y="1755000"/>
              <a:ext cx="1864080" cy="1360080"/>
              <a:chOff x="2011680" y="1755000"/>
              <a:chExt cx="1864080" cy="1360080"/>
            </a:xfrm>
          </p:grpSpPr>
          <p:sp>
            <p:nvSpPr>
              <p:cNvPr id="255" name="CustomShape 18"/>
              <p:cNvSpPr/>
              <p:nvPr/>
            </p:nvSpPr>
            <p:spPr>
              <a:xfrm>
                <a:off x="2875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6" name="CustomShape 19"/>
              <p:cNvSpPr/>
              <p:nvPr/>
            </p:nvSpPr>
            <p:spPr>
              <a:xfrm>
                <a:off x="2587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7" name="CustomShape 20"/>
              <p:cNvSpPr/>
              <p:nvPr/>
            </p:nvSpPr>
            <p:spPr>
              <a:xfrm>
                <a:off x="3163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8" name="CustomShape 21"/>
              <p:cNvSpPr/>
              <p:nvPr/>
            </p:nvSpPr>
            <p:spPr>
              <a:xfrm>
                <a:off x="3451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9" name="CustomShape 22"/>
              <p:cNvSpPr/>
              <p:nvPr/>
            </p:nvSpPr>
            <p:spPr>
              <a:xfrm>
                <a:off x="2011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0" name="CustomShape 23"/>
              <p:cNvSpPr/>
              <p:nvPr/>
            </p:nvSpPr>
            <p:spPr>
              <a:xfrm>
                <a:off x="3739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1" name="CustomShape 24"/>
              <p:cNvSpPr/>
              <p:nvPr/>
            </p:nvSpPr>
            <p:spPr>
              <a:xfrm>
                <a:off x="2299680" y="1755000"/>
                <a:ext cx="136080" cy="1360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2" name="CustomShape 25"/>
              <p:cNvSpPr/>
              <p:nvPr/>
            </p:nvSpPr>
            <p:spPr>
              <a:xfrm>
                <a:off x="2155680" y="2331000"/>
                <a:ext cx="136080" cy="136080"/>
              </a:xfrm>
              <a:custGeom>
                <a:avLst/>
                <a:gdLst/>
                <a:ahLst/>
                <a:rect l="l" t="t" r="r" b="b"/>
                <a:pathLst>
                  <a:path w="402" h="402">
                    <a:moveTo>
                      <a:pt x="0" y="301"/>
                    </a:moveTo>
                    <a:lnTo>
                      <a:pt x="300" y="301"/>
                    </a:lnTo>
                    <a:lnTo>
                      <a:pt x="300" y="401"/>
                    </a:lnTo>
                    <a:lnTo>
                      <a:pt x="401" y="201"/>
                    </a:lnTo>
                    <a:lnTo>
                      <a:pt x="300" y="0"/>
                    </a:lnTo>
                    <a:lnTo>
                      <a:pt x="300" y="101"/>
                    </a:lnTo>
                    <a:lnTo>
                      <a:pt x="0" y="101"/>
                    </a:lnTo>
                    <a:lnTo>
                      <a:pt x="0" y="301"/>
                    </a:ln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3" name="CustomShape 26"/>
              <p:cNvSpPr/>
              <p:nvPr/>
            </p:nvSpPr>
            <p:spPr>
              <a:xfrm>
                <a:off x="2443680" y="2331000"/>
                <a:ext cx="136080" cy="136080"/>
              </a:xfrm>
              <a:custGeom>
                <a:avLst/>
                <a:gdLst/>
                <a:ahLst/>
                <a:rect l="l" t="t" r="r" b="b"/>
                <a:pathLst>
                  <a:path w="402" h="402">
                    <a:moveTo>
                      <a:pt x="0" y="301"/>
                    </a:moveTo>
                    <a:lnTo>
                      <a:pt x="300" y="301"/>
                    </a:lnTo>
                    <a:lnTo>
                      <a:pt x="300" y="401"/>
                    </a:lnTo>
                    <a:lnTo>
                      <a:pt x="401" y="201"/>
                    </a:lnTo>
                    <a:lnTo>
                      <a:pt x="300" y="0"/>
                    </a:lnTo>
                    <a:lnTo>
                      <a:pt x="300" y="101"/>
                    </a:lnTo>
                    <a:lnTo>
                      <a:pt x="0" y="101"/>
                    </a:lnTo>
                    <a:lnTo>
                      <a:pt x="0" y="301"/>
                    </a:ln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4" name="CustomShape 27"/>
              <p:cNvSpPr/>
              <p:nvPr/>
            </p:nvSpPr>
            <p:spPr>
              <a:xfrm>
                <a:off x="2731680" y="2331000"/>
                <a:ext cx="136080" cy="136080"/>
              </a:xfrm>
              <a:custGeom>
                <a:avLst/>
                <a:gdLst/>
                <a:ahLst/>
                <a:rect l="l" t="t" r="r" b="b"/>
                <a:pathLst>
                  <a:path w="402" h="402">
                    <a:moveTo>
                      <a:pt x="0" y="301"/>
                    </a:moveTo>
                    <a:lnTo>
                      <a:pt x="300" y="301"/>
                    </a:lnTo>
                    <a:lnTo>
                      <a:pt x="300" y="401"/>
                    </a:lnTo>
                    <a:lnTo>
                      <a:pt x="401" y="201"/>
                    </a:lnTo>
                    <a:lnTo>
                      <a:pt x="300" y="0"/>
                    </a:lnTo>
                    <a:lnTo>
                      <a:pt x="300" y="101"/>
                    </a:lnTo>
                    <a:lnTo>
                      <a:pt x="0" y="101"/>
                    </a:lnTo>
                    <a:lnTo>
                      <a:pt x="0" y="301"/>
                    </a:ln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5" name="CustomShape 28"/>
              <p:cNvSpPr/>
              <p:nvPr/>
            </p:nvSpPr>
            <p:spPr>
              <a:xfrm>
                <a:off x="3019680" y="2331000"/>
                <a:ext cx="136080" cy="136080"/>
              </a:xfrm>
              <a:custGeom>
                <a:avLst/>
                <a:gdLst/>
                <a:ahLst/>
                <a:rect l="l" t="t" r="r" b="b"/>
                <a:pathLst>
                  <a:path w="402" h="402">
                    <a:moveTo>
                      <a:pt x="0" y="301"/>
                    </a:moveTo>
                    <a:lnTo>
                      <a:pt x="300" y="301"/>
                    </a:lnTo>
                    <a:lnTo>
                      <a:pt x="300" y="401"/>
                    </a:lnTo>
                    <a:lnTo>
                      <a:pt x="401" y="201"/>
                    </a:lnTo>
                    <a:lnTo>
                      <a:pt x="300" y="0"/>
                    </a:lnTo>
                    <a:lnTo>
                      <a:pt x="300" y="101"/>
                    </a:lnTo>
                    <a:lnTo>
                      <a:pt x="0" y="101"/>
                    </a:lnTo>
                    <a:lnTo>
                      <a:pt x="0" y="301"/>
                    </a:ln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6" name="CustomShape 29"/>
              <p:cNvSpPr/>
              <p:nvPr/>
            </p:nvSpPr>
            <p:spPr>
              <a:xfrm>
                <a:off x="3595680" y="2331000"/>
                <a:ext cx="136080" cy="136080"/>
              </a:xfrm>
              <a:custGeom>
                <a:avLst/>
                <a:gdLst/>
                <a:ahLst/>
                <a:rect l="l" t="t" r="r" b="b"/>
                <a:pathLst>
                  <a:path w="402" h="402">
                    <a:moveTo>
                      <a:pt x="0" y="301"/>
                    </a:moveTo>
                    <a:lnTo>
                      <a:pt x="300" y="301"/>
                    </a:lnTo>
                    <a:lnTo>
                      <a:pt x="300" y="401"/>
                    </a:lnTo>
                    <a:lnTo>
                      <a:pt x="401" y="201"/>
                    </a:lnTo>
                    <a:lnTo>
                      <a:pt x="300" y="0"/>
                    </a:lnTo>
                    <a:lnTo>
                      <a:pt x="300" y="101"/>
                    </a:lnTo>
                    <a:lnTo>
                      <a:pt x="0" y="101"/>
                    </a:lnTo>
                    <a:lnTo>
                      <a:pt x="0" y="301"/>
                    </a:ln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7" name="CustomShape 30"/>
              <p:cNvSpPr/>
              <p:nvPr/>
            </p:nvSpPr>
            <p:spPr>
              <a:xfrm>
                <a:off x="3307680" y="2331000"/>
                <a:ext cx="136080" cy="136080"/>
              </a:xfrm>
              <a:custGeom>
                <a:avLst/>
                <a:gdLst/>
                <a:ahLst/>
                <a:rect l="l" t="t" r="r" b="b"/>
                <a:pathLst>
                  <a:path w="402" h="402">
                    <a:moveTo>
                      <a:pt x="0" y="301"/>
                    </a:moveTo>
                    <a:lnTo>
                      <a:pt x="300" y="301"/>
                    </a:lnTo>
                    <a:lnTo>
                      <a:pt x="300" y="401"/>
                    </a:lnTo>
                    <a:lnTo>
                      <a:pt x="401" y="201"/>
                    </a:lnTo>
                    <a:lnTo>
                      <a:pt x="300" y="0"/>
                    </a:lnTo>
                    <a:lnTo>
                      <a:pt x="300" y="101"/>
                    </a:lnTo>
                    <a:lnTo>
                      <a:pt x="0" y="101"/>
                    </a:lnTo>
                    <a:lnTo>
                      <a:pt x="0" y="301"/>
                    </a:ln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68" name="Group 31"/>
            <p:cNvGrpSpPr/>
            <p:nvPr/>
          </p:nvGrpSpPr>
          <p:grpSpPr>
            <a:xfrm>
              <a:off x="2515680" y="1355400"/>
              <a:ext cx="280440" cy="1040040"/>
              <a:chOff x="2515680" y="1355400"/>
              <a:chExt cx="280440" cy="1040040"/>
            </a:xfrm>
          </p:grpSpPr>
          <p:sp>
            <p:nvSpPr>
              <p:cNvPr id="269" name="CustomShape 32"/>
              <p:cNvSpPr/>
              <p:nvPr/>
            </p:nvSpPr>
            <p:spPr>
              <a:xfrm>
                <a:off x="2515680" y="1355400"/>
                <a:ext cx="151560" cy="1040040"/>
              </a:xfrm>
              <a:custGeom>
                <a:avLst/>
                <a:gdLst/>
                <a:ahLst/>
                <a:rect l="l" t="t" r="r" b="b"/>
                <a:pathLst>
                  <a:path w="443" h="2911">
                    <a:moveTo>
                      <a:pt x="0" y="2910"/>
                    </a:moveTo>
                    <a:cubicBezTo>
                      <a:pt x="0" y="0"/>
                      <a:pt x="442" y="554"/>
                      <a:pt x="442" y="554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0" name="CustomShape 33"/>
              <p:cNvSpPr/>
              <p:nvPr/>
            </p:nvSpPr>
            <p:spPr>
              <a:xfrm>
                <a:off x="2644560" y="1504800"/>
                <a:ext cx="151560" cy="890640"/>
              </a:xfrm>
              <a:custGeom>
                <a:avLst/>
                <a:gdLst/>
                <a:ahLst/>
                <a:rect l="l" t="t" r="r" b="b"/>
                <a:pathLst>
                  <a:path w="443" h="2496">
                    <a:moveTo>
                      <a:pt x="442" y="2495"/>
                    </a:moveTo>
                    <a:cubicBezTo>
                      <a:pt x="442" y="0"/>
                      <a:pt x="0" y="97"/>
                      <a:pt x="0" y="97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71" name="Group 34"/>
            <p:cNvGrpSpPr/>
            <p:nvPr/>
          </p:nvGrpSpPr>
          <p:grpSpPr>
            <a:xfrm>
              <a:off x="2791080" y="1335240"/>
              <a:ext cx="280440" cy="1040040"/>
              <a:chOff x="2791080" y="1335240"/>
              <a:chExt cx="280440" cy="1040040"/>
            </a:xfrm>
          </p:grpSpPr>
          <p:sp>
            <p:nvSpPr>
              <p:cNvPr id="272" name="CustomShape 35"/>
              <p:cNvSpPr/>
              <p:nvPr/>
            </p:nvSpPr>
            <p:spPr>
              <a:xfrm>
                <a:off x="2791080" y="1335240"/>
                <a:ext cx="151560" cy="1040040"/>
              </a:xfrm>
              <a:custGeom>
                <a:avLst/>
                <a:gdLst/>
                <a:ahLst/>
                <a:rect l="l" t="t" r="r" b="b"/>
                <a:pathLst>
                  <a:path w="443" h="2911">
                    <a:moveTo>
                      <a:pt x="0" y="2910"/>
                    </a:moveTo>
                    <a:cubicBezTo>
                      <a:pt x="0" y="0"/>
                      <a:pt x="442" y="554"/>
                      <a:pt x="442" y="554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3" name="CustomShape 36"/>
              <p:cNvSpPr/>
              <p:nvPr/>
            </p:nvSpPr>
            <p:spPr>
              <a:xfrm>
                <a:off x="2919960" y="1484640"/>
                <a:ext cx="151560" cy="890640"/>
              </a:xfrm>
              <a:custGeom>
                <a:avLst/>
                <a:gdLst/>
                <a:ahLst/>
                <a:rect l="l" t="t" r="r" b="b"/>
                <a:pathLst>
                  <a:path w="443" h="2496">
                    <a:moveTo>
                      <a:pt x="442" y="2495"/>
                    </a:moveTo>
                    <a:cubicBezTo>
                      <a:pt x="442" y="0"/>
                      <a:pt x="0" y="97"/>
                      <a:pt x="0" y="97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74" name="Group 37"/>
            <p:cNvGrpSpPr/>
            <p:nvPr/>
          </p:nvGrpSpPr>
          <p:grpSpPr>
            <a:xfrm>
              <a:off x="3079080" y="1335240"/>
              <a:ext cx="280440" cy="1040040"/>
              <a:chOff x="3079080" y="1335240"/>
              <a:chExt cx="280440" cy="1040040"/>
            </a:xfrm>
          </p:grpSpPr>
          <p:sp>
            <p:nvSpPr>
              <p:cNvPr id="275" name="CustomShape 38"/>
              <p:cNvSpPr/>
              <p:nvPr/>
            </p:nvSpPr>
            <p:spPr>
              <a:xfrm>
                <a:off x="3079080" y="1335240"/>
                <a:ext cx="151560" cy="1040040"/>
              </a:xfrm>
              <a:custGeom>
                <a:avLst/>
                <a:gdLst/>
                <a:ahLst/>
                <a:rect l="l" t="t" r="r" b="b"/>
                <a:pathLst>
                  <a:path w="443" h="2911">
                    <a:moveTo>
                      <a:pt x="0" y="2910"/>
                    </a:moveTo>
                    <a:cubicBezTo>
                      <a:pt x="0" y="0"/>
                      <a:pt x="442" y="554"/>
                      <a:pt x="442" y="554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6" name="CustomShape 39"/>
              <p:cNvSpPr/>
              <p:nvPr/>
            </p:nvSpPr>
            <p:spPr>
              <a:xfrm>
                <a:off x="3207960" y="1484640"/>
                <a:ext cx="151560" cy="890640"/>
              </a:xfrm>
              <a:custGeom>
                <a:avLst/>
                <a:gdLst/>
                <a:ahLst/>
                <a:rect l="l" t="t" r="r" b="b"/>
                <a:pathLst>
                  <a:path w="443" h="2496">
                    <a:moveTo>
                      <a:pt x="442" y="2495"/>
                    </a:moveTo>
                    <a:cubicBezTo>
                      <a:pt x="442" y="0"/>
                      <a:pt x="0" y="97"/>
                      <a:pt x="0" y="97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77" name="Group 40"/>
            <p:cNvGrpSpPr/>
            <p:nvPr/>
          </p:nvGrpSpPr>
          <p:grpSpPr>
            <a:xfrm>
              <a:off x="3367080" y="1355040"/>
              <a:ext cx="280440" cy="1040040"/>
              <a:chOff x="3367080" y="1355040"/>
              <a:chExt cx="280440" cy="1040040"/>
            </a:xfrm>
          </p:grpSpPr>
          <p:sp>
            <p:nvSpPr>
              <p:cNvPr id="278" name="CustomShape 41"/>
              <p:cNvSpPr/>
              <p:nvPr/>
            </p:nvSpPr>
            <p:spPr>
              <a:xfrm>
                <a:off x="3367080" y="1355040"/>
                <a:ext cx="151560" cy="1040040"/>
              </a:xfrm>
              <a:custGeom>
                <a:avLst/>
                <a:gdLst/>
                <a:ahLst/>
                <a:rect l="l" t="t" r="r" b="b"/>
                <a:pathLst>
                  <a:path w="443" h="2911">
                    <a:moveTo>
                      <a:pt x="0" y="2910"/>
                    </a:moveTo>
                    <a:cubicBezTo>
                      <a:pt x="0" y="0"/>
                      <a:pt x="442" y="554"/>
                      <a:pt x="442" y="554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9" name="CustomShape 42"/>
              <p:cNvSpPr/>
              <p:nvPr/>
            </p:nvSpPr>
            <p:spPr>
              <a:xfrm>
                <a:off x="3495960" y="1504440"/>
                <a:ext cx="151560" cy="890640"/>
              </a:xfrm>
              <a:custGeom>
                <a:avLst/>
                <a:gdLst/>
                <a:ahLst/>
                <a:rect l="l" t="t" r="r" b="b"/>
                <a:pathLst>
                  <a:path w="443" h="2496">
                    <a:moveTo>
                      <a:pt x="442" y="2495"/>
                    </a:moveTo>
                    <a:cubicBezTo>
                      <a:pt x="442" y="0"/>
                      <a:pt x="0" y="97"/>
                      <a:pt x="0" y="97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80" name="Group 43"/>
            <p:cNvGrpSpPr/>
            <p:nvPr/>
          </p:nvGrpSpPr>
          <p:grpSpPr>
            <a:xfrm>
              <a:off x="2227680" y="1355760"/>
              <a:ext cx="280440" cy="1040040"/>
              <a:chOff x="2227680" y="1355760"/>
              <a:chExt cx="280440" cy="1040040"/>
            </a:xfrm>
          </p:grpSpPr>
          <p:sp>
            <p:nvSpPr>
              <p:cNvPr id="281" name="CustomShape 44"/>
              <p:cNvSpPr/>
              <p:nvPr/>
            </p:nvSpPr>
            <p:spPr>
              <a:xfrm>
                <a:off x="2227680" y="1355760"/>
                <a:ext cx="151560" cy="1040040"/>
              </a:xfrm>
              <a:custGeom>
                <a:avLst/>
                <a:gdLst/>
                <a:ahLst/>
                <a:rect l="l" t="t" r="r" b="b"/>
                <a:pathLst>
                  <a:path w="443" h="2911">
                    <a:moveTo>
                      <a:pt x="0" y="2910"/>
                    </a:moveTo>
                    <a:cubicBezTo>
                      <a:pt x="0" y="0"/>
                      <a:pt x="442" y="554"/>
                      <a:pt x="442" y="554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2" name="CustomShape 45"/>
              <p:cNvSpPr/>
              <p:nvPr/>
            </p:nvSpPr>
            <p:spPr>
              <a:xfrm>
                <a:off x="2356560" y="1505160"/>
                <a:ext cx="151560" cy="890640"/>
              </a:xfrm>
              <a:custGeom>
                <a:avLst/>
                <a:gdLst/>
                <a:ahLst/>
                <a:rect l="l" t="t" r="r" b="b"/>
                <a:pathLst>
                  <a:path w="443" h="2496">
                    <a:moveTo>
                      <a:pt x="442" y="2495"/>
                    </a:moveTo>
                    <a:cubicBezTo>
                      <a:pt x="442" y="0"/>
                      <a:pt x="0" y="97"/>
                      <a:pt x="0" y="97"/>
                    </a:cubicBezTo>
                  </a:path>
                </a:pathLst>
              </a:custGeom>
              <a:noFill/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283" name="Group 46"/>
          <p:cNvGrpSpPr/>
          <p:nvPr/>
        </p:nvGrpSpPr>
        <p:grpSpPr>
          <a:xfrm>
            <a:off x="4321440" y="1695240"/>
            <a:ext cx="1216080" cy="1509840"/>
            <a:chOff x="4321440" y="1695240"/>
            <a:chExt cx="1216080" cy="1509840"/>
          </a:xfrm>
        </p:grpSpPr>
        <p:sp>
          <p:nvSpPr>
            <p:cNvPr id="284" name="CustomShape 47"/>
            <p:cNvSpPr/>
            <p:nvPr/>
          </p:nvSpPr>
          <p:spPr>
            <a:xfrm>
              <a:off x="4321440" y="2343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48"/>
            <p:cNvSpPr/>
            <p:nvPr/>
          </p:nvSpPr>
          <p:spPr>
            <a:xfrm>
              <a:off x="4321440" y="2703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49"/>
            <p:cNvSpPr/>
            <p:nvPr/>
          </p:nvSpPr>
          <p:spPr>
            <a:xfrm>
              <a:off x="4321440" y="1695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50"/>
            <p:cNvSpPr/>
            <p:nvPr/>
          </p:nvSpPr>
          <p:spPr>
            <a:xfrm>
              <a:off x="4321440" y="3063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51"/>
            <p:cNvSpPr/>
            <p:nvPr/>
          </p:nvSpPr>
          <p:spPr>
            <a:xfrm>
              <a:off x="5401440" y="2343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CustomShape 52"/>
            <p:cNvSpPr/>
            <p:nvPr/>
          </p:nvSpPr>
          <p:spPr>
            <a:xfrm>
              <a:off x="4897440" y="237420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CustomShape 53"/>
            <p:cNvSpPr/>
            <p:nvPr/>
          </p:nvSpPr>
          <p:spPr>
            <a:xfrm>
              <a:off x="4897440" y="2775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CustomShape 54"/>
            <p:cNvSpPr/>
            <p:nvPr/>
          </p:nvSpPr>
          <p:spPr>
            <a:xfrm>
              <a:off x="4321800" y="205560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CustomShape 55"/>
            <p:cNvSpPr/>
            <p:nvPr/>
          </p:nvSpPr>
          <p:spPr>
            <a:xfrm>
              <a:off x="5401440" y="1983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CustomShape 56"/>
            <p:cNvSpPr/>
            <p:nvPr/>
          </p:nvSpPr>
          <p:spPr>
            <a:xfrm>
              <a:off x="5401440" y="277524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CustomShape 57"/>
            <p:cNvSpPr/>
            <p:nvPr/>
          </p:nvSpPr>
          <p:spPr>
            <a:xfrm>
              <a:off x="4897800" y="1983600"/>
              <a:ext cx="136080" cy="1360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CustomShape 58"/>
            <p:cNvSpPr/>
            <p:nvPr/>
          </p:nvSpPr>
          <p:spPr>
            <a:xfrm>
              <a:off x="4393440" y="1767240"/>
              <a:ext cx="573840" cy="285840"/>
            </a:xfrm>
            <a:custGeom>
              <a:avLst/>
              <a:gdLst/>
              <a:ahLst/>
              <a:rect l="l" t="t" r="r" b="b"/>
              <a:pathLst>
                <a:path w="1601" h="801">
                  <a:moveTo>
                    <a:pt x="0" y="0"/>
                  </a:moveTo>
                  <a:lnTo>
                    <a:pt x="1600" y="8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CustomShape 59"/>
            <p:cNvSpPr/>
            <p:nvPr/>
          </p:nvSpPr>
          <p:spPr>
            <a:xfrm>
              <a:off x="4393440" y="1767240"/>
              <a:ext cx="573840" cy="717840"/>
            </a:xfrm>
            <a:custGeom>
              <a:avLst/>
              <a:gdLst/>
              <a:ahLst/>
              <a:rect l="l" t="t" r="r" b="b"/>
              <a:pathLst>
                <a:path w="1601" h="2001">
                  <a:moveTo>
                    <a:pt x="1600" y="200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CustomShape 60"/>
            <p:cNvSpPr/>
            <p:nvPr/>
          </p:nvSpPr>
          <p:spPr>
            <a:xfrm>
              <a:off x="4393440" y="1767240"/>
              <a:ext cx="573840" cy="1077840"/>
            </a:xfrm>
            <a:custGeom>
              <a:avLst/>
              <a:gdLst/>
              <a:ahLst/>
              <a:rect l="l" t="t" r="r" b="b"/>
              <a:pathLst>
                <a:path w="1601" h="3001">
                  <a:moveTo>
                    <a:pt x="1600" y="300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CustomShape 61"/>
            <p:cNvSpPr/>
            <p:nvPr/>
          </p:nvSpPr>
          <p:spPr>
            <a:xfrm>
              <a:off x="4393440" y="2055240"/>
              <a:ext cx="573840" cy="69840"/>
            </a:xfrm>
            <a:custGeom>
              <a:avLst/>
              <a:gdLst/>
              <a:ahLst/>
              <a:rect l="l" t="t" r="r" b="b"/>
              <a:pathLst>
                <a:path w="1601" h="201">
                  <a:moveTo>
                    <a:pt x="0" y="200"/>
                  </a:moveTo>
                  <a:lnTo>
                    <a:pt x="160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CustomShape 62"/>
            <p:cNvSpPr/>
            <p:nvPr/>
          </p:nvSpPr>
          <p:spPr>
            <a:xfrm>
              <a:off x="4393440" y="2127240"/>
              <a:ext cx="573840" cy="357840"/>
            </a:xfrm>
            <a:custGeom>
              <a:avLst/>
              <a:gdLst/>
              <a:ahLst/>
              <a:rect l="l" t="t" r="r" b="b"/>
              <a:pathLst>
                <a:path w="1601" h="1001">
                  <a:moveTo>
                    <a:pt x="0" y="0"/>
                  </a:moveTo>
                  <a:lnTo>
                    <a:pt x="1600" y="10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CustomShape 63"/>
            <p:cNvSpPr/>
            <p:nvPr/>
          </p:nvSpPr>
          <p:spPr>
            <a:xfrm>
              <a:off x="4393440" y="2415240"/>
              <a:ext cx="573840" cy="429840"/>
            </a:xfrm>
            <a:custGeom>
              <a:avLst/>
              <a:gdLst/>
              <a:ahLst/>
              <a:rect l="l" t="t" r="r" b="b"/>
              <a:pathLst>
                <a:path w="1601" h="1201">
                  <a:moveTo>
                    <a:pt x="1600" y="120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64"/>
            <p:cNvSpPr/>
            <p:nvPr/>
          </p:nvSpPr>
          <p:spPr>
            <a:xfrm>
              <a:off x="4393440" y="2127240"/>
              <a:ext cx="573840" cy="717840"/>
            </a:xfrm>
            <a:custGeom>
              <a:avLst/>
              <a:gdLst/>
              <a:ahLst/>
              <a:rect l="l" t="t" r="r" b="b"/>
              <a:pathLst>
                <a:path w="1601" h="2001">
                  <a:moveTo>
                    <a:pt x="0" y="0"/>
                  </a:moveTo>
                  <a:lnTo>
                    <a:pt x="1600" y="20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CustomShape 65"/>
            <p:cNvSpPr/>
            <p:nvPr/>
          </p:nvSpPr>
          <p:spPr>
            <a:xfrm>
              <a:off x="4393440" y="2415240"/>
              <a:ext cx="573840" cy="69840"/>
            </a:xfrm>
            <a:custGeom>
              <a:avLst/>
              <a:gdLst/>
              <a:ahLst/>
              <a:rect l="l" t="t" r="r" b="b"/>
              <a:pathLst>
                <a:path w="1601" h="201">
                  <a:moveTo>
                    <a:pt x="0" y="0"/>
                  </a:moveTo>
                  <a:lnTo>
                    <a:pt x="1600" y="2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CustomShape 66"/>
            <p:cNvSpPr/>
            <p:nvPr/>
          </p:nvSpPr>
          <p:spPr>
            <a:xfrm>
              <a:off x="4393440" y="2055240"/>
              <a:ext cx="573840" cy="357840"/>
            </a:xfrm>
            <a:custGeom>
              <a:avLst/>
              <a:gdLst/>
              <a:ahLst/>
              <a:rect l="l" t="t" r="r" b="b"/>
              <a:pathLst>
                <a:path w="1601" h="1001">
                  <a:moveTo>
                    <a:pt x="0" y="1000"/>
                  </a:moveTo>
                  <a:lnTo>
                    <a:pt x="160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CustomShape 67"/>
            <p:cNvSpPr/>
            <p:nvPr/>
          </p:nvSpPr>
          <p:spPr>
            <a:xfrm>
              <a:off x="4393440" y="2055240"/>
              <a:ext cx="573840" cy="717840"/>
            </a:xfrm>
            <a:custGeom>
              <a:avLst/>
              <a:gdLst/>
              <a:ahLst/>
              <a:rect l="l" t="t" r="r" b="b"/>
              <a:pathLst>
                <a:path w="1601" h="2001">
                  <a:moveTo>
                    <a:pt x="0" y="2000"/>
                  </a:moveTo>
                  <a:lnTo>
                    <a:pt x="160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CustomShape 68"/>
            <p:cNvSpPr/>
            <p:nvPr/>
          </p:nvSpPr>
          <p:spPr>
            <a:xfrm>
              <a:off x="4393440" y="2487240"/>
              <a:ext cx="573840" cy="285840"/>
            </a:xfrm>
            <a:custGeom>
              <a:avLst/>
              <a:gdLst/>
              <a:ahLst/>
              <a:rect l="l" t="t" r="r" b="b"/>
              <a:pathLst>
                <a:path w="1601" h="801">
                  <a:moveTo>
                    <a:pt x="1600" y="0"/>
                  </a:moveTo>
                  <a:lnTo>
                    <a:pt x="0" y="8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CustomShape 69"/>
            <p:cNvSpPr/>
            <p:nvPr/>
          </p:nvSpPr>
          <p:spPr>
            <a:xfrm>
              <a:off x="4393440" y="2487240"/>
              <a:ext cx="573840" cy="717840"/>
            </a:xfrm>
            <a:custGeom>
              <a:avLst/>
              <a:gdLst/>
              <a:ahLst/>
              <a:rect l="l" t="t" r="r" b="b"/>
              <a:pathLst>
                <a:path w="1601" h="2001">
                  <a:moveTo>
                    <a:pt x="0" y="2000"/>
                  </a:moveTo>
                  <a:lnTo>
                    <a:pt x="160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70"/>
            <p:cNvSpPr/>
            <p:nvPr/>
          </p:nvSpPr>
          <p:spPr>
            <a:xfrm>
              <a:off x="4393440" y="2055240"/>
              <a:ext cx="573840" cy="1149840"/>
            </a:xfrm>
            <a:custGeom>
              <a:avLst/>
              <a:gdLst/>
              <a:ahLst/>
              <a:rect l="l" t="t" r="r" b="b"/>
              <a:pathLst>
                <a:path w="1601" h="3201">
                  <a:moveTo>
                    <a:pt x="1600" y="0"/>
                  </a:moveTo>
                  <a:lnTo>
                    <a:pt x="0" y="32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71"/>
            <p:cNvSpPr/>
            <p:nvPr/>
          </p:nvSpPr>
          <p:spPr>
            <a:xfrm>
              <a:off x="4393440" y="2847240"/>
              <a:ext cx="573840" cy="357840"/>
            </a:xfrm>
            <a:custGeom>
              <a:avLst/>
              <a:gdLst/>
              <a:ahLst/>
              <a:rect l="l" t="t" r="r" b="b"/>
              <a:pathLst>
                <a:path w="1601" h="1001">
                  <a:moveTo>
                    <a:pt x="1600" y="0"/>
                  </a:moveTo>
                  <a:lnTo>
                    <a:pt x="0" y="10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72"/>
            <p:cNvSpPr/>
            <p:nvPr/>
          </p:nvSpPr>
          <p:spPr>
            <a:xfrm>
              <a:off x="4969440" y="2055240"/>
              <a:ext cx="501840" cy="360"/>
            </a:xfrm>
            <a:custGeom>
              <a:avLst/>
              <a:gdLst/>
              <a:ahLst/>
              <a:rect l="l" t="t" r="r" b="b"/>
              <a:pathLst>
                <a:path w="1401" h="1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73"/>
            <p:cNvSpPr/>
            <p:nvPr/>
          </p:nvSpPr>
          <p:spPr>
            <a:xfrm>
              <a:off x="4969440" y="2055240"/>
              <a:ext cx="501840" cy="357840"/>
            </a:xfrm>
            <a:custGeom>
              <a:avLst/>
              <a:gdLst/>
              <a:ahLst/>
              <a:rect l="l" t="t" r="r" b="b"/>
              <a:pathLst>
                <a:path w="1401" h="1001">
                  <a:moveTo>
                    <a:pt x="1400" y="100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CustomShape 74"/>
            <p:cNvSpPr/>
            <p:nvPr/>
          </p:nvSpPr>
          <p:spPr>
            <a:xfrm>
              <a:off x="4969440" y="2055240"/>
              <a:ext cx="501840" cy="789840"/>
            </a:xfrm>
            <a:custGeom>
              <a:avLst/>
              <a:gdLst/>
              <a:ahLst/>
              <a:rect l="l" t="t" r="r" b="b"/>
              <a:pathLst>
                <a:path w="1401" h="2201">
                  <a:moveTo>
                    <a:pt x="1400" y="220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CustomShape 75"/>
            <p:cNvSpPr/>
            <p:nvPr/>
          </p:nvSpPr>
          <p:spPr>
            <a:xfrm>
              <a:off x="4969440" y="2055240"/>
              <a:ext cx="501840" cy="429840"/>
            </a:xfrm>
            <a:custGeom>
              <a:avLst/>
              <a:gdLst/>
              <a:ahLst/>
              <a:rect l="l" t="t" r="r" b="b"/>
              <a:pathLst>
                <a:path w="1401" h="1201">
                  <a:moveTo>
                    <a:pt x="1400" y="0"/>
                  </a:moveTo>
                  <a:lnTo>
                    <a:pt x="0" y="12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CustomShape 76"/>
            <p:cNvSpPr/>
            <p:nvPr/>
          </p:nvSpPr>
          <p:spPr>
            <a:xfrm>
              <a:off x="4969440" y="2055240"/>
              <a:ext cx="501840" cy="789840"/>
            </a:xfrm>
            <a:custGeom>
              <a:avLst/>
              <a:gdLst/>
              <a:ahLst/>
              <a:rect l="l" t="t" r="r" b="b"/>
              <a:pathLst>
                <a:path w="1401" h="2201">
                  <a:moveTo>
                    <a:pt x="0" y="2200"/>
                  </a:moveTo>
                  <a:lnTo>
                    <a:pt x="140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CustomShape 77"/>
            <p:cNvSpPr/>
            <p:nvPr/>
          </p:nvSpPr>
          <p:spPr>
            <a:xfrm>
              <a:off x="4979520" y="2415240"/>
              <a:ext cx="491760" cy="49320"/>
            </a:xfrm>
            <a:custGeom>
              <a:avLst/>
              <a:gdLst/>
              <a:ahLst/>
              <a:rect l="l" t="t" r="r" b="b"/>
              <a:pathLst>
                <a:path w="1373" h="144">
                  <a:moveTo>
                    <a:pt x="1372" y="0"/>
                  </a:moveTo>
                  <a:lnTo>
                    <a:pt x="0" y="143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CustomShape 78"/>
            <p:cNvSpPr/>
            <p:nvPr/>
          </p:nvSpPr>
          <p:spPr>
            <a:xfrm>
              <a:off x="4979520" y="2487240"/>
              <a:ext cx="491760" cy="357840"/>
            </a:xfrm>
            <a:custGeom>
              <a:avLst/>
              <a:gdLst/>
              <a:ahLst/>
              <a:rect l="l" t="t" r="r" b="b"/>
              <a:pathLst>
                <a:path w="1373" h="1001">
                  <a:moveTo>
                    <a:pt x="1372" y="100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CustomShape 79"/>
            <p:cNvSpPr/>
            <p:nvPr/>
          </p:nvSpPr>
          <p:spPr>
            <a:xfrm>
              <a:off x="4969440" y="2415240"/>
              <a:ext cx="501840" cy="429840"/>
            </a:xfrm>
            <a:custGeom>
              <a:avLst/>
              <a:gdLst/>
              <a:ahLst/>
              <a:rect l="l" t="t" r="r" b="b"/>
              <a:pathLst>
                <a:path w="1401" h="1201">
                  <a:moveTo>
                    <a:pt x="1400" y="0"/>
                  </a:moveTo>
                  <a:lnTo>
                    <a:pt x="0" y="12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CustomShape 80"/>
            <p:cNvSpPr/>
            <p:nvPr/>
          </p:nvSpPr>
          <p:spPr>
            <a:xfrm>
              <a:off x="4969440" y="2847240"/>
              <a:ext cx="501840" cy="360"/>
            </a:xfrm>
            <a:custGeom>
              <a:avLst/>
              <a:gdLst/>
              <a:ahLst/>
              <a:rect l="l" t="t" r="r" b="b"/>
              <a:pathLst>
                <a:path w="1401" h="1">
                  <a:moveTo>
                    <a:pt x="1400" y="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CustomShape 81"/>
            <p:cNvSpPr/>
            <p:nvPr/>
          </p:nvSpPr>
          <p:spPr>
            <a:xfrm>
              <a:off x="4393440" y="2775240"/>
              <a:ext cx="583920" cy="69840"/>
            </a:xfrm>
            <a:custGeom>
              <a:avLst/>
              <a:gdLst/>
              <a:ahLst/>
              <a:rect l="l" t="t" r="r" b="b"/>
              <a:pathLst>
                <a:path w="1629" h="201">
                  <a:moveTo>
                    <a:pt x="0" y="0"/>
                  </a:moveTo>
                  <a:lnTo>
                    <a:pt x="1628" y="200"/>
                  </a:lnTo>
                </a:path>
              </a:pathLst>
            </a:custGeom>
            <a:noFill/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9" name="CustomShape 82"/>
          <p:cNvSpPr/>
          <p:nvPr/>
        </p:nvSpPr>
        <p:spPr>
          <a:xfrm>
            <a:off x="1965240" y="1214640"/>
            <a:ext cx="2513520" cy="33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Residual Network</a:t>
            </a:r>
            <a:endParaRPr b="0" lang="en-IN" sz="1800" spc="-1" strike="noStrike">
              <a:latin typeface="Arial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11"/>
          <a:stretch/>
        </p:blipFill>
        <p:spPr>
          <a:xfrm>
            <a:off x="0" y="4320"/>
            <a:ext cx="12190320" cy="1091160"/>
          </a:xfrm>
          <a:prstGeom prst="rect">
            <a:avLst/>
          </a:prstGeom>
          <a:ln>
            <a:noFill/>
          </a:ln>
        </p:spPr>
      </p:pic>
      <p:sp>
        <p:nvSpPr>
          <p:cNvPr id="321" name="CustomShape 83"/>
          <p:cNvSpPr/>
          <p:nvPr/>
        </p:nvSpPr>
        <p:spPr>
          <a:xfrm>
            <a:off x="824040" y="0"/>
            <a:ext cx="10512720" cy="105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1. Deep Learning Architecture</a:t>
            </a:r>
            <a:endParaRPr b="0" lang="en-IN" sz="3200" spc="-1" strike="noStrike">
              <a:latin typeface="Arial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12"/>
          <a:stretch/>
        </p:blipFill>
        <p:spPr>
          <a:xfrm>
            <a:off x="91800" y="1554480"/>
            <a:ext cx="1643760" cy="210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71280" y="6340320"/>
            <a:ext cx="382464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2"/>
          <p:cNvSpPr/>
          <p:nvPr/>
        </p:nvSpPr>
        <p:spPr>
          <a:xfrm>
            <a:off x="0" y="72360"/>
            <a:ext cx="490428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3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Arial"/>
              </a:rPr>
              <a:t>3. Classification result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8732520" y="2707560"/>
            <a:ext cx="2997000" cy="223056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Deep learning model assigns unique class (coloured frame) to each image </a:t>
            </a:r>
            <a:endParaRPr b="0" lang="en-IN" sz="2200" spc="-1" strike="noStrike">
              <a:latin typeface="Arial"/>
            </a:endParaRPr>
          </a:p>
        </p:txBody>
      </p:sp>
      <p:pic>
        <p:nvPicPr>
          <p:cNvPr id="327" name="Grafik 28" descr=""/>
          <p:cNvPicPr/>
          <p:nvPr/>
        </p:nvPicPr>
        <p:blipFill>
          <a:blip r:embed="rId1"/>
          <a:stretch/>
        </p:blipFill>
        <p:spPr>
          <a:xfrm>
            <a:off x="1532520" y="1247760"/>
            <a:ext cx="6558480" cy="498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9" dur="indefinite" restart="never" nodeType="tmRoot">
          <p:childTnLst>
            <p:seq>
              <p:cTn id="180" dur="indefinite" nodeType="mainSeq">
                <p:childTnLst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" descr=""/>
          <p:cNvPicPr/>
          <p:nvPr/>
        </p:nvPicPr>
        <p:blipFill>
          <a:blip r:embed="rId1"/>
          <a:stretch/>
        </p:blipFill>
        <p:spPr>
          <a:xfrm>
            <a:off x="360" y="4320"/>
            <a:ext cx="12190320" cy="1091160"/>
          </a:xfrm>
          <a:prstGeom prst="rect">
            <a:avLst/>
          </a:prstGeom>
          <a:ln>
            <a:noFill/>
          </a:ln>
        </p:spPr>
      </p:pic>
      <p:sp>
        <p:nvSpPr>
          <p:cNvPr id="329" name="CustomShape 1"/>
          <p:cNvSpPr/>
          <p:nvPr/>
        </p:nvSpPr>
        <p:spPr>
          <a:xfrm>
            <a:off x="531360" y="3116880"/>
            <a:ext cx="2872080" cy="59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2"/>
          <p:cNvSpPr/>
          <p:nvPr/>
        </p:nvSpPr>
        <p:spPr>
          <a:xfrm>
            <a:off x="55080" y="6340320"/>
            <a:ext cx="382500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1" name="Grafik 595_1" descr=""/>
          <p:cNvPicPr/>
          <p:nvPr/>
        </p:nvPicPr>
        <p:blipFill>
          <a:blip r:embed="rId2"/>
          <a:stretch/>
        </p:blipFill>
        <p:spPr>
          <a:xfrm>
            <a:off x="5334120" y="1828800"/>
            <a:ext cx="6856200" cy="5027400"/>
          </a:xfrm>
          <a:prstGeom prst="rect">
            <a:avLst/>
          </a:prstGeom>
          <a:ln>
            <a:noFill/>
          </a:ln>
        </p:spPr>
      </p:pic>
      <p:pic>
        <p:nvPicPr>
          <p:cNvPr id="332" name="Grafik 596_1" descr=""/>
          <p:cNvPicPr/>
          <p:nvPr/>
        </p:nvPicPr>
        <p:blipFill>
          <a:blip r:embed="rId3"/>
          <a:stretch/>
        </p:blipFill>
        <p:spPr>
          <a:xfrm>
            <a:off x="5334120" y="1828800"/>
            <a:ext cx="6856200" cy="5027400"/>
          </a:xfrm>
          <a:prstGeom prst="rect">
            <a:avLst/>
          </a:prstGeom>
          <a:ln>
            <a:noFill/>
          </a:ln>
        </p:spPr>
      </p:pic>
      <p:pic>
        <p:nvPicPr>
          <p:cNvPr id="333" name="Grafik 597_1" descr=""/>
          <p:cNvPicPr/>
          <p:nvPr/>
        </p:nvPicPr>
        <p:blipFill>
          <a:blip r:embed="rId4"/>
          <a:stretch/>
        </p:blipFill>
        <p:spPr>
          <a:xfrm>
            <a:off x="5334120" y="1828800"/>
            <a:ext cx="6856200" cy="5027400"/>
          </a:xfrm>
          <a:prstGeom prst="rect">
            <a:avLst/>
          </a:prstGeom>
          <a:ln>
            <a:noFill/>
          </a:ln>
        </p:spPr>
      </p:pic>
      <p:pic>
        <p:nvPicPr>
          <p:cNvPr id="334" name="Grafik 598_1" descr=""/>
          <p:cNvPicPr/>
          <p:nvPr/>
        </p:nvPicPr>
        <p:blipFill>
          <a:blip r:embed="rId5"/>
          <a:stretch/>
        </p:blipFill>
        <p:spPr>
          <a:xfrm>
            <a:off x="5334120" y="1828800"/>
            <a:ext cx="6856200" cy="5027400"/>
          </a:xfrm>
          <a:prstGeom prst="rect">
            <a:avLst/>
          </a:prstGeom>
          <a:ln>
            <a:noFill/>
          </a:ln>
        </p:spPr>
      </p:pic>
      <p:sp>
        <p:nvSpPr>
          <p:cNvPr id="335" name="CustomShape 3"/>
          <p:cNvSpPr/>
          <p:nvPr/>
        </p:nvSpPr>
        <p:spPr>
          <a:xfrm>
            <a:off x="838440" y="26640"/>
            <a:ext cx="10512720" cy="105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3. Classification: Evolution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336" name="CustomShape 4"/>
          <p:cNvSpPr/>
          <p:nvPr/>
        </p:nvSpPr>
        <p:spPr>
          <a:xfrm>
            <a:off x="169920" y="2664000"/>
            <a:ext cx="3303000" cy="193932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Good convergence</a:t>
            </a:r>
            <a:br/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achieved from 250 epoch</a:t>
            </a:r>
            <a:endParaRPr b="0" lang="en-IN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n-IN" sz="2200" spc="-1" strike="noStrike">
                <a:solidFill>
                  <a:srgbClr val="000000"/>
                </a:solidFill>
                <a:latin typeface="Arial"/>
                <a:ea typeface="DejaVu Sans"/>
              </a:rPr>
              <a:t>After 700 epoch clear segregation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IN" sz="2200" spc="-1" strike="noStrike">
              <a:latin typeface="Arial"/>
            </a:endParaRPr>
          </a:p>
        </p:txBody>
      </p:sp>
      <p:sp>
        <p:nvSpPr>
          <p:cNvPr id="337" name="CustomShape 5"/>
          <p:cNvSpPr/>
          <p:nvPr/>
        </p:nvSpPr>
        <p:spPr>
          <a:xfrm>
            <a:off x="2176200" y="1104480"/>
            <a:ext cx="8277840" cy="42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24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b="1" lang="en-IN" sz="2400" spc="-1" strike="noStrike">
                <a:solidFill>
                  <a:srgbClr val="000000"/>
                </a:solidFill>
                <a:latin typeface="Arial"/>
                <a:ea typeface="DejaVu Sans"/>
              </a:rPr>
              <a:t>Evolution of understanding by the deep neural network</a:t>
            </a:r>
            <a:endParaRPr b="0" lang="en-IN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" descr=""/>
          <p:cNvPicPr/>
          <p:nvPr/>
        </p:nvPicPr>
        <p:blipFill>
          <a:blip r:embed="rId1"/>
          <a:stretch/>
        </p:blipFill>
        <p:spPr>
          <a:xfrm>
            <a:off x="2664360" y="1216800"/>
            <a:ext cx="6694920" cy="5190120"/>
          </a:xfrm>
          <a:prstGeom prst="rect">
            <a:avLst/>
          </a:prstGeom>
          <a:ln>
            <a:noFill/>
          </a:ln>
        </p:spPr>
      </p:pic>
      <p:sp>
        <p:nvSpPr>
          <p:cNvPr id="339" name="CustomShape 1"/>
          <p:cNvSpPr/>
          <p:nvPr/>
        </p:nvSpPr>
        <p:spPr>
          <a:xfrm>
            <a:off x="360" y="6407640"/>
            <a:ext cx="382464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2"/>
          <p:cNvSpPr/>
          <p:nvPr/>
        </p:nvSpPr>
        <p:spPr>
          <a:xfrm>
            <a:off x="9023400" y="4402440"/>
            <a:ext cx="711720" cy="35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3"/>
          <p:cNvSpPr/>
          <p:nvPr/>
        </p:nvSpPr>
        <p:spPr>
          <a:xfrm>
            <a:off x="8187120" y="3605760"/>
            <a:ext cx="1356840" cy="33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Clear sky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838080" y="26640"/>
            <a:ext cx="10513800" cy="105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  <a:ea typeface="Arial"/>
              </a:rPr>
              <a:t>4. Gaining understanding: Physical significance</a:t>
            </a:r>
            <a:endParaRPr b="0" lang="en-IN" sz="3200" spc="-1" strike="noStrike">
              <a:latin typeface="Arial"/>
            </a:endParaRPr>
          </a:p>
        </p:txBody>
      </p:sp>
      <p:sp>
        <p:nvSpPr>
          <p:cNvPr id="343" name="CustomShape 5"/>
          <p:cNvSpPr/>
          <p:nvPr/>
        </p:nvSpPr>
        <p:spPr>
          <a:xfrm>
            <a:off x="226440" y="2840400"/>
            <a:ext cx="267840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IN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Deep convective </a:t>
            </a:r>
            <a:br/>
            <a:r>
              <a:rPr b="1" lang="en-IN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cloud systems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44" name="CustomShape 6"/>
          <p:cNvSpPr/>
          <p:nvPr/>
        </p:nvSpPr>
        <p:spPr>
          <a:xfrm flipH="1">
            <a:off x="5519520" y="1859040"/>
            <a:ext cx="843840" cy="137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CustomShape 7"/>
          <p:cNvSpPr/>
          <p:nvPr/>
        </p:nvSpPr>
        <p:spPr>
          <a:xfrm flipH="1">
            <a:off x="6365160" y="2110680"/>
            <a:ext cx="160560" cy="54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CustomShape 8"/>
          <p:cNvSpPr/>
          <p:nvPr/>
        </p:nvSpPr>
        <p:spPr>
          <a:xfrm>
            <a:off x="6382440" y="1458720"/>
            <a:ext cx="26442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Arial"/>
              </a:rPr>
              <a:t>Centeroid position and closest image of one class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347" name="CustomShape 9"/>
          <p:cNvSpPr/>
          <p:nvPr/>
        </p:nvSpPr>
        <p:spPr>
          <a:xfrm flipH="1">
            <a:off x="7775280" y="3889800"/>
            <a:ext cx="621360" cy="78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chemeClr val="tx1"/>
            </a:solidFill>
            <a:tailEnd len="lg"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CustomShape 10"/>
          <p:cNvSpPr/>
          <p:nvPr/>
        </p:nvSpPr>
        <p:spPr>
          <a:xfrm>
            <a:off x="1729080" y="3475080"/>
            <a:ext cx="2743920" cy="100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chemeClr val="tx1"/>
            </a:solidFill>
            <a:tailEnd len="lg"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7" dur="indefinite" restart="never" nodeType="tmRoot">
          <p:childTnLst>
            <p:seq>
              <p:cTn id="208" dur="indefinite" nodeType="mainSeq">
                <p:childTnLst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</TotalTime>
  <Application>LibreOffice/6.4.7.2$Linux_X86_64 LibreOffice_project/40$Build-2</Application>
  <Words>0</Words>
  <Paragraphs>0</Paragraphs>
  <Company>Universität zu Köln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2017-04-11T15:02:11Z</dcterms:created>
  <dc:creator>debora schiffer</dc:creator>
  <dc:description/>
  <dc:language>en-IN</dc:language>
  <cp:lastModifiedBy/>
  <dcterms:modified xsi:type="dcterms:W3CDTF">2022-05-21T11:51:26Z</dcterms:modified>
  <cp:revision>325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any">
    <vt:lpwstr>Universität zu Köln</vt:lpwstr>
  </property>
  <property fmtid="{D5CDD505-2E9C-101B-9397-08002B2CF9AE}" pid="3" name="DocSecurity">
    <vt:i4>0</vt:i4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2</vt:i4>
  </property>
  <property fmtid="{D5CDD505-2E9C-101B-9397-08002B2CF9AE}" pid="8" name="Notes">
    <vt:i4>19</vt:i4>
  </property>
  <property fmtid="{D5CDD505-2E9C-101B-9397-08002B2CF9AE}" pid="9" name="PresentationFormat">
    <vt:lpwstr>Breitbild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19</vt:i4>
  </property>
</Properties>
</file>