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notesMasterIdLst>
    <p:notesMasterId r:id="rId21"/>
  </p:notesMasterIdLst>
  <p:handoutMasterIdLst>
    <p:handoutMasterId r:id="rId22"/>
  </p:handoutMasterIdLst>
  <p:sldIdLst>
    <p:sldId id="313" r:id="rId2"/>
    <p:sldId id="403" r:id="rId3"/>
    <p:sldId id="546" r:id="rId4"/>
    <p:sldId id="404" r:id="rId5"/>
    <p:sldId id="410" r:id="rId6"/>
    <p:sldId id="531" r:id="rId7"/>
    <p:sldId id="414" r:id="rId8"/>
    <p:sldId id="413" r:id="rId9"/>
    <p:sldId id="533" r:id="rId10"/>
    <p:sldId id="542" r:id="rId11"/>
    <p:sldId id="547" r:id="rId12"/>
    <p:sldId id="544" r:id="rId13"/>
    <p:sldId id="535" r:id="rId14"/>
    <p:sldId id="536" r:id="rId15"/>
    <p:sldId id="537" r:id="rId16"/>
    <p:sldId id="405" r:id="rId17"/>
    <p:sldId id="538" r:id="rId18"/>
    <p:sldId id="548" r:id="rId19"/>
    <p:sldId id="364" r:id="rId20"/>
  </p:sldIdLst>
  <p:sldSz cx="12192000" cy="6858000"/>
  <p:notesSz cx="6794500" cy="99187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867" userDrawn="1">
          <p15:clr>
            <a:srgbClr val="A4A3A4"/>
          </p15:clr>
        </p15:guide>
        <p15:guide id="7" orient="horz" pos="3680" userDrawn="1">
          <p15:clr>
            <a:srgbClr val="A4A3A4"/>
          </p15:clr>
        </p15:guide>
        <p15:guide id="10" pos="4951" userDrawn="1">
          <p15:clr>
            <a:srgbClr val="A4A3A4"/>
          </p15:clr>
        </p15:guide>
        <p15:guide id="11" pos="5178" userDrawn="1">
          <p15:clr>
            <a:srgbClr val="A4A3A4"/>
          </p15:clr>
        </p15:guide>
        <p15:guide id="12" pos="2729" userDrawn="1">
          <p15:clr>
            <a:srgbClr val="A4A3A4"/>
          </p15:clr>
        </p15:guide>
        <p15:guide id="13" pos="2502" userDrawn="1">
          <p15:clr>
            <a:srgbClr val="A4A3A4"/>
          </p15:clr>
        </p15:guide>
        <p15:guide id="15" orient="horz" pos="300" userDrawn="1">
          <p15:clr>
            <a:srgbClr val="A4A3A4"/>
          </p15:clr>
        </p15:guide>
        <p15:guide id="16" pos="7378" userDrawn="1">
          <p15:clr>
            <a:srgbClr val="A4A3A4"/>
          </p15:clr>
        </p15:guide>
        <p15:guide id="17" pos="302" userDrawn="1">
          <p15:clr>
            <a:srgbClr val="A4A3A4"/>
          </p15:clr>
        </p15:guide>
        <p15:guide id="18" pos="665" userDrawn="1">
          <p15:clr>
            <a:srgbClr val="A4A3A4"/>
          </p15:clr>
        </p15:guide>
        <p15:guide id="19" orient="horz" pos="2160" userDrawn="1">
          <p15:clr>
            <a:srgbClr val="A4A3A4"/>
          </p15:clr>
        </p15:guide>
        <p15:guide id="20" orient="horz" pos="23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9A"/>
    <a:srgbClr val="67AEFD"/>
    <a:srgbClr val="FBE2D1"/>
    <a:srgbClr val="F4B183"/>
    <a:srgbClr val="E54D09"/>
    <a:srgbClr val="D12222"/>
    <a:srgbClr val="A9D18E"/>
    <a:srgbClr val="FFFFFF"/>
    <a:srgbClr val="00B05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270" autoAdjust="0"/>
  </p:normalViewPr>
  <p:slideViewPr>
    <p:cSldViewPr showGuides="1">
      <p:cViewPr varScale="1">
        <p:scale>
          <a:sx n="107" d="100"/>
          <a:sy n="107" d="100"/>
        </p:scale>
        <p:origin x="696" y="108"/>
      </p:cViewPr>
      <p:guideLst>
        <p:guide orient="horz" pos="867"/>
        <p:guide orient="horz" pos="3680"/>
        <p:guide pos="4951"/>
        <p:guide pos="5178"/>
        <p:guide pos="2729"/>
        <p:guide pos="2502"/>
        <p:guide orient="horz" pos="300"/>
        <p:guide pos="7378"/>
        <p:guide pos="302"/>
        <p:guide pos="665"/>
        <p:guide orient="horz" pos="2160"/>
        <p:guide orient="horz" pos="2387"/>
      </p:guideLst>
    </p:cSldViewPr>
  </p:slideViewPr>
  <p:outlineViewPr>
    <p:cViewPr>
      <p:scale>
        <a:sx n="33" d="100"/>
        <a:sy n="33" d="100"/>
      </p:scale>
      <p:origin x="0" y="-7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12" d="100"/>
          <a:sy n="112" d="100"/>
        </p:scale>
        <p:origin x="1320" y="126"/>
      </p:cViewPr>
      <p:guideLst>
        <p:guide orient="horz" pos="3124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3AA6D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4B-4670-9DEE-C2E3AC60107E}"/>
              </c:ext>
            </c:extLst>
          </c:dPt>
          <c:dPt>
            <c:idx val="1"/>
            <c:bubble3D val="0"/>
            <c:spPr>
              <a:solidFill>
                <a:srgbClr val="F4B18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4B-4670-9DEE-C2E3AC60107E}"/>
              </c:ext>
            </c:extLst>
          </c:dPt>
          <c:dPt>
            <c:idx val="2"/>
            <c:bubble3D val="0"/>
            <c:spPr>
              <a:solidFill>
                <a:srgbClr val="E54D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64B-4670-9DEE-C2E3AC60107E}"/>
              </c:ext>
            </c:extLst>
          </c:dPt>
          <c:cat>
            <c:strRef>
              <c:f>Tabelle1!$A$2:$A$4</c:f>
              <c:strCache>
                <c:ptCount val="3"/>
                <c:pt idx="0">
                  <c:v>GNSS</c:v>
                </c:pt>
                <c:pt idx="1">
                  <c:v>VLBI R1/R4</c:v>
                </c:pt>
                <c:pt idx="2">
                  <c:v>VLBI INT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10</c:v>
                </c:pt>
                <c:pt idx="1">
                  <c:v>7456</c:v>
                </c:pt>
                <c:pt idx="2">
                  <c:v>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4B-4670-9DEE-C2E3AC601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3AA6D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6D-4067-9DCB-F1853AD5E413}"/>
              </c:ext>
            </c:extLst>
          </c:dPt>
          <c:dPt>
            <c:idx val="1"/>
            <c:bubble3D val="0"/>
            <c:spPr>
              <a:solidFill>
                <a:srgbClr val="F4B18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6D-4067-9DCB-F1853AD5E413}"/>
              </c:ext>
            </c:extLst>
          </c:dPt>
          <c:dPt>
            <c:idx val="2"/>
            <c:bubble3D val="0"/>
            <c:spPr>
              <a:solidFill>
                <a:srgbClr val="E54D0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6D-4067-9DCB-F1853AD5E413}"/>
              </c:ext>
            </c:extLst>
          </c:dPt>
          <c:cat>
            <c:strRef>
              <c:f>Tabelle1!$A$2:$A$4</c:f>
              <c:strCache>
                <c:ptCount val="3"/>
                <c:pt idx="0">
                  <c:v>GNSS</c:v>
                </c:pt>
                <c:pt idx="1">
                  <c:v>VLBI R1/R4</c:v>
                </c:pt>
                <c:pt idx="2">
                  <c:v>VLBI INT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72</c:v>
                </c:pt>
                <c:pt idx="1">
                  <c:v>32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6D-4067-9DCB-F1853AD5E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1046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7" y="9421046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816A3-EA43-46F3-B18B-8BEC3EF6BDF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7034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7" y="2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510A6-5B08-4F74-A784-03824C7D23AA}" type="datetimeFigureOut">
              <a:rPr lang="de-DE" smtClean="0"/>
              <a:pPr/>
              <a:t>21.05.2022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1385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1046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7" y="9421046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A0615-691A-48DE-BF84-00B713FCA67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9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0615-691A-48DE-BF84-00B713FCA67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441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0615-691A-48DE-BF84-00B713FCA67C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764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A0615-691A-48DE-BF84-00B713FCA67C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57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0615-691A-48DE-BF84-00B713FCA67C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467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A0615-691A-48DE-BF84-00B713FCA67C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779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Contrary to the conventional estimated single-technique dUT1 from VLBI INT data, the accuracy of the inter-technique combined dUT1 estimate is independent of the irregularity of the INT observation period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A0615-691A-48DE-BF84-00B713FCA67C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465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A0615-691A-48DE-BF84-00B713FCA67C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1576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>
              <a:solidFill>
                <a:srgbClr val="F4B18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0615-691A-48DE-BF84-00B713FCA67C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827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0615-691A-48DE-BF84-00B713FCA67C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9986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0615-691A-48DE-BF84-00B713FCA67C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415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0615-691A-48DE-BF84-00B713FCA67C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928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0615-691A-48DE-BF84-00B713FCA67C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400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A0615-691A-48DE-BF84-00B713FCA67C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449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A0615-691A-48DE-BF84-00B713FCA67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190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A0615-691A-48DE-BF84-00B713FCA67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856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A0615-691A-48DE-BF84-00B713FCA67C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1678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A0615-691A-48DE-BF84-00B713FCA67C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13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A einzeilig">
    <p:bg>
      <p:bgPr>
        <a:gradFill flip="none" rotWithShape="1">
          <a:gsLst>
            <a:gs pos="0">
              <a:srgbClr val="80CDEB"/>
            </a:gs>
            <a:gs pos="74000">
              <a:srgbClr val="0077B6"/>
            </a:gs>
            <a:gs pos="83000">
              <a:srgbClr val="0077B6"/>
            </a:gs>
            <a:gs pos="100000">
              <a:srgbClr val="0077B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55688" y="2736001"/>
            <a:ext cx="10651512" cy="46166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ts val="3600"/>
              </a:lnSpc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3550319"/>
            <a:ext cx="10651512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 hinzufügen</a:t>
            </a:r>
          </a:p>
        </p:txBody>
      </p:sp>
      <p:sp>
        <p:nvSpPr>
          <p:cNvPr id="5" name="Rechteck 4"/>
          <p:cNvSpPr/>
          <p:nvPr userDrawn="1"/>
        </p:nvSpPr>
        <p:spPr bwMode="gray">
          <a:xfrm>
            <a:off x="278400" y="194400"/>
            <a:ext cx="11640000" cy="132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3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977" y="353824"/>
            <a:ext cx="1756423" cy="100235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12" y="1493912"/>
            <a:ext cx="5364088" cy="536408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0" y="194400"/>
            <a:ext cx="2476518" cy="13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6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dreizeili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80CDEB"/>
              </a:gs>
              <a:gs pos="74000">
                <a:srgbClr val="0077B6"/>
              </a:gs>
              <a:gs pos="83000">
                <a:srgbClr val="0077B6"/>
              </a:gs>
              <a:gs pos="100000">
                <a:srgbClr val="0077B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55688" y="3283200"/>
            <a:ext cx="10651512" cy="2451600"/>
          </a:xfrm>
          <a:prstGeom prst="rect">
            <a:avLst/>
          </a:prstGeom>
        </p:spPr>
        <p:txBody>
          <a:bodyPr lIns="432000">
            <a:noAutofit/>
          </a:bodyPr>
          <a:lstStyle>
            <a:lvl1pPr>
              <a:spcBef>
                <a:spcPts val="0"/>
              </a:spcBef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055688" y="1656000"/>
            <a:ext cx="10651512" cy="1386000"/>
          </a:xfrm>
          <a:prstGeom prst="rect">
            <a:avLst/>
          </a:prstGeom>
        </p:spPr>
        <p:txBody>
          <a:bodyPr/>
          <a:lstStyle>
            <a:lvl1pPr marL="432000" indent="-432000">
              <a:lnSpc>
                <a:spcPts val="3600"/>
              </a:lnSpc>
              <a:tabLst>
                <a:tab pos="432000" algn="l"/>
              </a:tabLst>
              <a:defRPr sz="33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1. 	Titel hinzufügen </a:t>
            </a:r>
          </a:p>
        </p:txBody>
      </p:sp>
    </p:spTree>
    <p:extLst>
      <p:ext uri="{BB962C8B-B14F-4D97-AF65-F5344CB8AC3E}">
        <p14:creationId xmlns:p14="http://schemas.microsoft.com/office/powerpoint/2010/main" val="27774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79424" y="1386000"/>
            <a:ext cx="11220576" cy="4464000"/>
          </a:xfrm>
        </p:spPr>
        <p:txBody>
          <a:bodyPr/>
          <a:lstStyle>
            <a:lvl2pPr marL="360000" indent="-360000">
              <a:defRPr/>
            </a:lvl2pPr>
            <a:lvl3pPr marL="540000" indent="-360000">
              <a:buSzPct val="80000"/>
              <a:buFont typeface="Wingdings" panose="05000000000000000000" pitchFamily="2" charset="2"/>
              <a:buChar char="§"/>
              <a:defRPr/>
            </a:lvl3pPr>
            <a:lvl4pPr marL="720000" indent="-360000">
              <a:buFont typeface="Arial" panose="020B0604020202020204" pitchFamily="34" charset="0"/>
              <a:buChar char="•"/>
              <a:defRPr/>
            </a:lvl4pPr>
            <a:lvl5pPr marL="900000" indent="-360000">
              <a:buSzPct val="8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9127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04000" y="1386000"/>
            <a:ext cx="11196000" cy="4464000"/>
          </a:xfrm>
        </p:spPr>
        <p:txBody>
          <a:bodyPr/>
          <a:lstStyle>
            <a:lvl1pPr marL="360000" indent="-360000">
              <a:buFont typeface="Wingdings" panose="05000000000000000000" pitchFamily="2" charset="2"/>
              <a:buChar char="§"/>
              <a:defRPr/>
            </a:lvl1pPr>
            <a:lvl2pPr marL="540000" indent="-360000">
              <a:buSzPct val="80000"/>
              <a:buFont typeface="Wingdings" panose="05000000000000000000" pitchFamily="2" charset="2"/>
              <a:buChar char="§"/>
              <a:defRPr/>
            </a:lvl2pPr>
            <a:lvl3pPr marL="720000" indent="-360000">
              <a:buSzPct val="60000"/>
              <a:buFont typeface="Wingdings" panose="05000000000000000000" pitchFamily="2" charset="2"/>
              <a:buChar char="§"/>
              <a:defRPr/>
            </a:lvl3pPr>
            <a:lvl4pPr marL="900000" indent="-360000">
              <a:buSzPct val="60000"/>
              <a:buFont typeface="Wingdings" panose="05000000000000000000" pitchFamily="2" charset="2"/>
              <a:buChar char="§"/>
              <a:defRPr/>
            </a:lvl4pPr>
            <a:lvl5pPr marL="1080000" indent="-360363">
              <a:buSzPct val="60000"/>
              <a:buFont typeface="Wingdings" panose="05000000000000000000" pitchFamily="2" charset="2"/>
              <a:buChar char="§"/>
              <a:defRPr/>
            </a:lvl5pPr>
            <a:lvl6pPr marL="1440000" indent="-324000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rgbClr val="0077B6"/>
              </a:buClr>
              <a:buFont typeface="Symbol" panose="05050102010706020507" pitchFamily="18" charset="2"/>
              <a:buChar char="-"/>
              <a:defRPr/>
            </a:lvl6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2193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4588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62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504000" y="1376363"/>
            <a:ext cx="11232000" cy="446563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4137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zweispaltig + 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220576" y="1376363"/>
            <a:ext cx="3491999" cy="363681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dirty="0"/>
              <a:t>Text hinzufügen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220576" y="5450903"/>
            <a:ext cx="3491999" cy="359073"/>
          </a:xfrm>
          <a:prstGeom prst="rect">
            <a:avLst/>
          </a:prstGeom>
          <a:solidFill>
            <a:schemeClr val="bg1"/>
          </a:solidFill>
        </p:spPr>
        <p:txBody>
          <a:bodyPr anchor="t" anchorCtr="0">
            <a:noAutofit/>
          </a:bodyPr>
          <a:lstStyle>
            <a:lvl1pPr marL="0" marR="0" indent="0" algn="l" defTabSz="914400" rtl="0" eaLnBrk="1" fontAlgn="b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/>
            </a:lvl1pPr>
          </a:lstStyle>
          <a:p>
            <a:pPr marL="0" marR="0" lvl="0" indent="0" algn="l" defTabSz="914400" rtl="0" eaLnBrk="1" fontAlgn="b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Bildunterschrift</a:t>
            </a:r>
          </a:p>
          <a:p>
            <a:pPr marL="0" marR="0" lvl="0" indent="0" algn="l" defTabSz="914400" rtl="0" eaLnBrk="1" fontAlgn="b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hinzufügen</a:t>
            </a:r>
          </a:p>
        </p:txBody>
      </p:sp>
      <p:sp>
        <p:nvSpPr>
          <p:cNvPr id="7" name="Bildplatzhalter 9"/>
          <p:cNvSpPr>
            <a:spLocks noGrp="1"/>
          </p:cNvSpPr>
          <p:nvPr>
            <p:ph type="pic" sz="quarter" idx="20"/>
          </p:nvPr>
        </p:nvSpPr>
        <p:spPr>
          <a:xfrm>
            <a:off x="503999" y="1376363"/>
            <a:ext cx="7355714" cy="44656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611729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inspaltig + 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45200" y="1376362"/>
            <a:ext cx="7365600" cy="373218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dirty="0"/>
              <a:t>Text hinzufügen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342139" y="5482926"/>
            <a:ext cx="3506400" cy="359073"/>
          </a:xfrm>
          <a:prstGeom prst="rect">
            <a:avLst/>
          </a:prstGeom>
          <a:solidFill>
            <a:schemeClr val="bg1"/>
          </a:solidFill>
        </p:spPr>
        <p:txBody>
          <a:bodyPr anchor="t" anchorCtr="0">
            <a:noAutofit/>
          </a:bodyPr>
          <a:lstStyle>
            <a:lvl1pPr marL="0" marR="0" indent="0" algn="l" defTabSz="914400" rtl="0" eaLnBrk="1" fontAlgn="b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/>
            </a:lvl1pPr>
          </a:lstStyle>
          <a:p>
            <a:pPr marL="0" marR="0" lvl="0" indent="0" algn="l" defTabSz="914400" rtl="0" eaLnBrk="1" fontAlgn="b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Bildunterschrift</a:t>
            </a:r>
          </a:p>
          <a:p>
            <a:pPr marL="0" marR="0" lvl="0" indent="0" algn="l" defTabSz="914400" rtl="0" eaLnBrk="1" fontAlgn="b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hinzufügen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20"/>
          </p:nvPr>
        </p:nvSpPr>
        <p:spPr>
          <a:xfrm>
            <a:off x="503999" y="1376362"/>
            <a:ext cx="3467925" cy="44656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3500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einspaltig + Tex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200" y="3417843"/>
            <a:ext cx="3502800" cy="359073"/>
          </a:xfrm>
          <a:prstGeom prst="rect">
            <a:avLst/>
          </a:prstGeom>
          <a:solidFill>
            <a:schemeClr val="bg1"/>
          </a:solidFill>
        </p:spPr>
        <p:txBody>
          <a:bodyPr anchor="t" anchorCtr="0">
            <a:noAutofit/>
          </a:bodyPr>
          <a:lstStyle>
            <a:lvl1pPr fontAlgn="b">
              <a:lnSpc>
                <a:spcPts val="1440"/>
              </a:lnSpc>
              <a:defRPr sz="1200" baseline="0"/>
            </a:lvl1pPr>
          </a:lstStyle>
          <a:p>
            <a:pPr lvl="0"/>
            <a:r>
              <a:rPr lang="de-DE" dirty="0"/>
              <a:t>Bildunterschrift hinzufügen</a:t>
            </a:r>
          </a:p>
          <a:p>
            <a:pPr lvl="0"/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3789363"/>
            <a:ext cx="11221200" cy="202903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dirty="0"/>
              <a:t>Text hinzufügen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334400" y="3425561"/>
            <a:ext cx="3502800" cy="359073"/>
          </a:xfrm>
          <a:prstGeom prst="rect">
            <a:avLst/>
          </a:prstGeom>
          <a:solidFill>
            <a:schemeClr val="bg1"/>
          </a:solidFill>
        </p:spPr>
        <p:txBody>
          <a:bodyPr anchor="t" anchorCtr="0">
            <a:noAutofit/>
          </a:bodyPr>
          <a:lstStyle>
            <a:lvl1pPr fontAlgn="b">
              <a:lnSpc>
                <a:spcPts val="1440"/>
              </a:lnSpc>
              <a:defRPr sz="1200" baseline="0"/>
            </a:lvl1pPr>
          </a:lstStyle>
          <a:p>
            <a:pPr lvl="0"/>
            <a:r>
              <a:rPr lang="de-DE" dirty="0"/>
              <a:t>Bildunterschrift hinzufügen</a:t>
            </a:r>
          </a:p>
          <a:p>
            <a:pPr lvl="0"/>
            <a:endParaRPr lang="de-DE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8197200" y="3429967"/>
            <a:ext cx="3502800" cy="359073"/>
          </a:xfrm>
          <a:prstGeom prst="rect">
            <a:avLst/>
          </a:prstGeom>
          <a:solidFill>
            <a:schemeClr val="bg1"/>
          </a:solidFill>
        </p:spPr>
        <p:txBody>
          <a:bodyPr anchor="t" anchorCtr="0">
            <a:noAutofit/>
          </a:bodyPr>
          <a:lstStyle>
            <a:lvl1pPr fontAlgn="b">
              <a:lnSpc>
                <a:spcPts val="1440"/>
              </a:lnSpc>
              <a:defRPr sz="1200" baseline="0"/>
            </a:lvl1pPr>
          </a:lstStyle>
          <a:p>
            <a:pPr lvl="0"/>
            <a:r>
              <a:rPr lang="de-DE" dirty="0"/>
              <a:t>Bildunterschrift hinzufügen</a:t>
            </a:r>
          </a:p>
          <a:p>
            <a:pPr lvl="0"/>
            <a:endParaRPr lang="de-DE" dirty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27"/>
          </p:nvPr>
        </p:nvSpPr>
        <p:spPr>
          <a:xfrm>
            <a:off x="504000" y="1376362"/>
            <a:ext cx="3467925" cy="20491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28"/>
          </p:nvPr>
        </p:nvSpPr>
        <p:spPr>
          <a:xfrm>
            <a:off x="4332288" y="1376361"/>
            <a:ext cx="3515712" cy="20491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6"/>
          <p:cNvSpPr>
            <a:spLocks noGrp="1"/>
          </p:cNvSpPr>
          <p:nvPr>
            <p:ph type="pic" sz="quarter" idx="29"/>
          </p:nvPr>
        </p:nvSpPr>
        <p:spPr>
          <a:xfrm>
            <a:off x="8220074" y="1376361"/>
            <a:ext cx="3490725" cy="20414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833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8"/>
          <p:cNvSpPr>
            <a:spLocks noGrp="1"/>
          </p:cNvSpPr>
          <p:nvPr>
            <p:ph sz="quarter" idx="16" hasCustomPrompt="1"/>
          </p:nvPr>
        </p:nvSpPr>
        <p:spPr>
          <a:xfrm>
            <a:off x="504000" y="1376363"/>
            <a:ext cx="11232000" cy="385283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Tabelle / Grafik / Diagramm</a:t>
            </a:r>
          </a:p>
          <a:p>
            <a:pPr lvl="0"/>
            <a:endParaRPr lang="de-DE" dirty="0"/>
          </a:p>
        </p:txBody>
      </p:sp>
      <p:sp>
        <p:nvSpPr>
          <p:cNvPr id="4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04000" y="5544000"/>
            <a:ext cx="3491999" cy="30777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1200" i="1" baseline="0">
                <a:latin typeface="Cambria" panose="02040503050406030204" pitchFamily="18" charset="0"/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323513" y="5544000"/>
            <a:ext cx="7365600" cy="307777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spcBef>
                <a:spcPts val="0"/>
              </a:spcBef>
              <a:defRPr sz="1200"/>
            </a:lvl1pPr>
          </a:lstStyle>
          <a:p>
            <a:pPr lvl="0"/>
            <a:r>
              <a:rPr lang="de-DE" dirty="0"/>
              <a:t>Legende</a:t>
            </a:r>
          </a:p>
        </p:txBody>
      </p:sp>
    </p:spTree>
    <p:extLst>
      <p:ext uri="{BB962C8B-B14F-4D97-AF65-F5344CB8AC3E}">
        <p14:creationId xmlns:p14="http://schemas.microsoft.com/office/powerpoint/2010/main" val="116966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A zweizeilig">
    <p:bg>
      <p:bgPr>
        <a:gradFill flip="none" rotWithShape="1">
          <a:gsLst>
            <a:gs pos="0">
              <a:srgbClr val="80CDEB"/>
            </a:gs>
            <a:gs pos="74000">
              <a:srgbClr val="0077B6"/>
            </a:gs>
            <a:gs pos="83000">
              <a:srgbClr val="0077B6"/>
            </a:gs>
            <a:gs pos="100000">
              <a:srgbClr val="0077B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gray">
          <a:xfrm>
            <a:off x="278400" y="194400"/>
            <a:ext cx="11640000" cy="132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3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977" y="353824"/>
            <a:ext cx="1756423" cy="100235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12" y="1493912"/>
            <a:ext cx="5364088" cy="536408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1055688" y="2736000"/>
            <a:ext cx="10651512" cy="92333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600"/>
              </a:lnSpc>
              <a:defRPr sz="3300"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4011985"/>
            <a:ext cx="10651512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0" y="194400"/>
            <a:ext cx="2476518" cy="13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03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zweispaltig + 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8"/>
          <p:cNvSpPr>
            <a:spLocks noGrp="1"/>
          </p:cNvSpPr>
          <p:nvPr>
            <p:ph sz="quarter" idx="16" hasCustomPrompt="1"/>
          </p:nvPr>
        </p:nvSpPr>
        <p:spPr>
          <a:xfrm>
            <a:off x="504000" y="1376363"/>
            <a:ext cx="7347599" cy="404178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Tabelle / Grafik / Diagramm</a:t>
            </a:r>
          </a:p>
          <a:p>
            <a:pPr lvl="0"/>
            <a:endParaRPr lang="de-DE" dirty="0"/>
          </a:p>
        </p:txBody>
      </p:sp>
      <p:sp>
        <p:nvSpPr>
          <p:cNvPr id="4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04000" y="5544000"/>
            <a:ext cx="3491999" cy="30777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1200" i="1" baseline="0">
                <a:latin typeface="Cambria" panose="02040503050406030204" pitchFamily="18" charset="0"/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355685" y="5544000"/>
            <a:ext cx="3506400" cy="307777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spcBef>
                <a:spcPts val="0"/>
              </a:spcBef>
              <a:defRPr sz="1200"/>
            </a:lvl1pPr>
          </a:lstStyle>
          <a:p>
            <a:pPr lvl="0"/>
            <a:r>
              <a:rPr lang="de-DE" dirty="0"/>
              <a:t>Legende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220075" y="1376363"/>
            <a:ext cx="3483524" cy="404178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3257979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zweispaltig + 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04000" y="5544000"/>
            <a:ext cx="3491999" cy="30777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1200" i="1" baseline="0">
                <a:latin typeface="Cambria" panose="02040503050406030204" pitchFamily="18" charset="0"/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220075" y="1376363"/>
            <a:ext cx="3483524" cy="403678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dirty="0"/>
              <a:t>Text hinzufügen</a:t>
            </a:r>
          </a:p>
        </p:txBody>
      </p:sp>
      <p:sp>
        <p:nvSpPr>
          <p:cNvPr id="8" name="Medienplatzhalter 7"/>
          <p:cNvSpPr>
            <a:spLocks noGrp="1"/>
          </p:cNvSpPr>
          <p:nvPr>
            <p:ph type="media" sz="quarter" idx="19"/>
          </p:nvPr>
        </p:nvSpPr>
        <p:spPr>
          <a:xfrm>
            <a:off x="504001" y="1376363"/>
            <a:ext cx="7355712" cy="4041786"/>
          </a:xfrm>
        </p:spPr>
        <p:txBody>
          <a:bodyPr/>
          <a:lstStyle/>
          <a:p>
            <a:r>
              <a:rPr lang="de-DE"/>
              <a:t>Mediaclip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2999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gradFill flip="none" rotWithShape="1">
          <a:gsLst>
            <a:gs pos="0">
              <a:srgbClr val="80CDEB"/>
            </a:gs>
            <a:gs pos="74000">
              <a:srgbClr val="0077B6"/>
            </a:gs>
            <a:gs pos="83000">
              <a:srgbClr val="0077B6"/>
            </a:gs>
            <a:gs pos="100000">
              <a:srgbClr val="0077B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3356992"/>
            <a:ext cx="10896000" cy="1584176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Thank you for your kind attention!</a:t>
            </a:r>
          </a:p>
        </p:txBody>
      </p:sp>
      <p:sp>
        <p:nvSpPr>
          <p:cNvPr id="5" name="Rechteck 4"/>
          <p:cNvSpPr/>
          <p:nvPr userDrawn="1"/>
        </p:nvSpPr>
        <p:spPr bwMode="gray">
          <a:xfrm>
            <a:off x="278400" y="194400"/>
            <a:ext cx="11640000" cy="132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3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977" y="353824"/>
            <a:ext cx="1756423" cy="1002351"/>
          </a:xfrm>
          <a:prstGeom prst="rect">
            <a:avLst/>
          </a:prstGeom>
        </p:spPr>
      </p:pic>
      <p:sp>
        <p:nvSpPr>
          <p:cNvPr id="11" name="Textplatzhalt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504000" y="5171047"/>
            <a:ext cx="10896000" cy="1498313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0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>
                <a:ea typeface="BundesSans Office" charset="0"/>
              </a:rPr>
              <a:t>Federal Agency for Cartography and Geodesy</a:t>
            </a:r>
            <a:br>
              <a:rPr lang="en-US" noProof="0" dirty="0">
                <a:ea typeface="BundesSans Office" charset="0"/>
              </a:rPr>
            </a:br>
            <a:r>
              <a:rPr lang="en-US" noProof="0" dirty="0">
                <a:ea typeface="BundesSans Office" charset="0"/>
              </a:rPr>
              <a:t>Section G1</a:t>
            </a:r>
            <a:br>
              <a:rPr lang="en-US" noProof="0" dirty="0">
                <a:ea typeface="BundesSans Office" charset="0"/>
              </a:rPr>
            </a:br>
            <a:r>
              <a:rPr lang="en-US" noProof="0" dirty="0">
                <a:ea typeface="BundesSans Office" charset="0"/>
              </a:rPr>
              <a:t>Richard-Strauss-</a:t>
            </a:r>
            <a:r>
              <a:rPr lang="en-US" noProof="0" dirty="0" err="1">
                <a:ea typeface="BundesSans Office" charset="0"/>
              </a:rPr>
              <a:t>Allee</a:t>
            </a:r>
            <a:r>
              <a:rPr lang="en-US" noProof="0" dirty="0">
                <a:ea typeface="BundesSans Office" charset="0"/>
              </a:rPr>
              <a:t> 11</a:t>
            </a:r>
            <a:br>
              <a:rPr lang="en-US" noProof="0" dirty="0">
                <a:ea typeface="BundesSans Office" charset="0"/>
              </a:rPr>
            </a:br>
            <a:r>
              <a:rPr lang="en-US" noProof="0" dirty="0">
                <a:ea typeface="BundesSans Office" charset="0"/>
              </a:rPr>
              <a:t>60598 Frankfurt am Main</a:t>
            </a:r>
          </a:p>
          <a:p>
            <a:endParaRPr lang="de-DE" dirty="0">
              <a:ea typeface="BundesSans Office" charset="0"/>
            </a:endParaRPr>
          </a:p>
          <a:p>
            <a:r>
              <a:rPr lang="de-DE" dirty="0">
                <a:ea typeface="BundesSans Office" charset="0"/>
              </a:rPr>
              <a:t>Lisa Lengert</a:t>
            </a:r>
            <a:br>
              <a:rPr lang="de-DE" dirty="0">
                <a:ea typeface="BundesSans Office" charset="0"/>
              </a:rPr>
            </a:br>
            <a:r>
              <a:rPr lang="de-DE" dirty="0">
                <a:ea typeface="BundesSans Office" charset="0"/>
              </a:rPr>
              <a:t>lisa.lengert@bkg.bund.de</a:t>
            </a:r>
            <a:br>
              <a:rPr lang="de-DE" dirty="0">
                <a:ea typeface="BundesSans Office" charset="0"/>
              </a:rPr>
            </a:br>
            <a:r>
              <a:rPr lang="de-DE" dirty="0">
                <a:ea typeface="BundesSans Office" charset="0"/>
              </a:rPr>
              <a:t>www.bkg.bund.de</a:t>
            </a:r>
            <a:br>
              <a:rPr lang="de-DE" dirty="0">
                <a:ea typeface="BundesSans Office" charset="0"/>
              </a:rPr>
            </a:br>
            <a:r>
              <a:rPr lang="de-DE" dirty="0">
                <a:ea typeface="BundesSans Office" charset="0"/>
              </a:rPr>
              <a:t>Phone</a:t>
            </a:r>
            <a:r>
              <a:rPr lang="mr-IN" dirty="0">
                <a:ea typeface="BundesSans Office" charset="0"/>
                <a:cs typeface="BundesSans Office" charset="0"/>
              </a:rPr>
              <a:t> +49 </a:t>
            </a:r>
            <a:r>
              <a:rPr lang="de-DE" dirty="0">
                <a:ea typeface="BundesSans Office" charset="0"/>
              </a:rPr>
              <a:t>69</a:t>
            </a:r>
            <a:r>
              <a:rPr lang="mr-IN" dirty="0">
                <a:ea typeface="BundesSans Office" charset="0"/>
                <a:cs typeface="BundesSans Office" charset="0"/>
              </a:rPr>
              <a:t> </a:t>
            </a:r>
            <a:r>
              <a:rPr lang="de-DE" dirty="0">
                <a:ea typeface="BundesSans Office" charset="0"/>
              </a:rPr>
              <a:t>6333 </a:t>
            </a:r>
            <a:r>
              <a:rPr lang="mr-IN" dirty="0">
                <a:ea typeface="BundesSans Office" charset="0"/>
                <a:cs typeface="BundesSans Office" charset="0"/>
              </a:rPr>
              <a:t>-</a:t>
            </a:r>
            <a:r>
              <a:rPr lang="de-DE" dirty="0">
                <a:ea typeface="BundesSans Office" charset="0"/>
              </a:rPr>
              <a:t> 449</a:t>
            </a:r>
            <a:endParaRPr lang="mr-IN" dirty="0">
              <a:ea typeface="BundesSans Office" charset="0"/>
              <a:cs typeface="BundesSans Office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0" y="194400"/>
            <a:ext cx="2476518" cy="13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4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A dreizeilig">
    <p:bg>
      <p:bgPr>
        <a:gradFill flip="none" rotWithShape="1">
          <a:gsLst>
            <a:gs pos="0">
              <a:srgbClr val="80CDEB"/>
            </a:gs>
            <a:gs pos="74000">
              <a:srgbClr val="0077B6"/>
            </a:gs>
            <a:gs pos="83000">
              <a:srgbClr val="0077B6"/>
            </a:gs>
            <a:gs pos="100000">
              <a:srgbClr val="0077B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gray">
          <a:xfrm>
            <a:off x="278400" y="194400"/>
            <a:ext cx="11640000" cy="132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3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977" y="353824"/>
            <a:ext cx="1756423" cy="100235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12" y="1493912"/>
            <a:ext cx="5364088" cy="536408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4471114"/>
            <a:ext cx="10651512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1" name="Titel 2"/>
          <p:cNvSpPr>
            <a:spLocks noGrp="1"/>
          </p:cNvSpPr>
          <p:nvPr>
            <p:ph type="title" hasCustomPrompt="1"/>
          </p:nvPr>
        </p:nvSpPr>
        <p:spPr>
          <a:xfrm>
            <a:off x="1055688" y="2736000"/>
            <a:ext cx="10651512" cy="1386000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3300"/>
            </a:lvl1pPr>
          </a:lstStyle>
          <a:p>
            <a:r>
              <a:rPr lang="de-DE" dirty="0"/>
              <a:t>Titel hinzufügen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0" y="194400"/>
            <a:ext cx="2476518" cy="13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8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 B mit Bild einzeilig">
    <p:bg>
      <p:bgPr>
        <a:gradFill flip="none" rotWithShape="1">
          <a:gsLst>
            <a:gs pos="0">
              <a:srgbClr val="80CDEB"/>
            </a:gs>
            <a:gs pos="74000">
              <a:srgbClr val="0077B6"/>
            </a:gs>
            <a:gs pos="83000">
              <a:srgbClr val="0077B6"/>
            </a:gs>
            <a:gs pos="100000">
              <a:srgbClr val="0077B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1" b="36741"/>
          <a:stretch/>
        </p:blipFill>
        <p:spPr>
          <a:xfrm>
            <a:off x="0" y="0"/>
            <a:ext cx="12218400" cy="38164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55688" y="4078800"/>
            <a:ext cx="10651512" cy="46166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ts val="3600"/>
              </a:lnSpc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4892400"/>
            <a:ext cx="10651512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 hinzufügen</a:t>
            </a:r>
          </a:p>
        </p:txBody>
      </p:sp>
      <p:sp>
        <p:nvSpPr>
          <p:cNvPr id="5" name="Rechteck 4"/>
          <p:cNvSpPr/>
          <p:nvPr userDrawn="1"/>
        </p:nvSpPr>
        <p:spPr bwMode="gray">
          <a:xfrm>
            <a:off x="278400" y="194400"/>
            <a:ext cx="11640000" cy="132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3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977" y="353824"/>
            <a:ext cx="1756423" cy="100235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0" y="194400"/>
            <a:ext cx="2476518" cy="13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6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 mit Bild zweizeilig">
    <p:bg>
      <p:bgPr>
        <a:gradFill flip="none" rotWithShape="1">
          <a:gsLst>
            <a:gs pos="0">
              <a:srgbClr val="80CDEB"/>
            </a:gs>
            <a:gs pos="74000">
              <a:srgbClr val="0077B6"/>
            </a:gs>
            <a:gs pos="83000">
              <a:srgbClr val="0077B6"/>
            </a:gs>
            <a:gs pos="100000">
              <a:srgbClr val="0077B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1" b="36741"/>
          <a:stretch/>
        </p:blipFill>
        <p:spPr>
          <a:xfrm>
            <a:off x="0" y="0"/>
            <a:ext cx="12218400" cy="3816425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 bwMode="gray">
          <a:xfrm>
            <a:off x="278400" y="194400"/>
            <a:ext cx="11640000" cy="132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3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977" y="353824"/>
            <a:ext cx="1756423" cy="1002351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1055688" y="4077486"/>
            <a:ext cx="10651512" cy="92333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600"/>
              </a:lnSpc>
              <a:defRPr sz="3300"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5353471"/>
            <a:ext cx="10651512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0" y="194400"/>
            <a:ext cx="2476518" cy="13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2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 mit Bild dreizeilig">
    <p:bg>
      <p:bgPr>
        <a:gradFill flip="none" rotWithShape="1">
          <a:gsLst>
            <a:gs pos="0">
              <a:srgbClr val="80CDEB"/>
            </a:gs>
            <a:gs pos="74000">
              <a:srgbClr val="0077B6"/>
            </a:gs>
            <a:gs pos="83000">
              <a:srgbClr val="0077B6"/>
            </a:gs>
            <a:gs pos="100000">
              <a:srgbClr val="0077B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1" b="36741"/>
          <a:stretch/>
        </p:blipFill>
        <p:spPr>
          <a:xfrm>
            <a:off x="0" y="0"/>
            <a:ext cx="12218400" cy="3816425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 bwMode="gray">
          <a:xfrm>
            <a:off x="278400" y="194400"/>
            <a:ext cx="11640000" cy="132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3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977" y="353824"/>
            <a:ext cx="1756423" cy="1002351"/>
          </a:xfrm>
          <a:prstGeom prst="rect">
            <a:avLst/>
          </a:prstGeom>
        </p:spPr>
      </p:pic>
      <p:sp>
        <p:nvSpPr>
          <p:cNvPr id="10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5812186"/>
            <a:ext cx="10651512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1" name="Titel 2"/>
          <p:cNvSpPr>
            <a:spLocks noGrp="1"/>
          </p:cNvSpPr>
          <p:nvPr>
            <p:ph type="title" hasCustomPrompt="1"/>
          </p:nvPr>
        </p:nvSpPr>
        <p:spPr>
          <a:xfrm>
            <a:off x="1055688" y="4077072"/>
            <a:ext cx="10651512" cy="1386000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3300"/>
            </a:lvl1pPr>
          </a:lstStyle>
          <a:p>
            <a:r>
              <a:rPr lang="de-DE" dirty="0"/>
              <a:t>Titel hinzufügen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0" y="194400"/>
            <a:ext cx="2476518" cy="13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8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479425" y="1386000"/>
            <a:ext cx="11219812" cy="4464000"/>
          </a:xfrm>
        </p:spPr>
        <p:txBody>
          <a:bodyPr/>
          <a:lstStyle>
            <a:lvl1pPr marL="360000" indent="-360000">
              <a:buFont typeface="+mj-lt"/>
              <a:buAutoNum type="arabicPeriod"/>
              <a:defRPr/>
            </a:lvl1pPr>
            <a:lvl2pPr marL="539750" indent="-360000">
              <a:buFont typeface="+mj-lt"/>
              <a:buAutoNum type="arabicPeriod"/>
              <a:defRPr/>
            </a:lvl2pPr>
            <a:lvl3pPr marL="720000" indent="-360000">
              <a:buFont typeface="+mj-lt"/>
              <a:buAutoNum type="arabicPeriod"/>
              <a:defRPr/>
            </a:lvl3pPr>
            <a:lvl4pPr marL="900000" indent="-360000">
              <a:buFont typeface="+mj-lt"/>
              <a:buAutoNum type="arabicPeriod"/>
              <a:defRPr/>
            </a:lvl4pPr>
            <a:lvl5pPr marL="1080000" indent="-360000">
              <a:buFont typeface="+mj-lt"/>
              <a:buAutoNum type="arabicPeriod"/>
              <a:defRPr/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7668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80CDEB"/>
              </a:gs>
              <a:gs pos="74000">
                <a:srgbClr val="0077B6"/>
              </a:gs>
              <a:gs pos="83000">
                <a:srgbClr val="0077B6"/>
              </a:gs>
              <a:gs pos="100000">
                <a:srgbClr val="0077B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1055688" y="1656001"/>
            <a:ext cx="10651512" cy="461665"/>
          </a:xfrm>
          <a:prstGeom prst="rect">
            <a:avLst/>
          </a:prstGeom>
        </p:spPr>
        <p:txBody>
          <a:bodyPr>
            <a:noAutofit/>
          </a:bodyPr>
          <a:lstStyle>
            <a:lvl1pPr marL="432000" indent="-432000">
              <a:lnSpc>
                <a:spcPts val="3600"/>
              </a:lnSpc>
              <a:tabLst>
                <a:tab pos="432000" algn="l"/>
              </a:tabLst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1. 	Titel hinzufügen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55688" y="2359870"/>
            <a:ext cx="10651512" cy="3373199"/>
          </a:xfrm>
          <a:prstGeom prst="rect">
            <a:avLst/>
          </a:prstGeom>
        </p:spPr>
        <p:txBody>
          <a:bodyPr lIns="432000">
            <a:noAutofit/>
          </a:bodyPr>
          <a:lstStyle>
            <a:lvl1pPr>
              <a:spcBef>
                <a:spcPts val="0"/>
              </a:spcBef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353441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80CDEB"/>
              </a:gs>
              <a:gs pos="74000">
                <a:srgbClr val="0077B6"/>
              </a:gs>
              <a:gs pos="83000">
                <a:srgbClr val="0077B6"/>
              </a:gs>
              <a:gs pos="100000">
                <a:srgbClr val="0077B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1055688" y="1656000"/>
            <a:ext cx="10651512" cy="921600"/>
          </a:xfrm>
          <a:prstGeom prst="rect">
            <a:avLst/>
          </a:prstGeom>
        </p:spPr>
        <p:txBody>
          <a:bodyPr>
            <a:noAutofit/>
          </a:bodyPr>
          <a:lstStyle>
            <a:lvl1pPr marL="432000" indent="-432000">
              <a:lnSpc>
                <a:spcPts val="3600"/>
              </a:lnSpc>
              <a:tabLst>
                <a:tab pos="432000" algn="l"/>
              </a:tabLst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1. 	Titel hinzufügen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55688" y="2821535"/>
            <a:ext cx="10651512" cy="2912400"/>
          </a:xfrm>
          <a:prstGeom prst="rect">
            <a:avLst/>
          </a:prstGeom>
        </p:spPr>
        <p:txBody>
          <a:bodyPr lIns="432000">
            <a:noAutofit/>
          </a:bodyPr>
          <a:lstStyle>
            <a:lvl1pPr>
              <a:spcBef>
                <a:spcPts val="0"/>
              </a:spcBef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41477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3"/>
          <p:cNvSpPr txBox="1">
            <a:spLocks/>
          </p:cNvSpPr>
          <p:nvPr userDrawn="1"/>
        </p:nvSpPr>
        <p:spPr>
          <a:xfrm>
            <a:off x="0" y="1"/>
            <a:ext cx="12192000" cy="1008000"/>
          </a:xfrm>
          <a:prstGeom prst="rect">
            <a:avLst/>
          </a:prstGeom>
          <a:gradFill flip="none" rotWithShape="1">
            <a:gsLst>
              <a:gs pos="0">
                <a:srgbClr val="80CDEB"/>
              </a:gs>
              <a:gs pos="74000">
                <a:srgbClr val="0077B6"/>
              </a:gs>
              <a:gs pos="83000">
                <a:srgbClr val="0077B6"/>
              </a:gs>
              <a:gs pos="100000">
                <a:srgbClr val="0077B6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rabicPeriod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lphaLcParenR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000" indent="-180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charset="2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latin typeface="Cambria" panose="02040503050406030204" pitchFamily="18" charset="0"/>
            </a:endParaRPr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504000" y="108000"/>
            <a:ext cx="11196000" cy="79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idx="1"/>
          </p:nvPr>
        </p:nvSpPr>
        <p:spPr>
          <a:xfrm>
            <a:off x="504000" y="1386000"/>
            <a:ext cx="11196000" cy="44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cxnSp>
        <p:nvCxnSpPr>
          <p:cNvPr id="13" name="Gerader Verbinder 12"/>
          <p:cNvCxnSpPr/>
          <p:nvPr userDrawn="1"/>
        </p:nvCxnSpPr>
        <p:spPr>
          <a:xfrm>
            <a:off x="504000" y="6048000"/>
            <a:ext cx="11196000" cy="0"/>
          </a:xfrm>
          <a:prstGeom prst="line">
            <a:avLst/>
          </a:prstGeom>
          <a:ln w="12700">
            <a:solidFill>
              <a:srgbClr val="80CD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16"/>
          <p:cNvSpPr txBox="1">
            <a:spLocks/>
          </p:cNvSpPr>
          <p:nvPr userDrawn="1"/>
        </p:nvSpPr>
        <p:spPr>
          <a:xfrm>
            <a:off x="3409200" y="6237312"/>
            <a:ext cx="5471584" cy="324036"/>
          </a:xfrm>
          <a:prstGeom prst="rect">
            <a:avLst/>
          </a:prstGeom>
        </p:spPr>
        <p:txBody>
          <a:bodyPr lIns="0" tIns="0" rIns="0" anchor="t" anchorCtr="0"/>
          <a:lstStyle>
            <a:defPPr>
              <a:defRPr lang="de-DE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noProof="0" dirty="0">
                <a:latin typeface="Calibri" panose="020F0502020204030204" pitchFamily="34" charset="0"/>
                <a:cs typeface="Calibri" panose="020F0502020204030204" pitchFamily="34" charset="0"/>
              </a:rPr>
              <a:t>Lengert et al. | Multi-technique Combination</a:t>
            </a:r>
            <a:r>
              <a:rPr lang="en-US" sz="1000" baseline="0" noProof="0" dirty="0">
                <a:latin typeface="Calibri" panose="020F0502020204030204" pitchFamily="34" charset="0"/>
                <a:cs typeface="Calibri" panose="020F0502020204030204" pitchFamily="34" charset="0"/>
              </a:rPr>
              <a:t> for Consistent Estimation of ERP</a:t>
            </a:r>
            <a:r>
              <a:rPr lang="de-DE" sz="1000" baseline="0" noProof="0" dirty="0">
                <a:latin typeface="Calibri" panose="020F0502020204030204" pitchFamily="34" charset="0"/>
                <a:cs typeface="Calibri" panose="020F0502020204030204" pitchFamily="34" charset="0"/>
              </a:rPr>
              <a:t> |</a:t>
            </a: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 25.05.2022 </a:t>
            </a:r>
          </a:p>
          <a:p>
            <a:pPr algn="ctr">
              <a:defRPr/>
            </a:pP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Page </a:t>
            </a:r>
            <a:fld id="{128D9E29-8BBB-4709-A69C-27BFDF80AE50}" type="slidenum">
              <a:rPr lang="de-DE" sz="1000" smtClean="0">
                <a:latin typeface="Calibri" panose="020F0502020204030204" pitchFamily="34" charset="0"/>
                <a:cs typeface="Calibri" panose="020F0502020204030204" pitchFamily="34" charset="0"/>
              </a:rPr>
              <a:pPr algn="ctr">
                <a:defRPr/>
              </a:pPr>
              <a:t>‹Nr.›</a:t>
            </a:fld>
            <a:endParaRPr lang="de-D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16" y="6159600"/>
            <a:ext cx="1135779" cy="64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6066000"/>
            <a:ext cx="1485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2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7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</p:sldLayoutIdLst>
  <p:hf hdr="0" dt="0"/>
  <p:txStyles>
    <p:titleStyle>
      <a:lvl1pPr algn="l" defTabSz="914400" rtl="0" eaLnBrk="1" latinLnBrk="0" hangingPunct="1">
        <a:lnSpc>
          <a:spcPts val="2400"/>
        </a:lnSpc>
        <a:spcBef>
          <a:spcPct val="0"/>
        </a:spcBef>
        <a:buNone/>
        <a:defRPr sz="2400" kern="1200" baseline="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600"/>
        </a:spcAft>
        <a:buClr>
          <a:srgbClr val="0077B6"/>
        </a:buClr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360000" indent="-360000" algn="l" defTabSz="914400" rtl="0" eaLnBrk="1" latinLnBrk="0" hangingPunct="1">
        <a:lnSpc>
          <a:spcPts val="2400"/>
        </a:lnSpc>
        <a:spcBef>
          <a:spcPts val="0"/>
        </a:spcBef>
        <a:spcAft>
          <a:spcPts val="300"/>
        </a:spcAft>
        <a:buClr>
          <a:srgbClr val="0077B6"/>
        </a:buClr>
        <a:buFont typeface="Wingdings" panose="05000000000000000000" pitchFamily="2" charset="2"/>
        <a:buChar char="§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540000" indent="-360000" algn="l" defTabSz="914400" rtl="0" eaLnBrk="1" latinLnBrk="0" hangingPunct="1">
        <a:lnSpc>
          <a:spcPts val="2400"/>
        </a:lnSpc>
        <a:spcBef>
          <a:spcPts val="0"/>
        </a:spcBef>
        <a:spcAft>
          <a:spcPts val="300"/>
        </a:spcAft>
        <a:buClr>
          <a:srgbClr val="0077B6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720000" indent="-360000" algn="l" defTabSz="914400" rtl="0" eaLnBrk="1" latinLnBrk="0" hangingPunct="1">
        <a:lnSpc>
          <a:spcPts val="2400"/>
        </a:lnSpc>
        <a:spcBef>
          <a:spcPts val="0"/>
        </a:spcBef>
        <a:spcAft>
          <a:spcPts val="300"/>
        </a:spcAft>
        <a:buClr>
          <a:srgbClr val="0077B6"/>
        </a:buClr>
        <a:buFont typeface="Symbol" panose="05050102010706020507" pitchFamily="18" charset="2"/>
        <a:buChar char="-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360000" algn="l" defTabSz="914400" rtl="0" eaLnBrk="1" latinLnBrk="0" hangingPunct="1">
        <a:lnSpc>
          <a:spcPts val="2400"/>
        </a:lnSpc>
        <a:spcBef>
          <a:spcPts val="0"/>
        </a:spcBef>
        <a:spcAft>
          <a:spcPts val="300"/>
        </a:spcAft>
        <a:buClr>
          <a:srgbClr val="0077B6"/>
        </a:buClr>
        <a:buFont typeface="Symbol" panose="05050102010706020507" pitchFamily="18" charset="2"/>
        <a:buChar char="-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29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2387">
          <p15:clr>
            <a:srgbClr val="F26B43"/>
          </p15:clr>
        </p15:guide>
        <p15:guide id="7" orient="horz" pos="3680">
          <p15:clr>
            <a:srgbClr val="F26B43"/>
          </p15:clr>
        </p15:guide>
        <p15:guide id="8" pos="2502">
          <p15:clr>
            <a:srgbClr val="F26B43"/>
          </p15:clr>
        </p15:guide>
        <p15:guide id="9" pos="2729">
          <p15:clr>
            <a:srgbClr val="F26B43"/>
          </p15:clr>
        </p15:guide>
        <p15:guide id="10" pos="4951">
          <p15:clr>
            <a:srgbClr val="F26B43"/>
          </p15:clr>
        </p15:guide>
        <p15:guide id="11" pos="5178">
          <p15:clr>
            <a:srgbClr val="F26B43"/>
          </p15:clr>
        </p15:guide>
        <p15:guide id="12" pos="665">
          <p15:clr>
            <a:srgbClr val="F26B43"/>
          </p15:clr>
        </p15:guide>
        <p15:guide id="13" orient="horz" pos="420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 bwMode="gray">
          <a:xfrm>
            <a:off x="1055688" y="4405670"/>
            <a:ext cx="10651512" cy="461665"/>
          </a:xfrm>
        </p:spPr>
        <p:txBody>
          <a:bodyPr/>
          <a:lstStyle/>
          <a:p>
            <a:r>
              <a:rPr lang="en-US" sz="3600" dirty="0"/>
              <a:t>Combination of GNSS and VLBI data for consistent estimation of Earth Rotation Parameters</a:t>
            </a:r>
            <a:br>
              <a:rPr lang="en-US" sz="3600" dirty="0"/>
            </a:br>
            <a:r>
              <a:rPr lang="en-US" sz="2800" dirty="0"/>
              <a:t>Display Material 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1055688" y="5435294"/>
            <a:ext cx="10651512" cy="307777"/>
          </a:xfrm>
        </p:spPr>
        <p:txBody>
          <a:bodyPr/>
          <a:lstStyle/>
          <a:p>
            <a:r>
              <a:rPr lang="de-DE" dirty="0"/>
              <a:t>Lisa Lengert, Daniela Thaller, Claudia Flohrer, Hendrik Hellmers, Anastasiia Girdiuk</a:t>
            </a:r>
            <a:endParaRPr lang="de-DE" baseline="30000" dirty="0"/>
          </a:p>
        </p:txBody>
      </p:sp>
      <p:sp>
        <p:nvSpPr>
          <p:cNvPr id="4" name="Textfeld 3"/>
          <p:cNvSpPr txBox="1"/>
          <p:nvPr/>
        </p:nvSpPr>
        <p:spPr>
          <a:xfrm>
            <a:off x="958314" y="5945629"/>
            <a:ext cx="9094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4">
                    <a:lumMod val="75000"/>
                  </a:schemeClr>
                </a:solidFill>
              </a:rPr>
              <a:t>Federal Agency for Cartography and Geodesy (BKG), Department Geodesy, Frankfurt am Main, Germany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C15CE05E-3288-4D95-A9D3-D46BA12821E3}"/>
              </a:ext>
            </a:extLst>
          </p:cNvPr>
          <p:cNvSpPr txBox="1">
            <a:spLocks/>
          </p:cNvSpPr>
          <p:nvPr/>
        </p:nvSpPr>
        <p:spPr bwMode="gray">
          <a:xfrm>
            <a:off x="5159896" y="1556792"/>
            <a:ext cx="720080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rgbClr val="0077B6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40000" indent="-360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rgbClr val="0077B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20000" indent="-360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rgbClr val="0077B6"/>
              </a:buClr>
              <a:buFont typeface="Symbol" panose="05050102010706020507" pitchFamily="18" charset="2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360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rgbClr val="0077B6"/>
              </a:buClr>
              <a:buFont typeface="Symbol" panose="05050102010706020507" pitchFamily="18" charset="2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EGU General Assembly | Vienna, Austria &amp; Online | 25 May 2022  </a:t>
            </a:r>
            <a:endParaRPr lang="de-DE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99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126BE010-1446-4FAE-8CFC-C1A2EDEE3B9E}"/>
              </a:ext>
            </a:extLst>
          </p:cNvPr>
          <p:cNvSpPr/>
          <p:nvPr/>
        </p:nvSpPr>
        <p:spPr>
          <a:xfrm>
            <a:off x="3791744" y="4427127"/>
            <a:ext cx="5760640" cy="1162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 anchorCtr="0">
            <a:spAutoFit/>
          </a:bodyPr>
          <a:lstStyle/>
          <a:p>
            <a:pPr marL="180000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1600" dirty="0"/>
              <a:t>Scale factor </a:t>
            </a:r>
            <a:r>
              <a:rPr lang="en-US" sz="1600" b="1" dirty="0"/>
              <a:t>16750 </a:t>
            </a:r>
            <a:r>
              <a:rPr lang="en-US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≙</a:t>
            </a:r>
            <a:r>
              <a:rPr lang="en-US" sz="1600" b="1" dirty="0"/>
              <a:t> Ratio of the observation periods </a:t>
            </a:r>
          </a:p>
          <a:p>
            <a:pPr marL="180000">
              <a:lnSpc>
                <a:spcPct val="150000"/>
              </a:lnSpc>
              <a:buSzPct val="80000"/>
            </a:pPr>
            <a:r>
              <a:rPr lang="en-US" sz="1600" b="1" dirty="0"/>
              <a:t>	                         </a:t>
            </a:r>
            <a:r>
              <a:rPr lang="en-US" sz="1600" b="1" dirty="0">
                <a:solidFill>
                  <a:srgbClr val="3AA6DD"/>
                </a:solidFill>
              </a:rPr>
              <a:t>72h</a:t>
            </a:r>
            <a:r>
              <a:rPr lang="en-US" sz="1600" b="1" dirty="0"/>
              <a:t> : </a:t>
            </a:r>
            <a:r>
              <a:rPr lang="en-US" sz="1600" b="1" dirty="0">
                <a:solidFill>
                  <a:srgbClr val="F4B183"/>
                </a:solidFill>
              </a:rPr>
              <a:t>24h</a:t>
            </a:r>
            <a:r>
              <a:rPr lang="en-US" sz="1600" b="1" dirty="0"/>
              <a:t> : </a:t>
            </a:r>
            <a:r>
              <a:rPr lang="en-US" sz="1600" b="1" dirty="0">
                <a:solidFill>
                  <a:srgbClr val="E54D09"/>
                </a:solidFill>
              </a:rPr>
              <a:t>1h</a:t>
            </a:r>
            <a:endParaRPr lang="en-US" sz="1600" b="1" dirty="0"/>
          </a:p>
          <a:p>
            <a:pPr marL="180000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1600" dirty="0"/>
              <a:t>Used for </a:t>
            </a:r>
            <a:r>
              <a:rPr lang="de-DE" sz="1600" dirty="0"/>
              <a:t>all </a:t>
            </a:r>
            <a:r>
              <a:rPr lang="en-US" sz="1600" dirty="0"/>
              <a:t>following</a:t>
            </a:r>
            <a:r>
              <a:rPr lang="de-DE" sz="1600" dirty="0"/>
              <a:t> </a:t>
            </a:r>
            <a:r>
              <a:rPr lang="en-US" sz="1600" dirty="0"/>
              <a:t>combination</a:t>
            </a:r>
            <a:r>
              <a:rPr lang="de-DE" sz="1600" dirty="0"/>
              <a:t> </a:t>
            </a:r>
            <a:r>
              <a:rPr lang="en-US" sz="1600" dirty="0"/>
              <a:t>results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1684EB8-ED8B-407D-878D-05AEBB7744AA}"/>
              </a:ext>
            </a:extLst>
          </p:cNvPr>
          <p:cNvSpPr txBox="1"/>
          <p:nvPr/>
        </p:nvSpPr>
        <p:spPr>
          <a:xfrm>
            <a:off x="2999656" y="1194271"/>
            <a:ext cx="6552728" cy="22070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spAutoFit/>
          </a:bodyPr>
          <a:lstStyle/>
          <a:p>
            <a:pPr marL="720000" indent="-285750">
              <a:lnSpc>
                <a:spcPct val="150000"/>
              </a:lnSpc>
              <a:spcAft>
                <a:spcPts val="12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600" dirty="0"/>
              <a:t>Ratios of the </a:t>
            </a:r>
            <a:r>
              <a:rPr lang="en-US" sz="1600" b="1" dirty="0"/>
              <a:t>average NEQ diagonal element per parameter group </a:t>
            </a:r>
            <a:r>
              <a:rPr lang="en-US" sz="1600" dirty="0"/>
              <a:t>(TRF, pole, dUT1) between GNSS and VLBI</a:t>
            </a:r>
          </a:p>
          <a:p>
            <a:pPr marL="720000" indent="-285750">
              <a:lnSpc>
                <a:spcPct val="150000"/>
              </a:lnSpc>
              <a:spcAft>
                <a:spcPts val="12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600" b="1" dirty="0"/>
              <a:t>Imbalance</a:t>
            </a:r>
            <a:r>
              <a:rPr lang="en-US" sz="1600" dirty="0"/>
              <a:t> in the size of the NEQ elements of both techniques</a:t>
            </a:r>
          </a:p>
          <a:p>
            <a:pPr marL="720000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1600" dirty="0"/>
              <a:t>GNSS too weak compared to VLBI </a:t>
            </a:r>
          </a:p>
          <a:p>
            <a:pPr marL="720000">
              <a:lnSpc>
                <a:spcPct val="150000"/>
              </a:lnSpc>
              <a:buClr>
                <a:schemeClr val="accent5"/>
              </a:buClr>
            </a:pPr>
            <a:r>
              <a:rPr lang="en-US" sz="1600" dirty="0">
                <a:sym typeface="Wingdings" panose="05000000000000000000" pitchFamily="2" charset="2"/>
              </a:rPr>
              <a:t>      </a:t>
            </a:r>
            <a:r>
              <a:rPr lang="en-US" sz="1600" b="1" dirty="0">
                <a:sym typeface="Wingdings" panose="05000000000000000000" pitchFamily="2" charset="2"/>
              </a:rPr>
              <a:t>  Rescaling of the NEQs needed</a:t>
            </a:r>
            <a:endParaRPr lang="en-US" sz="16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of the technique-specific NEQs</a:t>
            </a: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4F59C7E0-C684-43C4-8880-0A809706766C}"/>
              </a:ext>
            </a:extLst>
          </p:cNvPr>
          <p:cNvGraphicFramePr/>
          <p:nvPr/>
        </p:nvGraphicFramePr>
        <p:xfrm>
          <a:off x="-816768" y="1124744"/>
          <a:ext cx="5328592" cy="364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1AD93F03-C0DC-465B-92F8-81B6B57759C3}"/>
              </a:ext>
            </a:extLst>
          </p:cNvPr>
          <p:cNvGraphicFramePr/>
          <p:nvPr/>
        </p:nvGraphicFramePr>
        <p:xfrm>
          <a:off x="7680178" y="2420888"/>
          <a:ext cx="5216128" cy="364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8EA7FDBE-5E21-4139-A784-A78FFC967EA2}"/>
              </a:ext>
            </a:extLst>
          </p:cNvPr>
          <p:cNvSpPr txBox="1"/>
          <p:nvPr/>
        </p:nvSpPr>
        <p:spPr>
          <a:xfrm>
            <a:off x="1451484" y="249289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TRF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43743C0-1F19-4AAB-9A14-BA51CF7302FD}"/>
              </a:ext>
            </a:extLst>
          </p:cNvPr>
          <p:cNvSpPr txBox="1"/>
          <p:nvPr/>
        </p:nvSpPr>
        <p:spPr>
          <a:xfrm>
            <a:off x="9892198" y="378904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TRF</a:t>
            </a:r>
          </a:p>
        </p:txBody>
      </p:sp>
    </p:spTree>
    <p:extLst>
      <p:ext uri="{BB962C8B-B14F-4D97-AF65-F5344CB8AC3E}">
        <p14:creationId xmlns:p14="http://schemas.microsoft.com/office/powerpoint/2010/main" val="203273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Graphic spid="10" grpId="0">
        <p:bldAsOne/>
      </p:bldGraphic>
      <p:bldGraphic spid="11" grpId="0">
        <p:bldAsOne/>
      </p:bldGraphic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erblengung Folie">
            <a:extLst>
              <a:ext uri="{FF2B5EF4-FFF2-40B4-BE49-F238E27FC236}">
                <a16:creationId xmlns:a16="http://schemas.microsoft.com/office/drawing/2014/main" id="{4BEFCDCF-07EC-4309-A616-E680151A26A2}"/>
              </a:ext>
            </a:extLst>
          </p:cNvPr>
          <p:cNvSpPr/>
          <p:nvPr/>
        </p:nvSpPr>
        <p:spPr>
          <a:xfrm>
            <a:off x="119336" y="1052736"/>
            <a:ext cx="11881320" cy="574101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314245-DCC2-49F1-A19A-2253FF5A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Scaling</a:t>
            </a:r>
            <a:r>
              <a:rPr lang="de-DE" dirty="0"/>
              <a:t> </a:t>
            </a:r>
            <a:r>
              <a:rPr lang="en-US" dirty="0"/>
              <a:t>of the technique-specific NEQs</a:t>
            </a:r>
            <a:endParaRPr lang="de-DE" dirty="0"/>
          </a:p>
        </p:txBody>
      </p:sp>
      <p:pic>
        <p:nvPicPr>
          <p:cNvPr id="6" name="scheme">
            <a:extLst>
              <a:ext uri="{FF2B5EF4-FFF2-40B4-BE49-F238E27FC236}">
                <a16:creationId xmlns:a16="http://schemas.microsoft.com/office/drawing/2014/main" id="{7180D348-3351-45C2-AAC8-F49A9D59B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98" y="1124744"/>
            <a:ext cx="10315490" cy="5472608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57E4702-A901-4023-8FC2-B2EFEBE87A59}"/>
              </a:ext>
            </a:extLst>
          </p:cNvPr>
          <p:cNvGrpSpPr/>
          <p:nvPr/>
        </p:nvGrpSpPr>
        <p:grpSpPr>
          <a:xfrm>
            <a:off x="1314630" y="1044596"/>
            <a:ext cx="10758034" cy="5517332"/>
            <a:chOff x="1314630" y="1044596"/>
            <a:chExt cx="10758034" cy="5517332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EA4F3E4E-A84D-407D-936F-E2813B8ADAE9}"/>
                </a:ext>
              </a:extLst>
            </p:cNvPr>
            <p:cNvSpPr/>
            <p:nvPr/>
          </p:nvSpPr>
          <p:spPr>
            <a:xfrm>
              <a:off x="1631505" y="5085184"/>
              <a:ext cx="10068496" cy="1476744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4989BDB8-1C57-418C-AC13-1D26D8A59803}"/>
                </a:ext>
              </a:extLst>
            </p:cNvPr>
            <p:cNvSpPr/>
            <p:nvPr/>
          </p:nvSpPr>
          <p:spPr>
            <a:xfrm>
              <a:off x="1314630" y="1044596"/>
              <a:ext cx="10758034" cy="3608540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81" name="Rahmen">
            <a:extLst>
              <a:ext uri="{FF2B5EF4-FFF2-40B4-BE49-F238E27FC236}">
                <a16:creationId xmlns:a16="http://schemas.microsoft.com/office/drawing/2014/main" id="{141DC041-E99B-49CF-9F35-BC45CC445B78}"/>
              </a:ext>
            </a:extLst>
          </p:cNvPr>
          <p:cNvSpPr/>
          <p:nvPr/>
        </p:nvSpPr>
        <p:spPr>
          <a:xfrm>
            <a:off x="1775520" y="4602300"/>
            <a:ext cx="9865096" cy="576066"/>
          </a:xfrm>
          <a:prstGeom prst="roundRect">
            <a:avLst/>
          </a:prstGeom>
          <a:noFill/>
          <a:ln w="9525">
            <a:solidFill>
              <a:schemeClr val="accent1">
                <a:alpha val="1000"/>
              </a:schemeClr>
            </a:solidFill>
            <a:prstDash val="solid"/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2" name="Text input level">
            <a:extLst>
              <a:ext uri="{FF2B5EF4-FFF2-40B4-BE49-F238E27FC236}">
                <a16:creationId xmlns:a16="http://schemas.microsoft.com/office/drawing/2014/main" id="{4080BF5D-822E-42A5-82D6-3E8FB5D35F93}"/>
              </a:ext>
            </a:extLst>
          </p:cNvPr>
          <p:cNvSpPr txBox="1"/>
          <p:nvPr/>
        </p:nvSpPr>
        <p:spPr>
          <a:xfrm>
            <a:off x="119336" y="1233336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Input level</a:t>
            </a:r>
          </a:p>
          <a:p>
            <a:pPr algn="ctr"/>
            <a:r>
              <a:rPr lang="en-US" sz="1100" b="1" dirty="0"/>
              <a:t>SNX</a:t>
            </a:r>
          </a:p>
        </p:txBody>
      </p:sp>
      <p:sp>
        <p:nvSpPr>
          <p:cNvPr id="13" name="Text NEQ level">
            <a:extLst>
              <a:ext uri="{FF2B5EF4-FFF2-40B4-BE49-F238E27FC236}">
                <a16:creationId xmlns:a16="http://schemas.microsoft.com/office/drawing/2014/main" id="{E7B51A93-544F-4740-9C50-2AB007B0B0E2}"/>
              </a:ext>
            </a:extLst>
          </p:cNvPr>
          <p:cNvSpPr txBox="1"/>
          <p:nvPr/>
        </p:nvSpPr>
        <p:spPr>
          <a:xfrm>
            <a:off x="119336" y="3897632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Normal equation level</a:t>
            </a:r>
          </a:p>
          <a:p>
            <a:pPr algn="ctr"/>
            <a:r>
              <a:rPr lang="en-US" sz="1100" b="1" dirty="0"/>
              <a:t>NEQ </a:t>
            </a:r>
          </a:p>
        </p:txBody>
      </p:sp>
      <p:sp>
        <p:nvSpPr>
          <p:cNvPr id="14" name="Text solution level">
            <a:extLst>
              <a:ext uri="{FF2B5EF4-FFF2-40B4-BE49-F238E27FC236}">
                <a16:creationId xmlns:a16="http://schemas.microsoft.com/office/drawing/2014/main" id="{00DD4F95-2477-4EFB-944A-5BF0CD8DCB1A}"/>
              </a:ext>
            </a:extLst>
          </p:cNvPr>
          <p:cNvSpPr txBox="1"/>
          <p:nvPr/>
        </p:nvSpPr>
        <p:spPr>
          <a:xfrm>
            <a:off x="119336" y="5471996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Solution level </a:t>
            </a:r>
          </a:p>
          <a:p>
            <a:pPr algn="ctr"/>
            <a:r>
              <a:rPr lang="en-US" sz="1100" b="1" dirty="0"/>
              <a:t>SOL</a:t>
            </a:r>
          </a:p>
        </p:txBody>
      </p:sp>
    </p:spTree>
    <p:extLst>
      <p:ext uri="{BB962C8B-B14F-4D97-AF65-F5344CB8AC3E}">
        <p14:creationId xmlns:p14="http://schemas.microsoft.com/office/powerpoint/2010/main" val="302494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Constraining – Overview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/>
          </p:nvPr>
        </p:nvGraphicFramePr>
        <p:xfrm>
          <a:off x="300730" y="2504152"/>
          <a:ext cx="11399273" cy="339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8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8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80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880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88046">
                  <a:extLst>
                    <a:ext uri="{9D8B030D-6E8A-4147-A177-3AD203B41FA5}">
                      <a16:colId xmlns:a16="http://schemas.microsoft.com/office/drawing/2014/main" val="177108773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Parameter (explicit)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VLBI R1/R4</a:t>
                      </a:r>
                    </a:p>
                  </a:txBody>
                  <a:tcPr anchor="ctr"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n-VLBI</a:t>
                      </a:r>
                    </a:p>
                  </a:txBody>
                  <a:tcPr anchor="ctr">
                    <a:solidFill>
                      <a:srgbClr val="FE8A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VLBI</a:t>
                      </a:r>
                      <a:r>
                        <a:rPr lang="en-US" sz="1100" baseline="0" noProof="0" dirty="0"/>
                        <a:t> INT</a:t>
                      </a:r>
                      <a:endParaRPr lang="en-US" sz="1100" noProof="0" dirty="0"/>
                    </a:p>
                  </a:txBody>
                  <a:tcPr anchor="ctr">
                    <a:solidFill>
                      <a:srgbClr val="E54D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n-VLBI INT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n-COMBI RAP</a:t>
                      </a:r>
                    </a:p>
                  </a:txBody>
                  <a:tcPr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n-COMBI</a:t>
                      </a:r>
                    </a:p>
                  </a:txBody>
                  <a:tcPr anchor="ctr"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n-GNSS</a:t>
                      </a:r>
                    </a:p>
                  </a:txBody>
                  <a:tcPr anchor="ctr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noProof="0" dirty="0"/>
                        <a:t>GNSS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l"/>
                      <a:r>
                        <a:rPr lang="en-US" sz="1000" b="1" noProof="0" dirty="0"/>
                        <a:t>EOP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noProof="0" dirty="0"/>
                        <a:t>UT1-UTC (dUT1)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solidFill>
                      <a:srgbClr val="FBE0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solidFill>
                      <a:srgbClr val="FF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LOD fixed </a:t>
                      </a:r>
                    </a:p>
                    <a:p>
                      <a:pPr algn="ctr"/>
                      <a:r>
                        <a:rPr lang="en-US" sz="1000" noProof="0" dirty="0"/>
                        <a:t>to IERS-14-C04</a:t>
                      </a:r>
                    </a:p>
                  </a:txBody>
                  <a:tcPr anchor="ctr">
                    <a:solidFill>
                      <a:srgbClr val="FAAD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solidFill>
                      <a:srgbClr val="D8EA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solidFill>
                      <a:srgbClr val="ACD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 dirty="0"/>
                        <a:t>first dUT1 fixed to</a:t>
                      </a:r>
                      <a:r>
                        <a:rPr lang="en-US" sz="1000" baseline="0" noProof="0" dirty="0"/>
                        <a:t> IERS-14-C04</a:t>
                      </a:r>
                      <a:endParaRPr lang="en-US" sz="1000" noProof="0" dirty="0"/>
                    </a:p>
                  </a:txBody>
                  <a:tcPr anchor="ctr">
                    <a:solidFill>
                      <a:srgbClr val="7CAF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first dUT1 fixed to</a:t>
                      </a:r>
                      <a:r>
                        <a:rPr lang="en-US" sz="1000" baseline="0" noProof="0" dirty="0"/>
                        <a:t> IERS-14-C04</a:t>
                      </a:r>
                      <a:endParaRPr lang="en-US" sz="1000" noProof="0" dirty="0"/>
                    </a:p>
                  </a:txBody>
                  <a:tcPr anchor="ctr">
                    <a:solidFill>
                      <a:srgbClr val="B6D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lang="en-US" sz="1100" noProof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noProof="0" dirty="0"/>
                        <a:t>X-/Y-pole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solidFill>
                      <a:srgbClr val="FBE0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solidFill>
                      <a:srgbClr val="FF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fixed </a:t>
                      </a:r>
                    </a:p>
                    <a:p>
                      <a:pPr algn="ctr"/>
                      <a:r>
                        <a:rPr lang="en-US" sz="1000" noProof="0" dirty="0"/>
                        <a:t>to IERS-14-C04</a:t>
                      </a:r>
                    </a:p>
                  </a:txBody>
                  <a:tcPr anchor="ctr">
                    <a:solidFill>
                      <a:srgbClr val="FAAD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fixed </a:t>
                      </a:r>
                    </a:p>
                    <a:p>
                      <a:pPr algn="ctr"/>
                      <a:r>
                        <a:rPr lang="en-US" sz="1000" noProof="0" dirty="0"/>
                        <a:t>to IERS-14-C04</a:t>
                      </a:r>
                    </a:p>
                  </a:txBody>
                  <a:tcPr anchor="ctr"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solidFill>
                      <a:srgbClr val="D8EA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solidFill>
                      <a:srgbClr val="ACD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solidFill>
                      <a:srgbClr val="7CAF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solidFill>
                      <a:srgbClr val="B6D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lang="en-US" sz="1100" noProof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noProof="0" dirty="0"/>
                        <a:t>nutation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D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A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F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b="1" noProof="0" dirty="0"/>
                        <a:t>TRF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100" noProof="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minimum constraints</a:t>
                      </a:r>
                    </a:p>
                    <a:p>
                      <a:pPr algn="ctr"/>
                      <a:r>
                        <a:rPr lang="en-US" sz="1000" noProof="0" dirty="0"/>
                        <a:t>(NNR/NNT</a:t>
                      </a:r>
                      <a:r>
                        <a:rPr lang="en-US" sz="1000" baseline="0" noProof="0" dirty="0"/>
                        <a:t> for IVS core sites</a:t>
                      </a:r>
                      <a:r>
                        <a:rPr lang="en-US" sz="1000" noProof="0" dirty="0"/>
                        <a:t>)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minimum constraints</a:t>
                      </a:r>
                    </a:p>
                    <a:p>
                      <a:pPr algn="ctr"/>
                      <a:r>
                        <a:rPr lang="en-US" sz="1000" noProof="0" dirty="0"/>
                        <a:t>(NNR/NNT</a:t>
                      </a:r>
                      <a:r>
                        <a:rPr lang="en-US" sz="1000" baseline="0" noProof="0" dirty="0"/>
                        <a:t> for IVS core sites</a:t>
                      </a:r>
                      <a:r>
                        <a:rPr lang="en-US" sz="1000" noProof="0" dirty="0"/>
                        <a:t>)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 dirty="0"/>
                        <a:t>fixed</a:t>
                      </a:r>
                      <a:r>
                        <a:rPr lang="en-US" sz="1000" baseline="0" noProof="0" dirty="0"/>
                        <a:t> to ITRF2014</a:t>
                      </a:r>
                      <a:endParaRPr lang="en-US" sz="1000" noProof="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 dirty="0"/>
                        <a:t>fixed</a:t>
                      </a:r>
                      <a:r>
                        <a:rPr lang="en-US" sz="1000" baseline="0" noProof="0" dirty="0"/>
                        <a:t> to ITRF2014</a:t>
                      </a:r>
                      <a:endParaRPr lang="en-US" sz="1000" noProof="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noProof="0" dirty="0"/>
                        <a:t>GNSS</a:t>
                      </a:r>
                      <a:r>
                        <a:rPr lang="en-US" sz="1000" noProof="0" dirty="0"/>
                        <a:t>:</a:t>
                      </a:r>
                      <a:r>
                        <a:rPr lang="en-US" sz="1000" baseline="0" noProof="0" dirty="0"/>
                        <a:t> </a:t>
                      </a:r>
                      <a:r>
                        <a:rPr lang="en-US" sz="1000" noProof="0" dirty="0"/>
                        <a:t>NNR/NNT for IGS core sites, </a:t>
                      </a:r>
                    </a:p>
                    <a:p>
                      <a:pPr algn="ctr"/>
                      <a:r>
                        <a:rPr lang="en-US" sz="1000" b="1" noProof="0" dirty="0"/>
                        <a:t>VLBI</a:t>
                      </a:r>
                      <a:r>
                        <a:rPr lang="en-US" sz="1000" noProof="0" dirty="0"/>
                        <a:t>: fixed</a:t>
                      </a:r>
                      <a:r>
                        <a:rPr lang="en-US" sz="1000" baseline="0" noProof="0" dirty="0"/>
                        <a:t> to ITRF2014</a:t>
                      </a:r>
                      <a:endParaRPr lang="en-US" sz="1000" noProof="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A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noProof="0" dirty="0"/>
                        <a:t>GNSS</a:t>
                      </a:r>
                      <a:r>
                        <a:rPr lang="en-US" sz="1000" noProof="0" dirty="0"/>
                        <a:t>:</a:t>
                      </a:r>
                      <a:r>
                        <a:rPr lang="en-US" sz="1000" baseline="0" noProof="0" dirty="0"/>
                        <a:t> </a:t>
                      </a:r>
                      <a:r>
                        <a:rPr lang="en-US" sz="1000" noProof="0" dirty="0"/>
                        <a:t>NNR/NNT for IGS core sites, </a:t>
                      </a:r>
                    </a:p>
                    <a:p>
                      <a:pPr algn="ctr"/>
                      <a:r>
                        <a:rPr lang="en-US" sz="1000" b="1" noProof="0" dirty="0"/>
                        <a:t>VLBI</a:t>
                      </a:r>
                      <a:r>
                        <a:rPr lang="en-US" sz="1000" noProof="0" dirty="0"/>
                        <a:t>: fixed</a:t>
                      </a:r>
                      <a:r>
                        <a:rPr lang="en-US" sz="1000" baseline="0" noProof="0" dirty="0"/>
                        <a:t> to ITRF2014</a:t>
                      </a:r>
                      <a:endParaRPr lang="en-US" sz="1000" noProof="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minimum constraints</a:t>
                      </a:r>
                    </a:p>
                    <a:p>
                      <a:pPr algn="ctr"/>
                      <a:r>
                        <a:rPr lang="en-US" sz="1000" noProof="0" dirty="0"/>
                        <a:t>(NNR/NNT for IGS core sites)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F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minimum constraints</a:t>
                      </a:r>
                    </a:p>
                    <a:p>
                      <a:pPr algn="ctr"/>
                      <a:r>
                        <a:rPr lang="en-US" sz="1000" noProof="0" dirty="0"/>
                        <a:t>(NNR/NNT for IGS core sites)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b="1" noProof="0" dirty="0"/>
                        <a:t>CRF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100" noProof="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fixed</a:t>
                      </a:r>
                      <a:r>
                        <a:rPr lang="en-US" sz="1000" baseline="0" noProof="0" dirty="0"/>
                        <a:t> to ICRF-3 defining sources</a:t>
                      </a:r>
                      <a:endParaRPr lang="en-US" sz="1000" noProof="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fixed</a:t>
                      </a:r>
                      <a:r>
                        <a:rPr lang="en-US" sz="1000" baseline="0" noProof="0" dirty="0"/>
                        <a:t> to ICRF-3 defining sources</a:t>
                      </a:r>
                      <a:endParaRPr lang="en-US" sz="1000" noProof="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D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A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F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en-US" sz="1000" b="1" noProof="0" dirty="0"/>
                        <a:t>technique-</a:t>
                      </a:r>
                      <a:r>
                        <a:rPr lang="en-US" sz="1000" b="1" baseline="0" noProof="0" dirty="0"/>
                        <a:t> specific</a:t>
                      </a:r>
                    </a:p>
                    <a:p>
                      <a:pPr algn="l"/>
                      <a:r>
                        <a:rPr lang="en-US" sz="1000" b="1" baseline="0" noProof="0" dirty="0"/>
                        <a:t>(GNSS)</a:t>
                      </a:r>
                      <a:endParaRPr lang="en-US" sz="1000" b="1" noProof="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noProof="0" dirty="0"/>
                        <a:t>Geocenter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E0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AAD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 dirty="0"/>
                        <a:t>fixed to zero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EA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 dirty="0"/>
                        <a:t>fixed to zero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CD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 dirty="0"/>
                        <a:t>fixed to zero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CA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 dirty="0"/>
                        <a:t>fixed to zero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6D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lang="en-US" sz="1100" noProof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noProof="0" dirty="0"/>
                        <a:t>Satellite PCO in Z-direction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solidFill>
                      <a:srgbClr val="FBE0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solidFill>
                      <a:srgbClr val="FF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solidFill>
                      <a:srgbClr val="FAAD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 dirty="0"/>
                        <a:t>fixed to a priori (SINEX)</a:t>
                      </a:r>
                    </a:p>
                  </a:txBody>
                  <a:tcPr anchor="ctr">
                    <a:solidFill>
                      <a:srgbClr val="D8EA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 dirty="0"/>
                        <a:t>fixed to a priori (SINEX)</a:t>
                      </a:r>
                    </a:p>
                  </a:txBody>
                  <a:tcPr anchor="ctr">
                    <a:solidFill>
                      <a:srgbClr val="ACD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 dirty="0"/>
                        <a:t>fixed to a priori (SINEX)</a:t>
                      </a:r>
                    </a:p>
                  </a:txBody>
                  <a:tcPr anchor="ctr">
                    <a:solidFill>
                      <a:srgbClr val="7CAF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fixed to a priori (SINEX)</a:t>
                      </a:r>
                    </a:p>
                  </a:txBody>
                  <a:tcPr anchor="ctr">
                    <a:solidFill>
                      <a:srgbClr val="B6D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49E78125-31EF-4CB0-8672-F7608C4B4B64}"/>
              </a:ext>
            </a:extLst>
          </p:cNvPr>
          <p:cNvSpPr/>
          <p:nvPr/>
        </p:nvSpPr>
        <p:spPr>
          <a:xfrm>
            <a:off x="0" y="1011136"/>
            <a:ext cx="12192000" cy="10136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6CFC097-E352-4FDE-8789-9607D4CE2D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4" b="9709"/>
          <a:stretch/>
        </p:blipFill>
        <p:spPr>
          <a:xfrm>
            <a:off x="1973198" y="1008001"/>
            <a:ext cx="9726802" cy="85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9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14245-DCC2-49F1-A19A-2253FF5A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Multi-day Combination of VLBI Intensives and GNSS – COMBI RAP Solutions</a:t>
            </a:r>
            <a:endParaRPr lang="de-DE" dirty="0"/>
          </a:p>
        </p:txBody>
      </p:sp>
      <p:sp>
        <p:nvSpPr>
          <p:cNvPr id="17" name="Verblengung Folie">
            <a:extLst>
              <a:ext uri="{FF2B5EF4-FFF2-40B4-BE49-F238E27FC236}">
                <a16:creationId xmlns:a16="http://schemas.microsoft.com/office/drawing/2014/main" id="{4BEFCDCF-07EC-4309-A616-E680151A26A2}"/>
              </a:ext>
            </a:extLst>
          </p:cNvPr>
          <p:cNvSpPr/>
          <p:nvPr/>
        </p:nvSpPr>
        <p:spPr>
          <a:xfrm>
            <a:off x="119336" y="1052736"/>
            <a:ext cx="11881320" cy="574101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pic>
        <p:nvPicPr>
          <p:cNvPr id="6" name="scheme">
            <a:extLst>
              <a:ext uri="{FF2B5EF4-FFF2-40B4-BE49-F238E27FC236}">
                <a16:creationId xmlns:a16="http://schemas.microsoft.com/office/drawing/2014/main" id="{7180D348-3351-45C2-AAC8-F49A9D59B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98" y="1124744"/>
            <a:ext cx="10315490" cy="5472608"/>
          </a:xfrm>
          <a:prstGeom prst="rect">
            <a:avLst/>
          </a:prstGeom>
        </p:spPr>
      </p:pic>
      <p:grpSp>
        <p:nvGrpSpPr>
          <p:cNvPr id="3" name="Verblendung">
            <a:extLst>
              <a:ext uri="{FF2B5EF4-FFF2-40B4-BE49-F238E27FC236}">
                <a16:creationId xmlns:a16="http://schemas.microsoft.com/office/drawing/2014/main" id="{D488F7D1-CD74-40F7-A56B-B490673B4E74}"/>
              </a:ext>
            </a:extLst>
          </p:cNvPr>
          <p:cNvGrpSpPr/>
          <p:nvPr/>
        </p:nvGrpSpPr>
        <p:grpSpPr>
          <a:xfrm>
            <a:off x="1415480" y="1052736"/>
            <a:ext cx="10612865" cy="5697264"/>
            <a:chOff x="1415480" y="1052736"/>
            <a:chExt cx="10612865" cy="5697264"/>
          </a:xfrm>
        </p:grpSpPr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E102AA92-6E7A-4087-8BC1-104D751B0B22}"/>
                </a:ext>
              </a:extLst>
            </p:cNvPr>
            <p:cNvSpPr/>
            <p:nvPr/>
          </p:nvSpPr>
          <p:spPr>
            <a:xfrm>
              <a:off x="1415480" y="1052736"/>
              <a:ext cx="4176464" cy="5561836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F897C361-79C2-45D6-B21D-21FC2B418BD4}"/>
                </a:ext>
              </a:extLst>
            </p:cNvPr>
            <p:cNvSpPr/>
            <p:nvPr/>
          </p:nvSpPr>
          <p:spPr>
            <a:xfrm>
              <a:off x="5519936" y="1916832"/>
              <a:ext cx="4464495" cy="778242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01A5C515-FC82-4873-BC55-46CA40BDCC65}"/>
                </a:ext>
              </a:extLst>
            </p:cNvPr>
            <p:cNvSpPr/>
            <p:nvPr/>
          </p:nvSpPr>
          <p:spPr>
            <a:xfrm>
              <a:off x="10272464" y="1052736"/>
              <a:ext cx="1755881" cy="5697264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ABA73C42-5B6F-4181-9AB0-1081D4D4D20E}"/>
                </a:ext>
              </a:extLst>
            </p:cNvPr>
            <p:cNvSpPr/>
            <p:nvPr/>
          </p:nvSpPr>
          <p:spPr>
            <a:xfrm>
              <a:off x="8048505" y="3041463"/>
              <a:ext cx="1141539" cy="3555889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CAD4BCE0-D8F6-49AD-B6BF-540514D6ADDB}"/>
                </a:ext>
              </a:extLst>
            </p:cNvPr>
            <p:cNvSpPr/>
            <p:nvPr/>
          </p:nvSpPr>
          <p:spPr>
            <a:xfrm>
              <a:off x="5591942" y="2695074"/>
              <a:ext cx="522000" cy="1165974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4BA64ADC-22BB-4516-91A6-BEA2CFC63AD0}"/>
                </a:ext>
              </a:extLst>
            </p:cNvPr>
            <p:cNvSpPr/>
            <p:nvPr/>
          </p:nvSpPr>
          <p:spPr>
            <a:xfrm>
              <a:off x="6132004" y="3536432"/>
              <a:ext cx="1252800" cy="252608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39765DBB-A8ED-4D50-A870-5740BFB004B4}"/>
                </a:ext>
              </a:extLst>
            </p:cNvPr>
            <p:cNvSpPr/>
            <p:nvPr/>
          </p:nvSpPr>
          <p:spPr>
            <a:xfrm>
              <a:off x="7402866" y="3487162"/>
              <a:ext cx="709358" cy="252608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CE11DBC7-FC03-4043-B337-8817E15D0800}"/>
                </a:ext>
              </a:extLst>
            </p:cNvPr>
            <p:cNvSpPr/>
            <p:nvPr/>
          </p:nvSpPr>
          <p:spPr>
            <a:xfrm>
              <a:off x="7919504" y="3234554"/>
              <a:ext cx="129002" cy="252608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3CC829C9-B2AE-41C1-8CE1-C1E482C33214}"/>
                </a:ext>
              </a:extLst>
            </p:cNvPr>
            <p:cNvSpPr/>
            <p:nvPr/>
          </p:nvSpPr>
          <p:spPr>
            <a:xfrm>
              <a:off x="9190044" y="3110842"/>
              <a:ext cx="493944" cy="786789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 input level">
            <a:extLst>
              <a:ext uri="{FF2B5EF4-FFF2-40B4-BE49-F238E27FC236}">
                <a16:creationId xmlns:a16="http://schemas.microsoft.com/office/drawing/2014/main" id="{4080BF5D-822E-42A5-82D6-3E8FB5D35F93}"/>
              </a:ext>
            </a:extLst>
          </p:cNvPr>
          <p:cNvSpPr txBox="1"/>
          <p:nvPr/>
        </p:nvSpPr>
        <p:spPr>
          <a:xfrm>
            <a:off x="119336" y="1233336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Input level</a:t>
            </a:r>
          </a:p>
          <a:p>
            <a:pPr algn="ctr"/>
            <a:r>
              <a:rPr lang="en-US" sz="1100" b="1" dirty="0"/>
              <a:t>SNX</a:t>
            </a:r>
          </a:p>
        </p:txBody>
      </p:sp>
      <p:sp>
        <p:nvSpPr>
          <p:cNvPr id="13" name="Text NEQ level">
            <a:extLst>
              <a:ext uri="{FF2B5EF4-FFF2-40B4-BE49-F238E27FC236}">
                <a16:creationId xmlns:a16="http://schemas.microsoft.com/office/drawing/2014/main" id="{E7B51A93-544F-4740-9C50-2AB007B0B0E2}"/>
              </a:ext>
            </a:extLst>
          </p:cNvPr>
          <p:cNvSpPr txBox="1"/>
          <p:nvPr/>
        </p:nvSpPr>
        <p:spPr>
          <a:xfrm>
            <a:off x="119336" y="3897632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Normal equation level</a:t>
            </a:r>
          </a:p>
          <a:p>
            <a:pPr algn="ctr"/>
            <a:r>
              <a:rPr lang="en-US" sz="1100" b="1" dirty="0"/>
              <a:t>NEQ </a:t>
            </a:r>
          </a:p>
        </p:txBody>
      </p:sp>
      <p:sp>
        <p:nvSpPr>
          <p:cNvPr id="14" name="Text solution level">
            <a:extLst>
              <a:ext uri="{FF2B5EF4-FFF2-40B4-BE49-F238E27FC236}">
                <a16:creationId xmlns:a16="http://schemas.microsoft.com/office/drawing/2014/main" id="{00DD4F95-2477-4EFB-944A-5BF0CD8DCB1A}"/>
              </a:ext>
            </a:extLst>
          </p:cNvPr>
          <p:cNvSpPr txBox="1"/>
          <p:nvPr/>
        </p:nvSpPr>
        <p:spPr>
          <a:xfrm>
            <a:off x="119336" y="5471996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Solution level </a:t>
            </a:r>
          </a:p>
          <a:p>
            <a:pPr algn="ctr"/>
            <a:r>
              <a:rPr lang="en-US" sz="1100" b="1" dirty="0"/>
              <a:t>SOL</a:t>
            </a:r>
          </a:p>
        </p:txBody>
      </p:sp>
      <p:sp>
        <p:nvSpPr>
          <p:cNvPr id="24" name="Rahmen">
            <a:extLst>
              <a:ext uri="{FF2B5EF4-FFF2-40B4-BE49-F238E27FC236}">
                <a16:creationId xmlns:a16="http://schemas.microsoft.com/office/drawing/2014/main" id="{79DE088F-CE38-4D60-9269-1B03A69A2208}"/>
              </a:ext>
            </a:extLst>
          </p:cNvPr>
          <p:cNvSpPr/>
          <p:nvPr/>
        </p:nvSpPr>
        <p:spPr>
          <a:xfrm>
            <a:off x="5561688" y="5373215"/>
            <a:ext cx="1104508" cy="1313365"/>
          </a:xfrm>
          <a:prstGeom prst="roundRect">
            <a:avLst/>
          </a:prstGeom>
          <a:noFill/>
          <a:ln w="9525">
            <a:solidFill>
              <a:schemeClr val="accent1">
                <a:alpha val="1000"/>
              </a:schemeClr>
            </a:solidFill>
            <a:prstDash val="solid"/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25" name="Rahmen">
            <a:extLst>
              <a:ext uri="{FF2B5EF4-FFF2-40B4-BE49-F238E27FC236}">
                <a16:creationId xmlns:a16="http://schemas.microsoft.com/office/drawing/2014/main" id="{BC7FAF78-7C19-4DC2-A29A-235834A54BC9}"/>
              </a:ext>
            </a:extLst>
          </p:cNvPr>
          <p:cNvSpPr/>
          <p:nvPr/>
        </p:nvSpPr>
        <p:spPr>
          <a:xfrm>
            <a:off x="6827696" y="5373215"/>
            <a:ext cx="1104508" cy="1313365"/>
          </a:xfrm>
          <a:prstGeom prst="roundRect">
            <a:avLst/>
          </a:prstGeom>
          <a:noFill/>
          <a:ln w="9525">
            <a:solidFill>
              <a:schemeClr val="accent1">
                <a:alpha val="1000"/>
              </a:schemeClr>
            </a:solidFill>
            <a:prstDash val="solid"/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26" name="Rahmen">
            <a:extLst>
              <a:ext uri="{FF2B5EF4-FFF2-40B4-BE49-F238E27FC236}">
                <a16:creationId xmlns:a16="http://schemas.microsoft.com/office/drawing/2014/main" id="{FD1CC764-6159-4145-B76B-53D15575F390}"/>
              </a:ext>
            </a:extLst>
          </p:cNvPr>
          <p:cNvSpPr/>
          <p:nvPr/>
        </p:nvSpPr>
        <p:spPr>
          <a:xfrm>
            <a:off x="9226266" y="5373215"/>
            <a:ext cx="1104508" cy="1313365"/>
          </a:xfrm>
          <a:prstGeom prst="roundRect">
            <a:avLst/>
          </a:prstGeom>
          <a:noFill/>
          <a:ln w="9525">
            <a:solidFill>
              <a:schemeClr val="accent1">
                <a:alpha val="1000"/>
              </a:schemeClr>
            </a:solidFill>
            <a:prstDash val="solid"/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8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16F20-FD6E-498B-A36B-5FDA64698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Multi-day Combination of VLBI Intensives and GNSS – COMBI RAP Solutions</a:t>
            </a:r>
            <a:endParaRPr lang="de-DE" dirty="0"/>
          </a:p>
        </p:txBody>
      </p:sp>
      <p:grpSp>
        <p:nvGrpSpPr>
          <p:cNvPr id="28" name="Übersicht SOL">
            <a:extLst>
              <a:ext uri="{FF2B5EF4-FFF2-40B4-BE49-F238E27FC236}">
                <a16:creationId xmlns:a16="http://schemas.microsoft.com/office/drawing/2014/main" id="{A55F0A7F-C5EF-4A6E-9506-7C47542F325A}"/>
              </a:ext>
            </a:extLst>
          </p:cNvPr>
          <p:cNvGrpSpPr/>
          <p:nvPr/>
        </p:nvGrpSpPr>
        <p:grpSpPr>
          <a:xfrm>
            <a:off x="0" y="1008000"/>
            <a:ext cx="12192000" cy="1016832"/>
            <a:chOff x="0" y="1008000"/>
            <a:chExt cx="12192000" cy="1016832"/>
          </a:xfrm>
        </p:grpSpPr>
        <p:sp>
          <p:nvSpPr>
            <p:cNvPr id="5" name="Hintergrund SOL">
              <a:extLst>
                <a:ext uri="{FF2B5EF4-FFF2-40B4-BE49-F238E27FC236}">
                  <a16:creationId xmlns:a16="http://schemas.microsoft.com/office/drawing/2014/main" id="{D0FC9B66-E232-4691-BF40-9306A83CDFEE}"/>
                </a:ext>
              </a:extLst>
            </p:cNvPr>
            <p:cNvSpPr/>
            <p:nvPr/>
          </p:nvSpPr>
          <p:spPr>
            <a:xfrm>
              <a:off x="0" y="1011136"/>
              <a:ext cx="12192000" cy="10136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pic>
          <p:nvPicPr>
            <p:cNvPr id="4" name="Grafik: Übersicht SOL">
              <a:extLst>
                <a:ext uri="{FF2B5EF4-FFF2-40B4-BE49-F238E27FC236}">
                  <a16:creationId xmlns:a16="http://schemas.microsoft.com/office/drawing/2014/main" id="{24DE788D-9F76-48DE-ADB9-64EAB971E1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684" b="9709"/>
            <a:stretch/>
          </p:blipFill>
          <p:spPr>
            <a:xfrm>
              <a:off x="839416" y="1008000"/>
              <a:ext cx="10315490" cy="908832"/>
            </a:xfrm>
            <a:prstGeom prst="rect">
              <a:avLst/>
            </a:prstGeom>
          </p:spPr>
        </p:pic>
      </p:grpSp>
      <p:grpSp>
        <p:nvGrpSpPr>
          <p:cNvPr id="29" name="Text COMBI RAP step 1">
            <a:extLst>
              <a:ext uri="{FF2B5EF4-FFF2-40B4-BE49-F238E27FC236}">
                <a16:creationId xmlns:a16="http://schemas.microsoft.com/office/drawing/2014/main" id="{FD75BC44-DE79-45D7-B5AB-714333F06035}"/>
              </a:ext>
            </a:extLst>
          </p:cNvPr>
          <p:cNvGrpSpPr/>
          <p:nvPr/>
        </p:nvGrpSpPr>
        <p:grpSpPr>
          <a:xfrm>
            <a:off x="6169113" y="4076894"/>
            <a:ext cx="5756840" cy="1827254"/>
            <a:chOff x="5865505" y="4076894"/>
            <a:chExt cx="5756840" cy="1827254"/>
          </a:xfrm>
        </p:grpSpPr>
        <p:sp>
          <p:nvSpPr>
            <p:cNvPr id="17" name="Textfeld: COMBI RAP">
              <a:extLst>
                <a:ext uri="{FF2B5EF4-FFF2-40B4-BE49-F238E27FC236}">
                  <a16:creationId xmlns:a16="http://schemas.microsoft.com/office/drawing/2014/main" id="{60BFFD0A-67E5-49AF-83CF-B66796F448B5}"/>
                </a:ext>
              </a:extLst>
            </p:cNvPr>
            <p:cNvSpPr txBox="1"/>
            <p:nvPr/>
          </p:nvSpPr>
          <p:spPr>
            <a:xfrm>
              <a:off x="5865505" y="4201348"/>
              <a:ext cx="5542559" cy="170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A9D18E"/>
                  </a:solidFill>
                </a:rPr>
                <a:t>n – COMBI RAP</a:t>
              </a:r>
            </a:p>
            <a:p>
              <a:pPr lvl="0" indent="-180000">
                <a:spcAft>
                  <a:spcPts val="200"/>
                </a:spcAft>
                <a:buClr>
                  <a:srgbClr val="A9D18E"/>
                </a:buClr>
                <a:buSzPct val="70000"/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prstClr val="black"/>
                  </a:solidFill>
                </a:rPr>
                <a:t>Significant reduction of the WRMS values</a:t>
              </a:r>
            </a:p>
            <a:p>
              <a:pPr lvl="0" indent="-180000">
                <a:spcAft>
                  <a:spcPts val="200"/>
                </a:spcAft>
                <a:buClr>
                  <a:srgbClr val="A9D18E"/>
                </a:buClr>
                <a:buSzPct val="70000"/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prstClr val="black"/>
                  </a:solidFill>
                </a:rPr>
                <a:t>Bridging of VLBI data gaps with GNSS</a:t>
              </a:r>
            </a:p>
            <a:p>
              <a:pPr lvl="0" indent="-180000">
                <a:spcAft>
                  <a:spcPts val="200"/>
                </a:spcAft>
                <a:buClr>
                  <a:srgbClr val="A9D18E"/>
                </a:buClr>
                <a:buSzPct val="70000"/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prstClr val="black"/>
                  </a:solidFill>
                </a:rPr>
                <a:t>Merging of the 24h-GNSS-LOD and high quality 1h-VLBI-INT-dUT1</a:t>
              </a:r>
            </a:p>
            <a:p>
              <a:pPr lvl="0">
                <a:spcAft>
                  <a:spcPts val="200"/>
                </a:spcAft>
                <a:buClr>
                  <a:srgbClr val="548235"/>
                </a:buClr>
                <a:buSzPct val="70000"/>
              </a:pPr>
              <a:r>
                <a:rPr lang="en-US" sz="1400" dirty="0">
                  <a:solidFill>
                    <a:srgbClr val="A9D18E"/>
                  </a:solidFill>
                  <a:sym typeface="Wingdings" panose="05000000000000000000" pitchFamily="2" charset="2"/>
                </a:rPr>
                <a:t>      </a:t>
              </a:r>
              <a:r>
                <a:rPr lang="en-US" sz="1400" dirty="0"/>
                <a:t>high-quality 24h-dUT1 product with latency of 1-2 days</a:t>
              </a:r>
              <a:endParaRPr lang="en-US" sz="1400" b="1" dirty="0"/>
            </a:p>
          </p:txBody>
        </p:sp>
        <p:pic>
          <p:nvPicPr>
            <p:cNvPr id="20" name="Kreis: G+V">
              <a:extLst>
                <a:ext uri="{FF2B5EF4-FFF2-40B4-BE49-F238E27FC236}">
                  <a16:creationId xmlns:a16="http://schemas.microsoft.com/office/drawing/2014/main" id="{77BA762A-9B49-488E-81D1-B101C917D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83910" y="4076894"/>
              <a:ext cx="538435" cy="540000"/>
            </a:xfrm>
            <a:prstGeom prst="rect">
              <a:avLst/>
            </a:prstGeom>
          </p:spPr>
        </p:pic>
      </p:grpSp>
      <p:grpSp>
        <p:nvGrpSpPr>
          <p:cNvPr id="36" name="Text VLBI INT step 1">
            <a:extLst>
              <a:ext uri="{FF2B5EF4-FFF2-40B4-BE49-F238E27FC236}">
                <a16:creationId xmlns:a16="http://schemas.microsoft.com/office/drawing/2014/main" id="{C0548553-8512-4107-9594-B3E77C725341}"/>
              </a:ext>
            </a:extLst>
          </p:cNvPr>
          <p:cNvGrpSpPr/>
          <p:nvPr/>
        </p:nvGrpSpPr>
        <p:grpSpPr>
          <a:xfrm>
            <a:off x="6168008" y="2419200"/>
            <a:ext cx="5752703" cy="1616015"/>
            <a:chOff x="5865506" y="2420545"/>
            <a:chExt cx="5752703" cy="1616015"/>
          </a:xfrm>
        </p:grpSpPr>
        <p:sp>
          <p:nvSpPr>
            <p:cNvPr id="37" name="Textfeld: VLBI INT">
              <a:extLst>
                <a:ext uri="{FF2B5EF4-FFF2-40B4-BE49-F238E27FC236}">
                  <a16:creationId xmlns:a16="http://schemas.microsoft.com/office/drawing/2014/main" id="{32D5108F-2289-4FED-AFD5-D370A65B0B3B}"/>
                </a:ext>
              </a:extLst>
            </p:cNvPr>
            <p:cNvSpPr txBox="1"/>
            <p:nvPr/>
          </p:nvSpPr>
          <p:spPr>
            <a:xfrm>
              <a:off x="5865506" y="2548973"/>
              <a:ext cx="5542560" cy="1487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400" b="1" dirty="0">
                  <a:solidFill>
                    <a:srgbClr val="C00000"/>
                  </a:solidFill>
                </a:rPr>
                <a:t>n – VLBI INT</a:t>
              </a:r>
            </a:p>
            <a:p>
              <a:pPr lvl="0" indent="-180000">
                <a:spcAft>
                  <a:spcPts val="200"/>
                </a:spcAft>
                <a:buClr>
                  <a:srgbClr val="BE0000"/>
                </a:buClr>
                <a:buSzPct val="70000"/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prstClr val="black"/>
                  </a:solidFill>
                </a:rPr>
                <a:t>Significant reduction of the WRMS values</a:t>
              </a:r>
            </a:p>
            <a:p>
              <a:pPr lvl="0" indent="-180000">
                <a:spcAft>
                  <a:spcPts val="200"/>
                </a:spcAft>
                <a:buClr>
                  <a:srgbClr val="BE0000"/>
                </a:buClr>
                <a:buSzPct val="70000"/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prstClr val="black"/>
                  </a:solidFill>
                </a:rPr>
                <a:t>constant level of accuracy regardless the number of combined days n</a:t>
              </a:r>
            </a:p>
            <a:p>
              <a:pPr lvl="0">
                <a:spcAft>
                  <a:spcPts val="200"/>
                </a:spcAft>
                <a:buClr>
                  <a:srgbClr val="BE0000"/>
                </a:buClr>
                <a:buSzPct val="70000"/>
              </a:pPr>
              <a:r>
                <a:rPr lang="en-US" sz="1400" dirty="0">
                  <a:solidFill>
                    <a:prstClr val="black"/>
                  </a:solidFill>
                </a:rPr>
                <a:t>     and the day of analysis d at INT epochs (15.6-17.8 µs)</a:t>
              </a:r>
            </a:p>
            <a:p>
              <a:pPr lvl="0" indent="-180000">
                <a:spcAft>
                  <a:spcPts val="200"/>
                </a:spcAft>
                <a:buClr>
                  <a:srgbClr val="BE0000"/>
                </a:buClr>
                <a:buSzPct val="70000"/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prstClr val="black"/>
                  </a:solidFill>
                </a:rPr>
                <a:t>no constraining of the LOD is required</a:t>
              </a:r>
            </a:p>
            <a:p>
              <a:pPr algn="l"/>
              <a:endParaRPr lang="en-US" sz="1400" b="1" dirty="0">
                <a:solidFill>
                  <a:srgbClr val="C00000"/>
                </a:solidFill>
              </a:endParaRPr>
            </a:p>
          </p:txBody>
        </p:sp>
        <p:pic>
          <p:nvPicPr>
            <p:cNvPr id="38" name="Kreis: V">
              <a:extLst>
                <a:ext uri="{FF2B5EF4-FFF2-40B4-BE49-F238E27FC236}">
                  <a16:creationId xmlns:a16="http://schemas.microsoft.com/office/drawing/2014/main" id="{BCF2714F-C456-4B12-B72C-3B7946377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78209" y="2420545"/>
              <a:ext cx="540000" cy="540000"/>
            </a:xfrm>
            <a:prstGeom prst="rect">
              <a:avLst/>
            </a:prstGeom>
          </p:spPr>
        </p:pic>
      </p:grpSp>
      <p:grpSp>
        <p:nvGrpSpPr>
          <p:cNvPr id="30" name="Text VLBI INT step 2">
            <a:extLst>
              <a:ext uri="{FF2B5EF4-FFF2-40B4-BE49-F238E27FC236}">
                <a16:creationId xmlns:a16="http://schemas.microsoft.com/office/drawing/2014/main" id="{6A32676F-C844-43C4-916F-A34CDBD2A585}"/>
              </a:ext>
            </a:extLst>
          </p:cNvPr>
          <p:cNvGrpSpPr/>
          <p:nvPr/>
        </p:nvGrpSpPr>
        <p:grpSpPr>
          <a:xfrm>
            <a:off x="6169114" y="2420545"/>
            <a:ext cx="5752703" cy="1616016"/>
            <a:chOff x="5865506" y="2420545"/>
            <a:chExt cx="5752703" cy="1616016"/>
          </a:xfrm>
        </p:grpSpPr>
        <p:sp>
          <p:nvSpPr>
            <p:cNvPr id="16" name="Textfeld: VLBI INT">
              <a:extLst>
                <a:ext uri="{FF2B5EF4-FFF2-40B4-BE49-F238E27FC236}">
                  <a16:creationId xmlns:a16="http://schemas.microsoft.com/office/drawing/2014/main" id="{E826880B-6201-4E83-90B6-6A48936B9682}"/>
                </a:ext>
              </a:extLst>
            </p:cNvPr>
            <p:cNvSpPr txBox="1"/>
            <p:nvPr/>
          </p:nvSpPr>
          <p:spPr>
            <a:xfrm>
              <a:off x="5865506" y="2548974"/>
              <a:ext cx="5542560" cy="1487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C00000"/>
                  </a:solidFill>
                </a:rPr>
                <a:t>n – VLBI INT</a:t>
              </a:r>
            </a:p>
            <a:p>
              <a:pPr indent="-180000">
                <a:spcAft>
                  <a:spcPts val="200"/>
                </a:spcAft>
                <a:buClr>
                  <a:srgbClr val="BE0000"/>
                </a:buClr>
                <a:buSzPct val="70000"/>
                <a:buFont typeface="Wingdings" panose="05000000000000000000" pitchFamily="2" charset="2"/>
                <a:buChar char="§"/>
              </a:pPr>
              <a:r>
                <a:rPr lang="en-US" sz="1400" dirty="0"/>
                <a:t>Significant reduction of the WRMS values</a:t>
              </a:r>
            </a:p>
            <a:p>
              <a:pPr indent="-180000">
                <a:spcAft>
                  <a:spcPts val="200"/>
                </a:spcAft>
                <a:buClr>
                  <a:srgbClr val="BE0000"/>
                </a:buClr>
                <a:buSzPct val="70000"/>
                <a:buFont typeface="Wingdings" panose="05000000000000000000" pitchFamily="2" charset="2"/>
                <a:buChar char="§"/>
              </a:pPr>
              <a:r>
                <a:rPr lang="en-US" sz="1400" dirty="0"/>
                <a:t>constant level of accuracy regardless the number of combined days n</a:t>
              </a:r>
            </a:p>
            <a:p>
              <a:pPr>
                <a:spcAft>
                  <a:spcPts val="200"/>
                </a:spcAft>
                <a:buClr>
                  <a:srgbClr val="BE0000"/>
                </a:buClr>
                <a:buSzPct val="70000"/>
              </a:pPr>
              <a:r>
                <a:rPr lang="en-US" sz="1400" dirty="0"/>
                <a:t>     and the day of analysis d at INT epochs (15.6-17.8 µs)</a:t>
              </a:r>
            </a:p>
            <a:p>
              <a:pPr indent="-180000">
                <a:spcAft>
                  <a:spcPts val="200"/>
                </a:spcAft>
                <a:buClr>
                  <a:srgbClr val="BE0000"/>
                </a:buClr>
                <a:buSzPct val="70000"/>
                <a:buFont typeface="Wingdings" panose="05000000000000000000" pitchFamily="2" charset="2"/>
                <a:buChar char="§"/>
              </a:pPr>
              <a:r>
                <a:rPr lang="en-US" sz="1400" dirty="0"/>
                <a:t>no constraining of the LOD is required</a:t>
              </a:r>
            </a:p>
            <a:p>
              <a:pPr indent="-180000">
                <a:spcAft>
                  <a:spcPts val="200"/>
                </a:spcAft>
                <a:buClr>
                  <a:srgbClr val="BE0000"/>
                </a:buClr>
                <a:buSzPct val="70000"/>
                <a:buFont typeface="Wingdings" panose="05000000000000000000" pitchFamily="2" charset="2"/>
                <a:buChar char="§"/>
              </a:pPr>
              <a:r>
                <a:rPr lang="en-US" sz="1400" dirty="0"/>
                <a:t>improves accuracies outside the INT observation period</a:t>
              </a:r>
            </a:p>
          </p:txBody>
        </p:sp>
        <p:pic>
          <p:nvPicPr>
            <p:cNvPr id="19" name="Kreis: V">
              <a:extLst>
                <a:ext uri="{FF2B5EF4-FFF2-40B4-BE49-F238E27FC236}">
                  <a16:creationId xmlns:a16="http://schemas.microsoft.com/office/drawing/2014/main" id="{8F646256-8D06-4641-8A96-9B664F965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78209" y="2420545"/>
              <a:ext cx="540000" cy="540000"/>
            </a:xfrm>
            <a:prstGeom prst="rect">
              <a:avLst/>
            </a:prstGeom>
          </p:spPr>
        </p:pic>
      </p:grpSp>
      <p:sp>
        <p:nvSpPr>
          <p:cNvPr id="21" name="Rahmen VLBI INT">
            <a:extLst>
              <a:ext uri="{FF2B5EF4-FFF2-40B4-BE49-F238E27FC236}">
                <a16:creationId xmlns:a16="http://schemas.microsoft.com/office/drawing/2014/main" id="{E773A0D6-36A7-4E8E-AE1F-2BDBB1524CFA}"/>
              </a:ext>
            </a:extLst>
          </p:cNvPr>
          <p:cNvSpPr/>
          <p:nvPr/>
        </p:nvSpPr>
        <p:spPr>
          <a:xfrm>
            <a:off x="4892653" y="1183980"/>
            <a:ext cx="1104508" cy="715967"/>
          </a:xfrm>
          <a:prstGeom prst="roundRect">
            <a:avLst/>
          </a:prstGeom>
          <a:noFill/>
          <a:ln w="9525">
            <a:solidFill>
              <a:schemeClr val="accent1">
                <a:alpha val="1000"/>
              </a:schemeClr>
            </a:solidFill>
            <a:prstDash val="solid"/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22" name="Rahmen COMBI RAP">
            <a:extLst>
              <a:ext uri="{FF2B5EF4-FFF2-40B4-BE49-F238E27FC236}">
                <a16:creationId xmlns:a16="http://schemas.microsoft.com/office/drawing/2014/main" id="{16E06F11-4024-416D-832F-1F39AE371535}"/>
              </a:ext>
            </a:extLst>
          </p:cNvPr>
          <p:cNvSpPr/>
          <p:nvPr/>
        </p:nvSpPr>
        <p:spPr>
          <a:xfrm>
            <a:off x="6181186" y="1183979"/>
            <a:ext cx="1104508" cy="715967"/>
          </a:xfrm>
          <a:prstGeom prst="roundRect">
            <a:avLst/>
          </a:prstGeom>
          <a:noFill/>
          <a:ln w="9525">
            <a:solidFill>
              <a:schemeClr val="accent1">
                <a:alpha val="1000"/>
              </a:schemeClr>
            </a:solidFill>
            <a:prstDash val="solid"/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pic>
        <p:nvPicPr>
          <p:cNvPr id="24" name="VLBI INT INT">
            <a:extLst>
              <a:ext uri="{FF2B5EF4-FFF2-40B4-BE49-F238E27FC236}">
                <a16:creationId xmlns:a16="http://schemas.microsoft.com/office/drawing/2014/main" id="{F0E5C3E1-76D1-41B1-8F78-998B5B8BD6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000" y="2376000"/>
            <a:ext cx="5400000" cy="1988197"/>
          </a:xfrm>
          <a:prstGeom prst="rect">
            <a:avLst/>
          </a:prstGeom>
        </p:spPr>
      </p:pic>
      <p:pic>
        <p:nvPicPr>
          <p:cNvPr id="25" name="COMBI RAP INT">
            <a:extLst>
              <a:ext uri="{FF2B5EF4-FFF2-40B4-BE49-F238E27FC236}">
                <a16:creationId xmlns:a16="http://schemas.microsoft.com/office/drawing/2014/main" id="{D8B9B487-EEDA-46E9-8379-770713A4F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043" y="3996000"/>
            <a:ext cx="5400000" cy="1987836"/>
          </a:xfrm>
          <a:prstGeom prst="rect">
            <a:avLst/>
          </a:prstGeom>
        </p:spPr>
      </p:pic>
      <p:pic>
        <p:nvPicPr>
          <p:cNvPr id="3" name="VLBI INT 12h">
            <a:extLst>
              <a:ext uri="{FF2B5EF4-FFF2-40B4-BE49-F238E27FC236}">
                <a16:creationId xmlns:a16="http://schemas.microsoft.com/office/drawing/2014/main" id="{DB87DCCE-C6E3-4087-AF8F-FA84DF43B7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000" y="2376000"/>
            <a:ext cx="5400000" cy="1989109"/>
          </a:xfrm>
          <a:prstGeom prst="rect">
            <a:avLst/>
          </a:prstGeom>
        </p:spPr>
      </p:pic>
      <p:pic>
        <p:nvPicPr>
          <p:cNvPr id="23" name="COMBI RAP 12h">
            <a:extLst>
              <a:ext uri="{FF2B5EF4-FFF2-40B4-BE49-F238E27FC236}">
                <a16:creationId xmlns:a16="http://schemas.microsoft.com/office/drawing/2014/main" id="{8F02C8B2-84D2-4184-9499-B1C7E42D97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000" y="3996000"/>
            <a:ext cx="5400000" cy="1989109"/>
          </a:xfrm>
          <a:prstGeom prst="rect">
            <a:avLst/>
          </a:prstGeom>
        </p:spPr>
      </p:pic>
      <p:sp>
        <p:nvSpPr>
          <p:cNvPr id="13" name="Textfeld: Legende n/d">
            <a:extLst>
              <a:ext uri="{FF2B5EF4-FFF2-40B4-BE49-F238E27FC236}">
                <a16:creationId xmlns:a16="http://schemas.microsoft.com/office/drawing/2014/main" id="{CBF29D64-1FE4-44DD-ACDE-E46E4BB94E60}"/>
              </a:ext>
            </a:extLst>
          </p:cNvPr>
          <p:cNvSpPr txBox="1"/>
          <p:nvPr/>
        </p:nvSpPr>
        <p:spPr>
          <a:xfrm>
            <a:off x="2856792" y="2852936"/>
            <a:ext cx="243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n … number of combined days</a:t>
            </a:r>
          </a:p>
          <a:p>
            <a:pPr algn="l"/>
            <a:r>
              <a:rPr lang="en-US" sz="1400" dirty="0"/>
              <a:t>d … analysis day [0…-(n-1)]</a:t>
            </a:r>
          </a:p>
        </p:txBody>
      </p:sp>
      <p:sp>
        <p:nvSpPr>
          <p:cNvPr id="26" name="Textfeld: Reference Bull A">
            <a:extLst>
              <a:ext uri="{FF2B5EF4-FFF2-40B4-BE49-F238E27FC236}">
                <a16:creationId xmlns:a16="http://schemas.microsoft.com/office/drawing/2014/main" id="{DD05420F-5C13-443D-840D-F7C7EF920ADB}"/>
              </a:ext>
            </a:extLst>
          </p:cNvPr>
          <p:cNvSpPr txBox="1"/>
          <p:nvPr/>
        </p:nvSpPr>
        <p:spPr>
          <a:xfrm>
            <a:off x="4079776" y="5785519"/>
            <a:ext cx="473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Reference series: IERS-Bulletin-A</a:t>
            </a:r>
          </a:p>
        </p:txBody>
      </p:sp>
      <p:sp>
        <p:nvSpPr>
          <p:cNvPr id="15" name="Textfeld: Validation Epoch: MOE VLBI INT">
            <a:extLst>
              <a:ext uri="{FF2B5EF4-FFF2-40B4-BE49-F238E27FC236}">
                <a16:creationId xmlns:a16="http://schemas.microsoft.com/office/drawing/2014/main" id="{84282115-609F-42AE-8AF7-9D42BC07939E}"/>
              </a:ext>
            </a:extLst>
          </p:cNvPr>
          <p:cNvSpPr txBox="1"/>
          <p:nvPr/>
        </p:nvSpPr>
        <p:spPr>
          <a:xfrm>
            <a:off x="704378" y="2102233"/>
            <a:ext cx="5378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Validation epoch: </a:t>
            </a:r>
            <a:r>
              <a:rPr lang="en-US" sz="1600" b="1" dirty="0"/>
              <a:t>middle observation epochs of the VLBI INT</a:t>
            </a:r>
          </a:p>
        </p:txBody>
      </p:sp>
      <p:sp>
        <p:nvSpPr>
          <p:cNvPr id="27" name="Textfeld: Validation epoch: 12 h">
            <a:extLst>
              <a:ext uri="{FF2B5EF4-FFF2-40B4-BE49-F238E27FC236}">
                <a16:creationId xmlns:a16="http://schemas.microsoft.com/office/drawing/2014/main" id="{C6D94C84-E87B-400F-A88B-64940A794459}"/>
              </a:ext>
            </a:extLst>
          </p:cNvPr>
          <p:cNvSpPr txBox="1"/>
          <p:nvPr/>
        </p:nvSpPr>
        <p:spPr>
          <a:xfrm>
            <a:off x="704378" y="2107136"/>
            <a:ext cx="53780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Validation epoch: </a:t>
            </a:r>
            <a:r>
              <a:rPr lang="en-US" sz="1600" b="1" dirty="0"/>
              <a:t>12:00 UTC</a:t>
            </a:r>
          </a:p>
        </p:txBody>
      </p:sp>
      <p:grpSp>
        <p:nvGrpSpPr>
          <p:cNvPr id="39" name="Text COMBI RAP step 2">
            <a:extLst>
              <a:ext uri="{FF2B5EF4-FFF2-40B4-BE49-F238E27FC236}">
                <a16:creationId xmlns:a16="http://schemas.microsoft.com/office/drawing/2014/main" id="{0A18437E-4F0F-4E14-B7BB-6803D927F3D3}"/>
              </a:ext>
            </a:extLst>
          </p:cNvPr>
          <p:cNvGrpSpPr/>
          <p:nvPr/>
        </p:nvGrpSpPr>
        <p:grpSpPr>
          <a:xfrm>
            <a:off x="6168008" y="4078800"/>
            <a:ext cx="5756840" cy="1827485"/>
            <a:chOff x="5865505" y="4076894"/>
            <a:chExt cx="5756840" cy="1827485"/>
          </a:xfrm>
        </p:grpSpPr>
        <p:sp>
          <p:nvSpPr>
            <p:cNvPr id="40" name="Textfeld: COMBI RAP">
              <a:extLst>
                <a:ext uri="{FF2B5EF4-FFF2-40B4-BE49-F238E27FC236}">
                  <a16:creationId xmlns:a16="http://schemas.microsoft.com/office/drawing/2014/main" id="{A954FA2A-0496-44A1-8173-D89DF07D6929}"/>
                </a:ext>
              </a:extLst>
            </p:cNvPr>
            <p:cNvSpPr txBox="1"/>
            <p:nvPr/>
          </p:nvSpPr>
          <p:spPr>
            <a:xfrm>
              <a:off x="5865505" y="4201349"/>
              <a:ext cx="5542559" cy="17030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A9D18E"/>
                  </a:solidFill>
                </a:rPr>
                <a:t>n – COMBI RAP</a:t>
              </a:r>
            </a:p>
            <a:p>
              <a:pPr lvl="0" indent="-180000">
                <a:spcAft>
                  <a:spcPts val="200"/>
                </a:spcAft>
                <a:buClr>
                  <a:srgbClr val="A9D18E"/>
                </a:buClr>
                <a:buSzPct val="70000"/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prstClr val="black"/>
                  </a:solidFill>
                </a:rPr>
                <a:t>Significant reduction of the WRMS values</a:t>
              </a:r>
            </a:p>
            <a:p>
              <a:pPr lvl="0" indent="-180000">
                <a:spcAft>
                  <a:spcPts val="200"/>
                </a:spcAft>
                <a:buClr>
                  <a:srgbClr val="A9D18E"/>
                </a:buClr>
                <a:buSzPct val="70000"/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prstClr val="black"/>
                  </a:solidFill>
                </a:rPr>
                <a:t>Bridging of VLBI data gaps with GNSS</a:t>
              </a:r>
            </a:p>
            <a:p>
              <a:pPr lvl="0" indent="-180000">
                <a:spcAft>
                  <a:spcPts val="200"/>
                </a:spcAft>
                <a:buClr>
                  <a:srgbClr val="A9D18E"/>
                </a:buClr>
                <a:buSzPct val="70000"/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prstClr val="black"/>
                  </a:solidFill>
                </a:rPr>
                <a:t>Merging of the 24h-GNSS-LOD and high quality 1h-VLBI-INT-dUT1</a:t>
              </a:r>
            </a:p>
            <a:p>
              <a:pPr lvl="0">
                <a:spcAft>
                  <a:spcPts val="200"/>
                </a:spcAft>
                <a:buClr>
                  <a:srgbClr val="548235"/>
                </a:buClr>
                <a:buSzPct val="70000"/>
              </a:pPr>
              <a:r>
                <a:rPr lang="en-US" sz="1400" dirty="0">
                  <a:solidFill>
                    <a:srgbClr val="A9D18E"/>
                  </a:solidFill>
                  <a:sym typeface="Wingdings" panose="05000000000000000000" pitchFamily="2" charset="2"/>
                </a:rPr>
                <a:t>      </a:t>
              </a:r>
              <a:r>
                <a:rPr lang="en-US" sz="1400" b="1" dirty="0"/>
                <a:t>high-quality 24h-dUT1 product </a:t>
              </a:r>
              <a:r>
                <a:rPr lang="en-US" sz="1400" dirty="0"/>
                <a:t>with latency of 1-2 days</a:t>
              </a:r>
            </a:p>
            <a:p>
              <a:pPr marL="285750" lvl="0" indent="-285750">
                <a:spcAft>
                  <a:spcPts val="200"/>
                </a:spcAft>
                <a:buClr>
                  <a:srgbClr val="A9D18E"/>
                </a:buClr>
                <a:buSzPct val="70000"/>
                <a:buFont typeface="Wingdings" panose="05000000000000000000" pitchFamily="2" charset="2"/>
                <a:buChar char="§"/>
              </a:pPr>
              <a:r>
                <a:rPr lang="en-US" sz="1400" dirty="0">
                  <a:sym typeface="Wingdings" panose="05000000000000000000" pitchFamily="2" charset="2"/>
                </a:rPr>
                <a:t>Accuracy independent of the irregularity of the VLBI INT observation period  regularly spaced time series</a:t>
              </a:r>
              <a:endParaRPr lang="en-US" sz="1400" dirty="0"/>
            </a:p>
          </p:txBody>
        </p:sp>
        <p:pic>
          <p:nvPicPr>
            <p:cNvPr id="41" name="Kreis: G+V">
              <a:extLst>
                <a:ext uri="{FF2B5EF4-FFF2-40B4-BE49-F238E27FC236}">
                  <a16:creationId xmlns:a16="http://schemas.microsoft.com/office/drawing/2014/main" id="{FD5722FD-DA90-47A0-B439-BF830C9F8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83910" y="4076894"/>
              <a:ext cx="538435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003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3" grpId="0"/>
      <p:bldP spid="26" grpId="0"/>
      <p:bldP spid="15" grpId="0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erblengung Folie">
            <a:extLst>
              <a:ext uri="{FF2B5EF4-FFF2-40B4-BE49-F238E27FC236}">
                <a16:creationId xmlns:a16="http://schemas.microsoft.com/office/drawing/2014/main" id="{4BEFCDCF-07EC-4309-A616-E680151A26A2}"/>
              </a:ext>
            </a:extLst>
          </p:cNvPr>
          <p:cNvSpPr/>
          <p:nvPr/>
        </p:nvSpPr>
        <p:spPr>
          <a:xfrm>
            <a:off x="119336" y="1052736"/>
            <a:ext cx="11881320" cy="574101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314245-DCC2-49F1-A19A-2253FF5A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08000"/>
            <a:ext cx="11496656" cy="792000"/>
          </a:xfrm>
        </p:spPr>
        <p:txBody>
          <a:bodyPr/>
          <a:lstStyle/>
          <a:p>
            <a:r>
              <a:rPr lang="en-US" dirty="0"/>
              <a:t>Multi-day Combination of VLBI Intensives, VLBI R1/R4 and GNSS – COMBI FIN Solutions</a:t>
            </a:r>
            <a:endParaRPr lang="de-DE" dirty="0"/>
          </a:p>
        </p:txBody>
      </p:sp>
      <p:pic>
        <p:nvPicPr>
          <p:cNvPr id="6" name="scheme">
            <a:extLst>
              <a:ext uri="{FF2B5EF4-FFF2-40B4-BE49-F238E27FC236}">
                <a16:creationId xmlns:a16="http://schemas.microsoft.com/office/drawing/2014/main" id="{7180D348-3351-45C2-AAC8-F49A9D59B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98" y="1124744"/>
            <a:ext cx="10315490" cy="5472608"/>
          </a:xfrm>
          <a:prstGeom prst="rect">
            <a:avLst/>
          </a:prstGeom>
        </p:spPr>
      </p:pic>
      <p:grpSp>
        <p:nvGrpSpPr>
          <p:cNvPr id="3" name="Verblendung Weighting">
            <a:extLst>
              <a:ext uri="{FF2B5EF4-FFF2-40B4-BE49-F238E27FC236}">
                <a16:creationId xmlns:a16="http://schemas.microsoft.com/office/drawing/2014/main" id="{4C258659-50E5-434C-98B8-96C471FF26B0}"/>
              </a:ext>
            </a:extLst>
          </p:cNvPr>
          <p:cNvGrpSpPr/>
          <p:nvPr/>
        </p:nvGrpSpPr>
        <p:grpSpPr>
          <a:xfrm>
            <a:off x="1314630" y="1044596"/>
            <a:ext cx="10713715" cy="5705404"/>
            <a:chOff x="1314630" y="1044596"/>
            <a:chExt cx="10713715" cy="5705404"/>
          </a:xfrm>
        </p:grpSpPr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E102AA92-6E7A-4087-8BC1-104D751B0B22}"/>
                </a:ext>
              </a:extLst>
            </p:cNvPr>
            <p:cNvSpPr/>
            <p:nvPr/>
          </p:nvSpPr>
          <p:spPr>
            <a:xfrm>
              <a:off x="3075785" y="1062000"/>
              <a:ext cx="2648399" cy="2493016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01A5C515-FC82-4873-BC55-46CA40BDCC65}"/>
                </a:ext>
              </a:extLst>
            </p:cNvPr>
            <p:cNvSpPr/>
            <p:nvPr/>
          </p:nvSpPr>
          <p:spPr>
            <a:xfrm>
              <a:off x="10267190" y="1052736"/>
              <a:ext cx="1761155" cy="5697264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EA4F3E4E-A84D-407D-936F-E2813B8ADAE9}"/>
                </a:ext>
              </a:extLst>
            </p:cNvPr>
            <p:cNvSpPr/>
            <p:nvPr/>
          </p:nvSpPr>
          <p:spPr>
            <a:xfrm>
              <a:off x="4076759" y="3636106"/>
              <a:ext cx="1515185" cy="2889237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D00052A6-905D-4F9D-A92F-7E5967E0EB9C}"/>
                </a:ext>
              </a:extLst>
            </p:cNvPr>
            <p:cNvSpPr/>
            <p:nvPr/>
          </p:nvSpPr>
          <p:spPr>
            <a:xfrm>
              <a:off x="4846084" y="3573016"/>
              <a:ext cx="45719" cy="6309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4989BDB8-1C57-418C-AC13-1D26D8A59803}"/>
                </a:ext>
              </a:extLst>
            </p:cNvPr>
            <p:cNvSpPr/>
            <p:nvPr/>
          </p:nvSpPr>
          <p:spPr>
            <a:xfrm>
              <a:off x="1314630" y="1044596"/>
              <a:ext cx="1761155" cy="5624764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 input level">
            <a:extLst>
              <a:ext uri="{FF2B5EF4-FFF2-40B4-BE49-F238E27FC236}">
                <a16:creationId xmlns:a16="http://schemas.microsoft.com/office/drawing/2014/main" id="{4080BF5D-822E-42A5-82D6-3E8FB5D35F93}"/>
              </a:ext>
            </a:extLst>
          </p:cNvPr>
          <p:cNvSpPr txBox="1"/>
          <p:nvPr/>
        </p:nvSpPr>
        <p:spPr>
          <a:xfrm>
            <a:off x="119336" y="1233336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Input level</a:t>
            </a:r>
          </a:p>
          <a:p>
            <a:pPr algn="ctr"/>
            <a:r>
              <a:rPr lang="en-US" sz="1100" b="1" dirty="0"/>
              <a:t>SNX</a:t>
            </a:r>
          </a:p>
        </p:txBody>
      </p:sp>
      <p:sp>
        <p:nvSpPr>
          <p:cNvPr id="13" name="Text NEQ level">
            <a:extLst>
              <a:ext uri="{FF2B5EF4-FFF2-40B4-BE49-F238E27FC236}">
                <a16:creationId xmlns:a16="http://schemas.microsoft.com/office/drawing/2014/main" id="{E7B51A93-544F-4740-9C50-2AB007B0B0E2}"/>
              </a:ext>
            </a:extLst>
          </p:cNvPr>
          <p:cNvSpPr txBox="1"/>
          <p:nvPr/>
        </p:nvSpPr>
        <p:spPr>
          <a:xfrm>
            <a:off x="119336" y="3897632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Normal equation level</a:t>
            </a:r>
          </a:p>
          <a:p>
            <a:pPr algn="ctr"/>
            <a:r>
              <a:rPr lang="en-US" sz="1100" b="1" dirty="0"/>
              <a:t>NEQ </a:t>
            </a:r>
          </a:p>
        </p:txBody>
      </p:sp>
      <p:sp>
        <p:nvSpPr>
          <p:cNvPr id="14" name="Text solution level">
            <a:extLst>
              <a:ext uri="{FF2B5EF4-FFF2-40B4-BE49-F238E27FC236}">
                <a16:creationId xmlns:a16="http://schemas.microsoft.com/office/drawing/2014/main" id="{00DD4F95-2477-4EFB-944A-5BF0CD8DCB1A}"/>
              </a:ext>
            </a:extLst>
          </p:cNvPr>
          <p:cNvSpPr txBox="1"/>
          <p:nvPr/>
        </p:nvSpPr>
        <p:spPr>
          <a:xfrm>
            <a:off x="119336" y="5471996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Solution level </a:t>
            </a:r>
          </a:p>
          <a:p>
            <a:pPr algn="ctr"/>
            <a:r>
              <a:rPr lang="en-US" sz="1100" b="1" dirty="0"/>
              <a:t>SOL</a:t>
            </a:r>
          </a:p>
        </p:txBody>
      </p:sp>
      <p:sp>
        <p:nvSpPr>
          <p:cNvPr id="18" name="Rahmen">
            <a:extLst>
              <a:ext uri="{FF2B5EF4-FFF2-40B4-BE49-F238E27FC236}">
                <a16:creationId xmlns:a16="http://schemas.microsoft.com/office/drawing/2014/main" id="{AEB3990F-2FA5-495F-9DF0-1528F2159DB5}"/>
              </a:ext>
            </a:extLst>
          </p:cNvPr>
          <p:cNvSpPr/>
          <p:nvPr/>
        </p:nvSpPr>
        <p:spPr>
          <a:xfrm>
            <a:off x="6827696" y="5373215"/>
            <a:ext cx="1104508" cy="1313365"/>
          </a:xfrm>
          <a:prstGeom prst="roundRect">
            <a:avLst/>
          </a:prstGeom>
          <a:noFill/>
          <a:ln w="9525">
            <a:solidFill>
              <a:schemeClr val="accent1">
                <a:alpha val="1000"/>
              </a:schemeClr>
            </a:solidFill>
            <a:prstDash val="solid"/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20" name="Rahmen">
            <a:extLst>
              <a:ext uri="{FF2B5EF4-FFF2-40B4-BE49-F238E27FC236}">
                <a16:creationId xmlns:a16="http://schemas.microsoft.com/office/drawing/2014/main" id="{604EE717-99FA-409E-9581-7B0873C1790E}"/>
              </a:ext>
            </a:extLst>
          </p:cNvPr>
          <p:cNvSpPr/>
          <p:nvPr/>
        </p:nvSpPr>
        <p:spPr>
          <a:xfrm>
            <a:off x="8077907" y="5373214"/>
            <a:ext cx="1104508" cy="1313365"/>
          </a:xfrm>
          <a:prstGeom prst="roundRect">
            <a:avLst/>
          </a:prstGeom>
          <a:noFill/>
          <a:ln w="9525">
            <a:solidFill>
              <a:schemeClr val="accent1">
                <a:alpha val="1000"/>
              </a:schemeClr>
            </a:solidFill>
            <a:prstDash val="solid"/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1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00" y="108000"/>
            <a:ext cx="11496656" cy="792000"/>
          </a:xfrm>
        </p:spPr>
        <p:txBody>
          <a:bodyPr/>
          <a:lstStyle/>
          <a:p>
            <a:r>
              <a:rPr lang="en-US" dirty="0"/>
              <a:t>Multi-day Combination of VLBI Intensives, VLBI R1/R4 and GNSS – COMBI FIN Solutions</a:t>
            </a:r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A46D6802-D279-425D-85C7-139E74B0D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86" y="3138959"/>
            <a:ext cx="5905906" cy="2237152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4BEFF88-8D51-415A-8C5C-4882AFF50622}"/>
              </a:ext>
            </a:extLst>
          </p:cNvPr>
          <p:cNvGrpSpPr/>
          <p:nvPr/>
        </p:nvGrpSpPr>
        <p:grpSpPr>
          <a:xfrm>
            <a:off x="6345422" y="2058688"/>
            <a:ext cx="5351249" cy="1076029"/>
            <a:chOff x="6342092" y="2058688"/>
            <a:chExt cx="5351249" cy="1076029"/>
          </a:xfrm>
        </p:grpSpPr>
        <p:sp>
          <p:nvSpPr>
            <p:cNvPr id="3" name="Textfeld 2"/>
            <p:cNvSpPr txBox="1"/>
            <p:nvPr/>
          </p:nvSpPr>
          <p:spPr>
            <a:xfrm>
              <a:off x="6342092" y="2129314"/>
              <a:ext cx="5182608" cy="10054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C00000"/>
                  </a:solidFill>
                </a:rPr>
                <a:t>7-day VLBI INT</a:t>
              </a:r>
            </a:p>
            <a:p>
              <a:pPr indent="-180000">
                <a:spcAft>
                  <a:spcPts val="200"/>
                </a:spcAft>
                <a:buClr>
                  <a:srgbClr val="BE0000"/>
                </a:buClr>
                <a:buSzPct val="70000"/>
                <a:buFont typeface="Wingdings" panose="05000000000000000000" pitchFamily="2" charset="2"/>
                <a:buChar char="§"/>
              </a:pPr>
              <a:r>
                <a:rPr lang="en-US" sz="1400" dirty="0"/>
                <a:t>Significant reduction of the WRMS values</a:t>
              </a:r>
            </a:p>
            <a:p>
              <a:pPr indent="-180000">
                <a:spcAft>
                  <a:spcPts val="200"/>
                </a:spcAft>
                <a:buClr>
                  <a:srgbClr val="BE0000"/>
                </a:buClr>
                <a:buSzPct val="70000"/>
                <a:buFont typeface="Wingdings" panose="05000000000000000000" pitchFamily="2" charset="2"/>
                <a:buChar char="§"/>
              </a:pPr>
              <a:r>
                <a:rPr lang="en-US" sz="1400" dirty="0"/>
                <a:t>no constraining of the LOD is required</a:t>
              </a:r>
            </a:p>
            <a:p>
              <a:pPr indent="-180000">
                <a:spcAft>
                  <a:spcPts val="200"/>
                </a:spcAft>
                <a:buClr>
                  <a:srgbClr val="BE0000"/>
                </a:buClr>
                <a:buSzPct val="70000"/>
                <a:buFont typeface="Wingdings" panose="05000000000000000000" pitchFamily="2" charset="2"/>
                <a:buChar char="§"/>
              </a:pPr>
              <a:r>
                <a:rPr lang="en-US" sz="1400" dirty="0"/>
                <a:t>improves accuracies outside the INT observation period</a:t>
              </a:r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1123729E-3113-4BC7-9137-F32FE9DD3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53341" y="2058688"/>
              <a:ext cx="540000" cy="540000"/>
            </a:xfrm>
            <a:prstGeom prst="rect">
              <a:avLst/>
            </a:prstGeom>
          </p:spPr>
        </p:pic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9E4E5DC-2033-416F-BDED-2A86305BA8FC}"/>
              </a:ext>
            </a:extLst>
          </p:cNvPr>
          <p:cNvGrpSpPr/>
          <p:nvPr/>
        </p:nvGrpSpPr>
        <p:grpSpPr>
          <a:xfrm>
            <a:off x="6348390" y="3179123"/>
            <a:ext cx="5345312" cy="1595161"/>
            <a:chOff x="6346464" y="3252277"/>
            <a:chExt cx="5345312" cy="1595161"/>
          </a:xfrm>
        </p:grpSpPr>
        <p:sp>
          <p:nvSpPr>
            <p:cNvPr id="19" name="Textfeld 18"/>
            <p:cNvSpPr txBox="1"/>
            <p:nvPr/>
          </p:nvSpPr>
          <p:spPr>
            <a:xfrm>
              <a:off x="6346464" y="3359851"/>
              <a:ext cx="5182608" cy="1487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A9D18E"/>
                  </a:solidFill>
                </a:rPr>
                <a:t>7-day COMBI rapid</a:t>
              </a:r>
            </a:p>
            <a:p>
              <a:pPr indent="-180000">
                <a:spcAft>
                  <a:spcPts val="200"/>
                </a:spcAft>
                <a:buClr>
                  <a:srgbClr val="A9D18E"/>
                </a:buClr>
                <a:buSzPct val="70000"/>
                <a:buFont typeface="Wingdings" panose="05000000000000000000" pitchFamily="2" charset="2"/>
                <a:buChar char="§"/>
              </a:pPr>
              <a:r>
                <a:rPr lang="en-US" sz="1400" dirty="0"/>
                <a:t>Significant reduction of the WRMS values</a:t>
              </a:r>
            </a:p>
            <a:p>
              <a:pPr indent="-180000">
                <a:spcAft>
                  <a:spcPts val="200"/>
                </a:spcAft>
                <a:buClr>
                  <a:srgbClr val="A9D18E"/>
                </a:buClr>
                <a:buSzPct val="70000"/>
                <a:buFont typeface="Wingdings" panose="05000000000000000000" pitchFamily="2" charset="2"/>
                <a:buChar char="§"/>
              </a:pPr>
              <a:r>
                <a:rPr lang="en-US" sz="1400" dirty="0"/>
                <a:t>Bridging of VLBI data gaps with GNSS</a:t>
              </a:r>
            </a:p>
            <a:p>
              <a:pPr indent="-180000">
                <a:spcAft>
                  <a:spcPts val="200"/>
                </a:spcAft>
                <a:buClr>
                  <a:srgbClr val="A9D18E"/>
                </a:buClr>
                <a:buSzPct val="70000"/>
                <a:buFont typeface="Wingdings" panose="05000000000000000000" pitchFamily="2" charset="2"/>
                <a:buChar char="§"/>
              </a:pPr>
              <a:r>
                <a:rPr lang="en-US" sz="1400" dirty="0"/>
                <a:t>Merging of the 24h-GNSS-LOD and high quality 1h-VLBI-INT-dUT1</a:t>
              </a:r>
            </a:p>
            <a:p>
              <a:pPr>
                <a:spcAft>
                  <a:spcPts val="200"/>
                </a:spcAft>
                <a:buClr>
                  <a:srgbClr val="548235"/>
                </a:buClr>
                <a:buSzPct val="70000"/>
              </a:pPr>
              <a:r>
                <a:rPr lang="en-US" sz="1400" dirty="0">
                  <a:solidFill>
                    <a:srgbClr val="A9D18E"/>
                  </a:solidFill>
                  <a:sym typeface="Wingdings" panose="05000000000000000000" pitchFamily="2" charset="2"/>
                </a:rPr>
                <a:t>    </a:t>
              </a:r>
              <a:r>
                <a:rPr lang="en-US" sz="1400" b="1" dirty="0">
                  <a:solidFill>
                    <a:srgbClr val="A9D18E"/>
                  </a:solidFill>
                  <a:sym typeface="Wingdings" panose="05000000000000000000" pitchFamily="2" charset="2"/>
                </a:rPr>
                <a:t>  </a:t>
              </a:r>
              <a:r>
                <a:rPr lang="en-US" sz="1400" b="1" dirty="0">
                  <a:solidFill>
                    <a:srgbClr val="A9D18E"/>
                  </a:solidFill>
                </a:rPr>
                <a:t>high-quality 24h-dUT1 product with latency of 1-2 days</a:t>
              </a:r>
            </a:p>
            <a:p>
              <a:pPr marL="285750" indent="-285750">
                <a:spcAft>
                  <a:spcPts val="200"/>
                </a:spcAft>
                <a:buClr>
                  <a:srgbClr val="A9D18E"/>
                </a:buClr>
                <a:buSzPct val="70000"/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prstClr val="black"/>
                  </a:solidFill>
                  <a:sym typeface="Wingdings" panose="05000000000000000000" pitchFamily="2" charset="2"/>
                </a:rPr>
                <a:t>regularly spaced time series</a:t>
              </a:r>
              <a:endParaRPr lang="en-US" sz="1400" b="1" dirty="0">
                <a:solidFill>
                  <a:srgbClr val="A9D18E"/>
                </a:solidFill>
              </a:endParaRPr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4468BC01-A0E4-400C-9F99-912691D6D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53341" y="3252277"/>
              <a:ext cx="538435" cy="540000"/>
            </a:xfrm>
            <a:prstGeom prst="rect">
              <a:avLst/>
            </a:prstGeom>
          </p:spPr>
        </p:pic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893DC9D-5A94-4FDB-B942-78A999D2902F}"/>
              </a:ext>
            </a:extLst>
          </p:cNvPr>
          <p:cNvGrpSpPr/>
          <p:nvPr/>
        </p:nvGrpSpPr>
        <p:grpSpPr>
          <a:xfrm>
            <a:off x="6346129" y="4818689"/>
            <a:ext cx="5349834" cy="1130591"/>
            <a:chOff x="6350166" y="4719370"/>
            <a:chExt cx="5349834" cy="1130591"/>
          </a:xfrm>
        </p:grpSpPr>
        <p:sp>
          <p:nvSpPr>
            <p:cNvPr id="21" name="Textfeld 20"/>
            <p:cNvSpPr txBox="1"/>
            <p:nvPr/>
          </p:nvSpPr>
          <p:spPr>
            <a:xfrm>
              <a:off x="6350166" y="4844558"/>
              <a:ext cx="5195585" cy="10054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548235"/>
                  </a:solidFill>
                </a:rPr>
                <a:t>7-day COMBI final</a:t>
              </a:r>
            </a:p>
            <a:p>
              <a:pPr marL="162900" indent="-342900">
                <a:spcAft>
                  <a:spcPts val="200"/>
                </a:spcAft>
                <a:buClr>
                  <a:srgbClr val="6EA846"/>
                </a:buClr>
                <a:buSzPct val="70000"/>
                <a:buFont typeface="Wingdings" panose="05000000000000000000" pitchFamily="2" charset="2"/>
                <a:buChar char="§"/>
              </a:pPr>
              <a:r>
                <a:rPr lang="en-US" sz="1400" dirty="0"/>
                <a:t>Significant reduction of the WRMS values</a:t>
              </a:r>
            </a:p>
            <a:p>
              <a:pPr marL="162900" indent="-342900">
                <a:spcAft>
                  <a:spcPts val="200"/>
                </a:spcAft>
                <a:buClr>
                  <a:srgbClr val="6EA846"/>
                </a:buClr>
                <a:buSzPct val="70000"/>
                <a:buFont typeface="Wingdings" panose="05000000000000000000" pitchFamily="2" charset="2"/>
                <a:buChar char="§"/>
              </a:pPr>
              <a:r>
                <a:rPr lang="en-US" sz="1400" dirty="0"/>
                <a:t>stabilization of all ERPs through 24h VLBI R1/R4 twice a week</a:t>
              </a:r>
            </a:p>
            <a:p>
              <a:pPr>
                <a:spcAft>
                  <a:spcPts val="200"/>
                </a:spcAft>
                <a:buClr>
                  <a:srgbClr val="3A7DBA"/>
                </a:buClr>
                <a:buSzPct val="70000"/>
              </a:pPr>
              <a:r>
                <a:rPr lang="en-US" sz="1400" dirty="0">
                  <a:solidFill>
                    <a:srgbClr val="548235"/>
                  </a:solidFill>
                  <a:sym typeface="Wingdings" panose="05000000000000000000" pitchFamily="2" charset="2"/>
                </a:rPr>
                <a:t>     </a:t>
              </a:r>
              <a:r>
                <a:rPr lang="en-US" sz="1400" b="1" dirty="0">
                  <a:solidFill>
                    <a:srgbClr val="548235"/>
                  </a:solidFill>
                  <a:sym typeface="Wingdings" panose="05000000000000000000" pitchFamily="2" charset="2"/>
                </a:rPr>
                <a:t> </a:t>
              </a:r>
              <a:r>
                <a:rPr lang="en-US" sz="1400" b="1" dirty="0">
                  <a:solidFill>
                    <a:srgbClr val="548235"/>
                  </a:solidFill>
                </a:rPr>
                <a:t>high-quality 24h-dUT1 product with latency of 2 weeks</a:t>
              </a: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3292076E-9E5F-468F-9373-C0512CF98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60000" y="4719370"/>
              <a:ext cx="540000" cy="540000"/>
            </a:xfrm>
            <a:prstGeom prst="rect">
              <a:avLst/>
            </a:prstGeom>
          </p:spPr>
        </p:pic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41E01B7A-5C40-4F60-881E-08F3B3888A4E}"/>
              </a:ext>
            </a:extLst>
          </p:cNvPr>
          <p:cNvSpPr/>
          <p:nvPr/>
        </p:nvSpPr>
        <p:spPr>
          <a:xfrm>
            <a:off x="0" y="1011136"/>
            <a:ext cx="12192000" cy="10136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99A55116-7DD3-4609-832D-76034526F4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4" b="9709"/>
          <a:stretch/>
        </p:blipFill>
        <p:spPr>
          <a:xfrm>
            <a:off x="839416" y="1008000"/>
            <a:ext cx="10315490" cy="908832"/>
          </a:xfrm>
          <a:prstGeom prst="rect">
            <a:avLst/>
          </a:prstGeom>
        </p:spPr>
      </p:pic>
      <p:sp>
        <p:nvSpPr>
          <p:cNvPr id="39" name="Rahmen VLBI INT">
            <a:extLst>
              <a:ext uri="{FF2B5EF4-FFF2-40B4-BE49-F238E27FC236}">
                <a16:creationId xmlns:a16="http://schemas.microsoft.com/office/drawing/2014/main" id="{A82C7BC0-0410-44CE-9EF5-23FEE842BF38}"/>
              </a:ext>
            </a:extLst>
          </p:cNvPr>
          <p:cNvSpPr/>
          <p:nvPr/>
        </p:nvSpPr>
        <p:spPr>
          <a:xfrm>
            <a:off x="4892653" y="1183980"/>
            <a:ext cx="1104508" cy="715967"/>
          </a:xfrm>
          <a:prstGeom prst="roundRect">
            <a:avLst/>
          </a:prstGeom>
          <a:noFill/>
          <a:ln w="9525">
            <a:solidFill>
              <a:schemeClr val="accent1">
                <a:alpha val="1000"/>
              </a:schemeClr>
            </a:solidFill>
            <a:prstDash val="solid"/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40" name="Rahmen COMBI RAP">
            <a:extLst>
              <a:ext uri="{FF2B5EF4-FFF2-40B4-BE49-F238E27FC236}">
                <a16:creationId xmlns:a16="http://schemas.microsoft.com/office/drawing/2014/main" id="{1E24014B-5DC3-448A-BC17-AD998B6351C6}"/>
              </a:ext>
            </a:extLst>
          </p:cNvPr>
          <p:cNvSpPr/>
          <p:nvPr/>
        </p:nvSpPr>
        <p:spPr>
          <a:xfrm>
            <a:off x="6181186" y="1183979"/>
            <a:ext cx="1104508" cy="715967"/>
          </a:xfrm>
          <a:prstGeom prst="roundRect">
            <a:avLst/>
          </a:prstGeom>
          <a:noFill/>
          <a:ln w="9525">
            <a:solidFill>
              <a:schemeClr val="accent1">
                <a:alpha val="1000"/>
              </a:schemeClr>
            </a:solidFill>
            <a:prstDash val="solid"/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42" name="Rahmen COMBI FIN">
            <a:extLst>
              <a:ext uri="{FF2B5EF4-FFF2-40B4-BE49-F238E27FC236}">
                <a16:creationId xmlns:a16="http://schemas.microsoft.com/office/drawing/2014/main" id="{B5FF7F85-993D-4180-BA6E-F72CA07A70BC}"/>
              </a:ext>
            </a:extLst>
          </p:cNvPr>
          <p:cNvSpPr/>
          <p:nvPr/>
        </p:nvSpPr>
        <p:spPr>
          <a:xfrm>
            <a:off x="7408800" y="1183979"/>
            <a:ext cx="1104508" cy="715967"/>
          </a:xfrm>
          <a:prstGeom prst="roundRect">
            <a:avLst/>
          </a:prstGeom>
          <a:noFill/>
          <a:ln w="9525">
            <a:solidFill>
              <a:schemeClr val="accent1">
                <a:alpha val="1000"/>
              </a:schemeClr>
            </a:solidFill>
            <a:prstDash val="solid"/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20" name="Textfeld: Reference Bull A">
            <a:extLst>
              <a:ext uri="{FF2B5EF4-FFF2-40B4-BE49-F238E27FC236}">
                <a16:creationId xmlns:a16="http://schemas.microsoft.com/office/drawing/2014/main" id="{466ACE53-7010-4727-B10F-92A7ED07B892}"/>
              </a:ext>
            </a:extLst>
          </p:cNvPr>
          <p:cNvSpPr txBox="1"/>
          <p:nvPr/>
        </p:nvSpPr>
        <p:spPr>
          <a:xfrm>
            <a:off x="3503055" y="5472290"/>
            <a:ext cx="473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Reference series: IERS-Bulletin-A</a:t>
            </a:r>
          </a:p>
        </p:txBody>
      </p:sp>
      <p:sp>
        <p:nvSpPr>
          <p:cNvPr id="22" name="Textfeld: Validation epoch: 12 h">
            <a:extLst>
              <a:ext uri="{FF2B5EF4-FFF2-40B4-BE49-F238E27FC236}">
                <a16:creationId xmlns:a16="http://schemas.microsoft.com/office/drawing/2014/main" id="{5FFAB286-DCBC-4653-A6F6-36F1AB936C90}"/>
              </a:ext>
            </a:extLst>
          </p:cNvPr>
          <p:cNvSpPr txBox="1"/>
          <p:nvPr/>
        </p:nvSpPr>
        <p:spPr>
          <a:xfrm>
            <a:off x="494342" y="2868523"/>
            <a:ext cx="53780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Validation epoch: </a:t>
            </a:r>
            <a:r>
              <a:rPr lang="en-US" sz="1600" b="1" dirty="0"/>
              <a:t>12:00 UTC</a:t>
            </a:r>
          </a:p>
        </p:txBody>
      </p:sp>
    </p:spTree>
    <p:extLst>
      <p:ext uri="{BB962C8B-B14F-4D97-AF65-F5344CB8AC3E}">
        <p14:creationId xmlns:p14="http://schemas.microsoft.com/office/powerpoint/2010/main" val="1522724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Rechteck 3"/>
          <p:cNvSpPr/>
          <p:nvPr/>
        </p:nvSpPr>
        <p:spPr>
          <a:xfrm>
            <a:off x="504000" y="1136438"/>
            <a:ext cx="7632848" cy="14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 anchorCtr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/>
              <a:t>Combination of GNSS and VLBI provides a </a:t>
            </a:r>
            <a:r>
              <a:rPr lang="en-GB" sz="1500" b="1" dirty="0"/>
              <a:t>full and consistent </a:t>
            </a:r>
            <a:r>
              <a:rPr lang="en-GB" sz="1500" dirty="0"/>
              <a:t>set of ERPs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500" dirty="0"/>
              <a:t>Combination based on </a:t>
            </a:r>
            <a:r>
              <a:rPr lang="en-US" sz="1500" dirty="0"/>
              <a:t>homogenized, datum-free NEQs with same parameterization          and a priori values of parameters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1500" dirty="0">
                <a:sym typeface="Wingdings" panose="05000000000000000000" pitchFamily="2" charset="2"/>
              </a:rPr>
              <a:t>Allows a rigorous </a:t>
            </a:r>
            <a:r>
              <a:rPr lang="en-US" sz="1500" b="1" dirty="0">
                <a:sym typeface="Wingdings" panose="05000000000000000000" pitchFamily="2" charset="2"/>
              </a:rPr>
              <a:t>combination on NEQ level</a:t>
            </a:r>
          </a:p>
        </p:txBody>
      </p:sp>
      <p:sp>
        <p:nvSpPr>
          <p:cNvPr id="31" name="Rechteck 30"/>
          <p:cNvSpPr/>
          <p:nvPr/>
        </p:nvSpPr>
        <p:spPr>
          <a:xfrm>
            <a:off x="3503712" y="2925152"/>
            <a:ext cx="8422161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 anchorCtr="0">
            <a:spAutoFit/>
          </a:bodyPr>
          <a:lstStyle/>
          <a:p>
            <a:pPr marL="90000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b="1" dirty="0"/>
              <a:t> polar motion and LOD from GNSS </a:t>
            </a:r>
            <a:r>
              <a:rPr lang="en-US" sz="1500" dirty="0"/>
              <a:t>complements </a:t>
            </a:r>
            <a:r>
              <a:rPr lang="en-US" sz="1500" b="1" dirty="0"/>
              <a:t>dUT1 from VLBI INT</a:t>
            </a:r>
          </a:p>
          <a:p>
            <a:pPr marL="1260000" lvl="1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1500" b="1" dirty="0">
                <a:sym typeface="Wingdings" panose="05000000000000000000" pitchFamily="2" charset="2"/>
              </a:rPr>
              <a:t> Daily and consistent set of all ERPs with short latencies </a:t>
            </a:r>
            <a:r>
              <a:rPr lang="en-US" sz="1500" dirty="0">
                <a:sym typeface="Wingdings" panose="05000000000000000000" pitchFamily="2" charset="2"/>
              </a:rPr>
              <a:t>(1-2 days)</a:t>
            </a:r>
          </a:p>
          <a:p>
            <a:pPr marL="90000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500" dirty="0"/>
              <a:t>Multi-day combinations: Estimation of ERPs as continuous, piece-wise linear polygons</a:t>
            </a:r>
          </a:p>
          <a:p>
            <a:pPr marL="1260000" lvl="1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GB" sz="1500" dirty="0">
                <a:sym typeface="Wingdings" panose="05000000000000000000" pitchFamily="2" charset="2"/>
              </a:rPr>
              <a:t> </a:t>
            </a:r>
            <a:r>
              <a:rPr lang="en-GB" sz="1500" b="1" dirty="0">
                <a:sym typeface="Wingdings" panose="05000000000000000000" pitchFamily="2" charset="2"/>
              </a:rPr>
              <a:t>Stabilizing effect </a:t>
            </a:r>
            <a:r>
              <a:rPr lang="en-GB" sz="1500" dirty="0">
                <a:sym typeface="Wingdings" panose="05000000000000000000" pitchFamily="2" charset="2"/>
              </a:rPr>
              <a:t>on the estimated parameters, especially for dUT1</a:t>
            </a:r>
          </a:p>
          <a:p>
            <a:pPr marL="1260000" lvl="1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1500" dirty="0">
                <a:sym typeface="Wingdings" panose="05000000000000000000" pitchFamily="2" charset="2"/>
              </a:rPr>
              <a:t> </a:t>
            </a:r>
            <a:r>
              <a:rPr lang="en-US" sz="1500" b="1" dirty="0">
                <a:sym typeface="Wingdings" panose="05000000000000000000" pitchFamily="2" charset="2"/>
              </a:rPr>
              <a:t>regularly spaced time series </a:t>
            </a:r>
            <a:r>
              <a:rPr lang="en-US" sz="1500" dirty="0">
                <a:sym typeface="Wingdings" panose="05000000000000000000" pitchFamily="2" charset="2"/>
              </a:rPr>
              <a:t>(at e.g. 12:00 epochs) of dUT1 together with polar motion</a:t>
            </a:r>
            <a:endParaRPr lang="en-GB" sz="1500" dirty="0">
              <a:sym typeface="Wingdings" panose="05000000000000000000" pitchFamily="2" charset="2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1251736" y="5003486"/>
            <a:ext cx="6768000" cy="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 anchorCtr="0">
            <a:spAutoFit/>
          </a:bodyPr>
          <a:lstStyle/>
          <a:p>
            <a:pPr marL="90000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/>
              <a:t>stabilization of all ERPs through 24-hr VLBI R1/R4 two times a week</a:t>
            </a:r>
          </a:p>
          <a:p>
            <a:pPr marL="90000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/>
              <a:t> </a:t>
            </a:r>
            <a:r>
              <a:rPr lang="en-US" sz="1500" b="1" dirty="0"/>
              <a:t>high-quality 24h ERP product </a:t>
            </a:r>
            <a:r>
              <a:rPr lang="en-US" sz="1500" dirty="0"/>
              <a:t>with latency of 2 weeks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E0F5D6-8155-4068-B736-110F8BA32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5" y="2685833"/>
            <a:ext cx="1368000" cy="1368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B52297B-B3E5-4313-AA3F-ABB94F8B7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72" y="4437112"/>
            <a:ext cx="138381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7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819FD-2BF8-4F48-933C-61BC7AD49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Outlook</a:t>
            </a:r>
          </a:p>
        </p:txBody>
      </p:sp>
      <p:sp>
        <p:nvSpPr>
          <p:cNvPr id="117" name="Text 2. SLR">
            <a:extLst>
              <a:ext uri="{FF2B5EF4-FFF2-40B4-BE49-F238E27FC236}">
                <a16:creationId xmlns:a16="http://schemas.microsoft.com/office/drawing/2014/main" id="{DA6B91F4-4117-4D15-9BA9-E83C6D13245A}"/>
              </a:ext>
            </a:extLst>
          </p:cNvPr>
          <p:cNvSpPr/>
          <p:nvPr/>
        </p:nvSpPr>
        <p:spPr>
          <a:xfrm>
            <a:off x="957333" y="2180136"/>
            <a:ext cx="6513000" cy="784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 anchorCtr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500" b="1" dirty="0"/>
              <a:t>Extend the combination of GNSS and VLBI data by adding SLR sessions.</a:t>
            </a:r>
          </a:p>
          <a:p>
            <a:r>
              <a:rPr lang="en-US" sz="1500" dirty="0"/>
              <a:t>SLR has the potential to improve the combined EOP solution in particular   through a stable contribution of LOD</a:t>
            </a:r>
            <a:endParaRPr lang="en-US" sz="1500" b="1" dirty="0"/>
          </a:p>
        </p:txBody>
      </p:sp>
      <p:sp>
        <p:nvSpPr>
          <p:cNvPr id="120" name="Rechteck 119">
            <a:extLst>
              <a:ext uri="{FF2B5EF4-FFF2-40B4-BE49-F238E27FC236}">
                <a16:creationId xmlns:a16="http://schemas.microsoft.com/office/drawing/2014/main" id="{91C299A0-BA8E-4E80-92BB-2AF57443E1F5}"/>
              </a:ext>
            </a:extLst>
          </p:cNvPr>
          <p:cNvSpPr/>
          <p:nvPr/>
        </p:nvSpPr>
        <p:spPr>
          <a:xfrm>
            <a:off x="3499272" y="4144284"/>
            <a:ext cx="5485344" cy="4028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 anchorCtr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n-US" sz="1500" b="1" dirty="0"/>
              <a:t>Development of an operational combined BKG-ERP product.</a:t>
            </a:r>
          </a:p>
        </p:txBody>
      </p:sp>
      <p:pic>
        <p:nvPicPr>
          <p:cNvPr id="121" name="Grafik 120">
            <a:extLst>
              <a:ext uri="{FF2B5EF4-FFF2-40B4-BE49-F238E27FC236}">
                <a16:creationId xmlns:a16="http://schemas.microsoft.com/office/drawing/2014/main" id="{3B573595-0268-4E55-8702-55E5576D9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67004">
            <a:off x="8572566" y="3331938"/>
            <a:ext cx="2238790" cy="2194645"/>
          </a:xfrm>
          <a:prstGeom prst="rect">
            <a:avLst/>
          </a:prstGeom>
        </p:spPr>
      </p:pic>
      <p:grpSp>
        <p:nvGrpSpPr>
          <p:cNvPr id="4" name="GNSS">
            <a:extLst>
              <a:ext uri="{FF2B5EF4-FFF2-40B4-BE49-F238E27FC236}">
                <a16:creationId xmlns:a16="http://schemas.microsoft.com/office/drawing/2014/main" id="{8DE6E442-BEC7-454A-84BE-6746A23C120B}"/>
              </a:ext>
            </a:extLst>
          </p:cNvPr>
          <p:cNvGrpSpPr/>
          <p:nvPr/>
        </p:nvGrpSpPr>
        <p:grpSpPr>
          <a:xfrm>
            <a:off x="7031880" y="1484784"/>
            <a:ext cx="1579960" cy="1580766"/>
            <a:chOff x="6507671" y="2150269"/>
            <a:chExt cx="1579960" cy="1580766"/>
          </a:xfrm>
        </p:grpSpPr>
        <p:sp>
          <p:nvSpPr>
            <p:cNvPr id="125" name="Kreis 13">
              <a:extLst>
                <a:ext uri="{FF2B5EF4-FFF2-40B4-BE49-F238E27FC236}">
                  <a16:creationId xmlns:a16="http://schemas.microsoft.com/office/drawing/2014/main" id="{E367C817-1C41-4530-84BA-71FA63F98FE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507268" y="2150672"/>
              <a:ext cx="1580766" cy="1579960"/>
            </a:xfrm>
            <a:prstGeom prst="pie">
              <a:avLst>
                <a:gd name="adj1" fmla="val 5395066"/>
                <a:gd name="adj2" fmla="val 10796754"/>
              </a:avLst>
            </a:prstGeom>
            <a:solidFill>
              <a:srgbClr val="5B9BD5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127" name="Textfeld 126">
              <a:extLst>
                <a:ext uri="{FF2B5EF4-FFF2-40B4-BE49-F238E27FC236}">
                  <a16:creationId xmlns:a16="http://schemas.microsoft.com/office/drawing/2014/main" id="{A163D96A-B55E-47F1-9811-42E63E04E7EC}"/>
                </a:ext>
              </a:extLst>
            </p:cNvPr>
            <p:cNvSpPr txBox="1"/>
            <p:nvPr/>
          </p:nvSpPr>
          <p:spPr>
            <a:xfrm>
              <a:off x="6516709" y="2477512"/>
              <a:ext cx="873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GNSS</a:t>
              </a:r>
            </a:p>
          </p:txBody>
        </p:sp>
      </p:grpSp>
      <p:grpSp>
        <p:nvGrpSpPr>
          <p:cNvPr id="9" name="VLBI INT">
            <a:extLst>
              <a:ext uri="{FF2B5EF4-FFF2-40B4-BE49-F238E27FC236}">
                <a16:creationId xmlns:a16="http://schemas.microsoft.com/office/drawing/2014/main" id="{AEEA1E48-3AB1-4035-B27D-3AD2B38D4E36}"/>
              </a:ext>
            </a:extLst>
          </p:cNvPr>
          <p:cNvGrpSpPr/>
          <p:nvPr/>
        </p:nvGrpSpPr>
        <p:grpSpPr>
          <a:xfrm>
            <a:off x="7029796" y="1487776"/>
            <a:ext cx="1579960" cy="1580766"/>
            <a:chOff x="6505587" y="2153261"/>
            <a:chExt cx="1579960" cy="1580766"/>
          </a:xfrm>
        </p:grpSpPr>
        <p:sp>
          <p:nvSpPr>
            <p:cNvPr id="126" name="Kreis 13">
              <a:extLst>
                <a:ext uri="{FF2B5EF4-FFF2-40B4-BE49-F238E27FC236}">
                  <a16:creationId xmlns:a16="http://schemas.microsoft.com/office/drawing/2014/main" id="{283C7B4F-404A-457E-86C8-1C3EE790E91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505587" y="2153261"/>
              <a:ext cx="1579960" cy="1580766"/>
            </a:xfrm>
            <a:prstGeom prst="pie">
              <a:avLst>
                <a:gd name="adj1" fmla="val 5395066"/>
                <a:gd name="adj2" fmla="val 10812464"/>
              </a:avLst>
            </a:prstGeom>
            <a:solidFill>
              <a:srgbClr val="E54D09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128" name="Textfeld 127">
              <a:extLst>
                <a:ext uri="{FF2B5EF4-FFF2-40B4-BE49-F238E27FC236}">
                  <a16:creationId xmlns:a16="http://schemas.microsoft.com/office/drawing/2014/main" id="{4454DD99-67AB-49C2-9095-E5AE93022C8A}"/>
                </a:ext>
              </a:extLst>
            </p:cNvPr>
            <p:cNvSpPr txBox="1"/>
            <p:nvPr/>
          </p:nvSpPr>
          <p:spPr>
            <a:xfrm>
              <a:off x="7183085" y="2368464"/>
              <a:ext cx="873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VLBI</a:t>
              </a: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INT</a:t>
              </a:r>
            </a:p>
          </p:txBody>
        </p:sp>
      </p:grpSp>
      <p:grpSp>
        <p:nvGrpSpPr>
          <p:cNvPr id="129" name="SLR">
            <a:extLst>
              <a:ext uri="{FF2B5EF4-FFF2-40B4-BE49-F238E27FC236}">
                <a16:creationId xmlns:a16="http://schemas.microsoft.com/office/drawing/2014/main" id="{8882B388-BADB-452C-A1A0-BF3B3C991E6A}"/>
              </a:ext>
            </a:extLst>
          </p:cNvPr>
          <p:cNvGrpSpPr/>
          <p:nvPr/>
        </p:nvGrpSpPr>
        <p:grpSpPr>
          <a:xfrm>
            <a:off x="7028818" y="1484785"/>
            <a:ext cx="1579960" cy="1580766"/>
            <a:chOff x="1035174" y="2526756"/>
            <a:chExt cx="2084630" cy="2084630"/>
          </a:xfrm>
        </p:grpSpPr>
        <p:sp>
          <p:nvSpPr>
            <p:cNvPr id="131" name="Kreis 13">
              <a:extLst>
                <a:ext uri="{FF2B5EF4-FFF2-40B4-BE49-F238E27FC236}">
                  <a16:creationId xmlns:a16="http://schemas.microsoft.com/office/drawing/2014/main" id="{FC2BCF83-D8F9-4E3B-B706-94602D9716F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35174" y="2526756"/>
              <a:ext cx="2084630" cy="2084630"/>
            </a:xfrm>
            <a:prstGeom prst="pie">
              <a:avLst>
                <a:gd name="adj1" fmla="val 5411308"/>
                <a:gd name="adj2" fmla="val 10812461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132" name="Textfeld 131">
              <a:extLst>
                <a:ext uri="{FF2B5EF4-FFF2-40B4-BE49-F238E27FC236}">
                  <a16:creationId xmlns:a16="http://schemas.microsoft.com/office/drawing/2014/main" id="{D27A59EF-1CD3-4D79-9B84-EF716FF73B2C}"/>
                </a:ext>
              </a:extLst>
            </p:cNvPr>
            <p:cNvSpPr txBox="1"/>
            <p:nvPr/>
          </p:nvSpPr>
          <p:spPr>
            <a:xfrm>
              <a:off x="1902344" y="3790173"/>
              <a:ext cx="1152128" cy="40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SLR</a:t>
              </a:r>
            </a:p>
          </p:txBody>
        </p:sp>
      </p:grpSp>
      <p:grpSp>
        <p:nvGrpSpPr>
          <p:cNvPr id="10" name="VLBI R1/R2">
            <a:extLst>
              <a:ext uri="{FF2B5EF4-FFF2-40B4-BE49-F238E27FC236}">
                <a16:creationId xmlns:a16="http://schemas.microsoft.com/office/drawing/2014/main" id="{ECEFC027-CFC4-4290-B070-60660BB98100}"/>
              </a:ext>
            </a:extLst>
          </p:cNvPr>
          <p:cNvGrpSpPr/>
          <p:nvPr/>
        </p:nvGrpSpPr>
        <p:grpSpPr>
          <a:xfrm>
            <a:off x="7027840" y="1488018"/>
            <a:ext cx="1579960" cy="1580766"/>
            <a:chOff x="6503631" y="2153503"/>
            <a:chExt cx="1579960" cy="1580766"/>
          </a:xfrm>
        </p:grpSpPr>
        <p:sp>
          <p:nvSpPr>
            <p:cNvPr id="124" name="Kreis 13">
              <a:extLst>
                <a:ext uri="{FF2B5EF4-FFF2-40B4-BE49-F238E27FC236}">
                  <a16:creationId xmlns:a16="http://schemas.microsoft.com/office/drawing/2014/main" id="{9D5730CF-995B-49B4-AFDF-4F05B51653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03631" y="2153503"/>
              <a:ext cx="1579960" cy="1580766"/>
            </a:xfrm>
            <a:prstGeom prst="pie">
              <a:avLst>
                <a:gd name="adj1" fmla="val 5395066"/>
                <a:gd name="adj2" fmla="val 10796665"/>
              </a:avLst>
            </a:prstGeom>
            <a:solidFill>
              <a:srgbClr val="F4B18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130" name="Textfeld 129">
              <a:extLst>
                <a:ext uri="{FF2B5EF4-FFF2-40B4-BE49-F238E27FC236}">
                  <a16:creationId xmlns:a16="http://schemas.microsoft.com/office/drawing/2014/main" id="{DDB682BA-510A-46F2-9753-2F4F405F4AA0}"/>
                </a:ext>
              </a:extLst>
            </p:cNvPr>
            <p:cNvSpPr txBox="1"/>
            <p:nvPr/>
          </p:nvSpPr>
          <p:spPr>
            <a:xfrm>
              <a:off x="6538932" y="3003290"/>
              <a:ext cx="873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VLBI</a:t>
              </a: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R1/R4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432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4 0.05486 L -4.16667E-7 -2.2222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Thank you for your kind attention!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ea typeface="BundesSans Office" charset="0"/>
              </a:rPr>
              <a:t>Federal Agency for Cartography and Geodesy</a:t>
            </a:r>
            <a:br>
              <a:rPr lang="en-US" dirty="0">
                <a:ea typeface="BundesSans Office" charset="0"/>
              </a:rPr>
            </a:br>
            <a:r>
              <a:rPr lang="en-US" dirty="0">
                <a:ea typeface="BundesSans Office" charset="0"/>
              </a:rPr>
              <a:t>Section G1</a:t>
            </a:r>
            <a:br>
              <a:rPr lang="en-US" dirty="0">
                <a:ea typeface="BundesSans Office" charset="0"/>
              </a:rPr>
            </a:br>
            <a:r>
              <a:rPr lang="en-US" dirty="0">
                <a:ea typeface="BundesSans Office" charset="0"/>
              </a:rPr>
              <a:t>Richard-Strauss-</a:t>
            </a:r>
            <a:r>
              <a:rPr lang="en-US" dirty="0" err="1">
                <a:ea typeface="BundesSans Office" charset="0"/>
              </a:rPr>
              <a:t>Allee</a:t>
            </a:r>
            <a:r>
              <a:rPr lang="en-US" dirty="0">
                <a:ea typeface="BundesSans Office" charset="0"/>
              </a:rPr>
              <a:t> 11</a:t>
            </a:r>
            <a:br>
              <a:rPr lang="de-DE" dirty="0">
                <a:ea typeface="BundesSans Office" charset="0"/>
              </a:rPr>
            </a:br>
            <a:r>
              <a:rPr lang="de-DE" dirty="0">
                <a:ea typeface="BundesSans Office" charset="0"/>
              </a:rPr>
              <a:t>60598 Frankfurt am Main</a:t>
            </a:r>
          </a:p>
          <a:p>
            <a:endParaRPr lang="de-DE" dirty="0">
              <a:ea typeface="BundesSans Office" charset="0"/>
            </a:endParaRPr>
          </a:p>
          <a:p>
            <a:r>
              <a:rPr lang="de-DE" dirty="0">
                <a:ea typeface="BundesSans Office" charset="0"/>
              </a:rPr>
              <a:t>Lisa Lengert</a:t>
            </a:r>
            <a:br>
              <a:rPr lang="de-DE" dirty="0">
                <a:ea typeface="BundesSans Office" charset="0"/>
              </a:rPr>
            </a:br>
            <a:r>
              <a:rPr lang="de-DE" dirty="0">
                <a:ea typeface="BundesSans Office" charset="0"/>
              </a:rPr>
              <a:t>lisa.lengert@bkg.bund.de</a:t>
            </a:r>
            <a:br>
              <a:rPr lang="de-DE" dirty="0">
                <a:ea typeface="BundesSans Office" charset="0"/>
              </a:rPr>
            </a:br>
            <a:r>
              <a:rPr lang="de-DE" dirty="0">
                <a:ea typeface="BundesSans Office" charset="0"/>
              </a:rPr>
              <a:t>www.bkg.bund.de</a:t>
            </a:r>
            <a:br>
              <a:rPr lang="de-DE" dirty="0">
                <a:ea typeface="BundesSans Office" charset="0"/>
              </a:rPr>
            </a:br>
            <a:r>
              <a:rPr lang="de-DE" dirty="0">
                <a:ea typeface="BundesSans Office" charset="0"/>
              </a:rPr>
              <a:t>Phone</a:t>
            </a:r>
            <a:r>
              <a:rPr lang="mr-IN" dirty="0">
                <a:ea typeface="BundesSans Office" charset="0"/>
                <a:cs typeface="BundesSans Office" charset="0"/>
              </a:rPr>
              <a:t> +49 </a:t>
            </a:r>
            <a:r>
              <a:rPr lang="de-DE" dirty="0">
                <a:ea typeface="BundesSans Office" charset="0"/>
              </a:rPr>
              <a:t>69</a:t>
            </a:r>
            <a:r>
              <a:rPr lang="mr-IN" dirty="0">
                <a:ea typeface="BundesSans Office" charset="0"/>
                <a:cs typeface="BundesSans Office" charset="0"/>
              </a:rPr>
              <a:t> </a:t>
            </a:r>
            <a:r>
              <a:rPr lang="de-DE" dirty="0">
                <a:ea typeface="BundesSans Office" charset="0"/>
              </a:rPr>
              <a:t>6333 </a:t>
            </a:r>
            <a:r>
              <a:rPr lang="mr-IN" dirty="0">
                <a:ea typeface="BundesSans Office" charset="0"/>
                <a:cs typeface="BundesSans Office" charset="0"/>
              </a:rPr>
              <a:t>-</a:t>
            </a:r>
            <a:r>
              <a:rPr lang="de-DE" dirty="0">
                <a:ea typeface="BundesSans Office" charset="0"/>
              </a:rPr>
              <a:t> 449</a:t>
            </a:r>
            <a:endParaRPr lang="mr-IN" dirty="0">
              <a:ea typeface="BundesSans Office" charset="0"/>
              <a:cs typeface="BundesSans Offic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42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5" b="17570"/>
          <a:stretch/>
        </p:blipFill>
        <p:spPr>
          <a:xfrm>
            <a:off x="0" y="980728"/>
            <a:ext cx="12192000" cy="59046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Agenda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055440" y="4856900"/>
            <a:ext cx="8916020" cy="432000"/>
          </a:xfrm>
          <a:prstGeom prst="rect">
            <a:avLst/>
          </a:prstGeom>
          <a:solidFill>
            <a:srgbClr val="48A7D4">
              <a:alpha val="54902"/>
            </a:srgb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	Multi-day GNSS Rapid and VLBI Intensives Combination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-1" y="6067394"/>
            <a:ext cx="9971461" cy="432000"/>
          </a:xfrm>
          <a:prstGeom prst="rect">
            <a:avLst/>
          </a:prstGeom>
          <a:solidFill>
            <a:schemeClr val="accent5">
              <a:alpha val="54902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	Conclusion and Outlook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5825902"/>
            <a:ext cx="1963566" cy="112056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01758EE-769F-42C1-A95F-BE56A308D4BB}"/>
              </a:ext>
            </a:extLst>
          </p:cNvPr>
          <p:cNvSpPr txBox="1"/>
          <p:nvPr/>
        </p:nvSpPr>
        <p:spPr>
          <a:xfrm>
            <a:off x="-1" y="2435916"/>
            <a:ext cx="9971461" cy="432000"/>
          </a:xfrm>
          <a:prstGeom prst="rect">
            <a:avLst/>
          </a:prstGeom>
          <a:solidFill>
            <a:schemeClr val="accent5">
              <a:alpha val="54902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	Combination Scheme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4B1B05C-64ED-4043-BB5B-32339E682EDA}"/>
              </a:ext>
            </a:extLst>
          </p:cNvPr>
          <p:cNvSpPr txBox="1"/>
          <p:nvPr/>
        </p:nvSpPr>
        <p:spPr>
          <a:xfrm>
            <a:off x="1055440" y="5462146"/>
            <a:ext cx="8916020" cy="432000"/>
          </a:xfrm>
          <a:prstGeom prst="rect">
            <a:avLst/>
          </a:prstGeom>
          <a:solidFill>
            <a:srgbClr val="48A7D4">
              <a:alpha val="54902"/>
            </a:srgb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	Multi-day GNSS Rapid, VLBI Intensives, and VLBI R1/R4 Combination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4E9A43C-2F96-4D90-A25E-E382942FF74F}"/>
              </a:ext>
            </a:extLst>
          </p:cNvPr>
          <p:cNvSpPr txBox="1"/>
          <p:nvPr/>
        </p:nvSpPr>
        <p:spPr>
          <a:xfrm>
            <a:off x="1055440" y="4251654"/>
            <a:ext cx="8916020" cy="432000"/>
          </a:xfrm>
          <a:prstGeom prst="rect">
            <a:avLst/>
          </a:prstGeom>
          <a:solidFill>
            <a:srgbClr val="48A7D4">
              <a:alpha val="54902"/>
            </a:srgb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	Daily Single-Technique Solutions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C8B8CB9-3E8E-4D35-BDF3-CD28545841F7}"/>
              </a:ext>
            </a:extLst>
          </p:cNvPr>
          <p:cNvSpPr txBox="1"/>
          <p:nvPr/>
        </p:nvSpPr>
        <p:spPr>
          <a:xfrm>
            <a:off x="-1" y="3646408"/>
            <a:ext cx="9971461" cy="432000"/>
          </a:xfrm>
          <a:prstGeom prst="rect">
            <a:avLst/>
          </a:prstGeom>
          <a:solidFill>
            <a:schemeClr val="accent5">
              <a:alpha val="54902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	Results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2ABB684-E1C6-4EE4-913B-A197982622CF}"/>
              </a:ext>
            </a:extLst>
          </p:cNvPr>
          <p:cNvSpPr txBox="1"/>
          <p:nvPr/>
        </p:nvSpPr>
        <p:spPr>
          <a:xfrm>
            <a:off x="1055440" y="3041162"/>
            <a:ext cx="8916020" cy="432000"/>
          </a:xfrm>
          <a:prstGeom prst="rect">
            <a:avLst/>
          </a:prstGeom>
          <a:solidFill>
            <a:srgbClr val="48A7D4">
              <a:alpha val="54902"/>
            </a:srgb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	Scaling and weighting of NEQs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-1" y="1830670"/>
            <a:ext cx="9971462" cy="432000"/>
          </a:xfrm>
          <a:prstGeom prst="rect">
            <a:avLst/>
          </a:prstGeom>
          <a:solidFill>
            <a:schemeClr val="accent5">
              <a:alpha val="54902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	Input for Combination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-1" y="1225424"/>
            <a:ext cx="9971462" cy="432000"/>
          </a:xfrm>
          <a:prstGeom prst="rect">
            <a:avLst/>
          </a:prstGeom>
          <a:solidFill>
            <a:schemeClr val="accent5">
              <a:alpha val="54902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	Motivation</a:t>
            </a:r>
          </a:p>
        </p:txBody>
      </p:sp>
    </p:spTree>
    <p:extLst>
      <p:ext uri="{BB962C8B-B14F-4D97-AF65-F5344CB8AC3E}">
        <p14:creationId xmlns:p14="http://schemas.microsoft.com/office/powerpoint/2010/main" val="160723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0" grpId="0" animBg="1"/>
      <p:bldP spid="5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– Combination of GNSS, VLBI and SLR at NEQ level </a:t>
            </a:r>
          </a:p>
        </p:txBody>
      </p:sp>
      <p:sp>
        <p:nvSpPr>
          <p:cNvPr id="41" name="Text COMBI NEQ">
            <a:extLst>
              <a:ext uri="{FF2B5EF4-FFF2-40B4-BE49-F238E27FC236}">
                <a16:creationId xmlns:a16="http://schemas.microsoft.com/office/drawing/2014/main" id="{1AF9AE40-F4C1-4894-8622-E05E465F1AA0}"/>
              </a:ext>
            </a:extLst>
          </p:cNvPr>
          <p:cNvSpPr txBox="1">
            <a:spLocks/>
          </p:cNvSpPr>
          <p:nvPr/>
        </p:nvSpPr>
        <p:spPr>
          <a:xfrm>
            <a:off x="6912197" y="4437112"/>
            <a:ext cx="5088458" cy="19145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0077B6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rgbClr val="0077B6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40000" indent="-360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rgbClr val="0077B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20000" indent="-360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rgbClr val="0077B6"/>
              </a:buClr>
              <a:buFont typeface="Symbol" panose="05050102010706020507" pitchFamily="18" charset="2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360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rgbClr val="0077B6"/>
              </a:buClr>
              <a:buFont typeface="Symbol" panose="05050102010706020507" pitchFamily="18" charset="2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0">
              <a:buFont typeface="Wingdings" panose="05000000000000000000" pitchFamily="2" charset="2"/>
              <a:buNone/>
            </a:pPr>
            <a:r>
              <a:rPr lang="en-GB" sz="1500" b="1" dirty="0"/>
              <a:t>benefits of combination at </a:t>
            </a:r>
            <a:r>
              <a:rPr lang="en-GB" sz="1500" b="1" dirty="0">
                <a:solidFill>
                  <a:schemeClr val="accent5"/>
                </a:solidFill>
              </a:rPr>
              <a:t>NEQ level </a:t>
            </a:r>
            <a:r>
              <a:rPr lang="en-GB" sz="1500" b="1" dirty="0"/>
              <a:t>(SINEX)</a:t>
            </a:r>
          </a:p>
          <a:p>
            <a:pPr lvl="1">
              <a:spcAft>
                <a:spcPts val="0"/>
              </a:spcAft>
              <a:buFont typeface="Calibri" panose="020F0502020204030204" pitchFamily="34" charset="0"/>
              <a:buChar char="+"/>
            </a:pPr>
            <a:r>
              <a:rPr lang="en-GB" sz="1500" dirty="0"/>
              <a:t>considers correlations</a:t>
            </a:r>
          </a:p>
          <a:p>
            <a:pPr lvl="1">
              <a:spcAft>
                <a:spcPts val="0"/>
              </a:spcAft>
              <a:buFont typeface="Calibri" panose="020F0502020204030204" pitchFamily="34" charset="0"/>
              <a:buChar char="+"/>
            </a:pPr>
            <a:r>
              <a:rPr lang="en-GB" sz="1500" dirty="0"/>
              <a:t>consistent set of parameters</a:t>
            </a:r>
          </a:p>
          <a:p>
            <a:pPr lvl="1">
              <a:spcAft>
                <a:spcPts val="0"/>
              </a:spcAft>
              <a:buFont typeface="Calibri" panose="020F0502020204030204" pitchFamily="34" charset="0"/>
              <a:buChar char="+"/>
            </a:pPr>
            <a:r>
              <a:rPr lang="en-GB" sz="1500" dirty="0"/>
              <a:t>assures same underlying reference frame</a:t>
            </a:r>
          </a:p>
          <a:p>
            <a:pPr lvl="1">
              <a:spcAft>
                <a:spcPts val="1200"/>
              </a:spcAft>
              <a:buFont typeface="Calibri" panose="020F0502020204030204" pitchFamily="34" charset="0"/>
              <a:buChar char="+"/>
            </a:pPr>
            <a:r>
              <a:rPr lang="en-GB" sz="1500" dirty="0"/>
              <a:t>(positive) impact on other technique-specific parameters</a:t>
            </a:r>
          </a:p>
          <a:p>
            <a:pPr marL="180000" lvl="1" indent="0">
              <a:buFont typeface="Wingdings" panose="05000000000000000000" pitchFamily="2" charset="2"/>
              <a:buNone/>
            </a:pPr>
            <a:endParaRPr lang="en-GB" sz="1500" dirty="0"/>
          </a:p>
        </p:txBody>
      </p:sp>
      <p:sp>
        <p:nvSpPr>
          <p:cNvPr id="15" name="Text GNSS+VLBI INT"/>
          <p:cNvSpPr>
            <a:spLocks noGrp="1"/>
          </p:cNvSpPr>
          <p:nvPr>
            <p:ph type="body" sz="quarter" idx="4294967295"/>
          </p:nvPr>
        </p:nvSpPr>
        <p:spPr>
          <a:xfrm>
            <a:off x="6913034" y="1135754"/>
            <a:ext cx="4983589" cy="1362890"/>
          </a:xfrm>
          <a:prstGeom prst="rect">
            <a:avLst/>
          </a:prstGeom>
        </p:spPr>
        <p:txBody>
          <a:bodyPr/>
          <a:lstStyle/>
          <a:p>
            <a:pPr marL="180000" lvl="1" indent="0">
              <a:buNone/>
            </a:pPr>
            <a:r>
              <a:rPr lang="en-GB" sz="1500" b="1" dirty="0"/>
              <a:t>benefits of combination of VLBI and GNSS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Char char="+"/>
            </a:pPr>
            <a:r>
              <a:rPr lang="en-GB" sz="1500" b="1" dirty="0">
                <a:solidFill>
                  <a:srgbClr val="5B9BD5"/>
                </a:solidFill>
              </a:rPr>
              <a:t>GNSS</a:t>
            </a:r>
            <a:r>
              <a:rPr lang="en-GB" sz="1500" dirty="0">
                <a:solidFill>
                  <a:srgbClr val="0077B6"/>
                </a:solidFill>
              </a:rPr>
              <a:t> </a:t>
            </a:r>
            <a:r>
              <a:rPr lang="en-GB" sz="1500" dirty="0"/>
              <a:t>+</a:t>
            </a:r>
            <a:r>
              <a:rPr lang="en-GB" sz="1500" dirty="0">
                <a:solidFill>
                  <a:srgbClr val="0077B6"/>
                </a:solidFill>
              </a:rPr>
              <a:t> </a:t>
            </a:r>
            <a:r>
              <a:rPr lang="en-GB" sz="1500" b="1" dirty="0">
                <a:solidFill>
                  <a:srgbClr val="E54D09"/>
                </a:solidFill>
              </a:rPr>
              <a:t>VLBI INT</a:t>
            </a:r>
            <a:r>
              <a:rPr lang="en-GB" sz="1500" dirty="0">
                <a:solidFill>
                  <a:prstClr val="black"/>
                </a:solidFill>
              </a:rPr>
              <a:t> daily </a:t>
            </a:r>
            <a:r>
              <a:rPr lang="en-US" sz="1500" dirty="0">
                <a:solidFill>
                  <a:prstClr val="black"/>
                </a:solidFill>
              </a:rPr>
              <a:t>resolution and shorter latency of a consistent set of all ERPs</a:t>
            </a:r>
          </a:p>
          <a:p>
            <a:pPr lvl="1">
              <a:buFont typeface="Calibri" panose="020F0502020204030204" pitchFamily="34" charset="0"/>
              <a:buChar char="+"/>
            </a:pPr>
            <a:r>
              <a:rPr lang="en-GB" sz="1500" dirty="0">
                <a:solidFill>
                  <a:prstClr val="black"/>
                </a:solidFill>
              </a:rPr>
              <a:t>stabilization of the ERPs by multi-day combination</a:t>
            </a:r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16" name="Text VLBI R1/R4"/>
          <p:cNvSpPr>
            <a:spLocks noGrp="1"/>
          </p:cNvSpPr>
          <p:nvPr>
            <p:ph type="body" sz="quarter" idx="4294967295"/>
          </p:nvPr>
        </p:nvSpPr>
        <p:spPr>
          <a:xfrm>
            <a:off x="6913034" y="2318103"/>
            <a:ext cx="4983589" cy="634363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Font typeface="Calibri" panose="020F0502020204030204" pitchFamily="34" charset="0"/>
              <a:buChar char="+"/>
            </a:pPr>
            <a:r>
              <a:rPr lang="en-US" sz="1500" dirty="0">
                <a:solidFill>
                  <a:prstClr val="black"/>
                </a:solidFill>
              </a:rPr>
              <a:t>stabilization of all ERPs through 24h </a:t>
            </a:r>
            <a:r>
              <a:rPr lang="en-US" sz="1500" b="1" dirty="0">
                <a:solidFill>
                  <a:srgbClr val="F4B183"/>
                </a:solidFill>
              </a:rPr>
              <a:t>VLBI R1/R4 </a:t>
            </a:r>
            <a:r>
              <a:rPr lang="en-US" sz="1500" dirty="0">
                <a:solidFill>
                  <a:prstClr val="black"/>
                </a:solidFill>
              </a:rPr>
              <a:t>two times a week</a:t>
            </a:r>
          </a:p>
        </p:txBody>
      </p:sp>
      <p:sp>
        <p:nvSpPr>
          <p:cNvPr id="17" name="Text C04/BulletinA"/>
          <p:cNvSpPr>
            <a:spLocks noGrp="1"/>
          </p:cNvSpPr>
          <p:nvPr>
            <p:ph type="body" sz="quarter" idx="4294967295"/>
          </p:nvPr>
        </p:nvSpPr>
        <p:spPr>
          <a:xfrm>
            <a:off x="6912198" y="3501008"/>
            <a:ext cx="5088458" cy="943979"/>
          </a:xfrm>
          <a:prstGeom prst="rect">
            <a:avLst/>
          </a:prstGeom>
        </p:spPr>
        <p:txBody>
          <a:bodyPr/>
          <a:lstStyle/>
          <a:p>
            <a:pPr marL="180000" lvl="1" indent="0">
              <a:buNone/>
            </a:pPr>
            <a:r>
              <a:rPr lang="en-GB" sz="1500" b="1" dirty="0"/>
              <a:t>current ERP daily combination </a:t>
            </a:r>
            <a:r>
              <a:rPr lang="en-GB" sz="1500" b="1" dirty="0">
                <a:solidFill>
                  <a:schemeClr val="accent5"/>
                </a:solidFill>
              </a:rPr>
              <a:t>@ IERS RS/PC, @ IERS EOP PC</a:t>
            </a:r>
          </a:p>
          <a:p>
            <a:pPr lvl="1">
              <a:spcAft>
                <a:spcPts val="1200"/>
              </a:spcAft>
              <a:buFontTx/>
              <a:buChar char="-"/>
            </a:pPr>
            <a:r>
              <a:rPr lang="en-GB" sz="1500" dirty="0"/>
              <a:t>combination at </a:t>
            </a:r>
            <a:r>
              <a:rPr lang="en-GB" sz="1500" b="1" dirty="0">
                <a:solidFill>
                  <a:schemeClr val="accent5"/>
                </a:solidFill>
              </a:rPr>
              <a:t>parameter level </a:t>
            </a:r>
            <a:endParaRPr lang="en-GB" sz="1500" b="1" dirty="0"/>
          </a:p>
          <a:p>
            <a:pPr marL="180000" lvl="1" indent="0">
              <a:buNone/>
            </a:pPr>
            <a:endParaRPr lang="en-GB" sz="1500" dirty="0"/>
          </a:p>
        </p:txBody>
      </p:sp>
      <p:sp>
        <p:nvSpPr>
          <p:cNvPr id="18" name="C04"/>
          <p:cNvSpPr/>
          <p:nvPr/>
        </p:nvSpPr>
        <p:spPr>
          <a:xfrm>
            <a:off x="10192607" y="3801082"/>
            <a:ext cx="1209586" cy="365653"/>
          </a:xfrm>
          <a:prstGeom prst="rect">
            <a:avLst/>
          </a:prstGeom>
          <a:gradFill>
            <a:gsLst>
              <a:gs pos="0">
                <a:schemeClr val="accent1">
                  <a:lumMod val="56000"/>
                  <a:lumOff val="44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Freestyle Script" panose="030804020302050B0404" pitchFamily="66" charset="0"/>
              </a:rPr>
              <a:t>IERS-14-C04</a:t>
            </a:r>
          </a:p>
        </p:txBody>
      </p:sp>
      <p:sp>
        <p:nvSpPr>
          <p:cNvPr id="19" name="BULLETIN A"/>
          <p:cNvSpPr/>
          <p:nvPr/>
        </p:nvSpPr>
        <p:spPr>
          <a:xfrm>
            <a:off x="10705329" y="4085241"/>
            <a:ext cx="1209586" cy="365653"/>
          </a:xfrm>
          <a:prstGeom prst="rect">
            <a:avLst/>
          </a:prstGeom>
          <a:gradFill>
            <a:gsLst>
              <a:gs pos="0">
                <a:schemeClr val="accent1">
                  <a:lumMod val="56000"/>
                  <a:lumOff val="44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Freestyle Script" panose="030804020302050B0404" pitchFamily="66" charset="0"/>
              </a:rPr>
              <a:t>IERS-Bulletin-A</a:t>
            </a:r>
          </a:p>
        </p:txBody>
      </p:sp>
      <p:sp>
        <p:nvSpPr>
          <p:cNvPr id="4" name="Untertitel Tabelle"/>
          <p:cNvSpPr/>
          <p:nvPr/>
        </p:nvSpPr>
        <p:spPr>
          <a:xfrm>
            <a:off x="263352" y="4509120"/>
            <a:ext cx="495513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500" dirty="0"/>
              <a:t>Techniques’ contributions to Earth Rotation Parameters (ERP)</a:t>
            </a:r>
            <a:endParaRPr lang="de-DE" sz="1500" dirty="0"/>
          </a:p>
        </p:txBody>
      </p:sp>
      <p:sp>
        <p:nvSpPr>
          <p:cNvPr id="38" name="Text SLR">
            <a:extLst>
              <a:ext uri="{FF2B5EF4-FFF2-40B4-BE49-F238E27FC236}">
                <a16:creationId xmlns:a16="http://schemas.microsoft.com/office/drawing/2014/main" id="{88AF5BEE-7EA5-4495-ACF9-9137773E6CDE}"/>
              </a:ext>
            </a:extLst>
          </p:cNvPr>
          <p:cNvSpPr txBox="1">
            <a:spLocks/>
          </p:cNvSpPr>
          <p:nvPr/>
        </p:nvSpPr>
        <p:spPr>
          <a:xfrm>
            <a:off x="6913034" y="2813549"/>
            <a:ext cx="4983589" cy="634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0077B6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rgbClr val="0077B6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40000" indent="-360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rgbClr val="0077B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20000" indent="-360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rgbClr val="0077B6"/>
              </a:buClr>
              <a:buFont typeface="Symbol" panose="05050102010706020507" pitchFamily="18" charset="2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360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rgbClr val="0077B6"/>
              </a:buClr>
              <a:buFont typeface="Symbol" panose="05050102010706020507" pitchFamily="18" charset="2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buFont typeface="Calibri" panose="020F0502020204030204" pitchFamily="34" charset="0"/>
              <a:buChar char="+"/>
            </a:pPr>
            <a:r>
              <a:rPr lang="en-US" sz="1500" dirty="0"/>
              <a:t>improvement of the combined ERP solution in particular   through a stable contribution of LOD from </a:t>
            </a:r>
            <a:r>
              <a:rPr lang="en-US" sz="1500" b="1" dirty="0">
                <a:solidFill>
                  <a:srgbClr val="F9E03A"/>
                </a:solidFill>
              </a:rPr>
              <a:t>SLR</a:t>
            </a:r>
          </a:p>
        </p:txBody>
      </p:sp>
      <p:graphicFrame>
        <p:nvGraphicFramePr>
          <p:cNvPr id="39" name="Tabelle TECH">
            <a:extLst>
              <a:ext uri="{FF2B5EF4-FFF2-40B4-BE49-F238E27FC236}">
                <a16:creationId xmlns:a16="http://schemas.microsoft.com/office/drawing/2014/main" id="{411EE37F-FAF5-4B50-A62C-7184392D95C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5021" y="2952466"/>
          <a:ext cx="54360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56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963">
                  <a:extLst>
                    <a:ext uri="{9D8B030D-6E8A-4147-A177-3AD203B41FA5}">
                      <a16:colId xmlns:a16="http://schemas.microsoft.com/office/drawing/2014/main" val="1238782064"/>
                    </a:ext>
                  </a:extLst>
                </a:gridCol>
                <a:gridCol w="1019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ERP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INT</a:t>
                      </a:r>
                    </a:p>
                  </a:txBody>
                  <a:tcPr anchor="ctr">
                    <a:solidFill>
                      <a:srgbClr val="E54D0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R1/R4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dk1"/>
                          </a:solidFill>
                        </a:rPr>
                        <a:t>dUT1</a:t>
                      </a:r>
                      <a:endParaRPr lang="en-GB" sz="16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LOD</a:t>
                      </a:r>
                      <a:endParaRPr lang="en-GB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noProof="0" dirty="0">
                          <a:solidFill>
                            <a:schemeClr val="dk1"/>
                          </a:solidFill>
                        </a:rPr>
                        <a:t>Polar </a:t>
                      </a:r>
                      <a:r>
                        <a:rPr lang="de-DE" sz="1600" noProof="0" dirty="0" err="1">
                          <a:solidFill>
                            <a:schemeClr val="dk1"/>
                          </a:solidFill>
                        </a:rPr>
                        <a:t>motion</a:t>
                      </a:r>
                      <a:endParaRPr lang="de-DE" sz="1600" noProof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5" name="Tabelle COMBI">
            <a:extLst>
              <a:ext uri="{FF2B5EF4-FFF2-40B4-BE49-F238E27FC236}">
                <a16:creationId xmlns:a16="http://schemas.microsoft.com/office/drawing/2014/main" id="{A2C108D6-5BC3-4E2E-8234-A7DCB6FFE2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35960" y="2952466"/>
          <a:ext cx="10188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1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0" dirty="0"/>
                    </a:p>
                  </a:txBody>
                  <a:tcPr anchor="ctr"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1" name="Contribution VLBI R1/R4">
            <a:extLst>
              <a:ext uri="{FF2B5EF4-FFF2-40B4-BE49-F238E27FC236}">
                <a16:creationId xmlns:a16="http://schemas.microsoft.com/office/drawing/2014/main" id="{3C80AD53-C34E-46D8-9FE3-6175FA9F4604}"/>
              </a:ext>
            </a:extLst>
          </p:cNvPr>
          <p:cNvGrpSpPr/>
          <p:nvPr/>
        </p:nvGrpSpPr>
        <p:grpSpPr>
          <a:xfrm>
            <a:off x="4012796" y="3423014"/>
            <a:ext cx="180059" cy="916504"/>
            <a:chOff x="4012796" y="3423014"/>
            <a:chExt cx="180059" cy="916504"/>
          </a:xfrm>
        </p:grpSpPr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00F08D57-19F7-4F95-AB12-2116B382C8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2796" y="3423014"/>
              <a:ext cx="180059" cy="180000"/>
            </a:xfrm>
            <a:prstGeom prst="ellipse">
              <a:avLst/>
            </a:prstGeom>
            <a:solidFill>
              <a:srgbClr val="6EA846"/>
            </a:solidFill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6EC653C-9859-4D21-B128-C94BE2AB11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2796" y="3791266"/>
              <a:ext cx="180059" cy="180000"/>
            </a:xfrm>
            <a:prstGeom prst="ellipse">
              <a:avLst/>
            </a:prstGeom>
            <a:solidFill>
              <a:srgbClr val="6EA846"/>
            </a:solidFill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1" i="0" u="none" strike="noStrike" kern="0" cap="none" spc="0" normalizeH="0" baseline="0" noProof="0" dirty="0">
                <a:ln>
                  <a:noFill/>
                </a:ln>
                <a:solidFill>
                  <a:srgbClr val="BE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37DB3503-919A-4E17-AA8B-5E474B4AE4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2796" y="4159518"/>
              <a:ext cx="180059" cy="180000"/>
            </a:xfrm>
            <a:prstGeom prst="ellipse">
              <a:avLst/>
            </a:prstGeom>
            <a:solidFill>
              <a:srgbClr val="6EA846"/>
            </a:solidFill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1" i="0" u="none" strike="noStrike" kern="0" cap="none" spc="0" normalizeH="0" baseline="0" noProof="0" dirty="0">
                <a:ln>
                  <a:noFill/>
                </a:ln>
                <a:solidFill>
                  <a:srgbClr val="BE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Tabelle COMBI Bilder">
            <a:extLst>
              <a:ext uri="{FF2B5EF4-FFF2-40B4-BE49-F238E27FC236}">
                <a16:creationId xmlns:a16="http://schemas.microsoft.com/office/drawing/2014/main" id="{619C0FA9-32BE-4053-BDB1-94935654A5E5}"/>
              </a:ext>
            </a:extLst>
          </p:cNvPr>
          <p:cNvGrpSpPr/>
          <p:nvPr/>
        </p:nvGrpSpPr>
        <p:grpSpPr>
          <a:xfrm>
            <a:off x="5747497" y="2130911"/>
            <a:ext cx="1019139" cy="2199570"/>
            <a:chOff x="5747497" y="2130911"/>
            <a:chExt cx="1019139" cy="219957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709C2A19-1848-4BF6-AA3E-60E284DF87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47497" y="2130911"/>
              <a:ext cx="1019139" cy="1018800"/>
            </a:xfrm>
            <a:prstGeom prst="ellipse">
              <a:avLst/>
            </a:prstGeom>
            <a:solidFill>
              <a:srgbClr val="548235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DCD5E798-D2BC-407E-ACFF-37FEA2EB1C9B}"/>
                </a:ext>
              </a:extLst>
            </p:cNvPr>
            <p:cNvSpPr txBox="1"/>
            <p:nvPr/>
          </p:nvSpPr>
          <p:spPr>
            <a:xfrm>
              <a:off x="5786014" y="2455645"/>
              <a:ext cx="942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COMBI</a:t>
              </a:r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DC5899C0-249B-43EA-9312-3B579A9538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51315" y="3413977"/>
              <a:ext cx="180059" cy="180000"/>
            </a:xfrm>
            <a:prstGeom prst="ellipse">
              <a:avLst/>
            </a:prstGeom>
            <a:solidFill>
              <a:srgbClr val="6EA846"/>
            </a:solidFill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C402392B-32F7-4591-83EA-809598929A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51315" y="3782229"/>
              <a:ext cx="180059" cy="180000"/>
            </a:xfrm>
            <a:prstGeom prst="ellipse">
              <a:avLst/>
            </a:prstGeom>
            <a:solidFill>
              <a:srgbClr val="6EA846"/>
            </a:solidFill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11C23031-9BD9-46A3-B4A4-B2CDD477B2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51315" y="4150481"/>
              <a:ext cx="180059" cy="180000"/>
            </a:xfrm>
            <a:prstGeom prst="ellipse">
              <a:avLst/>
            </a:prstGeom>
            <a:solidFill>
              <a:srgbClr val="6EA846"/>
            </a:solidFill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Verblendung VLBI R1/R4">
            <a:extLst>
              <a:ext uri="{FF2B5EF4-FFF2-40B4-BE49-F238E27FC236}">
                <a16:creationId xmlns:a16="http://schemas.microsoft.com/office/drawing/2014/main" id="{DC1B9E3D-1297-49C8-8F0A-0200556D90EA}"/>
              </a:ext>
            </a:extLst>
          </p:cNvPr>
          <p:cNvSpPr/>
          <p:nvPr/>
        </p:nvSpPr>
        <p:spPr>
          <a:xfrm>
            <a:off x="3572785" y="2952466"/>
            <a:ext cx="1044481" cy="1485885"/>
          </a:xfrm>
          <a:prstGeom prst="rect">
            <a:avLst/>
          </a:prstGeom>
          <a:solidFill>
            <a:srgbClr val="FFFFFF">
              <a:alpha val="85098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grpSp>
        <p:nvGrpSpPr>
          <p:cNvPr id="14" name="Tabelle TECH Bilder">
            <a:extLst>
              <a:ext uri="{FF2B5EF4-FFF2-40B4-BE49-F238E27FC236}">
                <a16:creationId xmlns:a16="http://schemas.microsoft.com/office/drawing/2014/main" id="{5A2F3D2E-0FED-4E2B-A357-A59027B2946A}"/>
              </a:ext>
            </a:extLst>
          </p:cNvPr>
          <p:cNvGrpSpPr/>
          <p:nvPr/>
        </p:nvGrpSpPr>
        <p:grpSpPr>
          <a:xfrm>
            <a:off x="1119945" y="1873604"/>
            <a:ext cx="4545174" cy="2456877"/>
            <a:chOff x="1119945" y="1873604"/>
            <a:chExt cx="4545174" cy="2456877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58AD0768-15FC-4C1E-A30B-BA08638C14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2172" y="2139300"/>
              <a:ext cx="1019139" cy="101880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GNSS</a:t>
              </a:r>
            </a:p>
          </p:txBody>
        </p:sp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F95659B8-C0BB-4636-BAC6-AC1226C1F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4393" l="9610" r="89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945" y="1910358"/>
              <a:ext cx="1180200" cy="656007"/>
            </a:xfrm>
            <a:prstGeom prst="rect">
              <a:avLst/>
            </a:prstGeom>
          </p:spPr>
        </p:pic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28B46F45-F5B6-41D2-A548-68D7508D44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96478" y="3413977"/>
              <a:ext cx="180059" cy="180000"/>
            </a:xfrm>
            <a:prstGeom prst="ellipse">
              <a:avLst/>
            </a:prstGeom>
            <a:solidFill>
              <a:srgbClr val="6EA846"/>
            </a:solidFill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F292D0A0-CCB2-4971-BB1F-AA60C9644C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96478" y="3782229"/>
              <a:ext cx="180059" cy="180000"/>
            </a:xfrm>
            <a:prstGeom prst="ellipse">
              <a:avLst/>
            </a:prstGeom>
            <a:solidFill>
              <a:srgbClr val="BE0000"/>
            </a:solidFill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532BC955-F612-4F6F-9A68-CBFF8C22FF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96478" y="4150481"/>
              <a:ext cx="180059" cy="180000"/>
            </a:xfrm>
            <a:prstGeom prst="ellipse">
              <a:avLst/>
            </a:prstGeom>
            <a:solidFill>
              <a:srgbClr val="BE0000"/>
            </a:solidFill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416B94EE-92D5-4407-9B6C-AAE38196FB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9114" y="3413977"/>
              <a:ext cx="180059" cy="180000"/>
            </a:xfrm>
            <a:prstGeom prst="ellipse">
              <a:avLst/>
            </a:prstGeom>
            <a:solidFill>
              <a:srgbClr val="BE0000"/>
            </a:solidFill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F4FFBC92-9B2E-4B05-BCB9-6916856C66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9114" y="3782229"/>
              <a:ext cx="180059" cy="180000"/>
            </a:xfrm>
            <a:prstGeom prst="ellipse">
              <a:avLst/>
            </a:prstGeom>
            <a:solidFill>
              <a:srgbClr val="6EA846"/>
            </a:solidFill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9A1A0005-2341-451E-A2C6-C7E497CB13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9114" y="4150481"/>
              <a:ext cx="180059" cy="180000"/>
            </a:xfrm>
            <a:prstGeom prst="ellipse">
              <a:avLst/>
            </a:prstGeom>
            <a:solidFill>
              <a:srgbClr val="6EA846"/>
            </a:solidFill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C8A2C84-99C3-423E-8AD6-650C4C6E6E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0160" y="3409931"/>
              <a:ext cx="180059" cy="180000"/>
            </a:xfrm>
            <a:prstGeom prst="ellipse">
              <a:avLst/>
            </a:prstGeom>
            <a:solidFill>
              <a:srgbClr val="BE0000"/>
            </a:solidFill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009DBBD4-2BFD-413A-A93C-4314FF186A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0160" y="3778183"/>
              <a:ext cx="180059" cy="180000"/>
            </a:xfrm>
            <a:prstGeom prst="ellipse">
              <a:avLst/>
            </a:prstGeom>
            <a:solidFill>
              <a:srgbClr val="6EA846"/>
            </a:solidFill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5BCB4FF8-58EB-4C3F-83BF-37C437D0DC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0160" y="4146435"/>
              <a:ext cx="180059" cy="180000"/>
            </a:xfrm>
            <a:prstGeom prst="ellipse">
              <a:avLst/>
            </a:prstGeom>
            <a:solidFill>
              <a:srgbClr val="6EA846"/>
            </a:solidFill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190153B0-BF74-4A98-8397-5E8F92C69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015" y="1873604"/>
              <a:ext cx="242205" cy="242322"/>
            </a:xfrm>
            <a:prstGeom prst="rect">
              <a:avLst/>
            </a:prstGeom>
          </p:spPr>
        </p:pic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1554F2FC-B24A-489D-9217-851D7A3A4D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7329" y="2139300"/>
              <a:ext cx="1019139" cy="10188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SLR</a:t>
              </a:r>
            </a:p>
          </p:txBody>
        </p:sp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94309706-3F12-478E-AFFF-0B17F9387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71" b="99560" l="9961" r="89941">
                          <a14:foregroundMark x1="70801" y1="76979" x2="72168" y2="99560"/>
                          <a14:backgroundMark x1="41797" y1="25220" x2="44531" y2="40323"/>
                          <a14:backgroundMark x1="44531" y1="40323" x2="38184" y2="45455"/>
                          <a14:backgroundMark x1="38184" y1="45455" x2="32324" y2="55132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17463" t="30182" r="26375"/>
            <a:stretch/>
          </p:blipFill>
          <p:spPr>
            <a:xfrm>
              <a:off x="5161062" y="2547053"/>
              <a:ext cx="504057" cy="417345"/>
            </a:xfrm>
            <a:prstGeom prst="rect">
              <a:avLst/>
            </a:prstGeom>
          </p:spPr>
        </p:pic>
        <p:cxnSp>
          <p:nvCxnSpPr>
            <p:cNvPr id="66" name="Gerader Verbinder 65">
              <a:extLst>
                <a:ext uri="{FF2B5EF4-FFF2-40B4-BE49-F238E27FC236}">
                  <a16:creationId xmlns:a16="http://schemas.microsoft.com/office/drawing/2014/main" id="{1096073E-FAD0-4EA8-ACE8-02FAAFA37E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09173" y="2082420"/>
              <a:ext cx="217396" cy="561650"/>
            </a:xfrm>
            <a:prstGeom prst="line">
              <a:avLst/>
            </a:prstGeom>
            <a:ln w="9525">
              <a:solidFill>
                <a:srgbClr val="01B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9A7EE42D-1FDF-4E4E-AFB7-1EABCFB1F9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0637" y="2143180"/>
              <a:ext cx="1019139" cy="1018800"/>
            </a:xfrm>
            <a:prstGeom prst="ellipse">
              <a:avLst/>
            </a:prstGeom>
            <a:pattFill prst="dkVert">
              <a:fgClr>
                <a:srgbClr val="E54D09"/>
              </a:fgClr>
              <a:bgClr>
                <a:srgbClr val="F4B183"/>
              </a:bgClr>
            </a:patt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VLBI</a:t>
              </a:r>
            </a:p>
          </p:txBody>
        </p:sp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F2BD28CD-BCC0-4E8E-89EA-FD780A8FD2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82" r="18402" b="32695"/>
            <a:stretch/>
          </p:blipFill>
          <p:spPr>
            <a:xfrm flipH="1">
              <a:off x="2850446" y="2291435"/>
              <a:ext cx="544358" cy="6733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6C43220C-A2C2-46CC-A9BE-4A34B1C84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59896" y="1993477"/>
              <a:ext cx="381045" cy="363725"/>
            </a:xfrm>
            <a:prstGeom prst="rect">
              <a:avLst/>
            </a:prstGeom>
          </p:spPr>
        </p:pic>
      </p:grpSp>
      <p:sp>
        <p:nvSpPr>
          <p:cNvPr id="70" name="Verblendung SLR">
            <a:extLst>
              <a:ext uri="{FF2B5EF4-FFF2-40B4-BE49-F238E27FC236}">
                <a16:creationId xmlns:a16="http://schemas.microsoft.com/office/drawing/2014/main" id="{F7D931FF-4CB3-4D68-8250-E7923DE29F04}"/>
              </a:ext>
            </a:extLst>
          </p:cNvPr>
          <p:cNvSpPr/>
          <p:nvPr/>
        </p:nvSpPr>
        <p:spPr>
          <a:xfrm>
            <a:off x="4608209" y="1772816"/>
            <a:ext cx="1070281" cy="2677467"/>
          </a:xfrm>
          <a:prstGeom prst="rect">
            <a:avLst/>
          </a:prstGeom>
          <a:solidFill>
            <a:srgbClr val="FFFFFF">
              <a:alpha val="85098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9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5" grpId="0" uiExpand="1" build="p"/>
      <p:bldP spid="16" grpId="0" build="p"/>
      <p:bldP spid="17" grpId="0" uiExpand="1" build="p"/>
      <p:bldP spid="18" grpId="0" animBg="1"/>
      <p:bldP spid="19" grpId="0" animBg="1"/>
      <p:bldP spid="38" grpId="0"/>
      <p:bldP spid="6" grpId="0" animBg="1"/>
      <p:bldP spid="6" grpId="1" animBg="1"/>
      <p:bldP spid="70" grpId="0" animBg="1"/>
      <p:bldP spid="7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for Combination</a:t>
            </a:r>
          </a:p>
        </p:txBody>
      </p:sp>
      <p:grpSp>
        <p:nvGrpSpPr>
          <p:cNvPr id="8" name="GNSS/VLBI session week">
            <a:extLst>
              <a:ext uri="{FF2B5EF4-FFF2-40B4-BE49-F238E27FC236}">
                <a16:creationId xmlns:a16="http://schemas.microsoft.com/office/drawing/2014/main" id="{C1105A3B-87EA-497C-99EE-4D4499C408A8}"/>
              </a:ext>
            </a:extLst>
          </p:cNvPr>
          <p:cNvGrpSpPr/>
          <p:nvPr/>
        </p:nvGrpSpPr>
        <p:grpSpPr>
          <a:xfrm>
            <a:off x="137031" y="868818"/>
            <a:ext cx="12329253" cy="2344158"/>
            <a:chOff x="137031" y="868818"/>
            <a:chExt cx="12329253" cy="2344158"/>
          </a:xfrm>
        </p:grpSpPr>
        <p:sp>
          <p:nvSpPr>
            <p:cNvPr id="10" name="Ellipse 9"/>
            <p:cNvSpPr>
              <a:spLocks noChangeAspect="1"/>
            </p:cNvSpPr>
            <p:nvPr/>
          </p:nvSpPr>
          <p:spPr>
            <a:xfrm>
              <a:off x="194083" y="2141335"/>
              <a:ext cx="828000" cy="827725"/>
            </a:xfrm>
            <a:prstGeom prst="ellipse">
              <a:avLst/>
            </a:prstGeom>
            <a:pattFill prst="dkVert">
              <a:fgClr>
                <a:srgbClr val="E54D09"/>
              </a:fgClr>
              <a:bgClr>
                <a:srgbClr val="F4B183"/>
              </a:bgClr>
            </a:patt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7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VLBI</a:t>
              </a:r>
            </a:p>
          </p:txBody>
        </p:sp>
        <p:sp>
          <p:nvSpPr>
            <p:cNvPr id="11" name="Ellipse 10"/>
            <p:cNvSpPr>
              <a:spLocks noChangeAspect="1"/>
            </p:cNvSpPr>
            <p:nvPr/>
          </p:nvSpPr>
          <p:spPr>
            <a:xfrm>
              <a:off x="194083" y="1270789"/>
              <a:ext cx="828000" cy="827725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137031" y="1507679"/>
              <a:ext cx="94210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700" dirty="0"/>
                <a:t>GNSS</a:t>
              </a:r>
            </a:p>
          </p:txBody>
        </p:sp>
        <p:sp>
          <p:nvSpPr>
            <p:cNvPr id="3" name="Rechteck 2"/>
            <p:cNvSpPr/>
            <p:nvPr/>
          </p:nvSpPr>
          <p:spPr>
            <a:xfrm>
              <a:off x="10402732" y="1293971"/>
              <a:ext cx="206355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dirty="0">
                  <a:solidFill>
                    <a:srgbClr val="5B9BD5"/>
                  </a:solidFill>
                </a:rPr>
                <a:t>72h-Rapid SINEX</a:t>
              </a:r>
            </a:p>
            <a:p>
              <a:r>
                <a:rPr lang="en-US" sz="1500" i="1" dirty="0"/>
                <a:t>IGS CODE AC </a:t>
              </a:r>
            </a:p>
          </p:txBody>
        </p:sp>
        <p:sp>
          <p:nvSpPr>
            <p:cNvPr id="5" name="Rechteck 4"/>
            <p:cNvSpPr/>
            <p:nvPr/>
          </p:nvSpPr>
          <p:spPr>
            <a:xfrm>
              <a:off x="10406100" y="2070615"/>
              <a:ext cx="2060184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ct val="70000"/>
              </a:pPr>
              <a:r>
                <a:rPr lang="en-US" sz="1500" dirty="0">
                  <a:solidFill>
                    <a:srgbClr val="F4B183"/>
                  </a:solidFill>
                </a:rPr>
                <a:t>24h-R1/R4 SINEX </a:t>
              </a:r>
            </a:p>
            <a:p>
              <a:pPr>
                <a:buSzPct val="70000"/>
              </a:pPr>
              <a:r>
                <a:rPr lang="en-US" sz="1500" dirty="0">
                  <a:solidFill>
                    <a:srgbClr val="E54D09"/>
                  </a:solidFill>
                </a:rPr>
                <a:t>1h-Intensives SINEX </a:t>
              </a:r>
            </a:p>
            <a:p>
              <a:r>
                <a:rPr lang="en-US" sz="1500" i="1" dirty="0"/>
                <a:t>IVS BKG AC</a:t>
              </a: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28"/>
            <a:stretch/>
          </p:blipFill>
          <p:spPr>
            <a:xfrm>
              <a:off x="839416" y="2065705"/>
              <a:ext cx="9764817" cy="1147271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551"/>
            <a:stretch/>
          </p:blipFill>
          <p:spPr>
            <a:xfrm>
              <a:off x="839416" y="868818"/>
              <a:ext cx="9764817" cy="1169059"/>
            </a:xfrm>
            <a:prstGeom prst="rect">
              <a:avLst/>
            </a:prstGeom>
          </p:spPr>
        </p:pic>
      </p:grpSp>
      <p:grpSp>
        <p:nvGrpSpPr>
          <p:cNvPr id="9" name="Bild VLBI INT network">
            <a:extLst>
              <a:ext uri="{FF2B5EF4-FFF2-40B4-BE49-F238E27FC236}">
                <a16:creationId xmlns:a16="http://schemas.microsoft.com/office/drawing/2014/main" id="{2DA90B83-B434-49EA-A43E-9D1507F6A3F8}"/>
              </a:ext>
            </a:extLst>
          </p:cNvPr>
          <p:cNvGrpSpPr/>
          <p:nvPr/>
        </p:nvGrpSpPr>
        <p:grpSpPr>
          <a:xfrm>
            <a:off x="7752184" y="2982505"/>
            <a:ext cx="5252286" cy="3204178"/>
            <a:chOff x="7752184" y="2982505"/>
            <a:chExt cx="5252286" cy="3204178"/>
          </a:xfrm>
        </p:grpSpPr>
        <p:pic>
          <p:nvPicPr>
            <p:cNvPr id="17" name="VLBI INT network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02"/>
            <a:stretch/>
          </p:blipFill>
          <p:spPr>
            <a:xfrm>
              <a:off x="7752184" y="2982505"/>
              <a:ext cx="3960440" cy="3024336"/>
            </a:xfrm>
            <a:prstGeom prst="rect">
              <a:avLst/>
            </a:prstGeom>
          </p:spPr>
        </p:pic>
        <p:sp>
          <p:nvSpPr>
            <p:cNvPr id="18" name="Rechteck 17"/>
            <p:cNvSpPr/>
            <p:nvPr/>
          </p:nvSpPr>
          <p:spPr>
            <a:xfrm>
              <a:off x="8660326" y="5986628"/>
              <a:ext cx="4344144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700" dirty="0"/>
                <a:t>[Luzum et al. in J Geod (2010) 84:399–402 DOI 10.1007/s00190-010-0372-8]</a:t>
              </a:r>
              <a:endParaRPr lang="de-DE" sz="700" dirty="0"/>
            </a:p>
          </p:txBody>
        </p:sp>
      </p:grpSp>
      <p:grpSp>
        <p:nvGrpSpPr>
          <p:cNvPr id="12" name="Bild  VLBI R1 network 2014">
            <a:extLst>
              <a:ext uri="{FF2B5EF4-FFF2-40B4-BE49-F238E27FC236}">
                <a16:creationId xmlns:a16="http://schemas.microsoft.com/office/drawing/2014/main" id="{815C2925-28AE-4D3C-855B-9F53C8491FBD}"/>
              </a:ext>
            </a:extLst>
          </p:cNvPr>
          <p:cNvGrpSpPr/>
          <p:nvPr/>
        </p:nvGrpSpPr>
        <p:grpSpPr>
          <a:xfrm>
            <a:off x="6312024" y="3258000"/>
            <a:ext cx="6692446" cy="2928683"/>
            <a:chOff x="6312024" y="3258000"/>
            <a:chExt cx="6692446" cy="2928683"/>
          </a:xfrm>
        </p:grpSpPr>
        <p:pic>
          <p:nvPicPr>
            <p:cNvPr id="4" name="VLBI R1 network 2014">
              <a:extLst>
                <a:ext uri="{FF2B5EF4-FFF2-40B4-BE49-F238E27FC236}">
                  <a16:creationId xmlns:a16="http://schemas.microsoft.com/office/drawing/2014/main" id="{4242C8E2-8C6B-4BF7-B1BD-5DF28D2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12024" y="3258000"/>
              <a:ext cx="5810250" cy="2781300"/>
            </a:xfrm>
            <a:prstGeom prst="rect">
              <a:avLst/>
            </a:prstGeom>
          </p:spPr>
        </p:pic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75A7FC46-0EE5-40AB-8753-A68E267D6368}"/>
                </a:ext>
              </a:extLst>
            </p:cNvPr>
            <p:cNvSpPr/>
            <p:nvPr/>
          </p:nvSpPr>
          <p:spPr>
            <a:xfrm>
              <a:off x="8660326" y="5986628"/>
              <a:ext cx="4344144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700" dirty="0"/>
                <a:t>[Klopotek et al. in J Geod (2018) 92:457–469 DOI 10.1007/s00190-017-1072-4]</a:t>
              </a:r>
              <a:endParaRPr lang="de-DE" sz="700" dirty="0"/>
            </a:p>
          </p:txBody>
        </p:sp>
      </p:grpSp>
      <p:sp>
        <p:nvSpPr>
          <p:cNvPr id="14" name="TextBox VLBI R1/R4"/>
          <p:cNvSpPr txBox="1"/>
          <p:nvPr/>
        </p:nvSpPr>
        <p:spPr>
          <a:xfrm>
            <a:off x="1347666" y="3168641"/>
            <a:ext cx="6081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54D09"/>
              </a:buClr>
              <a:buSzPct val="70000"/>
            </a:pPr>
            <a:r>
              <a:rPr lang="en-GB" sz="1500" b="1" dirty="0">
                <a:solidFill>
                  <a:srgbClr val="F4B183"/>
                </a:solidFill>
              </a:rPr>
              <a:t>VLBI Rapid Sessions (R1/R4)</a:t>
            </a:r>
          </a:p>
          <a:p>
            <a:pPr marL="285750" indent="-285750">
              <a:buClr>
                <a:srgbClr val="F4B183"/>
              </a:buClr>
              <a:buSzPct val="70000"/>
              <a:buFont typeface="Wingdings" panose="05000000000000000000" pitchFamily="2" charset="2"/>
              <a:buChar char="§"/>
            </a:pPr>
            <a:r>
              <a:rPr lang="en-GB" sz="1500" dirty="0"/>
              <a:t>Global network of 8-15 antennas for the </a:t>
            </a:r>
            <a:r>
              <a:rPr lang="en-GB" sz="1500" b="1" dirty="0"/>
              <a:t>estimation of all five EOP </a:t>
            </a:r>
          </a:p>
          <a:p>
            <a:pPr marL="285750" indent="-285750">
              <a:buClr>
                <a:srgbClr val="F4B183"/>
              </a:buClr>
              <a:buSzPct val="70000"/>
              <a:buFont typeface="Wingdings" panose="05000000000000000000" pitchFamily="2" charset="2"/>
              <a:buChar char="§"/>
            </a:pPr>
            <a:r>
              <a:rPr lang="en-GB" sz="1500" b="1" dirty="0"/>
              <a:t>24-hour</a:t>
            </a:r>
            <a:r>
              <a:rPr lang="en-GB" sz="1500" dirty="0"/>
              <a:t> observation </a:t>
            </a:r>
            <a:r>
              <a:rPr lang="en-GB" sz="1500" b="1" dirty="0"/>
              <a:t>twice per week</a:t>
            </a:r>
            <a:endParaRPr lang="en-GB" sz="1500" dirty="0"/>
          </a:p>
          <a:p>
            <a:pPr marL="285750" indent="-285750">
              <a:buClr>
                <a:srgbClr val="F4B183"/>
              </a:buClr>
              <a:buSzPct val="70000"/>
              <a:buFont typeface="Wingdings" panose="05000000000000000000" pitchFamily="2" charset="2"/>
              <a:buChar char="§"/>
            </a:pPr>
            <a:r>
              <a:rPr lang="en-GB" sz="1500" b="1" dirty="0"/>
              <a:t>14 days </a:t>
            </a:r>
            <a:r>
              <a:rPr lang="en-GB" sz="1500" dirty="0"/>
              <a:t>latency</a:t>
            </a:r>
          </a:p>
        </p:txBody>
      </p:sp>
      <p:sp>
        <p:nvSpPr>
          <p:cNvPr id="19" name="TextBox VLBI INT">
            <a:extLst>
              <a:ext uri="{FF2B5EF4-FFF2-40B4-BE49-F238E27FC236}">
                <a16:creationId xmlns:a16="http://schemas.microsoft.com/office/drawing/2014/main" id="{5F8FCD12-6E82-429F-AB4E-B3C7A286DC4B}"/>
              </a:ext>
            </a:extLst>
          </p:cNvPr>
          <p:cNvSpPr txBox="1"/>
          <p:nvPr/>
        </p:nvSpPr>
        <p:spPr>
          <a:xfrm>
            <a:off x="1347666" y="4315880"/>
            <a:ext cx="60818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GB" sz="1500" b="1" dirty="0">
                <a:solidFill>
                  <a:srgbClr val="E54D09"/>
                </a:solidFill>
              </a:rPr>
              <a:t>VLBI Intensive Sessions (INT)</a:t>
            </a:r>
          </a:p>
          <a:p>
            <a:pPr marL="285750" indent="-285750">
              <a:buClr>
                <a:srgbClr val="E54D09"/>
              </a:buClr>
              <a:buSzPct val="70000"/>
              <a:buFont typeface="Wingdings" panose="05000000000000000000" pitchFamily="2" charset="2"/>
              <a:buChar char="§"/>
            </a:pPr>
            <a:r>
              <a:rPr lang="en-GB" sz="1500" dirty="0"/>
              <a:t>Baselines optimized in </a:t>
            </a:r>
            <a:r>
              <a:rPr lang="en-GB" sz="1500" b="1" dirty="0"/>
              <a:t>East-West</a:t>
            </a:r>
            <a:r>
              <a:rPr lang="en-GB" sz="1500" dirty="0"/>
              <a:t> </a:t>
            </a:r>
            <a:r>
              <a:rPr lang="en-GB" sz="1500" b="1" dirty="0"/>
              <a:t>direction</a:t>
            </a:r>
            <a:r>
              <a:rPr lang="en-GB" sz="1500" dirty="0"/>
              <a:t> for the </a:t>
            </a:r>
            <a:r>
              <a:rPr lang="en-GB" sz="1500" b="1" dirty="0"/>
              <a:t>estimation of dUT1</a:t>
            </a:r>
          </a:p>
          <a:p>
            <a:pPr marL="285750" indent="-285750">
              <a:buClr>
                <a:srgbClr val="E54D09"/>
              </a:buClr>
              <a:buSzPct val="70000"/>
              <a:buFont typeface="Wingdings" panose="05000000000000000000" pitchFamily="2" charset="2"/>
              <a:buChar char="§"/>
            </a:pPr>
            <a:r>
              <a:rPr lang="en-GB" sz="1500" b="1" dirty="0"/>
              <a:t>1-hour</a:t>
            </a:r>
            <a:r>
              <a:rPr lang="en-GB" sz="1500" dirty="0"/>
              <a:t> observation </a:t>
            </a:r>
            <a:r>
              <a:rPr lang="en-GB" sz="1500" b="1" dirty="0"/>
              <a:t>per day</a:t>
            </a:r>
            <a:r>
              <a:rPr lang="en-GB" sz="1500" dirty="0"/>
              <a:t>, not equidistant in time</a:t>
            </a:r>
          </a:p>
          <a:p>
            <a:pPr marL="458550" lvl="1" defTabSz="180000">
              <a:buClr>
                <a:srgbClr val="E54D09"/>
              </a:buClr>
              <a:buSzPct val="70000"/>
            </a:pPr>
            <a:r>
              <a:rPr lang="en-GB" sz="1500" dirty="0">
                <a:solidFill>
                  <a:srgbClr val="2E75B6"/>
                </a:solidFill>
              </a:rPr>
              <a:t>INT1		Mon-Fri	18:30-19:30 UTC</a:t>
            </a:r>
          </a:p>
          <a:p>
            <a:pPr lvl="1" defTabSz="180000">
              <a:buClr>
                <a:srgbClr val="E54D09"/>
              </a:buClr>
              <a:buSzPct val="70000"/>
            </a:pPr>
            <a:r>
              <a:rPr lang="en-GB" sz="1500" dirty="0">
                <a:solidFill>
                  <a:srgbClr val="D12222"/>
                </a:solidFill>
              </a:rPr>
              <a:t>INT2		Sat-Sun	07:30-08:30 UTC  </a:t>
            </a:r>
          </a:p>
          <a:p>
            <a:pPr lvl="1" defTabSz="180000">
              <a:buClr>
                <a:srgbClr val="E54D09"/>
              </a:buClr>
              <a:buSzPct val="70000"/>
            </a:pPr>
            <a:r>
              <a:rPr lang="en-GB" sz="1500" dirty="0">
                <a:solidFill>
                  <a:srgbClr val="00B050"/>
                </a:solidFill>
              </a:rPr>
              <a:t>INT3		Mon		07:30-08:30 UTC</a:t>
            </a:r>
          </a:p>
          <a:p>
            <a:pPr marL="285750" indent="-285750">
              <a:buClr>
                <a:srgbClr val="E54D09"/>
              </a:buClr>
              <a:buSzPct val="70000"/>
              <a:buFont typeface="Wingdings" panose="05000000000000000000" pitchFamily="2" charset="2"/>
              <a:buChar char="§"/>
            </a:pPr>
            <a:r>
              <a:rPr lang="en-GB" sz="1500" b="1" dirty="0"/>
              <a:t>1-2 days</a:t>
            </a:r>
            <a:r>
              <a:rPr lang="en-GB" sz="1500" dirty="0"/>
              <a:t> latency</a:t>
            </a:r>
          </a:p>
          <a:p>
            <a:pPr>
              <a:buClr>
                <a:srgbClr val="F4B183"/>
              </a:buClr>
              <a:buSzPct val="70000"/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5498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erblengung Folie">
            <a:extLst>
              <a:ext uri="{FF2B5EF4-FFF2-40B4-BE49-F238E27FC236}">
                <a16:creationId xmlns:a16="http://schemas.microsoft.com/office/drawing/2014/main" id="{4BEFCDCF-07EC-4309-A616-E680151A26A2}"/>
              </a:ext>
            </a:extLst>
          </p:cNvPr>
          <p:cNvSpPr/>
          <p:nvPr/>
        </p:nvSpPr>
        <p:spPr>
          <a:xfrm>
            <a:off x="119336" y="1052736"/>
            <a:ext cx="11881320" cy="574101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314245-DCC2-49F1-A19A-2253FF5A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Combination</a:t>
            </a:r>
            <a:r>
              <a:rPr lang="de-DE" dirty="0"/>
              <a:t> </a:t>
            </a:r>
            <a:r>
              <a:rPr lang="de-DE" dirty="0" err="1"/>
              <a:t>Scheme</a:t>
            </a:r>
            <a:endParaRPr lang="de-DE" dirty="0"/>
          </a:p>
        </p:txBody>
      </p:sp>
      <p:sp>
        <p:nvSpPr>
          <p:cNvPr id="8" name="Rechteck input level">
            <a:extLst>
              <a:ext uri="{FF2B5EF4-FFF2-40B4-BE49-F238E27FC236}">
                <a16:creationId xmlns:a16="http://schemas.microsoft.com/office/drawing/2014/main" id="{23813273-1437-4C51-8943-6A32E7B980CA}"/>
              </a:ext>
            </a:extLst>
          </p:cNvPr>
          <p:cNvSpPr/>
          <p:nvPr/>
        </p:nvSpPr>
        <p:spPr>
          <a:xfrm>
            <a:off x="191344" y="1052736"/>
            <a:ext cx="11737304" cy="792088"/>
          </a:xfrm>
          <a:prstGeom prst="roundRect">
            <a:avLst/>
          </a:prstGeom>
          <a:solidFill>
            <a:srgbClr val="E2E2E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9" name="Rechteck NEQ level">
            <a:extLst>
              <a:ext uri="{FF2B5EF4-FFF2-40B4-BE49-F238E27FC236}">
                <a16:creationId xmlns:a16="http://schemas.microsoft.com/office/drawing/2014/main" id="{9C20255E-0C45-4DEF-A5A7-788CBFD71AEA}"/>
              </a:ext>
            </a:extLst>
          </p:cNvPr>
          <p:cNvSpPr/>
          <p:nvPr/>
        </p:nvSpPr>
        <p:spPr>
          <a:xfrm>
            <a:off x="191344" y="3717032"/>
            <a:ext cx="11737304" cy="823186"/>
          </a:xfrm>
          <a:prstGeom prst="roundRect">
            <a:avLst/>
          </a:prstGeom>
          <a:solidFill>
            <a:srgbClr val="E2E2E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0" name="Rechteck solution level">
            <a:extLst>
              <a:ext uri="{FF2B5EF4-FFF2-40B4-BE49-F238E27FC236}">
                <a16:creationId xmlns:a16="http://schemas.microsoft.com/office/drawing/2014/main" id="{D4041287-48F2-4EDB-845C-CC1CB135DEFF}"/>
              </a:ext>
            </a:extLst>
          </p:cNvPr>
          <p:cNvSpPr/>
          <p:nvPr/>
        </p:nvSpPr>
        <p:spPr>
          <a:xfrm>
            <a:off x="191344" y="5327400"/>
            <a:ext cx="11737304" cy="720080"/>
          </a:xfrm>
          <a:prstGeom prst="roundRect">
            <a:avLst/>
          </a:prstGeom>
          <a:solidFill>
            <a:srgbClr val="E2E2E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1" name="Rechteck transformations">
            <a:extLst>
              <a:ext uri="{FF2B5EF4-FFF2-40B4-BE49-F238E27FC236}">
                <a16:creationId xmlns:a16="http://schemas.microsoft.com/office/drawing/2014/main" id="{ACB33F74-2D91-4B22-A1A9-FD95B626F023}"/>
              </a:ext>
            </a:extLst>
          </p:cNvPr>
          <p:cNvSpPr/>
          <p:nvPr/>
        </p:nvSpPr>
        <p:spPr>
          <a:xfrm>
            <a:off x="191344" y="1916831"/>
            <a:ext cx="11737304" cy="1727611"/>
          </a:xfrm>
          <a:prstGeom prst="roundRect">
            <a:avLst/>
          </a:prstGeom>
          <a:solidFill>
            <a:srgbClr val="E2E2E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7" name="Rechteck constraining">
            <a:extLst>
              <a:ext uri="{FF2B5EF4-FFF2-40B4-BE49-F238E27FC236}">
                <a16:creationId xmlns:a16="http://schemas.microsoft.com/office/drawing/2014/main" id="{AA54FA8F-9095-4E9A-803E-0100F42F8879}"/>
              </a:ext>
            </a:extLst>
          </p:cNvPr>
          <p:cNvSpPr/>
          <p:nvPr/>
        </p:nvSpPr>
        <p:spPr>
          <a:xfrm>
            <a:off x="191344" y="4612226"/>
            <a:ext cx="11737304" cy="570577"/>
          </a:xfrm>
          <a:prstGeom prst="roundRect">
            <a:avLst/>
          </a:prstGeom>
          <a:solidFill>
            <a:srgbClr val="E2E2E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pic>
        <p:nvPicPr>
          <p:cNvPr id="6" name="scheme">
            <a:extLst>
              <a:ext uri="{FF2B5EF4-FFF2-40B4-BE49-F238E27FC236}">
                <a16:creationId xmlns:a16="http://schemas.microsoft.com/office/drawing/2014/main" id="{7180D348-3351-45C2-AAC8-F49A9D59B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98" y="1124744"/>
            <a:ext cx="10315490" cy="5472608"/>
          </a:xfrm>
          <a:prstGeom prst="rect">
            <a:avLst/>
          </a:prstGeom>
        </p:spPr>
      </p:pic>
      <p:grpSp>
        <p:nvGrpSpPr>
          <p:cNvPr id="65" name="Verblendung multiday single">
            <a:extLst>
              <a:ext uri="{FF2B5EF4-FFF2-40B4-BE49-F238E27FC236}">
                <a16:creationId xmlns:a16="http://schemas.microsoft.com/office/drawing/2014/main" id="{C72EEFCE-4CF1-41CE-9E56-A05BC583786F}"/>
              </a:ext>
            </a:extLst>
          </p:cNvPr>
          <p:cNvGrpSpPr/>
          <p:nvPr/>
        </p:nvGrpSpPr>
        <p:grpSpPr>
          <a:xfrm>
            <a:off x="983431" y="1124743"/>
            <a:ext cx="10945217" cy="5472609"/>
            <a:chOff x="983431" y="1124743"/>
            <a:chExt cx="10945217" cy="5472609"/>
          </a:xfrm>
        </p:grpSpPr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ED0E4600-C1AA-4E37-A193-FF88FE70F71D}"/>
                </a:ext>
              </a:extLst>
            </p:cNvPr>
            <p:cNvSpPr/>
            <p:nvPr/>
          </p:nvSpPr>
          <p:spPr>
            <a:xfrm>
              <a:off x="9367312" y="3740186"/>
              <a:ext cx="797336" cy="136930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76878BBF-2D3F-4563-8D2D-46D366D50E32}"/>
                </a:ext>
              </a:extLst>
            </p:cNvPr>
            <p:cNvSpPr/>
            <p:nvPr/>
          </p:nvSpPr>
          <p:spPr>
            <a:xfrm>
              <a:off x="5591944" y="4311792"/>
              <a:ext cx="797336" cy="124839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A39F0755-4A5F-4473-A0C9-62686A758239}"/>
                </a:ext>
              </a:extLst>
            </p:cNvPr>
            <p:cNvSpPr/>
            <p:nvPr/>
          </p:nvSpPr>
          <p:spPr>
            <a:xfrm>
              <a:off x="5800453" y="3740186"/>
              <a:ext cx="588827" cy="163375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315BAE1C-9A52-444D-A2F0-2E92FB0CAAC6}"/>
                </a:ext>
              </a:extLst>
            </p:cNvPr>
            <p:cNvSpPr/>
            <p:nvPr/>
          </p:nvSpPr>
          <p:spPr>
            <a:xfrm>
              <a:off x="9355262" y="4307167"/>
              <a:ext cx="797336" cy="129464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54FE1767-7781-4244-9011-E80659889E9F}"/>
                </a:ext>
              </a:extLst>
            </p:cNvPr>
            <p:cNvSpPr/>
            <p:nvPr/>
          </p:nvSpPr>
          <p:spPr>
            <a:xfrm>
              <a:off x="983431" y="1124744"/>
              <a:ext cx="3335785" cy="5472608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0FB90523-6EF4-4028-AA5E-6710F8CB8C8A}"/>
                </a:ext>
              </a:extLst>
            </p:cNvPr>
            <p:cNvSpPr/>
            <p:nvPr/>
          </p:nvSpPr>
          <p:spPr>
            <a:xfrm>
              <a:off x="6686550" y="3749448"/>
              <a:ext cx="2565179" cy="687183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AE03A75-D962-433A-8DDD-6A9BD5AFB1D7}"/>
                </a:ext>
              </a:extLst>
            </p:cNvPr>
            <p:cNvSpPr/>
            <p:nvPr/>
          </p:nvSpPr>
          <p:spPr>
            <a:xfrm>
              <a:off x="4319216" y="1124743"/>
              <a:ext cx="7609432" cy="2624705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A7CFB307-E59E-4B5C-907A-2A5533723802}"/>
                </a:ext>
              </a:extLst>
            </p:cNvPr>
            <p:cNvSpPr/>
            <p:nvPr/>
          </p:nvSpPr>
          <p:spPr>
            <a:xfrm>
              <a:off x="4319216" y="4436633"/>
              <a:ext cx="7609432" cy="2160719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Verblendung COMBI RAP">
            <a:extLst>
              <a:ext uri="{FF2B5EF4-FFF2-40B4-BE49-F238E27FC236}">
                <a16:creationId xmlns:a16="http://schemas.microsoft.com/office/drawing/2014/main" id="{F75DAF28-868E-4635-8C72-F0303E7FD443}"/>
              </a:ext>
            </a:extLst>
          </p:cNvPr>
          <p:cNvGrpSpPr/>
          <p:nvPr/>
        </p:nvGrpSpPr>
        <p:grpSpPr>
          <a:xfrm>
            <a:off x="1229870" y="1052736"/>
            <a:ext cx="10670228" cy="5616624"/>
            <a:chOff x="1229870" y="1052736"/>
            <a:chExt cx="10670228" cy="5616624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67996B53-9ACD-4EE9-A781-C01B3F0D7B0B}"/>
                </a:ext>
              </a:extLst>
            </p:cNvPr>
            <p:cNvSpPr/>
            <p:nvPr/>
          </p:nvSpPr>
          <p:spPr>
            <a:xfrm>
              <a:off x="1229870" y="1052736"/>
              <a:ext cx="4402631" cy="5472608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F1DA9C8C-6F1F-42E8-9217-2B3CD36BDA76}"/>
                </a:ext>
              </a:extLst>
            </p:cNvPr>
            <p:cNvSpPr/>
            <p:nvPr/>
          </p:nvSpPr>
          <p:spPr>
            <a:xfrm>
              <a:off x="10272464" y="1052736"/>
              <a:ext cx="1627634" cy="5472608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1F8218B2-5F72-4F85-96B3-55DD5F96A79C}"/>
                </a:ext>
              </a:extLst>
            </p:cNvPr>
            <p:cNvSpPr/>
            <p:nvPr/>
          </p:nvSpPr>
          <p:spPr>
            <a:xfrm>
              <a:off x="5591943" y="1068153"/>
              <a:ext cx="4680521" cy="1640767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B128FF8D-1FBA-41F0-8966-72CCD7AAE27E}"/>
                </a:ext>
              </a:extLst>
            </p:cNvPr>
            <p:cNvSpPr/>
            <p:nvPr/>
          </p:nvSpPr>
          <p:spPr>
            <a:xfrm>
              <a:off x="5594201" y="4322583"/>
              <a:ext cx="2335745" cy="2282667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6D60825A-5218-4B1B-B91C-CB1447CD0554}"/>
                </a:ext>
              </a:extLst>
            </p:cNvPr>
            <p:cNvSpPr/>
            <p:nvPr/>
          </p:nvSpPr>
          <p:spPr>
            <a:xfrm>
              <a:off x="7932204" y="2932334"/>
              <a:ext cx="1319526" cy="3737026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0D9D1694-A909-4AAE-818B-3F0CD55C1C96}"/>
                </a:ext>
              </a:extLst>
            </p:cNvPr>
            <p:cNvSpPr/>
            <p:nvPr/>
          </p:nvSpPr>
          <p:spPr>
            <a:xfrm>
              <a:off x="9251729" y="4322583"/>
              <a:ext cx="1020734" cy="2337517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0496A43D-B7E7-43A9-B04E-C7005F183904}"/>
                </a:ext>
              </a:extLst>
            </p:cNvPr>
            <p:cNvSpPr/>
            <p:nvPr/>
          </p:nvSpPr>
          <p:spPr>
            <a:xfrm>
              <a:off x="9251729" y="2960115"/>
              <a:ext cx="516466" cy="907741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BE126601-0501-4816-9EFB-F261A22A8F08}"/>
                </a:ext>
              </a:extLst>
            </p:cNvPr>
            <p:cNvSpPr/>
            <p:nvPr/>
          </p:nvSpPr>
          <p:spPr>
            <a:xfrm>
              <a:off x="6136770" y="3501008"/>
              <a:ext cx="1224000" cy="245511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2D94493C-00E8-4EDB-96B5-EEE777E93C90}"/>
                </a:ext>
              </a:extLst>
            </p:cNvPr>
            <p:cNvSpPr/>
            <p:nvPr/>
          </p:nvSpPr>
          <p:spPr>
            <a:xfrm>
              <a:off x="7415739" y="3494677"/>
              <a:ext cx="514207" cy="245511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D5EC27E3-B86C-456E-AD11-A7625D249EB3}"/>
                </a:ext>
              </a:extLst>
            </p:cNvPr>
            <p:cNvSpPr/>
            <p:nvPr/>
          </p:nvSpPr>
          <p:spPr>
            <a:xfrm>
              <a:off x="5594201" y="3455522"/>
              <a:ext cx="506985" cy="245511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66" name="Rechteck 65">
              <a:extLst>
                <a:ext uri="{FF2B5EF4-FFF2-40B4-BE49-F238E27FC236}">
                  <a16:creationId xmlns:a16="http://schemas.microsoft.com/office/drawing/2014/main" id="{C79355A4-0FA1-49C7-9E32-99B5D80D42DE}"/>
                </a:ext>
              </a:extLst>
            </p:cNvPr>
            <p:cNvSpPr/>
            <p:nvPr/>
          </p:nvSpPr>
          <p:spPr>
            <a:xfrm>
              <a:off x="5591943" y="2726256"/>
              <a:ext cx="221919" cy="728038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Verblendung VLBI INT+VLBI R1/R4">
            <a:extLst>
              <a:ext uri="{FF2B5EF4-FFF2-40B4-BE49-F238E27FC236}">
                <a16:creationId xmlns:a16="http://schemas.microsoft.com/office/drawing/2014/main" id="{76E9E162-E395-435D-8624-6DBEB84B58B7}"/>
              </a:ext>
            </a:extLst>
          </p:cNvPr>
          <p:cNvGrpSpPr/>
          <p:nvPr/>
        </p:nvGrpSpPr>
        <p:grpSpPr>
          <a:xfrm>
            <a:off x="988912" y="1061996"/>
            <a:ext cx="10939736" cy="5519939"/>
            <a:chOff x="988912" y="1061996"/>
            <a:chExt cx="10939736" cy="5519939"/>
          </a:xfrm>
          <a:solidFill>
            <a:srgbClr val="FFFFFF">
              <a:alpha val="89804"/>
            </a:srgbClr>
          </a:solidFill>
        </p:grpSpPr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14664A40-EBEB-4320-BB03-5C5EE338216D}"/>
                </a:ext>
              </a:extLst>
            </p:cNvPr>
            <p:cNvSpPr/>
            <p:nvPr/>
          </p:nvSpPr>
          <p:spPr>
            <a:xfrm>
              <a:off x="1288640" y="1061996"/>
              <a:ext cx="10640008" cy="2678192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51B84A11-CBE0-469A-8796-781DBDAC917D}"/>
                </a:ext>
              </a:extLst>
            </p:cNvPr>
            <p:cNvSpPr/>
            <p:nvPr/>
          </p:nvSpPr>
          <p:spPr>
            <a:xfrm>
              <a:off x="988912" y="4436635"/>
              <a:ext cx="10640008" cy="21453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FC2597DF-EE57-431F-9B38-FE891AC31A99}"/>
                </a:ext>
              </a:extLst>
            </p:cNvPr>
            <p:cNvSpPr/>
            <p:nvPr/>
          </p:nvSpPr>
          <p:spPr>
            <a:xfrm>
              <a:off x="5372098" y="3740188"/>
              <a:ext cx="6256822" cy="696446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03F8365B-1E3A-4E43-8E14-C58BA27DC9FE}"/>
                </a:ext>
              </a:extLst>
            </p:cNvPr>
            <p:cNvSpPr/>
            <p:nvPr/>
          </p:nvSpPr>
          <p:spPr>
            <a:xfrm>
              <a:off x="3410906" y="3740187"/>
              <a:ext cx="308830" cy="163375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1276D708-5C08-4062-A362-6DB009CF8A41}"/>
                </a:ext>
              </a:extLst>
            </p:cNvPr>
            <p:cNvSpPr/>
            <p:nvPr/>
          </p:nvSpPr>
          <p:spPr>
            <a:xfrm>
              <a:off x="3425051" y="4292199"/>
              <a:ext cx="308830" cy="144435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Verblendung COMBI FIN">
            <a:extLst>
              <a:ext uri="{FF2B5EF4-FFF2-40B4-BE49-F238E27FC236}">
                <a16:creationId xmlns:a16="http://schemas.microsoft.com/office/drawing/2014/main" id="{CD937D58-EC75-4C69-A7E4-306F7B2388B3}"/>
              </a:ext>
            </a:extLst>
          </p:cNvPr>
          <p:cNvGrpSpPr/>
          <p:nvPr/>
        </p:nvGrpSpPr>
        <p:grpSpPr>
          <a:xfrm>
            <a:off x="1355882" y="1061996"/>
            <a:ext cx="10632977" cy="5607364"/>
            <a:chOff x="1355882" y="1061996"/>
            <a:chExt cx="10632977" cy="5607364"/>
          </a:xfrm>
          <a:solidFill>
            <a:srgbClr val="FFFFFF">
              <a:alpha val="89804"/>
            </a:srgbClr>
          </a:solidFill>
        </p:grpSpPr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83461954-0DA7-4A45-BDD0-C10F501539C3}"/>
                </a:ext>
              </a:extLst>
            </p:cNvPr>
            <p:cNvSpPr/>
            <p:nvPr/>
          </p:nvSpPr>
          <p:spPr>
            <a:xfrm>
              <a:off x="4038092" y="3617432"/>
              <a:ext cx="4002124" cy="2923752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A871B63C-4195-4DED-959D-231278F7CCD8}"/>
                </a:ext>
              </a:extLst>
            </p:cNvPr>
            <p:cNvSpPr/>
            <p:nvPr/>
          </p:nvSpPr>
          <p:spPr>
            <a:xfrm>
              <a:off x="1427890" y="1068153"/>
              <a:ext cx="6502056" cy="2468324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6BCD196B-D16B-477B-AC96-F9E9F2A1A946}"/>
                </a:ext>
              </a:extLst>
            </p:cNvPr>
            <p:cNvSpPr/>
            <p:nvPr/>
          </p:nvSpPr>
          <p:spPr>
            <a:xfrm>
              <a:off x="1355882" y="3494678"/>
              <a:ext cx="1764958" cy="3046506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F3C60DCF-9587-461F-81E6-B9DF16B3B8B4}"/>
                </a:ext>
              </a:extLst>
            </p:cNvPr>
            <p:cNvSpPr/>
            <p:nvPr/>
          </p:nvSpPr>
          <p:spPr>
            <a:xfrm>
              <a:off x="3120841" y="4299258"/>
              <a:ext cx="977462" cy="2226086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0FFE2979-2A36-4BAD-B516-7698DF6794E8}"/>
                </a:ext>
              </a:extLst>
            </p:cNvPr>
            <p:cNvSpPr/>
            <p:nvPr/>
          </p:nvSpPr>
          <p:spPr>
            <a:xfrm>
              <a:off x="7973762" y="4322583"/>
              <a:ext cx="4015097" cy="2346777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7CF33A90-D3B9-4793-94DA-DD0D8A50C32B}"/>
                </a:ext>
              </a:extLst>
            </p:cNvPr>
            <p:cNvSpPr/>
            <p:nvPr/>
          </p:nvSpPr>
          <p:spPr>
            <a:xfrm>
              <a:off x="9747499" y="1061996"/>
              <a:ext cx="2139897" cy="280586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F2DAB438-B972-42AF-8435-B4C4E7DC9996}"/>
                </a:ext>
              </a:extLst>
            </p:cNvPr>
            <p:cNvSpPr/>
            <p:nvPr/>
          </p:nvSpPr>
          <p:spPr>
            <a:xfrm>
              <a:off x="7929946" y="2348880"/>
              <a:ext cx="1817553" cy="611236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9D647F61-71A3-4265-AE21-2406775E8585}"/>
                </a:ext>
              </a:extLst>
            </p:cNvPr>
            <p:cNvSpPr/>
            <p:nvPr/>
          </p:nvSpPr>
          <p:spPr>
            <a:xfrm>
              <a:off x="10293160" y="3867856"/>
              <a:ext cx="1377318" cy="454727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68" name="Pause">
            <a:extLst>
              <a:ext uri="{FF2B5EF4-FFF2-40B4-BE49-F238E27FC236}">
                <a16:creationId xmlns:a16="http://schemas.microsoft.com/office/drawing/2014/main" id="{EE38562D-9F0D-4783-B157-6161974C4C2F}"/>
              </a:ext>
            </a:extLst>
          </p:cNvPr>
          <p:cNvSpPr/>
          <p:nvPr/>
        </p:nvSpPr>
        <p:spPr>
          <a:xfrm>
            <a:off x="9509962" y="260648"/>
            <a:ext cx="237537" cy="20677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2" name="Text input level">
            <a:extLst>
              <a:ext uri="{FF2B5EF4-FFF2-40B4-BE49-F238E27FC236}">
                <a16:creationId xmlns:a16="http://schemas.microsoft.com/office/drawing/2014/main" id="{4080BF5D-822E-42A5-82D6-3E8FB5D35F93}"/>
              </a:ext>
            </a:extLst>
          </p:cNvPr>
          <p:cNvSpPr txBox="1"/>
          <p:nvPr/>
        </p:nvSpPr>
        <p:spPr>
          <a:xfrm>
            <a:off x="119336" y="1233336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Input level</a:t>
            </a:r>
          </a:p>
          <a:p>
            <a:pPr algn="ctr"/>
            <a:r>
              <a:rPr lang="en-US" sz="1100" b="1" dirty="0"/>
              <a:t>SNX</a:t>
            </a:r>
          </a:p>
        </p:txBody>
      </p:sp>
      <p:sp>
        <p:nvSpPr>
          <p:cNvPr id="13" name="Text NEQ level">
            <a:extLst>
              <a:ext uri="{FF2B5EF4-FFF2-40B4-BE49-F238E27FC236}">
                <a16:creationId xmlns:a16="http://schemas.microsoft.com/office/drawing/2014/main" id="{E7B51A93-544F-4740-9C50-2AB007B0B0E2}"/>
              </a:ext>
            </a:extLst>
          </p:cNvPr>
          <p:cNvSpPr txBox="1"/>
          <p:nvPr/>
        </p:nvSpPr>
        <p:spPr>
          <a:xfrm>
            <a:off x="119336" y="3897632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Normal equation level</a:t>
            </a:r>
          </a:p>
          <a:p>
            <a:pPr algn="ctr"/>
            <a:r>
              <a:rPr lang="en-US" sz="1100" b="1" dirty="0"/>
              <a:t>NEQ </a:t>
            </a:r>
          </a:p>
        </p:txBody>
      </p:sp>
      <p:sp>
        <p:nvSpPr>
          <p:cNvPr id="14" name="Text solution level">
            <a:extLst>
              <a:ext uri="{FF2B5EF4-FFF2-40B4-BE49-F238E27FC236}">
                <a16:creationId xmlns:a16="http://schemas.microsoft.com/office/drawing/2014/main" id="{00DD4F95-2477-4EFB-944A-5BF0CD8DCB1A}"/>
              </a:ext>
            </a:extLst>
          </p:cNvPr>
          <p:cNvSpPr txBox="1"/>
          <p:nvPr/>
        </p:nvSpPr>
        <p:spPr>
          <a:xfrm>
            <a:off x="119336" y="5471996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Solution level </a:t>
            </a:r>
          </a:p>
          <a:p>
            <a:pPr algn="ctr"/>
            <a:r>
              <a:rPr lang="en-US" sz="1100" b="1" dirty="0"/>
              <a:t>SOL</a:t>
            </a:r>
          </a:p>
        </p:txBody>
      </p:sp>
      <p:sp>
        <p:nvSpPr>
          <p:cNvPr id="15" name="Text transformations">
            <a:extLst>
              <a:ext uri="{FF2B5EF4-FFF2-40B4-BE49-F238E27FC236}">
                <a16:creationId xmlns:a16="http://schemas.microsoft.com/office/drawing/2014/main" id="{868F6469-3A59-4966-BB9F-845112DBE490}"/>
              </a:ext>
            </a:extLst>
          </p:cNvPr>
          <p:cNvSpPr txBox="1"/>
          <p:nvPr/>
        </p:nvSpPr>
        <p:spPr>
          <a:xfrm>
            <a:off x="227348" y="2099601"/>
            <a:ext cx="14401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Transformations</a:t>
            </a:r>
          </a:p>
          <a:p>
            <a:pPr algn="ctr"/>
            <a:r>
              <a:rPr lang="en-US" sz="1100" b="1" dirty="0"/>
              <a:t>and other</a:t>
            </a:r>
          </a:p>
          <a:p>
            <a:pPr algn="ctr"/>
            <a:r>
              <a:rPr lang="en-US" sz="1100" b="1" dirty="0"/>
              <a:t>operations for</a:t>
            </a:r>
          </a:p>
          <a:p>
            <a:pPr algn="ctr"/>
            <a:r>
              <a:rPr lang="en-US" sz="1100" b="1" dirty="0"/>
              <a:t>a consistent input</a:t>
            </a:r>
          </a:p>
          <a:p>
            <a:pPr marL="288000" indent="-171450">
              <a:buFontTx/>
              <a:buChar char="-"/>
            </a:pPr>
            <a:r>
              <a:rPr lang="en-US" sz="1100" dirty="0"/>
              <a:t>parameter</a:t>
            </a:r>
          </a:p>
          <a:p>
            <a:pPr marL="288000" indent="-171450">
              <a:buFontTx/>
              <a:buChar char="-"/>
            </a:pPr>
            <a:r>
              <a:rPr lang="en-US" sz="1100" dirty="0"/>
              <a:t>A priori</a:t>
            </a:r>
          </a:p>
          <a:p>
            <a:pPr marL="288000" indent="-171450">
              <a:buFontTx/>
              <a:buChar char="-"/>
            </a:pPr>
            <a:r>
              <a:rPr lang="en-US" sz="1100" dirty="0"/>
              <a:t>…</a:t>
            </a:r>
          </a:p>
        </p:txBody>
      </p:sp>
      <p:sp>
        <p:nvSpPr>
          <p:cNvPr id="16" name="Text constraining+solving">
            <a:extLst>
              <a:ext uri="{FF2B5EF4-FFF2-40B4-BE49-F238E27FC236}">
                <a16:creationId xmlns:a16="http://schemas.microsoft.com/office/drawing/2014/main" id="{1A055CD9-0CFF-41C7-B44B-EDE7B05BF59D}"/>
              </a:ext>
            </a:extLst>
          </p:cNvPr>
          <p:cNvSpPr txBox="1"/>
          <p:nvPr/>
        </p:nvSpPr>
        <p:spPr>
          <a:xfrm>
            <a:off x="147217" y="4720818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Constraining +</a:t>
            </a:r>
          </a:p>
          <a:p>
            <a:pPr algn="ctr"/>
            <a:r>
              <a:rPr lang="en-US" sz="1100" b="1" dirty="0"/>
              <a:t>Solving</a:t>
            </a:r>
          </a:p>
        </p:txBody>
      </p:sp>
    </p:spTree>
    <p:extLst>
      <p:ext uri="{BB962C8B-B14F-4D97-AF65-F5344CB8AC3E}">
        <p14:creationId xmlns:p14="http://schemas.microsoft.com/office/powerpoint/2010/main" val="427403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 animBg="1"/>
      <p:bldP spid="7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erblengung Folie">
            <a:extLst>
              <a:ext uri="{FF2B5EF4-FFF2-40B4-BE49-F238E27FC236}">
                <a16:creationId xmlns:a16="http://schemas.microsoft.com/office/drawing/2014/main" id="{4BEFCDCF-07EC-4309-A616-E680151A26A2}"/>
              </a:ext>
            </a:extLst>
          </p:cNvPr>
          <p:cNvSpPr/>
          <p:nvPr/>
        </p:nvSpPr>
        <p:spPr>
          <a:xfrm>
            <a:off x="119336" y="1052736"/>
            <a:ext cx="11881320" cy="574101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314245-DCC2-49F1-A19A-2253FF5A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Single-</a:t>
            </a:r>
            <a:r>
              <a:rPr lang="de-DE" dirty="0" err="1"/>
              <a:t>day</a:t>
            </a:r>
            <a:r>
              <a:rPr lang="de-DE" dirty="0"/>
              <a:t>, Single-</a:t>
            </a:r>
            <a:r>
              <a:rPr lang="de-DE" dirty="0" err="1"/>
              <a:t>technique</a:t>
            </a:r>
            <a:r>
              <a:rPr lang="de-DE" dirty="0"/>
              <a:t> Solutions</a:t>
            </a:r>
          </a:p>
        </p:txBody>
      </p:sp>
      <p:pic>
        <p:nvPicPr>
          <p:cNvPr id="6" name="scheme">
            <a:extLst>
              <a:ext uri="{FF2B5EF4-FFF2-40B4-BE49-F238E27FC236}">
                <a16:creationId xmlns:a16="http://schemas.microsoft.com/office/drawing/2014/main" id="{7180D348-3351-45C2-AAC8-F49A9D59B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98" y="1124744"/>
            <a:ext cx="10315490" cy="5472608"/>
          </a:xfrm>
          <a:prstGeom prst="rect">
            <a:avLst/>
          </a:prstGeom>
        </p:spPr>
      </p:pic>
      <p:sp>
        <p:nvSpPr>
          <p:cNvPr id="12" name="Text input level">
            <a:extLst>
              <a:ext uri="{FF2B5EF4-FFF2-40B4-BE49-F238E27FC236}">
                <a16:creationId xmlns:a16="http://schemas.microsoft.com/office/drawing/2014/main" id="{4080BF5D-822E-42A5-82D6-3E8FB5D35F93}"/>
              </a:ext>
            </a:extLst>
          </p:cNvPr>
          <p:cNvSpPr txBox="1"/>
          <p:nvPr/>
        </p:nvSpPr>
        <p:spPr>
          <a:xfrm>
            <a:off x="119336" y="1233336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Input level</a:t>
            </a:r>
          </a:p>
          <a:p>
            <a:pPr algn="ctr"/>
            <a:r>
              <a:rPr lang="en-US" sz="1100" b="1" dirty="0"/>
              <a:t>SNX</a:t>
            </a:r>
          </a:p>
        </p:txBody>
      </p:sp>
      <p:sp>
        <p:nvSpPr>
          <p:cNvPr id="13" name="Text NEQ level">
            <a:extLst>
              <a:ext uri="{FF2B5EF4-FFF2-40B4-BE49-F238E27FC236}">
                <a16:creationId xmlns:a16="http://schemas.microsoft.com/office/drawing/2014/main" id="{E7B51A93-544F-4740-9C50-2AB007B0B0E2}"/>
              </a:ext>
            </a:extLst>
          </p:cNvPr>
          <p:cNvSpPr txBox="1"/>
          <p:nvPr/>
        </p:nvSpPr>
        <p:spPr>
          <a:xfrm>
            <a:off x="119336" y="3897632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Normal equation level</a:t>
            </a:r>
          </a:p>
          <a:p>
            <a:pPr algn="ctr"/>
            <a:r>
              <a:rPr lang="en-US" sz="1100" b="1" dirty="0"/>
              <a:t>NEQ </a:t>
            </a:r>
          </a:p>
        </p:txBody>
      </p:sp>
      <p:sp>
        <p:nvSpPr>
          <p:cNvPr id="14" name="Text solution level">
            <a:extLst>
              <a:ext uri="{FF2B5EF4-FFF2-40B4-BE49-F238E27FC236}">
                <a16:creationId xmlns:a16="http://schemas.microsoft.com/office/drawing/2014/main" id="{00DD4F95-2477-4EFB-944A-5BF0CD8DCB1A}"/>
              </a:ext>
            </a:extLst>
          </p:cNvPr>
          <p:cNvSpPr txBox="1"/>
          <p:nvPr/>
        </p:nvSpPr>
        <p:spPr>
          <a:xfrm>
            <a:off x="119336" y="5471996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Solution level </a:t>
            </a:r>
          </a:p>
          <a:p>
            <a:pPr algn="ctr"/>
            <a:r>
              <a:rPr lang="en-US" sz="1100" b="1" dirty="0"/>
              <a:t>SOL</a:t>
            </a:r>
          </a:p>
        </p:txBody>
      </p:sp>
      <p:grpSp>
        <p:nvGrpSpPr>
          <p:cNvPr id="3" name="Verblendung single solution">
            <a:extLst>
              <a:ext uri="{FF2B5EF4-FFF2-40B4-BE49-F238E27FC236}">
                <a16:creationId xmlns:a16="http://schemas.microsoft.com/office/drawing/2014/main" id="{C50A3DFB-21E0-413F-8167-6BB4B22EE564}"/>
              </a:ext>
            </a:extLst>
          </p:cNvPr>
          <p:cNvGrpSpPr/>
          <p:nvPr/>
        </p:nvGrpSpPr>
        <p:grpSpPr>
          <a:xfrm>
            <a:off x="2855640" y="2060848"/>
            <a:ext cx="7632848" cy="4553724"/>
            <a:chOff x="2855640" y="2060848"/>
            <a:chExt cx="7632848" cy="4553724"/>
          </a:xfrm>
        </p:grpSpPr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E102AA92-6E7A-4087-8BC1-104D751B0B22}"/>
                </a:ext>
              </a:extLst>
            </p:cNvPr>
            <p:cNvSpPr/>
            <p:nvPr/>
          </p:nvSpPr>
          <p:spPr>
            <a:xfrm>
              <a:off x="2855640" y="3568066"/>
              <a:ext cx="1440160" cy="3046506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75" name="Rechteck 74">
              <a:extLst>
                <a:ext uri="{FF2B5EF4-FFF2-40B4-BE49-F238E27FC236}">
                  <a16:creationId xmlns:a16="http://schemas.microsoft.com/office/drawing/2014/main" id="{DADFC460-D90A-4F9A-B49B-D09D23EE5679}"/>
                </a:ext>
              </a:extLst>
            </p:cNvPr>
            <p:cNvSpPr/>
            <p:nvPr/>
          </p:nvSpPr>
          <p:spPr>
            <a:xfrm>
              <a:off x="5386496" y="3568066"/>
              <a:ext cx="5101992" cy="3046506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F897C361-79C2-45D6-B21D-21FC2B418BD4}"/>
                </a:ext>
              </a:extLst>
            </p:cNvPr>
            <p:cNvSpPr/>
            <p:nvPr/>
          </p:nvSpPr>
          <p:spPr>
            <a:xfrm>
              <a:off x="6047433" y="2060848"/>
              <a:ext cx="4009007" cy="1507218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01A5C515-FC82-4873-BC55-46CA40BDCC65}"/>
                </a:ext>
              </a:extLst>
            </p:cNvPr>
            <p:cNvSpPr/>
            <p:nvPr/>
          </p:nvSpPr>
          <p:spPr>
            <a:xfrm>
              <a:off x="4876338" y="3494630"/>
              <a:ext cx="511200" cy="150394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78" name="Rechteck 77">
              <a:extLst>
                <a:ext uri="{FF2B5EF4-FFF2-40B4-BE49-F238E27FC236}">
                  <a16:creationId xmlns:a16="http://schemas.microsoft.com/office/drawing/2014/main" id="{64C0518B-DE2D-476E-9E9A-D26112F59BD0}"/>
                </a:ext>
              </a:extLst>
            </p:cNvPr>
            <p:cNvSpPr/>
            <p:nvPr/>
          </p:nvSpPr>
          <p:spPr>
            <a:xfrm>
              <a:off x="4295800" y="3494630"/>
              <a:ext cx="568800" cy="150394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8" name="Rahmen">
            <a:extLst>
              <a:ext uri="{FF2B5EF4-FFF2-40B4-BE49-F238E27FC236}">
                <a16:creationId xmlns:a16="http://schemas.microsoft.com/office/drawing/2014/main" id="{1154576C-A437-4D12-9D28-DE6F68CE670F}"/>
              </a:ext>
            </a:extLst>
          </p:cNvPr>
          <p:cNvSpPr/>
          <p:nvPr/>
        </p:nvSpPr>
        <p:spPr>
          <a:xfrm>
            <a:off x="1685840" y="5283987"/>
            <a:ext cx="1224000" cy="1313365"/>
          </a:xfrm>
          <a:prstGeom prst="roundRect">
            <a:avLst/>
          </a:prstGeom>
          <a:noFill/>
          <a:ln w="9525">
            <a:solidFill>
              <a:schemeClr val="accent1">
                <a:alpha val="1000"/>
              </a:schemeClr>
            </a:solidFill>
            <a:prstDash val="solid"/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9" name="Rahmen">
            <a:extLst>
              <a:ext uri="{FF2B5EF4-FFF2-40B4-BE49-F238E27FC236}">
                <a16:creationId xmlns:a16="http://schemas.microsoft.com/office/drawing/2014/main" id="{69C685FF-7958-45D2-AB8B-52B3981ADC8B}"/>
              </a:ext>
            </a:extLst>
          </p:cNvPr>
          <p:cNvSpPr/>
          <p:nvPr/>
        </p:nvSpPr>
        <p:spPr>
          <a:xfrm>
            <a:off x="4264338" y="5283986"/>
            <a:ext cx="1224000" cy="1313365"/>
          </a:xfrm>
          <a:prstGeom prst="roundRect">
            <a:avLst/>
          </a:prstGeom>
          <a:noFill/>
          <a:ln w="9525">
            <a:solidFill>
              <a:schemeClr val="accent1">
                <a:alpha val="1000"/>
              </a:schemeClr>
            </a:solidFill>
            <a:prstDash val="solid"/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20" name="Rahmen">
            <a:extLst>
              <a:ext uri="{FF2B5EF4-FFF2-40B4-BE49-F238E27FC236}">
                <a16:creationId xmlns:a16="http://schemas.microsoft.com/office/drawing/2014/main" id="{8160C346-0113-4D3A-B8A0-FB48C96E769F}"/>
              </a:ext>
            </a:extLst>
          </p:cNvPr>
          <p:cNvSpPr/>
          <p:nvPr/>
        </p:nvSpPr>
        <p:spPr>
          <a:xfrm>
            <a:off x="10437299" y="5283985"/>
            <a:ext cx="1224000" cy="1313365"/>
          </a:xfrm>
          <a:prstGeom prst="roundRect">
            <a:avLst/>
          </a:prstGeom>
          <a:noFill/>
          <a:ln w="9525">
            <a:solidFill>
              <a:schemeClr val="accent1">
                <a:alpha val="1000"/>
              </a:schemeClr>
            </a:solidFill>
            <a:prstDash val="solid"/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0FC9B66-E232-4691-BF40-9306A83CDFEE}"/>
              </a:ext>
            </a:extLst>
          </p:cNvPr>
          <p:cNvSpPr/>
          <p:nvPr/>
        </p:nvSpPr>
        <p:spPr>
          <a:xfrm>
            <a:off x="0" y="1011136"/>
            <a:ext cx="12192000" cy="10136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C16F20-FD6E-498B-A36B-5FDA64698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Single-</a:t>
            </a:r>
            <a:r>
              <a:rPr lang="de-DE" dirty="0" err="1"/>
              <a:t>day</a:t>
            </a:r>
            <a:r>
              <a:rPr lang="de-DE" dirty="0"/>
              <a:t>, Single-</a:t>
            </a:r>
            <a:r>
              <a:rPr lang="de-DE" dirty="0" err="1"/>
              <a:t>technique</a:t>
            </a:r>
            <a:r>
              <a:rPr lang="de-DE" dirty="0"/>
              <a:t> Solutions				dUT1, LOD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4DE788D-9F76-48DE-ADB9-64EAB971E1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4" b="9709"/>
          <a:stretch/>
        </p:blipFill>
        <p:spPr>
          <a:xfrm>
            <a:off x="839416" y="1008000"/>
            <a:ext cx="10315490" cy="90883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5D15618-9A48-4E3D-B062-B75F50FCA3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3"/>
          <a:stretch/>
        </p:blipFill>
        <p:spPr>
          <a:xfrm>
            <a:off x="504000" y="2075696"/>
            <a:ext cx="10980000" cy="2160230"/>
          </a:xfrm>
          <a:prstGeom prst="rect">
            <a:avLst/>
          </a:prstGeom>
        </p:spPr>
      </p:pic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854F4CFF-EBA2-4F01-8519-CCE87E8C1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564001"/>
              </p:ext>
            </p:extLst>
          </p:nvPr>
        </p:nvGraphicFramePr>
        <p:xfrm>
          <a:off x="1775520" y="2204765"/>
          <a:ext cx="3096344" cy="335280"/>
        </p:xfrm>
        <a:graphic>
          <a:graphicData uri="http://schemas.openxmlformats.org/drawingml/2006/table">
            <a:tbl>
              <a:tblPr firstRow="1" bandRow="1">
                <a:solidFill>
                  <a:srgbClr val="FFFFFF">
                    <a:alpha val="80000"/>
                  </a:srgbClr>
                </a:solidFill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0026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WRMS [µs]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E54D09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F4B183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rgbClr val="A9D18E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A532A576-374A-4F75-A4F1-5C133B1CB9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9"/>
          <a:stretch/>
        </p:blipFill>
        <p:spPr>
          <a:xfrm>
            <a:off x="504000" y="3696495"/>
            <a:ext cx="10980000" cy="226974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49884FE8-C02D-4F47-A9DB-AEC56B16376B}"/>
              </a:ext>
            </a:extLst>
          </p:cNvPr>
          <p:cNvSpPr/>
          <p:nvPr/>
        </p:nvSpPr>
        <p:spPr>
          <a:xfrm>
            <a:off x="504000" y="3696496"/>
            <a:ext cx="11568664" cy="2269740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60950DFD-A2A7-4A5A-A1C8-785F9BB7360A}"/>
              </a:ext>
            </a:extLst>
          </p:cNvPr>
          <p:cNvGrpSpPr/>
          <p:nvPr/>
        </p:nvGrpSpPr>
        <p:grpSpPr>
          <a:xfrm>
            <a:off x="1487432" y="3190430"/>
            <a:ext cx="4639064" cy="4271018"/>
            <a:chOff x="1085850" y="3068960"/>
            <a:chExt cx="4639064" cy="4271018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D400F4F6-510F-40B0-A068-814F51816EE7}"/>
                </a:ext>
              </a:extLst>
            </p:cNvPr>
            <p:cNvGrpSpPr/>
            <p:nvPr/>
          </p:nvGrpSpPr>
          <p:grpSpPr>
            <a:xfrm>
              <a:off x="1085850" y="3068960"/>
              <a:ext cx="4639064" cy="4271018"/>
              <a:chOff x="1085850" y="3068960"/>
              <a:chExt cx="4639064" cy="4271018"/>
            </a:xfrm>
          </p:grpSpPr>
          <p:sp>
            <p:nvSpPr>
              <p:cNvPr id="17" name="Freihandform 6">
                <a:extLst>
                  <a:ext uri="{FF2B5EF4-FFF2-40B4-BE49-F238E27FC236}">
                    <a16:creationId xmlns:a16="http://schemas.microsoft.com/office/drawing/2014/main" id="{B850ECF2-3D32-486C-BD7B-CF72D224C643}"/>
                  </a:ext>
                </a:extLst>
              </p:cNvPr>
              <p:cNvSpPr/>
              <p:nvPr/>
            </p:nvSpPr>
            <p:spPr>
              <a:xfrm>
                <a:off x="1085850" y="3228975"/>
                <a:ext cx="2162175" cy="2171700"/>
              </a:xfrm>
              <a:custGeom>
                <a:avLst/>
                <a:gdLst>
                  <a:gd name="connsiteX0" fmla="*/ 0 w 2162175"/>
                  <a:gd name="connsiteY0" fmla="*/ 1266825 h 2171700"/>
                  <a:gd name="connsiteX1" fmla="*/ 2162175 w 2162175"/>
                  <a:gd name="connsiteY1" fmla="*/ 0 h 2171700"/>
                  <a:gd name="connsiteX2" fmla="*/ 2162175 w 2162175"/>
                  <a:gd name="connsiteY2" fmla="*/ 2171700 h 2171700"/>
                  <a:gd name="connsiteX3" fmla="*/ 0 w 2162175"/>
                  <a:gd name="connsiteY3" fmla="*/ 1266825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2175" h="2171700">
                    <a:moveTo>
                      <a:pt x="0" y="1266825"/>
                    </a:moveTo>
                    <a:lnTo>
                      <a:pt x="2162175" y="0"/>
                    </a:lnTo>
                    <a:lnTo>
                      <a:pt x="2162175" y="2171700"/>
                    </a:lnTo>
                    <a:lnTo>
                      <a:pt x="0" y="126682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0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A7ACA877-6594-4EA7-8219-71FC322EA623}"/>
                  </a:ext>
                </a:extLst>
              </p:cNvPr>
              <p:cNvSpPr/>
              <p:nvPr/>
            </p:nvSpPr>
            <p:spPr>
              <a:xfrm>
                <a:off x="2639616" y="3068960"/>
                <a:ext cx="2520000" cy="2520000"/>
              </a:xfrm>
              <a:prstGeom prst="ellipse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0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Abgerundetes Rechteck 4">
                <a:extLst>
                  <a:ext uri="{FF2B5EF4-FFF2-40B4-BE49-F238E27FC236}">
                    <a16:creationId xmlns:a16="http://schemas.microsoft.com/office/drawing/2014/main" id="{6C806557-CF89-4BA5-A3C9-179C3A32DE88}"/>
                  </a:ext>
                </a:extLst>
              </p:cNvPr>
              <p:cNvSpPr/>
              <p:nvPr/>
            </p:nvSpPr>
            <p:spPr>
              <a:xfrm rot="2881936">
                <a:off x="4600510" y="5337855"/>
                <a:ext cx="311229" cy="162283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0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Abgerundetes Rechteck 9">
                <a:extLst>
                  <a:ext uri="{FF2B5EF4-FFF2-40B4-BE49-F238E27FC236}">
                    <a16:creationId xmlns:a16="http://schemas.microsoft.com/office/drawing/2014/main" id="{A79681B8-99A4-4D84-929A-DD2F187DCD0D}"/>
                  </a:ext>
                </a:extLst>
              </p:cNvPr>
              <p:cNvSpPr/>
              <p:nvPr/>
            </p:nvSpPr>
            <p:spPr>
              <a:xfrm rot="2881936">
                <a:off x="4531658" y="6146723"/>
                <a:ext cx="2068603" cy="317908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000" dirty="0" err="1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2116CCB6-98AA-4CB2-93B9-4BAF33966C91}"/>
                </a:ext>
              </a:extLst>
            </p:cNvPr>
            <p:cNvCxnSpPr/>
            <p:nvPr/>
          </p:nvCxnSpPr>
          <p:spPr>
            <a:xfrm>
              <a:off x="4126658" y="4293096"/>
              <a:ext cx="0" cy="50400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8BA273AC-3716-48C0-92EE-706ACDCF3480}"/>
                </a:ext>
              </a:extLst>
            </p:cNvPr>
            <p:cNvSpPr txBox="1"/>
            <p:nvPr/>
          </p:nvSpPr>
          <p:spPr>
            <a:xfrm>
              <a:off x="4126658" y="4332126"/>
              <a:ext cx="10306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2400" b="1" dirty="0"/>
                <a:t>-7.8 µs</a:t>
              </a:r>
            </a:p>
          </p:txBody>
        </p:sp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94D23DE8-161E-4405-93D7-F213D78DE44B}"/>
              </a:ext>
            </a:extLst>
          </p:cNvPr>
          <p:cNvSpPr txBox="1"/>
          <p:nvPr/>
        </p:nvSpPr>
        <p:spPr>
          <a:xfrm>
            <a:off x="5819798" y="4033215"/>
            <a:ext cx="6577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GNSS LOD-Bias of -7.8 µs per day</a:t>
            </a:r>
          </a:p>
          <a:p>
            <a:r>
              <a:rPr lang="en-US" dirty="0"/>
              <a:t>Can also be detected in a drift of the dUT1 parameter estimated</a:t>
            </a:r>
          </a:p>
          <a:p>
            <a:r>
              <a:rPr lang="en-US" dirty="0"/>
              <a:t>in the GNSS multi-day intra-technique combination (n-GNSS)</a:t>
            </a:r>
          </a:p>
          <a:p>
            <a:r>
              <a:rPr lang="en-US" dirty="0">
                <a:sym typeface="Wingdings" panose="05000000000000000000" pitchFamily="2" charset="2"/>
              </a:rPr>
              <a:t> Corrected for further combinations </a:t>
            </a:r>
            <a:endParaRPr lang="en-US" dirty="0"/>
          </a:p>
        </p:txBody>
      </p:sp>
      <p:sp>
        <p:nvSpPr>
          <p:cNvPr id="22" name="Rahmen VLBI INT">
            <a:extLst>
              <a:ext uri="{FF2B5EF4-FFF2-40B4-BE49-F238E27FC236}">
                <a16:creationId xmlns:a16="http://schemas.microsoft.com/office/drawing/2014/main" id="{CDA208DE-FD13-44F6-9403-FC4D21C641A9}"/>
              </a:ext>
            </a:extLst>
          </p:cNvPr>
          <p:cNvSpPr/>
          <p:nvPr/>
        </p:nvSpPr>
        <p:spPr>
          <a:xfrm>
            <a:off x="1070811" y="1184026"/>
            <a:ext cx="1154855" cy="715967"/>
          </a:xfrm>
          <a:prstGeom prst="roundRect">
            <a:avLst/>
          </a:prstGeom>
          <a:noFill/>
          <a:ln w="9525">
            <a:solidFill>
              <a:schemeClr val="accent1">
                <a:alpha val="1000"/>
              </a:schemeClr>
            </a:solidFill>
            <a:prstDash val="solid"/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23" name="Rahmen VLBI INT">
            <a:extLst>
              <a:ext uri="{FF2B5EF4-FFF2-40B4-BE49-F238E27FC236}">
                <a16:creationId xmlns:a16="http://schemas.microsoft.com/office/drawing/2014/main" id="{817718CE-0C49-4909-B75A-8CB812252222}"/>
              </a:ext>
            </a:extLst>
          </p:cNvPr>
          <p:cNvSpPr/>
          <p:nvPr/>
        </p:nvSpPr>
        <p:spPr>
          <a:xfrm>
            <a:off x="9817200" y="1188000"/>
            <a:ext cx="1154855" cy="715967"/>
          </a:xfrm>
          <a:prstGeom prst="roundRect">
            <a:avLst/>
          </a:prstGeom>
          <a:noFill/>
          <a:ln w="9525">
            <a:solidFill>
              <a:schemeClr val="accent1">
                <a:alpha val="1000"/>
              </a:schemeClr>
            </a:solidFill>
            <a:prstDash val="solid"/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24" name="Rahmen VLBI INT">
            <a:extLst>
              <a:ext uri="{FF2B5EF4-FFF2-40B4-BE49-F238E27FC236}">
                <a16:creationId xmlns:a16="http://schemas.microsoft.com/office/drawing/2014/main" id="{470AD07E-5AD9-4DCE-808D-5DD901E819E1}"/>
              </a:ext>
            </a:extLst>
          </p:cNvPr>
          <p:cNvSpPr/>
          <p:nvPr/>
        </p:nvSpPr>
        <p:spPr>
          <a:xfrm>
            <a:off x="3601613" y="1186779"/>
            <a:ext cx="1154855" cy="715967"/>
          </a:xfrm>
          <a:prstGeom prst="roundRect">
            <a:avLst/>
          </a:prstGeom>
          <a:noFill/>
          <a:ln w="9525">
            <a:solidFill>
              <a:schemeClr val="accent1">
                <a:alpha val="1000"/>
              </a:schemeClr>
            </a:solidFill>
            <a:prstDash val="solid"/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25" name="Textfeld: Reference Bull A">
            <a:extLst>
              <a:ext uri="{FF2B5EF4-FFF2-40B4-BE49-F238E27FC236}">
                <a16:creationId xmlns:a16="http://schemas.microsoft.com/office/drawing/2014/main" id="{79DA8C6F-592F-4106-BF40-181051603079}"/>
              </a:ext>
            </a:extLst>
          </p:cNvPr>
          <p:cNvSpPr txBox="1"/>
          <p:nvPr/>
        </p:nvSpPr>
        <p:spPr>
          <a:xfrm>
            <a:off x="8544272" y="2263887"/>
            <a:ext cx="2610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Reference series: IERS-Bulletin-A</a:t>
            </a:r>
          </a:p>
        </p:txBody>
      </p:sp>
    </p:spTree>
    <p:extLst>
      <p:ext uri="{BB962C8B-B14F-4D97-AF65-F5344CB8AC3E}">
        <p14:creationId xmlns:p14="http://schemas.microsoft.com/office/powerpoint/2010/main" val="10569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16F20-FD6E-498B-A36B-5FDA64698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Single-</a:t>
            </a:r>
            <a:r>
              <a:rPr lang="de-DE" dirty="0" err="1"/>
              <a:t>day</a:t>
            </a:r>
            <a:r>
              <a:rPr lang="de-DE" dirty="0"/>
              <a:t>, Single-</a:t>
            </a:r>
            <a:r>
              <a:rPr lang="de-DE" dirty="0" err="1"/>
              <a:t>technique</a:t>
            </a:r>
            <a:r>
              <a:rPr lang="de-DE" dirty="0"/>
              <a:t> Solutions				x-, y-pole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85F4CC8-B20B-4CAD-9484-487E3571EE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0"/>
          <a:stretch/>
        </p:blipFill>
        <p:spPr>
          <a:xfrm>
            <a:off x="498270" y="3834048"/>
            <a:ext cx="10980000" cy="220489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271C0E9-9E2C-4EE9-835A-B94DAD4854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7" b="18370"/>
          <a:stretch/>
        </p:blipFill>
        <p:spPr>
          <a:xfrm>
            <a:off x="498667" y="2105855"/>
            <a:ext cx="10980000" cy="1686092"/>
          </a:xfrm>
          <a:prstGeom prst="rect">
            <a:avLst/>
          </a:prstGeom>
        </p:spPr>
      </p:pic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E1761325-D8E0-4957-AC22-AECB26B65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199349"/>
              </p:ext>
            </p:extLst>
          </p:nvPr>
        </p:nvGraphicFramePr>
        <p:xfrm>
          <a:off x="8040216" y="5048044"/>
          <a:ext cx="3096344" cy="335280"/>
        </p:xfrm>
        <a:graphic>
          <a:graphicData uri="http://schemas.openxmlformats.org/drawingml/2006/table">
            <a:tbl>
              <a:tblPr firstRow="1" bandRow="1">
                <a:solidFill>
                  <a:srgbClr val="FFFFFF">
                    <a:alpha val="80000"/>
                  </a:srgbClr>
                </a:solidFill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0026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WRMS [µ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as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F4B183"/>
                          </a:solidFill>
                        </a:rPr>
                        <a:t>108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5B9BD5"/>
                          </a:solidFill>
                        </a:rPr>
                        <a:t>42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rgbClr val="A9D18E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FCF9575E-F530-4628-815C-9F4102C08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504753"/>
              </p:ext>
            </p:extLst>
          </p:nvPr>
        </p:nvGraphicFramePr>
        <p:xfrm>
          <a:off x="8040216" y="3284984"/>
          <a:ext cx="3096344" cy="335280"/>
        </p:xfrm>
        <a:graphic>
          <a:graphicData uri="http://schemas.openxmlformats.org/drawingml/2006/table">
            <a:tbl>
              <a:tblPr firstRow="1" bandRow="1">
                <a:solidFill>
                  <a:srgbClr val="FFFFFF">
                    <a:alpha val="80000"/>
                  </a:srgbClr>
                </a:solidFill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0026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WRMS [µ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as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F4B183"/>
                          </a:solidFill>
                        </a:rPr>
                        <a:t>108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5B9BD5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rgbClr val="A9D18E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FD570FD8-FA2C-4250-B1D7-540430A05028}"/>
              </a:ext>
            </a:extLst>
          </p:cNvPr>
          <p:cNvSpPr/>
          <p:nvPr/>
        </p:nvSpPr>
        <p:spPr>
          <a:xfrm>
            <a:off x="0" y="1011136"/>
            <a:ext cx="12192000" cy="10136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54DB607-D0A7-449E-8A24-37D46D889B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4" b="9709"/>
          <a:stretch/>
        </p:blipFill>
        <p:spPr>
          <a:xfrm>
            <a:off x="839416" y="1008000"/>
            <a:ext cx="10315490" cy="908832"/>
          </a:xfrm>
          <a:prstGeom prst="rect">
            <a:avLst/>
          </a:prstGeom>
        </p:spPr>
      </p:pic>
      <p:sp>
        <p:nvSpPr>
          <p:cNvPr id="15" name="Rahmen VLBI INT">
            <a:extLst>
              <a:ext uri="{FF2B5EF4-FFF2-40B4-BE49-F238E27FC236}">
                <a16:creationId xmlns:a16="http://schemas.microsoft.com/office/drawing/2014/main" id="{5DAC7826-5E80-4F79-B9AA-DFF43DE6FF42}"/>
              </a:ext>
            </a:extLst>
          </p:cNvPr>
          <p:cNvSpPr/>
          <p:nvPr/>
        </p:nvSpPr>
        <p:spPr>
          <a:xfrm>
            <a:off x="1070811" y="1184026"/>
            <a:ext cx="1154855" cy="715967"/>
          </a:xfrm>
          <a:prstGeom prst="roundRect">
            <a:avLst/>
          </a:prstGeom>
          <a:noFill/>
          <a:ln w="9525">
            <a:solidFill>
              <a:schemeClr val="accent1">
                <a:alpha val="1000"/>
              </a:schemeClr>
            </a:solidFill>
            <a:prstDash val="solid"/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6" name="Rahmen VLBI INT">
            <a:extLst>
              <a:ext uri="{FF2B5EF4-FFF2-40B4-BE49-F238E27FC236}">
                <a16:creationId xmlns:a16="http://schemas.microsoft.com/office/drawing/2014/main" id="{87D9FA81-E73C-4170-8769-A93DE1D67175}"/>
              </a:ext>
            </a:extLst>
          </p:cNvPr>
          <p:cNvSpPr/>
          <p:nvPr/>
        </p:nvSpPr>
        <p:spPr>
          <a:xfrm>
            <a:off x="9817200" y="1188000"/>
            <a:ext cx="1154855" cy="715967"/>
          </a:xfrm>
          <a:prstGeom prst="roundRect">
            <a:avLst/>
          </a:prstGeom>
          <a:noFill/>
          <a:ln w="9525">
            <a:solidFill>
              <a:schemeClr val="accent1">
                <a:alpha val="1000"/>
              </a:schemeClr>
            </a:solidFill>
            <a:prstDash val="solid"/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17" name="Rahmen VLBI INT">
            <a:extLst>
              <a:ext uri="{FF2B5EF4-FFF2-40B4-BE49-F238E27FC236}">
                <a16:creationId xmlns:a16="http://schemas.microsoft.com/office/drawing/2014/main" id="{FF105EB1-E2D0-4D14-B9D4-86AE192C4EA2}"/>
              </a:ext>
            </a:extLst>
          </p:cNvPr>
          <p:cNvSpPr/>
          <p:nvPr/>
        </p:nvSpPr>
        <p:spPr>
          <a:xfrm>
            <a:off x="3601613" y="1186779"/>
            <a:ext cx="1154855" cy="715967"/>
          </a:xfrm>
          <a:prstGeom prst="roundRect">
            <a:avLst/>
          </a:prstGeom>
          <a:noFill/>
          <a:ln w="9525">
            <a:solidFill>
              <a:schemeClr val="accent1">
                <a:alpha val="1000"/>
              </a:schemeClr>
            </a:solidFill>
            <a:prstDash val="solid"/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72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erblengung Folie">
            <a:extLst>
              <a:ext uri="{FF2B5EF4-FFF2-40B4-BE49-F238E27FC236}">
                <a16:creationId xmlns:a16="http://schemas.microsoft.com/office/drawing/2014/main" id="{4BEFCDCF-07EC-4309-A616-E680151A26A2}"/>
              </a:ext>
            </a:extLst>
          </p:cNvPr>
          <p:cNvSpPr/>
          <p:nvPr/>
        </p:nvSpPr>
        <p:spPr>
          <a:xfrm>
            <a:off x="119336" y="1052736"/>
            <a:ext cx="11881320" cy="574101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314245-DCC2-49F1-A19A-2253FF5A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Scaling</a:t>
            </a:r>
            <a:r>
              <a:rPr lang="de-DE" dirty="0"/>
              <a:t> </a:t>
            </a:r>
            <a:r>
              <a:rPr lang="en-US" dirty="0"/>
              <a:t>of the technique-specific NEQs</a:t>
            </a:r>
            <a:endParaRPr lang="de-DE" dirty="0"/>
          </a:p>
        </p:txBody>
      </p:sp>
      <p:pic>
        <p:nvPicPr>
          <p:cNvPr id="6" name="scheme">
            <a:extLst>
              <a:ext uri="{FF2B5EF4-FFF2-40B4-BE49-F238E27FC236}">
                <a16:creationId xmlns:a16="http://schemas.microsoft.com/office/drawing/2014/main" id="{7180D348-3351-45C2-AAC8-F49A9D59B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98" y="1124744"/>
            <a:ext cx="10315490" cy="5472608"/>
          </a:xfrm>
          <a:prstGeom prst="rect">
            <a:avLst/>
          </a:prstGeom>
        </p:spPr>
      </p:pic>
      <p:sp>
        <p:nvSpPr>
          <p:cNvPr id="81" name="Rahmen">
            <a:extLst>
              <a:ext uri="{FF2B5EF4-FFF2-40B4-BE49-F238E27FC236}">
                <a16:creationId xmlns:a16="http://schemas.microsoft.com/office/drawing/2014/main" id="{141DC041-E99B-49CF-9F35-BC45CC445B78}"/>
              </a:ext>
            </a:extLst>
          </p:cNvPr>
          <p:cNvSpPr/>
          <p:nvPr/>
        </p:nvSpPr>
        <p:spPr>
          <a:xfrm>
            <a:off x="6804000" y="2898000"/>
            <a:ext cx="2443075" cy="792088"/>
          </a:xfrm>
          <a:prstGeom prst="roundRect">
            <a:avLst/>
          </a:prstGeom>
          <a:noFill/>
          <a:ln w="9525">
            <a:solidFill>
              <a:schemeClr val="accent1">
                <a:alpha val="1000"/>
              </a:schemeClr>
            </a:solidFill>
            <a:prstDash val="solid"/>
          </a:ln>
          <a:effectLst>
            <a:glow rad="762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grpSp>
        <p:nvGrpSpPr>
          <p:cNvPr id="3" name="Verblendung Weighting">
            <a:extLst>
              <a:ext uri="{FF2B5EF4-FFF2-40B4-BE49-F238E27FC236}">
                <a16:creationId xmlns:a16="http://schemas.microsoft.com/office/drawing/2014/main" id="{4C258659-50E5-434C-98B8-96C471FF26B0}"/>
              </a:ext>
            </a:extLst>
          </p:cNvPr>
          <p:cNvGrpSpPr/>
          <p:nvPr/>
        </p:nvGrpSpPr>
        <p:grpSpPr>
          <a:xfrm>
            <a:off x="1314630" y="1044596"/>
            <a:ext cx="10713715" cy="5705404"/>
            <a:chOff x="1314630" y="1044596"/>
            <a:chExt cx="10713715" cy="5705404"/>
          </a:xfrm>
        </p:grpSpPr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E102AA92-6E7A-4087-8BC1-104D751B0B22}"/>
                </a:ext>
              </a:extLst>
            </p:cNvPr>
            <p:cNvSpPr/>
            <p:nvPr/>
          </p:nvSpPr>
          <p:spPr>
            <a:xfrm>
              <a:off x="3075785" y="1062000"/>
              <a:ext cx="2648399" cy="2493016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01A5C515-FC82-4873-BC55-46CA40BDCC65}"/>
                </a:ext>
              </a:extLst>
            </p:cNvPr>
            <p:cNvSpPr/>
            <p:nvPr/>
          </p:nvSpPr>
          <p:spPr>
            <a:xfrm>
              <a:off x="10267190" y="1052736"/>
              <a:ext cx="1761155" cy="5697264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EA4F3E4E-A84D-407D-936F-E2813B8ADAE9}"/>
                </a:ext>
              </a:extLst>
            </p:cNvPr>
            <p:cNvSpPr/>
            <p:nvPr/>
          </p:nvSpPr>
          <p:spPr>
            <a:xfrm>
              <a:off x="4076759" y="3636106"/>
              <a:ext cx="1515185" cy="2889237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D00052A6-905D-4F9D-A92F-7E5967E0EB9C}"/>
                </a:ext>
              </a:extLst>
            </p:cNvPr>
            <p:cNvSpPr/>
            <p:nvPr/>
          </p:nvSpPr>
          <p:spPr>
            <a:xfrm>
              <a:off x="4846084" y="3573016"/>
              <a:ext cx="45719" cy="6309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4989BDB8-1C57-418C-AC13-1D26D8A59803}"/>
                </a:ext>
              </a:extLst>
            </p:cNvPr>
            <p:cNvSpPr/>
            <p:nvPr/>
          </p:nvSpPr>
          <p:spPr>
            <a:xfrm>
              <a:off x="1314630" y="1044596"/>
              <a:ext cx="1761155" cy="5624764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 input level">
            <a:extLst>
              <a:ext uri="{FF2B5EF4-FFF2-40B4-BE49-F238E27FC236}">
                <a16:creationId xmlns:a16="http://schemas.microsoft.com/office/drawing/2014/main" id="{4080BF5D-822E-42A5-82D6-3E8FB5D35F93}"/>
              </a:ext>
            </a:extLst>
          </p:cNvPr>
          <p:cNvSpPr txBox="1"/>
          <p:nvPr/>
        </p:nvSpPr>
        <p:spPr>
          <a:xfrm>
            <a:off x="119336" y="1233336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Input level</a:t>
            </a:r>
          </a:p>
          <a:p>
            <a:pPr algn="ctr"/>
            <a:r>
              <a:rPr lang="en-US" sz="1100" b="1" dirty="0"/>
              <a:t>SNX</a:t>
            </a:r>
          </a:p>
        </p:txBody>
      </p:sp>
      <p:sp>
        <p:nvSpPr>
          <p:cNvPr id="13" name="Text NEQ level">
            <a:extLst>
              <a:ext uri="{FF2B5EF4-FFF2-40B4-BE49-F238E27FC236}">
                <a16:creationId xmlns:a16="http://schemas.microsoft.com/office/drawing/2014/main" id="{E7B51A93-544F-4740-9C50-2AB007B0B0E2}"/>
              </a:ext>
            </a:extLst>
          </p:cNvPr>
          <p:cNvSpPr txBox="1"/>
          <p:nvPr/>
        </p:nvSpPr>
        <p:spPr>
          <a:xfrm>
            <a:off x="119336" y="3897632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Normal equation level</a:t>
            </a:r>
          </a:p>
          <a:p>
            <a:pPr algn="ctr"/>
            <a:r>
              <a:rPr lang="en-US" sz="1100" b="1" dirty="0"/>
              <a:t>NEQ </a:t>
            </a:r>
          </a:p>
        </p:txBody>
      </p:sp>
      <p:sp>
        <p:nvSpPr>
          <p:cNvPr id="14" name="Text solution level">
            <a:extLst>
              <a:ext uri="{FF2B5EF4-FFF2-40B4-BE49-F238E27FC236}">
                <a16:creationId xmlns:a16="http://schemas.microsoft.com/office/drawing/2014/main" id="{00DD4F95-2477-4EFB-944A-5BF0CD8DCB1A}"/>
              </a:ext>
            </a:extLst>
          </p:cNvPr>
          <p:cNvSpPr txBox="1"/>
          <p:nvPr/>
        </p:nvSpPr>
        <p:spPr>
          <a:xfrm>
            <a:off x="119336" y="5471996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Solution level </a:t>
            </a:r>
          </a:p>
          <a:p>
            <a:pPr algn="ctr"/>
            <a:r>
              <a:rPr lang="en-US" sz="1100" b="1" dirty="0"/>
              <a:t>SOL</a:t>
            </a:r>
          </a:p>
        </p:txBody>
      </p:sp>
    </p:spTree>
    <p:extLst>
      <p:ext uri="{BB962C8B-B14F-4D97-AF65-F5344CB8AC3E}">
        <p14:creationId xmlns:p14="http://schemas.microsoft.com/office/powerpoint/2010/main" val="207510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theme/theme1.xml><?xml version="1.0" encoding="utf-8"?>
<a:theme xmlns:a="http://schemas.openxmlformats.org/drawingml/2006/main" name="1_BReg_PowerPoint">
  <a:themeElements>
    <a:clrScheme name="Benutzerdefiniert 112">
      <a:dk1>
        <a:sysClr val="windowText" lastClr="000000"/>
      </a:dk1>
      <a:lt1>
        <a:sysClr val="window" lastClr="FFFFFF"/>
      </a:lt1>
      <a:dk2>
        <a:srgbClr val="5F316E"/>
      </a:dk2>
      <a:lt2>
        <a:srgbClr val="C0003C"/>
      </a:lt2>
      <a:accent1>
        <a:srgbClr val="F9E03A"/>
      </a:accent1>
      <a:accent2>
        <a:srgbClr val="C1CA31"/>
      </a:accent2>
      <a:accent3>
        <a:srgbClr val="005C45"/>
      </a:accent3>
      <a:accent4>
        <a:srgbClr val="004B76"/>
      </a:accent4>
      <a:accent5>
        <a:srgbClr val="0077B6"/>
      </a:accent5>
      <a:accent6>
        <a:srgbClr val="80CDEC"/>
      </a:accent6>
      <a:hlink>
        <a:srgbClr val="000000"/>
      </a:hlink>
      <a:folHlink>
        <a:srgbClr val="00000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2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1">
      <a:srgbClr val="5F306E"/>
    </a:custClr>
    <a:custClr name="2">
      <a:srgbClr val="770F2C"/>
    </a:custClr>
    <a:custClr name="3">
      <a:srgbClr val="C0003B"/>
    </a:custClr>
    <a:custClr name="4">
      <a:srgbClr val="CD5037"/>
    </a:custClr>
    <a:custClr name="5">
      <a:srgbClr val="F7BB3C"/>
    </a:custClr>
    <a:custClr name="6">
      <a:srgbClr val="F8DF39"/>
    </a:custClr>
    <a:custClr name="7">
      <a:srgbClr val="C1CA30"/>
    </a:custClr>
    <a:custClr name="8">
      <a:srgbClr val="597C39"/>
    </a:custClr>
    <a:custClr name="9">
      <a:srgbClr val="005C45"/>
    </a:custClr>
    <a:custClr name="10">
      <a:srgbClr val="008549"/>
    </a:custClr>
    <a:custClr name="11">
      <a:srgbClr val="00818B"/>
    </a:custClr>
    <a:custClr name="12">
      <a:srgbClr val="80CDEB"/>
    </a:custClr>
    <a:custClr name="13">
      <a:srgbClr val="0077B6"/>
    </a:custClr>
    <a:custClr name="14">
      <a:srgbClr val="007093"/>
    </a:custClr>
    <a:custClr name="15">
      <a:srgbClr val="004A75"/>
    </a:custClr>
    <a:custClr name="16">
      <a:srgbClr val="566063"/>
    </a:custClr>
    <a:custClr name="17">
      <a:srgbClr val="BDC5C8"/>
    </a:custClr>
  </a:custClrLst>
  <a:extLst>
    <a:ext uri="{05A4C25C-085E-4340-85A3-A5531E510DB2}">
      <thm15:themeFamily xmlns:thm15="http://schemas.microsoft.com/office/thememl/2012/main" name="BKG_Wettzell_Bild3_eng.potx" id="{A03B86EA-94FE-4B0A-93DB-6E3F69D4DA10}" vid="{F844A767-C05F-40AC-91D2-BEB4256FC878}"/>
    </a:ext>
  </a:extLst>
</a:theme>
</file>

<file path=ppt/theme/theme2.xml><?xml version="1.0" encoding="utf-8"?>
<a:theme xmlns:a="http://schemas.openxmlformats.org/drawingml/2006/main" name="Larissa-Design">
  <a:themeElements>
    <a:clrScheme name="Benutzerdefiniert 112">
      <a:dk1>
        <a:sysClr val="windowText" lastClr="000000"/>
      </a:dk1>
      <a:lt1>
        <a:sysClr val="window" lastClr="FFFFFF"/>
      </a:lt1>
      <a:dk2>
        <a:srgbClr val="5F316E"/>
      </a:dk2>
      <a:lt2>
        <a:srgbClr val="C0003C"/>
      </a:lt2>
      <a:accent1>
        <a:srgbClr val="F9E03A"/>
      </a:accent1>
      <a:accent2>
        <a:srgbClr val="C1CA31"/>
      </a:accent2>
      <a:accent3>
        <a:srgbClr val="005C45"/>
      </a:accent3>
      <a:accent4>
        <a:srgbClr val="004B76"/>
      </a:accent4>
      <a:accent5>
        <a:srgbClr val="0077B6"/>
      </a:accent5>
      <a:accent6>
        <a:srgbClr val="80CDEC"/>
      </a:accent6>
      <a:hlink>
        <a:srgbClr val="000000"/>
      </a:hlink>
      <a:folHlink>
        <a:srgbClr val="000000"/>
      </a:folHlink>
    </a:clrScheme>
    <a:fontScheme name="_BReg PPT">
      <a:majorFont>
        <a:latin typeface="BundesSerif Office"/>
        <a:ea typeface=""/>
        <a:cs typeface=""/>
      </a:majorFont>
      <a:minorFont>
        <a:latin typeface="BundesSans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Benutzerdefiniert 112">
      <a:dk1>
        <a:sysClr val="windowText" lastClr="000000"/>
      </a:dk1>
      <a:lt1>
        <a:sysClr val="window" lastClr="FFFFFF"/>
      </a:lt1>
      <a:dk2>
        <a:srgbClr val="5F316E"/>
      </a:dk2>
      <a:lt2>
        <a:srgbClr val="C0003C"/>
      </a:lt2>
      <a:accent1>
        <a:srgbClr val="F9E03A"/>
      </a:accent1>
      <a:accent2>
        <a:srgbClr val="C1CA31"/>
      </a:accent2>
      <a:accent3>
        <a:srgbClr val="005C45"/>
      </a:accent3>
      <a:accent4>
        <a:srgbClr val="004B76"/>
      </a:accent4>
      <a:accent5>
        <a:srgbClr val="0077B6"/>
      </a:accent5>
      <a:accent6>
        <a:srgbClr val="80CDEC"/>
      </a:accent6>
      <a:hlink>
        <a:srgbClr val="000000"/>
      </a:hlink>
      <a:folHlink>
        <a:srgbClr val="000000"/>
      </a:folHlink>
    </a:clrScheme>
    <a:fontScheme name="_BReg PPT">
      <a:majorFont>
        <a:latin typeface="BundesSerif Office"/>
        <a:ea typeface=""/>
        <a:cs typeface=""/>
      </a:majorFont>
      <a:minorFont>
        <a:latin typeface="BundesSans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2021-03-18_EVGA</Template>
  <TotalTime>0</TotalTime>
  <Words>1498</Words>
  <Application>Microsoft Office PowerPoint</Application>
  <PresentationFormat>Breitbild</PresentationFormat>
  <Paragraphs>312</Paragraphs>
  <Slides>19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9" baseType="lpstr">
      <vt:lpstr>Arial</vt:lpstr>
      <vt:lpstr>Arial Unicode MS</vt:lpstr>
      <vt:lpstr>BundesSans Office</vt:lpstr>
      <vt:lpstr>Calibri</vt:lpstr>
      <vt:lpstr>Cambria</vt:lpstr>
      <vt:lpstr>Freestyle Script</vt:lpstr>
      <vt:lpstr>Symbol</vt:lpstr>
      <vt:lpstr>Trebuchet MS</vt:lpstr>
      <vt:lpstr>Wingdings</vt:lpstr>
      <vt:lpstr>1_BReg_PowerPoint</vt:lpstr>
      <vt:lpstr>Combination of GNSS and VLBI data for consistent estimation of Earth Rotation Parameters Display Material </vt:lpstr>
      <vt:lpstr>Agenda</vt:lpstr>
      <vt:lpstr>Motivation – Combination of GNSS, VLBI and SLR at NEQ level </vt:lpstr>
      <vt:lpstr>Input for Combination</vt:lpstr>
      <vt:lpstr>Combination Scheme</vt:lpstr>
      <vt:lpstr>Single-day, Single-technique Solutions</vt:lpstr>
      <vt:lpstr>Single-day, Single-technique Solutions    dUT1, LOD</vt:lpstr>
      <vt:lpstr>Single-day, Single-technique Solutions    x-, y-pole</vt:lpstr>
      <vt:lpstr>Scaling of the technique-specific NEQs</vt:lpstr>
      <vt:lpstr>Scaling of the technique-specific NEQs</vt:lpstr>
      <vt:lpstr>Scaling of the technique-specific NEQs</vt:lpstr>
      <vt:lpstr>Constraining – Overview</vt:lpstr>
      <vt:lpstr>Multi-day Combination of VLBI Intensives and GNSS – COMBI RAP Solutions</vt:lpstr>
      <vt:lpstr>Multi-day Combination of VLBI Intensives and GNSS – COMBI RAP Solutions</vt:lpstr>
      <vt:lpstr>Multi-day Combination of VLBI Intensives, VLBI R1/R4 and GNSS – COMBI FIN Solutions</vt:lpstr>
      <vt:lpstr>Multi-day Combination of VLBI Intensives, VLBI R1/R4 and GNSS – COMBI FIN Solutions</vt:lpstr>
      <vt:lpstr>Summary</vt:lpstr>
      <vt:lpstr>Outlook</vt:lpstr>
      <vt:lpstr>PowerPoint-Präsentation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2018-04-18T09:08:37Z</cp:lastPrinted>
  <dcterms:created xsi:type="dcterms:W3CDTF">2021-03-10T08:24:51Z</dcterms:created>
  <dcterms:modified xsi:type="dcterms:W3CDTF">2022-05-21T12:47:46Z</dcterms:modified>
</cp:coreProperties>
</file>