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5"/>
  </p:notesMasterIdLst>
  <p:sldIdLst>
    <p:sldId id="256" r:id="rId2"/>
    <p:sldId id="259" r:id="rId3"/>
    <p:sldId id="257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7"/>
    <p:restoredTop sz="94675"/>
  </p:normalViewPr>
  <p:slideViewPr>
    <p:cSldViewPr snapToGrid="0" snapToObjects="1">
      <p:cViewPr varScale="1">
        <p:scale>
          <a:sx n="82" d="100"/>
          <a:sy n="82" d="100"/>
        </p:scale>
        <p:origin x="691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DA9407-ADA8-45C3-A75D-5D5E04777794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E8DCF-D4FD-4102-B6FF-F5BBA50B5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81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2 M-</a:t>
            </a:r>
            <a:r>
              <a:rPr lang="hr-HR" dirty="0" err="1"/>
              <a:t>class</a:t>
            </a:r>
            <a:r>
              <a:rPr lang="hr-HR" dirty="0"/>
              <a:t> </a:t>
            </a:r>
            <a:r>
              <a:rPr lang="hr-HR" dirty="0" err="1"/>
              <a:t>flares</a:t>
            </a:r>
            <a:r>
              <a:rPr lang="hr-HR" dirty="0"/>
              <a:t> (~3 </a:t>
            </a:r>
            <a:r>
              <a:rPr lang="hr-HR" dirty="0" err="1"/>
              <a:t>hrs</a:t>
            </a:r>
            <a:r>
              <a:rPr lang="hr-HR" dirty="0"/>
              <a:t> </a:t>
            </a:r>
            <a:r>
              <a:rPr lang="hr-HR" dirty="0" err="1"/>
              <a:t>difference</a:t>
            </a:r>
            <a:r>
              <a:rPr lang="hr-HR" dirty="0"/>
              <a:t>), </a:t>
            </a:r>
            <a:r>
              <a:rPr lang="hr-HR" dirty="0" err="1"/>
              <a:t>evacuation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material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streamer</a:t>
            </a:r>
            <a:r>
              <a:rPr lang="hr-HR" dirty="0"/>
              <a:t> </a:t>
            </a:r>
            <a:r>
              <a:rPr lang="hr-HR" dirty="0" err="1"/>
              <a:t>footpoint</a:t>
            </a:r>
            <a:r>
              <a:rPr lang="hr-HR" dirty="0"/>
              <a:t> (</a:t>
            </a:r>
            <a:r>
              <a:rPr lang="hr-HR" dirty="0" err="1"/>
              <a:t>actually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between</a:t>
            </a:r>
            <a:r>
              <a:rPr lang="hr-HR" dirty="0"/>
              <a:t> </a:t>
            </a:r>
            <a:r>
              <a:rPr lang="hr-HR" dirty="0" err="1"/>
              <a:t>two</a:t>
            </a:r>
            <a:r>
              <a:rPr lang="hr-HR" dirty="0"/>
              <a:t> </a:t>
            </a:r>
            <a:r>
              <a:rPr lang="hr-HR" dirty="0" err="1"/>
              <a:t>loop</a:t>
            </a:r>
            <a:r>
              <a:rPr lang="hr-HR" dirty="0"/>
              <a:t> </a:t>
            </a:r>
            <a:r>
              <a:rPr lang="hr-HR" dirty="0" err="1"/>
              <a:t>systems</a:t>
            </a:r>
            <a:r>
              <a:rPr lang="hr-HR" dirty="0"/>
              <a:t>). No </a:t>
            </a:r>
            <a:r>
              <a:rPr lang="hr-HR" dirty="0" err="1"/>
              <a:t>brightenings</a:t>
            </a:r>
            <a:r>
              <a:rPr lang="hr-HR" dirty="0"/>
              <a:t> </a:t>
            </a:r>
            <a:r>
              <a:rPr lang="hr-HR" dirty="0" err="1"/>
              <a:t>observed</a:t>
            </a:r>
            <a:r>
              <a:rPr lang="hr-HR" dirty="0"/>
              <a:t> (</a:t>
            </a:r>
            <a:r>
              <a:rPr lang="hr-HR" dirty="0" err="1"/>
              <a:t>lack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interchange</a:t>
            </a:r>
            <a:r>
              <a:rPr lang="hr-HR" dirty="0"/>
              <a:t> </a:t>
            </a:r>
            <a:r>
              <a:rPr lang="hr-HR" dirty="0" err="1"/>
              <a:t>reconnection</a:t>
            </a:r>
            <a:r>
              <a:rPr lang="hr-HR" dirty="0"/>
              <a:t> </a:t>
            </a:r>
            <a:r>
              <a:rPr lang="hr-HR" dirty="0" err="1"/>
              <a:t>signatures</a:t>
            </a:r>
            <a:r>
              <a:rPr lang="hr-HR" dirty="0"/>
              <a:t>). „</a:t>
            </a:r>
            <a:r>
              <a:rPr lang="hr-HR" dirty="0" err="1"/>
              <a:t>Transient</a:t>
            </a:r>
            <a:r>
              <a:rPr lang="hr-HR" dirty="0"/>
              <a:t> CH” same </a:t>
            </a:r>
            <a:r>
              <a:rPr lang="hr-HR" dirty="0" err="1"/>
              <a:t>polarity</a:t>
            </a:r>
            <a:r>
              <a:rPr lang="hr-HR" dirty="0"/>
              <a:t> as </a:t>
            </a:r>
            <a:r>
              <a:rPr lang="hr-HR" dirty="0" err="1"/>
              <a:t>northern</a:t>
            </a:r>
            <a:r>
              <a:rPr lang="hr-HR" dirty="0"/>
              <a:t> (‘</a:t>
            </a:r>
            <a:r>
              <a:rPr lang="hr-HR" dirty="0" err="1"/>
              <a:t>wall</a:t>
            </a:r>
            <a:r>
              <a:rPr lang="hr-HR" dirty="0"/>
              <a:t>’ </a:t>
            </a:r>
            <a:r>
              <a:rPr lang="hr-HR" dirty="0" err="1"/>
              <a:t>of</a:t>
            </a:r>
            <a:r>
              <a:rPr lang="hr-HR" dirty="0"/>
              <a:t> negative </a:t>
            </a:r>
            <a:r>
              <a:rPr lang="hr-HR" dirty="0" err="1"/>
              <a:t>polarity</a:t>
            </a:r>
            <a:r>
              <a:rPr lang="hr-HR" dirty="0"/>
              <a:t>). </a:t>
            </a:r>
            <a:r>
              <a:rPr lang="hr-HR" dirty="0" err="1"/>
              <a:t>Eruption</a:t>
            </a:r>
            <a:r>
              <a:rPr lang="hr-HR" dirty="0"/>
              <a:t> </a:t>
            </a:r>
            <a:r>
              <a:rPr lang="hr-HR" dirty="0" err="1"/>
              <a:t>produced</a:t>
            </a:r>
            <a:r>
              <a:rPr lang="hr-HR" dirty="0"/>
              <a:t> </a:t>
            </a:r>
            <a:r>
              <a:rPr lang="hr-HR" dirty="0" err="1"/>
              <a:t>faint</a:t>
            </a:r>
            <a:r>
              <a:rPr lang="hr-HR" dirty="0"/>
              <a:t> </a:t>
            </a:r>
            <a:r>
              <a:rPr lang="hr-HR" dirty="0" err="1"/>
              <a:t>structure</a:t>
            </a:r>
            <a:r>
              <a:rPr lang="hr-HR" dirty="0"/>
              <a:t>, </a:t>
            </a:r>
            <a:r>
              <a:rPr lang="hr-HR" dirty="0" err="1"/>
              <a:t>region</a:t>
            </a:r>
            <a:r>
              <a:rPr lang="hr-HR" dirty="0"/>
              <a:t> </a:t>
            </a:r>
            <a:r>
              <a:rPr lang="hr-HR" dirty="0" err="1"/>
              <a:t>remained</a:t>
            </a:r>
            <a:r>
              <a:rPr lang="hr-HR" dirty="0"/>
              <a:t> </a:t>
            </a:r>
            <a:r>
              <a:rPr lang="hr-HR" dirty="0" err="1"/>
              <a:t>active</a:t>
            </a:r>
            <a:r>
              <a:rPr lang="hr-HR" dirty="0"/>
              <a:t> </a:t>
            </a:r>
            <a:r>
              <a:rPr lang="hr-HR" dirty="0" err="1"/>
              <a:t>afterward</a:t>
            </a:r>
            <a:r>
              <a:rPr lang="hr-HR" dirty="0"/>
              <a:t>. No </a:t>
            </a:r>
            <a:r>
              <a:rPr lang="hr-HR" dirty="0" err="1"/>
              <a:t>filament</a:t>
            </a:r>
            <a:r>
              <a:rPr lang="hr-HR" dirty="0"/>
              <a:t> </a:t>
            </a:r>
            <a:r>
              <a:rPr lang="hr-HR" dirty="0" err="1"/>
              <a:t>was</a:t>
            </a:r>
            <a:r>
              <a:rPr lang="hr-HR" dirty="0"/>
              <a:t> </a:t>
            </a:r>
            <a:r>
              <a:rPr lang="hr-HR" dirty="0" err="1"/>
              <a:t>erupted</a:t>
            </a:r>
            <a:r>
              <a:rPr lang="hr-HR" dirty="0"/>
              <a:t> (as </a:t>
            </a:r>
            <a:r>
              <a:rPr lang="hr-HR" dirty="0" err="1"/>
              <a:t>inferred</a:t>
            </a:r>
            <a:r>
              <a:rPr lang="hr-HR" dirty="0"/>
              <a:t> </a:t>
            </a:r>
            <a:r>
              <a:rPr lang="hr-HR" dirty="0" err="1"/>
              <a:t>from</a:t>
            </a:r>
            <a:r>
              <a:rPr lang="hr-HR" dirty="0"/>
              <a:t> H-</a:t>
            </a:r>
            <a:r>
              <a:rPr lang="hr-HR" dirty="0" err="1"/>
              <a:t>alpha</a:t>
            </a:r>
            <a:r>
              <a:rPr lang="hr-HR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E8DCF-D4FD-4102-B6FF-F5BBA50B58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612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err="1"/>
              <a:t>Small</a:t>
            </a:r>
            <a:r>
              <a:rPr lang="hr-HR" dirty="0"/>
              <a:t> FR-</a:t>
            </a:r>
            <a:r>
              <a:rPr lang="hr-HR" dirty="0" err="1"/>
              <a:t>like</a:t>
            </a:r>
            <a:r>
              <a:rPr lang="hr-HR" dirty="0"/>
              <a:t> </a:t>
            </a:r>
            <a:r>
              <a:rPr lang="hr-HR" dirty="0" err="1"/>
              <a:t>signatures</a:t>
            </a:r>
            <a:r>
              <a:rPr lang="hr-HR" dirty="0"/>
              <a:t> at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end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ICME </a:t>
            </a:r>
            <a:r>
              <a:rPr lang="hr-HR" dirty="0" err="1"/>
              <a:t>disturbance</a:t>
            </a:r>
            <a:r>
              <a:rPr lang="hr-HR" dirty="0"/>
              <a:t> (as </a:t>
            </a:r>
            <a:r>
              <a:rPr lang="hr-HR" dirty="0" err="1"/>
              <a:t>inferred</a:t>
            </a:r>
            <a:r>
              <a:rPr lang="hr-HR" dirty="0"/>
              <a:t> </a:t>
            </a:r>
            <a:r>
              <a:rPr lang="hr-HR" dirty="0" err="1"/>
              <a:t>from</a:t>
            </a:r>
            <a:r>
              <a:rPr lang="hr-HR" dirty="0"/>
              <a:t> </a:t>
            </a:r>
            <a:r>
              <a:rPr lang="hr-HR" dirty="0" err="1"/>
              <a:t>temp</a:t>
            </a:r>
            <a:r>
              <a:rPr lang="hr-HR" dirty="0"/>
              <a:t>, </a:t>
            </a:r>
            <a:r>
              <a:rPr lang="hr-HR" dirty="0" err="1"/>
              <a:t>composition</a:t>
            </a:r>
            <a:r>
              <a:rPr lang="hr-HR" dirty="0"/>
              <a:t>,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speed</a:t>
            </a:r>
            <a:r>
              <a:rPr lang="hr-HR" dirty="0"/>
              <a:t>), </a:t>
            </a:r>
            <a:r>
              <a:rPr lang="hr-HR" dirty="0" err="1"/>
              <a:t>from</a:t>
            </a:r>
            <a:r>
              <a:rPr lang="hr-HR" dirty="0"/>
              <a:t> GCS </a:t>
            </a:r>
            <a:r>
              <a:rPr lang="hr-HR" dirty="0" err="1"/>
              <a:t>reconstruction</a:t>
            </a:r>
            <a:r>
              <a:rPr lang="hr-HR" dirty="0"/>
              <a:t>: CME </a:t>
            </a:r>
            <a:r>
              <a:rPr lang="hr-HR" dirty="0" err="1"/>
              <a:t>erupted</a:t>
            </a:r>
            <a:r>
              <a:rPr lang="hr-HR" dirty="0"/>
              <a:t> </a:t>
            </a:r>
            <a:r>
              <a:rPr lang="hr-HR" dirty="0" err="1"/>
              <a:t>toward</a:t>
            </a:r>
            <a:r>
              <a:rPr lang="hr-HR" dirty="0"/>
              <a:t> </a:t>
            </a:r>
            <a:r>
              <a:rPr lang="hr-HR" dirty="0" err="1"/>
              <a:t>south-east</a:t>
            </a:r>
            <a:r>
              <a:rPr lang="hr-HR" dirty="0"/>
              <a:t>, </a:t>
            </a:r>
            <a:r>
              <a:rPr lang="hr-HR" dirty="0" err="1"/>
              <a:t>flank</a:t>
            </a:r>
            <a:r>
              <a:rPr lang="hr-HR" dirty="0"/>
              <a:t> hit at </a:t>
            </a:r>
            <a:r>
              <a:rPr lang="hr-HR" dirty="0" err="1"/>
              <a:t>Earth</a:t>
            </a:r>
            <a:r>
              <a:rPr lang="hr-HR" dirty="0"/>
              <a:t> (</a:t>
            </a:r>
            <a:r>
              <a:rPr lang="hr-HR" dirty="0" err="1"/>
              <a:t>just</a:t>
            </a:r>
            <a:r>
              <a:rPr lang="hr-HR" dirty="0"/>
              <a:t> „</a:t>
            </a:r>
            <a:r>
              <a:rPr lang="hr-HR" dirty="0" err="1"/>
              <a:t>touching</a:t>
            </a:r>
            <a:r>
              <a:rPr lang="hr-HR" dirty="0"/>
              <a:t>” </a:t>
            </a:r>
            <a:r>
              <a:rPr lang="hr-HR" dirty="0" err="1"/>
              <a:t>the</a:t>
            </a:r>
            <a:r>
              <a:rPr lang="hr-HR" dirty="0"/>
              <a:t> FR). </a:t>
            </a:r>
            <a:r>
              <a:rPr lang="hr-HR" dirty="0" err="1"/>
              <a:t>Petschek-like</a:t>
            </a:r>
            <a:r>
              <a:rPr lang="hr-HR" dirty="0"/>
              <a:t> </a:t>
            </a:r>
            <a:r>
              <a:rPr lang="hr-HR" dirty="0" err="1"/>
              <a:t>reconnection</a:t>
            </a:r>
            <a:r>
              <a:rPr lang="hr-HR" dirty="0"/>
              <a:t> at HCS </a:t>
            </a:r>
            <a:r>
              <a:rPr lang="hr-HR" dirty="0" err="1"/>
              <a:t>crossing</a:t>
            </a:r>
            <a:r>
              <a:rPr lang="hr-HR" dirty="0"/>
              <a:t> (</a:t>
            </a:r>
            <a:r>
              <a:rPr lang="hr-HR" dirty="0" err="1"/>
              <a:t>slow</a:t>
            </a:r>
            <a:r>
              <a:rPr lang="hr-HR" dirty="0"/>
              <a:t> mode </a:t>
            </a:r>
            <a:r>
              <a:rPr lang="hr-HR" dirty="0" err="1"/>
              <a:t>wave</a:t>
            </a:r>
            <a:r>
              <a:rPr lang="hr-HR" dirty="0"/>
              <a:t>), short </a:t>
            </a:r>
            <a:r>
              <a:rPr lang="hr-HR" dirty="0" err="1"/>
              <a:t>passage</a:t>
            </a:r>
            <a:r>
              <a:rPr lang="hr-HR" dirty="0"/>
              <a:t> </a:t>
            </a:r>
            <a:r>
              <a:rPr lang="hr-HR" dirty="0" err="1"/>
              <a:t>through</a:t>
            </a:r>
            <a:r>
              <a:rPr lang="hr-HR" dirty="0"/>
              <a:t> HPS (</a:t>
            </a:r>
            <a:r>
              <a:rPr lang="hr-HR" dirty="0" err="1"/>
              <a:t>signified</a:t>
            </a:r>
            <a:r>
              <a:rPr lang="hr-HR" dirty="0"/>
              <a:t> </a:t>
            </a:r>
            <a:r>
              <a:rPr lang="hr-HR" dirty="0" err="1"/>
              <a:t>by</a:t>
            </a:r>
            <a:r>
              <a:rPr lang="hr-HR" dirty="0"/>
              <a:t> drop-</a:t>
            </a:r>
            <a:r>
              <a:rPr lang="hr-HR" dirty="0" err="1"/>
              <a:t>out</a:t>
            </a:r>
            <a:r>
              <a:rPr lang="hr-HR" dirty="0"/>
              <a:t>), </a:t>
            </a:r>
            <a:r>
              <a:rPr lang="hr-HR" dirty="0" err="1"/>
              <a:t>then</a:t>
            </a:r>
            <a:r>
              <a:rPr lang="hr-HR" dirty="0"/>
              <a:t> </a:t>
            </a:r>
            <a:r>
              <a:rPr lang="hr-HR" dirty="0" err="1"/>
              <a:t>high-speed</a:t>
            </a:r>
            <a:r>
              <a:rPr lang="hr-HR" dirty="0"/>
              <a:t> </a:t>
            </a:r>
            <a:r>
              <a:rPr lang="hr-HR" dirty="0" err="1"/>
              <a:t>stream</a:t>
            </a:r>
            <a:r>
              <a:rPr lang="hr-HR" dirty="0"/>
              <a:t>. </a:t>
            </a:r>
          </a:p>
          <a:p>
            <a:endParaRPr lang="hr-HR" dirty="0"/>
          </a:p>
          <a:p>
            <a:r>
              <a:rPr lang="hr-HR" dirty="0"/>
              <a:t>PAD: 90° </a:t>
            </a:r>
            <a:r>
              <a:rPr lang="hr-HR" dirty="0" err="1"/>
              <a:t>depletion</a:t>
            </a:r>
            <a:r>
              <a:rPr lang="hr-HR" dirty="0"/>
              <a:t>, </a:t>
            </a:r>
            <a:r>
              <a:rPr lang="hr-HR" dirty="0" err="1"/>
              <a:t>weak</a:t>
            </a:r>
            <a:r>
              <a:rPr lang="hr-HR" dirty="0"/>
              <a:t> </a:t>
            </a:r>
            <a:r>
              <a:rPr lang="hr-HR" dirty="0" err="1"/>
              <a:t>mirroring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FR (</a:t>
            </a:r>
            <a:r>
              <a:rPr lang="hr-HR" dirty="0" err="1"/>
              <a:t>trapped</a:t>
            </a:r>
            <a:r>
              <a:rPr lang="hr-HR" dirty="0"/>
              <a:t>, </a:t>
            </a:r>
            <a:r>
              <a:rPr lang="hr-HR" dirty="0" err="1"/>
              <a:t>accelerated</a:t>
            </a:r>
            <a:r>
              <a:rPr lang="hr-HR" dirty="0"/>
              <a:t> </a:t>
            </a:r>
            <a:r>
              <a:rPr lang="hr-HR" dirty="0" err="1"/>
              <a:t>electrons</a:t>
            </a:r>
            <a:r>
              <a:rPr lang="hr-HR" dirty="0"/>
              <a:t>?), </a:t>
            </a:r>
            <a:r>
              <a:rPr lang="hr-HR" dirty="0" err="1"/>
              <a:t>small</a:t>
            </a:r>
            <a:r>
              <a:rPr lang="hr-HR" dirty="0"/>
              <a:t> drop-</a:t>
            </a:r>
            <a:r>
              <a:rPr lang="hr-HR" dirty="0" err="1"/>
              <a:t>out</a:t>
            </a:r>
            <a:r>
              <a:rPr lang="hr-HR" dirty="0"/>
              <a:t> </a:t>
            </a:r>
            <a:r>
              <a:rPr lang="hr-HR" dirty="0" err="1"/>
              <a:t>inside</a:t>
            </a:r>
            <a:r>
              <a:rPr lang="hr-HR" dirty="0"/>
              <a:t> FR, </a:t>
            </a:r>
            <a:r>
              <a:rPr lang="hr-HR" dirty="0" err="1"/>
              <a:t>clear</a:t>
            </a:r>
            <a:r>
              <a:rPr lang="hr-HR" dirty="0"/>
              <a:t> </a:t>
            </a:r>
            <a:r>
              <a:rPr lang="hr-HR" dirty="0" err="1"/>
              <a:t>change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PAD at HCS </a:t>
            </a:r>
            <a:r>
              <a:rPr lang="hr-HR" dirty="0" err="1"/>
              <a:t>crossing</a:t>
            </a:r>
            <a:r>
              <a:rPr lang="hr-HR" dirty="0"/>
              <a:t>, HSS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clear</a:t>
            </a:r>
            <a:r>
              <a:rPr lang="hr-HR" dirty="0"/>
              <a:t> </a:t>
            </a:r>
            <a:r>
              <a:rPr lang="hr-HR" dirty="0" err="1"/>
              <a:t>unidirectional</a:t>
            </a:r>
            <a:r>
              <a:rPr lang="hr-HR" dirty="0"/>
              <a:t> </a:t>
            </a:r>
            <a:r>
              <a:rPr lang="hr-HR" dirty="0" err="1"/>
              <a:t>beam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E8DCF-D4FD-4102-B6FF-F5BBA50B58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19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5493">
            <a:alpha val="4588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C40882-4820-B644-B4C9-D601DADE0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alphaModFix amt="40000"/>
          </a:blip>
          <a:stretch>
            <a:fillRect/>
          </a:stretch>
        </p:blipFill>
        <p:spPr>
          <a:xfrm>
            <a:off x="109763" y="3679371"/>
            <a:ext cx="4546345" cy="308156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263094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3564391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68153B-4D40-E84D-AB4A-2EC8EC80C0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77842" y="293914"/>
            <a:ext cx="1160715" cy="8284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FEB113-4401-9645-B224-E09352B695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61694" y="360700"/>
            <a:ext cx="816148" cy="6948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C60F3D-09CA-ED44-9829-A799C32FD79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367918"/>
            <a:ext cx="1905000" cy="7210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5C0B27-3791-FC44-955A-178A8419D7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1153" y="645807"/>
            <a:ext cx="1299990" cy="32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8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B4D4CF-07B2-9044-A939-429568BCC7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5964466"/>
            <a:ext cx="78867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319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F316DB-6B26-7D43-8082-AD608839A2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5964466"/>
            <a:ext cx="78867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145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EBB25C-A9C2-8241-8C2A-523C794A79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5964466"/>
            <a:ext cx="78867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670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4D6771-C354-4E42-98F1-00FF49FE9E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5964466"/>
            <a:ext cx="78867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51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268036-7EB8-CB4D-AF74-57B6398011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5964466"/>
            <a:ext cx="78867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701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3298A7-4368-B54B-AF83-B156BAEE6F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5964466"/>
            <a:ext cx="78867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12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B5C395-6558-DB44-BFB2-9E6C20AA95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5964466"/>
            <a:ext cx="78867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3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589E72-C7DB-E143-AF6A-861850EA06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5964466"/>
            <a:ext cx="78867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950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B0D9B0-C470-644C-8568-9984D6168C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5964466"/>
            <a:ext cx="78867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544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383DD9-CA94-1B43-A115-AFE5A2C367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5964466"/>
            <a:ext cx="78867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089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4447"/>
            <a:ext cx="7886700" cy="679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33739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1390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A1ED9-6F88-E844-A913-C9047E5BBD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3200" dirty="0" err="1"/>
              <a:t>Case</a:t>
            </a:r>
            <a:r>
              <a:rPr lang="hr-HR" sz="3200" dirty="0"/>
              <a:t> </a:t>
            </a:r>
            <a:r>
              <a:rPr lang="hr-HR" sz="3200" dirty="0" err="1"/>
              <a:t>study</a:t>
            </a:r>
            <a:r>
              <a:rPr lang="hr-HR" sz="3200" dirty="0"/>
              <a:t> </a:t>
            </a:r>
            <a:r>
              <a:rPr lang="hr-HR" sz="3200" dirty="0" err="1"/>
              <a:t>of</a:t>
            </a:r>
            <a:r>
              <a:rPr lang="hr-HR" sz="3200" dirty="0"/>
              <a:t> </a:t>
            </a:r>
            <a:r>
              <a:rPr lang="hr-HR" sz="3200" dirty="0" err="1"/>
              <a:t>interacting</a:t>
            </a:r>
            <a:r>
              <a:rPr lang="hr-HR" sz="3200" dirty="0"/>
              <a:t> </a:t>
            </a:r>
            <a:r>
              <a:rPr lang="hr-HR" sz="3200" dirty="0" err="1"/>
              <a:t>large-scale</a:t>
            </a:r>
            <a:r>
              <a:rPr lang="hr-HR" sz="3200" dirty="0"/>
              <a:t> solar wind </a:t>
            </a:r>
            <a:r>
              <a:rPr lang="hr-HR" sz="3200" dirty="0" err="1"/>
              <a:t>phenomena</a:t>
            </a:r>
            <a:r>
              <a:rPr lang="hr-HR" sz="3200" dirty="0"/>
              <a:t> </a:t>
            </a:r>
            <a:r>
              <a:rPr lang="hr-HR" sz="3200" dirty="0" err="1"/>
              <a:t>in</a:t>
            </a:r>
            <a:r>
              <a:rPr lang="hr-HR" sz="3200" dirty="0"/>
              <a:t> </a:t>
            </a:r>
            <a:r>
              <a:rPr lang="hr-HR" sz="3200" dirty="0" err="1"/>
              <a:t>the</a:t>
            </a:r>
            <a:r>
              <a:rPr lang="hr-HR" sz="3200" dirty="0"/>
              <a:t> </a:t>
            </a:r>
            <a:r>
              <a:rPr lang="hr-HR" sz="3200" dirty="0" err="1"/>
              <a:t>heliosphere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9F57EB-69DB-C84E-BCF0-2E380B30DF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564391"/>
            <a:ext cx="6858000" cy="1886840"/>
          </a:xfrm>
        </p:spPr>
        <p:txBody>
          <a:bodyPr>
            <a:normAutofit/>
          </a:bodyPr>
          <a:lstStyle/>
          <a:p>
            <a:r>
              <a:rPr lang="hr-HR" dirty="0"/>
              <a:t>Paul Geyer</a:t>
            </a:r>
            <a:r>
              <a:rPr lang="en-US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hr-HR" dirty="0"/>
              <a:t>, Mateja Dumbović</a:t>
            </a:r>
            <a:r>
              <a:rPr lang="en-US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Manuela </a:t>
            </a:r>
            <a:r>
              <a:rPr lang="hr-HR" dirty="0" err="1"/>
              <a:t>Temmer</a:t>
            </a:r>
            <a:r>
              <a:rPr lang="en-US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</a:p>
          <a:p>
            <a:endParaRPr lang="hr-HR" dirty="0"/>
          </a:p>
          <a:p>
            <a:r>
              <a:rPr lang="en-US" sz="16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hr-HR" sz="1600" dirty="0"/>
              <a:t>Hvar </a:t>
            </a:r>
            <a:r>
              <a:rPr lang="hr-HR" sz="1600" dirty="0" err="1"/>
              <a:t>Observatory</a:t>
            </a:r>
            <a:r>
              <a:rPr lang="hr-HR" sz="1600" dirty="0"/>
              <a:t>, </a:t>
            </a:r>
            <a:r>
              <a:rPr lang="hr-HR" sz="1600" dirty="0" err="1"/>
              <a:t>Faculty</a:t>
            </a:r>
            <a:r>
              <a:rPr lang="hr-HR" sz="1600" dirty="0"/>
              <a:t> </a:t>
            </a:r>
            <a:r>
              <a:rPr lang="hr-HR" sz="1600" dirty="0" err="1"/>
              <a:t>of</a:t>
            </a:r>
            <a:r>
              <a:rPr lang="hr-HR" sz="1600" dirty="0"/>
              <a:t> </a:t>
            </a:r>
            <a:r>
              <a:rPr lang="hr-HR" sz="1600" dirty="0" err="1"/>
              <a:t>Geodesy</a:t>
            </a:r>
            <a:r>
              <a:rPr lang="hr-HR" sz="1600" dirty="0"/>
              <a:t>, University </a:t>
            </a:r>
            <a:r>
              <a:rPr lang="hr-HR" sz="1600" dirty="0" err="1"/>
              <a:t>of</a:t>
            </a:r>
            <a:r>
              <a:rPr lang="hr-HR" sz="1600" dirty="0"/>
              <a:t> Zagreb</a:t>
            </a:r>
          </a:p>
          <a:p>
            <a:r>
              <a:rPr lang="hr-HR" sz="16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hr-HR" sz="1600" dirty="0"/>
              <a:t>Heliophysics Research Group, Institute </a:t>
            </a:r>
            <a:r>
              <a:rPr lang="hr-HR" sz="1600" dirty="0" err="1"/>
              <a:t>of</a:t>
            </a:r>
            <a:r>
              <a:rPr lang="hr-HR" sz="1600" dirty="0"/>
              <a:t> </a:t>
            </a:r>
            <a:r>
              <a:rPr lang="hr-HR" sz="1600" dirty="0" err="1"/>
              <a:t>Physics</a:t>
            </a:r>
            <a:r>
              <a:rPr lang="hr-HR" sz="1600" dirty="0"/>
              <a:t>, University </a:t>
            </a:r>
            <a:r>
              <a:rPr lang="hr-HR" sz="1600" dirty="0" err="1"/>
              <a:t>of</a:t>
            </a:r>
            <a:r>
              <a:rPr lang="hr-HR" sz="1600" dirty="0"/>
              <a:t> Graz</a:t>
            </a:r>
          </a:p>
          <a:p>
            <a:endParaRPr lang="hr-HR" sz="1600" baseline="30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42FFC6-F954-C8BB-E972-88968C9CB78F}"/>
              </a:ext>
            </a:extLst>
          </p:cNvPr>
          <p:cNvSpPr txBox="1"/>
          <p:nvPr/>
        </p:nvSpPr>
        <p:spPr>
          <a:xfrm>
            <a:off x="7108581" y="6519446"/>
            <a:ext cx="23167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/>
              <a:t>email: pgeyer@geof.hr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01011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1644B87-3B50-7420-15B3-9857F453D3DE}"/>
              </a:ext>
            </a:extLst>
          </p:cNvPr>
          <p:cNvSpPr txBox="1"/>
          <p:nvPr/>
        </p:nvSpPr>
        <p:spPr>
          <a:xfrm>
            <a:off x="527538" y="5943600"/>
            <a:ext cx="468190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95DA65-DB69-0FCE-5D10-198C42FB4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star, web&#10;&#10;Description automatically generated">
            <a:extLst>
              <a:ext uri="{FF2B5EF4-FFF2-40B4-BE49-F238E27FC236}">
                <a16:creationId xmlns:a16="http://schemas.microsoft.com/office/drawing/2014/main" id="{25E0094B-867B-36DE-971A-7A34AB24F6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91571" y="26805"/>
            <a:ext cx="6831195" cy="6831195"/>
          </a:xfr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83BC8EF-3DB2-9B54-58D5-36B15AA2945A}"/>
              </a:ext>
            </a:extLst>
          </p:cNvPr>
          <p:cNvCxnSpPr>
            <a:cxnSpLocks/>
          </p:cNvCxnSpPr>
          <p:nvPr/>
        </p:nvCxnSpPr>
        <p:spPr>
          <a:xfrm>
            <a:off x="5302045" y="2861187"/>
            <a:ext cx="258097" cy="626807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70CBDAD-9536-2B37-75E9-E3013428C8D6}"/>
              </a:ext>
            </a:extLst>
          </p:cNvPr>
          <p:cNvCxnSpPr>
            <a:cxnSpLocks/>
          </p:cNvCxnSpPr>
          <p:nvPr/>
        </p:nvCxnSpPr>
        <p:spPr>
          <a:xfrm>
            <a:off x="4951345" y="3013587"/>
            <a:ext cx="258097" cy="626807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B0CC7AF-90F4-0FDA-0E59-34D79B6309B6}"/>
              </a:ext>
            </a:extLst>
          </p:cNvPr>
          <p:cNvSpPr txBox="1"/>
          <p:nvPr/>
        </p:nvSpPr>
        <p:spPr>
          <a:xfrm>
            <a:off x="4406080" y="2491855"/>
            <a:ext cx="179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chemeClr val="bg1"/>
                </a:solidFill>
              </a:rPr>
              <a:t>Flaring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regions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5518AF-12C2-D480-D380-729387910D0A}"/>
              </a:ext>
            </a:extLst>
          </p:cNvPr>
          <p:cNvSpPr txBox="1"/>
          <p:nvPr/>
        </p:nvSpPr>
        <p:spPr>
          <a:xfrm>
            <a:off x="2839421" y="2878705"/>
            <a:ext cx="589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CH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2153FAF-48EB-64E9-590C-A28122420C12}"/>
              </a:ext>
            </a:extLst>
          </p:cNvPr>
          <p:cNvCxnSpPr>
            <a:cxnSpLocks/>
          </p:cNvCxnSpPr>
          <p:nvPr/>
        </p:nvCxnSpPr>
        <p:spPr>
          <a:xfrm>
            <a:off x="3353770" y="3174590"/>
            <a:ext cx="532182" cy="152400"/>
          </a:xfrm>
          <a:prstGeom prst="straightConnector1">
            <a:avLst/>
          </a:prstGeom>
          <a:ln w="508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2222E45-BFB0-3BC7-40ED-D70D76519FE2}"/>
              </a:ext>
            </a:extLst>
          </p:cNvPr>
          <p:cNvCxnSpPr>
            <a:cxnSpLocks/>
          </p:cNvCxnSpPr>
          <p:nvPr/>
        </p:nvCxnSpPr>
        <p:spPr>
          <a:xfrm>
            <a:off x="3690525" y="4172448"/>
            <a:ext cx="532182" cy="152400"/>
          </a:xfrm>
          <a:prstGeom prst="straightConnector1">
            <a:avLst/>
          </a:prstGeom>
          <a:ln w="508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52AF181-E14F-55A0-64FF-CEEADE04328C}"/>
              </a:ext>
            </a:extLst>
          </p:cNvPr>
          <p:cNvSpPr txBox="1"/>
          <p:nvPr/>
        </p:nvSpPr>
        <p:spPr>
          <a:xfrm>
            <a:off x="2676832" y="3814635"/>
            <a:ext cx="1013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chemeClr val="bg1"/>
                </a:solidFill>
              </a:rPr>
              <a:t>Remote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dimming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73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372E9-3E3D-0A4F-8593-1B16F4A31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B4CBD-8D1B-C04E-9628-DD56B8A5C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407" y="1440880"/>
            <a:ext cx="7886700" cy="4351338"/>
          </a:xfrm>
        </p:spPr>
        <p:txBody>
          <a:bodyPr/>
          <a:lstStyle/>
          <a:p>
            <a:endParaRPr lang="hr-HR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46A01A-A969-4313-9304-C969B08B9D84}"/>
              </a:ext>
            </a:extLst>
          </p:cNvPr>
          <p:cNvSpPr txBox="1"/>
          <p:nvPr/>
        </p:nvSpPr>
        <p:spPr>
          <a:xfrm>
            <a:off x="8779118" y="6484326"/>
            <a:ext cx="32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1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C65E37-CD35-C8DA-7E47-CD00857D7F8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bright="-39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34698" y="2562811"/>
            <a:ext cx="3870241" cy="417839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1BB0561-E644-9459-5932-89C7C86A0974}"/>
              </a:ext>
            </a:extLst>
          </p:cNvPr>
          <p:cNvSpPr/>
          <p:nvPr/>
        </p:nvSpPr>
        <p:spPr>
          <a:xfrm>
            <a:off x="5006340" y="4625340"/>
            <a:ext cx="560070" cy="3467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CF787C-7DAC-CD5E-8203-272B7782498E}"/>
              </a:ext>
            </a:extLst>
          </p:cNvPr>
          <p:cNvSpPr/>
          <p:nvPr/>
        </p:nvSpPr>
        <p:spPr>
          <a:xfrm>
            <a:off x="8784018" y="2743200"/>
            <a:ext cx="320921" cy="12361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B5224B32-4D31-24A6-5005-4285B0E708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290" y="172150"/>
            <a:ext cx="5507672" cy="2367755"/>
          </a:xfrm>
          <a:prstGeom prst="rect">
            <a:avLst/>
          </a:prstGeom>
        </p:spPr>
      </p:pic>
      <p:pic>
        <p:nvPicPr>
          <p:cNvPr id="13" name="Picture 12" descr="A picture containing table&#10;&#10;Description automatically generated">
            <a:extLst>
              <a:ext uri="{FF2B5EF4-FFF2-40B4-BE49-F238E27FC236}">
                <a16:creationId xmlns:a16="http://schemas.microsoft.com/office/drawing/2014/main" id="{86CCA7B1-82F2-5F01-FE4B-DBB2C1F920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322" y="1421546"/>
            <a:ext cx="474707" cy="67990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5D11C94-96DC-FF5C-2A62-7004F0CF0CE6}"/>
              </a:ext>
            </a:extLst>
          </p:cNvPr>
          <p:cNvSpPr>
            <a:spLocks/>
          </p:cNvSpPr>
          <p:nvPr/>
        </p:nvSpPr>
        <p:spPr>
          <a:xfrm>
            <a:off x="2617470" y="229300"/>
            <a:ext cx="1283969" cy="2453640"/>
          </a:xfrm>
          <a:prstGeom prst="rect">
            <a:avLst/>
          </a:prstGeom>
          <a:solidFill>
            <a:srgbClr val="00B0F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139AC25-131C-4CB3-FC4E-1C36047989A7}"/>
              </a:ext>
            </a:extLst>
          </p:cNvPr>
          <p:cNvCxnSpPr>
            <a:cxnSpLocks/>
          </p:cNvCxnSpPr>
          <p:nvPr/>
        </p:nvCxnSpPr>
        <p:spPr>
          <a:xfrm flipV="1">
            <a:off x="3912870" y="198820"/>
            <a:ext cx="0" cy="2484120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2C59AA47-74FB-A8CE-9E80-81795CD63FF1}"/>
              </a:ext>
            </a:extLst>
          </p:cNvPr>
          <p:cNvSpPr>
            <a:spLocks/>
          </p:cNvSpPr>
          <p:nvPr/>
        </p:nvSpPr>
        <p:spPr>
          <a:xfrm>
            <a:off x="3924302" y="229300"/>
            <a:ext cx="51066" cy="2453640"/>
          </a:xfrm>
          <a:prstGeom prst="rect">
            <a:avLst/>
          </a:prstGeom>
          <a:solidFill>
            <a:srgbClr val="FF00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BFDAE25-01BA-BF74-A626-2B2FC9276F70}"/>
              </a:ext>
            </a:extLst>
          </p:cNvPr>
          <p:cNvSpPr>
            <a:spLocks/>
          </p:cNvSpPr>
          <p:nvPr/>
        </p:nvSpPr>
        <p:spPr>
          <a:xfrm>
            <a:off x="3976816" y="229300"/>
            <a:ext cx="2466573" cy="2453640"/>
          </a:xfrm>
          <a:prstGeom prst="rect">
            <a:avLst/>
          </a:prstGeom>
          <a:solidFill>
            <a:srgbClr val="00B05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6FC8D9-8349-482B-C856-41ADB6898A4F}"/>
              </a:ext>
            </a:extLst>
          </p:cNvPr>
          <p:cNvSpPr txBox="1"/>
          <p:nvPr/>
        </p:nvSpPr>
        <p:spPr>
          <a:xfrm>
            <a:off x="3216632" y="2658755"/>
            <a:ext cx="240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70C0"/>
                </a:solidFill>
              </a:rPr>
              <a:t>1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8E28025-CB69-EF6C-5150-546AFECAECB8}"/>
              </a:ext>
            </a:extLst>
          </p:cNvPr>
          <p:cNvSpPr txBox="1"/>
          <p:nvPr/>
        </p:nvSpPr>
        <p:spPr>
          <a:xfrm>
            <a:off x="3783397" y="2659074"/>
            <a:ext cx="588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2*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315561D-62D9-068E-F3C0-391E94B220FD}"/>
              </a:ext>
            </a:extLst>
          </p:cNvPr>
          <p:cNvSpPr txBox="1"/>
          <p:nvPr/>
        </p:nvSpPr>
        <p:spPr>
          <a:xfrm flipH="1">
            <a:off x="5124721" y="2656664"/>
            <a:ext cx="292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B050"/>
                </a:solidFill>
              </a:rPr>
              <a:t>3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D534318-D0B8-1D8A-472E-F58A5264F404}"/>
              </a:ext>
            </a:extLst>
          </p:cNvPr>
          <p:cNvSpPr txBox="1"/>
          <p:nvPr/>
        </p:nvSpPr>
        <p:spPr>
          <a:xfrm>
            <a:off x="6196481" y="5020536"/>
            <a:ext cx="102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5493"/>
                </a:solidFill>
              </a:rPr>
              <a:t>1</a:t>
            </a:r>
            <a:endParaRPr lang="en-US" dirty="0">
              <a:solidFill>
                <a:srgbClr val="005493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5B08F1F-94F5-9825-63FE-EF22347D5F60}"/>
              </a:ext>
            </a:extLst>
          </p:cNvPr>
          <p:cNvSpPr txBox="1"/>
          <p:nvPr/>
        </p:nvSpPr>
        <p:spPr>
          <a:xfrm>
            <a:off x="5963158" y="4726904"/>
            <a:ext cx="466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2*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38E645F-D76C-0C8B-5525-70F5166FB766}"/>
              </a:ext>
            </a:extLst>
          </p:cNvPr>
          <p:cNvSpPr txBox="1"/>
          <p:nvPr/>
        </p:nvSpPr>
        <p:spPr>
          <a:xfrm flipH="1">
            <a:off x="5781270" y="4452544"/>
            <a:ext cx="247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B050"/>
                </a:solidFill>
              </a:rPr>
              <a:t>3</a:t>
            </a:r>
            <a:endParaRPr lang="en-US" dirty="0">
              <a:solidFill>
                <a:srgbClr val="00B050"/>
              </a:solidFill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D363A76-65F6-53B8-168B-A636BADF14FD}"/>
              </a:ext>
            </a:extLst>
          </p:cNvPr>
          <p:cNvGrpSpPr/>
          <p:nvPr/>
        </p:nvGrpSpPr>
        <p:grpSpPr>
          <a:xfrm>
            <a:off x="2242045" y="3489107"/>
            <a:ext cx="1535664" cy="1352584"/>
            <a:chOff x="487611" y="4796855"/>
            <a:chExt cx="1535664" cy="1352584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E2407362-C68B-B5D6-994B-39BF94AE889B}"/>
                </a:ext>
              </a:extLst>
            </p:cNvPr>
            <p:cNvSpPr/>
            <p:nvPr/>
          </p:nvSpPr>
          <p:spPr>
            <a:xfrm>
              <a:off x="487611" y="4798695"/>
              <a:ext cx="842975" cy="1350744"/>
            </a:xfrm>
            <a:prstGeom prst="rect">
              <a:avLst/>
            </a:prstGeom>
            <a:solidFill>
              <a:srgbClr val="FF0000">
                <a:alpha val="2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DE110804-D758-4F99-5CF6-14204DE2A310}"/>
                </a:ext>
              </a:extLst>
            </p:cNvPr>
            <p:cNvSpPr/>
            <p:nvPr/>
          </p:nvSpPr>
          <p:spPr>
            <a:xfrm>
              <a:off x="651675" y="4796855"/>
              <a:ext cx="1371600" cy="13507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59E4006-303F-94B2-8472-AF531B5DC0FF}"/>
              </a:ext>
            </a:extLst>
          </p:cNvPr>
          <p:cNvGrpSpPr/>
          <p:nvPr/>
        </p:nvGrpSpPr>
        <p:grpSpPr>
          <a:xfrm>
            <a:off x="2396009" y="3474016"/>
            <a:ext cx="1371600" cy="1375098"/>
            <a:chOff x="1485999" y="3525262"/>
            <a:chExt cx="1371600" cy="1375098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E25052B-35C6-5E2F-17B8-37D640CA289A}"/>
                </a:ext>
              </a:extLst>
            </p:cNvPr>
            <p:cNvSpPr/>
            <p:nvPr/>
          </p:nvSpPr>
          <p:spPr>
            <a:xfrm>
              <a:off x="1485999" y="3525262"/>
              <a:ext cx="1371600" cy="1375098"/>
            </a:xfrm>
            <a:prstGeom prst="ellipse">
              <a:avLst/>
            </a:prstGeom>
            <a:solidFill>
              <a:srgbClr val="00B0F0">
                <a:alpha val="49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4930D4B-CA0F-A7FF-F941-52239E8F723C}"/>
                </a:ext>
              </a:extLst>
            </p:cNvPr>
            <p:cNvSpPr/>
            <p:nvPr/>
          </p:nvSpPr>
          <p:spPr>
            <a:xfrm>
              <a:off x="1671498" y="3701114"/>
              <a:ext cx="1005840" cy="100672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33E68E1C-17E5-04D8-1AC9-5226427C8D9B}"/>
                </a:ext>
              </a:extLst>
            </p:cNvPr>
            <p:cNvSpPr/>
            <p:nvPr/>
          </p:nvSpPr>
          <p:spPr>
            <a:xfrm>
              <a:off x="2148938" y="421281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Oval 43">
            <a:extLst>
              <a:ext uri="{FF2B5EF4-FFF2-40B4-BE49-F238E27FC236}">
                <a16:creationId xmlns:a16="http://schemas.microsoft.com/office/drawing/2014/main" id="{AC7C58E7-4B76-E52E-61B2-CC1BB46B4803}"/>
              </a:ext>
            </a:extLst>
          </p:cNvPr>
          <p:cNvSpPr/>
          <p:nvPr/>
        </p:nvSpPr>
        <p:spPr>
          <a:xfrm>
            <a:off x="2990377" y="4081673"/>
            <a:ext cx="182880" cy="1831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95A703A-EA65-3EF3-1D78-52E3A1F3C7FC}"/>
              </a:ext>
            </a:extLst>
          </p:cNvPr>
          <p:cNvCxnSpPr>
            <a:cxnSpLocks/>
          </p:cNvCxnSpPr>
          <p:nvPr/>
        </p:nvCxnSpPr>
        <p:spPr>
          <a:xfrm>
            <a:off x="3093456" y="4649924"/>
            <a:ext cx="766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EDE9AF0F-81A2-77D4-67A2-98BFA351A7BE}"/>
              </a:ext>
            </a:extLst>
          </p:cNvPr>
          <p:cNvCxnSpPr>
            <a:cxnSpLocks/>
          </p:cNvCxnSpPr>
          <p:nvPr/>
        </p:nvCxnSpPr>
        <p:spPr>
          <a:xfrm flipH="1">
            <a:off x="2997728" y="3642119"/>
            <a:ext cx="94449" cy="77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3E5FFD38-EF76-F67C-F052-1726A34CA6DA}"/>
              </a:ext>
            </a:extLst>
          </p:cNvPr>
          <p:cNvSpPr/>
          <p:nvPr/>
        </p:nvSpPr>
        <p:spPr>
          <a:xfrm>
            <a:off x="2800344" y="3879447"/>
            <a:ext cx="579470" cy="566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B35C9AD7-BC81-9DD9-6E41-5CEA263365F3}"/>
              </a:ext>
            </a:extLst>
          </p:cNvPr>
          <p:cNvCxnSpPr>
            <a:cxnSpLocks/>
          </p:cNvCxnSpPr>
          <p:nvPr/>
        </p:nvCxnSpPr>
        <p:spPr>
          <a:xfrm flipH="1">
            <a:off x="3003451" y="3463587"/>
            <a:ext cx="1190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EAEAA1FD-7F53-D5D1-0724-8376B5AEC202}"/>
              </a:ext>
            </a:extLst>
          </p:cNvPr>
          <p:cNvCxnSpPr>
            <a:cxnSpLocks/>
          </p:cNvCxnSpPr>
          <p:nvPr/>
        </p:nvCxnSpPr>
        <p:spPr>
          <a:xfrm>
            <a:off x="3043064" y="4841365"/>
            <a:ext cx="13482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Oval 96">
            <a:extLst>
              <a:ext uri="{FF2B5EF4-FFF2-40B4-BE49-F238E27FC236}">
                <a16:creationId xmlns:a16="http://schemas.microsoft.com/office/drawing/2014/main" id="{7A040125-BD44-8C65-9991-FFD1CED7DE44}"/>
              </a:ext>
            </a:extLst>
          </p:cNvPr>
          <p:cNvSpPr/>
          <p:nvPr/>
        </p:nvSpPr>
        <p:spPr>
          <a:xfrm>
            <a:off x="1871185" y="3575008"/>
            <a:ext cx="182880" cy="18319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>
                <a:solidFill>
                  <a:srgbClr val="00B050"/>
                </a:solidFill>
              </a:rPr>
              <a:t>X</a:t>
            </a:r>
            <a:endParaRPr lang="en-US" sz="1400" dirty="0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761745F8-0537-3791-5E3F-C791FA5335FF}"/>
              </a:ext>
            </a:extLst>
          </p:cNvPr>
          <p:cNvSpPr/>
          <p:nvPr/>
        </p:nvSpPr>
        <p:spPr>
          <a:xfrm>
            <a:off x="1594288" y="3836590"/>
            <a:ext cx="182880" cy="18319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>
                <a:solidFill>
                  <a:srgbClr val="00B050"/>
                </a:solidFill>
              </a:rPr>
              <a:t>X</a:t>
            </a:r>
            <a:endParaRPr lang="en-US" sz="1400" dirty="0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F732D50E-9037-BB53-845B-A8CF50CE8DC7}"/>
              </a:ext>
            </a:extLst>
          </p:cNvPr>
          <p:cNvSpPr/>
          <p:nvPr/>
        </p:nvSpPr>
        <p:spPr>
          <a:xfrm>
            <a:off x="1944048" y="3996894"/>
            <a:ext cx="182880" cy="18319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>
                <a:solidFill>
                  <a:srgbClr val="00B050"/>
                </a:solidFill>
              </a:rPr>
              <a:t>X</a:t>
            </a:r>
            <a:endParaRPr lang="en-US" sz="1400" dirty="0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DBE2E828-C4ED-7F04-8551-EEE27172494E}"/>
              </a:ext>
            </a:extLst>
          </p:cNvPr>
          <p:cNvSpPr/>
          <p:nvPr/>
        </p:nvSpPr>
        <p:spPr>
          <a:xfrm>
            <a:off x="1632145" y="4263617"/>
            <a:ext cx="182880" cy="18319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>
                <a:solidFill>
                  <a:srgbClr val="00B050"/>
                </a:solidFill>
              </a:rPr>
              <a:t>X</a:t>
            </a:r>
            <a:endParaRPr lang="en-US" sz="1400" dirty="0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665695FC-922F-7A98-823F-EF097F5D9AE9}"/>
              </a:ext>
            </a:extLst>
          </p:cNvPr>
          <p:cNvSpPr/>
          <p:nvPr/>
        </p:nvSpPr>
        <p:spPr>
          <a:xfrm>
            <a:off x="1903705" y="4474960"/>
            <a:ext cx="182880" cy="18319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>
                <a:solidFill>
                  <a:srgbClr val="00B050"/>
                </a:solidFill>
              </a:rPr>
              <a:t>X</a:t>
            </a:r>
            <a:endParaRPr lang="en-US" sz="1400" dirty="0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16C85DFF-7CEB-E7B0-747D-BCD1C5B04045}"/>
              </a:ext>
            </a:extLst>
          </p:cNvPr>
          <p:cNvSpPr/>
          <p:nvPr/>
        </p:nvSpPr>
        <p:spPr>
          <a:xfrm>
            <a:off x="1312719" y="3569657"/>
            <a:ext cx="182880" cy="18319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>
                <a:solidFill>
                  <a:srgbClr val="00B050"/>
                </a:solidFill>
              </a:rPr>
              <a:t>X</a:t>
            </a:r>
            <a:endParaRPr lang="en-US" sz="1400" dirty="0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6B964312-7744-5669-C48C-E4EAC3D05BA2}"/>
              </a:ext>
            </a:extLst>
          </p:cNvPr>
          <p:cNvSpPr/>
          <p:nvPr/>
        </p:nvSpPr>
        <p:spPr>
          <a:xfrm>
            <a:off x="1368321" y="4446813"/>
            <a:ext cx="182880" cy="18319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>
                <a:solidFill>
                  <a:srgbClr val="00B050"/>
                </a:solidFill>
              </a:rPr>
              <a:t>X</a:t>
            </a:r>
            <a:endParaRPr lang="en-US" sz="1400" dirty="0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947E363F-C36B-AEF8-F628-A2E4009212B9}"/>
              </a:ext>
            </a:extLst>
          </p:cNvPr>
          <p:cNvSpPr/>
          <p:nvPr/>
        </p:nvSpPr>
        <p:spPr>
          <a:xfrm>
            <a:off x="1315582" y="4085452"/>
            <a:ext cx="182880" cy="18319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>
                <a:solidFill>
                  <a:srgbClr val="00B050"/>
                </a:solidFill>
              </a:rPr>
              <a:t>X</a:t>
            </a:r>
            <a:endParaRPr lang="en-US" sz="1400" dirty="0"/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3A40DF5C-6EAF-AC40-C26D-CD4A96848334}"/>
              </a:ext>
            </a:extLst>
          </p:cNvPr>
          <p:cNvCxnSpPr>
            <a:cxnSpLocks/>
            <a:stCxn id="27" idx="7"/>
            <a:endCxn id="27" idx="1"/>
          </p:cNvCxnSpPr>
          <p:nvPr/>
        </p:nvCxnSpPr>
        <p:spPr>
          <a:xfrm flipH="1">
            <a:off x="2596875" y="3675394"/>
            <a:ext cx="969868" cy="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E6DE6350-932F-D751-1B90-FFAA3B9183B2}"/>
              </a:ext>
            </a:extLst>
          </p:cNvPr>
          <p:cNvCxnSpPr>
            <a:cxnSpLocks/>
            <a:stCxn id="27" idx="7"/>
          </p:cNvCxnSpPr>
          <p:nvPr/>
        </p:nvCxnSpPr>
        <p:spPr>
          <a:xfrm>
            <a:off x="3566743" y="3675394"/>
            <a:ext cx="605207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tangle 128">
            <a:extLst>
              <a:ext uri="{FF2B5EF4-FFF2-40B4-BE49-F238E27FC236}">
                <a16:creationId xmlns:a16="http://schemas.microsoft.com/office/drawing/2014/main" id="{E4804389-C9C8-574E-E84E-E7675A43AF69}"/>
              </a:ext>
            </a:extLst>
          </p:cNvPr>
          <p:cNvSpPr/>
          <p:nvPr/>
        </p:nvSpPr>
        <p:spPr>
          <a:xfrm>
            <a:off x="1269179" y="3490947"/>
            <a:ext cx="972866" cy="1356560"/>
          </a:xfrm>
          <a:prstGeom prst="rect">
            <a:avLst/>
          </a:prstGeom>
          <a:solidFill>
            <a:srgbClr val="00B05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86E28090-0080-B226-FF9E-3ADF7F4B2164}"/>
              </a:ext>
            </a:extLst>
          </p:cNvPr>
          <p:cNvCxnSpPr>
            <a:stCxn id="27" idx="1"/>
          </p:cNvCxnSpPr>
          <p:nvPr/>
        </p:nvCxnSpPr>
        <p:spPr>
          <a:xfrm flipH="1">
            <a:off x="1011115" y="3675394"/>
            <a:ext cx="158576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E0D1E528-555E-732E-529B-47F3DF3E569E}"/>
              </a:ext>
            </a:extLst>
          </p:cNvPr>
          <p:cNvSpPr txBox="1"/>
          <p:nvPr/>
        </p:nvSpPr>
        <p:spPr>
          <a:xfrm>
            <a:off x="2967565" y="3599161"/>
            <a:ext cx="240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70C0"/>
                </a:solidFill>
              </a:rPr>
              <a:t>1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EF4A1319-51A9-37C7-D43A-D8F09CD440A0}"/>
              </a:ext>
            </a:extLst>
          </p:cNvPr>
          <p:cNvSpPr txBox="1"/>
          <p:nvPr/>
        </p:nvSpPr>
        <p:spPr>
          <a:xfrm>
            <a:off x="2144740" y="3598836"/>
            <a:ext cx="455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2*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47D3AE8F-DAD2-FB99-CE50-0A22A27AF033}"/>
              </a:ext>
            </a:extLst>
          </p:cNvPr>
          <p:cNvSpPr txBox="1"/>
          <p:nvPr/>
        </p:nvSpPr>
        <p:spPr>
          <a:xfrm flipH="1">
            <a:off x="1671868" y="3598836"/>
            <a:ext cx="292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B050"/>
                </a:solidFill>
              </a:rPr>
              <a:t>3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C1991D87-8553-7892-6E20-80D72E9445BC}"/>
              </a:ext>
            </a:extLst>
          </p:cNvPr>
          <p:cNvCxnSpPr/>
          <p:nvPr/>
        </p:nvCxnSpPr>
        <p:spPr>
          <a:xfrm flipV="1">
            <a:off x="775669" y="5072636"/>
            <a:ext cx="0" cy="5230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C0973E55-7902-51C7-12C4-012F68C921E8}"/>
              </a:ext>
            </a:extLst>
          </p:cNvPr>
          <p:cNvCxnSpPr>
            <a:cxnSpLocks/>
          </p:cNvCxnSpPr>
          <p:nvPr/>
        </p:nvCxnSpPr>
        <p:spPr>
          <a:xfrm flipH="1">
            <a:off x="247973" y="5595725"/>
            <a:ext cx="52120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>
            <a:extLst>
              <a:ext uri="{FF2B5EF4-FFF2-40B4-BE49-F238E27FC236}">
                <a16:creationId xmlns:a16="http://schemas.microsoft.com/office/drawing/2014/main" id="{36EDC3E3-C764-8F03-18BD-29C8D4B3457B}"/>
              </a:ext>
            </a:extLst>
          </p:cNvPr>
          <p:cNvSpPr txBox="1"/>
          <p:nvPr/>
        </p:nvSpPr>
        <p:spPr>
          <a:xfrm>
            <a:off x="788457" y="4908571"/>
            <a:ext cx="579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z</a:t>
            </a:r>
            <a:r>
              <a:rPr lang="hr-HR" baseline="-25000" dirty="0" err="1"/>
              <a:t>GSE</a:t>
            </a:r>
            <a:endParaRPr lang="en-US" dirty="0"/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F5C8C906-B635-6514-3EB7-23061615AEFC}"/>
              </a:ext>
            </a:extLst>
          </p:cNvPr>
          <p:cNvSpPr txBox="1"/>
          <p:nvPr/>
        </p:nvSpPr>
        <p:spPr>
          <a:xfrm>
            <a:off x="165940" y="5538631"/>
            <a:ext cx="685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y</a:t>
            </a:r>
            <a:r>
              <a:rPr lang="hr-HR" baseline="-25000" dirty="0" err="1"/>
              <a:t>GSE</a:t>
            </a:r>
            <a:endParaRPr lang="en-US" dirty="0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E482A0FB-C389-66DE-F5C3-C7ABC18122B4}"/>
              </a:ext>
            </a:extLst>
          </p:cNvPr>
          <p:cNvSpPr/>
          <p:nvPr/>
        </p:nvSpPr>
        <p:spPr>
          <a:xfrm>
            <a:off x="5099780" y="4770237"/>
            <a:ext cx="320921" cy="6429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C9D2F6B3-C2B2-F12E-EF6E-654725AA8A2A}"/>
              </a:ext>
            </a:extLst>
          </p:cNvPr>
          <p:cNvSpPr/>
          <p:nvPr/>
        </p:nvSpPr>
        <p:spPr>
          <a:xfrm>
            <a:off x="8613756" y="5983215"/>
            <a:ext cx="486282" cy="7579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6B5A05B2-8B9C-95D5-2A96-B3DDA3C8EE30}"/>
              </a:ext>
            </a:extLst>
          </p:cNvPr>
          <p:cNvCxnSpPr/>
          <p:nvPr/>
        </p:nvCxnSpPr>
        <p:spPr>
          <a:xfrm flipV="1">
            <a:off x="8504783" y="6044725"/>
            <a:ext cx="0" cy="5230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04C5AA59-89CE-0346-BC22-CF033BC07E7D}"/>
              </a:ext>
            </a:extLst>
          </p:cNvPr>
          <p:cNvCxnSpPr>
            <a:cxnSpLocks/>
          </p:cNvCxnSpPr>
          <p:nvPr/>
        </p:nvCxnSpPr>
        <p:spPr>
          <a:xfrm flipH="1">
            <a:off x="7981950" y="6567814"/>
            <a:ext cx="52120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>
            <a:extLst>
              <a:ext uri="{FF2B5EF4-FFF2-40B4-BE49-F238E27FC236}">
                <a16:creationId xmlns:a16="http://schemas.microsoft.com/office/drawing/2014/main" id="{C22E4877-31F0-2AAB-FEBA-288636D5910E}"/>
              </a:ext>
            </a:extLst>
          </p:cNvPr>
          <p:cNvSpPr txBox="1"/>
          <p:nvPr/>
        </p:nvSpPr>
        <p:spPr>
          <a:xfrm>
            <a:off x="8517572" y="5880660"/>
            <a:ext cx="626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X</a:t>
            </a:r>
            <a:r>
              <a:rPr lang="hr-HR" baseline="-25000" dirty="0"/>
              <a:t>GSE</a:t>
            </a:r>
            <a:endParaRPr lang="en-US" dirty="0"/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B43EE07D-FFA6-7107-6E57-3174728E3603}"/>
              </a:ext>
            </a:extLst>
          </p:cNvPr>
          <p:cNvSpPr txBox="1"/>
          <p:nvPr/>
        </p:nvSpPr>
        <p:spPr>
          <a:xfrm>
            <a:off x="7899340" y="6488668"/>
            <a:ext cx="686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y</a:t>
            </a:r>
            <a:r>
              <a:rPr lang="hr-HR" baseline="-25000" dirty="0" err="1"/>
              <a:t>GSE</a:t>
            </a:r>
            <a:endParaRPr lang="en-US" dirty="0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138F0881-6782-8D58-3679-EC0932CEBC51}"/>
              </a:ext>
            </a:extLst>
          </p:cNvPr>
          <p:cNvSpPr txBox="1"/>
          <p:nvPr/>
        </p:nvSpPr>
        <p:spPr>
          <a:xfrm>
            <a:off x="4202636" y="3468891"/>
            <a:ext cx="619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s/c</a:t>
            </a:r>
            <a:endParaRPr lang="en-US" dirty="0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89EA865E-4FA0-59B3-5A82-3D0C3EE3ED72}"/>
              </a:ext>
            </a:extLst>
          </p:cNvPr>
          <p:cNvSpPr/>
          <p:nvPr/>
        </p:nvSpPr>
        <p:spPr>
          <a:xfrm>
            <a:off x="2801100" y="3539612"/>
            <a:ext cx="45719" cy="12527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Star: 5 Points 156">
            <a:extLst>
              <a:ext uri="{FF2B5EF4-FFF2-40B4-BE49-F238E27FC236}">
                <a16:creationId xmlns:a16="http://schemas.microsoft.com/office/drawing/2014/main" id="{4B4E8378-2C19-6BA3-A034-577B316FA325}"/>
              </a:ext>
            </a:extLst>
          </p:cNvPr>
          <p:cNvSpPr/>
          <p:nvPr/>
        </p:nvSpPr>
        <p:spPr>
          <a:xfrm>
            <a:off x="2584990" y="3535479"/>
            <a:ext cx="137160" cy="13757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Star: 5 Points 161">
            <a:extLst>
              <a:ext uri="{FF2B5EF4-FFF2-40B4-BE49-F238E27FC236}">
                <a16:creationId xmlns:a16="http://schemas.microsoft.com/office/drawing/2014/main" id="{4A841682-15CB-5504-5555-20347FAAB2B8}"/>
              </a:ext>
            </a:extLst>
          </p:cNvPr>
          <p:cNvSpPr/>
          <p:nvPr/>
        </p:nvSpPr>
        <p:spPr>
          <a:xfrm>
            <a:off x="2392121" y="3802023"/>
            <a:ext cx="137160" cy="13757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Star: 5 Points 162">
            <a:extLst>
              <a:ext uri="{FF2B5EF4-FFF2-40B4-BE49-F238E27FC236}">
                <a16:creationId xmlns:a16="http://schemas.microsoft.com/office/drawing/2014/main" id="{33AFA84C-3014-731C-CFCD-40EF3741ABC1}"/>
              </a:ext>
            </a:extLst>
          </p:cNvPr>
          <p:cNvSpPr/>
          <p:nvPr/>
        </p:nvSpPr>
        <p:spPr>
          <a:xfrm>
            <a:off x="2626282" y="4648714"/>
            <a:ext cx="137160" cy="13757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Star: 5 Points 163">
            <a:extLst>
              <a:ext uri="{FF2B5EF4-FFF2-40B4-BE49-F238E27FC236}">
                <a16:creationId xmlns:a16="http://schemas.microsoft.com/office/drawing/2014/main" id="{75E77599-4907-A8DB-21C0-FEF49DAD506F}"/>
              </a:ext>
            </a:extLst>
          </p:cNvPr>
          <p:cNvSpPr/>
          <p:nvPr/>
        </p:nvSpPr>
        <p:spPr>
          <a:xfrm>
            <a:off x="2325924" y="4100438"/>
            <a:ext cx="137160" cy="13757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Star: 5 Points 164">
            <a:extLst>
              <a:ext uri="{FF2B5EF4-FFF2-40B4-BE49-F238E27FC236}">
                <a16:creationId xmlns:a16="http://schemas.microsoft.com/office/drawing/2014/main" id="{19DC0DF4-0B4D-E672-02AA-C1173BE63F5E}"/>
              </a:ext>
            </a:extLst>
          </p:cNvPr>
          <p:cNvSpPr/>
          <p:nvPr/>
        </p:nvSpPr>
        <p:spPr>
          <a:xfrm>
            <a:off x="2436970" y="4429378"/>
            <a:ext cx="137160" cy="13757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D226229C-4CBC-67DE-5566-10AA3294FED6}"/>
              </a:ext>
            </a:extLst>
          </p:cNvPr>
          <p:cNvSpPr txBox="1"/>
          <p:nvPr/>
        </p:nvSpPr>
        <p:spPr>
          <a:xfrm>
            <a:off x="1529244" y="3114811"/>
            <a:ext cx="619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B050"/>
                </a:solidFill>
              </a:rPr>
              <a:t>HSS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515F0D09-5737-EA66-502C-C8A31EC90638}"/>
              </a:ext>
            </a:extLst>
          </p:cNvPr>
          <p:cNvSpPr txBox="1"/>
          <p:nvPr/>
        </p:nvSpPr>
        <p:spPr>
          <a:xfrm>
            <a:off x="2248448" y="3119775"/>
            <a:ext cx="600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HPS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19F7B773-90BD-31FB-00F2-3495BDCE1758}"/>
              </a:ext>
            </a:extLst>
          </p:cNvPr>
          <p:cNvSpPr txBox="1"/>
          <p:nvPr/>
        </p:nvSpPr>
        <p:spPr>
          <a:xfrm>
            <a:off x="2911497" y="3079142"/>
            <a:ext cx="723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5493"/>
                </a:solidFill>
              </a:rPr>
              <a:t>FR</a:t>
            </a:r>
            <a:endParaRPr lang="en-US" dirty="0">
              <a:solidFill>
                <a:srgbClr val="005493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EF5AE179-37AE-4C6B-D3A4-5BBDEB6DD0DA}"/>
              </a:ext>
            </a:extLst>
          </p:cNvPr>
          <p:cNvSpPr txBox="1"/>
          <p:nvPr/>
        </p:nvSpPr>
        <p:spPr>
          <a:xfrm>
            <a:off x="5602453" y="3040114"/>
            <a:ext cx="619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>
                <a:solidFill>
                  <a:srgbClr val="00B050"/>
                </a:solidFill>
              </a:rPr>
              <a:t>CH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4D218EAC-B163-D5CB-A087-F63D7058873B}"/>
              </a:ext>
            </a:extLst>
          </p:cNvPr>
          <p:cNvSpPr txBox="1"/>
          <p:nvPr/>
        </p:nvSpPr>
        <p:spPr>
          <a:xfrm>
            <a:off x="5829493" y="3045814"/>
            <a:ext cx="619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>
                <a:solidFill>
                  <a:srgbClr val="005493"/>
                </a:solidFill>
              </a:rPr>
              <a:t>AR</a:t>
            </a:r>
            <a:endParaRPr lang="en-US" sz="1200" dirty="0">
              <a:solidFill>
                <a:srgbClr val="005493"/>
              </a:solidFill>
            </a:endParaRPr>
          </a:p>
        </p:txBody>
      </p: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3B29721E-6D30-0FD5-D077-C1ACB94115D4}"/>
              </a:ext>
            </a:extLst>
          </p:cNvPr>
          <p:cNvCxnSpPr>
            <a:cxnSpLocks/>
          </p:cNvCxnSpPr>
          <p:nvPr/>
        </p:nvCxnSpPr>
        <p:spPr>
          <a:xfrm flipH="1" flipV="1">
            <a:off x="6299351" y="5494985"/>
            <a:ext cx="108486" cy="47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>
            <a:extLst>
              <a:ext uri="{FF2B5EF4-FFF2-40B4-BE49-F238E27FC236}">
                <a16:creationId xmlns:a16="http://schemas.microsoft.com/office/drawing/2014/main" id="{5ED11E86-803D-D6CB-4A2E-73479E6A2ABD}"/>
              </a:ext>
            </a:extLst>
          </p:cNvPr>
          <p:cNvCxnSpPr>
            <a:cxnSpLocks/>
          </p:cNvCxnSpPr>
          <p:nvPr/>
        </p:nvCxnSpPr>
        <p:spPr>
          <a:xfrm flipH="1" flipV="1">
            <a:off x="6321318" y="5425126"/>
            <a:ext cx="108486" cy="47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id="{8594781B-42B0-1156-1362-7D0DEF5623E8}"/>
              </a:ext>
            </a:extLst>
          </p:cNvPr>
          <p:cNvCxnSpPr>
            <a:cxnSpLocks/>
          </p:cNvCxnSpPr>
          <p:nvPr/>
        </p:nvCxnSpPr>
        <p:spPr>
          <a:xfrm flipH="1" flipV="1">
            <a:off x="6353594" y="5347064"/>
            <a:ext cx="108486" cy="47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2284427C-B99A-B941-C7F9-AFF44DA3DA23}"/>
              </a:ext>
            </a:extLst>
          </p:cNvPr>
          <p:cNvCxnSpPr>
            <a:cxnSpLocks/>
          </p:cNvCxnSpPr>
          <p:nvPr/>
        </p:nvCxnSpPr>
        <p:spPr>
          <a:xfrm flipH="1" flipV="1">
            <a:off x="6362563" y="5277903"/>
            <a:ext cx="108486" cy="47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>
            <a:extLst>
              <a:ext uri="{FF2B5EF4-FFF2-40B4-BE49-F238E27FC236}">
                <a16:creationId xmlns:a16="http://schemas.microsoft.com/office/drawing/2014/main" id="{DA560DFC-51A6-5C33-CD7B-9D4A243E7B70}"/>
              </a:ext>
            </a:extLst>
          </p:cNvPr>
          <p:cNvCxnSpPr>
            <a:cxnSpLocks/>
          </p:cNvCxnSpPr>
          <p:nvPr/>
        </p:nvCxnSpPr>
        <p:spPr>
          <a:xfrm>
            <a:off x="6110859" y="5640420"/>
            <a:ext cx="108479" cy="540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5CCFBF93-9651-95DD-B540-CC28243EEADF}"/>
              </a:ext>
            </a:extLst>
          </p:cNvPr>
          <p:cNvCxnSpPr>
            <a:cxnSpLocks/>
          </p:cNvCxnSpPr>
          <p:nvPr/>
        </p:nvCxnSpPr>
        <p:spPr>
          <a:xfrm>
            <a:off x="6171726" y="5572979"/>
            <a:ext cx="76190" cy="481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57464305-F58C-0A51-EFAB-4F9FE151EBAA}"/>
              </a:ext>
            </a:extLst>
          </p:cNvPr>
          <p:cNvCxnSpPr>
            <a:cxnSpLocks/>
          </p:cNvCxnSpPr>
          <p:nvPr/>
        </p:nvCxnSpPr>
        <p:spPr>
          <a:xfrm flipH="1" flipV="1">
            <a:off x="6286655" y="5072334"/>
            <a:ext cx="121182" cy="383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>
            <a:extLst>
              <a:ext uri="{FF2B5EF4-FFF2-40B4-BE49-F238E27FC236}">
                <a16:creationId xmlns:a16="http://schemas.microsoft.com/office/drawing/2014/main" id="{0A087641-4D88-10E1-A14A-26844CA264D7}"/>
              </a:ext>
            </a:extLst>
          </p:cNvPr>
          <p:cNvCxnSpPr>
            <a:cxnSpLocks/>
          </p:cNvCxnSpPr>
          <p:nvPr/>
        </p:nvCxnSpPr>
        <p:spPr>
          <a:xfrm flipH="1" flipV="1">
            <a:off x="6275153" y="5007836"/>
            <a:ext cx="121182" cy="383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B270A05E-FA72-C04A-88B2-4E395EED5E09}"/>
              </a:ext>
            </a:extLst>
          </p:cNvPr>
          <p:cNvCxnSpPr>
            <a:cxnSpLocks/>
          </p:cNvCxnSpPr>
          <p:nvPr/>
        </p:nvCxnSpPr>
        <p:spPr>
          <a:xfrm flipH="1" flipV="1">
            <a:off x="6386426" y="5218783"/>
            <a:ext cx="108486" cy="47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54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0" grpId="0" animBg="1"/>
      <p:bldP spid="28" grpId="0"/>
      <p:bldP spid="30" grpId="0"/>
      <p:bldP spid="31" grpId="0"/>
      <p:bldP spid="32" grpId="0"/>
      <p:bldP spid="33" grpId="0"/>
      <p:bldP spid="34" grpId="0"/>
      <p:bldP spid="130" grpId="0"/>
      <p:bldP spid="131" grpId="0"/>
      <p:bldP spid="13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1667</TotalTime>
  <Words>258</Words>
  <Application>Microsoft Office PowerPoint</Application>
  <PresentationFormat>On-screen Show (4:3)</PresentationFormat>
  <Paragraphs>43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Case study of interacting large-scale solar wind phenomena in the heliosphere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Paul Geyer</cp:lastModifiedBy>
  <cp:revision>27</cp:revision>
  <dcterms:created xsi:type="dcterms:W3CDTF">2019-06-06T16:12:17Z</dcterms:created>
  <dcterms:modified xsi:type="dcterms:W3CDTF">2022-05-19T16:15:36Z</dcterms:modified>
</cp:coreProperties>
</file>