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7"/>
  </p:notesMasterIdLst>
  <p:sldIdLst>
    <p:sldId id="256" r:id="rId2"/>
    <p:sldId id="261" r:id="rId3"/>
    <p:sldId id="257" r:id="rId4"/>
    <p:sldId id="258" r:id="rId5"/>
    <p:sldId id="263" r:id="rId6"/>
    <p:sldId id="264" r:id="rId7"/>
    <p:sldId id="260" r:id="rId8"/>
    <p:sldId id="265" r:id="rId9"/>
    <p:sldId id="266" r:id="rId10"/>
    <p:sldId id="267" r:id="rId11"/>
    <p:sldId id="268" r:id="rId12"/>
    <p:sldId id="271" r:id="rId13"/>
    <p:sldId id="269" r:id="rId14"/>
    <p:sldId id="270"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5050"/>
    <a:srgbClr val="F8EBEA"/>
    <a:srgbClr val="FF6600"/>
    <a:srgbClr val="66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68" d="100"/>
          <a:sy n="68" d="100"/>
        </p:scale>
        <p:origin x="-798"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BA3903-97FE-483F-8244-D9EE055C2CA6}" type="datetimeFigureOut">
              <a:rPr lang="en-IN" smtClean="0"/>
              <a:pPr/>
              <a:t>25-05-2022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E25028-B826-4773-B7A6-51AB7A9D7357}" type="slidenum">
              <a:rPr lang="en-IN" smtClean="0"/>
              <a:pPr/>
              <a:t>‹#›</a:t>
            </a:fld>
            <a:endParaRPr lang="en-IN"/>
          </a:p>
        </p:txBody>
      </p:sp>
    </p:spTree>
    <p:extLst>
      <p:ext uri="{BB962C8B-B14F-4D97-AF65-F5344CB8AC3E}">
        <p14:creationId xmlns:p14="http://schemas.microsoft.com/office/powerpoint/2010/main" xmlns="" val="307108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8CE25028-B826-4773-B7A6-51AB7A9D7357}" type="slidenum">
              <a:rPr lang="en-IN" smtClean="0"/>
              <a:pPr/>
              <a:t>1</a:t>
            </a:fld>
            <a:endParaRPr lang="en-IN"/>
          </a:p>
        </p:txBody>
      </p:sp>
    </p:spTree>
    <p:extLst>
      <p:ext uri="{BB962C8B-B14F-4D97-AF65-F5344CB8AC3E}">
        <p14:creationId xmlns:p14="http://schemas.microsoft.com/office/powerpoint/2010/main" xmlns="" val="3594663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26/05/2022</a:t>
            </a:r>
            <a:endParaRPr lang="en-IN"/>
          </a:p>
        </p:txBody>
      </p:sp>
      <p:sp>
        <p:nvSpPr>
          <p:cNvPr id="5" name="Footer Placeholder 4"/>
          <p:cNvSpPr>
            <a:spLocks noGrp="1"/>
          </p:cNvSpPr>
          <p:nvPr>
            <p:ph type="ftr" sz="quarter" idx="11"/>
          </p:nvPr>
        </p:nvSpPr>
        <p:spPr/>
        <p:txBody>
          <a:bodyPr/>
          <a:lstStyle/>
          <a:p>
            <a:r>
              <a:rPr lang="en-IN" smtClean="0"/>
              <a:t>EGU General Assembly 2022</a:t>
            </a:r>
            <a:endParaRPr lang="en-IN"/>
          </a:p>
        </p:txBody>
      </p:sp>
      <p:sp>
        <p:nvSpPr>
          <p:cNvPr id="6" name="Slide Number Placeholder 5"/>
          <p:cNvSpPr>
            <a:spLocks noGrp="1"/>
          </p:cNvSpPr>
          <p:nvPr>
            <p:ph type="sldNum" sz="quarter" idx="12"/>
          </p:nvPr>
        </p:nvSpPr>
        <p:spPr/>
        <p:txBody>
          <a:bodyPr/>
          <a:lstStyle/>
          <a:p>
            <a:fld id="{429EE0BA-B7AB-4CAC-B25D-7629CD3726FF}" type="slidenum">
              <a:rPr lang="en-IN" smtClean="0"/>
              <a:pPr/>
              <a:t>‹#›</a:t>
            </a:fld>
            <a:endParaRPr lang="en-IN"/>
          </a:p>
        </p:txBody>
      </p:sp>
    </p:spTree>
    <p:extLst>
      <p:ext uri="{BB962C8B-B14F-4D97-AF65-F5344CB8AC3E}">
        <p14:creationId xmlns:p14="http://schemas.microsoft.com/office/powerpoint/2010/main" xmlns="" val="3646503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26/05/2022</a:t>
            </a:r>
            <a:endParaRPr lang="en-IN"/>
          </a:p>
        </p:txBody>
      </p:sp>
      <p:sp>
        <p:nvSpPr>
          <p:cNvPr id="5" name="Footer Placeholder 4"/>
          <p:cNvSpPr>
            <a:spLocks noGrp="1"/>
          </p:cNvSpPr>
          <p:nvPr>
            <p:ph type="ftr" sz="quarter" idx="11"/>
          </p:nvPr>
        </p:nvSpPr>
        <p:spPr/>
        <p:txBody>
          <a:bodyPr/>
          <a:lstStyle/>
          <a:p>
            <a:r>
              <a:rPr lang="en-IN" smtClean="0"/>
              <a:t>EGU General Assembly 2022</a:t>
            </a:r>
            <a:endParaRPr lang="en-IN"/>
          </a:p>
        </p:txBody>
      </p:sp>
      <p:sp>
        <p:nvSpPr>
          <p:cNvPr id="6" name="Slide Number Placeholder 5"/>
          <p:cNvSpPr>
            <a:spLocks noGrp="1"/>
          </p:cNvSpPr>
          <p:nvPr>
            <p:ph type="sldNum" sz="quarter" idx="12"/>
          </p:nvPr>
        </p:nvSpPr>
        <p:spPr/>
        <p:txBody>
          <a:bodyPr/>
          <a:lstStyle/>
          <a:p>
            <a:fld id="{429EE0BA-B7AB-4CAC-B25D-7629CD3726FF}" type="slidenum">
              <a:rPr lang="en-IN" smtClean="0"/>
              <a:pPr/>
              <a:t>‹#›</a:t>
            </a:fld>
            <a:endParaRPr lang="en-IN"/>
          </a:p>
        </p:txBody>
      </p:sp>
    </p:spTree>
    <p:extLst>
      <p:ext uri="{BB962C8B-B14F-4D97-AF65-F5344CB8AC3E}">
        <p14:creationId xmlns:p14="http://schemas.microsoft.com/office/powerpoint/2010/main" xmlns="" val="3449697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26/05/2022</a:t>
            </a:r>
            <a:endParaRPr lang="en-IN"/>
          </a:p>
        </p:txBody>
      </p:sp>
      <p:sp>
        <p:nvSpPr>
          <p:cNvPr id="5" name="Footer Placeholder 4"/>
          <p:cNvSpPr>
            <a:spLocks noGrp="1"/>
          </p:cNvSpPr>
          <p:nvPr>
            <p:ph type="ftr" sz="quarter" idx="11"/>
          </p:nvPr>
        </p:nvSpPr>
        <p:spPr/>
        <p:txBody>
          <a:bodyPr/>
          <a:lstStyle/>
          <a:p>
            <a:r>
              <a:rPr lang="en-IN" smtClean="0"/>
              <a:t>EGU General Assembly 2022</a:t>
            </a:r>
            <a:endParaRPr lang="en-IN"/>
          </a:p>
        </p:txBody>
      </p:sp>
      <p:sp>
        <p:nvSpPr>
          <p:cNvPr id="6" name="Slide Number Placeholder 5"/>
          <p:cNvSpPr>
            <a:spLocks noGrp="1"/>
          </p:cNvSpPr>
          <p:nvPr>
            <p:ph type="sldNum" sz="quarter" idx="12"/>
          </p:nvPr>
        </p:nvSpPr>
        <p:spPr/>
        <p:txBody>
          <a:bodyPr/>
          <a:lstStyle/>
          <a:p>
            <a:fld id="{429EE0BA-B7AB-4CAC-B25D-7629CD3726FF}" type="slidenum">
              <a:rPr lang="en-IN" smtClean="0"/>
              <a:pPr/>
              <a:t>‹#›</a:t>
            </a:fld>
            <a:endParaRPr lang="en-IN"/>
          </a:p>
        </p:txBody>
      </p:sp>
    </p:spTree>
    <p:extLst>
      <p:ext uri="{BB962C8B-B14F-4D97-AF65-F5344CB8AC3E}">
        <p14:creationId xmlns:p14="http://schemas.microsoft.com/office/powerpoint/2010/main" xmlns="" val="2693381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26/05/2022</a:t>
            </a:r>
            <a:endParaRPr lang="en-IN"/>
          </a:p>
        </p:txBody>
      </p:sp>
      <p:sp>
        <p:nvSpPr>
          <p:cNvPr id="5" name="Footer Placeholder 4"/>
          <p:cNvSpPr>
            <a:spLocks noGrp="1"/>
          </p:cNvSpPr>
          <p:nvPr>
            <p:ph type="ftr" sz="quarter" idx="11"/>
          </p:nvPr>
        </p:nvSpPr>
        <p:spPr/>
        <p:txBody>
          <a:bodyPr/>
          <a:lstStyle/>
          <a:p>
            <a:r>
              <a:rPr lang="en-IN" smtClean="0"/>
              <a:t>EGU General Assembly 2022</a:t>
            </a:r>
            <a:endParaRPr lang="en-IN"/>
          </a:p>
        </p:txBody>
      </p:sp>
      <p:sp>
        <p:nvSpPr>
          <p:cNvPr id="6" name="Slide Number Placeholder 5"/>
          <p:cNvSpPr>
            <a:spLocks noGrp="1"/>
          </p:cNvSpPr>
          <p:nvPr>
            <p:ph type="sldNum" sz="quarter" idx="12"/>
          </p:nvPr>
        </p:nvSpPr>
        <p:spPr/>
        <p:txBody>
          <a:bodyPr/>
          <a:lstStyle/>
          <a:p>
            <a:fld id="{429EE0BA-B7AB-4CAC-B25D-7629CD3726FF}" type="slidenum">
              <a:rPr lang="en-IN" smtClean="0"/>
              <a:pPr/>
              <a:t>‹#›</a:t>
            </a:fld>
            <a:endParaRPr lang="en-IN"/>
          </a:p>
        </p:txBody>
      </p:sp>
    </p:spTree>
    <p:extLst>
      <p:ext uri="{BB962C8B-B14F-4D97-AF65-F5344CB8AC3E}">
        <p14:creationId xmlns:p14="http://schemas.microsoft.com/office/powerpoint/2010/main" xmlns="" val="3681777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26/05/2022</a:t>
            </a:r>
            <a:endParaRPr lang="en-IN"/>
          </a:p>
        </p:txBody>
      </p:sp>
      <p:sp>
        <p:nvSpPr>
          <p:cNvPr id="5" name="Footer Placeholder 4"/>
          <p:cNvSpPr>
            <a:spLocks noGrp="1"/>
          </p:cNvSpPr>
          <p:nvPr>
            <p:ph type="ftr" sz="quarter" idx="11"/>
          </p:nvPr>
        </p:nvSpPr>
        <p:spPr/>
        <p:txBody>
          <a:bodyPr/>
          <a:lstStyle/>
          <a:p>
            <a:r>
              <a:rPr lang="en-IN" smtClean="0"/>
              <a:t>EGU General Assembly 2022</a:t>
            </a:r>
            <a:endParaRPr lang="en-IN"/>
          </a:p>
        </p:txBody>
      </p:sp>
      <p:sp>
        <p:nvSpPr>
          <p:cNvPr id="6" name="Slide Number Placeholder 5"/>
          <p:cNvSpPr>
            <a:spLocks noGrp="1"/>
          </p:cNvSpPr>
          <p:nvPr>
            <p:ph type="sldNum" sz="quarter" idx="12"/>
          </p:nvPr>
        </p:nvSpPr>
        <p:spPr/>
        <p:txBody>
          <a:bodyPr/>
          <a:lstStyle/>
          <a:p>
            <a:fld id="{429EE0BA-B7AB-4CAC-B25D-7629CD3726FF}" type="slidenum">
              <a:rPr lang="en-IN" smtClean="0"/>
              <a:pPr/>
              <a:t>‹#›</a:t>
            </a:fld>
            <a:endParaRPr lang="en-IN"/>
          </a:p>
        </p:txBody>
      </p:sp>
    </p:spTree>
    <p:extLst>
      <p:ext uri="{BB962C8B-B14F-4D97-AF65-F5344CB8AC3E}">
        <p14:creationId xmlns:p14="http://schemas.microsoft.com/office/powerpoint/2010/main" xmlns="" val="222063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26/05/2022</a:t>
            </a:r>
            <a:endParaRPr lang="en-IN"/>
          </a:p>
        </p:txBody>
      </p:sp>
      <p:sp>
        <p:nvSpPr>
          <p:cNvPr id="6" name="Footer Placeholder 5"/>
          <p:cNvSpPr>
            <a:spLocks noGrp="1"/>
          </p:cNvSpPr>
          <p:nvPr>
            <p:ph type="ftr" sz="quarter" idx="11"/>
          </p:nvPr>
        </p:nvSpPr>
        <p:spPr/>
        <p:txBody>
          <a:bodyPr/>
          <a:lstStyle/>
          <a:p>
            <a:r>
              <a:rPr lang="en-IN" smtClean="0"/>
              <a:t>EGU General Assembly 2022</a:t>
            </a:r>
            <a:endParaRPr lang="en-IN"/>
          </a:p>
        </p:txBody>
      </p:sp>
      <p:sp>
        <p:nvSpPr>
          <p:cNvPr id="7" name="Slide Number Placeholder 6"/>
          <p:cNvSpPr>
            <a:spLocks noGrp="1"/>
          </p:cNvSpPr>
          <p:nvPr>
            <p:ph type="sldNum" sz="quarter" idx="12"/>
          </p:nvPr>
        </p:nvSpPr>
        <p:spPr/>
        <p:txBody>
          <a:bodyPr/>
          <a:lstStyle/>
          <a:p>
            <a:fld id="{429EE0BA-B7AB-4CAC-B25D-7629CD3726FF}" type="slidenum">
              <a:rPr lang="en-IN" smtClean="0"/>
              <a:pPr/>
              <a:t>‹#›</a:t>
            </a:fld>
            <a:endParaRPr lang="en-IN"/>
          </a:p>
        </p:txBody>
      </p:sp>
    </p:spTree>
    <p:extLst>
      <p:ext uri="{BB962C8B-B14F-4D97-AF65-F5344CB8AC3E}">
        <p14:creationId xmlns:p14="http://schemas.microsoft.com/office/powerpoint/2010/main" xmlns="" val="1435946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26/05/2022</a:t>
            </a:r>
            <a:endParaRPr lang="en-IN"/>
          </a:p>
        </p:txBody>
      </p:sp>
      <p:sp>
        <p:nvSpPr>
          <p:cNvPr id="8" name="Footer Placeholder 7"/>
          <p:cNvSpPr>
            <a:spLocks noGrp="1"/>
          </p:cNvSpPr>
          <p:nvPr>
            <p:ph type="ftr" sz="quarter" idx="11"/>
          </p:nvPr>
        </p:nvSpPr>
        <p:spPr/>
        <p:txBody>
          <a:bodyPr/>
          <a:lstStyle/>
          <a:p>
            <a:r>
              <a:rPr lang="en-IN" smtClean="0"/>
              <a:t>EGU General Assembly 2022</a:t>
            </a:r>
            <a:endParaRPr lang="en-IN"/>
          </a:p>
        </p:txBody>
      </p:sp>
      <p:sp>
        <p:nvSpPr>
          <p:cNvPr id="9" name="Slide Number Placeholder 8"/>
          <p:cNvSpPr>
            <a:spLocks noGrp="1"/>
          </p:cNvSpPr>
          <p:nvPr>
            <p:ph type="sldNum" sz="quarter" idx="12"/>
          </p:nvPr>
        </p:nvSpPr>
        <p:spPr/>
        <p:txBody>
          <a:bodyPr/>
          <a:lstStyle/>
          <a:p>
            <a:fld id="{429EE0BA-B7AB-4CAC-B25D-7629CD3726FF}" type="slidenum">
              <a:rPr lang="en-IN" smtClean="0"/>
              <a:pPr/>
              <a:t>‹#›</a:t>
            </a:fld>
            <a:endParaRPr lang="en-IN"/>
          </a:p>
        </p:txBody>
      </p:sp>
    </p:spTree>
    <p:extLst>
      <p:ext uri="{BB962C8B-B14F-4D97-AF65-F5344CB8AC3E}">
        <p14:creationId xmlns:p14="http://schemas.microsoft.com/office/powerpoint/2010/main" xmlns="" val="125173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26/05/2022</a:t>
            </a:r>
            <a:endParaRPr lang="en-IN"/>
          </a:p>
        </p:txBody>
      </p:sp>
      <p:sp>
        <p:nvSpPr>
          <p:cNvPr id="4" name="Footer Placeholder 3"/>
          <p:cNvSpPr>
            <a:spLocks noGrp="1"/>
          </p:cNvSpPr>
          <p:nvPr>
            <p:ph type="ftr" sz="quarter" idx="11"/>
          </p:nvPr>
        </p:nvSpPr>
        <p:spPr/>
        <p:txBody>
          <a:bodyPr/>
          <a:lstStyle/>
          <a:p>
            <a:r>
              <a:rPr lang="en-IN" smtClean="0"/>
              <a:t>EGU General Assembly 2022</a:t>
            </a:r>
            <a:endParaRPr lang="en-IN"/>
          </a:p>
        </p:txBody>
      </p:sp>
      <p:sp>
        <p:nvSpPr>
          <p:cNvPr id="5" name="Slide Number Placeholder 4"/>
          <p:cNvSpPr>
            <a:spLocks noGrp="1"/>
          </p:cNvSpPr>
          <p:nvPr>
            <p:ph type="sldNum" sz="quarter" idx="12"/>
          </p:nvPr>
        </p:nvSpPr>
        <p:spPr/>
        <p:txBody>
          <a:bodyPr/>
          <a:lstStyle/>
          <a:p>
            <a:fld id="{429EE0BA-B7AB-4CAC-B25D-7629CD3726FF}" type="slidenum">
              <a:rPr lang="en-IN" smtClean="0"/>
              <a:pPr/>
              <a:t>‹#›</a:t>
            </a:fld>
            <a:endParaRPr lang="en-IN"/>
          </a:p>
        </p:txBody>
      </p:sp>
    </p:spTree>
    <p:extLst>
      <p:ext uri="{BB962C8B-B14F-4D97-AF65-F5344CB8AC3E}">
        <p14:creationId xmlns:p14="http://schemas.microsoft.com/office/powerpoint/2010/main" xmlns="" val="3291707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26/05/2022</a:t>
            </a:r>
            <a:endParaRPr lang="en-IN"/>
          </a:p>
        </p:txBody>
      </p:sp>
      <p:sp>
        <p:nvSpPr>
          <p:cNvPr id="3" name="Footer Placeholder 2"/>
          <p:cNvSpPr>
            <a:spLocks noGrp="1"/>
          </p:cNvSpPr>
          <p:nvPr>
            <p:ph type="ftr" sz="quarter" idx="11"/>
          </p:nvPr>
        </p:nvSpPr>
        <p:spPr/>
        <p:txBody>
          <a:bodyPr/>
          <a:lstStyle/>
          <a:p>
            <a:r>
              <a:rPr lang="en-IN" smtClean="0"/>
              <a:t>EGU General Assembly 2022</a:t>
            </a:r>
            <a:endParaRPr lang="en-IN"/>
          </a:p>
        </p:txBody>
      </p:sp>
      <p:sp>
        <p:nvSpPr>
          <p:cNvPr id="4" name="Slide Number Placeholder 3"/>
          <p:cNvSpPr>
            <a:spLocks noGrp="1"/>
          </p:cNvSpPr>
          <p:nvPr>
            <p:ph type="sldNum" sz="quarter" idx="12"/>
          </p:nvPr>
        </p:nvSpPr>
        <p:spPr/>
        <p:txBody>
          <a:bodyPr/>
          <a:lstStyle/>
          <a:p>
            <a:fld id="{429EE0BA-B7AB-4CAC-B25D-7629CD3726FF}" type="slidenum">
              <a:rPr lang="en-IN" smtClean="0"/>
              <a:pPr/>
              <a:t>‹#›</a:t>
            </a:fld>
            <a:endParaRPr lang="en-IN"/>
          </a:p>
        </p:txBody>
      </p:sp>
    </p:spTree>
    <p:extLst>
      <p:ext uri="{BB962C8B-B14F-4D97-AF65-F5344CB8AC3E}">
        <p14:creationId xmlns:p14="http://schemas.microsoft.com/office/powerpoint/2010/main" xmlns="" val="637737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26/05/2022</a:t>
            </a:r>
            <a:endParaRPr lang="en-IN"/>
          </a:p>
        </p:txBody>
      </p:sp>
      <p:sp>
        <p:nvSpPr>
          <p:cNvPr id="6" name="Footer Placeholder 5"/>
          <p:cNvSpPr>
            <a:spLocks noGrp="1"/>
          </p:cNvSpPr>
          <p:nvPr>
            <p:ph type="ftr" sz="quarter" idx="11"/>
          </p:nvPr>
        </p:nvSpPr>
        <p:spPr/>
        <p:txBody>
          <a:bodyPr/>
          <a:lstStyle/>
          <a:p>
            <a:r>
              <a:rPr lang="en-IN" smtClean="0"/>
              <a:t>EGU General Assembly 2022</a:t>
            </a:r>
            <a:endParaRPr lang="en-IN"/>
          </a:p>
        </p:txBody>
      </p:sp>
      <p:sp>
        <p:nvSpPr>
          <p:cNvPr id="7" name="Slide Number Placeholder 6"/>
          <p:cNvSpPr>
            <a:spLocks noGrp="1"/>
          </p:cNvSpPr>
          <p:nvPr>
            <p:ph type="sldNum" sz="quarter" idx="12"/>
          </p:nvPr>
        </p:nvSpPr>
        <p:spPr/>
        <p:txBody>
          <a:bodyPr/>
          <a:lstStyle/>
          <a:p>
            <a:fld id="{429EE0BA-B7AB-4CAC-B25D-7629CD3726FF}" type="slidenum">
              <a:rPr lang="en-IN" smtClean="0"/>
              <a:pPr/>
              <a:t>‹#›</a:t>
            </a:fld>
            <a:endParaRPr lang="en-IN"/>
          </a:p>
        </p:txBody>
      </p:sp>
    </p:spTree>
    <p:extLst>
      <p:ext uri="{BB962C8B-B14F-4D97-AF65-F5344CB8AC3E}">
        <p14:creationId xmlns:p14="http://schemas.microsoft.com/office/powerpoint/2010/main" xmlns="" val="1491744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26/05/2022</a:t>
            </a:r>
            <a:endParaRPr lang="en-IN"/>
          </a:p>
        </p:txBody>
      </p:sp>
      <p:sp>
        <p:nvSpPr>
          <p:cNvPr id="6" name="Footer Placeholder 5"/>
          <p:cNvSpPr>
            <a:spLocks noGrp="1"/>
          </p:cNvSpPr>
          <p:nvPr>
            <p:ph type="ftr" sz="quarter" idx="11"/>
          </p:nvPr>
        </p:nvSpPr>
        <p:spPr/>
        <p:txBody>
          <a:bodyPr/>
          <a:lstStyle/>
          <a:p>
            <a:r>
              <a:rPr lang="en-IN" smtClean="0"/>
              <a:t>EGU General Assembly 2022</a:t>
            </a:r>
            <a:endParaRPr lang="en-IN"/>
          </a:p>
        </p:txBody>
      </p:sp>
      <p:sp>
        <p:nvSpPr>
          <p:cNvPr id="7" name="Slide Number Placeholder 6"/>
          <p:cNvSpPr>
            <a:spLocks noGrp="1"/>
          </p:cNvSpPr>
          <p:nvPr>
            <p:ph type="sldNum" sz="quarter" idx="12"/>
          </p:nvPr>
        </p:nvSpPr>
        <p:spPr/>
        <p:txBody>
          <a:bodyPr/>
          <a:lstStyle/>
          <a:p>
            <a:fld id="{429EE0BA-B7AB-4CAC-B25D-7629CD3726FF}" type="slidenum">
              <a:rPr lang="en-IN" smtClean="0"/>
              <a:pPr/>
              <a:t>‹#›</a:t>
            </a:fld>
            <a:endParaRPr lang="en-IN"/>
          </a:p>
        </p:txBody>
      </p:sp>
    </p:spTree>
    <p:extLst>
      <p:ext uri="{BB962C8B-B14F-4D97-AF65-F5344CB8AC3E}">
        <p14:creationId xmlns:p14="http://schemas.microsoft.com/office/powerpoint/2010/main" xmlns="" val="1379081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26/05/2022</a:t>
            </a:r>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N" smtClean="0"/>
              <a:t>EGU General Assembly 2022</a:t>
            </a:r>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9EE0BA-B7AB-4CAC-B25D-7629CD3726FF}" type="slidenum">
              <a:rPr lang="en-IN" smtClean="0"/>
              <a:pPr/>
              <a:t>‹#›</a:t>
            </a:fld>
            <a:endParaRPr lang="en-IN"/>
          </a:p>
        </p:txBody>
      </p:sp>
    </p:spTree>
    <p:extLst>
      <p:ext uri="{BB962C8B-B14F-4D97-AF65-F5344CB8AC3E}">
        <p14:creationId xmlns:p14="http://schemas.microsoft.com/office/powerpoint/2010/main" xmlns="" val="38870814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147" y="497199"/>
            <a:ext cx="10489042" cy="2387600"/>
          </a:xfrm>
        </p:spPr>
        <p:txBody>
          <a:bodyPr>
            <a:normAutofit/>
          </a:bodyPr>
          <a:lstStyle/>
          <a:p>
            <a:r>
              <a:rPr lang="en-US" sz="4000" b="1" dirty="0" smtClean="0">
                <a:solidFill>
                  <a:srgbClr val="C00000"/>
                </a:solidFill>
              </a:rPr>
              <a:t>Quantifying the rate of erosion of simple </a:t>
            </a:r>
            <a:r>
              <a:rPr lang="en-US" sz="4000" b="1" dirty="0" smtClean="0">
                <a:solidFill>
                  <a:srgbClr val="C00000"/>
                </a:solidFill>
              </a:rPr>
              <a:t>terrestrial meteorite impact </a:t>
            </a:r>
            <a:r>
              <a:rPr lang="en-US" sz="4000" b="1" dirty="0" smtClean="0">
                <a:solidFill>
                  <a:srgbClr val="C00000"/>
                </a:solidFill>
              </a:rPr>
              <a:t>craters</a:t>
            </a:r>
            <a:endParaRPr lang="en-IN" sz="4000" b="1" dirty="0">
              <a:solidFill>
                <a:srgbClr val="C00000"/>
              </a:solidFill>
            </a:endParaRPr>
          </a:p>
        </p:txBody>
      </p:sp>
      <p:sp>
        <p:nvSpPr>
          <p:cNvPr id="3" name="Subtitle 2"/>
          <p:cNvSpPr>
            <a:spLocks noGrp="1"/>
          </p:cNvSpPr>
          <p:nvPr>
            <p:ph type="subTitle" idx="1"/>
          </p:nvPr>
        </p:nvSpPr>
        <p:spPr>
          <a:xfrm>
            <a:off x="1553033" y="2886016"/>
            <a:ext cx="9178467" cy="2147887"/>
          </a:xfrm>
        </p:spPr>
        <p:txBody>
          <a:bodyPr>
            <a:noAutofit/>
          </a:bodyPr>
          <a:lstStyle/>
          <a:p>
            <a:r>
              <a:rPr lang="en-US" sz="2000" b="1" dirty="0" err="1" smtClean="0"/>
              <a:t>Saranya</a:t>
            </a:r>
            <a:r>
              <a:rPr lang="en-US" sz="2000" b="1" dirty="0" smtClean="0"/>
              <a:t> R. Chandran</a:t>
            </a:r>
            <a:r>
              <a:rPr lang="en-US" sz="2000" baseline="30000" dirty="0" smtClean="0"/>
              <a:t>1</a:t>
            </a:r>
            <a:r>
              <a:rPr lang="en-US" sz="2000" dirty="0" smtClean="0"/>
              <a:t>, Shania James</a:t>
            </a:r>
            <a:r>
              <a:rPr lang="en-US" sz="2000" baseline="30000" dirty="0" smtClean="0"/>
              <a:t>1</a:t>
            </a:r>
            <a:r>
              <a:rPr lang="en-US" sz="2000" dirty="0" smtClean="0"/>
              <a:t>, </a:t>
            </a:r>
            <a:r>
              <a:rPr lang="en-US" sz="2000" dirty="0" err="1" smtClean="0"/>
              <a:t>Devika</a:t>
            </a:r>
            <a:r>
              <a:rPr lang="en-US" sz="2000" dirty="0" smtClean="0"/>
              <a:t> Padmakumar</a:t>
            </a:r>
            <a:r>
              <a:rPr lang="en-US" sz="2000" baseline="30000" dirty="0" smtClean="0"/>
              <a:t>1</a:t>
            </a:r>
            <a:r>
              <a:rPr lang="en-US" sz="2000" dirty="0" smtClean="0"/>
              <a:t>, </a:t>
            </a:r>
            <a:r>
              <a:rPr lang="en-US" sz="2000" dirty="0" err="1" smtClean="0"/>
              <a:t>Varsha</a:t>
            </a:r>
            <a:r>
              <a:rPr lang="en-US" sz="2000" dirty="0" smtClean="0"/>
              <a:t> </a:t>
            </a:r>
            <a:r>
              <a:rPr lang="en-US" sz="2000" dirty="0" smtClean="0"/>
              <a:t>M. Nair</a:t>
            </a:r>
            <a:r>
              <a:rPr lang="en-US" sz="2000" baseline="30000" dirty="0" smtClean="0"/>
              <a:t>1</a:t>
            </a:r>
            <a:r>
              <a:rPr lang="en-US" sz="2000" dirty="0" smtClean="0"/>
              <a:t>, and </a:t>
            </a:r>
            <a:r>
              <a:rPr lang="en-US" sz="2000" dirty="0" err="1" smtClean="0"/>
              <a:t>Sajinkumar</a:t>
            </a:r>
            <a:r>
              <a:rPr lang="en-US" sz="2000" dirty="0" smtClean="0"/>
              <a:t> </a:t>
            </a:r>
            <a:r>
              <a:rPr lang="en-US" sz="2000" dirty="0" err="1" smtClean="0"/>
              <a:t>Kochappi</a:t>
            </a:r>
            <a:r>
              <a:rPr lang="en-US" sz="2000" dirty="0" smtClean="0"/>
              <a:t> </a:t>
            </a:r>
            <a:r>
              <a:rPr lang="en-US" sz="2000" dirty="0" smtClean="0"/>
              <a:t>Sathyan</a:t>
            </a:r>
            <a:r>
              <a:rPr lang="en-US" sz="2000" baseline="30000" dirty="0" smtClean="0"/>
              <a:t>1,2</a:t>
            </a:r>
          </a:p>
          <a:p>
            <a:r>
              <a:rPr lang="en-US" sz="1600" baseline="30000" dirty="0" smtClean="0"/>
              <a:t>1</a:t>
            </a:r>
            <a:r>
              <a:rPr lang="en-US" sz="1600" dirty="0" smtClean="0"/>
              <a:t>University of Kerala, Department of Geology, Trivandrum, </a:t>
            </a:r>
            <a:r>
              <a:rPr lang="en-US" sz="1600" dirty="0" smtClean="0"/>
              <a:t>India (saranyarchandran.geo@keralauniversity.ac.in</a:t>
            </a:r>
            <a:r>
              <a:rPr lang="en-US" sz="1600" dirty="0" smtClean="0"/>
              <a:t>)</a:t>
            </a:r>
          </a:p>
          <a:p>
            <a:r>
              <a:rPr lang="en-US" sz="1600" baseline="30000" dirty="0" smtClean="0"/>
              <a:t>2</a:t>
            </a:r>
            <a:r>
              <a:rPr lang="en-US" sz="1600" dirty="0" smtClean="0"/>
              <a:t>Department of Geological and Mining Engineering and Sciences, Michigan Technological University, Houghton 49931, </a:t>
            </a:r>
            <a:r>
              <a:rPr lang="en-US" sz="1600" dirty="0" smtClean="0"/>
              <a:t>MI, USA </a:t>
            </a:r>
            <a:r>
              <a:rPr lang="en-US" sz="1600" dirty="0" smtClean="0"/>
              <a:t>(skochapp@mtu.edu</a:t>
            </a:r>
            <a:r>
              <a:rPr lang="en-US" sz="1600" dirty="0" smtClean="0"/>
              <a:t>)</a:t>
            </a:r>
          </a:p>
        </p:txBody>
      </p:sp>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5892800"/>
            <a:ext cx="1218983" cy="965200"/>
          </a:xfrm>
          <a:prstGeom prst="rect">
            <a:avLst/>
          </a:prstGeom>
        </p:spPr>
      </p:pic>
      <p:grpSp>
        <p:nvGrpSpPr>
          <p:cNvPr id="11" name="Group 10"/>
          <p:cNvGrpSpPr/>
          <p:nvPr/>
        </p:nvGrpSpPr>
        <p:grpSpPr>
          <a:xfrm>
            <a:off x="0" y="241300"/>
            <a:ext cx="12192000" cy="1092200"/>
            <a:chOff x="0" y="0"/>
            <a:chExt cx="12192000" cy="1092200"/>
          </a:xfrm>
        </p:grpSpPr>
        <p:pic>
          <p:nvPicPr>
            <p:cNvPr id="1026" name="Picture 2"/>
            <p:cNvPicPr>
              <a:picLocks noChangeAspect="1" noChangeArrowheads="1"/>
            </p:cNvPicPr>
            <p:nvPr/>
          </p:nvPicPr>
          <p:blipFill>
            <a:blip r:embed="rId4"/>
            <a:srcRect t="14236" r="62811" b="70833"/>
            <a:stretch>
              <a:fillRect/>
            </a:stretch>
          </p:blipFill>
          <p:spPr bwMode="auto">
            <a:xfrm>
              <a:off x="0" y="0"/>
              <a:ext cx="4838700" cy="1092200"/>
            </a:xfrm>
            <a:prstGeom prst="rect">
              <a:avLst/>
            </a:prstGeom>
            <a:noFill/>
            <a:ln w="9525">
              <a:noFill/>
              <a:miter lim="800000"/>
              <a:headEnd/>
              <a:tailEnd/>
            </a:ln>
            <a:effectLst/>
          </p:spPr>
        </p:pic>
        <p:pic>
          <p:nvPicPr>
            <p:cNvPr id="10" name="Picture 2"/>
            <p:cNvPicPr>
              <a:picLocks noChangeAspect="1" noChangeArrowheads="1"/>
            </p:cNvPicPr>
            <p:nvPr/>
          </p:nvPicPr>
          <p:blipFill>
            <a:blip r:embed="rId4"/>
            <a:srcRect l="40410" t="14236" r="2587" b="73611"/>
            <a:stretch>
              <a:fillRect/>
            </a:stretch>
          </p:blipFill>
          <p:spPr bwMode="auto">
            <a:xfrm>
              <a:off x="4775200" y="0"/>
              <a:ext cx="7416800" cy="889000"/>
            </a:xfrm>
            <a:prstGeom prst="rect">
              <a:avLst/>
            </a:prstGeom>
            <a:noFill/>
            <a:ln w="9525">
              <a:noFill/>
              <a:miter lim="800000"/>
              <a:headEnd/>
              <a:tailEnd/>
            </a:ln>
            <a:effectLst/>
          </p:spPr>
        </p:pic>
      </p:grpSp>
      <p:pic>
        <p:nvPicPr>
          <p:cNvPr id="12" name="Picture 11" descr="unnamed.jpg"/>
          <p:cNvPicPr>
            <a:picLocks noChangeAspect="1"/>
          </p:cNvPicPr>
          <p:nvPr/>
        </p:nvPicPr>
        <p:blipFill>
          <a:blip r:embed="rId5"/>
          <a:srcRect l="8257" t="23218" r="8272" b="10814"/>
          <a:stretch>
            <a:fillRect/>
          </a:stretch>
        </p:blipFill>
        <p:spPr>
          <a:xfrm>
            <a:off x="1145733" y="5999871"/>
            <a:ext cx="2427458" cy="858129"/>
          </a:xfrm>
          <a:prstGeom prst="rect">
            <a:avLst/>
          </a:prstGeom>
        </p:spPr>
      </p:pic>
      <p:pic>
        <p:nvPicPr>
          <p:cNvPr id="13" name="Picture 12" descr="egu_ospp_label_blue.png"/>
          <p:cNvPicPr>
            <a:picLocks noChangeAspect="1"/>
          </p:cNvPicPr>
          <p:nvPr/>
        </p:nvPicPr>
        <p:blipFill>
          <a:blip r:embed="rId6" cstate="print"/>
          <a:stretch>
            <a:fillRect/>
          </a:stretch>
        </p:blipFill>
        <p:spPr>
          <a:xfrm>
            <a:off x="9880601" y="5556847"/>
            <a:ext cx="967236" cy="1288453"/>
          </a:xfrm>
          <a:prstGeom prst="rect">
            <a:avLst/>
          </a:prstGeom>
        </p:spPr>
      </p:pic>
      <p:pic>
        <p:nvPicPr>
          <p:cNvPr id="14" name="Picture 13" descr="egu22-507-qr.png"/>
          <p:cNvPicPr>
            <a:picLocks noChangeAspect="1"/>
          </p:cNvPicPr>
          <p:nvPr/>
        </p:nvPicPr>
        <p:blipFill>
          <a:blip r:embed="rId7"/>
          <a:stretch>
            <a:fillRect/>
          </a:stretch>
        </p:blipFill>
        <p:spPr>
          <a:xfrm>
            <a:off x="10858667" y="5524667"/>
            <a:ext cx="1333333" cy="1333333"/>
          </a:xfrm>
          <a:prstGeom prst="rect">
            <a:avLst/>
          </a:prstGeom>
        </p:spPr>
      </p:pic>
    </p:spTree>
    <p:extLst>
      <p:ext uri="{BB962C8B-B14F-4D97-AF65-F5344CB8AC3E}">
        <p14:creationId xmlns:p14="http://schemas.microsoft.com/office/powerpoint/2010/main" xmlns="" val="23421465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7379" y="759578"/>
            <a:ext cx="7008522" cy="523220"/>
          </a:xfrm>
          <a:prstGeom prst="rect">
            <a:avLst/>
          </a:prstGeom>
          <a:noFill/>
        </p:spPr>
        <p:txBody>
          <a:bodyPr wrap="none" rtlCol="0">
            <a:spAutoFit/>
          </a:bodyPr>
          <a:lstStyle/>
          <a:p>
            <a:r>
              <a:rPr lang="en-IN" sz="2800" b="1" dirty="0" smtClean="0"/>
              <a:t>Estimation of initial depth (relief </a:t>
            </a:r>
            <a:r>
              <a:rPr lang="el-GR" sz="2800" b="1" dirty="0" smtClean="0">
                <a:latin typeface="Times New Roman" panose="02020603050405020304" pitchFamily="18" charset="0"/>
                <a:cs typeface="Times New Roman" panose="02020603050405020304" pitchFamily="18" charset="0"/>
              </a:rPr>
              <a:t>Δ</a:t>
            </a:r>
            <a:r>
              <a:rPr lang="en-IN" sz="2800" b="1" dirty="0" smtClean="0"/>
              <a:t>) of craters:</a:t>
            </a:r>
            <a:endParaRPr lang="en-IN" sz="2800" b="1" dirty="0"/>
          </a:p>
        </p:txBody>
      </p:sp>
      <p:sp>
        <p:nvSpPr>
          <p:cNvPr id="3" name="TextBox 2"/>
          <p:cNvSpPr txBox="1"/>
          <p:nvPr/>
        </p:nvSpPr>
        <p:spPr>
          <a:xfrm>
            <a:off x="559244" y="1562685"/>
            <a:ext cx="11071221" cy="4247317"/>
          </a:xfrm>
          <a:prstGeom prst="rect">
            <a:avLst/>
          </a:prstGeom>
          <a:noFill/>
        </p:spPr>
        <p:txBody>
          <a:bodyPr wrap="square" rtlCol="0">
            <a:spAutoFit/>
          </a:bodyPr>
          <a:lstStyle/>
          <a:p>
            <a:pPr marL="342900" indent="-342900" algn="just">
              <a:buFont typeface="Arial" panose="020B0604020202020204" pitchFamily="34" charset="0"/>
              <a:buChar char="•"/>
            </a:pPr>
            <a:r>
              <a:rPr lang="en-US" sz="2200" dirty="0" smtClean="0"/>
              <a:t>Final crater diameter is 10-20% greater than the original transient cavity (French 1998; </a:t>
            </a:r>
            <a:r>
              <a:rPr lang="en-US" sz="2200" dirty="0" err="1" smtClean="0"/>
              <a:t>Keerthy</a:t>
            </a:r>
            <a:r>
              <a:rPr lang="en-US" sz="2200" dirty="0" smtClean="0"/>
              <a:t> et al. 2019).</a:t>
            </a:r>
          </a:p>
          <a:p>
            <a:pPr marL="342900" indent="-342900" algn="just">
              <a:buFont typeface="Arial" panose="020B0604020202020204" pitchFamily="34" charset="0"/>
              <a:buChar char="•"/>
            </a:pPr>
            <a:r>
              <a:rPr lang="en-US" sz="2200" dirty="0" smtClean="0"/>
              <a:t>Impact crater depth estimated using two equations; depth,</a:t>
            </a:r>
          </a:p>
          <a:p>
            <a:pPr lvl="4" algn="just"/>
            <a:r>
              <a:rPr lang="en-IN" sz="2200" dirty="0" smtClean="0"/>
              <a:t>	d = 0.2 D</a:t>
            </a:r>
            <a:r>
              <a:rPr lang="en-IN" sz="2200" baseline="-25000" dirty="0" smtClean="0"/>
              <a:t>R</a:t>
            </a:r>
            <a:r>
              <a:rPr lang="en-IN" sz="2200" dirty="0" smtClean="0"/>
              <a:t> 	</a:t>
            </a:r>
            <a:r>
              <a:rPr lang="en-IN" sz="2200" b="1" dirty="0" smtClean="0"/>
              <a:t>Pike (1977)</a:t>
            </a:r>
          </a:p>
          <a:p>
            <a:pPr lvl="4" algn="just"/>
            <a:r>
              <a:rPr lang="en-IN" sz="2200" dirty="0" smtClean="0"/>
              <a:t>	d = 0.33 D</a:t>
            </a:r>
            <a:r>
              <a:rPr lang="en-IN" sz="2200" baseline="-25000" dirty="0" smtClean="0"/>
              <a:t>R</a:t>
            </a:r>
            <a:r>
              <a:rPr lang="en-IN" sz="2200" dirty="0" smtClean="0"/>
              <a:t> 	</a:t>
            </a:r>
            <a:r>
              <a:rPr lang="en-IN" sz="2200" b="1" dirty="0" err="1" smtClean="0"/>
              <a:t>Dence</a:t>
            </a:r>
            <a:r>
              <a:rPr lang="en-IN" sz="2200" b="1" dirty="0" smtClean="0"/>
              <a:t> (1977)</a:t>
            </a:r>
          </a:p>
          <a:p>
            <a:pPr lvl="4" algn="just"/>
            <a:r>
              <a:rPr lang="en-IN" sz="2200" dirty="0" smtClean="0"/>
              <a:t>where </a:t>
            </a:r>
            <a:r>
              <a:rPr lang="en-IN" sz="2200" dirty="0"/>
              <a:t>D</a:t>
            </a:r>
            <a:r>
              <a:rPr lang="en-IN" sz="2200" baseline="-25000" dirty="0"/>
              <a:t>R</a:t>
            </a:r>
            <a:r>
              <a:rPr lang="en-IN" sz="2200" dirty="0" smtClean="0"/>
              <a:t> is the transient crater diameter</a:t>
            </a:r>
          </a:p>
          <a:p>
            <a:pPr lvl="4" algn="just"/>
            <a:endParaRPr lang="en-IN" sz="2200" dirty="0"/>
          </a:p>
          <a:p>
            <a:pPr marL="0" lvl="4" algn="just"/>
            <a:r>
              <a:rPr lang="en-IN" sz="2800" b="1" dirty="0" smtClean="0"/>
              <a:t>Estimation of erosion rate (r):</a:t>
            </a:r>
          </a:p>
          <a:p>
            <a:pPr lvl="4" algn="just"/>
            <a:endParaRPr lang="en-IN" sz="2200" dirty="0" smtClean="0"/>
          </a:p>
          <a:p>
            <a:pPr marL="342900" indent="-342900" algn="just">
              <a:buFont typeface="Arial" panose="020B0604020202020204" pitchFamily="34" charset="0"/>
              <a:buChar char="•"/>
            </a:pPr>
            <a:r>
              <a:rPr lang="en-IN" sz="2200" dirty="0" smtClean="0"/>
              <a:t>Rate of erosion, </a:t>
            </a:r>
            <a:r>
              <a:rPr lang="en-IN" sz="2200" b="1" dirty="0" smtClean="0">
                <a:solidFill>
                  <a:srgbClr val="FF0000"/>
                </a:solidFill>
              </a:rPr>
              <a:t>r = </a:t>
            </a:r>
            <a:r>
              <a:rPr lang="el-GR" sz="2200" b="1" dirty="0" smtClean="0">
                <a:solidFill>
                  <a:srgbClr val="FF0000"/>
                </a:solidFill>
                <a:latin typeface="Times New Roman" panose="02020603050405020304" pitchFamily="18" charset="0"/>
                <a:cs typeface="Times New Roman" panose="02020603050405020304" pitchFamily="18" charset="0"/>
              </a:rPr>
              <a:t>Δ</a:t>
            </a:r>
            <a:r>
              <a:rPr lang="en-IN" sz="2200" b="1" dirty="0" smtClean="0">
                <a:solidFill>
                  <a:srgbClr val="FF0000"/>
                </a:solidFill>
                <a:latin typeface="Times New Roman" panose="02020603050405020304" pitchFamily="18" charset="0"/>
                <a:cs typeface="Times New Roman" panose="02020603050405020304" pitchFamily="18" charset="0"/>
              </a:rPr>
              <a:t> </a:t>
            </a:r>
            <a:r>
              <a:rPr lang="en-IN" sz="2200" b="1" dirty="0" smtClean="0">
                <a:solidFill>
                  <a:srgbClr val="FF0000"/>
                </a:solidFill>
                <a:cs typeface="Times New Roman" panose="02020603050405020304" pitchFamily="18" charset="0"/>
              </a:rPr>
              <a:t>s </a:t>
            </a:r>
            <a:r>
              <a:rPr lang="en-IN" sz="2200" dirty="0" smtClean="0">
                <a:cs typeface="Times New Roman" panose="02020603050405020304" pitchFamily="18" charset="0"/>
              </a:rPr>
              <a:t>(</a:t>
            </a:r>
            <a:r>
              <a:rPr lang="en-IN" sz="2200" dirty="0" err="1" smtClean="0">
                <a:cs typeface="Times New Roman" panose="02020603050405020304" pitchFamily="18" charset="0"/>
              </a:rPr>
              <a:t>Hergarten</a:t>
            </a:r>
            <a:r>
              <a:rPr lang="en-IN" sz="2200" dirty="0" smtClean="0">
                <a:cs typeface="Times New Roman" panose="02020603050405020304" pitchFamily="18" charset="0"/>
              </a:rPr>
              <a:t> &amp; </a:t>
            </a:r>
            <a:r>
              <a:rPr lang="en-IN" sz="2200" dirty="0" err="1" smtClean="0">
                <a:cs typeface="Times New Roman" panose="02020603050405020304" pitchFamily="18" charset="0"/>
              </a:rPr>
              <a:t>Kenkmann</a:t>
            </a:r>
            <a:r>
              <a:rPr lang="en-IN" sz="2200" dirty="0" smtClean="0">
                <a:cs typeface="Times New Roman" panose="02020603050405020304" pitchFamily="18" charset="0"/>
              </a:rPr>
              <a:t> 2019)</a:t>
            </a:r>
            <a:endParaRPr lang="en-IN" sz="2200" dirty="0">
              <a:cs typeface="Times New Roman" panose="02020603050405020304" pitchFamily="18" charset="0"/>
            </a:endParaRPr>
          </a:p>
          <a:p>
            <a:pPr marL="342900" indent="-342900" algn="just">
              <a:buFont typeface="Arial" panose="020B0604020202020204" pitchFamily="34" charset="0"/>
              <a:buChar char="•"/>
            </a:pPr>
            <a:r>
              <a:rPr lang="en-US" sz="2200" dirty="0" smtClean="0"/>
              <a:t>r estimated on the regional basis </a:t>
            </a:r>
            <a:r>
              <a:rPr lang="en-IN" sz="2200" dirty="0">
                <a:cs typeface="Times New Roman" panose="02020603050405020304" pitchFamily="18" charset="0"/>
              </a:rPr>
              <a:t>(</a:t>
            </a:r>
            <a:r>
              <a:rPr lang="en-IN" sz="2200" dirty="0" err="1">
                <a:cs typeface="Times New Roman" panose="02020603050405020304" pitchFamily="18" charset="0"/>
              </a:rPr>
              <a:t>Hergarten</a:t>
            </a:r>
            <a:r>
              <a:rPr lang="en-IN" sz="2200" dirty="0">
                <a:cs typeface="Times New Roman" panose="02020603050405020304" pitchFamily="18" charset="0"/>
              </a:rPr>
              <a:t> &amp; </a:t>
            </a:r>
            <a:r>
              <a:rPr lang="en-IN" sz="2200" dirty="0" err="1">
                <a:cs typeface="Times New Roman" panose="02020603050405020304" pitchFamily="18" charset="0"/>
              </a:rPr>
              <a:t>Kenkmann</a:t>
            </a:r>
            <a:r>
              <a:rPr lang="en-IN" sz="2200" dirty="0">
                <a:cs typeface="Times New Roman" panose="02020603050405020304" pitchFamily="18" charset="0"/>
              </a:rPr>
              <a:t> 2019)</a:t>
            </a:r>
            <a:r>
              <a:rPr lang="en-US" sz="2200" dirty="0" smtClean="0"/>
              <a:t> as well as for individual craters.</a:t>
            </a:r>
            <a:endParaRPr lang="en-IN" sz="2200" dirty="0" smtClean="0">
              <a:cs typeface="Times New Roman" panose="02020603050405020304" pitchFamily="18" charset="0"/>
            </a:endParaRPr>
          </a:p>
        </p:txBody>
      </p:sp>
      <p:sp>
        <p:nvSpPr>
          <p:cNvPr id="4" name="Date Placeholder 3"/>
          <p:cNvSpPr>
            <a:spLocks noGrp="1"/>
          </p:cNvSpPr>
          <p:nvPr>
            <p:ph type="dt" sz="half" idx="10"/>
          </p:nvPr>
        </p:nvSpPr>
        <p:spPr/>
        <p:txBody>
          <a:bodyPr/>
          <a:lstStyle/>
          <a:p>
            <a:r>
              <a:rPr lang="en-US" smtClean="0"/>
              <a:t>26/05/2022</a:t>
            </a:r>
            <a:endParaRPr lang="en-IN"/>
          </a:p>
        </p:txBody>
      </p:sp>
      <p:sp>
        <p:nvSpPr>
          <p:cNvPr id="5" name="Footer Placeholder 4"/>
          <p:cNvSpPr>
            <a:spLocks noGrp="1"/>
          </p:cNvSpPr>
          <p:nvPr>
            <p:ph type="ftr" sz="quarter" idx="11"/>
          </p:nvPr>
        </p:nvSpPr>
        <p:spPr/>
        <p:txBody>
          <a:bodyPr/>
          <a:lstStyle/>
          <a:p>
            <a:r>
              <a:rPr lang="en-IN" smtClean="0"/>
              <a:t>EGU General Assembly 2022</a:t>
            </a:r>
            <a:endParaRPr lang="en-IN"/>
          </a:p>
        </p:txBody>
      </p:sp>
      <p:sp>
        <p:nvSpPr>
          <p:cNvPr id="6" name="Slide Number Placeholder 5"/>
          <p:cNvSpPr>
            <a:spLocks noGrp="1"/>
          </p:cNvSpPr>
          <p:nvPr>
            <p:ph type="sldNum" sz="quarter" idx="12"/>
          </p:nvPr>
        </p:nvSpPr>
        <p:spPr/>
        <p:txBody>
          <a:bodyPr/>
          <a:lstStyle/>
          <a:p>
            <a:fld id="{429EE0BA-B7AB-4CAC-B25D-7629CD3726FF}" type="slidenum">
              <a:rPr lang="en-IN" smtClean="0"/>
              <a:pPr/>
              <a:t>10</a:t>
            </a:fld>
            <a:endParaRPr lang="en-IN"/>
          </a:p>
        </p:txBody>
      </p:sp>
    </p:spTree>
    <p:extLst>
      <p:ext uri="{BB962C8B-B14F-4D97-AF65-F5344CB8AC3E}">
        <p14:creationId xmlns:p14="http://schemas.microsoft.com/office/powerpoint/2010/main" xmlns="" val="166417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2039887164"/>
              </p:ext>
            </p:extLst>
          </p:nvPr>
        </p:nvGraphicFramePr>
        <p:xfrm>
          <a:off x="1141493" y="1212728"/>
          <a:ext cx="10010777" cy="4541834"/>
        </p:xfrm>
        <a:graphic>
          <a:graphicData uri="http://schemas.openxmlformats.org/drawingml/2006/table">
            <a:tbl>
              <a:tblPr>
                <a:tableStyleId>{22838BEF-8BB2-4498-84A7-C5851F593DF1}</a:tableStyleId>
              </a:tblPr>
              <a:tblGrid>
                <a:gridCol w="1430111"/>
                <a:gridCol w="1430111"/>
                <a:gridCol w="1430111"/>
                <a:gridCol w="1430111"/>
                <a:gridCol w="1430111"/>
                <a:gridCol w="1430111"/>
                <a:gridCol w="1430111"/>
              </a:tblGrid>
              <a:tr h="614685">
                <a:tc rowSpan="2">
                  <a:txBody>
                    <a:bodyPr/>
                    <a:lstStyle/>
                    <a:p>
                      <a:pPr algn="ctr" fontAlgn="ctr"/>
                      <a:r>
                        <a:rPr lang="en-IN" sz="1800" u="none" strike="noStrike" dirty="0">
                          <a:effectLst/>
                        </a:rPr>
                        <a:t>SI No</a:t>
                      </a:r>
                      <a:endParaRPr lang="en-IN" sz="1800" b="1" i="0" u="none" strike="noStrike" dirty="0">
                        <a:solidFill>
                          <a:srgbClr val="000000"/>
                        </a:solidFill>
                        <a:effectLst/>
                        <a:latin typeface="+mn-lt"/>
                      </a:endParaRPr>
                    </a:p>
                  </a:txBody>
                  <a:tcPr marL="9525" marR="9525" marT="9525" marB="0" anchor="ctr"/>
                </a:tc>
                <a:tc rowSpan="2">
                  <a:txBody>
                    <a:bodyPr/>
                    <a:lstStyle/>
                    <a:p>
                      <a:pPr algn="ctr" fontAlgn="b"/>
                      <a:r>
                        <a:rPr lang="en-IN" sz="1800" u="none" strike="noStrike" dirty="0">
                          <a:effectLst/>
                        </a:rPr>
                        <a:t>Crater Name</a:t>
                      </a:r>
                      <a:endParaRPr lang="en-IN" sz="1800" b="1" i="0" u="none" strike="noStrike" dirty="0">
                        <a:solidFill>
                          <a:srgbClr val="000000"/>
                        </a:solidFill>
                        <a:effectLst/>
                        <a:latin typeface="+mn-lt"/>
                      </a:endParaRPr>
                    </a:p>
                  </a:txBody>
                  <a:tcPr marL="9525" marR="9525" marT="9525" marB="0" anchor="ctr"/>
                </a:tc>
                <a:tc rowSpan="2">
                  <a:txBody>
                    <a:bodyPr/>
                    <a:lstStyle/>
                    <a:p>
                      <a:pPr algn="ctr" fontAlgn="ctr"/>
                      <a:r>
                        <a:rPr lang="en-IN" sz="1800" u="none" strike="noStrike" dirty="0">
                          <a:effectLst/>
                        </a:rPr>
                        <a:t>Age (Ma)</a:t>
                      </a:r>
                      <a:endParaRPr lang="en-IN" sz="1800" b="1" i="0" u="none" strike="noStrike" dirty="0">
                        <a:solidFill>
                          <a:srgbClr val="000000"/>
                        </a:solidFill>
                        <a:effectLst/>
                        <a:latin typeface="+mn-lt"/>
                      </a:endParaRPr>
                    </a:p>
                  </a:txBody>
                  <a:tcPr marL="9525" marR="9525" marT="9525" marB="0" anchor="ctr"/>
                </a:tc>
                <a:tc rowSpan="2">
                  <a:txBody>
                    <a:bodyPr/>
                    <a:lstStyle/>
                    <a:p>
                      <a:pPr algn="ctr" fontAlgn="b"/>
                      <a:r>
                        <a:rPr lang="en-IN" sz="1800" u="none" strike="noStrike" dirty="0">
                          <a:effectLst/>
                        </a:rPr>
                        <a:t>Erosion Efficacy (s)</a:t>
                      </a:r>
                      <a:endParaRPr lang="en-IN" sz="1800" b="1" i="0" u="none" strike="noStrike" dirty="0">
                        <a:solidFill>
                          <a:srgbClr val="000000"/>
                        </a:solidFill>
                        <a:effectLst/>
                        <a:latin typeface="+mn-lt"/>
                      </a:endParaRPr>
                    </a:p>
                  </a:txBody>
                  <a:tcPr marL="9525" marR="9525" marT="9525" marB="0" anchor="ctr"/>
                </a:tc>
                <a:tc rowSpan="2">
                  <a:txBody>
                    <a:bodyPr/>
                    <a:lstStyle/>
                    <a:p>
                      <a:pPr algn="ctr" fontAlgn="b"/>
                      <a:r>
                        <a:rPr lang="en-IN" sz="1800" u="none" strike="noStrike" dirty="0">
                          <a:effectLst/>
                        </a:rPr>
                        <a:t>Present diameter (m)</a:t>
                      </a:r>
                      <a:endParaRPr lang="en-IN" sz="1800" b="1" i="0" u="none" strike="noStrike" dirty="0">
                        <a:solidFill>
                          <a:srgbClr val="000000"/>
                        </a:solidFill>
                        <a:effectLst/>
                        <a:latin typeface="+mn-lt"/>
                      </a:endParaRPr>
                    </a:p>
                  </a:txBody>
                  <a:tcPr marL="9525" marR="9525" marT="9525" marB="0" anchor="ctr"/>
                </a:tc>
                <a:tc gridSpan="2">
                  <a:txBody>
                    <a:bodyPr/>
                    <a:lstStyle/>
                    <a:p>
                      <a:pPr algn="ctr" fontAlgn="b"/>
                      <a:r>
                        <a:rPr lang="en-IN" sz="1800" u="none" strike="noStrike" dirty="0" smtClean="0">
                          <a:effectLst/>
                        </a:rPr>
                        <a:t>Transient crater diameter (m)</a:t>
                      </a:r>
                      <a:endParaRPr lang="en-IN" sz="1800" b="1" i="0" u="none" strike="noStrike" dirty="0">
                        <a:solidFill>
                          <a:srgbClr val="000000"/>
                        </a:solidFill>
                        <a:effectLst/>
                        <a:latin typeface="+mn-lt"/>
                      </a:endParaRPr>
                    </a:p>
                  </a:txBody>
                  <a:tcPr marL="9525" marR="9525" marT="9525" marB="0" anchor="ctr"/>
                </a:tc>
                <a:tc hMerge="1">
                  <a:txBody>
                    <a:bodyPr/>
                    <a:lstStyle/>
                    <a:p>
                      <a:pPr algn="ctr" fontAlgn="b"/>
                      <a:endParaRPr lang="en-IN" sz="1800" b="1" i="0" u="none" strike="noStrike" dirty="0">
                        <a:solidFill>
                          <a:srgbClr val="000000"/>
                        </a:solidFill>
                        <a:effectLst/>
                        <a:latin typeface="+mn-lt"/>
                      </a:endParaRPr>
                    </a:p>
                  </a:txBody>
                  <a:tcPr marL="9525" marR="9525" marT="9525" marB="0" anchor="ctr"/>
                </a:tc>
              </a:tr>
              <a:tr h="345025">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fontAlgn="b"/>
                      <a:r>
                        <a:rPr lang="en-IN" sz="1800" u="none" strike="noStrike" dirty="0" smtClean="0">
                          <a:effectLst/>
                        </a:rPr>
                        <a:t>10%</a:t>
                      </a:r>
                      <a:endParaRPr lang="en-IN" sz="1800" b="1" i="0" u="none" strike="noStrike" dirty="0">
                        <a:solidFill>
                          <a:srgbClr val="000000"/>
                        </a:solidFill>
                        <a:effectLst/>
                        <a:latin typeface="+mn-lt"/>
                      </a:endParaRPr>
                    </a:p>
                  </a:txBody>
                  <a:tcPr marL="9525" marR="9525" marT="9525" marB="0" anchor="ctr"/>
                </a:tc>
                <a:tc>
                  <a:txBody>
                    <a:bodyPr/>
                    <a:lstStyle/>
                    <a:p>
                      <a:pPr algn="ctr" fontAlgn="b"/>
                      <a:r>
                        <a:rPr lang="en-IN" sz="1800" u="none" strike="noStrike" dirty="0" smtClean="0">
                          <a:effectLst/>
                        </a:rPr>
                        <a:t>20%</a:t>
                      </a:r>
                      <a:endParaRPr lang="en-IN" sz="1800" b="1" i="0" u="none" strike="noStrike" dirty="0">
                        <a:solidFill>
                          <a:srgbClr val="000000"/>
                        </a:solidFill>
                        <a:effectLst/>
                        <a:latin typeface="+mn-lt"/>
                      </a:endParaRPr>
                    </a:p>
                  </a:txBody>
                  <a:tcPr marL="9525" marR="9525" marT="9525" marB="0" anchor="ctr"/>
                </a:tc>
              </a:tr>
              <a:tr h="275548">
                <a:tc>
                  <a:txBody>
                    <a:bodyPr/>
                    <a:lstStyle/>
                    <a:p>
                      <a:pPr algn="ctr" fontAlgn="ctr"/>
                      <a:r>
                        <a:rPr lang="en-IN" sz="1600" u="none" strike="noStrike" dirty="0">
                          <a:effectLst/>
                        </a:rPr>
                        <a:t>1</a:t>
                      </a:r>
                      <a:endParaRPr lang="en-IN" sz="1600" b="0" i="0" u="none" strike="noStrike" dirty="0">
                        <a:solidFill>
                          <a:srgbClr val="000000"/>
                        </a:solidFill>
                        <a:effectLst/>
                        <a:latin typeface="+mn-lt"/>
                      </a:endParaRPr>
                    </a:p>
                  </a:txBody>
                  <a:tcPr marL="9525" marR="9525" marT="9525" marB="0" anchor="ctr"/>
                </a:tc>
                <a:tc>
                  <a:txBody>
                    <a:bodyPr/>
                    <a:lstStyle/>
                    <a:p>
                      <a:pPr algn="ctr" fontAlgn="ctr"/>
                      <a:r>
                        <a:rPr lang="en-IN" sz="1600" u="none" strike="noStrike" dirty="0" err="1">
                          <a:effectLst/>
                        </a:rPr>
                        <a:t>Henbury</a:t>
                      </a:r>
                      <a:endParaRPr lang="en-IN" sz="1600" b="0" i="0" u="none" strike="noStrike" dirty="0">
                        <a:solidFill>
                          <a:srgbClr val="000000"/>
                        </a:solidFill>
                        <a:effectLst/>
                        <a:latin typeface="+mn-lt"/>
                      </a:endParaRPr>
                    </a:p>
                  </a:txBody>
                  <a:tcPr marL="9525" marR="9525" marT="9525" marB="0" anchor="ctr"/>
                </a:tc>
                <a:tc>
                  <a:txBody>
                    <a:bodyPr/>
                    <a:lstStyle/>
                    <a:p>
                      <a:pPr algn="ctr" fontAlgn="ctr"/>
                      <a:r>
                        <a:rPr lang="en-IN" sz="1600" u="none" strike="noStrike" dirty="0">
                          <a:effectLst/>
                        </a:rPr>
                        <a:t>0.0042</a:t>
                      </a:r>
                      <a:endParaRPr lang="en-IN" sz="1600" b="0" i="0" u="none" strike="noStrike" dirty="0">
                        <a:solidFill>
                          <a:srgbClr val="000000"/>
                        </a:solidFill>
                        <a:effectLst/>
                        <a:latin typeface="+mn-lt"/>
                      </a:endParaRPr>
                    </a:p>
                  </a:txBody>
                  <a:tcPr marL="9525" marR="9525" marT="9525" marB="0" anchor="ctr"/>
                </a:tc>
                <a:tc>
                  <a:txBody>
                    <a:bodyPr/>
                    <a:lstStyle/>
                    <a:p>
                      <a:pPr algn="ctr" fontAlgn="b"/>
                      <a:r>
                        <a:rPr lang="en-IN" sz="1600" u="none" strike="noStrike" dirty="0">
                          <a:effectLst/>
                        </a:rPr>
                        <a:t>0.3</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180</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163.64</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150</a:t>
                      </a:r>
                      <a:endParaRPr lang="en-IN" sz="1600" b="0" i="0" u="none" strike="noStrike" dirty="0">
                        <a:solidFill>
                          <a:srgbClr val="000000"/>
                        </a:solidFill>
                        <a:effectLst/>
                        <a:latin typeface="+mn-lt"/>
                      </a:endParaRPr>
                    </a:p>
                  </a:txBody>
                  <a:tcPr marL="9525" marR="9525" marT="9525" marB="0" anchor="b"/>
                </a:tc>
              </a:tr>
              <a:tr h="275548">
                <a:tc>
                  <a:txBody>
                    <a:bodyPr/>
                    <a:lstStyle/>
                    <a:p>
                      <a:pPr algn="ctr" fontAlgn="ctr"/>
                      <a:r>
                        <a:rPr lang="en-IN" sz="1600" u="none" strike="noStrike" dirty="0">
                          <a:effectLst/>
                        </a:rPr>
                        <a:t>2</a:t>
                      </a:r>
                      <a:endParaRPr lang="en-IN" sz="1600" b="0" i="0" u="none" strike="noStrike" dirty="0">
                        <a:solidFill>
                          <a:srgbClr val="000000"/>
                        </a:solidFill>
                        <a:effectLst/>
                        <a:latin typeface="+mn-lt"/>
                      </a:endParaRPr>
                    </a:p>
                  </a:txBody>
                  <a:tcPr marL="9525" marR="9525" marT="9525" marB="0" anchor="ctr"/>
                </a:tc>
                <a:tc>
                  <a:txBody>
                    <a:bodyPr/>
                    <a:lstStyle/>
                    <a:p>
                      <a:pPr algn="ctr" fontAlgn="ctr"/>
                      <a:r>
                        <a:rPr lang="en-IN" sz="1600" u="none" strike="noStrike" dirty="0">
                          <a:effectLst/>
                        </a:rPr>
                        <a:t>Luna</a:t>
                      </a:r>
                      <a:endParaRPr lang="en-IN" sz="1600" b="0" i="0" u="none" strike="noStrike" dirty="0">
                        <a:solidFill>
                          <a:srgbClr val="000000"/>
                        </a:solidFill>
                        <a:effectLst/>
                        <a:latin typeface="+mn-lt"/>
                      </a:endParaRPr>
                    </a:p>
                  </a:txBody>
                  <a:tcPr marL="9525" marR="9525" marT="9525" marB="0" anchor="ctr"/>
                </a:tc>
                <a:tc>
                  <a:txBody>
                    <a:bodyPr/>
                    <a:lstStyle/>
                    <a:p>
                      <a:pPr algn="ctr" fontAlgn="ctr"/>
                      <a:r>
                        <a:rPr lang="en-IN" sz="1600" u="none" strike="noStrike">
                          <a:effectLst/>
                        </a:rPr>
                        <a:t>0.0045</a:t>
                      </a:r>
                      <a:endParaRPr lang="en-IN" sz="1600" b="0" i="0" u="none" strike="noStrike">
                        <a:solidFill>
                          <a:srgbClr val="000000"/>
                        </a:solidFill>
                        <a:effectLst/>
                        <a:latin typeface="+mn-lt"/>
                      </a:endParaRPr>
                    </a:p>
                  </a:txBody>
                  <a:tcPr marL="9525" marR="9525" marT="9525" marB="0" anchor="ctr"/>
                </a:tc>
                <a:tc>
                  <a:txBody>
                    <a:bodyPr/>
                    <a:lstStyle/>
                    <a:p>
                      <a:pPr algn="ctr" fontAlgn="b"/>
                      <a:r>
                        <a:rPr lang="en-IN" sz="1600" u="none" strike="noStrike">
                          <a:effectLst/>
                        </a:rPr>
                        <a:t>0.3</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1200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1090.91</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1000</a:t>
                      </a:r>
                      <a:endParaRPr lang="en-IN" sz="1600" b="0" i="0" u="none" strike="noStrike">
                        <a:solidFill>
                          <a:srgbClr val="000000"/>
                        </a:solidFill>
                        <a:effectLst/>
                        <a:latin typeface="+mn-lt"/>
                      </a:endParaRPr>
                    </a:p>
                  </a:txBody>
                  <a:tcPr marL="9525" marR="9525" marT="9525" marB="0" anchor="b"/>
                </a:tc>
              </a:tr>
              <a:tr h="275548">
                <a:tc>
                  <a:txBody>
                    <a:bodyPr/>
                    <a:lstStyle/>
                    <a:p>
                      <a:pPr algn="ctr" fontAlgn="ctr"/>
                      <a:r>
                        <a:rPr lang="en-IN" sz="1600" u="none" strike="noStrike" dirty="0">
                          <a:effectLst/>
                        </a:rPr>
                        <a:t>3</a:t>
                      </a:r>
                      <a:endParaRPr lang="en-IN" sz="1600" b="0" i="0" u="none" strike="noStrike" dirty="0">
                        <a:solidFill>
                          <a:srgbClr val="000000"/>
                        </a:solidFill>
                        <a:effectLst/>
                        <a:latin typeface="+mn-lt"/>
                      </a:endParaRPr>
                    </a:p>
                  </a:txBody>
                  <a:tcPr marL="9525" marR="9525" marT="9525" marB="0" anchor="ctr"/>
                </a:tc>
                <a:tc>
                  <a:txBody>
                    <a:bodyPr/>
                    <a:lstStyle/>
                    <a:p>
                      <a:pPr algn="ctr" fontAlgn="ctr"/>
                      <a:r>
                        <a:rPr lang="en-IN" sz="1600" u="none" strike="noStrike" dirty="0" err="1">
                          <a:effectLst/>
                        </a:rPr>
                        <a:t>Boxhole</a:t>
                      </a:r>
                      <a:endParaRPr lang="en-IN" sz="1600" b="0" i="0" u="none" strike="noStrike" dirty="0">
                        <a:solidFill>
                          <a:srgbClr val="000000"/>
                        </a:solidFill>
                        <a:effectLst/>
                        <a:latin typeface="+mn-lt"/>
                      </a:endParaRPr>
                    </a:p>
                  </a:txBody>
                  <a:tcPr marL="9525" marR="9525" marT="9525" marB="0" anchor="ctr"/>
                </a:tc>
                <a:tc>
                  <a:txBody>
                    <a:bodyPr/>
                    <a:lstStyle/>
                    <a:p>
                      <a:pPr algn="ctr" fontAlgn="ctr"/>
                      <a:r>
                        <a:rPr lang="en-IN" sz="1600" u="none" strike="noStrike">
                          <a:effectLst/>
                        </a:rPr>
                        <a:t>0.03</a:t>
                      </a:r>
                      <a:endParaRPr lang="en-IN" sz="1600" b="0" i="0" u="none" strike="noStrike">
                        <a:solidFill>
                          <a:srgbClr val="000000"/>
                        </a:solidFill>
                        <a:effectLst/>
                        <a:latin typeface="+mn-lt"/>
                      </a:endParaRPr>
                    </a:p>
                  </a:txBody>
                  <a:tcPr marL="9525" marR="9525" marT="9525" marB="0" anchor="ctr"/>
                </a:tc>
                <a:tc>
                  <a:txBody>
                    <a:bodyPr/>
                    <a:lstStyle/>
                    <a:p>
                      <a:pPr algn="ctr" fontAlgn="b"/>
                      <a:r>
                        <a:rPr lang="en-IN" sz="1600" u="none" strike="noStrike">
                          <a:effectLst/>
                        </a:rPr>
                        <a:t>0.3</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170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154.55</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141.67</a:t>
                      </a:r>
                      <a:endParaRPr lang="en-IN" sz="1600" b="0" i="0" u="none" strike="noStrike">
                        <a:solidFill>
                          <a:srgbClr val="000000"/>
                        </a:solidFill>
                        <a:effectLst/>
                        <a:latin typeface="+mn-lt"/>
                      </a:endParaRPr>
                    </a:p>
                  </a:txBody>
                  <a:tcPr marL="9525" marR="9525" marT="9525" marB="0" anchor="b"/>
                </a:tc>
              </a:tr>
              <a:tr h="275548">
                <a:tc>
                  <a:txBody>
                    <a:bodyPr/>
                    <a:lstStyle/>
                    <a:p>
                      <a:pPr algn="ctr" fontAlgn="ctr"/>
                      <a:r>
                        <a:rPr lang="en-IN" sz="1600" u="none" strike="noStrike" dirty="0">
                          <a:effectLst/>
                        </a:rPr>
                        <a:t>4</a:t>
                      </a:r>
                      <a:endParaRPr lang="en-IN" sz="1600" b="0" i="0" u="none" strike="noStrike" dirty="0">
                        <a:solidFill>
                          <a:srgbClr val="000000"/>
                        </a:solidFill>
                        <a:effectLst/>
                        <a:latin typeface="+mn-lt"/>
                      </a:endParaRPr>
                    </a:p>
                  </a:txBody>
                  <a:tcPr marL="9525" marR="9525" marT="9525" marB="0" anchor="ctr"/>
                </a:tc>
                <a:tc>
                  <a:txBody>
                    <a:bodyPr/>
                    <a:lstStyle/>
                    <a:p>
                      <a:pPr algn="ctr" fontAlgn="ctr"/>
                      <a:r>
                        <a:rPr lang="en-IN" sz="1600" u="none" strike="noStrike" dirty="0">
                          <a:effectLst/>
                        </a:rPr>
                        <a:t>Lonar</a:t>
                      </a:r>
                      <a:endParaRPr lang="en-IN" sz="1600" b="0" i="0" u="none" strike="noStrike" dirty="0">
                        <a:solidFill>
                          <a:srgbClr val="000000"/>
                        </a:solidFill>
                        <a:effectLst/>
                        <a:latin typeface="+mn-lt"/>
                      </a:endParaRPr>
                    </a:p>
                  </a:txBody>
                  <a:tcPr marL="9525" marR="9525" marT="9525" marB="0" anchor="ctr"/>
                </a:tc>
                <a:tc>
                  <a:txBody>
                    <a:bodyPr/>
                    <a:lstStyle/>
                    <a:p>
                      <a:pPr algn="ctr" fontAlgn="ctr"/>
                      <a:r>
                        <a:rPr lang="en-IN" sz="1600" u="none" strike="noStrike" dirty="0">
                          <a:effectLst/>
                        </a:rPr>
                        <a:t>0.0375</a:t>
                      </a:r>
                      <a:endParaRPr lang="en-IN" sz="1600" b="0" i="0" u="none" strike="noStrike" dirty="0">
                        <a:solidFill>
                          <a:srgbClr val="000000"/>
                        </a:solidFill>
                        <a:effectLst/>
                        <a:latin typeface="+mn-lt"/>
                      </a:endParaRPr>
                    </a:p>
                  </a:txBody>
                  <a:tcPr marL="9525" marR="9525" marT="9525" marB="0" anchor="ctr"/>
                </a:tc>
                <a:tc>
                  <a:txBody>
                    <a:bodyPr/>
                    <a:lstStyle/>
                    <a:p>
                      <a:pPr algn="ctr" fontAlgn="b"/>
                      <a:r>
                        <a:rPr lang="en-IN" sz="1600" u="none" strike="noStrike">
                          <a:effectLst/>
                        </a:rPr>
                        <a:t>0.3</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1880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1709.09</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1566.67</a:t>
                      </a:r>
                      <a:endParaRPr lang="en-IN" sz="1600" b="0" i="0" u="none" strike="noStrike">
                        <a:solidFill>
                          <a:srgbClr val="000000"/>
                        </a:solidFill>
                        <a:effectLst/>
                        <a:latin typeface="+mn-lt"/>
                      </a:endParaRPr>
                    </a:p>
                  </a:txBody>
                  <a:tcPr marL="9525" marR="9525" marT="9525" marB="0" anchor="b"/>
                </a:tc>
              </a:tr>
              <a:tr h="275548">
                <a:tc>
                  <a:txBody>
                    <a:bodyPr/>
                    <a:lstStyle/>
                    <a:p>
                      <a:pPr algn="ctr" fontAlgn="ctr"/>
                      <a:r>
                        <a:rPr lang="en-IN" sz="1600" u="none" strike="noStrike" dirty="0">
                          <a:effectLst/>
                        </a:rPr>
                        <a:t>5</a:t>
                      </a:r>
                      <a:endParaRPr lang="en-IN" sz="1600" b="0" i="0" u="none" strike="noStrike" dirty="0">
                        <a:solidFill>
                          <a:srgbClr val="000000"/>
                        </a:solidFill>
                        <a:effectLst/>
                        <a:latin typeface="+mn-lt"/>
                      </a:endParaRPr>
                    </a:p>
                  </a:txBody>
                  <a:tcPr marL="9525" marR="9525" marT="9525" marB="0" anchor="ctr"/>
                </a:tc>
                <a:tc>
                  <a:txBody>
                    <a:bodyPr/>
                    <a:lstStyle/>
                    <a:p>
                      <a:pPr algn="ctr" fontAlgn="ctr"/>
                      <a:r>
                        <a:rPr lang="en-IN" sz="1600" u="none" strike="noStrike" dirty="0" err="1">
                          <a:effectLst/>
                        </a:rPr>
                        <a:t>Barringer</a:t>
                      </a:r>
                      <a:endParaRPr lang="en-IN" sz="1600" b="0" i="0" u="none" strike="noStrike" dirty="0">
                        <a:solidFill>
                          <a:srgbClr val="000000"/>
                        </a:solidFill>
                        <a:effectLst/>
                        <a:latin typeface="+mn-lt"/>
                      </a:endParaRPr>
                    </a:p>
                  </a:txBody>
                  <a:tcPr marL="9525" marR="9525" marT="9525" marB="0" anchor="ctr"/>
                </a:tc>
                <a:tc>
                  <a:txBody>
                    <a:bodyPr/>
                    <a:lstStyle/>
                    <a:p>
                      <a:pPr algn="ctr" fontAlgn="ctr"/>
                      <a:r>
                        <a:rPr lang="en-IN" sz="1600" u="none" strike="noStrike" dirty="0">
                          <a:effectLst/>
                        </a:rPr>
                        <a:t>0.0611</a:t>
                      </a:r>
                      <a:endParaRPr lang="en-IN" sz="1600" b="0" i="0" u="none" strike="noStrike" dirty="0">
                        <a:solidFill>
                          <a:srgbClr val="000000"/>
                        </a:solidFill>
                        <a:effectLst/>
                        <a:latin typeface="+mn-lt"/>
                      </a:endParaRPr>
                    </a:p>
                  </a:txBody>
                  <a:tcPr marL="9525" marR="9525" marT="9525" marB="0" anchor="ctr"/>
                </a:tc>
                <a:tc>
                  <a:txBody>
                    <a:bodyPr/>
                    <a:lstStyle/>
                    <a:p>
                      <a:pPr algn="ctr" fontAlgn="b"/>
                      <a:r>
                        <a:rPr lang="en-IN" sz="1600" u="none" strike="noStrike">
                          <a:effectLst/>
                        </a:rPr>
                        <a:t>0.3</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1180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dirty="0">
                          <a:effectLst/>
                        </a:rPr>
                        <a:t>1072.73</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a:effectLst/>
                        </a:rPr>
                        <a:t>983.33</a:t>
                      </a:r>
                      <a:endParaRPr lang="en-IN" sz="1600" b="0" i="0" u="none" strike="noStrike">
                        <a:solidFill>
                          <a:srgbClr val="000000"/>
                        </a:solidFill>
                        <a:effectLst/>
                        <a:latin typeface="+mn-lt"/>
                      </a:endParaRPr>
                    </a:p>
                  </a:txBody>
                  <a:tcPr marL="9525" marR="9525" marT="9525" marB="0" anchor="b"/>
                </a:tc>
              </a:tr>
              <a:tr h="275548">
                <a:tc>
                  <a:txBody>
                    <a:bodyPr/>
                    <a:lstStyle/>
                    <a:p>
                      <a:pPr algn="ctr" fontAlgn="ctr"/>
                      <a:r>
                        <a:rPr lang="en-IN" sz="1600" u="none" strike="noStrike">
                          <a:effectLst/>
                        </a:rPr>
                        <a:t>6</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dirty="0">
                          <a:effectLst/>
                        </a:rPr>
                        <a:t>Hickman</a:t>
                      </a:r>
                      <a:endParaRPr lang="en-IN" sz="1600" b="0" i="0" u="none" strike="noStrike" dirty="0">
                        <a:solidFill>
                          <a:srgbClr val="000000"/>
                        </a:solidFill>
                        <a:effectLst/>
                        <a:latin typeface="+mn-lt"/>
                      </a:endParaRPr>
                    </a:p>
                  </a:txBody>
                  <a:tcPr marL="9525" marR="9525" marT="9525" marB="0" anchor="ctr"/>
                </a:tc>
                <a:tc>
                  <a:txBody>
                    <a:bodyPr/>
                    <a:lstStyle/>
                    <a:p>
                      <a:pPr algn="ctr" fontAlgn="ctr"/>
                      <a:r>
                        <a:rPr lang="en-IN" sz="1600" u="none" strike="noStrike" dirty="0">
                          <a:effectLst/>
                        </a:rPr>
                        <a:t>0.1</a:t>
                      </a:r>
                      <a:endParaRPr lang="en-IN" sz="1600" b="0" i="0" u="none" strike="noStrike" dirty="0">
                        <a:solidFill>
                          <a:srgbClr val="000000"/>
                        </a:solidFill>
                        <a:effectLst/>
                        <a:latin typeface="+mn-lt"/>
                      </a:endParaRPr>
                    </a:p>
                  </a:txBody>
                  <a:tcPr marL="9525" marR="9525" marT="9525" marB="0" anchor="ctr"/>
                </a:tc>
                <a:tc>
                  <a:txBody>
                    <a:bodyPr/>
                    <a:lstStyle/>
                    <a:p>
                      <a:pPr algn="ctr" fontAlgn="b"/>
                      <a:r>
                        <a:rPr lang="en-IN" sz="1600" u="none" strike="noStrike" dirty="0">
                          <a:effectLst/>
                        </a:rPr>
                        <a:t>0.3</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a:effectLst/>
                        </a:rPr>
                        <a:t>260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236.36</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dirty="0">
                          <a:effectLst/>
                        </a:rPr>
                        <a:t>216.67</a:t>
                      </a:r>
                      <a:endParaRPr lang="en-IN" sz="1600" b="0" i="0" u="none" strike="noStrike" dirty="0">
                        <a:solidFill>
                          <a:srgbClr val="000000"/>
                        </a:solidFill>
                        <a:effectLst/>
                        <a:latin typeface="+mn-lt"/>
                      </a:endParaRPr>
                    </a:p>
                  </a:txBody>
                  <a:tcPr marL="9525" marR="9525" marT="9525" marB="0" anchor="b"/>
                </a:tc>
              </a:tr>
              <a:tr h="275548">
                <a:tc>
                  <a:txBody>
                    <a:bodyPr/>
                    <a:lstStyle/>
                    <a:p>
                      <a:pPr algn="ctr" fontAlgn="ctr"/>
                      <a:r>
                        <a:rPr lang="en-IN" sz="1600" u="none" strike="noStrike">
                          <a:effectLst/>
                        </a:rPr>
                        <a:t>7</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dirty="0" err="1">
                          <a:effectLst/>
                        </a:rPr>
                        <a:t>Amguid</a:t>
                      </a:r>
                      <a:endParaRPr lang="en-IN" sz="1600" b="0" i="0" u="none" strike="noStrike" dirty="0">
                        <a:solidFill>
                          <a:srgbClr val="000000"/>
                        </a:solidFill>
                        <a:effectLst/>
                        <a:latin typeface="+mn-lt"/>
                      </a:endParaRPr>
                    </a:p>
                  </a:txBody>
                  <a:tcPr marL="9525" marR="9525" marT="9525" marB="0" anchor="ctr"/>
                </a:tc>
                <a:tc>
                  <a:txBody>
                    <a:bodyPr/>
                    <a:lstStyle/>
                    <a:p>
                      <a:pPr algn="ctr" fontAlgn="ctr"/>
                      <a:r>
                        <a:rPr lang="en-IN" sz="1600" u="none" strike="noStrike" dirty="0">
                          <a:effectLst/>
                        </a:rPr>
                        <a:t>0.1</a:t>
                      </a:r>
                      <a:endParaRPr lang="en-IN" sz="1600" b="0" i="0" u="none" strike="noStrike" dirty="0">
                        <a:solidFill>
                          <a:srgbClr val="000000"/>
                        </a:solidFill>
                        <a:effectLst/>
                        <a:latin typeface="+mn-lt"/>
                      </a:endParaRPr>
                    </a:p>
                  </a:txBody>
                  <a:tcPr marL="9525" marR="9525" marT="9525" marB="0" anchor="ctr"/>
                </a:tc>
                <a:tc>
                  <a:txBody>
                    <a:bodyPr/>
                    <a:lstStyle/>
                    <a:p>
                      <a:pPr algn="ctr" fontAlgn="b"/>
                      <a:r>
                        <a:rPr lang="en-IN" sz="1600" u="none" strike="noStrike" dirty="0">
                          <a:effectLst/>
                        </a:rPr>
                        <a:t>0.3</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a:effectLst/>
                        </a:rPr>
                        <a:t>450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409.09</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375</a:t>
                      </a:r>
                      <a:endParaRPr lang="en-IN" sz="1600" b="0" i="0" u="none" strike="noStrike">
                        <a:solidFill>
                          <a:srgbClr val="000000"/>
                        </a:solidFill>
                        <a:effectLst/>
                        <a:latin typeface="+mn-lt"/>
                      </a:endParaRPr>
                    </a:p>
                  </a:txBody>
                  <a:tcPr marL="9525" marR="9525" marT="9525" marB="0" anchor="b"/>
                </a:tc>
              </a:tr>
              <a:tr h="275548">
                <a:tc>
                  <a:txBody>
                    <a:bodyPr/>
                    <a:lstStyle/>
                    <a:p>
                      <a:pPr algn="ctr" fontAlgn="ctr"/>
                      <a:r>
                        <a:rPr lang="en-IN" sz="1600" u="none" strike="noStrike">
                          <a:effectLst/>
                        </a:rPr>
                        <a:t>8</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dirty="0" err="1">
                          <a:effectLst/>
                        </a:rPr>
                        <a:t>Tswaing</a:t>
                      </a:r>
                      <a:endParaRPr lang="en-IN" sz="1600" b="0" i="0" u="none" strike="noStrike" dirty="0">
                        <a:solidFill>
                          <a:srgbClr val="000000"/>
                        </a:solidFill>
                        <a:effectLst/>
                        <a:latin typeface="+mn-lt"/>
                      </a:endParaRPr>
                    </a:p>
                  </a:txBody>
                  <a:tcPr marL="9525" marR="9525" marT="9525" marB="0" anchor="ctr"/>
                </a:tc>
                <a:tc>
                  <a:txBody>
                    <a:bodyPr/>
                    <a:lstStyle/>
                    <a:p>
                      <a:pPr algn="ctr" fontAlgn="ctr"/>
                      <a:r>
                        <a:rPr lang="en-IN" sz="1600" u="none" strike="noStrike">
                          <a:effectLst/>
                        </a:rPr>
                        <a:t>0.22</a:t>
                      </a:r>
                      <a:endParaRPr lang="en-IN" sz="1600" b="0" i="0" u="none" strike="noStrike">
                        <a:solidFill>
                          <a:srgbClr val="000000"/>
                        </a:solidFill>
                        <a:effectLst/>
                        <a:latin typeface="+mn-lt"/>
                      </a:endParaRPr>
                    </a:p>
                  </a:txBody>
                  <a:tcPr marL="9525" marR="9525" marT="9525" marB="0" anchor="ctr"/>
                </a:tc>
                <a:tc>
                  <a:txBody>
                    <a:bodyPr/>
                    <a:lstStyle/>
                    <a:p>
                      <a:pPr algn="ctr" fontAlgn="b"/>
                      <a:r>
                        <a:rPr lang="en-IN" sz="1600" u="none" strike="noStrike" dirty="0">
                          <a:effectLst/>
                        </a:rPr>
                        <a:t>0.3</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1130</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a:effectLst/>
                        </a:rPr>
                        <a:t>1027.27</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941.67</a:t>
                      </a:r>
                      <a:endParaRPr lang="en-IN" sz="1600" b="0" i="0" u="none" strike="noStrike">
                        <a:solidFill>
                          <a:srgbClr val="000000"/>
                        </a:solidFill>
                        <a:effectLst/>
                        <a:latin typeface="+mn-lt"/>
                      </a:endParaRPr>
                    </a:p>
                  </a:txBody>
                  <a:tcPr marL="9525" marR="9525" marT="9525" marB="0" anchor="b"/>
                </a:tc>
              </a:tr>
              <a:tr h="275548">
                <a:tc>
                  <a:txBody>
                    <a:bodyPr/>
                    <a:lstStyle/>
                    <a:p>
                      <a:pPr algn="ctr" fontAlgn="ctr"/>
                      <a:r>
                        <a:rPr lang="en-IN" sz="1600" u="none" strike="noStrike">
                          <a:effectLst/>
                        </a:rPr>
                        <a:t>9</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dirty="0" err="1">
                          <a:effectLst/>
                        </a:rPr>
                        <a:t>Pinguluit</a:t>
                      </a:r>
                      <a:endParaRPr lang="en-IN" sz="1600" b="0" i="0" u="none" strike="noStrike" dirty="0">
                        <a:solidFill>
                          <a:srgbClr val="000000"/>
                        </a:solidFill>
                        <a:effectLst/>
                        <a:latin typeface="+mn-lt"/>
                      </a:endParaRPr>
                    </a:p>
                  </a:txBody>
                  <a:tcPr marL="9525" marR="9525" marT="9525" marB="0" anchor="ctr"/>
                </a:tc>
                <a:tc>
                  <a:txBody>
                    <a:bodyPr/>
                    <a:lstStyle/>
                    <a:p>
                      <a:pPr algn="ctr" fontAlgn="ctr"/>
                      <a:r>
                        <a:rPr lang="en-IN" sz="1600" u="none" strike="noStrike" dirty="0">
                          <a:effectLst/>
                        </a:rPr>
                        <a:t>1.4</a:t>
                      </a:r>
                      <a:endParaRPr lang="en-IN" sz="1600" b="0" i="0" u="none" strike="noStrike" dirty="0">
                        <a:solidFill>
                          <a:srgbClr val="000000"/>
                        </a:solidFill>
                        <a:effectLst/>
                        <a:latin typeface="+mn-lt"/>
                      </a:endParaRPr>
                    </a:p>
                  </a:txBody>
                  <a:tcPr marL="9525" marR="9525" marT="9525" marB="0" anchor="ctr"/>
                </a:tc>
                <a:tc>
                  <a:txBody>
                    <a:bodyPr/>
                    <a:lstStyle/>
                    <a:p>
                      <a:pPr algn="ctr" fontAlgn="b"/>
                      <a:r>
                        <a:rPr lang="en-IN" sz="1600" u="none" strike="noStrike">
                          <a:effectLst/>
                        </a:rPr>
                        <a:t>0.13</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dirty="0">
                          <a:effectLst/>
                        </a:rPr>
                        <a:t>3400</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3090.91</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a:effectLst/>
                        </a:rPr>
                        <a:t>2833.33</a:t>
                      </a:r>
                      <a:endParaRPr lang="en-IN" sz="1600" b="0" i="0" u="none" strike="noStrike">
                        <a:solidFill>
                          <a:srgbClr val="000000"/>
                        </a:solidFill>
                        <a:effectLst/>
                        <a:latin typeface="+mn-lt"/>
                      </a:endParaRPr>
                    </a:p>
                  </a:txBody>
                  <a:tcPr marL="9525" marR="9525" marT="9525" marB="0" anchor="b"/>
                </a:tc>
              </a:tr>
              <a:tr h="275548">
                <a:tc>
                  <a:txBody>
                    <a:bodyPr/>
                    <a:lstStyle/>
                    <a:p>
                      <a:pPr algn="ctr" fontAlgn="ctr"/>
                      <a:r>
                        <a:rPr lang="en-IN" sz="1600" u="none" strike="noStrike">
                          <a:effectLst/>
                        </a:rPr>
                        <a:t>10</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a:effectLst/>
                        </a:rPr>
                        <a:t>Shunak</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dirty="0">
                          <a:effectLst/>
                        </a:rPr>
                        <a:t>12</a:t>
                      </a:r>
                      <a:endParaRPr lang="en-IN" sz="1600" b="0" i="0" u="none" strike="noStrike" dirty="0">
                        <a:solidFill>
                          <a:srgbClr val="000000"/>
                        </a:solidFill>
                        <a:effectLst/>
                        <a:latin typeface="+mn-lt"/>
                      </a:endParaRPr>
                    </a:p>
                  </a:txBody>
                  <a:tcPr marL="9525" marR="9525" marT="9525" marB="0" anchor="ctr"/>
                </a:tc>
                <a:tc>
                  <a:txBody>
                    <a:bodyPr/>
                    <a:lstStyle/>
                    <a:p>
                      <a:pPr algn="ctr" fontAlgn="b"/>
                      <a:r>
                        <a:rPr lang="en-IN" sz="1600" u="none" strike="noStrike">
                          <a:effectLst/>
                        </a:rPr>
                        <a:t>0.13</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dirty="0">
                          <a:effectLst/>
                        </a:rPr>
                        <a:t>2800</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2545.45</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a:effectLst/>
                        </a:rPr>
                        <a:t>2333.33</a:t>
                      </a:r>
                      <a:endParaRPr lang="en-IN" sz="1600" b="0" i="0" u="none" strike="noStrike">
                        <a:solidFill>
                          <a:srgbClr val="000000"/>
                        </a:solidFill>
                        <a:effectLst/>
                        <a:latin typeface="+mn-lt"/>
                      </a:endParaRPr>
                    </a:p>
                  </a:txBody>
                  <a:tcPr marL="9525" marR="9525" marT="9525" marB="0" anchor="b"/>
                </a:tc>
              </a:tr>
              <a:tr h="275548">
                <a:tc>
                  <a:txBody>
                    <a:bodyPr/>
                    <a:lstStyle/>
                    <a:p>
                      <a:pPr algn="ctr" fontAlgn="ctr"/>
                      <a:r>
                        <a:rPr lang="en-IN" sz="1600" u="none" strike="noStrike">
                          <a:effectLst/>
                        </a:rPr>
                        <a:t>11</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a:effectLst/>
                        </a:rPr>
                        <a:t>Colonia</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dirty="0">
                          <a:effectLst/>
                        </a:rPr>
                        <a:t>36</a:t>
                      </a:r>
                      <a:endParaRPr lang="en-IN" sz="1600" b="0" i="0" u="none" strike="noStrike" dirty="0">
                        <a:solidFill>
                          <a:srgbClr val="000000"/>
                        </a:solidFill>
                        <a:effectLst/>
                        <a:latin typeface="+mn-lt"/>
                      </a:endParaRPr>
                    </a:p>
                  </a:txBody>
                  <a:tcPr marL="9525" marR="9525" marT="9525" marB="0" anchor="ctr"/>
                </a:tc>
                <a:tc>
                  <a:txBody>
                    <a:bodyPr/>
                    <a:lstStyle/>
                    <a:p>
                      <a:pPr algn="ctr" fontAlgn="b"/>
                      <a:r>
                        <a:rPr lang="en-IN" sz="1600" u="none" strike="noStrike" dirty="0">
                          <a:effectLst/>
                        </a:rPr>
                        <a:t>0.3</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a:effectLst/>
                        </a:rPr>
                        <a:t>3600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dirty="0">
                          <a:effectLst/>
                        </a:rPr>
                        <a:t>3272.73</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3000</a:t>
                      </a:r>
                      <a:endParaRPr lang="en-IN" sz="1600" b="0" i="0" u="none" strike="noStrike" dirty="0">
                        <a:solidFill>
                          <a:srgbClr val="000000"/>
                        </a:solidFill>
                        <a:effectLst/>
                        <a:latin typeface="+mn-lt"/>
                      </a:endParaRPr>
                    </a:p>
                  </a:txBody>
                  <a:tcPr marL="9525" marR="9525" marT="9525" marB="0" anchor="b"/>
                </a:tc>
              </a:tr>
              <a:tr h="275548">
                <a:tc>
                  <a:txBody>
                    <a:bodyPr/>
                    <a:lstStyle/>
                    <a:p>
                      <a:pPr algn="ctr" fontAlgn="ctr"/>
                      <a:r>
                        <a:rPr lang="en-IN" sz="1600" u="none" strike="noStrike">
                          <a:effectLst/>
                        </a:rPr>
                        <a:t>12</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a:effectLst/>
                        </a:rPr>
                        <a:t>Kgagodi</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dirty="0">
                          <a:effectLst/>
                        </a:rPr>
                        <a:t>180</a:t>
                      </a:r>
                      <a:endParaRPr lang="en-IN" sz="1600" b="0" i="0" u="none" strike="noStrike" dirty="0">
                        <a:solidFill>
                          <a:srgbClr val="000000"/>
                        </a:solidFill>
                        <a:effectLst/>
                        <a:latin typeface="+mn-lt"/>
                      </a:endParaRPr>
                    </a:p>
                  </a:txBody>
                  <a:tcPr marL="9525" marR="9525" marT="9525" marB="0" anchor="ctr"/>
                </a:tc>
                <a:tc>
                  <a:txBody>
                    <a:bodyPr/>
                    <a:lstStyle/>
                    <a:p>
                      <a:pPr algn="ctr" fontAlgn="b"/>
                      <a:r>
                        <a:rPr lang="en-IN" sz="1600" u="none" strike="noStrike" dirty="0">
                          <a:effectLst/>
                        </a:rPr>
                        <a:t>0.3</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a:effectLst/>
                        </a:rPr>
                        <a:t>3400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3090.91</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dirty="0">
                          <a:effectLst/>
                        </a:rPr>
                        <a:t>2833.33</a:t>
                      </a:r>
                      <a:endParaRPr lang="en-IN" sz="1600" b="0" i="0" u="none" strike="noStrike" dirty="0">
                        <a:solidFill>
                          <a:srgbClr val="000000"/>
                        </a:solidFill>
                        <a:effectLst/>
                        <a:latin typeface="+mn-lt"/>
                      </a:endParaRPr>
                    </a:p>
                  </a:txBody>
                  <a:tcPr marL="9525" marR="9525" marT="9525" marB="0" anchor="b"/>
                </a:tc>
              </a:tr>
              <a:tr h="275548">
                <a:tc>
                  <a:txBody>
                    <a:bodyPr/>
                    <a:lstStyle/>
                    <a:p>
                      <a:pPr algn="ctr" fontAlgn="ctr"/>
                      <a:r>
                        <a:rPr lang="en-IN" sz="1600" u="none" strike="noStrike">
                          <a:effectLst/>
                        </a:rPr>
                        <a:t>13</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a:effectLst/>
                        </a:rPr>
                        <a:t>Ouarkziz</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a:effectLst/>
                        </a:rPr>
                        <a:t>345</a:t>
                      </a:r>
                      <a:endParaRPr lang="en-IN" sz="1600" b="0" i="0" u="none" strike="noStrike">
                        <a:solidFill>
                          <a:srgbClr val="000000"/>
                        </a:solidFill>
                        <a:effectLst/>
                        <a:latin typeface="+mn-lt"/>
                      </a:endParaRPr>
                    </a:p>
                  </a:txBody>
                  <a:tcPr marL="9525" marR="9525" marT="9525" marB="0" anchor="ctr"/>
                </a:tc>
                <a:tc>
                  <a:txBody>
                    <a:bodyPr/>
                    <a:lstStyle/>
                    <a:p>
                      <a:pPr algn="ctr" fontAlgn="b"/>
                      <a:r>
                        <a:rPr lang="en-IN" sz="1600" u="none" strike="noStrike" dirty="0">
                          <a:effectLst/>
                        </a:rPr>
                        <a:t>0.35</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3500</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3181.82</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2916.67</a:t>
                      </a:r>
                      <a:endParaRPr lang="en-IN" sz="1600" b="0" i="0" u="none" strike="noStrike" dirty="0">
                        <a:solidFill>
                          <a:srgbClr val="000000"/>
                        </a:solidFill>
                        <a:effectLst/>
                        <a:latin typeface="+mn-lt"/>
                      </a:endParaRPr>
                    </a:p>
                  </a:txBody>
                  <a:tcPr marL="9525" marR="9525" marT="9525" marB="0" anchor="b"/>
                </a:tc>
              </a:tr>
            </a:tbl>
          </a:graphicData>
        </a:graphic>
      </p:graphicFrame>
      <p:sp>
        <p:nvSpPr>
          <p:cNvPr id="3" name="Rectangle 2"/>
          <p:cNvSpPr/>
          <p:nvPr/>
        </p:nvSpPr>
        <p:spPr>
          <a:xfrm>
            <a:off x="1722778" y="646413"/>
            <a:ext cx="8624889" cy="369332"/>
          </a:xfrm>
          <a:prstGeom prst="rect">
            <a:avLst/>
          </a:prstGeom>
        </p:spPr>
        <p:txBody>
          <a:bodyPr wrap="square">
            <a:spAutoFit/>
          </a:bodyPr>
          <a:lstStyle/>
          <a:p>
            <a:r>
              <a:rPr lang="en-US" dirty="0" smtClean="0">
                <a:ea typeface="Times New Roman" panose="02020603050405020304" pitchFamily="18" charset="0"/>
              </a:rPr>
              <a:t>Table showing the erosion efficacy and transient crater diameter estimated for the craters</a:t>
            </a:r>
            <a:endParaRPr lang="en-IN" dirty="0"/>
          </a:p>
        </p:txBody>
      </p:sp>
      <p:sp>
        <p:nvSpPr>
          <p:cNvPr id="4" name="Date Placeholder 3"/>
          <p:cNvSpPr>
            <a:spLocks noGrp="1"/>
          </p:cNvSpPr>
          <p:nvPr>
            <p:ph type="dt" sz="half" idx="10"/>
          </p:nvPr>
        </p:nvSpPr>
        <p:spPr/>
        <p:txBody>
          <a:bodyPr/>
          <a:lstStyle/>
          <a:p>
            <a:r>
              <a:rPr lang="en-US" smtClean="0"/>
              <a:t>26/05/2022</a:t>
            </a:r>
            <a:endParaRPr lang="en-IN"/>
          </a:p>
        </p:txBody>
      </p:sp>
      <p:sp>
        <p:nvSpPr>
          <p:cNvPr id="5" name="Footer Placeholder 4"/>
          <p:cNvSpPr>
            <a:spLocks noGrp="1"/>
          </p:cNvSpPr>
          <p:nvPr>
            <p:ph type="ftr" sz="quarter" idx="11"/>
          </p:nvPr>
        </p:nvSpPr>
        <p:spPr/>
        <p:txBody>
          <a:bodyPr/>
          <a:lstStyle/>
          <a:p>
            <a:r>
              <a:rPr lang="en-IN" smtClean="0"/>
              <a:t>EGU General Assembly 2022</a:t>
            </a:r>
            <a:endParaRPr lang="en-IN"/>
          </a:p>
        </p:txBody>
      </p:sp>
      <p:sp>
        <p:nvSpPr>
          <p:cNvPr id="6" name="Slide Number Placeholder 5"/>
          <p:cNvSpPr>
            <a:spLocks noGrp="1"/>
          </p:cNvSpPr>
          <p:nvPr>
            <p:ph type="sldNum" sz="quarter" idx="12"/>
          </p:nvPr>
        </p:nvSpPr>
        <p:spPr/>
        <p:txBody>
          <a:bodyPr/>
          <a:lstStyle/>
          <a:p>
            <a:fld id="{429EE0BA-B7AB-4CAC-B25D-7629CD3726FF}" type="slidenum">
              <a:rPr lang="en-IN" smtClean="0"/>
              <a:pPr/>
              <a:t>11</a:t>
            </a:fld>
            <a:endParaRPr lang="en-IN"/>
          </a:p>
        </p:txBody>
      </p:sp>
    </p:spTree>
    <p:extLst>
      <p:ext uri="{BB962C8B-B14F-4D97-AF65-F5344CB8AC3E}">
        <p14:creationId xmlns:p14="http://schemas.microsoft.com/office/powerpoint/2010/main" xmlns="" val="25087784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1115387824"/>
              </p:ext>
            </p:extLst>
          </p:nvPr>
        </p:nvGraphicFramePr>
        <p:xfrm>
          <a:off x="1457544" y="1188355"/>
          <a:ext cx="9334503" cy="4724496"/>
        </p:xfrm>
        <a:graphic>
          <a:graphicData uri="http://schemas.openxmlformats.org/drawingml/2006/table">
            <a:tbl>
              <a:tblPr>
                <a:tableStyleId>{8A107856-5554-42FB-B03E-39F5DBC370BA}</a:tableStyleId>
              </a:tblPr>
              <a:tblGrid>
                <a:gridCol w="1058508"/>
                <a:gridCol w="1421303"/>
                <a:gridCol w="1421303"/>
                <a:gridCol w="1677393"/>
                <a:gridCol w="1673126"/>
                <a:gridCol w="2082870"/>
              </a:tblGrid>
              <a:tr h="305226">
                <a:tc>
                  <a:txBody>
                    <a:bodyPr/>
                    <a:lstStyle/>
                    <a:p>
                      <a:pPr algn="ctr" fontAlgn="b"/>
                      <a:r>
                        <a:rPr lang="en-IN" sz="1800" u="none" strike="noStrike" dirty="0">
                          <a:effectLst/>
                        </a:rPr>
                        <a:t>SI No</a:t>
                      </a:r>
                      <a:endParaRPr lang="en-IN" sz="1800" b="1" i="0" u="none" strike="noStrike" dirty="0">
                        <a:solidFill>
                          <a:srgbClr val="000000"/>
                        </a:solidFill>
                        <a:effectLst/>
                        <a:latin typeface="+mn-lt"/>
                      </a:endParaRPr>
                    </a:p>
                  </a:txBody>
                  <a:tcPr marL="9525" marR="9525" marT="9525" marB="0" anchor="ctr"/>
                </a:tc>
                <a:tc>
                  <a:txBody>
                    <a:bodyPr/>
                    <a:lstStyle/>
                    <a:p>
                      <a:pPr algn="ctr" fontAlgn="b"/>
                      <a:r>
                        <a:rPr lang="en-IN" sz="1800" u="none" strike="noStrike" dirty="0">
                          <a:effectLst/>
                        </a:rPr>
                        <a:t>Crater Name</a:t>
                      </a:r>
                      <a:endParaRPr lang="en-IN" sz="1800" b="1" i="0" u="none" strike="noStrike" dirty="0">
                        <a:solidFill>
                          <a:srgbClr val="000000"/>
                        </a:solidFill>
                        <a:effectLst/>
                        <a:latin typeface="+mn-lt"/>
                      </a:endParaRPr>
                    </a:p>
                  </a:txBody>
                  <a:tcPr marL="9525" marR="9525" marT="9525" marB="0" anchor="ctr"/>
                </a:tc>
                <a:tc>
                  <a:txBody>
                    <a:bodyPr/>
                    <a:lstStyle/>
                    <a:p>
                      <a:pPr algn="ctr" fontAlgn="b"/>
                      <a:r>
                        <a:rPr lang="en-IN" sz="1800" u="none" strike="noStrike" dirty="0">
                          <a:effectLst/>
                        </a:rPr>
                        <a:t>Age (Ma)</a:t>
                      </a:r>
                      <a:endParaRPr lang="en-IN" sz="1800" b="1" i="0" u="none" strike="noStrike" dirty="0">
                        <a:solidFill>
                          <a:srgbClr val="000000"/>
                        </a:solidFill>
                        <a:effectLst/>
                        <a:latin typeface="+mn-lt"/>
                      </a:endParaRPr>
                    </a:p>
                  </a:txBody>
                  <a:tcPr marL="9525" marR="9525" marT="9525" marB="0" anchor="ctr"/>
                </a:tc>
                <a:tc>
                  <a:txBody>
                    <a:bodyPr/>
                    <a:lstStyle/>
                    <a:p>
                      <a:pPr algn="ctr" fontAlgn="b"/>
                      <a:r>
                        <a:rPr lang="en-IN" sz="1800" u="none" strike="noStrike" dirty="0">
                          <a:effectLst/>
                        </a:rPr>
                        <a:t>Erosion Efficacy (s)</a:t>
                      </a:r>
                      <a:endParaRPr lang="en-IN" sz="1800" b="1" i="0" u="none" strike="noStrike" dirty="0">
                        <a:solidFill>
                          <a:srgbClr val="000000"/>
                        </a:solidFill>
                        <a:effectLst/>
                        <a:latin typeface="+mn-lt"/>
                      </a:endParaRPr>
                    </a:p>
                  </a:txBody>
                  <a:tcPr marL="9525" marR="9525" marT="9525" marB="0" anchor="ctr"/>
                </a:tc>
                <a:tc>
                  <a:txBody>
                    <a:bodyPr/>
                    <a:lstStyle/>
                    <a:p>
                      <a:pPr algn="ctr" fontAlgn="b"/>
                      <a:r>
                        <a:rPr lang="en-IN" sz="1800" u="none" strike="noStrike" dirty="0">
                          <a:effectLst/>
                        </a:rPr>
                        <a:t>Relief (</a:t>
                      </a:r>
                      <a:r>
                        <a:rPr lang="el-GR" sz="1800" u="none" strike="noStrike" dirty="0">
                          <a:effectLst/>
                        </a:rPr>
                        <a:t>Δ)</a:t>
                      </a:r>
                      <a:endParaRPr lang="el-GR" sz="1800" b="1" i="0" u="none" strike="noStrike" dirty="0">
                        <a:solidFill>
                          <a:srgbClr val="000000"/>
                        </a:solidFill>
                        <a:effectLst/>
                        <a:latin typeface="+mn-lt"/>
                      </a:endParaRPr>
                    </a:p>
                  </a:txBody>
                  <a:tcPr marL="9525" marR="9525" marT="9525" marB="0" anchor="ctr"/>
                </a:tc>
                <a:tc>
                  <a:txBody>
                    <a:bodyPr/>
                    <a:lstStyle/>
                    <a:p>
                      <a:pPr algn="ctr" fontAlgn="b"/>
                      <a:r>
                        <a:rPr lang="en-IN" sz="1800" u="none" strike="noStrike" dirty="0">
                          <a:effectLst/>
                        </a:rPr>
                        <a:t>Erosion rate (m/My)</a:t>
                      </a:r>
                      <a:endParaRPr lang="en-IN" sz="1800" b="1" i="0" u="none" strike="noStrike" dirty="0">
                        <a:solidFill>
                          <a:srgbClr val="000000"/>
                        </a:solidFill>
                        <a:effectLst/>
                        <a:latin typeface="+mn-lt"/>
                      </a:endParaRPr>
                    </a:p>
                  </a:txBody>
                  <a:tcPr marL="9525" marR="9525" marT="9525" marB="0" anchor="ctr"/>
                </a:tc>
              </a:tr>
              <a:tr h="320487">
                <a:tc>
                  <a:txBody>
                    <a:bodyPr/>
                    <a:lstStyle/>
                    <a:p>
                      <a:pPr algn="ctr" fontAlgn="ctr"/>
                      <a:r>
                        <a:rPr lang="en-IN" sz="1600" u="none" strike="noStrike" dirty="0">
                          <a:effectLst/>
                        </a:rPr>
                        <a:t>1</a:t>
                      </a:r>
                      <a:endParaRPr lang="en-IN" sz="1600" b="0" i="0" u="none" strike="noStrike" dirty="0">
                        <a:solidFill>
                          <a:srgbClr val="000000"/>
                        </a:solidFill>
                        <a:effectLst/>
                        <a:latin typeface="+mn-lt"/>
                      </a:endParaRPr>
                    </a:p>
                  </a:txBody>
                  <a:tcPr marL="9525" marR="9525" marT="9525" marB="0" anchor="ctr"/>
                </a:tc>
                <a:tc>
                  <a:txBody>
                    <a:bodyPr/>
                    <a:lstStyle/>
                    <a:p>
                      <a:pPr algn="ctr" fontAlgn="ctr"/>
                      <a:r>
                        <a:rPr lang="en-IN" sz="1600" u="none" strike="noStrike">
                          <a:effectLst/>
                        </a:rPr>
                        <a:t>Henbury</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dirty="0">
                          <a:effectLst/>
                        </a:rPr>
                        <a:t>0.0042</a:t>
                      </a:r>
                      <a:endParaRPr lang="en-IN" sz="1600" b="0" i="0" u="none" strike="noStrike" dirty="0">
                        <a:solidFill>
                          <a:srgbClr val="000000"/>
                        </a:solidFill>
                        <a:effectLst/>
                        <a:latin typeface="+mn-lt"/>
                      </a:endParaRPr>
                    </a:p>
                  </a:txBody>
                  <a:tcPr marL="9525" marR="9525" marT="9525" marB="0" anchor="ctr"/>
                </a:tc>
                <a:tc>
                  <a:txBody>
                    <a:bodyPr/>
                    <a:lstStyle/>
                    <a:p>
                      <a:pPr algn="ctr" fontAlgn="b"/>
                      <a:r>
                        <a:rPr lang="en-IN" sz="1600" u="none" strike="noStrike" dirty="0">
                          <a:effectLst/>
                        </a:rPr>
                        <a:t>0.3</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112</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33.6</a:t>
                      </a:r>
                      <a:endParaRPr lang="en-IN" sz="1600" b="0" i="0" u="none" strike="noStrike" dirty="0">
                        <a:solidFill>
                          <a:srgbClr val="000000"/>
                        </a:solidFill>
                        <a:effectLst/>
                        <a:latin typeface="+mn-lt"/>
                      </a:endParaRPr>
                    </a:p>
                  </a:txBody>
                  <a:tcPr marL="9525" marR="9525" marT="9525" marB="0" anchor="b"/>
                </a:tc>
              </a:tr>
              <a:tr h="320487">
                <a:tc>
                  <a:txBody>
                    <a:bodyPr/>
                    <a:lstStyle/>
                    <a:p>
                      <a:pPr algn="ctr" fontAlgn="ctr"/>
                      <a:r>
                        <a:rPr lang="en-IN" sz="1600" u="none" strike="noStrike" dirty="0">
                          <a:effectLst/>
                        </a:rPr>
                        <a:t>2</a:t>
                      </a:r>
                      <a:endParaRPr lang="en-IN" sz="1600" b="0" i="0" u="none" strike="noStrike" dirty="0">
                        <a:solidFill>
                          <a:srgbClr val="000000"/>
                        </a:solidFill>
                        <a:effectLst/>
                        <a:latin typeface="+mn-lt"/>
                      </a:endParaRPr>
                    </a:p>
                  </a:txBody>
                  <a:tcPr marL="9525" marR="9525" marT="9525" marB="0" anchor="ctr"/>
                </a:tc>
                <a:tc>
                  <a:txBody>
                    <a:bodyPr/>
                    <a:lstStyle/>
                    <a:p>
                      <a:pPr algn="ctr" fontAlgn="ctr"/>
                      <a:r>
                        <a:rPr lang="en-IN" sz="1600" u="none" strike="noStrike" dirty="0">
                          <a:effectLst/>
                        </a:rPr>
                        <a:t>Luna</a:t>
                      </a:r>
                      <a:endParaRPr lang="en-IN" sz="1600" b="0" i="0" u="none" strike="noStrike" dirty="0">
                        <a:solidFill>
                          <a:srgbClr val="000000"/>
                        </a:solidFill>
                        <a:effectLst/>
                        <a:latin typeface="+mn-lt"/>
                      </a:endParaRPr>
                    </a:p>
                  </a:txBody>
                  <a:tcPr marL="9525" marR="9525" marT="9525" marB="0" anchor="ctr"/>
                </a:tc>
                <a:tc>
                  <a:txBody>
                    <a:bodyPr/>
                    <a:lstStyle/>
                    <a:p>
                      <a:pPr algn="ctr" fontAlgn="ctr"/>
                      <a:r>
                        <a:rPr lang="en-IN" sz="1600" u="none" strike="noStrike">
                          <a:effectLst/>
                        </a:rPr>
                        <a:t>0.0045</a:t>
                      </a:r>
                      <a:endParaRPr lang="en-IN" sz="1600" b="0" i="0" u="none" strike="noStrike">
                        <a:solidFill>
                          <a:srgbClr val="000000"/>
                        </a:solidFill>
                        <a:effectLst/>
                        <a:latin typeface="+mn-lt"/>
                      </a:endParaRPr>
                    </a:p>
                  </a:txBody>
                  <a:tcPr marL="9525" marR="9525" marT="9525" marB="0" anchor="ctr"/>
                </a:tc>
                <a:tc>
                  <a:txBody>
                    <a:bodyPr/>
                    <a:lstStyle/>
                    <a:p>
                      <a:pPr algn="ctr" fontAlgn="b"/>
                      <a:r>
                        <a:rPr lang="en-IN" sz="1600" u="none" strike="noStrike" dirty="0">
                          <a:effectLst/>
                        </a:rPr>
                        <a:t>0.3</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112</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33.6</a:t>
                      </a:r>
                      <a:endParaRPr lang="en-IN" sz="1600" b="0" i="0" u="none" strike="noStrike" dirty="0">
                        <a:solidFill>
                          <a:srgbClr val="000000"/>
                        </a:solidFill>
                        <a:effectLst/>
                        <a:latin typeface="+mn-lt"/>
                      </a:endParaRPr>
                    </a:p>
                  </a:txBody>
                  <a:tcPr marL="9525" marR="9525" marT="9525" marB="0" anchor="b"/>
                </a:tc>
              </a:tr>
              <a:tr h="320487">
                <a:tc>
                  <a:txBody>
                    <a:bodyPr/>
                    <a:lstStyle/>
                    <a:p>
                      <a:pPr algn="ctr" fontAlgn="ctr"/>
                      <a:r>
                        <a:rPr lang="en-IN" sz="1600" u="none" strike="noStrike">
                          <a:effectLst/>
                        </a:rPr>
                        <a:t>3</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dirty="0" err="1">
                          <a:effectLst/>
                        </a:rPr>
                        <a:t>Boxhole</a:t>
                      </a:r>
                      <a:endParaRPr lang="en-IN" sz="1600" b="0" i="0" u="none" strike="noStrike" dirty="0">
                        <a:solidFill>
                          <a:srgbClr val="000000"/>
                        </a:solidFill>
                        <a:effectLst/>
                        <a:latin typeface="+mn-lt"/>
                      </a:endParaRPr>
                    </a:p>
                  </a:txBody>
                  <a:tcPr marL="9525" marR="9525" marT="9525" marB="0" anchor="ctr"/>
                </a:tc>
                <a:tc>
                  <a:txBody>
                    <a:bodyPr/>
                    <a:lstStyle/>
                    <a:p>
                      <a:pPr algn="ctr" fontAlgn="ctr"/>
                      <a:r>
                        <a:rPr lang="en-IN" sz="1600" u="none" strike="noStrike" dirty="0">
                          <a:effectLst/>
                        </a:rPr>
                        <a:t>0.03</a:t>
                      </a:r>
                      <a:endParaRPr lang="en-IN" sz="1600" b="0" i="0" u="none" strike="noStrike" dirty="0">
                        <a:solidFill>
                          <a:srgbClr val="000000"/>
                        </a:solidFill>
                        <a:effectLst/>
                        <a:latin typeface="+mn-lt"/>
                      </a:endParaRPr>
                    </a:p>
                  </a:txBody>
                  <a:tcPr marL="9525" marR="9525" marT="9525" marB="0" anchor="ctr"/>
                </a:tc>
                <a:tc>
                  <a:txBody>
                    <a:bodyPr/>
                    <a:lstStyle/>
                    <a:p>
                      <a:pPr algn="ctr" fontAlgn="b"/>
                      <a:r>
                        <a:rPr lang="en-IN" sz="1600" u="none" strike="noStrike">
                          <a:effectLst/>
                        </a:rPr>
                        <a:t>0.3</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dirty="0">
                          <a:effectLst/>
                        </a:rPr>
                        <a:t>112</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33.6</a:t>
                      </a:r>
                      <a:endParaRPr lang="en-IN" sz="1600" b="0" i="0" u="none" strike="noStrike" dirty="0">
                        <a:solidFill>
                          <a:srgbClr val="000000"/>
                        </a:solidFill>
                        <a:effectLst/>
                        <a:latin typeface="+mn-lt"/>
                      </a:endParaRPr>
                    </a:p>
                  </a:txBody>
                  <a:tcPr marL="9525" marR="9525" marT="9525" marB="0" anchor="b"/>
                </a:tc>
              </a:tr>
              <a:tr h="320487">
                <a:tc>
                  <a:txBody>
                    <a:bodyPr/>
                    <a:lstStyle/>
                    <a:p>
                      <a:pPr algn="ctr" fontAlgn="ctr"/>
                      <a:r>
                        <a:rPr lang="en-IN" sz="1600" u="none" strike="noStrike">
                          <a:effectLst/>
                        </a:rPr>
                        <a:t>4</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dirty="0">
                          <a:effectLst/>
                        </a:rPr>
                        <a:t>Lonar</a:t>
                      </a:r>
                      <a:endParaRPr lang="en-IN" sz="1600" b="0" i="0" u="none" strike="noStrike" dirty="0">
                        <a:solidFill>
                          <a:srgbClr val="000000"/>
                        </a:solidFill>
                        <a:effectLst/>
                        <a:latin typeface="+mn-lt"/>
                      </a:endParaRPr>
                    </a:p>
                  </a:txBody>
                  <a:tcPr marL="9525" marR="9525" marT="9525" marB="0" anchor="ctr"/>
                </a:tc>
                <a:tc>
                  <a:txBody>
                    <a:bodyPr/>
                    <a:lstStyle/>
                    <a:p>
                      <a:pPr algn="ctr" fontAlgn="ctr"/>
                      <a:r>
                        <a:rPr lang="en-IN" sz="1600" u="none" strike="noStrike">
                          <a:effectLst/>
                        </a:rPr>
                        <a:t>0.0375</a:t>
                      </a:r>
                      <a:endParaRPr lang="en-IN" sz="1600" b="0" i="0" u="none" strike="noStrike">
                        <a:solidFill>
                          <a:srgbClr val="000000"/>
                        </a:solidFill>
                        <a:effectLst/>
                        <a:latin typeface="+mn-lt"/>
                      </a:endParaRPr>
                    </a:p>
                  </a:txBody>
                  <a:tcPr marL="9525" marR="9525" marT="9525" marB="0" anchor="ctr"/>
                </a:tc>
                <a:tc>
                  <a:txBody>
                    <a:bodyPr/>
                    <a:lstStyle/>
                    <a:p>
                      <a:pPr algn="ctr" fontAlgn="b"/>
                      <a:r>
                        <a:rPr lang="en-IN" sz="1600" u="none" strike="noStrike">
                          <a:effectLst/>
                        </a:rPr>
                        <a:t>0.3</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dirty="0">
                          <a:effectLst/>
                        </a:rPr>
                        <a:t>382</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114.6</a:t>
                      </a:r>
                      <a:endParaRPr lang="en-IN" sz="1600" b="0" i="0" u="none" strike="noStrike" dirty="0">
                        <a:solidFill>
                          <a:srgbClr val="000000"/>
                        </a:solidFill>
                        <a:effectLst/>
                        <a:latin typeface="+mn-lt"/>
                      </a:endParaRPr>
                    </a:p>
                  </a:txBody>
                  <a:tcPr marL="9525" marR="9525" marT="9525" marB="0" anchor="b"/>
                </a:tc>
              </a:tr>
              <a:tr h="320487">
                <a:tc>
                  <a:txBody>
                    <a:bodyPr/>
                    <a:lstStyle/>
                    <a:p>
                      <a:pPr algn="ctr" fontAlgn="ctr"/>
                      <a:r>
                        <a:rPr lang="en-IN" sz="1600" u="none" strike="noStrike">
                          <a:effectLst/>
                        </a:rPr>
                        <a:t>5</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dirty="0" err="1">
                          <a:effectLst/>
                        </a:rPr>
                        <a:t>Barringer</a:t>
                      </a:r>
                      <a:endParaRPr lang="en-IN" sz="1600" b="0" i="0" u="none" strike="noStrike" dirty="0">
                        <a:solidFill>
                          <a:srgbClr val="000000"/>
                        </a:solidFill>
                        <a:effectLst/>
                        <a:latin typeface="+mn-lt"/>
                      </a:endParaRPr>
                    </a:p>
                  </a:txBody>
                  <a:tcPr marL="9525" marR="9525" marT="9525" marB="0" anchor="ctr"/>
                </a:tc>
                <a:tc>
                  <a:txBody>
                    <a:bodyPr/>
                    <a:lstStyle/>
                    <a:p>
                      <a:pPr algn="ctr" fontAlgn="ctr"/>
                      <a:r>
                        <a:rPr lang="en-IN" sz="1600" u="none" strike="noStrike" dirty="0">
                          <a:effectLst/>
                        </a:rPr>
                        <a:t>0.0611</a:t>
                      </a:r>
                      <a:endParaRPr lang="en-IN" sz="1600" b="0" i="0" u="none" strike="noStrike" dirty="0">
                        <a:solidFill>
                          <a:srgbClr val="000000"/>
                        </a:solidFill>
                        <a:effectLst/>
                        <a:latin typeface="+mn-lt"/>
                      </a:endParaRPr>
                    </a:p>
                  </a:txBody>
                  <a:tcPr marL="9525" marR="9525" marT="9525" marB="0" anchor="ctr"/>
                </a:tc>
                <a:tc>
                  <a:txBody>
                    <a:bodyPr/>
                    <a:lstStyle/>
                    <a:p>
                      <a:pPr algn="ctr" fontAlgn="b"/>
                      <a:r>
                        <a:rPr lang="en-IN" sz="1600" u="none" strike="noStrike">
                          <a:effectLst/>
                        </a:rPr>
                        <a:t>0.3</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dirty="0">
                          <a:effectLst/>
                        </a:rPr>
                        <a:t>671</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201.3</a:t>
                      </a:r>
                      <a:endParaRPr lang="en-IN" sz="1600" b="0" i="0" u="none" strike="noStrike" dirty="0">
                        <a:solidFill>
                          <a:srgbClr val="000000"/>
                        </a:solidFill>
                        <a:effectLst/>
                        <a:latin typeface="+mn-lt"/>
                      </a:endParaRPr>
                    </a:p>
                  </a:txBody>
                  <a:tcPr marL="9525" marR="9525" marT="9525" marB="0" anchor="b"/>
                </a:tc>
              </a:tr>
              <a:tr h="320487">
                <a:tc>
                  <a:txBody>
                    <a:bodyPr/>
                    <a:lstStyle/>
                    <a:p>
                      <a:pPr algn="ctr" fontAlgn="ctr"/>
                      <a:r>
                        <a:rPr lang="en-IN" sz="1600" u="none" strike="noStrike">
                          <a:effectLst/>
                        </a:rPr>
                        <a:t>6</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a:effectLst/>
                        </a:rPr>
                        <a:t>Hickman</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dirty="0">
                          <a:effectLst/>
                        </a:rPr>
                        <a:t>0.1</a:t>
                      </a:r>
                      <a:endParaRPr lang="en-IN" sz="1600" b="0" i="0" u="none" strike="noStrike" dirty="0">
                        <a:solidFill>
                          <a:srgbClr val="000000"/>
                        </a:solidFill>
                        <a:effectLst/>
                        <a:latin typeface="+mn-lt"/>
                      </a:endParaRPr>
                    </a:p>
                  </a:txBody>
                  <a:tcPr marL="9525" marR="9525" marT="9525" marB="0" anchor="ctr"/>
                </a:tc>
                <a:tc>
                  <a:txBody>
                    <a:bodyPr/>
                    <a:lstStyle/>
                    <a:p>
                      <a:pPr algn="ctr" fontAlgn="b"/>
                      <a:r>
                        <a:rPr lang="en-IN" sz="1600" u="none" strike="noStrike">
                          <a:effectLst/>
                        </a:rPr>
                        <a:t>0.3</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dirty="0">
                          <a:effectLst/>
                        </a:rPr>
                        <a:t>112</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33.6</a:t>
                      </a:r>
                      <a:endParaRPr lang="en-IN" sz="1600" b="0" i="0" u="none" strike="noStrike" dirty="0">
                        <a:solidFill>
                          <a:srgbClr val="000000"/>
                        </a:solidFill>
                        <a:effectLst/>
                        <a:latin typeface="+mn-lt"/>
                      </a:endParaRPr>
                    </a:p>
                  </a:txBody>
                  <a:tcPr marL="9525" marR="9525" marT="9525" marB="0" anchor="b"/>
                </a:tc>
              </a:tr>
              <a:tr h="320487">
                <a:tc>
                  <a:txBody>
                    <a:bodyPr/>
                    <a:lstStyle/>
                    <a:p>
                      <a:pPr algn="ctr" fontAlgn="ctr"/>
                      <a:r>
                        <a:rPr lang="en-IN" sz="1600" u="none" strike="noStrike">
                          <a:effectLst/>
                        </a:rPr>
                        <a:t>7</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a:effectLst/>
                        </a:rPr>
                        <a:t>Amguid</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dirty="0">
                          <a:effectLst/>
                        </a:rPr>
                        <a:t>0.1</a:t>
                      </a:r>
                      <a:endParaRPr lang="en-IN" sz="1600" b="0" i="0" u="none" strike="noStrike" dirty="0">
                        <a:solidFill>
                          <a:srgbClr val="000000"/>
                        </a:solidFill>
                        <a:effectLst/>
                        <a:latin typeface="+mn-lt"/>
                      </a:endParaRPr>
                    </a:p>
                  </a:txBody>
                  <a:tcPr marL="9525" marR="9525" marT="9525" marB="0" anchor="ctr"/>
                </a:tc>
                <a:tc>
                  <a:txBody>
                    <a:bodyPr/>
                    <a:lstStyle/>
                    <a:p>
                      <a:pPr algn="ctr" fontAlgn="b"/>
                      <a:r>
                        <a:rPr lang="en-IN" sz="1600" u="none" strike="noStrike" dirty="0">
                          <a:effectLst/>
                        </a:rPr>
                        <a:t>0.3</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112</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33.6</a:t>
                      </a:r>
                      <a:endParaRPr lang="en-IN" sz="1600" b="0" i="0" u="none" strike="noStrike" dirty="0">
                        <a:solidFill>
                          <a:srgbClr val="000000"/>
                        </a:solidFill>
                        <a:effectLst/>
                        <a:latin typeface="+mn-lt"/>
                      </a:endParaRPr>
                    </a:p>
                  </a:txBody>
                  <a:tcPr marL="9525" marR="9525" marT="9525" marB="0" anchor="b"/>
                </a:tc>
              </a:tr>
              <a:tr h="320487">
                <a:tc>
                  <a:txBody>
                    <a:bodyPr/>
                    <a:lstStyle/>
                    <a:p>
                      <a:pPr algn="ctr" fontAlgn="ctr"/>
                      <a:r>
                        <a:rPr lang="en-IN" sz="1600" u="none" strike="noStrike">
                          <a:effectLst/>
                        </a:rPr>
                        <a:t>8</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a:effectLst/>
                        </a:rPr>
                        <a:t>Tswaing</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dirty="0">
                          <a:effectLst/>
                        </a:rPr>
                        <a:t>0.22</a:t>
                      </a:r>
                      <a:endParaRPr lang="en-IN" sz="1600" b="0" i="0" u="none" strike="noStrike" dirty="0">
                        <a:solidFill>
                          <a:srgbClr val="000000"/>
                        </a:solidFill>
                        <a:effectLst/>
                        <a:latin typeface="+mn-lt"/>
                      </a:endParaRPr>
                    </a:p>
                  </a:txBody>
                  <a:tcPr marL="9525" marR="9525" marT="9525" marB="0" anchor="ctr"/>
                </a:tc>
                <a:tc>
                  <a:txBody>
                    <a:bodyPr/>
                    <a:lstStyle/>
                    <a:p>
                      <a:pPr algn="ctr" fontAlgn="b"/>
                      <a:r>
                        <a:rPr lang="en-IN" sz="1600" u="none" strike="noStrike" dirty="0">
                          <a:effectLst/>
                        </a:rPr>
                        <a:t>0.3</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a:effectLst/>
                        </a:rPr>
                        <a:t>196</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dirty="0">
                          <a:effectLst/>
                        </a:rPr>
                        <a:t>58.8</a:t>
                      </a:r>
                      <a:endParaRPr lang="en-IN" sz="1600" b="0" i="0" u="none" strike="noStrike" dirty="0">
                        <a:solidFill>
                          <a:srgbClr val="000000"/>
                        </a:solidFill>
                        <a:effectLst/>
                        <a:latin typeface="+mn-lt"/>
                      </a:endParaRPr>
                    </a:p>
                  </a:txBody>
                  <a:tcPr marL="9525" marR="9525" marT="9525" marB="0" anchor="b"/>
                </a:tc>
              </a:tr>
              <a:tr h="320487">
                <a:tc>
                  <a:txBody>
                    <a:bodyPr/>
                    <a:lstStyle/>
                    <a:p>
                      <a:pPr algn="ctr" fontAlgn="ctr"/>
                      <a:r>
                        <a:rPr lang="en-IN" sz="1600" u="none" strike="noStrike">
                          <a:effectLst/>
                        </a:rPr>
                        <a:t>9</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a:effectLst/>
                        </a:rPr>
                        <a:t>Pinguluit</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dirty="0">
                          <a:effectLst/>
                        </a:rPr>
                        <a:t>1.4</a:t>
                      </a:r>
                      <a:endParaRPr lang="en-IN" sz="1600" b="0" i="0" u="none" strike="noStrike" dirty="0">
                        <a:solidFill>
                          <a:srgbClr val="000000"/>
                        </a:solidFill>
                        <a:effectLst/>
                        <a:latin typeface="+mn-lt"/>
                      </a:endParaRPr>
                    </a:p>
                  </a:txBody>
                  <a:tcPr marL="9525" marR="9525" marT="9525" marB="0" anchor="ctr"/>
                </a:tc>
                <a:tc>
                  <a:txBody>
                    <a:bodyPr/>
                    <a:lstStyle/>
                    <a:p>
                      <a:pPr algn="ctr" fontAlgn="b"/>
                      <a:r>
                        <a:rPr lang="en-IN" sz="1600" u="none" strike="noStrike" dirty="0">
                          <a:effectLst/>
                        </a:rPr>
                        <a:t>0.13</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172</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22.36</a:t>
                      </a:r>
                      <a:endParaRPr lang="en-IN" sz="1600" b="0" i="0" u="none" strike="noStrike" dirty="0">
                        <a:solidFill>
                          <a:srgbClr val="000000"/>
                        </a:solidFill>
                        <a:effectLst/>
                        <a:latin typeface="+mn-lt"/>
                      </a:endParaRPr>
                    </a:p>
                  </a:txBody>
                  <a:tcPr marL="9525" marR="9525" marT="9525" marB="0" anchor="b"/>
                </a:tc>
              </a:tr>
              <a:tr h="320487">
                <a:tc>
                  <a:txBody>
                    <a:bodyPr/>
                    <a:lstStyle/>
                    <a:p>
                      <a:pPr algn="ctr" fontAlgn="ctr"/>
                      <a:r>
                        <a:rPr lang="en-IN" sz="1600" u="none" strike="noStrike">
                          <a:effectLst/>
                        </a:rPr>
                        <a:t>10</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a:effectLst/>
                        </a:rPr>
                        <a:t>Shunak</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a:effectLst/>
                        </a:rPr>
                        <a:t>12</a:t>
                      </a:r>
                      <a:endParaRPr lang="en-IN" sz="1600" b="0" i="0" u="none" strike="noStrike">
                        <a:solidFill>
                          <a:srgbClr val="000000"/>
                        </a:solidFill>
                        <a:effectLst/>
                        <a:latin typeface="+mn-lt"/>
                      </a:endParaRPr>
                    </a:p>
                  </a:txBody>
                  <a:tcPr marL="9525" marR="9525" marT="9525" marB="0" anchor="ctr"/>
                </a:tc>
                <a:tc>
                  <a:txBody>
                    <a:bodyPr/>
                    <a:lstStyle/>
                    <a:p>
                      <a:pPr algn="ctr" fontAlgn="b"/>
                      <a:r>
                        <a:rPr lang="en-IN" sz="1600" u="none" strike="noStrike">
                          <a:effectLst/>
                        </a:rPr>
                        <a:t>0.13</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dirty="0">
                          <a:effectLst/>
                        </a:rPr>
                        <a:t>500</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65</a:t>
                      </a:r>
                      <a:endParaRPr lang="en-IN" sz="1600" b="0" i="0" u="none" strike="noStrike" dirty="0">
                        <a:solidFill>
                          <a:srgbClr val="000000"/>
                        </a:solidFill>
                        <a:effectLst/>
                        <a:latin typeface="+mn-lt"/>
                      </a:endParaRPr>
                    </a:p>
                  </a:txBody>
                  <a:tcPr marL="9525" marR="9525" marT="9525" marB="0" anchor="b"/>
                </a:tc>
              </a:tr>
              <a:tr h="320487">
                <a:tc>
                  <a:txBody>
                    <a:bodyPr/>
                    <a:lstStyle/>
                    <a:p>
                      <a:pPr algn="ctr" fontAlgn="ctr"/>
                      <a:r>
                        <a:rPr lang="en-IN" sz="1600" u="none" strike="noStrike">
                          <a:effectLst/>
                        </a:rPr>
                        <a:t>11</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a:effectLst/>
                        </a:rPr>
                        <a:t>Colonia</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a:effectLst/>
                        </a:rPr>
                        <a:t>36</a:t>
                      </a:r>
                      <a:endParaRPr lang="en-IN" sz="1600" b="0" i="0" u="none" strike="noStrike">
                        <a:solidFill>
                          <a:srgbClr val="000000"/>
                        </a:solidFill>
                        <a:effectLst/>
                        <a:latin typeface="+mn-lt"/>
                      </a:endParaRPr>
                    </a:p>
                  </a:txBody>
                  <a:tcPr marL="9525" marR="9525" marT="9525" marB="0" anchor="ctr"/>
                </a:tc>
                <a:tc>
                  <a:txBody>
                    <a:bodyPr/>
                    <a:lstStyle/>
                    <a:p>
                      <a:pPr algn="ctr" fontAlgn="b"/>
                      <a:r>
                        <a:rPr lang="en-IN" sz="1600" u="none" strike="noStrike">
                          <a:effectLst/>
                        </a:rPr>
                        <a:t>0.3</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dirty="0">
                          <a:effectLst/>
                        </a:rPr>
                        <a:t>138.6</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41.58</a:t>
                      </a:r>
                      <a:endParaRPr lang="en-IN" sz="1600" b="0" i="0" u="none" strike="noStrike" dirty="0">
                        <a:solidFill>
                          <a:srgbClr val="000000"/>
                        </a:solidFill>
                        <a:effectLst/>
                        <a:latin typeface="+mn-lt"/>
                      </a:endParaRPr>
                    </a:p>
                  </a:txBody>
                  <a:tcPr marL="9525" marR="9525" marT="9525" marB="0" anchor="b"/>
                </a:tc>
              </a:tr>
              <a:tr h="320487">
                <a:tc>
                  <a:txBody>
                    <a:bodyPr/>
                    <a:lstStyle/>
                    <a:p>
                      <a:pPr algn="ctr" fontAlgn="ctr"/>
                      <a:r>
                        <a:rPr lang="en-IN" sz="1600" u="none" strike="noStrike">
                          <a:effectLst/>
                        </a:rPr>
                        <a:t>12</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a:effectLst/>
                        </a:rPr>
                        <a:t>Kgagodi</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a:effectLst/>
                        </a:rPr>
                        <a:t>180</a:t>
                      </a:r>
                      <a:endParaRPr lang="en-IN" sz="1600" b="0" i="0" u="none" strike="noStrike">
                        <a:solidFill>
                          <a:srgbClr val="000000"/>
                        </a:solidFill>
                        <a:effectLst/>
                        <a:latin typeface="+mn-lt"/>
                      </a:endParaRPr>
                    </a:p>
                  </a:txBody>
                  <a:tcPr marL="9525" marR="9525" marT="9525" marB="0" anchor="ctr"/>
                </a:tc>
                <a:tc>
                  <a:txBody>
                    <a:bodyPr/>
                    <a:lstStyle/>
                    <a:p>
                      <a:pPr algn="ctr" fontAlgn="b"/>
                      <a:r>
                        <a:rPr lang="en-IN" sz="1600" u="none" strike="noStrike">
                          <a:effectLst/>
                        </a:rPr>
                        <a:t>0.3</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dirty="0">
                          <a:effectLst/>
                        </a:rPr>
                        <a:t>118.44</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35.532</a:t>
                      </a:r>
                      <a:endParaRPr lang="en-IN" sz="1600" b="0" i="0" u="none" strike="noStrike" dirty="0">
                        <a:solidFill>
                          <a:srgbClr val="000000"/>
                        </a:solidFill>
                        <a:effectLst/>
                        <a:latin typeface="+mn-lt"/>
                      </a:endParaRPr>
                    </a:p>
                  </a:txBody>
                  <a:tcPr marL="9525" marR="9525" marT="9525" marB="0" anchor="b"/>
                </a:tc>
              </a:tr>
              <a:tr h="320487">
                <a:tc>
                  <a:txBody>
                    <a:bodyPr/>
                    <a:lstStyle/>
                    <a:p>
                      <a:pPr algn="ctr" fontAlgn="ctr"/>
                      <a:r>
                        <a:rPr lang="en-IN" sz="1600" u="none" strike="noStrike">
                          <a:effectLst/>
                        </a:rPr>
                        <a:t>13</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a:effectLst/>
                        </a:rPr>
                        <a:t>Ouarkziz</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a:effectLst/>
                        </a:rPr>
                        <a:t>345</a:t>
                      </a:r>
                      <a:endParaRPr lang="en-IN" sz="1600" b="0" i="0" u="none" strike="noStrike">
                        <a:solidFill>
                          <a:srgbClr val="000000"/>
                        </a:solidFill>
                        <a:effectLst/>
                        <a:latin typeface="+mn-lt"/>
                      </a:endParaRPr>
                    </a:p>
                  </a:txBody>
                  <a:tcPr marL="9525" marR="9525" marT="9525" marB="0" anchor="ctr"/>
                </a:tc>
                <a:tc>
                  <a:txBody>
                    <a:bodyPr/>
                    <a:lstStyle/>
                    <a:p>
                      <a:pPr algn="ctr" fontAlgn="b"/>
                      <a:r>
                        <a:rPr lang="en-IN" sz="1600" u="none" strike="noStrike">
                          <a:effectLst/>
                        </a:rPr>
                        <a:t>0.35</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118.86</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dirty="0">
                          <a:effectLst/>
                        </a:rPr>
                        <a:t>41.601</a:t>
                      </a:r>
                      <a:endParaRPr lang="en-IN" sz="1600" b="0" i="0" u="none" strike="noStrike" dirty="0">
                        <a:solidFill>
                          <a:srgbClr val="000000"/>
                        </a:solidFill>
                        <a:effectLst/>
                        <a:latin typeface="+mn-lt"/>
                      </a:endParaRPr>
                    </a:p>
                  </a:txBody>
                  <a:tcPr marL="9525" marR="9525" marT="9525" marB="0" anchor="b"/>
                </a:tc>
              </a:tr>
            </a:tbl>
          </a:graphicData>
        </a:graphic>
      </p:graphicFrame>
      <p:sp>
        <p:nvSpPr>
          <p:cNvPr id="3" name="Rectangle 2"/>
          <p:cNvSpPr/>
          <p:nvPr/>
        </p:nvSpPr>
        <p:spPr>
          <a:xfrm>
            <a:off x="2089859" y="645533"/>
            <a:ext cx="8624889" cy="369332"/>
          </a:xfrm>
          <a:prstGeom prst="rect">
            <a:avLst/>
          </a:prstGeom>
        </p:spPr>
        <p:txBody>
          <a:bodyPr wrap="square">
            <a:spAutoFit/>
          </a:bodyPr>
          <a:lstStyle/>
          <a:p>
            <a:r>
              <a:rPr lang="en-US" dirty="0" smtClean="0">
                <a:ea typeface="Times New Roman" panose="02020603050405020304" pitchFamily="18" charset="0"/>
              </a:rPr>
              <a:t>Table showing the rate of erosion calculated for the geological province of the crater</a:t>
            </a:r>
            <a:endParaRPr lang="en-IN" dirty="0"/>
          </a:p>
        </p:txBody>
      </p:sp>
      <p:sp>
        <p:nvSpPr>
          <p:cNvPr id="4" name="Date Placeholder 3"/>
          <p:cNvSpPr>
            <a:spLocks noGrp="1"/>
          </p:cNvSpPr>
          <p:nvPr>
            <p:ph type="dt" sz="half" idx="10"/>
          </p:nvPr>
        </p:nvSpPr>
        <p:spPr/>
        <p:txBody>
          <a:bodyPr/>
          <a:lstStyle/>
          <a:p>
            <a:r>
              <a:rPr lang="en-US" smtClean="0"/>
              <a:t>26/05/2022</a:t>
            </a:r>
            <a:endParaRPr lang="en-IN"/>
          </a:p>
        </p:txBody>
      </p:sp>
      <p:sp>
        <p:nvSpPr>
          <p:cNvPr id="5" name="Footer Placeholder 4"/>
          <p:cNvSpPr>
            <a:spLocks noGrp="1"/>
          </p:cNvSpPr>
          <p:nvPr>
            <p:ph type="ftr" sz="quarter" idx="11"/>
          </p:nvPr>
        </p:nvSpPr>
        <p:spPr/>
        <p:txBody>
          <a:bodyPr/>
          <a:lstStyle/>
          <a:p>
            <a:r>
              <a:rPr lang="en-IN" smtClean="0"/>
              <a:t>EGU General Assembly 2022</a:t>
            </a:r>
            <a:endParaRPr lang="en-IN"/>
          </a:p>
        </p:txBody>
      </p:sp>
      <p:sp>
        <p:nvSpPr>
          <p:cNvPr id="6" name="Slide Number Placeholder 5"/>
          <p:cNvSpPr>
            <a:spLocks noGrp="1"/>
          </p:cNvSpPr>
          <p:nvPr>
            <p:ph type="sldNum" sz="quarter" idx="12"/>
          </p:nvPr>
        </p:nvSpPr>
        <p:spPr/>
        <p:txBody>
          <a:bodyPr/>
          <a:lstStyle/>
          <a:p>
            <a:fld id="{429EE0BA-B7AB-4CAC-B25D-7629CD3726FF}" type="slidenum">
              <a:rPr lang="en-IN" smtClean="0"/>
              <a:pPr/>
              <a:t>12</a:t>
            </a:fld>
            <a:endParaRPr lang="en-IN"/>
          </a:p>
        </p:txBody>
      </p:sp>
    </p:spTree>
    <p:extLst>
      <p:ext uri="{BB962C8B-B14F-4D97-AF65-F5344CB8AC3E}">
        <p14:creationId xmlns:p14="http://schemas.microsoft.com/office/powerpoint/2010/main" xmlns="" val="34676067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2745872641"/>
              </p:ext>
            </p:extLst>
          </p:nvPr>
        </p:nvGraphicFramePr>
        <p:xfrm>
          <a:off x="618906" y="755741"/>
          <a:ext cx="10996611" cy="5464993"/>
        </p:xfrm>
        <a:graphic>
          <a:graphicData uri="http://schemas.openxmlformats.org/drawingml/2006/table">
            <a:tbl>
              <a:tblPr>
                <a:tableStyleId>{16D9F66E-5EB9-4882-86FB-DCBF35E3C3E4}</a:tableStyleId>
              </a:tblPr>
              <a:tblGrid>
                <a:gridCol w="1519451"/>
                <a:gridCol w="1519451"/>
                <a:gridCol w="1057650"/>
                <a:gridCol w="909710"/>
                <a:gridCol w="1012696"/>
                <a:gridCol w="926873"/>
                <a:gridCol w="1012695"/>
                <a:gridCol w="1012695"/>
                <a:gridCol w="1012695"/>
                <a:gridCol w="1012695"/>
              </a:tblGrid>
              <a:tr h="577389">
                <a:tc rowSpan="2">
                  <a:txBody>
                    <a:bodyPr/>
                    <a:lstStyle/>
                    <a:p>
                      <a:pPr algn="ctr" fontAlgn="ctr"/>
                      <a:r>
                        <a:rPr lang="en-IN" sz="1800" b="1" u="none" strike="noStrike" dirty="0">
                          <a:effectLst/>
                        </a:rPr>
                        <a:t>SI No</a:t>
                      </a:r>
                      <a:endParaRPr lang="en-IN" sz="1800" b="1" i="0" u="none" strike="noStrike" dirty="0">
                        <a:solidFill>
                          <a:srgbClr val="000000"/>
                        </a:solidFill>
                        <a:effectLst/>
                        <a:latin typeface="+mn-lt"/>
                      </a:endParaRPr>
                    </a:p>
                  </a:txBody>
                  <a:tcPr marL="9525" marR="9525" marT="9525" marB="0" anchor="ctr"/>
                </a:tc>
                <a:tc rowSpan="2">
                  <a:txBody>
                    <a:bodyPr/>
                    <a:lstStyle/>
                    <a:p>
                      <a:pPr algn="ctr" fontAlgn="b"/>
                      <a:r>
                        <a:rPr lang="en-IN" sz="1800" b="1" u="none" strike="noStrike" dirty="0">
                          <a:effectLst/>
                        </a:rPr>
                        <a:t>Crater Name</a:t>
                      </a:r>
                      <a:endParaRPr lang="en-IN" sz="1800" b="1" i="0" u="none" strike="noStrike" dirty="0">
                        <a:solidFill>
                          <a:srgbClr val="000000"/>
                        </a:solidFill>
                        <a:effectLst/>
                        <a:latin typeface="+mn-lt"/>
                      </a:endParaRPr>
                    </a:p>
                  </a:txBody>
                  <a:tcPr marL="9525" marR="9525" marT="9525" marB="0" anchor="ctr"/>
                </a:tc>
                <a:tc gridSpan="2">
                  <a:txBody>
                    <a:bodyPr/>
                    <a:lstStyle/>
                    <a:p>
                      <a:pPr algn="ctr" fontAlgn="ctr"/>
                      <a:r>
                        <a:rPr lang="en-IN" sz="1800" b="1" u="none" strike="noStrike" dirty="0" smtClean="0">
                          <a:effectLst/>
                        </a:rPr>
                        <a:t>Pike (1977)</a:t>
                      </a:r>
                      <a:endParaRPr lang="en-IN" sz="1800" b="1" i="0" u="none" strike="noStrike" dirty="0">
                        <a:solidFill>
                          <a:srgbClr val="000000"/>
                        </a:solidFill>
                        <a:effectLst/>
                        <a:latin typeface="+mn-lt"/>
                      </a:endParaRPr>
                    </a:p>
                  </a:txBody>
                  <a:tcPr marL="9525" marR="9525" marT="9525" marB="0" anchor="ctr"/>
                </a:tc>
                <a:tc hMerge="1">
                  <a:txBody>
                    <a:bodyPr/>
                    <a:lstStyle/>
                    <a:p>
                      <a:pPr algn="ctr" fontAlgn="b"/>
                      <a:endParaRPr lang="en-IN" sz="1600" b="1" i="0" u="none" strike="noStrike" dirty="0">
                        <a:solidFill>
                          <a:srgbClr val="000000"/>
                        </a:solidFill>
                        <a:effectLst/>
                        <a:latin typeface="+mn-lt"/>
                      </a:endParaRPr>
                    </a:p>
                  </a:txBody>
                  <a:tcPr marL="9525" marR="9525" marT="9525" marB="0" anchor="ctr"/>
                </a:tc>
                <a:tc rowSpan="2" gridSpan="2">
                  <a:txBody>
                    <a:bodyPr/>
                    <a:lstStyle/>
                    <a:p>
                      <a:pPr algn="ctr" fontAlgn="b"/>
                      <a:r>
                        <a:rPr lang="en-IN" sz="1800" b="1" u="none" strike="noStrike" dirty="0" smtClean="0">
                          <a:effectLst/>
                        </a:rPr>
                        <a:t>Rate of erosion</a:t>
                      </a:r>
                      <a:r>
                        <a:rPr lang="en-IN" sz="1800" b="1" u="none" strike="noStrike" baseline="0" dirty="0" smtClean="0">
                          <a:effectLst/>
                        </a:rPr>
                        <a:t>, r (m/My)</a:t>
                      </a:r>
                      <a:endParaRPr lang="en-IN" sz="1800" b="1" i="0" u="none" strike="noStrike" dirty="0">
                        <a:solidFill>
                          <a:srgbClr val="000000"/>
                        </a:solidFill>
                        <a:effectLst/>
                        <a:latin typeface="+mn-lt"/>
                      </a:endParaRPr>
                    </a:p>
                  </a:txBody>
                  <a:tcPr marL="9525" marR="9525" marT="9525" marB="0" anchor="ctr"/>
                </a:tc>
                <a:tc rowSpan="2" hMerge="1">
                  <a:txBody>
                    <a:bodyPr/>
                    <a:lstStyle/>
                    <a:p>
                      <a:pPr algn="ctr" fontAlgn="b"/>
                      <a:endParaRPr lang="en-IN" sz="1600" b="1" i="0" u="none" strike="noStrike" dirty="0">
                        <a:solidFill>
                          <a:srgbClr val="000000"/>
                        </a:solidFill>
                        <a:effectLst/>
                        <a:latin typeface="+mn-lt"/>
                      </a:endParaRPr>
                    </a:p>
                  </a:txBody>
                  <a:tcPr marL="9525" marR="9525" marT="9525" marB="0" anchor="ctr"/>
                </a:tc>
                <a:tc gridSpan="2">
                  <a:txBody>
                    <a:bodyPr/>
                    <a:lstStyle/>
                    <a:p>
                      <a:pPr algn="ctr" fontAlgn="b"/>
                      <a:r>
                        <a:rPr lang="en-IN" sz="1800" b="1" u="none" strike="noStrike" dirty="0" err="1" smtClean="0">
                          <a:effectLst/>
                        </a:rPr>
                        <a:t>Dence</a:t>
                      </a:r>
                      <a:r>
                        <a:rPr lang="en-IN" sz="1800" b="1" u="none" strike="noStrike" dirty="0" smtClean="0">
                          <a:effectLst/>
                        </a:rPr>
                        <a:t> (1977)</a:t>
                      </a:r>
                      <a:endParaRPr lang="en-IN" sz="1800" b="1" i="0" u="none" strike="noStrike" dirty="0">
                        <a:solidFill>
                          <a:srgbClr val="000000"/>
                        </a:solidFill>
                        <a:effectLst/>
                        <a:latin typeface="+mn-lt"/>
                      </a:endParaRPr>
                    </a:p>
                  </a:txBody>
                  <a:tcPr marL="9525" marR="9525" marT="9525" marB="0" anchor="ctr"/>
                </a:tc>
                <a:tc hMerge="1">
                  <a:txBody>
                    <a:bodyPr/>
                    <a:lstStyle/>
                    <a:p>
                      <a:pPr algn="ctr" fontAlgn="b"/>
                      <a:endParaRPr lang="en-IN" sz="1600" b="1" i="0" u="none" strike="noStrike" dirty="0">
                        <a:solidFill>
                          <a:srgbClr val="000000"/>
                        </a:solidFill>
                        <a:effectLst/>
                        <a:latin typeface="+mn-lt"/>
                      </a:endParaRPr>
                    </a:p>
                  </a:txBody>
                  <a:tcPr marL="9525" marR="9525" marT="9525" marB="0" anchor="ctr"/>
                </a:tc>
                <a:tc rowSpan="2" grid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IN" sz="1800" b="1" u="none" strike="noStrike" dirty="0" smtClean="0">
                          <a:effectLst/>
                        </a:rPr>
                        <a:t>Rate of erosion</a:t>
                      </a:r>
                      <a:r>
                        <a:rPr lang="en-IN" sz="1800" b="1" u="none" strike="noStrike" baseline="0" dirty="0" smtClean="0">
                          <a:effectLst/>
                        </a:rPr>
                        <a:t>, r (m/My)</a:t>
                      </a:r>
                      <a:endParaRPr lang="en-IN" sz="1800" b="1" u="none" strike="noStrike" dirty="0" smtClean="0">
                        <a:effectLst/>
                      </a:endParaRPr>
                    </a:p>
                    <a:p>
                      <a:pPr algn="ctr" fontAlgn="b"/>
                      <a:endParaRPr lang="en-IN" sz="1800" b="1" i="0" u="none" strike="noStrike" dirty="0">
                        <a:solidFill>
                          <a:srgbClr val="000000"/>
                        </a:solidFill>
                        <a:effectLst/>
                        <a:latin typeface="+mn-lt"/>
                      </a:endParaRPr>
                    </a:p>
                  </a:txBody>
                  <a:tcPr marL="9525" marR="9525" marT="9525" marB="0" anchor="ctr"/>
                </a:tc>
                <a:tc rowSpan="2" hMerge="1">
                  <a:txBody>
                    <a:bodyPr/>
                    <a:lstStyle/>
                    <a:p>
                      <a:pPr algn="ctr" fontAlgn="b"/>
                      <a:endParaRPr lang="en-IN" sz="1600" b="1" i="0" u="none" strike="noStrike" dirty="0">
                        <a:solidFill>
                          <a:srgbClr val="000000"/>
                        </a:solidFill>
                        <a:effectLst/>
                        <a:latin typeface="+mn-lt"/>
                      </a:endParaRPr>
                    </a:p>
                  </a:txBody>
                  <a:tcPr marL="9525" marR="9525" marT="9525" marB="0" anchor="ctr"/>
                </a:tc>
              </a:tr>
              <a:tr h="577389">
                <a:tc vMerge="1">
                  <a:txBody>
                    <a:bodyPr/>
                    <a:lstStyle/>
                    <a:p>
                      <a:endParaRPr lang="en-IN"/>
                    </a:p>
                  </a:txBody>
                  <a:tcPr/>
                </a:tc>
                <a:tc vMerge="1">
                  <a:txBody>
                    <a:bodyPr/>
                    <a:lstStyle/>
                    <a:p>
                      <a:endParaRPr lang="en-IN"/>
                    </a:p>
                  </a:txBody>
                  <a:tcPr/>
                </a:tc>
                <a:tc>
                  <a:txBody>
                    <a:bodyPr/>
                    <a:lstStyle/>
                    <a:p>
                      <a:pPr algn="ctr" fontAlgn="ctr"/>
                      <a:r>
                        <a:rPr lang="en-IN" sz="1800" b="1" u="none" strike="noStrike" dirty="0" smtClean="0">
                          <a:effectLst/>
                        </a:rPr>
                        <a:t>10%</a:t>
                      </a:r>
                      <a:endParaRPr lang="en-IN" sz="1800" b="1" i="0" u="none" strike="noStrike" dirty="0">
                        <a:solidFill>
                          <a:srgbClr val="000000"/>
                        </a:solidFill>
                        <a:effectLst/>
                        <a:latin typeface="+mn-lt"/>
                      </a:endParaRPr>
                    </a:p>
                  </a:txBody>
                  <a:tcPr marL="9525" marR="9525" marT="9525" marB="0" anchor="ctr"/>
                </a:tc>
                <a:tc>
                  <a:txBody>
                    <a:bodyPr/>
                    <a:lstStyle/>
                    <a:p>
                      <a:pPr algn="ctr" fontAlgn="b"/>
                      <a:r>
                        <a:rPr lang="en-IN" sz="1800" b="1" u="none" strike="noStrike" dirty="0" smtClean="0">
                          <a:effectLst/>
                        </a:rPr>
                        <a:t>20%</a:t>
                      </a:r>
                      <a:endParaRPr lang="en-IN" sz="1800" b="1" i="0" u="none" strike="noStrike" dirty="0">
                        <a:solidFill>
                          <a:srgbClr val="000000"/>
                        </a:solidFill>
                        <a:effectLst/>
                        <a:latin typeface="+mn-lt"/>
                      </a:endParaRPr>
                    </a:p>
                  </a:txBody>
                  <a:tcPr marL="9525" marR="9525" marT="9525" marB="0" anchor="ctr"/>
                </a:tc>
                <a:tc gridSpan="2" vMerge="1">
                  <a:txBody>
                    <a:bodyPr/>
                    <a:lstStyle/>
                    <a:p>
                      <a:endParaRPr lang="en-IN"/>
                    </a:p>
                  </a:txBody>
                  <a:tcPr/>
                </a:tc>
                <a:tc hMerge="1" vMerge="1">
                  <a:txBody>
                    <a:bodyPr/>
                    <a:lstStyle/>
                    <a:p>
                      <a:endParaRPr lang="en-IN"/>
                    </a:p>
                  </a:txBody>
                  <a:tcPr/>
                </a:tc>
                <a:tc>
                  <a:txBody>
                    <a:bodyPr/>
                    <a:lstStyle/>
                    <a:p>
                      <a:pPr algn="ctr" fontAlgn="ctr"/>
                      <a:r>
                        <a:rPr lang="en-IN" sz="1800" b="1" u="none" strike="noStrike" dirty="0" smtClean="0">
                          <a:effectLst/>
                        </a:rPr>
                        <a:t>10%</a:t>
                      </a:r>
                      <a:endParaRPr lang="en-IN" sz="1800" b="1" i="0" u="none" strike="noStrike" dirty="0">
                        <a:solidFill>
                          <a:srgbClr val="000000"/>
                        </a:solidFill>
                        <a:effectLst/>
                        <a:latin typeface="+mn-lt"/>
                      </a:endParaRPr>
                    </a:p>
                  </a:txBody>
                  <a:tcPr marL="9525" marR="9525" marT="9525" marB="0" anchor="ctr"/>
                </a:tc>
                <a:tc>
                  <a:txBody>
                    <a:bodyPr/>
                    <a:lstStyle/>
                    <a:p>
                      <a:pPr algn="ctr" fontAlgn="b"/>
                      <a:r>
                        <a:rPr lang="en-IN" sz="1800" b="1" u="none" strike="noStrike" dirty="0" smtClean="0">
                          <a:effectLst/>
                        </a:rPr>
                        <a:t>20%</a:t>
                      </a:r>
                      <a:endParaRPr lang="en-IN" sz="1800" b="1" i="0" u="none" strike="noStrike" dirty="0">
                        <a:solidFill>
                          <a:srgbClr val="000000"/>
                        </a:solidFill>
                        <a:effectLst/>
                        <a:latin typeface="+mn-lt"/>
                      </a:endParaRPr>
                    </a:p>
                  </a:txBody>
                  <a:tcPr marL="9525" marR="9525" marT="9525" marB="0" anchor="ctr"/>
                </a:tc>
                <a:tc gridSpan="2" vMerge="1">
                  <a:txBody>
                    <a:bodyPr/>
                    <a:lstStyle/>
                    <a:p>
                      <a:endParaRPr lang="en-IN"/>
                    </a:p>
                  </a:txBody>
                  <a:tcPr/>
                </a:tc>
                <a:tc hMerge="1" vMerge="1">
                  <a:txBody>
                    <a:bodyPr/>
                    <a:lstStyle/>
                    <a:p>
                      <a:endParaRPr lang="en-IN"/>
                    </a:p>
                  </a:txBody>
                  <a:tcPr/>
                </a:tc>
              </a:tr>
              <a:tr h="331555">
                <a:tc>
                  <a:txBody>
                    <a:bodyPr/>
                    <a:lstStyle/>
                    <a:p>
                      <a:pPr algn="ctr" fontAlgn="ctr"/>
                      <a:r>
                        <a:rPr lang="en-IN" sz="1600" u="none" strike="noStrike" dirty="0">
                          <a:effectLst/>
                        </a:rPr>
                        <a:t>1</a:t>
                      </a:r>
                      <a:endParaRPr lang="en-IN" sz="1600" b="0" i="0" u="none" strike="noStrike" dirty="0">
                        <a:solidFill>
                          <a:srgbClr val="000000"/>
                        </a:solidFill>
                        <a:effectLst/>
                        <a:latin typeface="+mn-lt"/>
                      </a:endParaRPr>
                    </a:p>
                  </a:txBody>
                  <a:tcPr marL="9525" marR="9525" marT="9525" marB="0" anchor="ctr"/>
                </a:tc>
                <a:tc>
                  <a:txBody>
                    <a:bodyPr/>
                    <a:lstStyle/>
                    <a:p>
                      <a:pPr algn="ctr" fontAlgn="ctr"/>
                      <a:r>
                        <a:rPr lang="en-IN" sz="1600" u="none" strike="noStrike" dirty="0" err="1">
                          <a:effectLst/>
                        </a:rPr>
                        <a:t>Henbury</a:t>
                      </a:r>
                      <a:endParaRPr lang="en-IN" sz="1600" b="0" i="0" u="none" strike="noStrike" dirty="0">
                        <a:solidFill>
                          <a:srgbClr val="000000"/>
                        </a:solidFill>
                        <a:effectLst/>
                        <a:latin typeface="+mn-lt"/>
                      </a:endParaRPr>
                    </a:p>
                  </a:txBody>
                  <a:tcPr marL="9525" marR="9525" marT="9525" marB="0" anchor="ctr"/>
                </a:tc>
                <a:tc>
                  <a:txBody>
                    <a:bodyPr/>
                    <a:lstStyle/>
                    <a:p>
                      <a:pPr algn="ctr" fontAlgn="b"/>
                      <a:r>
                        <a:rPr lang="en-IN" sz="1600" u="none" strike="noStrike" dirty="0">
                          <a:effectLst/>
                        </a:rPr>
                        <a:t>32.73</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a:effectLst/>
                        </a:rPr>
                        <a:t>30.00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9.82</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9.00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dirty="0">
                          <a:effectLst/>
                        </a:rPr>
                        <a:t>54.00</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a:effectLst/>
                        </a:rPr>
                        <a:t>49.50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16.20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14.85</a:t>
                      </a:r>
                      <a:endParaRPr lang="en-IN" sz="1600" b="0" i="0" u="none" strike="noStrike">
                        <a:solidFill>
                          <a:srgbClr val="000000"/>
                        </a:solidFill>
                        <a:effectLst/>
                        <a:latin typeface="+mn-lt"/>
                      </a:endParaRPr>
                    </a:p>
                  </a:txBody>
                  <a:tcPr marL="9525" marR="9525" marT="9525" marB="0" anchor="b"/>
                </a:tc>
              </a:tr>
              <a:tr h="331555">
                <a:tc>
                  <a:txBody>
                    <a:bodyPr/>
                    <a:lstStyle/>
                    <a:p>
                      <a:pPr algn="ctr" fontAlgn="ctr"/>
                      <a:r>
                        <a:rPr lang="en-IN" sz="1600" u="none" strike="noStrike" dirty="0">
                          <a:effectLst/>
                        </a:rPr>
                        <a:t>2</a:t>
                      </a:r>
                      <a:endParaRPr lang="en-IN" sz="1600" b="0" i="0" u="none" strike="noStrike" dirty="0">
                        <a:solidFill>
                          <a:srgbClr val="000000"/>
                        </a:solidFill>
                        <a:effectLst/>
                        <a:latin typeface="+mn-lt"/>
                      </a:endParaRPr>
                    </a:p>
                  </a:txBody>
                  <a:tcPr marL="9525" marR="9525" marT="9525" marB="0" anchor="ctr"/>
                </a:tc>
                <a:tc>
                  <a:txBody>
                    <a:bodyPr/>
                    <a:lstStyle/>
                    <a:p>
                      <a:pPr algn="ctr" fontAlgn="ctr"/>
                      <a:r>
                        <a:rPr lang="en-IN" sz="1600" u="none" strike="noStrike" dirty="0">
                          <a:effectLst/>
                        </a:rPr>
                        <a:t>Luna</a:t>
                      </a:r>
                      <a:endParaRPr lang="en-IN" sz="1600" b="0" i="0" u="none" strike="noStrike" dirty="0">
                        <a:solidFill>
                          <a:srgbClr val="000000"/>
                        </a:solidFill>
                        <a:effectLst/>
                        <a:latin typeface="+mn-lt"/>
                      </a:endParaRPr>
                    </a:p>
                  </a:txBody>
                  <a:tcPr marL="9525" marR="9525" marT="9525" marB="0" anchor="ctr"/>
                </a:tc>
                <a:tc>
                  <a:txBody>
                    <a:bodyPr/>
                    <a:lstStyle/>
                    <a:p>
                      <a:pPr algn="ctr" fontAlgn="b"/>
                      <a:r>
                        <a:rPr lang="en-IN" sz="1600" u="none" strike="noStrike">
                          <a:effectLst/>
                        </a:rPr>
                        <a:t>218.18</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200.00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65.45</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60.00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360.00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330.00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108.00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99.00</a:t>
                      </a:r>
                      <a:endParaRPr lang="en-IN" sz="1600" b="0" i="0" u="none" strike="noStrike">
                        <a:solidFill>
                          <a:srgbClr val="000000"/>
                        </a:solidFill>
                        <a:effectLst/>
                        <a:latin typeface="+mn-lt"/>
                      </a:endParaRPr>
                    </a:p>
                  </a:txBody>
                  <a:tcPr marL="9525" marR="9525" marT="9525" marB="0" anchor="b"/>
                </a:tc>
              </a:tr>
              <a:tr h="331555">
                <a:tc>
                  <a:txBody>
                    <a:bodyPr/>
                    <a:lstStyle/>
                    <a:p>
                      <a:pPr algn="ctr" fontAlgn="ctr"/>
                      <a:r>
                        <a:rPr lang="en-IN" sz="1600" u="none" strike="noStrike" dirty="0">
                          <a:effectLst/>
                        </a:rPr>
                        <a:t>3</a:t>
                      </a:r>
                      <a:endParaRPr lang="en-IN" sz="1600" b="0" i="0" u="none" strike="noStrike" dirty="0">
                        <a:solidFill>
                          <a:srgbClr val="000000"/>
                        </a:solidFill>
                        <a:effectLst/>
                        <a:latin typeface="+mn-lt"/>
                      </a:endParaRPr>
                    </a:p>
                  </a:txBody>
                  <a:tcPr marL="9525" marR="9525" marT="9525" marB="0" anchor="ctr"/>
                </a:tc>
                <a:tc>
                  <a:txBody>
                    <a:bodyPr/>
                    <a:lstStyle/>
                    <a:p>
                      <a:pPr algn="ctr" fontAlgn="ctr"/>
                      <a:r>
                        <a:rPr lang="en-IN" sz="1600" u="none" strike="noStrike" dirty="0" err="1">
                          <a:effectLst/>
                        </a:rPr>
                        <a:t>Boxhole</a:t>
                      </a:r>
                      <a:endParaRPr lang="en-IN" sz="1600" b="0" i="0" u="none" strike="noStrike" dirty="0">
                        <a:solidFill>
                          <a:srgbClr val="000000"/>
                        </a:solidFill>
                        <a:effectLst/>
                        <a:latin typeface="+mn-lt"/>
                      </a:endParaRPr>
                    </a:p>
                  </a:txBody>
                  <a:tcPr marL="9525" marR="9525" marT="9525" marB="0" anchor="ctr"/>
                </a:tc>
                <a:tc>
                  <a:txBody>
                    <a:bodyPr/>
                    <a:lstStyle/>
                    <a:p>
                      <a:pPr algn="ctr" fontAlgn="b"/>
                      <a:r>
                        <a:rPr lang="en-IN" sz="1600" u="none" strike="noStrike">
                          <a:effectLst/>
                        </a:rPr>
                        <a:t>30.91</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28.33</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9.27</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8.50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51.00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46.75</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15.30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14.03</a:t>
                      </a:r>
                      <a:endParaRPr lang="en-IN" sz="1600" b="0" i="0" u="none" strike="noStrike">
                        <a:solidFill>
                          <a:srgbClr val="000000"/>
                        </a:solidFill>
                        <a:effectLst/>
                        <a:latin typeface="+mn-lt"/>
                      </a:endParaRPr>
                    </a:p>
                  </a:txBody>
                  <a:tcPr marL="9525" marR="9525" marT="9525" marB="0" anchor="b"/>
                </a:tc>
              </a:tr>
              <a:tr h="331555">
                <a:tc>
                  <a:txBody>
                    <a:bodyPr/>
                    <a:lstStyle/>
                    <a:p>
                      <a:pPr algn="ctr" fontAlgn="ctr"/>
                      <a:r>
                        <a:rPr lang="en-IN" sz="1600" u="none" strike="noStrike" dirty="0">
                          <a:effectLst/>
                        </a:rPr>
                        <a:t>4</a:t>
                      </a:r>
                      <a:endParaRPr lang="en-IN" sz="1600" b="0" i="0" u="none" strike="noStrike" dirty="0">
                        <a:solidFill>
                          <a:srgbClr val="000000"/>
                        </a:solidFill>
                        <a:effectLst/>
                        <a:latin typeface="+mn-lt"/>
                      </a:endParaRPr>
                    </a:p>
                  </a:txBody>
                  <a:tcPr marL="9525" marR="9525" marT="9525" marB="0" anchor="ctr"/>
                </a:tc>
                <a:tc>
                  <a:txBody>
                    <a:bodyPr/>
                    <a:lstStyle/>
                    <a:p>
                      <a:pPr algn="ctr" fontAlgn="ctr"/>
                      <a:r>
                        <a:rPr lang="en-IN" sz="1600" u="none" strike="noStrike" dirty="0">
                          <a:effectLst/>
                        </a:rPr>
                        <a:t>Lonar</a:t>
                      </a:r>
                      <a:endParaRPr lang="en-IN" sz="1600" b="0" i="0" u="none" strike="noStrike" dirty="0">
                        <a:solidFill>
                          <a:srgbClr val="000000"/>
                        </a:solidFill>
                        <a:effectLst/>
                        <a:latin typeface="+mn-lt"/>
                      </a:endParaRPr>
                    </a:p>
                  </a:txBody>
                  <a:tcPr marL="9525" marR="9525" marT="9525" marB="0" anchor="ctr"/>
                </a:tc>
                <a:tc>
                  <a:txBody>
                    <a:bodyPr/>
                    <a:lstStyle/>
                    <a:p>
                      <a:pPr algn="ctr" fontAlgn="b"/>
                      <a:r>
                        <a:rPr lang="en-IN" sz="1600" u="none" strike="noStrike">
                          <a:effectLst/>
                        </a:rPr>
                        <a:t>341.82</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313.33</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102.55</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94.00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564.00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517.00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169.20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155.10</a:t>
                      </a:r>
                      <a:endParaRPr lang="en-IN" sz="1600" b="0" i="0" u="none" strike="noStrike">
                        <a:solidFill>
                          <a:srgbClr val="000000"/>
                        </a:solidFill>
                        <a:effectLst/>
                        <a:latin typeface="+mn-lt"/>
                      </a:endParaRPr>
                    </a:p>
                  </a:txBody>
                  <a:tcPr marL="9525" marR="9525" marT="9525" marB="0" anchor="b"/>
                </a:tc>
              </a:tr>
              <a:tr h="331555">
                <a:tc>
                  <a:txBody>
                    <a:bodyPr/>
                    <a:lstStyle/>
                    <a:p>
                      <a:pPr algn="ctr" fontAlgn="ctr"/>
                      <a:r>
                        <a:rPr lang="en-IN" sz="1600" u="none" strike="noStrike" dirty="0">
                          <a:effectLst/>
                        </a:rPr>
                        <a:t>5</a:t>
                      </a:r>
                      <a:endParaRPr lang="en-IN" sz="1600" b="0" i="0" u="none" strike="noStrike" dirty="0">
                        <a:solidFill>
                          <a:srgbClr val="000000"/>
                        </a:solidFill>
                        <a:effectLst/>
                        <a:latin typeface="+mn-lt"/>
                      </a:endParaRPr>
                    </a:p>
                  </a:txBody>
                  <a:tcPr marL="9525" marR="9525" marT="9525" marB="0" anchor="ctr"/>
                </a:tc>
                <a:tc>
                  <a:txBody>
                    <a:bodyPr/>
                    <a:lstStyle/>
                    <a:p>
                      <a:pPr algn="ctr" fontAlgn="ctr"/>
                      <a:r>
                        <a:rPr lang="en-IN" sz="1600" u="none" strike="noStrike" dirty="0" err="1">
                          <a:effectLst/>
                        </a:rPr>
                        <a:t>Barringer</a:t>
                      </a:r>
                      <a:endParaRPr lang="en-IN" sz="1600" b="0" i="0" u="none" strike="noStrike" dirty="0">
                        <a:solidFill>
                          <a:srgbClr val="000000"/>
                        </a:solidFill>
                        <a:effectLst/>
                        <a:latin typeface="+mn-lt"/>
                      </a:endParaRPr>
                    </a:p>
                  </a:txBody>
                  <a:tcPr marL="9525" marR="9525" marT="9525" marB="0" anchor="ctr"/>
                </a:tc>
                <a:tc>
                  <a:txBody>
                    <a:bodyPr/>
                    <a:lstStyle/>
                    <a:p>
                      <a:pPr algn="ctr" fontAlgn="b"/>
                      <a:r>
                        <a:rPr lang="en-IN" sz="1600" u="none" strike="noStrike">
                          <a:effectLst/>
                        </a:rPr>
                        <a:t>214.55</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196.67</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64.36</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59.00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354.00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324.50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106.20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97.35</a:t>
                      </a:r>
                      <a:endParaRPr lang="en-IN" sz="1600" b="0" i="0" u="none" strike="noStrike">
                        <a:solidFill>
                          <a:srgbClr val="000000"/>
                        </a:solidFill>
                        <a:effectLst/>
                        <a:latin typeface="+mn-lt"/>
                      </a:endParaRPr>
                    </a:p>
                  </a:txBody>
                  <a:tcPr marL="9525" marR="9525" marT="9525" marB="0" anchor="b"/>
                </a:tc>
              </a:tr>
              <a:tr h="331555">
                <a:tc>
                  <a:txBody>
                    <a:bodyPr/>
                    <a:lstStyle/>
                    <a:p>
                      <a:pPr algn="ctr" fontAlgn="ctr"/>
                      <a:r>
                        <a:rPr lang="en-IN" sz="1600" u="none" strike="noStrike">
                          <a:effectLst/>
                        </a:rPr>
                        <a:t>6</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dirty="0">
                          <a:effectLst/>
                        </a:rPr>
                        <a:t>Hickman</a:t>
                      </a:r>
                      <a:endParaRPr lang="en-IN" sz="1600" b="0" i="0" u="none" strike="noStrike" dirty="0">
                        <a:solidFill>
                          <a:srgbClr val="000000"/>
                        </a:solidFill>
                        <a:effectLst/>
                        <a:latin typeface="+mn-lt"/>
                      </a:endParaRPr>
                    </a:p>
                  </a:txBody>
                  <a:tcPr marL="9525" marR="9525" marT="9525" marB="0" anchor="ctr"/>
                </a:tc>
                <a:tc>
                  <a:txBody>
                    <a:bodyPr/>
                    <a:lstStyle/>
                    <a:p>
                      <a:pPr algn="ctr" fontAlgn="b"/>
                      <a:r>
                        <a:rPr lang="en-IN" sz="1600" u="none" strike="noStrike" dirty="0">
                          <a:effectLst/>
                        </a:rPr>
                        <a:t>47.27</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a:effectLst/>
                        </a:rPr>
                        <a:t>43.33</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14.18</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13.00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78.00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71.50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23.40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21.45</a:t>
                      </a:r>
                      <a:endParaRPr lang="en-IN" sz="1600" b="0" i="0" u="none" strike="noStrike">
                        <a:solidFill>
                          <a:srgbClr val="000000"/>
                        </a:solidFill>
                        <a:effectLst/>
                        <a:latin typeface="+mn-lt"/>
                      </a:endParaRPr>
                    </a:p>
                  </a:txBody>
                  <a:tcPr marL="9525" marR="9525" marT="9525" marB="0" anchor="b"/>
                </a:tc>
              </a:tr>
              <a:tr h="331555">
                <a:tc>
                  <a:txBody>
                    <a:bodyPr/>
                    <a:lstStyle/>
                    <a:p>
                      <a:pPr algn="ctr" fontAlgn="ctr"/>
                      <a:r>
                        <a:rPr lang="en-IN" sz="1600" u="none" strike="noStrike">
                          <a:effectLst/>
                        </a:rPr>
                        <a:t>7</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dirty="0" err="1">
                          <a:effectLst/>
                        </a:rPr>
                        <a:t>Amguid</a:t>
                      </a:r>
                      <a:endParaRPr lang="en-IN" sz="1600" b="0" i="0" u="none" strike="noStrike" dirty="0">
                        <a:solidFill>
                          <a:srgbClr val="000000"/>
                        </a:solidFill>
                        <a:effectLst/>
                        <a:latin typeface="+mn-lt"/>
                      </a:endParaRPr>
                    </a:p>
                  </a:txBody>
                  <a:tcPr marL="9525" marR="9525" marT="9525" marB="0" anchor="ctr"/>
                </a:tc>
                <a:tc>
                  <a:txBody>
                    <a:bodyPr/>
                    <a:lstStyle/>
                    <a:p>
                      <a:pPr algn="ctr" fontAlgn="b"/>
                      <a:r>
                        <a:rPr lang="en-IN" sz="1600" u="none" strike="noStrike">
                          <a:effectLst/>
                        </a:rPr>
                        <a:t>81.82</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dirty="0">
                          <a:effectLst/>
                        </a:rPr>
                        <a:t>75.00</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a:effectLst/>
                        </a:rPr>
                        <a:t>24.55</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22.50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135.00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123.75</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40.50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37.13</a:t>
                      </a:r>
                      <a:endParaRPr lang="en-IN" sz="1600" b="0" i="0" u="none" strike="noStrike">
                        <a:solidFill>
                          <a:srgbClr val="000000"/>
                        </a:solidFill>
                        <a:effectLst/>
                        <a:latin typeface="+mn-lt"/>
                      </a:endParaRPr>
                    </a:p>
                  </a:txBody>
                  <a:tcPr marL="9525" marR="9525" marT="9525" marB="0" anchor="b"/>
                </a:tc>
              </a:tr>
              <a:tr h="331555">
                <a:tc>
                  <a:txBody>
                    <a:bodyPr/>
                    <a:lstStyle/>
                    <a:p>
                      <a:pPr algn="ctr" fontAlgn="ctr"/>
                      <a:r>
                        <a:rPr lang="en-IN" sz="1600" u="none" strike="noStrike">
                          <a:effectLst/>
                        </a:rPr>
                        <a:t>8</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dirty="0" err="1">
                          <a:effectLst/>
                        </a:rPr>
                        <a:t>Tswaing</a:t>
                      </a:r>
                      <a:endParaRPr lang="en-IN" sz="1600" b="0" i="0" u="none" strike="noStrike" dirty="0">
                        <a:solidFill>
                          <a:srgbClr val="000000"/>
                        </a:solidFill>
                        <a:effectLst/>
                        <a:latin typeface="+mn-lt"/>
                      </a:endParaRPr>
                    </a:p>
                  </a:txBody>
                  <a:tcPr marL="9525" marR="9525" marT="9525" marB="0" anchor="ctr"/>
                </a:tc>
                <a:tc>
                  <a:txBody>
                    <a:bodyPr/>
                    <a:lstStyle/>
                    <a:p>
                      <a:pPr algn="ctr" fontAlgn="b"/>
                      <a:r>
                        <a:rPr lang="en-IN" sz="1600" u="none" strike="noStrike" dirty="0">
                          <a:effectLst/>
                        </a:rPr>
                        <a:t>205.45</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188.33</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61.64</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a:effectLst/>
                        </a:rPr>
                        <a:t>56.50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339.00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310.75</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101.70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93.23</a:t>
                      </a:r>
                      <a:endParaRPr lang="en-IN" sz="1600" b="0" i="0" u="none" strike="noStrike">
                        <a:solidFill>
                          <a:srgbClr val="000000"/>
                        </a:solidFill>
                        <a:effectLst/>
                        <a:latin typeface="+mn-lt"/>
                      </a:endParaRPr>
                    </a:p>
                  </a:txBody>
                  <a:tcPr marL="9525" marR="9525" marT="9525" marB="0" anchor="b"/>
                </a:tc>
              </a:tr>
              <a:tr h="331555">
                <a:tc>
                  <a:txBody>
                    <a:bodyPr/>
                    <a:lstStyle/>
                    <a:p>
                      <a:pPr algn="ctr" fontAlgn="ctr"/>
                      <a:r>
                        <a:rPr lang="en-IN" sz="1600" u="none" strike="noStrike">
                          <a:effectLst/>
                        </a:rPr>
                        <a:t>9</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dirty="0" err="1">
                          <a:effectLst/>
                        </a:rPr>
                        <a:t>Pinguluit</a:t>
                      </a:r>
                      <a:endParaRPr lang="en-IN" sz="1600" b="0" i="0" u="none" strike="noStrike" dirty="0">
                        <a:solidFill>
                          <a:srgbClr val="000000"/>
                        </a:solidFill>
                        <a:effectLst/>
                        <a:latin typeface="+mn-lt"/>
                      </a:endParaRPr>
                    </a:p>
                  </a:txBody>
                  <a:tcPr marL="9525" marR="9525" marT="9525" marB="0" anchor="ctr"/>
                </a:tc>
                <a:tc>
                  <a:txBody>
                    <a:bodyPr/>
                    <a:lstStyle/>
                    <a:p>
                      <a:pPr algn="ctr" fontAlgn="b"/>
                      <a:r>
                        <a:rPr lang="en-IN" sz="1600" u="none" strike="noStrike" dirty="0">
                          <a:effectLst/>
                        </a:rPr>
                        <a:t>618.18</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a:effectLst/>
                        </a:rPr>
                        <a:t>566.67</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dirty="0">
                          <a:effectLst/>
                        </a:rPr>
                        <a:t>80.36</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73.67</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a:effectLst/>
                        </a:rPr>
                        <a:t>1020.00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935.00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132.60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121.55</a:t>
                      </a:r>
                      <a:endParaRPr lang="en-IN" sz="1600" b="0" i="0" u="none" strike="noStrike">
                        <a:solidFill>
                          <a:srgbClr val="000000"/>
                        </a:solidFill>
                        <a:effectLst/>
                        <a:latin typeface="+mn-lt"/>
                      </a:endParaRPr>
                    </a:p>
                  </a:txBody>
                  <a:tcPr marL="9525" marR="9525" marT="9525" marB="0" anchor="b"/>
                </a:tc>
              </a:tr>
              <a:tr h="331555">
                <a:tc>
                  <a:txBody>
                    <a:bodyPr/>
                    <a:lstStyle/>
                    <a:p>
                      <a:pPr algn="ctr" fontAlgn="ctr"/>
                      <a:r>
                        <a:rPr lang="en-IN" sz="1600" u="none" strike="noStrike">
                          <a:effectLst/>
                        </a:rPr>
                        <a:t>10</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a:effectLst/>
                        </a:rPr>
                        <a:t>Shunak</a:t>
                      </a:r>
                      <a:endParaRPr lang="en-IN" sz="1600" b="0" i="0" u="none" strike="noStrike">
                        <a:solidFill>
                          <a:srgbClr val="000000"/>
                        </a:solidFill>
                        <a:effectLst/>
                        <a:latin typeface="+mn-lt"/>
                      </a:endParaRPr>
                    </a:p>
                  </a:txBody>
                  <a:tcPr marL="9525" marR="9525" marT="9525" marB="0" anchor="ctr"/>
                </a:tc>
                <a:tc>
                  <a:txBody>
                    <a:bodyPr/>
                    <a:lstStyle/>
                    <a:p>
                      <a:pPr algn="ctr" fontAlgn="b"/>
                      <a:r>
                        <a:rPr lang="en-IN" sz="1600" u="none" strike="noStrike">
                          <a:effectLst/>
                        </a:rPr>
                        <a:t>509.09</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dirty="0">
                          <a:effectLst/>
                        </a:rPr>
                        <a:t>466.67</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a:effectLst/>
                        </a:rPr>
                        <a:t>66.18</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dirty="0">
                          <a:effectLst/>
                        </a:rPr>
                        <a:t>60.67</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840.00</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a:effectLst/>
                        </a:rPr>
                        <a:t>770.00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109.20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100.10</a:t>
                      </a:r>
                      <a:endParaRPr lang="en-IN" sz="1600" b="0" i="0" u="none" strike="noStrike">
                        <a:solidFill>
                          <a:srgbClr val="000000"/>
                        </a:solidFill>
                        <a:effectLst/>
                        <a:latin typeface="+mn-lt"/>
                      </a:endParaRPr>
                    </a:p>
                  </a:txBody>
                  <a:tcPr marL="9525" marR="9525" marT="9525" marB="0" anchor="b"/>
                </a:tc>
              </a:tr>
              <a:tr h="331555">
                <a:tc>
                  <a:txBody>
                    <a:bodyPr/>
                    <a:lstStyle/>
                    <a:p>
                      <a:pPr algn="ctr" fontAlgn="ctr"/>
                      <a:r>
                        <a:rPr lang="en-IN" sz="1600" u="none" strike="noStrike">
                          <a:effectLst/>
                        </a:rPr>
                        <a:t>11</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a:effectLst/>
                        </a:rPr>
                        <a:t>Colonia</a:t>
                      </a:r>
                      <a:endParaRPr lang="en-IN" sz="1600" b="0" i="0" u="none" strike="noStrike">
                        <a:solidFill>
                          <a:srgbClr val="000000"/>
                        </a:solidFill>
                        <a:effectLst/>
                        <a:latin typeface="+mn-lt"/>
                      </a:endParaRPr>
                    </a:p>
                  </a:txBody>
                  <a:tcPr marL="9525" marR="9525" marT="9525" marB="0" anchor="ctr"/>
                </a:tc>
                <a:tc>
                  <a:txBody>
                    <a:bodyPr/>
                    <a:lstStyle/>
                    <a:p>
                      <a:pPr algn="ctr" fontAlgn="b"/>
                      <a:r>
                        <a:rPr lang="en-IN" sz="1600" u="none" strike="noStrike">
                          <a:effectLst/>
                        </a:rPr>
                        <a:t>654.55</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dirty="0">
                          <a:effectLst/>
                        </a:rPr>
                        <a:t>600.00</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196.36</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180.00</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1080.00</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990.00</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324.00</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a:effectLst/>
                        </a:rPr>
                        <a:t>297.00</a:t>
                      </a:r>
                      <a:endParaRPr lang="en-IN" sz="1600" b="0" i="0" u="none" strike="noStrike">
                        <a:solidFill>
                          <a:srgbClr val="000000"/>
                        </a:solidFill>
                        <a:effectLst/>
                        <a:latin typeface="+mn-lt"/>
                      </a:endParaRPr>
                    </a:p>
                  </a:txBody>
                  <a:tcPr marL="9525" marR="9525" marT="9525" marB="0" anchor="b"/>
                </a:tc>
              </a:tr>
              <a:tr h="331555">
                <a:tc>
                  <a:txBody>
                    <a:bodyPr/>
                    <a:lstStyle/>
                    <a:p>
                      <a:pPr algn="ctr" fontAlgn="ctr"/>
                      <a:r>
                        <a:rPr lang="en-IN" sz="1600" u="none" strike="noStrike">
                          <a:effectLst/>
                        </a:rPr>
                        <a:t>12</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a:effectLst/>
                        </a:rPr>
                        <a:t>Kgagodi</a:t>
                      </a:r>
                      <a:endParaRPr lang="en-IN" sz="1600" b="0" i="0" u="none" strike="noStrike">
                        <a:solidFill>
                          <a:srgbClr val="000000"/>
                        </a:solidFill>
                        <a:effectLst/>
                        <a:latin typeface="+mn-lt"/>
                      </a:endParaRPr>
                    </a:p>
                  </a:txBody>
                  <a:tcPr marL="9525" marR="9525" marT="9525" marB="0" anchor="ctr"/>
                </a:tc>
                <a:tc>
                  <a:txBody>
                    <a:bodyPr/>
                    <a:lstStyle/>
                    <a:p>
                      <a:pPr algn="ctr" fontAlgn="b"/>
                      <a:r>
                        <a:rPr lang="en-IN" sz="1600" u="none" strike="noStrike">
                          <a:effectLst/>
                        </a:rPr>
                        <a:t>618.18</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566.67</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185.45</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dirty="0">
                          <a:effectLst/>
                        </a:rPr>
                        <a:t>170.00</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1020.00</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935.00</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306.00</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dirty="0">
                          <a:effectLst/>
                        </a:rPr>
                        <a:t>280.50</a:t>
                      </a:r>
                      <a:endParaRPr lang="en-IN" sz="1600" b="0" i="0" u="none" strike="noStrike" dirty="0">
                        <a:solidFill>
                          <a:srgbClr val="000000"/>
                        </a:solidFill>
                        <a:effectLst/>
                        <a:latin typeface="+mn-lt"/>
                      </a:endParaRPr>
                    </a:p>
                  </a:txBody>
                  <a:tcPr marL="9525" marR="9525" marT="9525" marB="0" anchor="b"/>
                </a:tc>
              </a:tr>
              <a:tr h="331555">
                <a:tc>
                  <a:txBody>
                    <a:bodyPr/>
                    <a:lstStyle/>
                    <a:p>
                      <a:pPr algn="ctr" fontAlgn="ctr"/>
                      <a:r>
                        <a:rPr lang="en-IN" sz="1600" u="none" strike="noStrike">
                          <a:effectLst/>
                        </a:rPr>
                        <a:t>13</a:t>
                      </a:r>
                      <a:endParaRPr lang="en-IN" sz="1600" b="0" i="0" u="none" strike="noStrike">
                        <a:solidFill>
                          <a:srgbClr val="000000"/>
                        </a:solidFill>
                        <a:effectLst/>
                        <a:latin typeface="+mn-lt"/>
                      </a:endParaRPr>
                    </a:p>
                  </a:txBody>
                  <a:tcPr marL="9525" marR="9525" marT="9525" marB="0" anchor="ctr"/>
                </a:tc>
                <a:tc>
                  <a:txBody>
                    <a:bodyPr/>
                    <a:lstStyle/>
                    <a:p>
                      <a:pPr algn="ctr" fontAlgn="ctr"/>
                      <a:r>
                        <a:rPr lang="en-IN" sz="1600" u="none" strike="noStrike">
                          <a:effectLst/>
                        </a:rPr>
                        <a:t>Ouarkziz</a:t>
                      </a:r>
                      <a:endParaRPr lang="en-IN" sz="1600" b="0" i="0" u="none" strike="noStrike">
                        <a:solidFill>
                          <a:srgbClr val="000000"/>
                        </a:solidFill>
                        <a:effectLst/>
                        <a:latin typeface="+mn-lt"/>
                      </a:endParaRPr>
                    </a:p>
                  </a:txBody>
                  <a:tcPr marL="9525" marR="9525" marT="9525" marB="0" anchor="ctr"/>
                </a:tc>
                <a:tc>
                  <a:txBody>
                    <a:bodyPr/>
                    <a:lstStyle/>
                    <a:p>
                      <a:pPr algn="ctr" fontAlgn="b"/>
                      <a:r>
                        <a:rPr lang="en-IN" sz="1600" u="none" strike="noStrike">
                          <a:effectLst/>
                        </a:rPr>
                        <a:t>636.36</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583.33</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222.73</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dirty="0">
                          <a:effectLst/>
                        </a:rPr>
                        <a:t>204.17</a:t>
                      </a:r>
                      <a:endParaRPr lang="en-IN" sz="1600" b="0" i="0" u="none" strike="noStrike" dirty="0">
                        <a:solidFill>
                          <a:srgbClr val="000000"/>
                        </a:solidFill>
                        <a:effectLst/>
                        <a:latin typeface="+mn-lt"/>
                      </a:endParaRPr>
                    </a:p>
                  </a:txBody>
                  <a:tcPr marL="9525" marR="9525" marT="9525" marB="0" anchor="b"/>
                </a:tc>
                <a:tc>
                  <a:txBody>
                    <a:bodyPr/>
                    <a:lstStyle/>
                    <a:p>
                      <a:pPr algn="ctr" fontAlgn="b"/>
                      <a:r>
                        <a:rPr lang="en-IN" sz="1600" u="none" strike="noStrike">
                          <a:effectLst/>
                        </a:rPr>
                        <a:t>1050.00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962.50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a:effectLst/>
                        </a:rPr>
                        <a:t>367.50</a:t>
                      </a:r>
                      <a:endParaRPr lang="en-IN" sz="1600" b="0" i="0" u="none" strike="noStrike">
                        <a:solidFill>
                          <a:srgbClr val="000000"/>
                        </a:solidFill>
                        <a:effectLst/>
                        <a:latin typeface="+mn-lt"/>
                      </a:endParaRPr>
                    </a:p>
                  </a:txBody>
                  <a:tcPr marL="9525" marR="9525" marT="9525" marB="0" anchor="b"/>
                </a:tc>
                <a:tc>
                  <a:txBody>
                    <a:bodyPr/>
                    <a:lstStyle/>
                    <a:p>
                      <a:pPr algn="ctr" fontAlgn="b"/>
                      <a:r>
                        <a:rPr lang="en-IN" sz="1600" u="none" strike="noStrike" dirty="0">
                          <a:effectLst/>
                        </a:rPr>
                        <a:t>336.88</a:t>
                      </a:r>
                      <a:endParaRPr lang="en-IN" sz="1600" b="0" i="0" u="none" strike="noStrike" dirty="0">
                        <a:solidFill>
                          <a:srgbClr val="000000"/>
                        </a:solidFill>
                        <a:effectLst/>
                        <a:latin typeface="+mn-lt"/>
                      </a:endParaRPr>
                    </a:p>
                  </a:txBody>
                  <a:tcPr marL="9525" marR="9525" marT="9525" marB="0" anchor="b"/>
                </a:tc>
              </a:tr>
            </a:tbl>
          </a:graphicData>
        </a:graphic>
      </p:graphicFrame>
      <p:sp>
        <p:nvSpPr>
          <p:cNvPr id="3" name="Rectangle 2"/>
          <p:cNvSpPr/>
          <p:nvPr/>
        </p:nvSpPr>
        <p:spPr>
          <a:xfrm>
            <a:off x="2730169" y="225082"/>
            <a:ext cx="8624889" cy="369332"/>
          </a:xfrm>
          <a:prstGeom prst="rect">
            <a:avLst/>
          </a:prstGeom>
        </p:spPr>
        <p:txBody>
          <a:bodyPr wrap="square">
            <a:spAutoFit/>
          </a:bodyPr>
          <a:lstStyle/>
          <a:p>
            <a:r>
              <a:rPr lang="en-US" dirty="0" smtClean="0">
                <a:ea typeface="Times New Roman" panose="02020603050405020304" pitchFamily="18" charset="0"/>
              </a:rPr>
              <a:t>Table showing the rate of erosion calculated for individual craters</a:t>
            </a:r>
            <a:endParaRPr lang="en-IN" dirty="0"/>
          </a:p>
        </p:txBody>
      </p:sp>
      <p:sp>
        <p:nvSpPr>
          <p:cNvPr id="4" name="Date Placeholder 3"/>
          <p:cNvSpPr>
            <a:spLocks noGrp="1"/>
          </p:cNvSpPr>
          <p:nvPr>
            <p:ph type="dt" sz="half" idx="10"/>
          </p:nvPr>
        </p:nvSpPr>
        <p:spPr/>
        <p:txBody>
          <a:bodyPr/>
          <a:lstStyle/>
          <a:p>
            <a:r>
              <a:rPr lang="en-US" smtClean="0"/>
              <a:t>26/05/2022</a:t>
            </a:r>
            <a:endParaRPr lang="en-IN"/>
          </a:p>
        </p:txBody>
      </p:sp>
      <p:sp>
        <p:nvSpPr>
          <p:cNvPr id="5" name="Footer Placeholder 4"/>
          <p:cNvSpPr>
            <a:spLocks noGrp="1"/>
          </p:cNvSpPr>
          <p:nvPr>
            <p:ph type="ftr" sz="quarter" idx="11"/>
          </p:nvPr>
        </p:nvSpPr>
        <p:spPr/>
        <p:txBody>
          <a:bodyPr/>
          <a:lstStyle/>
          <a:p>
            <a:r>
              <a:rPr lang="en-IN" smtClean="0"/>
              <a:t>EGU General Assembly 2022</a:t>
            </a:r>
            <a:endParaRPr lang="en-IN"/>
          </a:p>
        </p:txBody>
      </p:sp>
      <p:sp>
        <p:nvSpPr>
          <p:cNvPr id="6" name="Slide Number Placeholder 5"/>
          <p:cNvSpPr>
            <a:spLocks noGrp="1"/>
          </p:cNvSpPr>
          <p:nvPr>
            <p:ph type="sldNum" sz="quarter" idx="12"/>
          </p:nvPr>
        </p:nvSpPr>
        <p:spPr/>
        <p:txBody>
          <a:bodyPr/>
          <a:lstStyle/>
          <a:p>
            <a:fld id="{429EE0BA-B7AB-4CAC-B25D-7629CD3726FF}" type="slidenum">
              <a:rPr lang="en-IN" smtClean="0"/>
              <a:pPr/>
              <a:t>13</a:t>
            </a:fld>
            <a:endParaRPr lang="en-IN"/>
          </a:p>
        </p:txBody>
      </p:sp>
    </p:spTree>
    <p:extLst>
      <p:ext uri="{BB962C8B-B14F-4D97-AF65-F5344CB8AC3E}">
        <p14:creationId xmlns:p14="http://schemas.microsoft.com/office/powerpoint/2010/main" xmlns="" val="37470062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4389" y="1132999"/>
            <a:ext cx="10558462" cy="4493538"/>
          </a:xfrm>
          <a:prstGeom prst="rect">
            <a:avLst/>
          </a:prstGeom>
        </p:spPr>
        <p:txBody>
          <a:bodyPr wrap="square">
            <a:spAutoFit/>
          </a:bodyPr>
          <a:lstStyle/>
          <a:p>
            <a:pPr marL="342900" indent="-342900" algn="just">
              <a:buSzPct val="75000"/>
              <a:buFont typeface="Wingdings" panose="05000000000000000000" pitchFamily="2" charset="2"/>
              <a:buChar char="q"/>
            </a:pPr>
            <a:r>
              <a:rPr lang="en-US" sz="2200" dirty="0">
                <a:ea typeface="Times New Roman" panose="02020603050405020304" pitchFamily="18" charset="0"/>
              </a:rPr>
              <a:t>Impact craters are ideal structures for measuring erosion because they are pristine geological features that have formed on the earth's surface with elevated morphological elements such as crater rims and central peaks, which can record the elevation variation due to </a:t>
            </a:r>
            <a:r>
              <a:rPr lang="en-US" sz="2200" dirty="0" err="1">
                <a:ea typeface="Times New Roman" panose="02020603050405020304" pitchFamily="18" charset="0"/>
              </a:rPr>
              <a:t>denudational</a:t>
            </a:r>
            <a:r>
              <a:rPr lang="en-US" sz="2200" dirty="0">
                <a:ea typeface="Times New Roman" panose="02020603050405020304" pitchFamily="18" charset="0"/>
              </a:rPr>
              <a:t> effects</a:t>
            </a:r>
            <a:r>
              <a:rPr lang="en-US" sz="2200" dirty="0" smtClean="0">
                <a:ea typeface="Times New Roman" panose="02020603050405020304" pitchFamily="18" charset="0"/>
              </a:rPr>
              <a:t>.</a:t>
            </a:r>
          </a:p>
          <a:p>
            <a:pPr marL="342900" indent="-342900" algn="just">
              <a:buSzPct val="75000"/>
              <a:buFont typeface="Wingdings" panose="05000000000000000000" pitchFamily="2" charset="2"/>
              <a:buChar char="q"/>
            </a:pPr>
            <a:endParaRPr lang="en-US" sz="2200" dirty="0" smtClean="0">
              <a:ea typeface="Times New Roman" panose="02020603050405020304" pitchFamily="18" charset="0"/>
            </a:endParaRPr>
          </a:p>
          <a:p>
            <a:pPr marL="342900" indent="-342900" algn="just">
              <a:buSzPct val="75000"/>
              <a:buFont typeface="Wingdings" panose="05000000000000000000" pitchFamily="2" charset="2"/>
              <a:buChar char="q"/>
            </a:pPr>
            <a:r>
              <a:rPr lang="en-US" sz="2200" dirty="0" smtClean="0"/>
              <a:t>Each crater reflect unique erosional characteristics, primarily dependent on the climatic conditions it is exposed to. </a:t>
            </a:r>
          </a:p>
          <a:p>
            <a:pPr marL="342900" indent="-342900" algn="just">
              <a:buSzPct val="75000"/>
              <a:buFont typeface="Wingdings" panose="05000000000000000000" pitchFamily="2" charset="2"/>
              <a:buChar char="q"/>
            </a:pPr>
            <a:endParaRPr lang="en-US" sz="2200" dirty="0" smtClean="0"/>
          </a:p>
          <a:p>
            <a:pPr marL="342900" indent="-342900" algn="just">
              <a:buSzPct val="75000"/>
              <a:buFont typeface="Wingdings" panose="05000000000000000000" pitchFamily="2" charset="2"/>
              <a:buChar char="q"/>
            </a:pPr>
            <a:r>
              <a:rPr lang="en-US" sz="2200" dirty="0" smtClean="0"/>
              <a:t>However, the variations of the calculated values of erosion rate from the actual rate of erosion reported for some craters are attributed to the various local elements in the vicinity of the crater, including the influence of drainage, tectonic activities, precipitation, temperature, and lithology.</a:t>
            </a:r>
          </a:p>
          <a:p>
            <a:pPr marL="342900" indent="-342900" algn="just">
              <a:buSzPct val="75000"/>
              <a:buFont typeface="Wingdings" panose="05000000000000000000" pitchFamily="2" charset="2"/>
              <a:buChar char="q"/>
            </a:pPr>
            <a:endParaRPr lang="en-IN" sz="2200" dirty="0"/>
          </a:p>
        </p:txBody>
      </p:sp>
      <p:sp>
        <p:nvSpPr>
          <p:cNvPr id="3" name="Date Placeholder 2"/>
          <p:cNvSpPr>
            <a:spLocks noGrp="1"/>
          </p:cNvSpPr>
          <p:nvPr>
            <p:ph type="dt" sz="half" idx="10"/>
          </p:nvPr>
        </p:nvSpPr>
        <p:spPr/>
        <p:txBody>
          <a:bodyPr/>
          <a:lstStyle/>
          <a:p>
            <a:r>
              <a:rPr lang="en-US" smtClean="0"/>
              <a:t>26/05/2022</a:t>
            </a:r>
            <a:endParaRPr lang="en-IN"/>
          </a:p>
        </p:txBody>
      </p:sp>
      <p:sp>
        <p:nvSpPr>
          <p:cNvPr id="4" name="Footer Placeholder 3"/>
          <p:cNvSpPr>
            <a:spLocks noGrp="1"/>
          </p:cNvSpPr>
          <p:nvPr>
            <p:ph type="ftr" sz="quarter" idx="11"/>
          </p:nvPr>
        </p:nvSpPr>
        <p:spPr/>
        <p:txBody>
          <a:bodyPr/>
          <a:lstStyle/>
          <a:p>
            <a:r>
              <a:rPr lang="en-IN" smtClean="0"/>
              <a:t>EGU General Assembly 2022</a:t>
            </a:r>
            <a:endParaRPr lang="en-IN"/>
          </a:p>
        </p:txBody>
      </p:sp>
      <p:sp>
        <p:nvSpPr>
          <p:cNvPr id="5" name="Slide Number Placeholder 4"/>
          <p:cNvSpPr>
            <a:spLocks noGrp="1"/>
          </p:cNvSpPr>
          <p:nvPr>
            <p:ph type="sldNum" sz="quarter" idx="12"/>
          </p:nvPr>
        </p:nvSpPr>
        <p:spPr/>
        <p:txBody>
          <a:bodyPr/>
          <a:lstStyle/>
          <a:p>
            <a:fld id="{429EE0BA-B7AB-4CAC-B25D-7629CD3726FF}" type="slidenum">
              <a:rPr lang="en-IN" smtClean="0"/>
              <a:pPr/>
              <a:t>14</a:t>
            </a:fld>
            <a:endParaRPr lang="en-IN"/>
          </a:p>
        </p:txBody>
      </p:sp>
    </p:spTree>
    <p:extLst>
      <p:ext uri="{BB962C8B-B14F-4D97-AF65-F5344CB8AC3E}">
        <p14:creationId xmlns:p14="http://schemas.microsoft.com/office/powerpoint/2010/main" xmlns="" val="416773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26/05/2022</a:t>
            </a:r>
            <a:endParaRPr lang="en-IN"/>
          </a:p>
        </p:txBody>
      </p:sp>
      <p:sp>
        <p:nvSpPr>
          <p:cNvPr id="3" name="Footer Placeholder 2"/>
          <p:cNvSpPr>
            <a:spLocks noGrp="1"/>
          </p:cNvSpPr>
          <p:nvPr>
            <p:ph type="ftr" sz="quarter" idx="11"/>
          </p:nvPr>
        </p:nvSpPr>
        <p:spPr/>
        <p:txBody>
          <a:bodyPr/>
          <a:lstStyle/>
          <a:p>
            <a:r>
              <a:rPr lang="en-IN" smtClean="0"/>
              <a:t>EGU General Assembly 2022</a:t>
            </a:r>
            <a:endParaRPr lang="en-IN"/>
          </a:p>
        </p:txBody>
      </p:sp>
      <p:sp>
        <p:nvSpPr>
          <p:cNvPr id="4" name="Slide Number Placeholder 3"/>
          <p:cNvSpPr>
            <a:spLocks noGrp="1"/>
          </p:cNvSpPr>
          <p:nvPr>
            <p:ph type="sldNum" sz="quarter" idx="12"/>
          </p:nvPr>
        </p:nvSpPr>
        <p:spPr/>
        <p:txBody>
          <a:bodyPr/>
          <a:lstStyle/>
          <a:p>
            <a:fld id="{429EE0BA-B7AB-4CAC-B25D-7629CD3726FF}" type="slidenum">
              <a:rPr lang="en-IN" smtClean="0"/>
              <a:pPr/>
              <a:t>15</a:t>
            </a:fld>
            <a:endParaRPr lang="en-IN"/>
          </a:p>
        </p:txBody>
      </p:sp>
      <p:pic>
        <p:nvPicPr>
          <p:cNvPr id="7" name="Picture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984580" y="1615032"/>
            <a:ext cx="2997620" cy="2427785"/>
          </a:xfrm>
          <a:prstGeom prst="rect">
            <a:avLst/>
          </a:prstGeom>
        </p:spPr>
      </p:pic>
      <p:sp>
        <p:nvSpPr>
          <p:cNvPr id="8" name="TextBox 7"/>
          <p:cNvSpPr txBox="1"/>
          <p:nvPr/>
        </p:nvSpPr>
        <p:spPr>
          <a:xfrm>
            <a:off x="2720336" y="2700337"/>
            <a:ext cx="4264244" cy="1015663"/>
          </a:xfrm>
          <a:prstGeom prst="rect">
            <a:avLst/>
          </a:prstGeom>
          <a:noFill/>
        </p:spPr>
        <p:txBody>
          <a:bodyPr wrap="none" rtlCol="0">
            <a:spAutoFit/>
          </a:bodyPr>
          <a:lstStyle/>
          <a:p>
            <a:r>
              <a:rPr lang="en-IN" sz="6000" b="1" dirty="0" smtClean="0">
                <a:solidFill>
                  <a:srgbClr val="FF6600"/>
                </a:solidFill>
              </a:rPr>
              <a:t>THANK YOU!</a:t>
            </a:r>
            <a:endParaRPr lang="en-IN" sz="6000" b="1" dirty="0">
              <a:solidFill>
                <a:srgbClr val="FF6600"/>
              </a:solidFill>
            </a:endParaRPr>
          </a:p>
        </p:txBody>
      </p:sp>
    </p:spTree>
    <p:extLst>
      <p:ext uri="{BB962C8B-B14F-4D97-AF65-F5344CB8AC3E}">
        <p14:creationId xmlns:p14="http://schemas.microsoft.com/office/powerpoint/2010/main" xmlns="" val="30632833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368" y="988962"/>
            <a:ext cx="10608408" cy="769441"/>
          </a:xfrm>
          <a:prstGeom prst="rect">
            <a:avLst/>
          </a:prstGeom>
          <a:noFill/>
        </p:spPr>
        <p:txBody>
          <a:bodyPr wrap="square" rtlCol="0">
            <a:spAutoFit/>
          </a:bodyPr>
          <a:lstStyle/>
          <a:p>
            <a:pPr marL="342900" indent="-342900" algn="just">
              <a:buSzPct val="75000"/>
              <a:buFont typeface="Wingdings" panose="05000000000000000000" pitchFamily="2" charset="2"/>
              <a:buChar char="q"/>
            </a:pPr>
            <a:r>
              <a:rPr lang="en-IN" sz="2200" dirty="0"/>
              <a:t>Weathering and erosion are the chief </a:t>
            </a:r>
            <a:r>
              <a:rPr lang="en-IN" sz="2200" dirty="0" err="1"/>
              <a:t>exogenic</a:t>
            </a:r>
            <a:r>
              <a:rPr lang="en-IN" sz="2200" dirty="0"/>
              <a:t> processes that abrade the positive relief features as well as negate the negative features on the earth's </a:t>
            </a:r>
            <a:r>
              <a:rPr lang="en-IN" sz="2200" dirty="0" smtClean="0"/>
              <a:t>surface. </a:t>
            </a:r>
            <a:endParaRPr lang="en-IN" sz="2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105948" y="1889249"/>
            <a:ext cx="1747091" cy="1669395"/>
          </a:xfrm>
          <a:prstGeom prst="ellipse">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l="37063"/>
          <a:stretch/>
        </p:blipFill>
        <p:spPr>
          <a:xfrm>
            <a:off x="8268737" y="3391496"/>
            <a:ext cx="1724196" cy="1672107"/>
          </a:xfrm>
          <a:prstGeom prst="ellipse">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14518" y="1883815"/>
            <a:ext cx="1691430" cy="1705522"/>
          </a:xfrm>
          <a:prstGeom prst="ellipse">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xmlns="" val="0"/>
              </a:ext>
            </a:extLst>
          </a:blip>
          <a:srcRect t="858" b="10036"/>
          <a:stretch/>
        </p:blipFill>
        <p:spPr>
          <a:xfrm>
            <a:off x="5679495" y="1827349"/>
            <a:ext cx="1738348" cy="1705521"/>
          </a:xfrm>
          <a:prstGeom prst="ellipse">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737812" y="3285035"/>
            <a:ext cx="1753569" cy="1730724"/>
          </a:xfrm>
          <a:prstGeom prst="ellipse">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xmlns="" val="0"/>
              </a:ext>
            </a:extLst>
          </a:blip>
          <a:srcRect b="9808"/>
          <a:stretch/>
        </p:blipFill>
        <p:spPr>
          <a:xfrm>
            <a:off x="6515265" y="3356851"/>
            <a:ext cx="1711213" cy="1735532"/>
          </a:xfrm>
          <a:prstGeom prst="ellipse">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xmlns="" val="0"/>
              </a:ext>
            </a:extLst>
          </a:blip>
          <a:srcRect l="-1" r="2240"/>
          <a:stretch/>
        </p:blipFill>
        <p:spPr>
          <a:xfrm>
            <a:off x="10020904" y="3327899"/>
            <a:ext cx="1774770" cy="1716436"/>
          </a:xfrm>
          <a:prstGeom prst="ellipse">
            <a:avLst/>
          </a:prstGeom>
        </p:spPr>
      </p:pic>
      <p:sp>
        <p:nvSpPr>
          <p:cNvPr id="10" name="TextBox 9"/>
          <p:cNvSpPr txBox="1"/>
          <p:nvPr/>
        </p:nvSpPr>
        <p:spPr>
          <a:xfrm>
            <a:off x="560044" y="2032704"/>
            <a:ext cx="4310154" cy="3139321"/>
          </a:xfrm>
          <a:prstGeom prst="rect">
            <a:avLst/>
          </a:prstGeom>
          <a:noFill/>
        </p:spPr>
        <p:txBody>
          <a:bodyPr wrap="none" rtlCol="0">
            <a:spAutoFit/>
          </a:bodyPr>
          <a:lstStyle/>
          <a:p>
            <a:pPr marL="342900" indent="-342900">
              <a:buSzPct val="75000"/>
              <a:buFont typeface="Wingdings" panose="05000000000000000000" pitchFamily="2" charset="2"/>
              <a:buChar char="q"/>
            </a:pPr>
            <a:r>
              <a:rPr lang="en-IN" sz="2200" dirty="0" smtClean="0"/>
              <a:t>Controlling factors</a:t>
            </a:r>
          </a:p>
          <a:p>
            <a:pPr marL="342900" indent="-342900">
              <a:buSzPct val="75000"/>
              <a:buFont typeface="Wingdings" panose="05000000000000000000" pitchFamily="2" charset="2"/>
              <a:buChar char="q"/>
            </a:pPr>
            <a:endParaRPr lang="en-IN" sz="2200" dirty="0" smtClean="0"/>
          </a:p>
          <a:p>
            <a:pPr marL="1514475" indent="-342900">
              <a:buSzPct val="75000"/>
              <a:buFont typeface="Wingdings" panose="05000000000000000000" pitchFamily="2" charset="2"/>
              <a:buChar char="q"/>
            </a:pPr>
            <a:r>
              <a:rPr lang="en-IN" sz="2200" b="1" dirty="0" smtClean="0">
                <a:solidFill>
                  <a:srgbClr val="C00000"/>
                </a:solidFill>
              </a:rPr>
              <a:t>Climate</a:t>
            </a:r>
          </a:p>
          <a:p>
            <a:pPr marL="1514475" indent="-342900">
              <a:buSzPct val="75000"/>
              <a:buFont typeface="Wingdings" panose="05000000000000000000" pitchFamily="2" charset="2"/>
              <a:buChar char="q"/>
            </a:pPr>
            <a:r>
              <a:rPr lang="en-IN" sz="2200" b="1" dirty="0" smtClean="0">
                <a:solidFill>
                  <a:srgbClr val="C00000"/>
                </a:solidFill>
              </a:rPr>
              <a:t>Lithology</a:t>
            </a:r>
          </a:p>
          <a:p>
            <a:pPr marL="1514475" indent="-342900">
              <a:buSzPct val="75000"/>
              <a:buFont typeface="Wingdings" panose="05000000000000000000" pitchFamily="2" charset="2"/>
              <a:buChar char="q"/>
            </a:pPr>
            <a:r>
              <a:rPr lang="en-IN" sz="2200" b="1" dirty="0" smtClean="0">
                <a:solidFill>
                  <a:srgbClr val="C00000"/>
                </a:solidFill>
              </a:rPr>
              <a:t>Slope</a:t>
            </a:r>
          </a:p>
          <a:p>
            <a:pPr marL="1514475" indent="-342900">
              <a:buSzPct val="75000"/>
              <a:buFont typeface="Wingdings" panose="05000000000000000000" pitchFamily="2" charset="2"/>
              <a:buChar char="q"/>
            </a:pPr>
            <a:r>
              <a:rPr lang="en-IN" sz="2200" b="1" dirty="0" smtClean="0">
                <a:solidFill>
                  <a:srgbClr val="C00000"/>
                </a:solidFill>
              </a:rPr>
              <a:t>Precipitation</a:t>
            </a:r>
            <a:endParaRPr lang="en-IN" sz="2200" b="1" dirty="0">
              <a:solidFill>
                <a:srgbClr val="C00000"/>
              </a:solidFill>
            </a:endParaRPr>
          </a:p>
          <a:p>
            <a:pPr marL="1514475" indent="-342900">
              <a:buSzPct val="75000"/>
              <a:buFont typeface="Wingdings" panose="05000000000000000000" pitchFamily="2" charset="2"/>
              <a:buChar char="q"/>
            </a:pPr>
            <a:r>
              <a:rPr lang="en-IN" sz="2200" b="1" dirty="0" smtClean="0">
                <a:solidFill>
                  <a:srgbClr val="C00000"/>
                </a:solidFill>
              </a:rPr>
              <a:t>Temperature</a:t>
            </a:r>
          </a:p>
          <a:p>
            <a:pPr marL="1514475" indent="-342900">
              <a:buSzPct val="75000"/>
              <a:buFont typeface="Wingdings" panose="05000000000000000000" pitchFamily="2" charset="2"/>
              <a:buChar char="q"/>
            </a:pPr>
            <a:r>
              <a:rPr lang="en-IN" sz="2200" b="1" dirty="0" smtClean="0">
                <a:solidFill>
                  <a:srgbClr val="C00000"/>
                </a:solidFill>
              </a:rPr>
              <a:t>Vegetation</a:t>
            </a:r>
          </a:p>
          <a:p>
            <a:pPr marL="1514475" indent="-342900">
              <a:buSzPct val="75000"/>
              <a:buFont typeface="Wingdings" panose="05000000000000000000" pitchFamily="2" charset="2"/>
              <a:buChar char="q"/>
            </a:pPr>
            <a:r>
              <a:rPr lang="en-IN" sz="2200" b="1" dirty="0" smtClean="0">
                <a:solidFill>
                  <a:srgbClr val="C00000"/>
                </a:solidFill>
              </a:rPr>
              <a:t>Anthropogenic factors</a:t>
            </a:r>
            <a:endParaRPr lang="en-IN" sz="2200" b="1" dirty="0">
              <a:solidFill>
                <a:srgbClr val="C00000"/>
              </a:solidFill>
            </a:endParaRPr>
          </a:p>
        </p:txBody>
      </p:sp>
      <p:sp>
        <p:nvSpPr>
          <p:cNvPr id="11" name="TextBox 10"/>
          <p:cNvSpPr txBox="1"/>
          <p:nvPr/>
        </p:nvSpPr>
        <p:spPr>
          <a:xfrm>
            <a:off x="560044" y="5444387"/>
            <a:ext cx="10640732" cy="769441"/>
          </a:xfrm>
          <a:prstGeom prst="rect">
            <a:avLst/>
          </a:prstGeom>
          <a:noFill/>
        </p:spPr>
        <p:txBody>
          <a:bodyPr wrap="square" rtlCol="0">
            <a:spAutoFit/>
          </a:bodyPr>
          <a:lstStyle/>
          <a:p>
            <a:pPr marL="342900" indent="-342900" algn="just">
              <a:buSzPct val="75000"/>
              <a:buFont typeface="Wingdings" panose="05000000000000000000" pitchFamily="2" charset="2"/>
              <a:buChar char="q"/>
            </a:pPr>
            <a:r>
              <a:rPr lang="en-IN" sz="2200" dirty="0"/>
              <a:t>Erosion rates can be well studied in impetuous landforms such as volcanoes and meteorite impact craters</a:t>
            </a:r>
          </a:p>
        </p:txBody>
      </p:sp>
      <p:sp>
        <p:nvSpPr>
          <p:cNvPr id="12" name="TextBox 11"/>
          <p:cNvSpPr txBox="1"/>
          <p:nvPr/>
        </p:nvSpPr>
        <p:spPr>
          <a:xfrm>
            <a:off x="4858175" y="247644"/>
            <a:ext cx="2044470" cy="523220"/>
          </a:xfrm>
          <a:prstGeom prst="rect">
            <a:avLst/>
          </a:prstGeom>
          <a:noFill/>
        </p:spPr>
        <p:txBody>
          <a:bodyPr wrap="none" rtlCol="0">
            <a:spAutoFit/>
          </a:bodyPr>
          <a:lstStyle/>
          <a:p>
            <a:r>
              <a:rPr lang="en-IN" sz="2800" b="1" dirty="0" smtClean="0"/>
              <a:t>Introduction</a:t>
            </a:r>
            <a:endParaRPr lang="en-IN" sz="2800" b="1" dirty="0"/>
          </a:p>
        </p:txBody>
      </p:sp>
      <p:sp>
        <p:nvSpPr>
          <p:cNvPr id="13" name="Date Placeholder 12"/>
          <p:cNvSpPr>
            <a:spLocks noGrp="1"/>
          </p:cNvSpPr>
          <p:nvPr>
            <p:ph type="dt" sz="half" idx="10"/>
          </p:nvPr>
        </p:nvSpPr>
        <p:spPr/>
        <p:txBody>
          <a:bodyPr/>
          <a:lstStyle/>
          <a:p>
            <a:r>
              <a:rPr lang="en-US" smtClean="0"/>
              <a:t>26/05/2022</a:t>
            </a:r>
            <a:endParaRPr lang="en-IN"/>
          </a:p>
        </p:txBody>
      </p:sp>
      <p:sp>
        <p:nvSpPr>
          <p:cNvPr id="14" name="Footer Placeholder 13"/>
          <p:cNvSpPr>
            <a:spLocks noGrp="1"/>
          </p:cNvSpPr>
          <p:nvPr>
            <p:ph type="ftr" sz="quarter" idx="11"/>
          </p:nvPr>
        </p:nvSpPr>
        <p:spPr/>
        <p:txBody>
          <a:bodyPr/>
          <a:lstStyle/>
          <a:p>
            <a:r>
              <a:rPr lang="en-IN" smtClean="0"/>
              <a:t>EGU General Assembly 2022</a:t>
            </a:r>
            <a:endParaRPr lang="en-IN"/>
          </a:p>
        </p:txBody>
      </p:sp>
      <p:sp>
        <p:nvSpPr>
          <p:cNvPr id="15" name="Slide Number Placeholder 14"/>
          <p:cNvSpPr>
            <a:spLocks noGrp="1"/>
          </p:cNvSpPr>
          <p:nvPr>
            <p:ph type="sldNum" sz="quarter" idx="12"/>
          </p:nvPr>
        </p:nvSpPr>
        <p:spPr/>
        <p:txBody>
          <a:bodyPr/>
          <a:lstStyle/>
          <a:p>
            <a:fld id="{429EE0BA-B7AB-4CAC-B25D-7629CD3726FF}" type="slidenum">
              <a:rPr lang="en-IN" smtClean="0"/>
              <a:pPr/>
              <a:t>2</a:t>
            </a:fld>
            <a:endParaRPr lang="en-IN"/>
          </a:p>
        </p:txBody>
      </p:sp>
    </p:spTree>
    <p:extLst>
      <p:ext uri="{BB962C8B-B14F-4D97-AF65-F5344CB8AC3E}">
        <p14:creationId xmlns:p14="http://schemas.microsoft.com/office/powerpoint/2010/main" xmlns="" val="190151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0" y="843677"/>
            <a:ext cx="5152571" cy="5170646"/>
          </a:xfrm>
          <a:prstGeom prst="rect">
            <a:avLst/>
          </a:prstGeom>
          <a:noFill/>
        </p:spPr>
        <p:txBody>
          <a:bodyPr wrap="square" rtlCol="0">
            <a:spAutoFit/>
          </a:bodyPr>
          <a:lstStyle/>
          <a:p>
            <a:pPr marL="342900" indent="-342900" algn="just">
              <a:buSzPct val="75000"/>
              <a:buFont typeface="Wingdings" panose="05000000000000000000" pitchFamily="2" charset="2"/>
              <a:buChar char="q"/>
            </a:pPr>
            <a:r>
              <a:rPr lang="en-IN" sz="2200" dirty="0"/>
              <a:t>Impact cratering is a ubiquitous geological process that affects all planetary objects with a solid surface</a:t>
            </a:r>
            <a:r>
              <a:rPr lang="en-IN" sz="2200" dirty="0" smtClean="0"/>
              <a:t>.</a:t>
            </a:r>
            <a:endParaRPr lang="en-IN" sz="2200" dirty="0"/>
          </a:p>
          <a:p>
            <a:pPr marL="342900" indent="-342900" algn="just">
              <a:buSzPct val="75000"/>
              <a:buFont typeface="Wingdings" panose="05000000000000000000" pitchFamily="2" charset="2"/>
              <a:buChar char="q"/>
            </a:pPr>
            <a:r>
              <a:rPr lang="en-IN" sz="2200" dirty="0" smtClean="0"/>
              <a:t>Quantification of erosion on meteorite impact craters is less attempted, except for </a:t>
            </a:r>
            <a:r>
              <a:rPr lang="en-IN" sz="2200" dirty="0" err="1" smtClean="0"/>
              <a:t>Hergarten</a:t>
            </a:r>
            <a:r>
              <a:rPr lang="en-IN" sz="2200" dirty="0" smtClean="0"/>
              <a:t> </a:t>
            </a:r>
            <a:r>
              <a:rPr lang="en-IN" sz="2200" dirty="0"/>
              <a:t>and </a:t>
            </a:r>
            <a:r>
              <a:rPr lang="en-IN" sz="2200" dirty="0" err="1"/>
              <a:t>Kenkmann</a:t>
            </a:r>
            <a:r>
              <a:rPr lang="en-IN" sz="2200" dirty="0"/>
              <a:t> (2019), </a:t>
            </a:r>
            <a:r>
              <a:rPr lang="en-IN" sz="2200" dirty="0" err="1"/>
              <a:t>Kenkmann</a:t>
            </a:r>
            <a:r>
              <a:rPr lang="en-IN" sz="2200" dirty="0"/>
              <a:t> (</a:t>
            </a:r>
            <a:r>
              <a:rPr lang="en-IN" sz="2200" dirty="0" smtClean="0"/>
              <a:t>2021), </a:t>
            </a:r>
            <a:r>
              <a:rPr lang="en-IN" sz="2200" dirty="0" err="1" smtClean="0"/>
              <a:t>Khosa</a:t>
            </a:r>
            <a:r>
              <a:rPr lang="en-IN" sz="2200" dirty="0" smtClean="0"/>
              <a:t> </a:t>
            </a:r>
            <a:r>
              <a:rPr lang="en-IN" sz="2200" dirty="0"/>
              <a:t>et al. (2021</a:t>
            </a:r>
            <a:r>
              <a:rPr lang="en-IN" sz="2200" dirty="0" smtClean="0"/>
              <a:t>) and </a:t>
            </a:r>
            <a:r>
              <a:rPr lang="en-IN" sz="2200" dirty="0" err="1"/>
              <a:t>Indu</a:t>
            </a:r>
            <a:r>
              <a:rPr lang="en-IN" sz="2200" dirty="0"/>
              <a:t> et al. </a:t>
            </a:r>
            <a:r>
              <a:rPr lang="en-IN" sz="2200" dirty="0" smtClean="0"/>
              <a:t>2022</a:t>
            </a:r>
          </a:p>
          <a:p>
            <a:pPr marL="342900" indent="-342900" algn="just">
              <a:buSzPct val="75000"/>
              <a:buFont typeface="Wingdings" panose="05000000000000000000" pitchFamily="2" charset="2"/>
              <a:buChar char="q"/>
            </a:pPr>
            <a:r>
              <a:rPr lang="en-IN" sz="2200" dirty="0" err="1"/>
              <a:t>Hergarten</a:t>
            </a:r>
            <a:r>
              <a:rPr lang="en-IN" sz="2200" dirty="0"/>
              <a:t> and </a:t>
            </a:r>
            <a:r>
              <a:rPr lang="en-IN" sz="2200" dirty="0" err="1"/>
              <a:t>Kenkmann</a:t>
            </a:r>
            <a:r>
              <a:rPr lang="en-IN" sz="2200" dirty="0"/>
              <a:t> (2019) attempt to quantify the rate of erosion as a function of climate and topography, using impact craters as a </a:t>
            </a:r>
            <a:r>
              <a:rPr lang="en-IN" sz="2200" dirty="0" smtClean="0"/>
              <a:t>proxy.</a:t>
            </a:r>
          </a:p>
          <a:p>
            <a:pPr marL="342900" indent="-342900" algn="just">
              <a:buSzPct val="75000"/>
              <a:buFont typeface="Wingdings" panose="05000000000000000000" pitchFamily="2" charset="2"/>
              <a:buChar char="q"/>
            </a:pPr>
            <a:r>
              <a:rPr lang="en-IN" sz="2200" dirty="0"/>
              <a:t>T</a:t>
            </a:r>
            <a:r>
              <a:rPr lang="en-IN" sz="2200" dirty="0" smtClean="0"/>
              <a:t>opography </a:t>
            </a:r>
            <a:r>
              <a:rPr lang="en-IN" sz="2200" dirty="0"/>
              <a:t>of the terrain has an important role in controlling the erosion </a:t>
            </a:r>
            <a:r>
              <a:rPr lang="en-IN" sz="2200" dirty="0" smtClean="0"/>
              <a:t>rate.</a:t>
            </a:r>
            <a:endParaRPr lang="en-IN" sz="2200" dirty="0"/>
          </a:p>
        </p:txBody>
      </p:sp>
      <p:pic>
        <p:nvPicPr>
          <p:cNvPr id="7" name="Picture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334000" y="0"/>
            <a:ext cx="6858000" cy="6858000"/>
          </a:xfrm>
          <a:prstGeom prst="rect">
            <a:avLst/>
          </a:prstGeom>
        </p:spPr>
      </p:pic>
      <p:sp>
        <p:nvSpPr>
          <p:cNvPr id="2" name="Date Placeholder 1"/>
          <p:cNvSpPr>
            <a:spLocks noGrp="1"/>
          </p:cNvSpPr>
          <p:nvPr>
            <p:ph type="dt" sz="half" idx="10"/>
          </p:nvPr>
        </p:nvSpPr>
        <p:spPr/>
        <p:txBody>
          <a:bodyPr/>
          <a:lstStyle/>
          <a:p>
            <a:r>
              <a:rPr lang="en-US" smtClean="0"/>
              <a:t>26/05/2022</a:t>
            </a:r>
            <a:endParaRPr lang="en-IN"/>
          </a:p>
        </p:txBody>
      </p:sp>
      <p:sp>
        <p:nvSpPr>
          <p:cNvPr id="3" name="Footer Placeholder 2"/>
          <p:cNvSpPr>
            <a:spLocks noGrp="1"/>
          </p:cNvSpPr>
          <p:nvPr>
            <p:ph type="ftr" sz="quarter" idx="11"/>
          </p:nvPr>
        </p:nvSpPr>
        <p:spPr/>
        <p:txBody>
          <a:bodyPr/>
          <a:lstStyle/>
          <a:p>
            <a:r>
              <a:rPr lang="en-IN" smtClean="0"/>
              <a:t>EGU General Assembly 2022</a:t>
            </a:r>
            <a:endParaRPr lang="en-IN"/>
          </a:p>
        </p:txBody>
      </p:sp>
      <p:sp>
        <p:nvSpPr>
          <p:cNvPr id="4" name="Slide Number Placeholder 3"/>
          <p:cNvSpPr>
            <a:spLocks noGrp="1"/>
          </p:cNvSpPr>
          <p:nvPr>
            <p:ph type="sldNum" sz="quarter" idx="12"/>
          </p:nvPr>
        </p:nvSpPr>
        <p:spPr/>
        <p:txBody>
          <a:bodyPr/>
          <a:lstStyle/>
          <a:p>
            <a:fld id="{429EE0BA-B7AB-4CAC-B25D-7629CD3726FF}" type="slidenum">
              <a:rPr lang="en-IN" smtClean="0"/>
              <a:pPr/>
              <a:t>3</a:t>
            </a:fld>
            <a:endParaRPr lang="en-IN"/>
          </a:p>
        </p:txBody>
      </p:sp>
    </p:spTree>
    <p:extLst>
      <p:ext uri="{BB962C8B-B14F-4D97-AF65-F5344CB8AC3E}">
        <p14:creationId xmlns:p14="http://schemas.microsoft.com/office/powerpoint/2010/main" xmlns="" val="2644671597"/>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733424" y="414248"/>
            <a:ext cx="10668002" cy="1107996"/>
          </a:xfrm>
          <a:prstGeom prst="rect">
            <a:avLst/>
          </a:prstGeom>
        </p:spPr>
        <p:txBody>
          <a:bodyPr wrap="square">
            <a:spAutoFit/>
          </a:bodyPr>
          <a:lstStyle/>
          <a:p>
            <a:pPr algn="just"/>
            <a:r>
              <a:rPr lang="en-IN" sz="2200" b="1" dirty="0">
                <a:ea typeface="Calibri" panose="020F0502020204030204" pitchFamily="34" charset="0"/>
              </a:rPr>
              <a:t>Simple meteorite impact craters on Earth are generally younger in age and they preserve their rimmed bowl shaped morphology, best exemplified by the </a:t>
            </a:r>
            <a:r>
              <a:rPr lang="en-IN" sz="2200" b="1" dirty="0" err="1" smtClean="0">
                <a:solidFill>
                  <a:srgbClr val="FF0000"/>
                </a:solidFill>
                <a:ea typeface="Calibri" panose="020F0502020204030204" pitchFamily="34" charset="0"/>
              </a:rPr>
              <a:t>Barringer</a:t>
            </a:r>
            <a:r>
              <a:rPr lang="en-IN" sz="2200" b="1" dirty="0" smtClean="0">
                <a:solidFill>
                  <a:srgbClr val="FF0000"/>
                </a:solidFill>
                <a:ea typeface="Calibri" panose="020F0502020204030204" pitchFamily="34" charset="0"/>
              </a:rPr>
              <a:t> </a:t>
            </a:r>
            <a:r>
              <a:rPr lang="en-IN" sz="2200" b="1" dirty="0">
                <a:solidFill>
                  <a:srgbClr val="FF0000"/>
                </a:solidFill>
                <a:ea typeface="Calibri" panose="020F0502020204030204" pitchFamily="34" charset="0"/>
              </a:rPr>
              <a:t>crater</a:t>
            </a:r>
            <a:r>
              <a:rPr lang="en-IN" sz="2200" b="1" dirty="0">
                <a:ea typeface="Calibri" panose="020F0502020204030204" pitchFamily="34" charset="0"/>
              </a:rPr>
              <a:t> in </a:t>
            </a:r>
            <a:r>
              <a:rPr lang="en-IN" sz="2200" b="1" dirty="0" smtClean="0">
                <a:ea typeface="Calibri" panose="020F0502020204030204" pitchFamily="34" charset="0"/>
              </a:rPr>
              <a:t>Arizona.</a:t>
            </a:r>
            <a:endParaRPr lang="en-IN" sz="2200" b="1" dirty="0"/>
          </a:p>
        </p:txBody>
      </p:sp>
      <p:sp>
        <p:nvSpPr>
          <p:cNvPr id="2" name="Date Placeholder 1"/>
          <p:cNvSpPr>
            <a:spLocks noGrp="1"/>
          </p:cNvSpPr>
          <p:nvPr>
            <p:ph type="dt" sz="half" idx="10"/>
          </p:nvPr>
        </p:nvSpPr>
        <p:spPr/>
        <p:txBody>
          <a:bodyPr/>
          <a:lstStyle/>
          <a:p>
            <a:r>
              <a:rPr lang="en-US" smtClean="0"/>
              <a:t>26/05/2022</a:t>
            </a:r>
            <a:endParaRPr lang="en-IN"/>
          </a:p>
        </p:txBody>
      </p:sp>
      <p:sp>
        <p:nvSpPr>
          <p:cNvPr id="3" name="Footer Placeholder 2"/>
          <p:cNvSpPr>
            <a:spLocks noGrp="1"/>
          </p:cNvSpPr>
          <p:nvPr>
            <p:ph type="ftr" sz="quarter" idx="11"/>
          </p:nvPr>
        </p:nvSpPr>
        <p:spPr/>
        <p:txBody>
          <a:bodyPr/>
          <a:lstStyle/>
          <a:p>
            <a:r>
              <a:rPr lang="en-IN" smtClean="0"/>
              <a:t>EGU General Assembly 2022</a:t>
            </a:r>
            <a:endParaRPr lang="en-IN"/>
          </a:p>
        </p:txBody>
      </p:sp>
      <p:sp>
        <p:nvSpPr>
          <p:cNvPr id="5" name="Slide Number Placeholder 4"/>
          <p:cNvSpPr>
            <a:spLocks noGrp="1"/>
          </p:cNvSpPr>
          <p:nvPr>
            <p:ph type="sldNum" sz="quarter" idx="12"/>
          </p:nvPr>
        </p:nvSpPr>
        <p:spPr/>
        <p:txBody>
          <a:bodyPr/>
          <a:lstStyle/>
          <a:p>
            <a:fld id="{429EE0BA-B7AB-4CAC-B25D-7629CD3726FF}" type="slidenum">
              <a:rPr lang="en-IN" smtClean="0"/>
              <a:pPr/>
              <a:t>4</a:t>
            </a:fld>
            <a:endParaRPr lang="en-IN"/>
          </a:p>
        </p:txBody>
      </p:sp>
    </p:spTree>
    <p:extLst>
      <p:ext uri="{BB962C8B-B14F-4D97-AF65-F5344CB8AC3E}">
        <p14:creationId xmlns:p14="http://schemas.microsoft.com/office/powerpoint/2010/main" xmlns="" val="42747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5541" t="3444" r="5681" b="3252"/>
          <a:stretch/>
        </p:blipFill>
        <p:spPr>
          <a:xfrm>
            <a:off x="304470" y="885824"/>
            <a:ext cx="11585987" cy="5857876"/>
          </a:xfrm>
          <a:prstGeom prst="rect">
            <a:avLst/>
          </a:prstGeom>
        </p:spPr>
      </p:pic>
      <p:sp>
        <p:nvSpPr>
          <p:cNvPr id="4" name="TextBox 3"/>
          <p:cNvSpPr txBox="1"/>
          <p:nvPr/>
        </p:nvSpPr>
        <p:spPr>
          <a:xfrm>
            <a:off x="1884899" y="362604"/>
            <a:ext cx="8372741" cy="523220"/>
          </a:xfrm>
          <a:prstGeom prst="rect">
            <a:avLst/>
          </a:prstGeom>
          <a:noFill/>
        </p:spPr>
        <p:txBody>
          <a:bodyPr wrap="none" rtlCol="0">
            <a:spAutoFit/>
          </a:bodyPr>
          <a:lstStyle/>
          <a:p>
            <a:r>
              <a:rPr lang="en-IN" sz="2800" b="1" dirty="0" smtClean="0"/>
              <a:t>Selected Simple Meteorite Impact Craters for the </a:t>
            </a:r>
            <a:r>
              <a:rPr lang="en-IN" sz="2800" b="1" dirty="0"/>
              <a:t>s</a:t>
            </a:r>
            <a:r>
              <a:rPr lang="en-IN" sz="2800" b="1" dirty="0" smtClean="0"/>
              <a:t>tudy</a:t>
            </a:r>
            <a:endParaRPr lang="en-IN" sz="2800" b="1" dirty="0"/>
          </a:p>
        </p:txBody>
      </p:sp>
      <p:sp>
        <p:nvSpPr>
          <p:cNvPr id="3" name="Date Placeholder 2"/>
          <p:cNvSpPr>
            <a:spLocks noGrp="1"/>
          </p:cNvSpPr>
          <p:nvPr>
            <p:ph type="dt" sz="half" idx="10"/>
          </p:nvPr>
        </p:nvSpPr>
        <p:spPr/>
        <p:txBody>
          <a:bodyPr/>
          <a:lstStyle/>
          <a:p>
            <a:r>
              <a:rPr lang="en-US" smtClean="0"/>
              <a:t>26/05/2022</a:t>
            </a:r>
            <a:endParaRPr lang="en-IN"/>
          </a:p>
        </p:txBody>
      </p:sp>
      <p:sp>
        <p:nvSpPr>
          <p:cNvPr id="5" name="Footer Placeholder 4"/>
          <p:cNvSpPr>
            <a:spLocks noGrp="1"/>
          </p:cNvSpPr>
          <p:nvPr>
            <p:ph type="ftr" sz="quarter" idx="11"/>
          </p:nvPr>
        </p:nvSpPr>
        <p:spPr/>
        <p:txBody>
          <a:bodyPr/>
          <a:lstStyle/>
          <a:p>
            <a:r>
              <a:rPr lang="en-IN" smtClean="0"/>
              <a:t>EGU General Assembly 2022</a:t>
            </a:r>
            <a:endParaRPr lang="en-IN"/>
          </a:p>
        </p:txBody>
      </p:sp>
      <p:sp>
        <p:nvSpPr>
          <p:cNvPr id="6" name="Slide Number Placeholder 5"/>
          <p:cNvSpPr>
            <a:spLocks noGrp="1"/>
          </p:cNvSpPr>
          <p:nvPr>
            <p:ph type="sldNum" sz="quarter" idx="12"/>
          </p:nvPr>
        </p:nvSpPr>
        <p:spPr/>
        <p:txBody>
          <a:bodyPr/>
          <a:lstStyle/>
          <a:p>
            <a:fld id="{429EE0BA-B7AB-4CAC-B25D-7629CD3726FF}" type="slidenum">
              <a:rPr lang="en-IN" smtClean="0"/>
              <a:pPr/>
              <a:t>5</a:t>
            </a:fld>
            <a:endParaRPr lang="en-IN"/>
          </a:p>
        </p:txBody>
      </p:sp>
    </p:spTree>
    <p:extLst>
      <p:ext uri="{BB962C8B-B14F-4D97-AF65-F5344CB8AC3E}">
        <p14:creationId xmlns:p14="http://schemas.microsoft.com/office/powerpoint/2010/main" xmlns="" val="4107208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9514" t="3131" r="9522" b="3540"/>
          <a:stretch/>
        </p:blipFill>
        <p:spPr>
          <a:xfrm>
            <a:off x="522327" y="657226"/>
            <a:ext cx="11184940" cy="6200774"/>
          </a:xfrm>
          <a:prstGeom prst="rect">
            <a:avLst/>
          </a:prstGeom>
        </p:spPr>
      </p:pic>
      <p:sp>
        <p:nvSpPr>
          <p:cNvPr id="3" name="TextBox 2"/>
          <p:cNvSpPr txBox="1"/>
          <p:nvPr/>
        </p:nvSpPr>
        <p:spPr>
          <a:xfrm>
            <a:off x="948799" y="134006"/>
            <a:ext cx="10331996" cy="523220"/>
          </a:xfrm>
          <a:prstGeom prst="rect">
            <a:avLst/>
          </a:prstGeom>
          <a:noFill/>
        </p:spPr>
        <p:txBody>
          <a:bodyPr wrap="none" rtlCol="0">
            <a:spAutoFit/>
          </a:bodyPr>
          <a:lstStyle/>
          <a:p>
            <a:r>
              <a:rPr lang="en-IN" sz="2800" b="1" dirty="0" smtClean="0"/>
              <a:t>Geological province of the selected Simple Meteorite Impact Craters</a:t>
            </a:r>
            <a:endParaRPr lang="en-IN" sz="2800" b="1" dirty="0"/>
          </a:p>
        </p:txBody>
      </p:sp>
      <p:sp>
        <p:nvSpPr>
          <p:cNvPr id="4" name="Date Placeholder 3"/>
          <p:cNvSpPr>
            <a:spLocks noGrp="1"/>
          </p:cNvSpPr>
          <p:nvPr>
            <p:ph type="dt" sz="half" idx="10"/>
          </p:nvPr>
        </p:nvSpPr>
        <p:spPr/>
        <p:txBody>
          <a:bodyPr/>
          <a:lstStyle/>
          <a:p>
            <a:r>
              <a:rPr lang="en-US" smtClean="0"/>
              <a:t>26/05/2022</a:t>
            </a:r>
            <a:endParaRPr lang="en-IN"/>
          </a:p>
        </p:txBody>
      </p:sp>
      <p:sp>
        <p:nvSpPr>
          <p:cNvPr id="5" name="Footer Placeholder 4"/>
          <p:cNvSpPr>
            <a:spLocks noGrp="1"/>
          </p:cNvSpPr>
          <p:nvPr>
            <p:ph type="ftr" sz="quarter" idx="11"/>
          </p:nvPr>
        </p:nvSpPr>
        <p:spPr/>
        <p:txBody>
          <a:bodyPr/>
          <a:lstStyle/>
          <a:p>
            <a:r>
              <a:rPr lang="en-IN" smtClean="0"/>
              <a:t>EGU General Assembly 2022</a:t>
            </a:r>
            <a:endParaRPr lang="en-IN"/>
          </a:p>
        </p:txBody>
      </p:sp>
      <p:sp>
        <p:nvSpPr>
          <p:cNvPr id="6" name="Slide Number Placeholder 5"/>
          <p:cNvSpPr>
            <a:spLocks noGrp="1"/>
          </p:cNvSpPr>
          <p:nvPr>
            <p:ph type="sldNum" sz="quarter" idx="12"/>
          </p:nvPr>
        </p:nvSpPr>
        <p:spPr/>
        <p:txBody>
          <a:bodyPr/>
          <a:lstStyle/>
          <a:p>
            <a:fld id="{429EE0BA-B7AB-4CAC-B25D-7629CD3726FF}" type="slidenum">
              <a:rPr lang="en-IN" smtClean="0"/>
              <a:pPr/>
              <a:t>6</a:t>
            </a:fld>
            <a:endParaRPr lang="en-IN"/>
          </a:p>
        </p:txBody>
      </p:sp>
    </p:spTree>
    <p:extLst>
      <p:ext uri="{BB962C8B-B14F-4D97-AF65-F5344CB8AC3E}">
        <p14:creationId xmlns:p14="http://schemas.microsoft.com/office/powerpoint/2010/main" xmlns="" val="1906663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32052" y="1284921"/>
            <a:ext cx="11394959" cy="5358765"/>
            <a:chOff x="432053" y="1113471"/>
            <a:chExt cx="11394959" cy="5358765"/>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32053" y="1113471"/>
              <a:ext cx="11394959" cy="5358765"/>
            </a:xfrm>
            <a:prstGeom prst="rect">
              <a:avLst/>
            </a:prstGeom>
          </p:spPr>
        </p:pic>
        <p:sp>
          <p:nvSpPr>
            <p:cNvPr id="3" name="Rectangle 2"/>
            <p:cNvSpPr/>
            <p:nvPr/>
          </p:nvSpPr>
          <p:spPr>
            <a:xfrm>
              <a:off x="8701089" y="2986090"/>
              <a:ext cx="2900362" cy="4143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i="1" u="sng" dirty="0" smtClean="0">
                  <a:solidFill>
                    <a:schemeClr val="tx1"/>
                  </a:solidFill>
                  <a:latin typeface="Arial" panose="020B0604020202020204" pitchFamily="34" charset="0"/>
                  <a:cs typeface="Arial" panose="020B0604020202020204" pitchFamily="34" charset="0"/>
                </a:rPr>
                <a:t>Pike (1977) &amp; </a:t>
              </a:r>
              <a:r>
                <a:rPr lang="en-IN" sz="1600" i="1" u="sng" dirty="0" err="1" smtClean="0">
                  <a:solidFill>
                    <a:schemeClr val="tx1"/>
                  </a:solidFill>
                  <a:latin typeface="Arial" panose="020B0604020202020204" pitchFamily="34" charset="0"/>
                  <a:cs typeface="Arial" panose="020B0604020202020204" pitchFamily="34" charset="0"/>
                </a:rPr>
                <a:t>Dence</a:t>
              </a:r>
              <a:r>
                <a:rPr lang="en-IN" sz="1600" i="1" u="sng" dirty="0" smtClean="0">
                  <a:solidFill>
                    <a:schemeClr val="tx1"/>
                  </a:solidFill>
                  <a:latin typeface="Arial" panose="020B0604020202020204" pitchFamily="34" charset="0"/>
                  <a:cs typeface="Arial" panose="020B0604020202020204" pitchFamily="34" charset="0"/>
                </a:rPr>
                <a:t> (1977)</a:t>
              </a:r>
            </a:p>
            <a:p>
              <a:pPr algn="ctr"/>
              <a:r>
                <a:rPr lang="en-IN" sz="1200" i="1" dirty="0" smtClean="0">
                  <a:solidFill>
                    <a:schemeClr val="tx1"/>
                  </a:solidFill>
                  <a:latin typeface="Arial" panose="020B0604020202020204" pitchFamily="34" charset="0"/>
                  <a:cs typeface="Arial" panose="020B0604020202020204" pitchFamily="34" charset="0"/>
                </a:rPr>
                <a:t>Crater depth (relief)</a:t>
              </a:r>
              <a:endParaRPr lang="en-IN" sz="1200" i="1" dirty="0">
                <a:solidFill>
                  <a:schemeClr val="tx1"/>
                </a:solidFill>
                <a:latin typeface="Arial" panose="020B0604020202020204" pitchFamily="34" charset="0"/>
                <a:cs typeface="Arial" panose="020B0604020202020204" pitchFamily="34" charset="0"/>
              </a:endParaRPr>
            </a:p>
          </p:txBody>
        </p:sp>
      </p:grpSp>
      <p:sp>
        <p:nvSpPr>
          <p:cNvPr id="5" name="TextBox 4"/>
          <p:cNvSpPr txBox="1"/>
          <p:nvPr/>
        </p:nvSpPr>
        <p:spPr>
          <a:xfrm>
            <a:off x="5033333" y="205444"/>
            <a:ext cx="2192395" cy="523220"/>
          </a:xfrm>
          <a:prstGeom prst="rect">
            <a:avLst/>
          </a:prstGeom>
          <a:noFill/>
        </p:spPr>
        <p:txBody>
          <a:bodyPr wrap="none" rtlCol="0">
            <a:spAutoFit/>
          </a:bodyPr>
          <a:lstStyle/>
          <a:p>
            <a:r>
              <a:rPr lang="en-IN" sz="2800" b="1" dirty="0" smtClean="0"/>
              <a:t>Methodology</a:t>
            </a:r>
            <a:endParaRPr lang="en-IN" sz="2800" b="1" dirty="0"/>
          </a:p>
        </p:txBody>
      </p:sp>
      <p:sp>
        <p:nvSpPr>
          <p:cNvPr id="6" name="Date Placeholder 5"/>
          <p:cNvSpPr>
            <a:spLocks noGrp="1"/>
          </p:cNvSpPr>
          <p:nvPr>
            <p:ph type="dt" sz="half" idx="10"/>
          </p:nvPr>
        </p:nvSpPr>
        <p:spPr/>
        <p:txBody>
          <a:bodyPr/>
          <a:lstStyle/>
          <a:p>
            <a:r>
              <a:rPr lang="en-US" smtClean="0"/>
              <a:t>26/05/2022</a:t>
            </a:r>
            <a:endParaRPr lang="en-IN"/>
          </a:p>
        </p:txBody>
      </p:sp>
      <p:sp>
        <p:nvSpPr>
          <p:cNvPr id="7" name="Footer Placeholder 6"/>
          <p:cNvSpPr>
            <a:spLocks noGrp="1"/>
          </p:cNvSpPr>
          <p:nvPr>
            <p:ph type="ftr" sz="quarter" idx="11"/>
          </p:nvPr>
        </p:nvSpPr>
        <p:spPr/>
        <p:txBody>
          <a:bodyPr/>
          <a:lstStyle/>
          <a:p>
            <a:r>
              <a:rPr lang="en-IN" smtClean="0"/>
              <a:t>EGU General Assembly 2022</a:t>
            </a:r>
            <a:endParaRPr lang="en-IN"/>
          </a:p>
        </p:txBody>
      </p:sp>
      <p:sp>
        <p:nvSpPr>
          <p:cNvPr id="8" name="Slide Number Placeholder 7"/>
          <p:cNvSpPr>
            <a:spLocks noGrp="1"/>
          </p:cNvSpPr>
          <p:nvPr>
            <p:ph type="sldNum" sz="quarter" idx="12"/>
          </p:nvPr>
        </p:nvSpPr>
        <p:spPr/>
        <p:txBody>
          <a:bodyPr/>
          <a:lstStyle/>
          <a:p>
            <a:fld id="{429EE0BA-B7AB-4CAC-B25D-7629CD3726FF}" type="slidenum">
              <a:rPr lang="en-IN" smtClean="0"/>
              <a:pPr/>
              <a:t>7</a:t>
            </a:fld>
            <a:endParaRPr lang="en-IN"/>
          </a:p>
        </p:txBody>
      </p:sp>
    </p:spTree>
    <p:extLst>
      <p:ext uri="{BB962C8B-B14F-4D97-AF65-F5344CB8AC3E}">
        <p14:creationId xmlns:p14="http://schemas.microsoft.com/office/powerpoint/2010/main" xmlns="" val="35613703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66424" y="1086993"/>
            <a:ext cx="9660248" cy="5499544"/>
          </a:xfrm>
          <a:prstGeom prst="rect">
            <a:avLst/>
          </a:prstGeom>
        </p:spPr>
      </p:pic>
      <p:sp>
        <p:nvSpPr>
          <p:cNvPr id="3" name="TextBox 2"/>
          <p:cNvSpPr txBox="1"/>
          <p:nvPr/>
        </p:nvSpPr>
        <p:spPr>
          <a:xfrm>
            <a:off x="1997124" y="248306"/>
            <a:ext cx="8198848" cy="523220"/>
          </a:xfrm>
          <a:prstGeom prst="rect">
            <a:avLst/>
          </a:prstGeom>
          <a:noFill/>
        </p:spPr>
        <p:txBody>
          <a:bodyPr wrap="none" rtlCol="0">
            <a:spAutoFit/>
          </a:bodyPr>
          <a:lstStyle/>
          <a:p>
            <a:r>
              <a:rPr lang="en-IN" sz="2800" b="1" dirty="0" smtClean="0"/>
              <a:t>The temporal limit of craters in different climatic zone</a:t>
            </a:r>
            <a:endParaRPr lang="en-IN" sz="2800" b="1" dirty="0"/>
          </a:p>
        </p:txBody>
      </p:sp>
      <p:sp>
        <p:nvSpPr>
          <p:cNvPr id="4" name="Date Placeholder 3"/>
          <p:cNvSpPr>
            <a:spLocks noGrp="1"/>
          </p:cNvSpPr>
          <p:nvPr>
            <p:ph type="dt" sz="half" idx="10"/>
          </p:nvPr>
        </p:nvSpPr>
        <p:spPr/>
        <p:txBody>
          <a:bodyPr/>
          <a:lstStyle/>
          <a:p>
            <a:r>
              <a:rPr lang="en-US" smtClean="0"/>
              <a:t>26/05/2022</a:t>
            </a:r>
            <a:endParaRPr lang="en-IN"/>
          </a:p>
        </p:txBody>
      </p:sp>
      <p:sp>
        <p:nvSpPr>
          <p:cNvPr id="5" name="Footer Placeholder 4"/>
          <p:cNvSpPr>
            <a:spLocks noGrp="1"/>
          </p:cNvSpPr>
          <p:nvPr>
            <p:ph type="ftr" sz="quarter" idx="11"/>
          </p:nvPr>
        </p:nvSpPr>
        <p:spPr/>
        <p:txBody>
          <a:bodyPr/>
          <a:lstStyle/>
          <a:p>
            <a:r>
              <a:rPr lang="en-IN" smtClean="0"/>
              <a:t>EGU General Assembly 2022</a:t>
            </a:r>
            <a:endParaRPr lang="en-IN"/>
          </a:p>
        </p:txBody>
      </p:sp>
      <p:sp>
        <p:nvSpPr>
          <p:cNvPr id="6" name="Slide Number Placeholder 5"/>
          <p:cNvSpPr>
            <a:spLocks noGrp="1"/>
          </p:cNvSpPr>
          <p:nvPr>
            <p:ph type="sldNum" sz="quarter" idx="12"/>
          </p:nvPr>
        </p:nvSpPr>
        <p:spPr/>
        <p:txBody>
          <a:bodyPr/>
          <a:lstStyle/>
          <a:p>
            <a:fld id="{429EE0BA-B7AB-4CAC-B25D-7629CD3726FF}" type="slidenum">
              <a:rPr lang="en-IN" smtClean="0"/>
              <a:pPr/>
              <a:t>8</a:t>
            </a:fld>
            <a:endParaRPr lang="en-IN"/>
          </a:p>
        </p:txBody>
      </p:sp>
    </p:spTree>
    <p:extLst>
      <p:ext uri="{BB962C8B-B14F-4D97-AF65-F5344CB8AC3E}">
        <p14:creationId xmlns:p14="http://schemas.microsoft.com/office/powerpoint/2010/main" xmlns="" val="13633572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3024" y="534055"/>
            <a:ext cx="5129481" cy="523220"/>
          </a:xfrm>
          <a:prstGeom prst="rect">
            <a:avLst/>
          </a:prstGeom>
          <a:noFill/>
        </p:spPr>
        <p:txBody>
          <a:bodyPr wrap="none" rtlCol="0">
            <a:spAutoFit/>
          </a:bodyPr>
          <a:lstStyle/>
          <a:p>
            <a:r>
              <a:rPr lang="en-IN" sz="2800" b="1" dirty="0" smtClean="0"/>
              <a:t>Estimation of erosion efficacy (s):</a:t>
            </a:r>
            <a:endParaRPr lang="en-IN" sz="2800" b="1" dirty="0"/>
          </a:p>
        </p:txBody>
      </p:sp>
      <p:sp>
        <p:nvSpPr>
          <p:cNvPr id="4" name="TextBox 3"/>
          <p:cNvSpPr txBox="1"/>
          <p:nvPr/>
        </p:nvSpPr>
        <p:spPr>
          <a:xfrm>
            <a:off x="691624" y="1288734"/>
            <a:ext cx="10924114" cy="769441"/>
          </a:xfrm>
          <a:prstGeom prst="rect">
            <a:avLst/>
          </a:prstGeom>
          <a:noFill/>
        </p:spPr>
        <p:txBody>
          <a:bodyPr wrap="square" rtlCol="0">
            <a:spAutoFit/>
          </a:bodyPr>
          <a:lstStyle/>
          <a:p>
            <a:pPr algn="just"/>
            <a:r>
              <a:rPr lang="en-IN" sz="2200" dirty="0" smtClean="0"/>
              <a:t>Erosion efficacy is a quantitative measure that defines the extent of erosion of an entity while taking into accounts the respective climatic regimes</a:t>
            </a:r>
            <a:endParaRPr lang="en-IN" sz="2200" dirty="0"/>
          </a:p>
        </p:txBody>
      </p:sp>
      <p:graphicFrame>
        <p:nvGraphicFramePr>
          <p:cNvPr id="5" name="Table 4"/>
          <p:cNvGraphicFramePr>
            <a:graphicFrameLocks noGrp="1"/>
          </p:cNvGraphicFramePr>
          <p:nvPr>
            <p:extLst>
              <p:ext uri="{D42A27DB-BD31-4B8C-83A1-F6EECF244321}">
                <p14:modId xmlns:p14="http://schemas.microsoft.com/office/powerpoint/2010/main" xmlns="" val="4081595215"/>
              </p:ext>
            </p:extLst>
          </p:nvPr>
        </p:nvGraphicFramePr>
        <p:xfrm>
          <a:off x="900907" y="2432567"/>
          <a:ext cx="10358440" cy="1660144"/>
        </p:xfrm>
        <a:graphic>
          <a:graphicData uri="http://schemas.openxmlformats.org/drawingml/2006/table">
            <a:tbl>
              <a:tblPr bandRow="1">
                <a:tableStyleId>{5C22544A-7EE6-4342-B048-85BDC9FD1C3A}</a:tableStyleId>
              </a:tblPr>
              <a:tblGrid>
                <a:gridCol w="1726037"/>
                <a:gridCol w="1726037"/>
                <a:gridCol w="1726037"/>
                <a:gridCol w="1726037"/>
                <a:gridCol w="1727146"/>
                <a:gridCol w="1727146"/>
              </a:tblGrid>
              <a:tr h="487620">
                <a:tc>
                  <a:txBody>
                    <a:bodyPr/>
                    <a:lstStyle/>
                    <a:p>
                      <a:pPr algn="ctr">
                        <a:lnSpc>
                          <a:spcPct val="107000"/>
                        </a:lnSpc>
                        <a:spcAft>
                          <a:spcPts val="800"/>
                        </a:spcAft>
                      </a:pPr>
                      <a:r>
                        <a:rPr lang="en-US" sz="2000" b="1" dirty="0">
                          <a:effectLst/>
                        </a:rPr>
                        <a:t>Climate zone</a:t>
                      </a:r>
                      <a:endParaRPr lang="en-IN" sz="2000" b="1" dirty="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n-US" sz="2000" b="1" dirty="0">
                          <a:effectLst/>
                        </a:rPr>
                        <a:t>Equatorial rainy</a:t>
                      </a:r>
                      <a:endParaRPr lang="en-IN" sz="2000" b="1" dirty="0">
                        <a:effectLst/>
                        <a:latin typeface="Calibri" panose="020F0502020204030204" pitchFamily="34" charset="0"/>
                        <a:ea typeface="Calibri" panose="020F0502020204030204" pitchFamily="34" charset="0"/>
                      </a:endParaRPr>
                    </a:p>
                  </a:txBody>
                  <a:tcPr marL="68580" marR="68580" marT="0" marB="0">
                    <a:solidFill>
                      <a:schemeClr val="accent6">
                        <a:lumMod val="75000"/>
                      </a:schemeClr>
                    </a:solidFill>
                  </a:tcPr>
                </a:tc>
                <a:tc>
                  <a:txBody>
                    <a:bodyPr/>
                    <a:lstStyle/>
                    <a:p>
                      <a:pPr algn="ctr">
                        <a:lnSpc>
                          <a:spcPct val="107000"/>
                        </a:lnSpc>
                        <a:spcAft>
                          <a:spcPts val="800"/>
                        </a:spcAft>
                      </a:pPr>
                      <a:r>
                        <a:rPr lang="en-US" sz="2000" b="1" dirty="0">
                          <a:effectLst/>
                        </a:rPr>
                        <a:t>Subtropical arid</a:t>
                      </a:r>
                      <a:endParaRPr lang="en-IN" sz="2000" b="1" dirty="0">
                        <a:effectLst/>
                        <a:latin typeface="Calibri" panose="020F0502020204030204" pitchFamily="34" charset="0"/>
                        <a:ea typeface="Calibri" panose="020F0502020204030204" pitchFamily="34" charset="0"/>
                      </a:endParaRPr>
                    </a:p>
                  </a:txBody>
                  <a:tcPr marL="68580" marR="68580" marT="0" marB="0">
                    <a:solidFill>
                      <a:schemeClr val="accent4">
                        <a:lumMod val="75000"/>
                      </a:schemeClr>
                    </a:solidFill>
                  </a:tcPr>
                </a:tc>
                <a:tc>
                  <a:txBody>
                    <a:bodyPr/>
                    <a:lstStyle/>
                    <a:p>
                      <a:pPr algn="ctr">
                        <a:lnSpc>
                          <a:spcPct val="107000"/>
                        </a:lnSpc>
                        <a:spcAft>
                          <a:spcPts val="800"/>
                        </a:spcAft>
                      </a:pPr>
                      <a:r>
                        <a:rPr lang="en-US" sz="2000" b="1" dirty="0">
                          <a:effectLst/>
                        </a:rPr>
                        <a:t>Warm temperate</a:t>
                      </a:r>
                      <a:endParaRPr lang="en-IN" sz="2000" b="1" dirty="0">
                        <a:effectLst/>
                        <a:latin typeface="Calibri" panose="020F0502020204030204" pitchFamily="34" charset="0"/>
                        <a:ea typeface="Calibri" panose="020F0502020204030204" pitchFamily="34" charset="0"/>
                      </a:endParaRPr>
                    </a:p>
                  </a:txBody>
                  <a:tcPr marL="68580" marR="68580" marT="0" marB="0">
                    <a:solidFill>
                      <a:schemeClr val="accent2">
                        <a:lumMod val="75000"/>
                      </a:schemeClr>
                    </a:solidFill>
                  </a:tcPr>
                </a:tc>
                <a:tc>
                  <a:txBody>
                    <a:bodyPr/>
                    <a:lstStyle/>
                    <a:p>
                      <a:pPr algn="ctr">
                        <a:lnSpc>
                          <a:spcPct val="107000"/>
                        </a:lnSpc>
                        <a:spcAft>
                          <a:spcPts val="800"/>
                        </a:spcAft>
                      </a:pPr>
                      <a:r>
                        <a:rPr lang="en-US" sz="2000" b="1" dirty="0">
                          <a:effectLst/>
                        </a:rPr>
                        <a:t>Cold temperate</a:t>
                      </a:r>
                      <a:endParaRPr lang="en-IN" sz="2000" b="1" dirty="0">
                        <a:effectLst/>
                        <a:latin typeface="Calibri" panose="020F0502020204030204" pitchFamily="34" charset="0"/>
                        <a:ea typeface="Calibri" panose="020F0502020204030204" pitchFamily="34" charset="0"/>
                      </a:endParaRPr>
                    </a:p>
                  </a:txBody>
                  <a:tcPr marL="68580" marR="68580" marT="0" marB="0">
                    <a:solidFill>
                      <a:srgbClr val="FF0000"/>
                    </a:solidFill>
                  </a:tcPr>
                </a:tc>
                <a:tc>
                  <a:txBody>
                    <a:bodyPr/>
                    <a:lstStyle/>
                    <a:p>
                      <a:pPr algn="ctr">
                        <a:lnSpc>
                          <a:spcPct val="107000"/>
                        </a:lnSpc>
                        <a:spcAft>
                          <a:spcPts val="800"/>
                        </a:spcAft>
                      </a:pPr>
                      <a:r>
                        <a:rPr lang="en-US" sz="2000" b="1" dirty="0">
                          <a:effectLst/>
                        </a:rPr>
                        <a:t>Polar</a:t>
                      </a:r>
                      <a:endParaRPr lang="en-IN" sz="2000" b="1" dirty="0">
                        <a:effectLst/>
                        <a:latin typeface="Calibri" panose="020F0502020204030204" pitchFamily="34" charset="0"/>
                        <a:ea typeface="Calibri" panose="020F0502020204030204" pitchFamily="34" charset="0"/>
                      </a:endParaRPr>
                    </a:p>
                  </a:txBody>
                  <a:tcPr marL="68580" marR="68580" marT="0" marB="0">
                    <a:solidFill>
                      <a:schemeClr val="accent1">
                        <a:lumMod val="75000"/>
                      </a:schemeClr>
                    </a:solidFill>
                  </a:tcPr>
                </a:tc>
              </a:tr>
              <a:tr h="753456">
                <a:tc>
                  <a:txBody>
                    <a:bodyPr/>
                    <a:lstStyle/>
                    <a:p>
                      <a:pPr algn="ctr">
                        <a:lnSpc>
                          <a:spcPct val="107000"/>
                        </a:lnSpc>
                        <a:spcAft>
                          <a:spcPts val="800"/>
                        </a:spcAft>
                      </a:pPr>
                      <a:r>
                        <a:rPr lang="en-US" sz="2000" dirty="0" smtClean="0">
                          <a:effectLst/>
                        </a:rPr>
                        <a:t>Erosion</a:t>
                      </a:r>
                      <a:r>
                        <a:rPr lang="en-US" sz="2000" baseline="0" dirty="0" smtClean="0">
                          <a:effectLst/>
                        </a:rPr>
                        <a:t> </a:t>
                      </a:r>
                      <a:r>
                        <a:rPr lang="en-US" sz="2000" dirty="0" smtClean="0">
                          <a:effectLst/>
                        </a:rPr>
                        <a:t>efficacy </a:t>
                      </a:r>
                      <a:r>
                        <a:rPr lang="en-US" sz="2000" dirty="0">
                          <a:effectLst/>
                        </a:rPr>
                        <a:t>values</a:t>
                      </a:r>
                      <a:endParaRPr lang="en-IN" sz="20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1400"/>
                        </a:spcAft>
                      </a:pPr>
                      <a:r>
                        <a:rPr lang="en-US" sz="2000" dirty="0">
                          <a:effectLst/>
                        </a:rPr>
                        <a:t> </a:t>
                      </a:r>
                      <a:endParaRPr lang="en-IN" sz="2000" dirty="0">
                        <a:effectLst/>
                      </a:endParaRPr>
                    </a:p>
                    <a:p>
                      <a:pPr algn="ctr">
                        <a:lnSpc>
                          <a:spcPct val="107000"/>
                        </a:lnSpc>
                        <a:spcBef>
                          <a:spcPts val="1400"/>
                        </a:spcBef>
                        <a:spcAft>
                          <a:spcPts val="800"/>
                        </a:spcAft>
                      </a:pPr>
                      <a:r>
                        <a:rPr lang="en-US" sz="2000" dirty="0">
                          <a:effectLst/>
                        </a:rPr>
                        <a:t>0.62</a:t>
                      </a:r>
                      <a:endParaRPr lang="en-IN" sz="2000" dirty="0">
                        <a:effectLst/>
                        <a:latin typeface="Calibri" panose="020F0502020204030204" pitchFamily="34" charset="0"/>
                        <a:ea typeface="Calibri" panose="020F0502020204030204" pitchFamily="34" charset="0"/>
                      </a:endParaRPr>
                    </a:p>
                  </a:txBody>
                  <a:tcPr marL="68580" marR="68580" marT="0" marB="0" anchor="ctr">
                    <a:solidFill>
                      <a:schemeClr val="accent6">
                        <a:lumMod val="60000"/>
                        <a:lumOff val="40000"/>
                      </a:schemeClr>
                    </a:solidFill>
                  </a:tcPr>
                </a:tc>
                <a:tc>
                  <a:txBody>
                    <a:bodyPr/>
                    <a:lstStyle/>
                    <a:p>
                      <a:pPr algn="ctr">
                        <a:lnSpc>
                          <a:spcPct val="107000"/>
                        </a:lnSpc>
                        <a:spcAft>
                          <a:spcPts val="1400"/>
                        </a:spcAft>
                        <a:tabLst>
                          <a:tab pos="221615" algn="l"/>
                          <a:tab pos="426085" algn="ctr"/>
                        </a:tabLst>
                      </a:pPr>
                      <a:r>
                        <a:rPr lang="en-US" sz="2000" dirty="0">
                          <a:effectLst/>
                        </a:rPr>
                        <a:t> </a:t>
                      </a:r>
                      <a:endParaRPr lang="en-IN" sz="2000" dirty="0">
                        <a:effectLst/>
                      </a:endParaRPr>
                    </a:p>
                    <a:p>
                      <a:pPr algn="ctr">
                        <a:lnSpc>
                          <a:spcPct val="107000"/>
                        </a:lnSpc>
                        <a:spcBef>
                          <a:spcPts val="1400"/>
                        </a:spcBef>
                        <a:spcAft>
                          <a:spcPts val="800"/>
                        </a:spcAft>
                        <a:tabLst>
                          <a:tab pos="221615" algn="l"/>
                          <a:tab pos="426085" algn="ctr"/>
                        </a:tabLst>
                      </a:pPr>
                      <a:r>
                        <a:rPr lang="en-US" sz="2000" dirty="0">
                          <a:effectLst/>
                        </a:rPr>
                        <a:t>0.3</a:t>
                      </a:r>
                      <a:endParaRPr lang="en-IN" sz="2000" dirty="0">
                        <a:effectLst/>
                        <a:latin typeface="Calibri" panose="020F0502020204030204" pitchFamily="34" charset="0"/>
                        <a:ea typeface="Calibri" panose="020F0502020204030204" pitchFamily="34" charset="0"/>
                      </a:endParaRPr>
                    </a:p>
                  </a:txBody>
                  <a:tcPr marL="68580" marR="68580" marT="0" marB="0" anchor="ctr">
                    <a:solidFill>
                      <a:schemeClr val="accent4">
                        <a:lumMod val="40000"/>
                        <a:lumOff val="60000"/>
                      </a:schemeClr>
                    </a:solidFill>
                  </a:tcPr>
                </a:tc>
                <a:tc>
                  <a:txBody>
                    <a:bodyPr/>
                    <a:lstStyle/>
                    <a:p>
                      <a:pPr algn="ctr">
                        <a:lnSpc>
                          <a:spcPct val="107000"/>
                        </a:lnSpc>
                        <a:spcAft>
                          <a:spcPts val="1400"/>
                        </a:spcAft>
                      </a:pPr>
                      <a:r>
                        <a:rPr lang="en-US" sz="2000" dirty="0">
                          <a:effectLst/>
                        </a:rPr>
                        <a:t> </a:t>
                      </a:r>
                      <a:endParaRPr lang="en-IN" sz="2000" dirty="0">
                        <a:effectLst/>
                      </a:endParaRPr>
                    </a:p>
                    <a:p>
                      <a:pPr algn="ctr">
                        <a:lnSpc>
                          <a:spcPct val="107000"/>
                        </a:lnSpc>
                        <a:spcBef>
                          <a:spcPts val="1400"/>
                        </a:spcBef>
                        <a:spcAft>
                          <a:spcPts val="800"/>
                        </a:spcAft>
                      </a:pPr>
                      <a:r>
                        <a:rPr lang="en-US" sz="2000" dirty="0">
                          <a:effectLst/>
                        </a:rPr>
                        <a:t>0.3</a:t>
                      </a:r>
                      <a:endParaRPr lang="en-IN" sz="2000" dirty="0">
                        <a:effectLst/>
                        <a:latin typeface="Calibri" panose="020F0502020204030204" pitchFamily="34" charset="0"/>
                        <a:ea typeface="Calibri" panose="020F0502020204030204" pitchFamily="34" charset="0"/>
                      </a:endParaRPr>
                    </a:p>
                  </a:txBody>
                  <a:tcPr marL="68580" marR="68580" marT="0" marB="0" anchor="ctr">
                    <a:solidFill>
                      <a:schemeClr val="accent2">
                        <a:lumMod val="40000"/>
                        <a:lumOff val="60000"/>
                      </a:schemeClr>
                    </a:solidFill>
                  </a:tcPr>
                </a:tc>
                <a:tc>
                  <a:txBody>
                    <a:bodyPr/>
                    <a:lstStyle/>
                    <a:p>
                      <a:pPr algn="ctr">
                        <a:lnSpc>
                          <a:spcPct val="107000"/>
                        </a:lnSpc>
                        <a:spcAft>
                          <a:spcPts val="1400"/>
                        </a:spcAft>
                      </a:pPr>
                      <a:r>
                        <a:rPr lang="en-US" sz="2000" dirty="0">
                          <a:effectLst/>
                        </a:rPr>
                        <a:t> </a:t>
                      </a:r>
                      <a:endParaRPr lang="en-IN" sz="2000" dirty="0">
                        <a:effectLst/>
                      </a:endParaRPr>
                    </a:p>
                    <a:p>
                      <a:pPr algn="ctr">
                        <a:lnSpc>
                          <a:spcPct val="107000"/>
                        </a:lnSpc>
                        <a:spcBef>
                          <a:spcPts val="1400"/>
                        </a:spcBef>
                        <a:spcAft>
                          <a:spcPts val="800"/>
                        </a:spcAft>
                      </a:pPr>
                      <a:r>
                        <a:rPr lang="en-US" sz="2000" dirty="0">
                          <a:effectLst/>
                        </a:rPr>
                        <a:t>0.13</a:t>
                      </a:r>
                      <a:endParaRPr lang="en-IN" sz="2000" dirty="0">
                        <a:effectLst/>
                        <a:latin typeface="Calibri" panose="020F0502020204030204" pitchFamily="34" charset="0"/>
                        <a:ea typeface="Calibri" panose="020F0502020204030204" pitchFamily="34" charset="0"/>
                      </a:endParaRPr>
                    </a:p>
                  </a:txBody>
                  <a:tcPr marL="68580" marR="68580" marT="0" marB="0" anchor="ctr">
                    <a:solidFill>
                      <a:srgbClr val="FF5050"/>
                    </a:solidFill>
                  </a:tcPr>
                </a:tc>
                <a:tc>
                  <a:txBody>
                    <a:bodyPr/>
                    <a:lstStyle/>
                    <a:p>
                      <a:pPr algn="ctr">
                        <a:lnSpc>
                          <a:spcPct val="107000"/>
                        </a:lnSpc>
                        <a:spcAft>
                          <a:spcPts val="1400"/>
                        </a:spcAft>
                      </a:pPr>
                      <a:r>
                        <a:rPr lang="en-US" sz="2000" dirty="0">
                          <a:effectLst/>
                        </a:rPr>
                        <a:t> </a:t>
                      </a:r>
                      <a:endParaRPr lang="en-IN" sz="2000" dirty="0">
                        <a:effectLst/>
                      </a:endParaRPr>
                    </a:p>
                    <a:p>
                      <a:pPr algn="ctr">
                        <a:lnSpc>
                          <a:spcPct val="107000"/>
                        </a:lnSpc>
                        <a:spcBef>
                          <a:spcPts val="1400"/>
                        </a:spcBef>
                        <a:spcAft>
                          <a:spcPts val="800"/>
                        </a:spcAft>
                      </a:pPr>
                      <a:r>
                        <a:rPr lang="en-US" sz="2000" dirty="0">
                          <a:effectLst/>
                        </a:rPr>
                        <a:t>0.13</a:t>
                      </a:r>
                      <a:endParaRPr lang="en-IN" sz="2000" dirty="0">
                        <a:effectLst/>
                        <a:latin typeface="Calibri" panose="020F0502020204030204" pitchFamily="34" charset="0"/>
                        <a:ea typeface="Calibri" panose="020F0502020204030204" pitchFamily="34" charset="0"/>
                      </a:endParaRPr>
                    </a:p>
                  </a:txBody>
                  <a:tcPr marL="68580" marR="68580" marT="0" marB="0" anchor="ctr">
                    <a:solidFill>
                      <a:schemeClr val="accent1">
                        <a:lumMod val="40000"/>
                        <a:lumOff val="60000"/>
                      </a:schemeClr>
                    </a:solidFill>
                  </a:tcPr>
                </a:tc>
              </a:tr>
            </a:tbl>
          </a:graphicData>
        </a:graphic>
      </p:graphicFrame>
      <p:sp>
        <p:nvSpPr>
          <p:cNvPr id="6" name="TextBox 5"/>
          <p:cNvSpPr txBox="1"/>
          <p:nvPr/>
        </p:nvSpPr>
        <p:spPr>
          <a:xfrm>
            <a:off x="691625" y="5153024"/>
            <a:ext cx="10924114" cy="830997"/>
          </a:xfrm>
          <a:prstGeom prst="rect">
            <a:avLst/>
          </a:prstGeom>
          <a:noFill/>
        </p:spPr>
        <p:txBody>
          <a:bodyPr wrap="square" rtlCol="0">
            <a:spAutoFit/>
          </a:bodyPr>
          <a:lstStyle/>
          <a:p>
            <a:pPr algn="just"/>
            <a:r>
              <a:rPr lang="en-US" sz="2400" dirty="0"/>
              <a:t>T</a:t>
            </a:r>
            <a:r>
              <a:rPr lang="en-US" sz="2400" dirty="0" smtClean="0"/>
              <a:t>he </a:t>
            </a:r>
            <a:r>
              <a:rPr lang="en-US" sz="2400" dirty="0"/>
              <a:t>final erosion efficacy of a crater that was in several climatic zones will be a combined effect of the many climatic zones</a:t>
            </a:r>
            <a:endParaRPr lang="en-IN" sz="2200" dirty="0"/>
          </a:p>
        </p:txBody>
      </p:sp>
      <p:sp>
        <p:nvSpPr>
          <p:cNvPr id="7" name="Rectangle 6"/>
          <p:cNvSpPr/>
          <p:nvPr/>
        </p:nvSpPr>
        <p:spPr>
          <a:xfrm>
            <a:off x="2247899" y="4380725"/>
            <a:ext cx="8024813" cy="369332"/>
          </a:xfrm>
          <a:prstGeom prst="rect">
            <a:avLst/>
          </a:prstGeom>
        </p:spPr>
        <p:txBody>
          <a:bodyPr wrap="square">
            <a:spAutoFit/>
          </a:bodyPr>
          <a:lstStyle/>
          <a:p>
            <a:r>
              <a:rPr lang="en-US" dirty="0">
                <a:ea typeface="Times New Roman" panose="02020603050405020304" pitchFamily="18" charset="0"/>
              </a:rPr>
              <a:t>Erosion efficacy values of different climatic zones (</a:t>
            </a:r>
            <a:r>
              <a:rPr lang="en-US" dirty="0" err="1">
                <a:ea typeface="Times New Roman" panose="02020603050405020304" pitchFamily="18" charset="0"/>
              </a:rPr>
              <a:t>Hergarten</a:t>
            </a:r>
            <a:r>
              <a:rPr lang="en-US" dirty="0">
                <a:ea typeface="Times New Roman" panose="02020603050405020304" pitchFamily="18" charset="0"/>
              </a:rPr>
              <a:t> and </a:t>
            </a:r>
            <a:r>
              <a:rPr lang="en-US" dirty="0" err="1">
                <a:ea typeface="Times New Roman" panose="02020603050405020304" pitchFamily="18" charset="0"/>
              </a:rPr>
              <a:t>Kenkmann</a:t>
            </a:r>
            <a:r>
              <a:rPr lang="en-US" dirty="0">
                <a:ea typeface="Times New Roman" panose="02020603050405020304" pitchFamily="18" charset="0"/>
              </a:rPr>
              <a:t> 2019)</a:t>
            </a:r>
            <a:endParaRPr lang="en-IN" dirty="0"/>
          </a:p>
        </p:txBody>
      </p:sp>
      <p:sp>
        <p:nvSpPr>
          <p:cNvPr id="8" name="Date Placeholder 7"/>
          <p:cNvSpPr>
            <a:spLocks noGrp="1"/>
          </p:cNvSpPr>
          <p:nvPr>
            <p:ph type="dt" sz="half" idx="10"/>
          </p:nvPr>
        </p:nvSpPr>
        <p:spPr/>
        <p:txBody>
          <a:bodyPr/>
          <a:lstStyle/>
          <a:p>
            <a:r>
              <a:rPr lang="en-US" smtClean="0"/>
              <a:t>26/05/2022</a:t>
            </a:r>
            <a:endParaRPr lang="en-IN"/>
          </a:p>
        </p:txBody>
      </p:sp>
      <p:sp>
        <p:nvSpPr>
          <p:cNvPr id="9" name="Footer Placeholder 8"/>
          <p:cNvSpPr>
            <a:spLocks noGrp="1"/>
          </p:cNvSpPr>
          <p:nvPr>
            <p:ph type="ftr" sz="quarter" idx="11"/>
          </p:nvPr>
        </p:nvSpPr>
        <p:spPr/>
        <p:txBody>
          <a:bodyPr/>
          <a:lstStyle/>
          <a:p>
            <a:r>
              <a:rPr lang="en-IN" smtClean="0"/>
              <a:t>EGU General Assembly 2022</a:t>
            </a:r>
            <a:endParaRPr lang="en-IN"/>
          </a:p>
        </p:txBody>
      </p:sp>
      <p:sp>
        <p:nvSpPr>
          <p:cNvPr id="10" name="Slide Number Placeholder 9"/>
          <p:cNvSpPr>
            <a:spLocks noGrp="1"/>
          </p:cNvSpPr>
          <p:nvPr>
            <p:ph type="sldNum" sz="quarter" idx="12"/>
          </p:nvPr>
        </p:nvSpPr>
        <p:spPr/>
        <p:txBody>
          <a:bodyPr/>
          <a:lstStyle/>
          <a:p>
            <a:fld id="{429EE0BA-B7AB-4CAC-B25D-7629CD3726FF}" type="slidenum">
              <a:rPr lang="en-IN" smtClean="0"/>
              <a:pPr/>
              <a:t>9</a:t>
            </a:fld>
            <a:endParaRPr lang="en-IN"/>
          </a:p>
        </p:txBody>
      </p:sp>
    </p:spTree>
    <p:extLst>
      <p:ext uri="{BB962C8B-B14F-4D97-AF65-F5344CB8AC3E}">
        <p14:creationId xmlns:p14="http://schemas.microsoft.com/office/powerpoint/2010/main" xmlns="" val="217457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590</TotalTime>
  <Words>1031</Words>
  <Application>Microsoft Office PowerPoint</Application>
  <PresentationFormat>Custom</PresentationFormat>
  <Paragraphs>434</Paragraphs>
  <Slides>15</Slides>
  <Notes>1</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Quantifying the rate of erosion of simple terrestrial meteorite impact craters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user</cp:lastModifiedBy>
  <cp:revision>41</cp:revision>
  <dcterms:created xsi:type="dcterms:W3CDTF">2021-11-23T07:26:25Z</dcterms:created>
  <dcterms:modified xsi:type="dcterms:W3CDTF">2022-05-25T04:45:25Z</dcterms:modified>
</cp:coreProperties>
</file>