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9"/>
  </p:notesMasterIdLst>
  <p:handoutMasterIdLst>
    <p:handoutMasterId r:id="rId10"/>
  </p:handoutMasterIdLst>
  <p:sldIdLst>
    <p:sldId id="307" r:id="rId2"/>
    <p:sldId id="343" r:id="rId3"/>
    <p:sldId id="354" r:id="rId4"/>
    <p:sldId id="345" r:id="rId5"/>
    <p:sldId id="344" r:id="rId6"/>
    <p:sldId id="348" r:id="rId7"/>
    <p:sldId id="355" r:id="rId8"/>
  </p:sldIdLst>
  <p:sldSz cx="12192000" cy="6858000"/>
  <p:notesSz cx="6858000" cy="9144000"/>
  <p:custDataLst>
    <p:tags r:id="rId11"/>
  </p:custDataLst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hristina Drimmel" initials="CD" lastIdx="3" clrIdx="0">
    <p:extLst>
      <p:ext uri="{19B8F6BF-5375-455C-9EA6-DF929625EA0E}">
        <p15:presenceInfo xmlns:p15="http://schemas.microsoft.com/office/powerpoint/2012/main" userId="c022c9616c43c97f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3A6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7B26C5-4107-4FEC-AEDC-1716B250A1EF}" styleName="Helle Formatvorlag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84" autoAdjust="0"/>
    <p:restoredTop sz="90931" autoAdjust="0"/>
  </p:normalViewPr>
  <p:slideViewPr>
    <p:cSldViewPr snapToGrid="0" showGuides="1">
      <p:cViewPr varScale="1">
        <p:scale>
          <a:sx n="103" d="100"/>
          <a:sy n="103" d="100"/>
        </p:scale>
        <p:origin x="912" y="114"/>
      </p:cViewPr>
      <p:guideLst>
        <p:guide pos="3840"/>
        <p:guide orient="horz" pos="2160"/>
      </p:guideLst>
    </p:cSldViewPr>
  </p:slideViewPr>
  <p:notesTextViewPr>
    <p:cViewPr>
      <p:scale>
        <a:sx n="150" d="100"/>
        <a:sy n="150" d="100"/>
      </p:scale>
      <p:origin x="0" y="0"/>
    </p:cViewPr>
  </p:notesTextViewPr>
  <p:notesViewPr>
    <p:cSldViewPr snapToGrid="0" showGuides="1">
      <p:cViewPr varScale="1">
        <p:scale>
          <a:sx n="86" d="100"/>
          <a:sy n="86" d="100"/>
        </p:scale>
        <p:origin x="3864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notesMaster" Target="notesMasters/notesMaster1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64D662-6B32-41D5-8E1A-96A9B6FAE509}" type="datetimeFigureOut">
              <a:rPr lang="en-GB" smtClean="0"/>
              <a:t>26/05/2022</a:t>
            </a:fld>
            <a:endParaRPr lang="en-GB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55DAD7-9648-4334-9973-3F53D86295A5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384332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4BCA5CE-CF9B-49B4-9F54-EA4676D5EF6F}" type="datetimeFigureOut">
              <a:rPr lang="en-GB" smtClean="0"/>
              <a:t>26/05/2022</a:t>
            </a:fld>
            <a:endParaRPr lang="en-GB" dirty="0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AT" dirty="0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dirty="0" err="1"/>
              <a:t>Formatvorlagen</a:t>
            </a:r>
            <a:r>
              <a:rPr lang="en-GB" dirty="0"/>
              <a:t> des </a:t>
            </a:r>
            <a:r>
              <a:rPr lang="en-GB" dirty="0" err="1"/>
              <a:t>Textmasters</a:t>
            </a:r>
            <a:r>
              <a:rPr lang="en-GB" dirty="0"/>
              <a:t> </a:t>
            </a:r>
            <a:r>
              <a:rPr lang="en-GB" dirty="0" err="1"/>
              <a:t>bearbeiten</a:t>
            </a:r>
            <a:endParaRPr lang="en-GB" dirty="0"/>
          </a:p>
          <a:p>
            <a:pPr lvl="1"/>
            <a:r>
              <a:rPr lang="en-GB" dirty="0" err="1"/>
              <a:t>Zweite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2"/>
            <a:r>
              <a:rPr lang="en-GB" dirty="0" err="1"/>
              <a:t>Dritte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3"/>
            <a:r>
              <a:rPr lang="en-GB" dirty="0" err="1"/>
              <a:t>Vierte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  <a:p>
            <a:pPr lvl="4"/>
            <a:r>
              <a:rPr lang="en-GB" dirty="0" err="1"/>
              <a:t>Fünfte</a:t>
            </a:r>
            <a:r>
              <a:rPr lang="en-GB" dirty="0"/>
              <a:t> </a:t>
            </a:r>
            <a:r>
              <a:rPr lang="en-GB" dirty="0" err="1"/>
              <a:t>Ebene</a:t>
            </a:r>
            <a:endParaRPr lang="en-GB" dirty="0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53593F-2752-4925-959E-BC626CD185A1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12824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07773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27013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660514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3607795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503436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979146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altLang="zh-CN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53593F-2752-4925-959E-BC626CD185A1}" type="slidenum">
              <a:rPr lang="en-GB" smtClean="0"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78289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hteck 9"/>
          <p:cNvSpPr/>
          <p:nvPr userDrawn="1"/>
        </p:nvSpPr>
        <p:spPr bwMode="ltGray">
          <a:xfrm>
            <a:off x="0" y="1376413"/>
            <a:ext cx="12192000" cy="134753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" name="Grafik 8">
            <a:extLst>
              <a:ext uri="{FF2B5EF4-FFF2-40B4-BE49-F238E27FC236}">
                <a16:creationId xmlns:a16="http://schemas.microsoft.com/office/drawing/2014/main" id="{4C9E194D-AE69-4D77-9E4C-DB453AE944C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2689"/>
          <a:stretch/>
        </p:blipFill>
        <p:spPr bwMode="black">
          <a:xfrm>
            <a:off x="1261426" y="320921"/>
            <a:ext cx="720000" cy="71898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54DB42B9-ABF7-4A12-A99E-43D303CC383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986" y="320921"/>
            <a:ext cx="720000" cy="716454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5D1A7763-41BE-4CA1-91FC-CFA7199A7EAE}"/>
              </a:ext>
            </a:extLst>
          </p:cNvPr>
          <p:cNvGrpSpPr/>
          <p:nvPr userDrawn="1"/>
        </p:nvGrpSpPr>
        <p:grpSpPr>
          <a:xfrm>
            <a:off x="9391215" y="286478"/>
            <a:ext cx="2592288" cy="909380"/>
            <a:chOff x="9391215" y="286478"/>
            <a:chExt cx="2592288" cy="909380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B3FED0D8-AD99-4D30-9EB3-F0D133B93905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91215" y="286478"/>
              <a:ext cx="2592288" cy="730984"/>
            </a:xfrm>
            <a:prstGeom prst="rect">
              <a:avLst/>
            </a:prstGeom>
          </p:spPr>
        </p:pic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8464A6FE-B6B1-4C63-A875-BE14763092B8}"/>
                </a:ext>
              </a:extLst>
            </p:cNvPr>
            <p:cNvSpPr txBox="1"/>
            <p:nvPr userDrawn="1"/>
          </p:nvSpPr>
          <p:spPr>
            <a:xfrm>
              <a:off x="10314049" y="826526"/>
              <a:ext cx="146996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altLang="zh-CN" dirty="0">
                  <a:latin typeface="+mj-lt"/>
                </a:rPr>
                <a:t>EGU22-5086</a:t>
              </a:r>
              <a:endParaRPr lang="zh-CN" altLang="en-US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027007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 Text kle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Line 2">
            <a:extLst>
              <a:ext uri="{FF2B5EF4-FFF2-40B4-BE49-F238E27FC236}">
                <a16:creationId xmlns:a16="http://schemas.microsoft.com/office/drawing/2014/main" id="{43DE1FE8-4776-4EB3-8A71-4441250E9D88}"/>
              </a:ext>
            </a:extLst>
          </p:cNvPr>
          <p:cNvSpPr>
            <a:spLocks noChangeShapeType="1"/>
          </p:cNvSpPr>
          <p:nvPr userDrawn="1"/>
        </p:nvSpPr>
        <p:spPr bwMode="auto">
          <a:xfrm>
            <a:off x="0" y="803274"/>
            <a:ext cx="12192000" cy="18793"/>
          </a:xfrm>
          <a:prstGeom prst="line">
            <a:avLst/>
          </a:prstGeom>
          <a:noFill/>
          <a:ln w="57150" cap="flat" cmpd="sng">
            <a:solidFill>
              <a:srgbClr val="00B0F0"/>
            </a:solidFill>
            <a:prstDash val="solid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endParaRPr lang="zh-CN" altLang="zh-CN" sz="1200">
              <a:latin typeface="Helvetica" charset="0"/>
              <a:sym typeface="Helvetica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B3F82413-C9F2-4C48-AA5F-B4FDF61F93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2217" y="34808"/>
            <a:ext cx="2592288" cy="730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6995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2681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7" r:id="rId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82563" indent="-182563" algn="l" defTabSz="914400" rtl="0" eaLnBrk="1" latinLnBrk="0" hangingPunct="1">
        <a:lnSpc>
          <a:spcPct val="95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361950" indent="-179388" algn="l" defTabSz="914400" rtl="0" eaLnBrk="1" latinLnBrk="0" hangingPunct="1">
        <a:lnSpc>
          <a:spcPct val="95000"/>
        </a:lnSpc>
        <a:spcBef>
          <a:spcPts val="500"/>
        </a:spcBef>
        <a:buSzPct val="100000"/>
        <a:buFont typeface="Calibri" panose="020F0502020204030204" pitchFamily="34" charset="0"/>
        <a:buChar char="◦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539750" indent="-184150" algn="l" defTabSz="914400" rtl="0" eaLnBrk="1" latinLnBrk="0" hangingPunct="1">
        <a:lnSpc>
          <a:spcPct val="95000"/>
        </a:lnSpc>
        <a:spcBef>
          <a:spcPts val="500"/>
        </a:spcBef>
        <a:buFont typeface="Source Sans Pro Light" panose="020B0403030403020204" pitchFamily="34" charset="0"/>
        <a:buChar char="­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722313" indent="-182563" algn="l" defTabSz="914400" rtl="0" eaLnBrk="1" latinLnBrk="0" hangingPunct="1">
        <a:lnSpc>
          <a:spcPct val="95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895350" indent="-173038" algn="l" defTabSz="914400" rtl="0" eaLnBrk="1" latinLnBrk="0" hangingPunct="1">
        <a:lnSpc>
          <a:spcPct val="95000"/>
        </a:lnSpc>
        <a:spcBef>
          <a:spcPts val="500"/>
        </a:spcBef>
        <a:buFont typeface="Source Sans Pro Light" panose="020B0403030403020204" pitchFamily="34" charset="0"/>
        <a:buChar char="­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  <p15:guide id="3" pos="257" userDrawn="1">
          <p15:clr>
            <a:srgbClr val="F26B43"/>
          </p15:clr>
        </p15:guide>
        <p15:guide id="4" pos="7423" userDrawn="1">
          <p15:clr>
            <a:srgbClr val="F26B43"/>
          </p15:clr>
        </p15:guide>
        <p15:guide id="5" orient="horz" pos="255" userDrawn="1">
          <p15:clr>
            <a:srgbClr val="F26B43"/>
          </p15:clr>
        </p15:guide>
        <p15:guide id="7" orient="horz" pos="1434" userDrawn="1">
          <p15:clr>
            <a:srgbClr val="F26B43"/>
          </p15:clr>
        </p15:guide>
        <p15:guide id="8" orient="horz" pos="3884" userDrawn="1">
          <p15:clr>
            <a:srgbClr val="F26B43"/>
          </p15:clr>
        </p15:guide>
        <p15:guide id="9" pos="5632" userDrawn="1">
          <p15:clr>
            <a:srgbClr val="F26B43"/>
          </p15:clr>
        </p15:guide>
        <p15:guide id="10" orient="horz" pos="1366" userDrawn="1">
          <p15:clr>
            <a:srgbClr val="F26B43"/>
          </p15:clr>
        </p15:guide>
        <p15:guide id="11" orient="horz" pos="3748" userDrawn="1">
          <p15:clr>
            <a:srgbClr val="F26B43"/>
          </p15:clr>
        </p15:guide>
        <p15:guide id="12" orient="horz" pos="879" userDrawn="1">
          <p15:clr>
            <a:srgbClr val="F26B43"/>
          </p15:clr>
        </p15:guide>
        <p15:guide id="13" orient="horz" pos="83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3">
            <a:extLst>
              <a:ext uri="{FF2B5EF4-FFF2-40B4-BE49-F238E27FC236}">
                <a16:creationId xmlns:a16="http://schemas.microsoft.com/office/drawing/2014/main" id="{A17417F0-BD75-46E8-AE01-7F1ADF4F798D}"/>
              </a:ext>
            </a:extLst>
          </p:cNvPr>
          <p:cNvSpPr>
            <a:spLocks noGrp="1"/>
          </p:cNvSpPr>
          <p:nvPr>
            <p:ph type="ctrTitle" idx="4294967295"/>
          </p:nvPr>
        </p:nvSpPr>
        <p:spPr>
          <a:xfrm>
            <a:off x="337930" y="1366838"/>
            <a:ext cx="11539331" cy="1357312"/>
          </a:xfrm>
          <a:prstGeom prst="rect">
            <a:avLst/>
          </a:prstGeom>
        </p:spPr>
        <p:txBody>
          <a:bodyPr anchor="ctr"/>
          <a:lstStyle/>
          <a:p>
            <a:pPr algn="ctr"/>
            <a:r>
              <a:rPr lang="en-US" sz="3200" dirty="0">
                <a:solidFill>
                  <a:schemeClr val="bg1"/>
                </a:solidFill>
              </a:rPr>
              <a:t>Tectonic Characteristics and Controls on Hydrocarbon Accumulation in Middle Section of Western Sichuan Depression</a:t>
            </a:r>
            <a:endParaRPr lang="en-GB" sz="3200" dirty="0">
              <a:solidFill>
                <a:schemeClr val="bg1"/>
              </a:solidFill>
            </a:endParaRPr>
          </a:p>
        </p:txBody>
      </p:sp>
      <p:sp>
        <p:nvSpPr>
          <p:cNvPr id="10" name="Untertitel 4">
            <a:extLst>
              <a:ext uri="{FF2B5EF4-FFF2-40B4-BE49-F238E27FC236}">
                <a16:creationId xmlns:a16="http://schemas.microsoft.com/office/drawing/2014/main" id="{30CEBC38-EA8B-4AC5-BB57-EDF6FF17DD52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2826239" y="3365500"/>
            <a:ext cx="9051021" cy="3244850"/>
          </a:xfrm>
          <a:prstGeom prst="rect">
            <a:avLst/>
          </a:prstGeom>
        </p:spPr>
        <p:txBody>
          <a:bodyPr/>
          <a:lstStyle/>
          <a:p>
            <a:pPr marL="0" indent="0" algn="ctr">
              <a:buNone/>
            </a:pPr>
            <a:r>
              <a:rPr lang="en-GB" sz="2000" dirty="0" err="1">
                <a:solidFill>
                  <a:schemeClr val="tx1"/>
                </a:solidFill>
                <a:latin typeface="+mj-lt"/>
              </a:rPr>
              <a:t>Xinpeng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 Wang </a:t>
            </a:r>
            <a:r>
              <a:rPr lang="en-GB" sz="2000" baseline="30000" dirty="0">
                <a:solidFill>
                  <a:schemeClr val="tx1"/>
                </a:solidFill>
                <a:latin typeface="+mj-lt"/>
              </a:rPr>
              <a:t>1</a:t>
            </a:r>
            <a:r>
              <a:rPr lang="en-US" sz="2000" baseline="30000" dirty="0">
                <a:solidFill>
                  <a:schemeClr val="tx1"/>
                </a:solidFill>
                <a:latin typeface="+mj-lt"/>
              </a:rPr>
              <a:t>,2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, Shuping Chen</a:t>
            </a:r>
            <a:r>
              <a:rPr lang="en-GB" sz="2000" baseline="30000" dirty="0">
                <a:solidFill>
                  <a:schemeClr val="tx1"/>
                </a:solidFill>
                <a:latin typeface="+mj-lt"/>
              </a:rPr>
              <a:t>1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, Chi Zhang</a:t>
            </a:r>
            <a:r>
              <a:rPr lang="en-GB" sz="2000" baseline="30000" dirty="0">
                <a:solidFill>
                  <a:schemeClr val="tx1"/>
                </a:solidFill>
                <a:latin typeface="+mj-lt"/>
              </a:rPr>
              <a:t>2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US" altLang="zh-CN" sz="2000" dirty="0">
                <a:solidFill>
                  <a:schemeClr val="tx1"/>
                </a:solidFill>
                <a:latin typeface="+mj-lt"/>
              </a:rPr>
              <a:t>and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 </a:t>
            </a:r>
            <a:r>
              <a:rPr lang="en-GB" sz="2000" dirty="0" err="1">
                <a:solidFill>
                  <a:schemeClr val="tx1"/>
                </a:solidFill>
                <a:latin typeface="+mj-lt"/>
              </a:rPr>
              <a:t>Wenyong</a:t>
            </a:r>
            <a:r>
              <a:rPr lang="en-GB" sz="2000" dirty="0">
                <a:solidFill>
                  <a:schemeClr val="tx1"/>
                </a:solidFill>
                <a:latin typeface="+mj-lt"/>
              </a:rPr>
              <a:t> Li</a:t>
            </a:r>
            <a:r>
              <a:rPr lang="en-GB" sz="2000" baseline="30000" dirty="0">
                <a:solidFill>
                  <a:schemeClr val="tx1"/>
                </a:solidFill>
                <a:latin typeface="+mj-lt"/>
              </a:rPr>
              <a:t>3</a:t>
            </a:r>
          </a:p>
          <a:p>
            <a:pPr marL="0" indent="0" algn="ctr">
              <a:buNone/>
            </a:pPr>
            <a:endParaRPr lang="en-GB" sz="2400" baseline="30000" dirty="0">
              <a:solidFill>
                <a:schemeClr val="tx1"/>
              </a:solidFill>
              <a:latin typeface="+mn-lt"/>
              <a:ea typeface="Source Sans Pro Light" panose="020B0403030403020204" pitchFamily="34" charset="0"/>
            </a:endParaRPr>
          </a:p>
          <a:p>
            <a:pPr marL="0" indent="0">
              <a:buNone/>
            </a:pPr>
            <a:r>
              <a:rPr lang="en-GB" altLang="zh-CN" sz="1600" baseline="30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                                               1</a:t>
            </a:r>
            <a:r>
              <a:rPr lang="en-GB" altLang="zh-CN" sz="16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College of Geosciences, China University of Petroleum, Beijing 102249, China</a:t>
            </a:r>
          </a:p>
          <a:p>
            <a:pPr marL="0" indent="0">
              <a:buNone/>
            </a:pPr>
            <a:r>
              <a:rPr lang="en-GB" altLang="zh-CN" sz="1600" baseline="30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                                                2</a:t>
            </a:r>
            <a:r>
              <a:rPr lang="en-GB" altLang="zh-CN" sz="16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Institute of Meteorology and Geophysics, University of Vienna, Vienna 1090, Austria</a:t>
            </a:r>
          </a:p>
          <a:p>
            <a:pPr marL="0" indent="0">
              <a:buNone/>
            </a:pPr>
            <a:r>
              <a:rPr lang="en-GB" altLang="zh-CN" sz="1600" baseline="300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                                                3</a:t>
            </a:r>
            <a:r>
              <a:rPr lang="en-GB" altLang="zh-CN" sz="1600" dirty="0">
                <a:solidFill>
                  <a:schemeClr val="tx1"/>
                </a:solidFill>
                <a:latin typeface="Source Sans Pro Light" panose="020B0403030403020204" pitchFamily="34" charset="0"/>
                <a:ea typeface="Source Sans Pro Light" panose="020B0403030403020204" pitchFamily="34" charset="0"/>
              </a:rPr>
              <a:t> Sinopec Geophysical Research Institute, Nanjing 211103, China</a:t>
            </a:r>
          </a:p>
          <a:p>
            <a:pPr marL="0" indent="0">
              <a:buNone/>
            </a:pPr>
            <a:endParaRPr lang="en-GB" altLang="zh-CN" sz="1600" dirty="0"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0" indent="0">
              <a:buNone/>
            </a:pPr>
            <a:endParaRPr lang="en-GB" altLang="zh-CN" sz="1600" dirty="0">
              <a:solidFill>
                <a:schemeClr val="tx1"/>
              </a:solidFill>
              <a:latin typeface="Source Sans Pro Light" panose="020B0403030403020204" pitchFamily="34" charset="0"/>
              <a:ea typeface="Source Sans Pro Light" panose="020B0403030403020204" pitchFamily="34" charset="0"/>
            </a:endParaRPr>
          </a:p>
          <a:p>
            <a:pPr marL="0" indent="0" algn="ctr">
              <a:buNone/>
            </a:pPr>
            <a:r>
              <a:rPr lang="en-GB" altLang="zh-CN" sz="20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EGU General  Assembly 2022, Vienna</a:t>
            </a:r>
          </a:p>
          <a:p>
            <a:pPr marL="0" indent="0" algn="ctr">
              <a:buNone/>
            </a:pPr>
            <a:r>
              <a:rPr lang="en-GB" altLang="zh-CN" sz="2000" dirty="0">
                <a:latin typeface="Source Sans Pro Light" panose="020B0403030403020204" pitchFamily="34" charset="0"/>
                <a:ea typeface="Source Sans Pro Light" panose="020B0403030403020204" pitchFamily="34" charset="0"/>
              </a:rPr>
              <a:t>2022.05.26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2EECDA5-D73D-4FBA-BC78-F4D4990E426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39" y="3073269"/>
            <a:ext cx="2511501" cy="3345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4741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1">
            <a:extLst>
              <a:ext uri="{FF2B5EF4-FFF2-40B4-BE49-F238E27FC236}">
                <a16:creationId xmlns:a16="http://schemas.microsoft.com/office/drawing/2014/main" id="{A376A8D7-EF7A-4F0B-A4D9-3899DCA78F8F}"/>
              </a:ext>
            </a:extLst>
          </p:cNvPr>
          <p:cNvSpPr txBox="1">
            <a:spLocks/>
          </p:cNvSpPr>
          <p:nvPr/>
        </p:nvSpPr>
        <p:spPr>
          <a:xfrm>
            <a:off x="345234" y="228255"/>
            <a:ext cx="8623559" cy="820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3A6"/>
                </a:solidFill>
                <a:cs typeface="Times New Roman" panose="02020603050405020304" pitchFamily="18" charset="0"/>
              </a:rPr>
              <a:t>Overview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4294967295"/>
          </p:nvPr>
        </p:nvSpPr>
        <p:spPr>
          <a:xfrm>
            <a:off x="345234" y="954833"/>
            <a:ext cx="5630116" cy="5509467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altLang="zh-CN" sz="2400" dirty="0">
                <a:latin typeface="+mn-lt"/>
                <a:cs typeface="Times New Roman" panose="02020603050405020304" pitchFamily="18" charset="0"/>
              </a:rPr>
              <a:t>In recent years, the wells have obtained a lot of gas in Middle Section  of Western Sichuan Depression.</a:t>
            </a:r>
          </a:p>
          <a:p>
            <a:pPr marL="0" indent="0">
              <a:buNone/>
            </a:pPr>
            <a:r>
              <a:rPr lang="en-US" sz="2400" b="1" dirty="0">
                <a:latin typeface="+mn-lt"/>
                <a:cs typeface="Times New Roman" panose="02020603050405020304" pitchFamily="18" charset="0"/>
              </a:rPr>
              <a:t>                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g</a:t>
            </a:r>
            <a:r>
              <a:rPr lang="en-US" altLang="zh-CN" sz="2400" b="1" dirty="0">
                <a:latin typeface="+mj-lt"/>
                <a:cs typeface="Times New Roman" panose="02020603050405020304" pitchFamily="18" charset="0"/>
              </a:rPr>
              <a:t>reat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 oil and gas </a:t>
            </a:r>
          </a:p>
          <a:p>
            <a:pPr marL="0" indent="0">
              <a:buNone/>
            </a:pPr>
            <a:r>
              <a:rPr lang="en-US" sz="2400" b="1" dirty="0">
                <a:latin typeface="+mj-lt"/>
                <a:cs typeface="Times New Roman" panose="02020603050405020304" pitchFamily="18" charset="0"/>
              </a:rPr>
              <a:t>                </a:t>
            </a:r>
            <a:r>
              <a:rPr lang="en-US" sz="2400" b="1" dirty="0">
                <a:latin typeface="+mj-lt"/>
                <a:ea typeface="+mj-ea"/>
                <a:cs typeface="Times New Roman" panose="02020603050405020304" pitchFamily="18" charset="0"/>
              </a:rPr>
              <a:t>exploration</a:t>
            </a:r>
            <a:r>
              <a:rPr lang="en-US" sz="2400" b="1" dirty="0">
                <a:latin typeface="+mj-lt"/>
                <a:cs typeface="Times New Roman" panose="02020603050405020304" pitchFamily="18" charset="0"/>
              </a:rPr>
              <a:t> potential</a:t>
            </a:r>
          </a:p>
          <a:p>
            <a:pPr marL="0" indent="0">
              <a:buNone/>
            </a:pPr>
            <a:r>
              <a:rPr lang="en-US" sz="2400" b="1" dirty="0">
                <a:latin typeface="+mj-lt"/>
                <a:ea typeface="Source Sans Pro Light" panose="020B0403030403020204" pitchFamily="34" charset="0"/>
                <a:cs typeface="Times New Roman" panose="02020603050405020304" pitchFamily="18" charset="0"/>
              </a:rPr>
              <a:t>Existing problem</a:t>
            </a:r>
          </a:p>
          <a:p>
            <a:r>
              <a:rPr lang="en-US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Multiple tectonic </a:t>
            </a:r>
            <a:r>
              <a:rPr lang="en-US" altLang="zh-CN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movements</a:t>
            </a:r>
            <a:r>
              <a:rPr lang="en-US" dirty="0">
                <a:latin typeface="Source Sans Pro Light" panose="020B0403030403020204" pitchFamily="34" charset="0"/>
                <a:ea typeface="Source Sans Pro Light" panose="020B0403030403020204" pitchFamily="34" charset="0"/>
                <a:cs typeface="Times New Roman" panose="02020603050405020304" pitchFamily="18" charset="0"/>
              </a:rPr>
              <a:t>, which superimposed on each other</a:t>
            </a:r>
          </a:p>
          <a:p>
            <a:r>
              <a:rPr lang="en-US" altLang="zh-CN" dirty="0">
                <a:latin typeface="+mn-lt"/>
                <a:cs typeface="Times New Roman" panose="02020603050405020304" pitchFamily="18" charset="0"/>
              </a:rPr>
              <a:t>Low quality  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seismic data</a:t>
            </a:r>
          </a:p>
          <a:p>
            <a:r>
              <a:rPr lang="en-US" dirty="0">
                <a:latin typeface="+mn-lt"/>
                <a:cs typeface="Times New Roman" panose="02020603050405020304" pitchFamily="18" charset="0"/>
              </a:rPr>
              <a:t>Lack</a:t>
            </a:r>
            <a:r>
              <a:rPr lang="en-US" altLang="zh-CN" dirty="0">
                <a:latin typeface="+mn-lt"/>
                <a:cs typeface="Times New Roman" panose="02020603050405020304" pitchFamily="18" charset="0"/>
              </a:rPr>
              <a:t>ing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 </a:t>
            </a:r>
            <a:r>
              <a:rPr lang="en-US" altLang="zh-CN" dirty="0">
                <a:latin typeface="+mn-lt"/>
                <a:cs typeface="Times New Roman" panose="02020603050405020304" pitchFamily="18" charset="0"/>
              </a:rPr>
              <a:t>a</a:t>
            </a:r>
            <a:r>
              <a:rPr lang="en-US" dirty="0">
                <a:latin typeface="+mn-lt"/>
                <a:cs typeface="Times New Roman" panose="02020603050405020304" pitchFamily="18" charset="0"/>
              </a:rPr>
              <a:t> unified structural understanding</a:t>
            </a:r>
          </a:p>
          <a:p>
            <a:pPr marL="0" indent="0">
              <a:buNone/>
            </a:pPr>
            <a:r>
              <a:rPr lang="en-US" sz="2400" b="1" dirty="0">
                <a:latin typeface="+mj-lt"/>
                <a:ea typeface="Source Sans Pro Light" panose="020B0403030403020204" pitchFamily="34" charset="0"/>
                <a:cs typeface="Times New Roman" panose="02020603050405020304" pitchFamily="18" charset="0"/>
              </a:rPr>
              <a:t>Significance</a:t>
            </a:r>
          </a:p>
          <a:p>
            <a:pPr marL="0" indent="0">
              <a:buNone/>
            </a:pPr>
            <a:r>
              <a:rPr lang="en-US" dirty="0">
                <a:ea typeface="Source Sans Pro Light" panose="020B0403030403020204" pitchFamily="34" charset="0"/>
                <a:cs typeface="Times New Roman" panose="02020603050405020304" pitchFamily="18" charset="0"/>
              </a:rPr>
              <a:t>Reveal </a:t>
            </a:r>
            <a:r>
              <a:rPr lang="en-US">
                <a:ea typeface="Source Sans Pro Light" panose="020B0403030403020204" pitchFamily="34" charset="0"/>
                <a:cs typeface="Times New Roman" panose="02020603050405020304" pitchFamily="18" charset="0"/>
              </a:rPr>
              <a:t>structural style</a:t>
            </a:r>
            <a:r>
              <a:rPr lang="en-US" altLang="zh-CN">
                <a:ea typeface="Source Sans Pro Light" panose="020B0403030403020204" pitchFamily="34" charset="0"/>
                <a:cs typeface="Times New Roman" panose="02020603050405020304" pitchFamily="18" charset="0"/>
              </a:rPr>
              <a:t>s</a:t>
            </a:r>
            <a:r>
              <a:rPr lang="en-US">
                <a:ea typeface="Source Sans Pro Light" panose="020B0403030403020204" pitchFamily="34" charset="0"/>
                <a:cs typeface="Times New Roman" panose="02020603050405020304" pitchFamily="18" charset="0"/>
              </a:rPr>
              <a:t> </a:t>
            </a:r>
            <a:r>
              <a:rPr lang="en-US" dirty="0">
                <a:ea typeface="Source Sans Pro Light" panose="020B0403030403020204" pitchFamily="34" charset="0"/>
                <a:cs typeface="Times New Roman" panose="02020603050405020304" pitchFamily="18" charset="0"/>
              </a:rPr>
              <a:t>of the piedmont belt in the foreland basin  and establish reliable evidences for the further exploration</a:t>
            </a:r>
          </a:p>
          <a:p>
            <a:pPr marL="0" indent="0">
              <a:buNone/>
            </a:pPr>
            <a:endParaRPr lang="en-US" sz="2400" dirty="0">
              <a:latin typeface="+mn-lt"/>
              <a:cs typeface="Times New Roman" panose="02020603050405020304" pitchFamily="18" charset="0"/>
            </a:endParaRPr>
          </a:p>
        </p:txBody>
      </p:sp>
      <p:sp>
        <p:nvSpPr>
          <p:cNvPr id="5" name="右箭头 4"/>
          <p:cNvSpPr/>
          <p:nvPr/>
        </p:nvSpPr>
        <p:spPr>
          <a:xfrm>
            <a:off x="445309" y="2448761"/>
            <a:ext cx="894039" cy="417869"/>
          </a:xfrm>
          <a:prstGeom prst="rightArrow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>
              <a:solidFill>
                <a:schemeClr val="tx1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43C1A26-80D2-4F07-9A6C-C36914AC4A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978" y="1135808"/>
            <a:ext cx="5832159" cy="5170536"/>
          </a:xfrm>
          <a:prstGeom prst="rect">
            <a:avLst/>
          </a:prstGeom>
        </p:spPr>
      </p:pic>
      <p:sp>
        <p:nvSpPr>
          <p:cNvPr id="13" name="Textplatzhalter 7">
            <a:extLst>
              <a:ext uri="{FF2B5EF4-FFF2-40B4-BE49-F238E27FC236}">
                <a16:creationId xmlns:a16="http://schemas.microsoft.com/office/drawing/2014/main" id="{71C9459E-445E-42D2-AAB6-A16F6053CEAD}"/>
              </a:ext>
            </a:extLst>
          </p:cNvPr>
          <p:cNvSpPr txBox="1">
            <a:spLocks/>
          </p:cNvSpPr>
          <p:nvPr/>
        </p:nvSpPr>
        <p:spPr>
          <a:xfrm>
            <a:off x="5800299" y="6411118"/>
            <a:ext cx="6391701" cy="330875"/>
          </a:xfrm>
          <a:prstGeom prst="rect">
            <a:avLst/>
          </a:prstGeom>
        </p:spPr>
        <p:txBody>
          <a:bodyPr/>
          <a:lstStyle>
            <a:lvl1pPr marL="182563" indent="-182563" algn="l" defTabSz="914400" rtl="0" eaLnBrk="1" latinLnBrk="0" hangingPunct="1">
              <a:lnSpc>
                <a:spcPct val="95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61950" indent="-179388" algn="l" defTabSz="914400" rtl="0" eaLnBrk="1" latinLnBrk="0" hangingPunct="1">
              <a:lnSpc>
                <a:spcPct val="95000"/>
              </a:lnSpc>
              <a:spcBef>
                <a:spcPts val="500"/>
              </a:spcBef>
              <a:buSzPct val="100000"/>
              <a:buFont typeface="Calibri" panose="020F0502020204030204" pitchFamily="34" charset="0"/>
              <a:buChar char="◦"/>
              <a:defRPr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39750" indent="-184150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722313" indent="-182563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895350" indent="-173038" algn="l" defTabSz="914400" rtl="0" eaLnBrk="1" latinLnBrk="0" hangingPunct="1">
              <a:lnSpc>
                <a:spcPct val="95000"/>
              </a:lnSpc>
              <a:spcBef>
                <a:spcPts val="500"/>
              </a:spcBef>
              <a:buFont typeface="Source Sans Pro Light" panose="020B0403030403020204" pitchFamily="34" charset="0"/>
              <a:buChar char="­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GB" sz="1600" b="1" dirty="0"/>
              <a:t>Location </a:t>
            </a:r>
            <a:r>
              <a:rPr lang="en-GB" sz="1400" b="1" dirty="0"/>
              <a:t>of</a:t>
            </a:r>
            <a:r>
              <a:rPr lang="en-GB" sz="1600" b="1" dirty="0"/>
              <a:t> study area</a:t>
            </a:r>
            <a:r>
              <a:rPr lang="en-US" sz="1600" b="1" dirty="0"/>
              <a:t>(adapted from SINOPEC)</a:t>
            </a:r>
            <a:endParaRPr lang="en-GB" sz="1600" b="1" dirty="0"/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3EC14EC0-BBB2-49F6-A6E7-AB9F8D64A6DB}"/>
              </a:ext>
            </a:extLst>
          </p:cNvPr>
          <p:cNvSpPr/>
          <p:nvPr/>
        </p:nvSpPr>
        <p:spPr>
          <a:xfrm>
            <a:off x="1390650" y="2200275"/>
            <a:ext cx="2809875" cy="82006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10993083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idx="4294967295"/>
          </p:nvPr>
        </p:nvSpPr>
        <p:spPr>
          <a:xfrm>
            <a:off x="345234" y="228255"/>
            <a:ext cx="8623559" cy="820064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solidFill>
                  <a:srgbClr val="0063A6"/>
                </a:solidFill>
                <a:cs typeface="Times New Roman" panose="02020603050405020304" pitchFamily="18" charset="0"/>
              </a:rPr>
              <a:t>Data </a:t>
            </a:r>
            <a:r>
              <a:rPr lang="en-US" altLang="zh-CN" dirty="0">
                <a:solidFill>
                  <a:srgbClr val="0063A6"/>
                </a:solidFill>
                <a:cs typeface="Times New Roman" panose="02020603050405020304" pitchFamily="18" charset="0"/>
              </a:rPr>
              <a:t>and </a:t>
            </a:r>
            <a:r>
              <a:rPr lang="en-US" altLang="zh-CN" b="0" i="0" dirty="0">
                <a:solidFill>
                  <a:srgbClr val="0063A6"/>
                </a:solidFill>
                <a:effectLst/>
              </a:rPr>
              <a:t>methods</a:t>
            </a:r>
            <a:endParaRPr lang="en-US" dirty="0">
              <a:solidFill>
                <a:srgbClr val="0063A6"/>
              </a:solidFill>
              <a:cs typeface="Times New Roman" panose="02020603050405020304" pitchFamily="18" charset="0"/>
            </a:endParaRPr>
          </a:p>
        </p:txBody>
      </p:sp>
      <p:pic>
        <p:nvPicPr>
          <p:cNvPr id="15" name="图片 14">
            <a:extLst>
              <a:ext uri="{FF2B5EF4-FFF2-40B4-BE49-F238E27FC236}">
                <a16:creationId xmlns:a16="http://schemas.microsoft.com/office/drawing/2014/main" id="{F9FC0A55-6C84-4E20-83A2-7B78BE9729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4" y="2187171"/>
            <a:ext cx="11523305" cy="3965790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DB17C022-F604-4407-A286-9507F154CA7B}"/>
              </a:ext>
            </a:extLst>
          </p:cNvPr>
          <p:cNvSpPr txBox="1"/>
          <p:nvPr/>
        </p:nvSpPr>
        <p:spPr>
          <a:xfrm>
            <a:off x="345234" y="917691"/>
            <a:ext cx="10804848" cy="872034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0070C0"/>
                </a:solidFill>
                <a:latin typeface="+mj-ea"/>
                <a:ea typeface="+mj-ea"/>
              </a:rPr>
              <a:t>Data</a:t>
            </a:r>
            <a:r>
              <a:rPr lang="zh-CN" altLang="en-US" b="1" dirty="0">
                <a:solidFill>
                  <a:srgbClr val="0070C0"/>
                </a:solidFill>
                <a:latin typeface="+mj-ea"/>
                <a:ea typeface="+mj-ea"/>
              </a:rPr>
              <a:t>：</a:t>
            </a:r>
            <a:r>
              <a:rPr lang="en-US" altLang="zh-CN" dirty="0">
                <a:latin typeface="+mj-ea"/>
                <a:ea typeface="+mj-ea"/>
              </a:rPr>
              <a:t>Geological data, Seismic data, Well logging data and Petroleum geological data</a:t>
            </a:r>
          </a:p>
          <a:p>
            <a:pPr>
              <a:lnSpc>
                <a:spcPct val="150000"/>
              </a:lnSpc>
            </a:pPr>
            <a:r>
              <a:rPr lang="en-US" altLang="zh-CN" b="1" dirty="0">
                <a:solidFill>
                  <a:srgbClr val="0070C0"/>
                </a:solidFill>
                <a:latin typeface="+mj-ea"/>
                <a:ea typeface="+mj-ea"/>
              </a:rPr>
              <a:t>Methods: </a:t>
            </a:r>
            <a:r>
              <a:rPr lang="en-US" altLang="zh-CN" dirty="0">
                <a:latin typeface="+mj-ea"/>
                <a:ea typeface="+mj-ea"/>
              </a:rPr>
              <a:t>Seismic interpretation technique and Balanced cross section technique</a:t>
            </a: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C5E1F80A-4A65-41FB-BF92-244B48012E29}"/>
              </a:ext>
            </a:extLst>
          </p:cNvPr>
          <p:cNvSpPr txBox="1"/>
          <p:nvPr/>
        </p:nvSpPr>
        <p:spPr>
          <a:xfrm>
            <a:off x="4815374" y="6321968"/>
            <a:ext cx="256125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1400" b="1" dirty="0"/>
              <a:t>Technology Roadmap</a:t>
            </a:r>
            <a:endParaRPr lang="zh-CN" altLang="en-US" sz="1400" b="1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66BFB72-1DB2-4C1D-919B-C3442E87DB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94145" y="3014599"/>
            <a:ext cx="3062137" cy="322286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081C508-40AF-4CA4-B3AD-E722AD60286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4037" y="3013788"/>
            <a:ext cx="3225644" cy="3113135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831383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nhaltsplatzhalter 2"/>
          <p:cNvSpPr>
            <a:spLocks noGrp="1"/>
          </p:cNvSpPr>
          <p:nvPr>
            <p:ph sz="half" idx="4294967295"/>
          </p:nvPr>
        </p:nvSpPr>
        <p:spPr>
          <a:xfrm>
            <a:off x="345234" y="811958"/>
            <a:ext cx="11529207" cy="66075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+mj-lt"/>
                <a:cs typeface="Times New Roman" panose="02020603050405020304" pitchFamily="18" charset="0"/>
              </a:rPr>
              <a:t>The Middle Section of Western Sichuan Depression is characterized by north-south zonation</a:t>
            </a:r>
            <a:r>
              <a:rPr lang="en-US" altLang="zh-CN" b="1" dirty="0">
                <a:latin typeface="+mj-lt"/>
                <a:cs typeface="Times New Roman" panose="02020603050405020304" pitchFamily="18" charset="0"/>
              </a:rPr>
              <a:t>,</a:t>
            </a:r>
            <a:r>
              <a:rPr lang="en-US" b="1" dirty="0">
                <a:latin typeface="+mj-lt"/>
                <a:cs typeface="Times New Roman" panose="02020603050405020304" pitchFamily="18" charset="0"/>
              </a:rPr>
              <a:t> </a:t>
            </a:r>
            <a:r>
              <a:rPr lang="en-US" altLang="zh-CN" b="1" dirty="0">
                <a:latin typeface="+mj-lt"/>
                <a:cs typeface="Times New Roman" panose="02020603050405020304" pitchFamily="18" charset="0"/>
              </a:rPr>
              <a:t>east-west zonation </a:t>
            </a:r>
            <a:r>
              <a:rPr lang="en-US" b="1" dirty="0">
                <a:latin typeface="+mj-lt"/>
                <a:cs typeface="Times New Roman" panose="02020603050405020304" pitchFamily="18" charset="0"/>
              </a:rPr>
              <a:t>and up-down stratification.</a:t>
            </a:r>
            <a:endParaRPr lang="en-GB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1" name="Inhaltsplatzhalter 2"/>
          <p:cNvSpPr>
            <a:spLocks noGrp="1"/>
          </p:cNvSpPr>
          <p:nvPr>
            <p:ph sz="half" idx="4294967295"/>
          </p:nvPr>
        </p:nvSpPr>
        <p:spPr>
          <a:xfrm>
            <a:off x="5705475" y="4411868"/>
            <a:ext cx="6143119" cy="200798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buNone/>
            </a:pPr>
            <a:r>
              <a:rPr lang="en-US" b="1" dirty="0">
                <a:latin typeface="+mj-ea"/>
                <a:ea typeface="+mj-ea"/>
                <a:cs typeface="Times New Roman" panose="02020603050405020304" pitchFamily="18" charset="0"/>
              </a:rPr>
              <a:t>Reasons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+mj-ea"/>
                <a:ea typeface="+mj-ea"/>
                <a:cs typeface="Times New Roman" panose="02020603050405020304" pitchFamily="18" charset="0"/>
              </a:rPr>
              <a:t>North-south zonation: </a:t>
            </a:r>
            <a:r>
              <a:rPr lang="en-US" dirty="0">
                <a:ea typeface="+mj-ea"/>
                <a:cs typeface="Times New Roman" panose="02020603050405020304" pitchFamily="18" charset="0"/>
              </a:rPr>
              <a:t>the surrounding mountains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+mj-ea"/>
                <a:ea typeface="+mj-ea"/>
                <a:cs typeface="Times New Roman" panose="02020603050405020304" pitchFamily="18" charset="0"/>
              </a:rPr>
              <a:t>East-west zonation: </a:t>
            </a:r>
            <a:r>
              <a:rPr lang="en-US" dirty="0">
                <a:ea typeface="+mj-ea"/>
                <a:cs typeface="Times New Roman" panose="02020603050405020304" pitchFamily="18" charset="0"/>
              </a:rPr>
              <a:t>the moment of tectonic stress</a:t>
            </a:r>
            <a:endParaRPr lang="en-US" dirty="0">
              <a:latin typeface="+mj-ea"/>
              <a:ea typeface="+mj-ea"/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buNone/>
            </a:pPr>
            <a:r>
              <a:rPr lang="en-US" dirty="0">
                <a:latin typeface="+mj-ea"/>
                <a:ea typeface="+mj-ea"/>
                <a:cs typeface="Times New Roman" panose="02020603050405020304" pitchFamily="18" charset="0"/>
              </a:rPr>
              <a:t>Up-down stratification: </a:t>
            </a:r>
            <a:r>
              <a:rPr lang="en-US" dirty="0">
                <a:cs typeface="Times New Roman" panose="02020603050405020304" pitchFamily="18" charset="0"/>
              </a:rPr>
              <a:t>the detachment surface</a:t>
            </a:r>
            <a:endParaRPr lang="en-GB" dirty="0">
              <a:cs typeface="Times New Roman" panose="02020603050405020304" pitchFamily="18" charset="0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343025" y="3247497"/>
            <a:ext cx="1152525" cy="200025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 err="1">
              <a:solidFill>
                <a:schemeClr val="tx1"/>
              </a:solidFill>
            </a:endParaRPr>
          </a:p>
        </p:txBody>
      </p:sp>
      <p:sp>
        <p:nvSpPr>
          <p:cNvPr id="12" name="Titel 1">
            <a:extLst>
              <a:ext uri="{FF2B5EF4-FFF2-40B4-BE49-F238E27FC236}">
                <a16:creationId xmlns:a16="http://schemas.microsoft.com/office/drawing/2014/main" id="{E31F9C6D-6EE9-4BA7-A5E2-10951A8EECA9}"/>
              </a:ext>
            </a:extLst>
          </p:cNvPr>
          <p:cNvSpPr txBox="1">
            <a:spLocks/>
          </p:cNvSpPr>
          <p:nvPr/>
        </p:nvSpPr>
        <p:spPr>
          <a:xfrm>
            <a:off x="345234" y="228255"/>
            <a:ext cx="8623559" cy="820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3A6"/>
                </a:solidFill>
                <a:cs typeface="Times New Roman" panose="02020603050405020304" pitchFamily="18" charset="0"/>
              </a:rPr>
              <a:t>Result</a:t>
            </a:r>
            <a:r>
              <a:rPr lang="en-US" altLang="zh-CN" dirty="0">
                <a:solidFill>
                  <a:srgbClr val="0063A6"/>
                </a:solidFill>
                <a:cs typeface="Times New Roman" panose="02020603050405020304" pitchFamily="18" charset="0"/>
              </a:rPr>
              <a:t>s</a:t>
            </a:r>
            <a:endParaRPr lang="en-US" dirty="0">
              <a:solidFill>
                <a:srgbClr val="0063A6"/>
              </a:solidFill>
              <a:cs typeface="Times New Roman" panose="02020603050405020304" pitchFamily="18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0E17EF51-9877-40A3-AC74-7ADB0D2F97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406" y="4111952"/>
            <a:ext cx="4753610" cy="2376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B276624-D4F8-405A-80F0-85C1AB0C48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81" y="1472708"/>
            <a:ext cx="11163201" cy="2340000"/>
          </a:xfrm>
          <a:prstGeom prst="rect">
            <a:avLst/>
          </a:prstGeom>
        </p:spPr>
      </p:pic>
      <p:sp>
        <p:nvSpPr>
          <p:cNvPr id="17" name="文本框 16">
            <a:extLst>
              <a:ext uri="{FF2B5EF4-FFF2-40B4-BE49-F238E27FC236}">
                <a16:creationId xmlns:a16="http://schemas.microsoft.com/office/drawing/2014/main" id="{7089D4FB-D704-419F-80EF-4277D32BBC87}"/>
              </a:ext>
            </a:extLst>
          </p:cNvPr>
          <p:cNvSpPr txBox="1"/>
          <p:nvPr/>
        </p:nvSpPr>
        <p:spPr>
          <a:xfrm>
            <a:off x="4740009" y="3800157"/>
            <a:ext cx="273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defRPr sz="1400" b="1"/>
            </a:lvl1pPr>
          </a:lstStyle>
          <a:p>
            <a:r>
              <a:rPr lang="en-US" altLang="zh-CN" dirty="0"/>
              <a:t>North-south seismic profile</a:t>
            </a:r>
            <a:endParaRPr lang="zh-CN" altLang="en-US" dirty="0"/>
          </a:p>
        </p:txBody>
      </p:sp>
      <p:sp>
        <p:nvSpPr>
          <p:cNvPr id="18" name="文本框 17">
            <a:extLst>
              <a:ext uri="{FF2B5EF4-FFF2-40B4-BE49-F238E27FC236}">
                <a16:creationId xmlns:a16="http://schemas.microsoft.com/office/drawing/2014/main" id="{126D3C58-D672-4DE9-9E02-35DD7736DE83}"/>
              </a:ext>
            </a:extLst>
          </p:cNvPr>
          <p:cNvSpPr txBox="1"/>
          <p:nvPr/>
        </p:nvSpPr>
        <p:spPr>
          <a:xfrm>
            <a:off x="1478211" y="6507002"/>
            <a:ext cx="248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defRPr sz="1400" b="1"/>
            </a:lvl1pPr>
          </a:lstStyle>
          <a:p>
            <a:r>
              <a:rPr lang="en-US" altLang="zh-CN" dirty="0"/>
              <a:t>East-west seismic profile</a:t>
            </a:r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32829869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3129" y="1256121"/>
            <a:ext cx="5903324" cy="5373624"/>
          </a:xfrm>
          <a:prstGeom prst="rect">
            <a:avLst/>
          </a:prstGeom>
        </p:spPr>
      </p:pic>
      <p:sp>
        <p:nvSpPr>
          <p:cNvPr id="13" name="Inhaltsplatzhalter 2"/>
          <p:cNvSpPr>
            <a:spLocks noGrp="1"/>
          </p:cNvSpPr>
          <p:nvPr>
            <p:ph sz="half" idx="4294967295"/>
          </p:nvPr>
        </p:nvSpPr>
        <p:spPr>
          <a:xfrm>
            <a:off x="345234" y="904876"/>
            <a:ext cx="5401056" cy="685800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+mj-lt"/>
                <a:cs typeface="Times New Roman" panose="02020603050405020304" pitchFamily="18" charset="0"/>
              </a:rPr>
              <a:t>On the whole, the sag is held by NE uplifting belt on both sides.</a:t>
            </a:r>
            <a:endParaRPr lang="en-GB" b="1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FD0FBD12-3684-41B3-A0D8-395A38280BCE}"/>
              </a:ext>
            </a:extLst>
          </p:cNvPr>
          <p:cNvSpPr txBox="1">
            <a:spLocks/>
          </p:cNvSpPr>
          <p:nvPr/>
        </p:nvSpPr>
        <p:spPr>
          <a:xfrm>
            <a:off x="345234" y="228255"/>
            <a:ext cx="8623559" cy="820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3A6"/>
                </a:solidFill>
                <a:cs typeface="Times New Roman" panose="02020603050405020304" pitchFamily="18" charset="0"/>
              </a:rPr>
              <a:t>Result</a:t>
            </a:r>
            <a:r>
              <a:rPr lang="en-US" altLang="zh-CN" dirty="0">
                <a:solidFill>
                  <a:srgbClr val="0063A6"/>
                </a:solidFill>
                <a:cs typeface="Times New Roman" panose="02020603050405020304" pitchFamily="18" charset="0"/>
              </a:rPr>
              <a:t>s</a:t>
            </a:r>
            <a:endParaRPr lang="en-US" dirty="0">
              <a:solidFill>
                <a:srgbClr val="0063A6"/>
              </a:solidFill>
              <a:cs typeface="Times New Roman" panose="02020603050405020304" pitchFamily="18" charset="0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0383A161-A61F-428C-958B-DB6091448F1B}"/>
              </a:ext>
            </a:extLst>
          </p:cNvPr>
          <p:cNvSpPr txBox="1"/>
          <p:nvPr/>
        </p:nvSpPr>
        <p:spPr>
          <a:xfrm>
            <a:off x="1873882" y="6321968"/>
            <a:ext cx="23431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defRPr sz="1400" b="1"/>
            </a:lvl1pPr>
          </a:lstStyle>
          <a:p>
            <a:r>
              <a:rPr lang="en-US" altLang="zh-CN" dirty="0"/>
              <a:t>The  map of tectonic division</a:t>
            </a:r>
            <a:endParaRPr lang="zh-CN" altLang="en-US" dirty="0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4AC18EC-71F6-440B-B706-3D95718D4A91}"/>
              </a:ext>
            </a:extLst>
          </p:cNvPr>
          <p:cNvSpPr txBox="1"/>
          <p:nvPr/>
        </p:nvSpPr>
        <p:spPr>
          <a:xfrm>
            <a:off x="7090881" y="948344"/>
            <a:ext cx="396615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defRPr sz="1400" b="1"/>
            </a:lvl1pPr>
          </a:lstStyle>
          <a:p>
            <a:r>
              <a:rPr lang="en-US" altLang="zh-CN" dirty="0"/>
              <a:t>The summary table of structural styles 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38D1F2E-A7EC-4433-BB01-3CDC9B090DD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234" y="1730635"/>
            <a:ext cx="5400446" cy="4453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1094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/>
          <p:cNvSpPr>
            <a:spLocks noGrp="1"/>
          </p:cNvSpPr>
          <p:nvPr>
            <p:ph sz="half" idx="4294967295"/>
          </p:nvPr>
        </p:nvSpPr>
        <p:spPr>
          <a:xfrm>
            <a:off x="345234" y="947009"/>
            <a:ext cx="6485182" cy="443641"/>
          </a:xfrm>
          <a:prstGeom prst="rect">
            <a:avLst/>
          </a:prstGeo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+mj-lt"/>
                <a:cs typeface="Times New Roman" panose="02020603050405020304" pitchFamily="18" charset="0"/>
              </a:rPr>
              <a:t>Tectonic evolution and controls on hydrocarbon</a:t>
            </a:r>
            <a:endParaRPr lang="en-GB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8" name="Titel 1">
            <a:extLst>
              <a:ext uri="{FF2B5EF4-FFF2-40B4-BE49-F238E27FC236}">
                <a16:creationId xmlns:a16="http://schemas.microsoft.com/office/drawing/2014/main" id="{C69FF4E6-1671-4604-9E7C-7EB9BBAAC7A6}"/>
              </a:ext>
            </a:extLst>
          </p:cNvPr>
          <p:cNvSpPr txBox="1">
            <a:spLocks/>
          </p:cNvSpPr>
          <p:nvPr/>
        </p:nvSpPr>
        <p:spPr>
          <a:xfrm>
            <a:off x="345234" y="228255"/>
            <a:ext cx="8623559" cy="820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3A6"/>
                </a:solidFill>
                <a:cs typeface="Times New Roman" panose="02020603050405020304" pitchFamily="18" charset="0"/>
              </a:rPr>
              <a:t>Result</a:t>
            </a:r>
            <a:r>
              <a:rPr lang="en-US" altLang="zh-CN" dirty="0">
                <a:solidFill>
                  <a:srgbClr val="0063A6"/>
                </a:solidFill>
                <a:cs typeface="Times New Roman" panose="02020603050405020304" pitchFamily="18" charset="0"/>
              </a:rPr>
              <a:t>s</a:t>
            </a:r>
            <a:endParaRPr lang="en-US" dirty="0">
              <a:solidFill>
                <a:srgbClr val="0063A6"/>
              </a:solidFill>
              <a:cs typeface="Times New Roman" panose="02020603050405020304" pitchFamily="18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6B065C8-3A5A-4209-9122-EEDE05BC090B}"/>
              </a:ext>
            </a:extLst>
          </p:cNvPr>
          <p:cNvSpPr txBox="1"/>
          <p:nvPr/>
        </p:nvSpPr>
        <p:spPr>
          <a:xfrm>
            <a:off x="1892932" y="6516217"/>
            <a:ext cx="234315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defRPr sz="1400" b="1"/>
            </a:lvl1pPr>
          </a:lstStyle>
          <a:p>
            <a:r>
              <a:rPr lang="en-US" altLang="zh-CN" dirty="0"/>
              <a:t>Tectonic evolution map</a:t>
            </a:r>
            <a:endParaRPr lang="zh-CN" altLang="en-US" dirty="0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4F25BC46-496A-4E1C-B977-8DD2D8AC5EA8}"/>
              </a:ext>
            </a:extLst>
          </p:cNvPr>
          <p:cNvSpPr txBox="1"/>
          <p:nvPr/>
        </p:nvSpPr>
        <p:spPr>
          <a:xfrm>
            <a:off x="5950430" y="6510675"/>
            <a:ext cx="620973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de-DE"/>
            </a:defPPr>
            <a:lvl1pPr algn="ctr">
              <a:defRPr sz="1400" b="1"/>
            </a:lvl1pPr>
          </a:lstStyle>
          <a:p>
            <a:r>
              <a:rPr lang="en-US" altLang="zh-CN" dirty="0"/>
              <a:t>Gas reservoir formation process(adapted from SINOPEC) </a:t>
            </a:r>
            <a:endParaRPr lang="zh-CN" altLang="en-US" dirty="0"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2AE1BC1-9A15-4B20-9EF2-ED9CDBED69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9984" y="1390650"/>
            <a:ext cx="5298366" cy="511356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6B9E858-92F1-4424-A332-C46EC7DB58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6113" y="934203"/>
            <a:ext cx="5298366" cy="557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764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Inhaltsplatzhalter 2"/>
          <p:cNvSpPr>
            <a:spLocks noGrp="1"/>
          </p:cNvSpPr>
          <p:nvPr>
            <p:ph sz="half" idx="4294967295"/>
          </p:nvPr>
        </p:nvSpPr>
        <p:spPr>
          <a:xfrm>
            <a:off x="345234" y="962025"/>
            <a:ext cx="11522916" cy="5086350"/>
          </a:xfrm>
          <a:prstGeom prst="rect">
            <a:avLst/>
          </a:prstGeom>
        </p:spPr>
        <p:txBody>
          <a:bodyPr/>
          <a:lstStyle/>
          <a:p>
            <a:r>
              <a:rPr lang="en-US" dirty="0">
                <a:cs typeface="Times New Roman" panose="02020603050405020304" pitchFamily="18" charset="0"/>
              </a:rPr>
              <a:t>The middle section of Western Sichuan Depression is characterized by north-south zonation, east-west zonation and up-down stratification.</a:t>
            </a:r>
          </a:p>
          <a:p>
            <a:endParaRPr lang="en-US" altLang="zh-CN" dirty="0">
              <a:cs typeface="Times New Roman" panose="02020603050405020304" pitchFamily="18" charset="0"/>
            </a:endParaRPr>
          </a:p>
          <a:p>
            <a:r>
              <a:rPr lang="en-US" altLang="zh-CN" dirty="0">
                <a:cs typeface="Times New Roman" panose="02020603050405020304" pitchFamily="18" charset="0"/>
              </a:rPr>
              <a:t>The middle section of  Western Sichuan Depression is dominated by thrust, including thrust structures and fold deformation related to thrust faults. </a:t>
            </a:r>
          </a:p>
          <a:p>
            <a:endParaRPr lang="en-US" dirty="0">
              <a:cs typeface="Times New Roman" panose="02020603050405020304" pitchFamily="18" charset="0"/>
            </a:endParaRPr>
          </a:p>
          <a:p>
            <a:r>
              <a:rPr lang="en-US" dirty="0">
                <a:cs typeface="Times New Roman" panose="02020603050405020304" pitchFamily="18" charset="0"/>
              </a:rPr>
              <a:t>The superior accumulation conditions and tectonic conditions make the middle section  of Western Sichuan Depression show more favorable exploration potential. </a:t>
            </a:r>
          </a:p>
          <a:p>
            <a:endParaRPr lang="en-US" dirty="0"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en-US" sz="3600" dirty="0">
                <a:latin typeface="+mj-lt"/>
                <a:cs typeface="Times New Roman" panose="02020603050405020304" pitchFamily="18" charset="0"/>
              </a:rPr>
              <a:t>Thanks!</a:t>
            </a:r>
          </a:p>
          <a:p>
            <a:pPr marL="0" indent="0" algn="ctr">
              <a:buNone/>
            </a:pPr>
            <a:r>
              <a:rPr lang="en-US" sz="2800" dirty="0">
                <a:cs typeface="Times New Roman" panose="02020603050405020304" pitchFamily="18" charset="0"/>
              </a:rPr>
              <a:t>Email: xinpeng_wang@yeah.net</a:t>
            </a:r>
          </a:p>
        </p:txBody>
      </p:sp>
      <p:sp>
        <p:nvSpPr>
          <p:cNvPr id="6" name="Titel 1">
            <a:extLst>
              <a:ext uri="{FF2B5EF4-FFF2-40B4-BE49-F238E27FC236}">
                <a16:creationId xmlns:a16="http://schemas.microsoft.com/office/drawing/2014/main" id="{6BF57598-C7DC-4065-AB5C-169E97F55C3C}"/>
              </a:ext>
            </a:extLst>
          </p:cNvPr>
          <p:cNvSpPr txBox="1">
            <a:spLocks/>
          </p:cNvSpPr>
          <p:nvPr/>
        </p:nvSpPr>
        <p:spPr>
          <a:xfrm>
            <a:off x="345234" y="228255"/>
            <a:ext cx="8623559" cy="820064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solidFill>
                  <a:srgbClr val="0063A6"/>
                </a:solidFill>
                <a:cs typeface="Times New Roman" panose="02020603050405020304" pitchFamily="18" charset="0"/>
              </a:rPr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52649140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ELECTEDLANGUAGE" val="English UK"/>
</p:tagLst>
</file>

<file path=ppt/theme/theme1.xml><?xml version="1.0" encoding="utf-8"?>
<a:theme xmlns:a="http://schemas.openxmlformats.org/drawingml/2006/main" name="Universität Wien Klassische Präsenation">
  <a:themeElements>
    <a:clrScheme name="Uni Wien">
      <a:dk1>
        <a:sysClr val="windowText" lastClr="000000"/>
      </a:dk1>
      <a:lt1>
        <a:sysClr val="window" lastClr="FFFFFF"/>
      </a:lt1>
      <a:dk2>
        <a:srgbClr val="666666"/>
      </a:dk2>
      <a:lt2>
        <a:srgbClr val="E0E0E0"/>
      </a:lt2>
      <a:accent1>
        <a:srgbClr val="0063A6"/>
      </a:accent1>
      <a:accent2>
        <a:srgbClr val="A71C49"/>
      </a:accent2>
      <a:accent3>
        <a:srgbClr val="DD4814"/>
      </a:accent3>
      <a:accent4>
        <a:srgbClr val="F6A800"/>
      </a:accent4>
      <a:accent5>
        <a:srgbClr val="94C154"/>
      </a:accent5>
      <a:accent6>
        <a:srgbClr val="11897A"/>
      </a:accent6>
      <a:hlink>
        <a:srgbClr val="0063A6"/>
      </a:hlink>
      <a:folHlink>
        <a:srgbClr val="0063A6"/>
      </a:folHlink>
    </a:clrScheme>
    <a:fontScheme name="Uni Wien Image">
      <a:majorFont>
        <a:latin typeface="Source Sans Pro Semibold"/>
        <a:ea typeface=""/>
        <a:cs typeface=""/>
      </a:majorFont>
      <a:minorFont>
        <a:latin typeface="Source Sans Pro Light"/>
        <a:ea typeface=""/>
        <a:cs typeface=""/>
      </a:minorFont>
    </a:fontScheme>
    <a:fmtScheme name="Subtile Körper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>
            <a:lumMod val="90000"/>
          </a:schemeClr>
        </a:solidFill>
        <a:ln>
          <a:noFill/>
        </a:ln>
      </a:spPr>
      <a:bodyPr rtlCol="0" anchor="ctr"/>
      <a:lstStyle>
        <a:defPPr algn="ctr">
          <a:defRPr dirty="0" err="1" smtClean="0">
            <a:solidFill>
              <a:schemeClr val="tx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Sample_traditional_SourceSansPro.potx" id="{8FCFD83F-BB02-404E-9825-DCC226CC73BD}" vid="{2FDDCC9A-7B21-4DB7-8F38-5FD1905026B6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 Wien Promotion">
      <a:majorFont>
        <a:latin typeface="Source Sans Pro Light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Universität Wien Klassisch">
      <a:majorFont>
        <a:latin typeface="Source Sans Pro Semibold"/>
        <a:ea typeface=""/>
        <a:cs typeface=""/>
      </a:majorFont>
      <a:minorFont>
        <a:latin typeface="Source Sans Pro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Universität Wien Klassische Präsenation</Template>
  <TotalTime>1921</TotalTime>
  <Words>360</Words>
  <Application>Microsoft Office PowerPoint</Application>
  <PresentationFormat>宽屏</PresentationFormat>
  <Paragraphs>57</Paragraphs>
  <Slides>7</Slides>
  <Notes>7</Notes>
  <HiddenSlides>0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7</vt:i4>
      </vt:variant>
    </vt:vector>
  </HeadingPairs>
  <TitlesOfParts>
    <vt:vector size="14" baseType="lpstr">
      <vt:lpstr>等线</vt:lpstr>
      <vt:lpstr>Arial</vt:lpstr>
      <vt:lpstr>Calibri</vt:lpstr>
      <vt:lpstr>Helvetica</vt:lpstr>
      <vt:lpstr>Source Sans Pro Light</vt:lpstr>
      <vt:lpstr>Source Sans Pro Semibold</vt:lpstr>
      <vt:lpstr>Universität Wien Klassische Präsenation</vt:lpstr>
      <vt:lpstr>Tectonic Characteristics and Controls on Hydrocarbon Accumulation in Middle Section of Western Sichuan Depression</vt:lpstr>
      <vt:lpstr>PowerPoint 演示文稿</vt:lpstr>
      <vt:lpstr>Data and methods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Template for traditional presentations</dc:title>
  <dc:creator>Zhang, Chi</dc:creator>
  <cp:lastModifiedBy>王 信棚</cp:lastModifiedBy>
  <cp:revision>101</cp:revision>
  <dcterms:created xsi:type="dcterms:W3CDTF">2021-06-16T11:31:51Z</dcterms:created>
  <dcterms:modified xsi:type="dcterms:W3CDTF">2022-05-26T07:41:39Z</dcterms:modified>
</cp:coreProperties>
</file>