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3" r:id="rId9"/>
    <p:sldId id="264" r:id="rId10"/>
    <p:sldId id="268" r:id="rId11"/>
    <p:sldId id="265" r:id="rId12"/>
    <p:sldId id="266" r:id="rId13"/>
    <p:sldId id="267" r:id="rId14"/>
  </p:sldIdLst>
  <p:sldSz cx="10077450" cy="7562850"/>
  <p:notesSz cx="7559675" cy="106918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D790708-E8EC-4E1A-9194-6BE0613EB31A}" styleName="">
    <a:wholeTbl>
      <a:tcStyle>
        <a:tcBdr/>
      </a:tcStyle>
    </a:wholeTbl>
    <a:band1H>
      <a:tcStyle>
        <a:tcBdr/>
      </a:tcStyle>
    </a:band1H>
    <a:band1V>
      <a:tcStyle>
        <a:tcBdr/>
      </a:tcStyle>
    </a:band1V>
    <a:lastCol>
      <a:tcStyle>
        <a:tcBdr/>
      </a:tcStyle>
    </a:lastCol>
    <a:firstCol>
      <a:tcStyle>
        <a:tcBdr/>
      </a:tcStyle>
    </a:firstCol>
    <a:lastRow>
      <a:tcStyle>
        <a:tcBdr/>
      </a:tcStyle>
    </a:lastRow>
    <a:firstRow>
      <a:tcStyle>
        <a:tcBdr/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6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528" cy="53421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DSDFGDFH</a:t>
            </a:r>
          </a:p>
        </p:txBody>
      </p:sp>
      <p:sp>
        <p:nvSpPr>
          <p:cNvPr id="3" name="Veri Yer Tutucusu 2"/>
          <p:cNvSpPr txBox="1">
            <a:spLocks noGrp="1"/>
          </p:cNvSpPr>
          <p:nvPr>
            <p:ph type="dt" sz="quarter" idx="1"/>
          </p:nvPr>
        </p:nvSpPr>
        <p:spPr>
          <a:xfrm>
            <a:off x="4278797" y="0"/>
            <a:ext cx="3280528" cy="53421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Noto Sans Regular" pitchFamily="34"/>
              <a:ea typeface="DejaVu Sans" pitchFamily="2"/>
              <a:cs typeface="DejaVu Sans" pitchFamily="2"/>
            </a:endParaRPr>
          </a:p>
        </p:txBody>
      </p:sp>
      <p:sp>
        <p:nvSpPr>
          <p:cNvPr id="4" name="Altbilgi Yer Tutucusu 3"/>
          <p:cNvSpPr txBox="1">
            <a:spLocks noGrp="1"/>
          </p:cNvSpPr>
          <p:nvPr>
            <p:ph type="ftr" sz="quarter" idx="2"/>
          </p:nvPr>
        </p:nvSpPr>
        <p:spPr>
          <a:xfrm>
            <a:off x="0" y="10157219"/>
            <a:ext cx="3280528" cy="53421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Noto Sans Regular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Slayt Numarası Yer Tutucusu 4"/>
          <p:cNvSpPr txBox="1">
            <a:spLocks noGrp="1"/>
          </p:cNvSpPr>
          <p:nvPr>
            <p:ph type="sldNum" sz="quarter" idx="3"/>
          </p:nvPr>
        </p:nvSpPr>
        <p:spPr>
          <a:xfrm>
            <a:off x="4278797" y="10157219"/>
            <a:ext cx="3280528" cy="53421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823769-F09A-42DC-80AE-1B998CA513DE}" type="slidenum">
              <a:t>‹#›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Noto Sans Regular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76260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4" name="Üstbilgi Yer Tutucusu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r>
              <a:rPr lang="en-US"/>
              <a:t>DSDFGDFH</a:t>
            </a:r>
          </a:p>
        </p:txBody>
      </p:sp>
      <p:sp>
        <p:nvSpPr>
          <p:cNvPr id="5" name="Veri Yer Tutucusu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Altbilgi Yer Tutucusu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ayt Numarası Yer Tutucusu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551AD4D0-C0FA-4F08-A33B-5B1A2E73D9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5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en-US" sz="2000" b="0" i="0" u="none" strike="noStrike" kern="1200" cap="none" spc="0" baseline="0">
        <a:solidFill>
          <a:srgbClr val="000000"/>
        </a:solidFill>
        <a:uFillTx/>
        <a:latin typeface="Noto Sans Regular" pitchFamily="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 dirty="0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4035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156"/>
            <a:ext cx="6047640" cy="4811042"/>
          </a:xfrm>
        </p:spPr>
        <p:txBody>
          <a:bodyPr>
            <a:spAutoFit/>
          </a:bodyPr>
          <a:lstStyle/>
          <a:p>
            <a:endParaRPr lang="tr-TR"/>
          </a:p>
        </p:txBody>
      </p:sp>
      <p:sp>
        <p:nvSpPr>
          <p:cNvPr id="4" name="Veri Yer Tutucusu 7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Noto Sans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Üstbilgi Yer Tutucusu 8"/>
          <p:cNvSpPr txBox="1"/>
          <p:nvPr/>
        </p:nvSpPr>
        <p:spPr>
          <a:xfrm>
            <a:off x="0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Noto Sans Black" pitchFamily="34"/>
                <a:ea typeface="DejaVu Sans" pitchFamily="2"/>
                <a:cs typeface="DejaVu Sans" pitchFamily="2"/>
              </a:rPr>
              <a:t>DSDFGDFH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8438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51AD4D0-C0FA-4F08-A33B-5B1A2E73D998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355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ctrTitle"/>
          </p:nvPr>
        </p:nvSpPr>
        <p:spPr>
          <a:xfrm>
            <a:off x="1259677" y="1237713"/>
            <a:ext cx="7558092" cy="2632996"/>
          </a:xfrm>
        </p:spPr>
        <p:txBody>
          <a:bodyPr anchor="b" anchorCtr="1"/>
          <a:lstStyle>
            <a:lvl1pPr algn="ctr">
              <a:defRPr sz="4960"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 txBox="1">
            <a:spLocks noGrp="1"/>
          </p:cNvSpPr>
          <p:nvPr>
            <p:ph type="subTitle" idx="1"/>
          </p:nvPr>
        </p:nvSpPr>
        <p:spPr>
          <a:xfrm>
            <a:off x="1259677" y="3972245"/>
            <a:ext cx="7558092" cy="1825937"/>
          </a:xfrm>
        </p:spPr>
        <p:txBody>
          <a:bodyPr anchorCtr="1"/>
          <a:lstStyle>
            <a:lvl1pPr marL="0" indent="0" algn="ctr">
              <a:buNone/>
              <a:defRPr sz="1984"/>
            </a:lvl1pPr>
          </a:lstStyle>
          <a:p>
            <a:pPr lvl="0"/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Altbilgi Yer Tutucusu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6" name="Slayt Numarası Yer Tutucus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BF6EF3-EE7D-41F4-A325-C7BF96B418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Altbilgi Yer Tutucusu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6" name="Slayt Numarası Yer Tutucus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27BE5E-74C3-4966-9CE2-754CC6F6D9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 txBox="1">
            <a:spLocks noGrp="1"/>
          </p:cNvSpPr>
          <p:nvPr>
            <p:ph type="title" orient="vert"/>
          </p:nvPr>
        </p:nvSpPr>
        <p:spPr>
          <a:xfrm>
            <a:off x="7211671" y="402656"/>
            <a:ext cx="2172952" cy="640916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 txBox="1">
            <a:spLocks noGrp="1"/>
          </p:cNvSpPr>
          <p:nvPr>
            <p:ph type="body" orient="vert" idx="1"/>
          </p:nvPr>
        </p:nvSpPr>
        <p:spPr>
          <a:xfrm>
            <a:off x="692822" y="402656"/>
            <a:ext cx="6392881" cy="640916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Altbilgi Yer Tutucusu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6" name="Slayt Numarası Yer Tutucus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D3C84F-7B4F-4A3A-B59A-B21E82E055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Altbilgi Yer Tutucusu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6" name="Slayt Numarası Yer Tutucus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F01961-A12A-49A5-82A1-B1AB7D44B69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687573" y="1885465"/>
            <a:ext cx="8691801" cy="3145938"/>
          </a:xfrm>
        </p:spPr>
        <p:txBody>
          <a:bodyPr anchor="b"/>
          <a:lstStyle>
            <a:lvl1pPr>
              <a:defRPr sz="4960"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 txBox="1">
            <a:spLocks noGrp="1"/>
          </p:cNvSpPr>
          <p:nvPr>
            <p:ph type="body" idx="1"/>
          </p:nvPr>
        </p:nvSpPr>
        <p:spPr>
          <a:xfrm>
            <a:off x="687573" y="5061158"/>
            <a:ext cx="8691801" cy="1654369"/>
          </a:xfrm>
        </p:spPr>
        <p:txBody>
          <a:bodyPr/>
          <a:lstStyle>
            <a:lvl1pPr marL="0" indent="0">
              <a:buNone/>
              <a:defRPr sz="1984">
                <a:solidFill>
                  <a:srgbClr val="898989"/>
                </a:solidFill>
              </a:defRPr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Altbilgi Yer Tutucusu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6" name="Slayt Numarası Yer Tutucus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72337B-6793-4655-88E1-42E32BED70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 txBox="1">
            <a:spLocks noGrp="1"/>
          </p:cNvSpPr>
          <p:nvPr>
            <p:ph idx="1"/>
          </p:nvPr>
        </p:nvSpPr>
        <p:spPr>
          <a:xfrm>
            <a:off x="692822" y="2013261"/>
            <a:ext cx="4282912" cy="47985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 txBox="1">
            <a:spLocks noGrp="1"/>
          </p:cNvSpPr>
          <p:nvPr>
            <p:ph idx="2"/>
          </p:nvPr>
        </p:nvSpPr>
        <p:spPr>
          <a:xfrm>
            <a:off x="5101711" y="2013261"/>
            <a:ext cx="4282912" cy="47985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Altbilgi Yer Tutucusu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7" name="Slayt Numarası Yer Tutucus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339766-6966-458F-9AC2-503F17166A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694139" y="402656"/>
            <a:ext cx="8691801" cy="14618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 txBox="1">
            <a:spLocks noGrp="1"/>
          </p:cNvSpPr>
          <p:nvPr>
            <p:ph type="body" idx="1"/>
          </p:nvPr>
        </p:nvSpPr>
        <p:spPr>
          <a:xfrm>
            <a:off x="694139" y="1853946"/>
            <a:ext cx="4263234" cy="908593"/>
          </a:xfrm>
        </p:spPr>
        <p:txBody>
          <a:bodyPr anchor="b"/>
          <a:lstStyle>
            <a:lvl1pPr marL="0" indent="0">
              <a:buNone/>
              <a:defRPr sz="1984" b="1"/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 txBox="1">
            <a:spLocks noGrp="1"/>
          </p:cNvSpPr>
          <p:nvPr>
            <p:ph idx="2"/>
          </p:nvPr>
        </p:nvSpPr>
        <p:spPr>
          <a:xfrm>
            <a:off x="694139" y="2762539"/>
            <a:ext cx="4263234" cy="40632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 txBox="1">
            <a:spLocks noGrp="1"/>
          </p:cNvSpPr>
          <p:nvPr>
            <p:ph type="body" idx="3"/>
          </p:nvPr>
        </p:nvSpPr>
        <p:spPr>
          <a:xfrm>
            <a:off x="5101711" y="1853946"/>
            <a:ext cx="4284229" cy="908593"/>
          </a:xfrm>
        </p:spPr>
        <p:txBody>
          <a:bodyPr anchor="b"/>
          <a:lstStyle>
            <a:lvl1pPr marL="0" indent="0">
              <a:buNone/>
              <a:defRPr sz="1984" b="1"/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 txBox="1">
            <a:spLocks noGrp="1"/>
          </p:cNvSpPr>
          <p:nvPr>
            <p:ph idx="4"/>
          </p:nvPr>
        </p:nvSpPr>
        <p:spPr>
          <a:xfrm>
            <a:off x="5101711" y="2762539"/>
            <a:ext cx="4284229" cy="40632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Altbilgi Yer Tutucusu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9" name="Slayt Numarası Yer Tutucus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29F541-EE68-4E6D-8A33-2FCFA4DD2F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Altbilgi Yer Tutucusu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5" name="Slayt Numarası Yer Tutucus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9A416B-3102-4D8D-9A88-7FD9971819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Altbilgi Yer Tutucusu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4" name="Slayt Numarası Yer Tutucus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452B2-F0FE-406B-8E2D-D693C2CB8D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694139" y="504191"/>
            <a:ext cx="3250243" cy="1764663"/>
          </a:xfrm>
        </p:spPr>
        <p:txBody>
          <a:bodyPr anchor="b"/>
          <a:lstStyle>
            <a:lvl1pPr>
              <a:defRPr sz="2645"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 txBox="1">
            <a:spLocks noGrp="1"/>
          </p:cNvSpPr>
          <p:nvPr>
            <p:ph idx="1"/>
          </p:nvPr>
        </p:nvSpPr>
        <p:spPr>
          <a:xfrm>
            <a:off x="4284229" y="1088913"/>
            <a:ext cx="5101711" cy="5374523"/>
          </a:xfrm>
        </p:spPr>
        <p:txBody>
          <a:bodyPr/>
          <a:lstStyle>
            <a:lvl1pPr>
              <a:defRPr sz="2645"/>
            </a:lvl1pPr>
            <a:lvl2pPr>
              <a:defRPr sz="2314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 txBox="1">
            <a:spLocks noGrp="1"/>
          </p:cNvSpPr>
          <p:nvPr>
            <p:ph type="body" idx="2"/>
          </p:nvPr>
        </p:nvSpPr>
        <p:spPr>
          <a:xfrm>
            <a:off x="694139" y="2268854"/>
            <a:ext cx="3250243" cy="4203332"/>
          </a:xfrm>
        </p:spPr>
        <p:txBody>
          <a:bodyPr/>
          <a:lstStyle>
            <a:lvl1pPr marL="0" indent="0">
              <a:buNone/>
              <a:defRPr sz="1323"/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Altbilgi Yer Tutucusu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7" name="Slayt Numarası Yer Tutucus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401674-12AD-456B-9951-2AFD6658E7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 noGrp="1"/>
          </p:cNvSpPr>
          <p:nvPr>
            <p:ph type="title"/>
          </p:nvPr>
        </p:nvSpPr>
        <p:spPr>
          <a:xfrm>
            <a:off x="694139" y="504191"/>
            <a:ext cx="3250243" cy="1764663"/>
          </a:xfrm>
        </p:spPr>
        <p:txBody>
          <a:bodyPr anchor="b"/>
          <a:lstStyle>
            <a:lvl1pPr>
              <a:defRPr sz="2645"/>
            </a:lvl1pPr>
          </a:lstStyle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 txBox="1">
            <a:spLocks noGrp="1"/>
          </p:cNvSpPr>
          <p:nvPr>
            <p:ph type="pic" idx="1"/>
          </p:nvPr>
        </p:nvSpPr>
        <p:spPr>
          <a:xfrm>
            <a:off x="4284229" y="1088913"/>
            <a:ext cx="5101711" cy="5374523"/>
          </a:xfrm>
        </p:spPr>
        <p:txBody>
          <a:bodyPr/>
          <a:lstStyle>
            <a:lvl1pPr marL="0" indent="0">
              <a:buNone/>
              <a:defRPr sz="2645"/>
            </a:lvl1pPr>
          </a:lstStyle>
          <a:p>
            <a:pPr lvl="0"/>
            <a:endParaRPr lang="tr-TR"/>
          </a:p>
        </p:txBody>
      </p:sp>
      <p:sp>
        <p:nvSpPr>
          <p:cNvPr id="4" name="Metin Yer Tutucusu 3"/>
          <p:cNvSpPr txBox="1">
            <a:spLocks noGrp="1"/>
          </p:cNvSpPr>
          <p:nvPr>
            <p:ph type="body" idx="2"/>
          </p:nvPr>
        </p:nvSpPr>
        <p:spPr>
          <a:xfrm>
            <a:off x="694139" y="2268854"/>
            <a:ext cx="3250243" cy="4203332"/>
          </a:xfrm>
        </p:spPr>
        <p:txBody>
          <a:bodyPr/>
          <a:lstStyle>
            <a:lvl1pPr marL="0" indent="0">
              <a:buNone/>
              <a:defRPr sz="1323"/>
            </a:lvl1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Altbilgi Yer Tutucusu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7" name="Slayt Numarası Yer Tutucus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45D554-78F4-4BA3-98DE-B6FEEA35614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 txBox="1">
            <a:spLocks noGrp="1"/>
          </p:cNvSpPr>
          <p:nvPr>
            <p:ph type="title"/>
          </p:nvPr>
        </p:nvSpPr>
        <p:spPr>
          <a:xfrm>
            <a:off x="692822" y="402656"/>
            <a:ext cx="8691801" cy="1461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 txBox="1">
            <a:spLocks noGrp="1"/>
          </p:cNvSpPr>
          <p:nvPr>
            <p:ph type="body" idx="1"/>
          </p:nvPr>
        </p:nvSpPr>
        <p:spPr>
          <a:xfrm>
            <a:off x="692822" y="2013261"/>
            <a:ext cx="8691801" cy="4798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 txBox="1">
            <a:spLocks noGrp="1"/>
          </p:cNvSpPr>
          <p:nvPr>
            <p:ph type="dt" sz="half" idx="2"/>
          </p:nvPr>
        </p:nvSpPr>
        <p:spPr>
          <a:xfrm>
            <a:off x="692822" y="7009644"/>
            <a:ext cx="2267428" cy="4026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Altbilgi Yer Tutucusu 4"/>
          <p:cNvSpPr txBox="1">
            <a:spLocks noGrp="1"/>
          </p:cNvSpPr>
          <p:nvPr>
            <p:ph type="ftr" sz="quarter" idx="3"/>
          </p:nvPr>
        </p:nvSpPr>
        <p:spPr>
          <a:xfrm>
            <a:off x="3338154" y="7009644"/>
            <a:ext cx="3401138" cy="4026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Sopaci&amp;Özacar, EGU, 2022</a:t>
            </a:r>
          </a:p>
        </p:txBody>
      </p:sp>
      <p:sp>
        <p:nvSpPr>
          <p:cNvPr id="6" name="Slayt Numarası Yer Tutucusu 5"/>
          <p:cNvSpPr txBox="1">
            <a:spLocks noGrp="1"/>
          </p:cNvSpPr>
          <p:nvPr>
            <p:ph type="sldNum" sz="quarter" idx="4"/>
          </p:nvPr>
        </p:nvSpPr>
        <p:spPr>
          <a:xfrm>
            <a:off x="7117195" y="7009644"/>
            <a:ext cx="2267428" cy="4026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2E3D99F-1AFC-476D-81FE-90066B0356D6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755843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tr-TR" sz="3637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188960" marR="0" lvl="0" indent="-188960" algn="l" defTabSz="755843" rtl="0" fontAlgn="auto" hangingPunct="1">
        <a:lnSpc>
          <a:spcPct val="90000"/>
        </a:lnSpc>
        <a:spcBef>
          <a:spcPts val="825"/>
        </a:spcBef>
        <a:spcAft>
          <a:spcPts val="0"/>
        </a:spcAft>
        <a:buSzPct val="100000"/>
        <a:buFont typeface="Arial" pitchFamily="34"/>
        <a:buChar char="•"/>
        <a:tabLst/>
        <a:defRPr lang="tr-TR" sz="2314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566882" marR="0" lvl="1" indent="-188960" algn="l" defTabSz="755843" rtl="0" fontAlgn="auto" hangingPunct="1">
        <a:lnSpc>
          <a:spcPct val="90000"/>
        </a:lnSpc>
        <a:spcBef>
          <a:spcPts val="415"/>
        </a:spcBef>
        <a:spcAft>
          <a:spcPts val="0"/>
        </a:spcAft>
        <a:buSzPct val="100000"/>
        <a:buFont typeface="Arial" pitchFamily="34"/>
        <a:buChar char="•"/>
        <a:tabLst/>
        <a:defRPr lang="tr-TR" sz="1984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944803" marR="0" lvl="2" indent="-188960" algn="l" defTabSz="755843" rtl="0" fontAlgn="auto" hangingPunct="1">
        <a:lnSpc>
          <a:spcPct val="90000"/>
        </a:lnSpc>
        <a:spcBef>
          <a:spcPts val="415"/>
        </a:spcBef>
        <a:spcAft>
          <a:spcPts val="0"/>
        </a:spcAft>
        <a:buSzPct val="100000"/>
        <a:buFont typeface="Arial" pitchFamily="34"/>
        <a:buChar char="•"/>
        <a:tabLst/>
        <a:defRPr lang="tr-TR" sz="1653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322725" marR="0" lvl="3" indent="-188960" algn="l" defTabSz="755843" rtl="0" fontAlgn="auto" hangingPunct="1">
        <a:lnSpc>
          <a:spcPct val="90000"/>
        </a:lnSpc>
        <a:spcBef>
          <a:spcPts val="415"/>
        </a:spcBef>
        <a:spcAft>
          <a:spcPts val="0"/>
        </a:spcAft>
        <a:buSzPct val="100000"/>
        <a:buFont typeface="Arial" pitchFamily="34"/>
        <a:buChar char="•"/>
        <a:tabLst/>
        <a:defRPr lang="tr-TR" sz="1488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700646" marR="0" lvl="4" indent="-188960" algn="l" defTabSz="755843" rtl="0" fontAlgn="auto" hangingPunct="1">
        <a:lnSpc>
          <a:spcPct val="90000"/>
        </a:lnSpc>
        <a:spcBef>
          <a:spcPts val="415"/>
        </a:spcBef>
        <a:spcAft>
          <a:spcPts val="0"/>
        </a:spcAft>
        <a:buSzPct val="100000"/>
        <a:buFont typeface="Arial" pitchFamily="34"/>
        <a:buChar char="•"/>
        <a:tabLst/>
        <a:defRPr lang="tr-TR" sz="1488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10" Type="http://schemas.openxmlformats.org/officeDocument/2006/relationships/image" Target="../media/image31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9/2018JB016597" TargetMode="External"/><Relationship Id="rId3" Type="http://schemas.openxmlformats.org/officeDocument/2006/relationships/image" Target="../media/image19.gif"/><Relationship Id="rId7" Type="http://schemas.openxmlformats.org/officeDocument/2006/relationships/hyperlink" Target="https://doi.org/10.1002/2017GL07418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11/j.1365-246X.2007.03580.x" TargetMode="External"/><Relationship Id="rId5" Type="http://schemas.openxmlformats.org/officeDocument/2006/relationships/hyperlink" Target="https://doi.org/10.1029/2003JB002667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doi.org/10.1029/2000jb900250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8"/>
          <p:cNvSpPr txBox="1"/>
          <p:nvPr/>
        </p:nvSpPr>
        <p:spPr>
          <a:xfrm>
            <a:off x="3338154" y="7009644"/>
            <a:ext cx="340113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Sopaci&amp;Özacar, EGU, 2022</a:t>
            </a:r>
          </a:p>
        </p:txBody>
      </p:sp>
      <p:sp>
        <p:nvSpPr>
          <p:cNvPr id="3" name="Unvan 1"/>
          <p:cNvSpPr txBox="1">
            <a:spLocks noGrp="1"/>
          </p:cNvSpPr>
          <p:nvPr>
            <p:ph type="title" idx="4294967295"/>
          </p:nvPr>
        </p:nvSpPr>
        <p:spPr>
          <a:xfrm>
            <a:off x="1009653" y="1895712"/>
            <a:ext cx="9067803" cy="1421928"/>
          </a:xfrm>
        </p:spPr>
        <p:txBody>
          <a:bodyPr>
            <a:spAutoFit/>
          </a:bodyPr>
          <a:lstStyle/>
          <a:p>
            <a:pPr lvl="0"/>
            <a:r>
              <a:rPr lang="en-US" sz="4800" b="1" dirty="0"/>
              <a:t>Do Large Earthquakes along Major Faults Synchronize in Time?</a:t>
            </a:r>
          </a:p>
        </p:txBody>
      </p:sp>
      <p:sp>
        <p:nvSpPr>
          <p:cNvPr id="4" name="Alt Başlık 2"/>
          <p:cNvSpPr txBox="1">
            <a:spLocks noGrp="1"/>
          </p:cNvSpPr>
          <p:nvPr>
            <p:ph type="subTitle" idx="4294967295"/>
          </p:nvPr>
        </p:nvSpPr>
        <p:spPr>
          <a:xfrm>
            <a:off x="0" y="4296337"/>
            <a:ext cx="10077455" cy="2430466"/>
          </a:xfrm>
        </p:spPr>
        <p:txBody>
          <a:bodyPr anchor="ctr">
            <a:normAutofit fontScale="92500"/>
          </a:bodyPr>
          <a:lstStyle/>
          <a:p>
            <a:pPr marL="0" lvl="0" indent="0" algn="ctr">
              <a:buNone/>
            </a:pPr>
            <a:r>
              <a:rPr lang="en-US" sz="3200" dirty="0" err="1"/>
              <a:t>Eyüp</a:t>
            </a:r>
            <a:r>
              <a:rPr lang="en-US" sz="3200" dirty="0"/>
              <a:t> Sopacı</a:t>
            </a:r>
            <a:r>
              <a:rPr lang="en-US" sz="3200" baseline="33000" dirty="0"/>
              <a:t>1</a:t>
            </a:r>
          </a:p>
          <a:p>
            <a:pPr marL="0" lvl="0" indent="0" algn="ctr">
              <a:buNone/>
            </a:pPr>
            <a:r>
              <a:rPr lang="en-US" sz="3200" dirty="0" err="1"/>
              <a:t>Atilla</a:t>
            </a:r>
            <a:r>
              <a:rPr lang="en-US" sz="3200" dirty="0"/>
              <a:t> </a:t>
            </a:r>
            <a:r>
              <a:rPr lang="en-US" sz="3200" dirty="0" err="1"/>
              <a:t>Arda</a:t>
            </a:r>
            <a:r>
              <a:rPr lang="en-US" sz="3200" dirty="0"/>
              <a:t> Özacar</a:t>
            </a:r>
            <a:r>
              <a:rPr lang="en-US" sz="3200" baseline="33000" dirty="0"/>
              <a:t>1,2</a:t>
            </a:r>
          </a:p>
          <a:p>
            <a:pPr lvl="0" algn="ctr"/>
            <a:endParaRPr lang="en-US" sz="3200" baseline="33000" dirty="0"/>
          </a:p>
          <a:p>
            <a:pPr lvl="0" algn="ctr"/>
            <a:endParaRPr lang="en-US" sz="3200" baseline="33000" dirty="0"/>
          </a:p>
          <a:p>
            <a:pPr marL="0" lvl="0" indent="0">
              <a:buNone/>
            </a:pPr>
            <a:r>
              <a:rPr lang="en-US" sz="1400" baseline="33000" dirty="0"/>
              <a:t>1</a:t>
            </a:r>
            <a:r>
              <a:rPr lang="en-US" sz="1400" dirty="0"/>
              <a:t> </a:t>
            </a:r>
            <a:r>
              <a:rPr lang="en-US" sz="1500" dirty="0"/>
              <a:t>Geodetic and Geographic Information Technologies / Middle East Technical University/ </a:t>
            </a:r>
            <a:r>
              <a:rPr lang="en-US" sz="1500" dirty="0" smtClean="0"/>
              <a:t>Ankara/Turkey</a:t>
            </a:r>
            <a:r>
              <a:rPr lang="tr-TR" sz="1500" u="sng" dirty="0" smtClean="0">
                <a:solidFill>
                  <a:srgbClr val="2803C3"/>
                </a:solidFill>
              </a:rPr>
              <a:t>, eyup.sopaci@metu.edu.tr</a:t>
            </a:r>
            <a:endParaRPr lang="en-US" sz="1500" u="sng" dirty="0">
              <a:solidFill>
                <a:srgbClr val="2803C3"/>
              </a:solidFill>
            </a:endParaRPr>
          </a:p>
          <a:p>
            <a:pPr marL="0" lvl="0" indent="0">
              <a:buNone/>
            </a:pPr>
            <a:r>
              <a:rPr lang="en-US" sz="1500" baseline="33000" dirty="0"/>
              <a:t>2</a:t>
            </a:r>
            <a:r>
              <a:rPr lang="en-US" sz="1500" dirty="0"/>
              <a:t> Geological Engineering Department / Middle East Technical University/ </a:t>
            </a:r>
            <a:r>
              <a:rPr lang="en-US" sz="1500" dirty="0" smtClean="0"/>
              <a:t>Ankara/Turkey</a:t>
            </a:r>
            <a:r>
              <a:rPr lang="tr-TR" sz="1500" u="sng" dirty="0" smtClean="0">
                <a:solidFill>
                  <a:srgbClr val="2803C3"/>
                </a:solidFill>
              </a:rPr>
              <a:t>, ozacar@metu.edu.tr</a:t>
            </a:r>
            <a:endParaRPr lang="en-US" sz="1500" u="sng" dirty="0">
              <a:solidFill>
                <a:srgbClr val="2803C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16536" y="3351099"/>
            <a:ext cx="2343072" cy="2344750"/>
          </a:xfrm>
          <a:prstGeom prst="rect">
            <a:avLst/>
          </a:prstGeom>
          <a:noFill/>
          <a:ln w="18361" cap="flat">
            <a:solidFill>
              <a:srgbClr val="666666">
                <a:alpha val="65000"/>
              </a:srgbClr>
            </a:solidFill>
            <a:custDash>
              <a:ds d="599951" sp="599951"/>
            </a:custDash>
            <a:miter/>
          </a:ln>
        </p:spPr>
      </p:pic>
      <p:pic>
        <p:nvPicPr>
          <p:cNvPr id="6" name="Resim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00" y="188430"/>
            <a:ext cx="3639055" cy="9526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Resim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323" y="0"/>
            <a:ext cx="3840132" cy="11410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Slayt Numarası Yer Tutucusu 9"/>
          <p:cNvSpPr txBox="1"/>
          <p:nvPr/>
        </p:nvSpPr>
        <p:spPr>
          <a:xfrm>
            <a:off x="7117195" y="7009644"/>
            <a:ext cx="226742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F1B668-598C-4440-8002-35985BB59C8C}" type="slidenum">
              <a:t>1</a:t>
            </a:fld>
            <a:endParaRPr lang="en-US" sz="992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0" y="3379946"/>
            <a:ext cx="1955218" cy="2604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3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69" y="2942349"/>
            <a:ext cx="3555381" cy="474023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42" y="1237699"/>
            <a:ext cx="4133333" cy="7426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42" y="2586289"/>
            <a:ext cx="5000000" cy="224761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42" y="4848952"/>
            <a:ext cx="6200000" cy="1790476"/>
          </a:xfrm>
          <a:prstGeom prst="rect">
            <a:avLst/>
          </a:prstGeom>
        </p:spPr>
      </p:pic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269641" y="42827"/>
            <a:ext cx="9357119" cy="900363"/>
          </a:xfrm>
        </p:spPr>
        <p:txBody>
          <a:bodyPr/>
          <a:lstStyle/>
          <a:p>
            <a:r>
              <a:rPr lang="tr-TR" b="1" dirty="0" err="1" smtClean="0"/>
              <a:t>Supplementary</a:t>
            </a:r>
            <a:r>
              <a:rPr lang="tr-TR" b="1" dirty="0" smtClean="0"/>
              <a:t>: </a:t>
            </a:r>
            <a:r>
              <a:rPr lang="tr-TR" b="1" dirty="0" err="1" smtClean="0"/>
              <a:t>Elastodynamic</a:t>
            </a:r>
            <a:r>
              <a:rPr lang="tr-TR" b="1" dirty="0" smtClean="0"/>
              <a:t> </a:t>
            </a:r>
            <a:r>
              <a:rPr lang="tr-TR" b="1" dirty="0" err="1" smtClean="0"/>
              <a:t>Relation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269641" y="878536"/>
            <a:ext cx="3286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Stress</a:t>
            </a:r>
            <a:r>
              <a:rPr lang="tr-TR" sz="2400" b="1" dirty="0" smtClean="0"/>
              <a:t> on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fault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plane</a:t>
            </a:r>
            <a:endParaRPr lang="tr-TR" sz="24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4582530" y="1087454"/>
            <a:ext cx="508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τ</a:t>
            </a:r>
            <a:r>
              <a:rPr lang="tr-TR" dirty="0" smtClean="0"/>
              <a:t>: </a:t>
            </a:r>
            <a:r>
              <a:rPr lang="tr-TR" dirty="0" err="1" smtClean="0"/>
              <a:t>stress</a:t>
            </a:r>
            <a:r>
              <a:rPr lang="tr-TR" dirty="0" smtClean="0"/>
              <a:t>, </a:t>
            </a:r>
            <a:r>
              <a:rPr lang="el-GR" b="1" dirty="0" smtClean="0"/>
              <a:t>τ</a:t>
            </a:r>
            <a:r>
              <a:rPr lang="tr-TR" b="1" baseline="30000" dirty="0" smtClean="0"/>
              <a:t>0</a:t>
            </a:r>
            <a:r>
              <a:rPr lang="tr-TR" dirty="0" smtClean="0"/>
              <a:t>: </a:t>
            </a:r>
            <a:r>
              <a:rPr lang="tr-TR" dirty="0" err="1" smtClean="0"/>
              <a:t>loading</a:t>
            </a:r>
            <a:r>
              <a:rPr lang="tr-TR" dirty="0" smtClean="0"/>
              <a:t> </a:t>
            </a:r>
            <a:r>
              <a:rPr lang="tr-TR" dirty="0" err="1" smtClean="0"/>
              <a:t>stress</a:t>
            </a:r>
            <a:r>
              <a:rPr lang="tr-TR" dirty="0" smtClean="0"/>
              <a:t>, </a:t>
            </a:r>
            <a:r>
              <a:rPr lang="tr-TR" b="1" dirty="0" smtClean="0"/>
              <a:t>f</a:t>
            </a:r>
            <a:r>
              <a:rPr lang="tr-TR" dirty="0" smtClean="0"/>
              <a:t>:stress transfer </a:t>
            </a:r>
            <a:r>
              <a:rPr lang="tr-TR" dirty="0" err="1" smtClean="0"/>
              <a:t>function</a:t>
            </a:r>
            <a:endParaRPr lang="tr-TR" dirty="0" smtClean="0"/>
          </a:p>
          <a:p>
            <a:r>
              <a:rPr lang="tr-TR" b="1" dirty="0" smtClean="0"/>
              <a:t>µ</a:t>
            </a:r>
            <a:r>
              <a:rPr lang="tr-TR" dirty="0" smtClean="0"/>
              <a:t>: </a:t>
            </a:r>
            <a:r>
              <a:rPr lang="tr-TR" dirty="0" err="1" smtClean="0"/>
              <a:t>shear</a:t>
            </a:r>
            <a:r>
              <a:rPr lang="tr-TR" dirty="0" smtClean="0"/>
              <a:t> </a:t>
            </a:r>
            <a:r>
              <a:rPr lang="tr-TR" dirty="0" err="1" smtClean="0"/>
              <a:t>modulus</a:t>
            </a:r>
            <a:r>
              <a:rPr lang="tr-TR" dirty="0" smtClean="0"/>
              <a:t>,  </a:t>
            </a:r>
            <a:r>
              <a:rPr lang="tr-TR" b="1" dirty="0" smtClean="0"/>
              <a:t>V</a:t>
            </a:r>
            <a:r>
              <a:rPr lang="tr-TR" dirty="0" smtClean="0"/>
              <a:t>: slip rate, </a:t>
            </a:r>
            <a:r>
              <a:rPr lang="tr-TR" dirty="0" err="1" smtClean="0"/>
              <a:t>c</a:t>
            </a:r>
            <a:r>
              <a:rPr lang="tr-TR" baseline="-25000" dirty="0" err="1" smtClean="0"/>
              <a:t>s</a:t>
            </a:r>
            <a:r>
              <a:rPr lang="tr-TR" dirty="0" err="1" smtClean="0"/>
              <a:t>:shear</a:t>
            </a:r>
            <a:r>
              <a:rPr lang="tr-TR" dirty="0" smtClean="0"/>
              <a:t> </a:t>
            </a:r>
            <a:r>
              <a:rPr lang="tr-TR" dirty="0" err="1" smtClean="0"/>
              <a:t>velocity</a:t>
            </a:r>
            <a:endParaRPr lang="tr-TR" dirty="0" smtClean="0"/>
          </a:p>
          <a:p>
            <a:r>
              <a:rPr lang="tr-TR" b="1" dirty="0"/>
              <a:t>z</a:t>
            </a:r>
            <a:r>
              <a:rPr lang="tr-TR" dirty="0" smtClean="0"/>
              <a:t>:space, </a:t>
            </a:r>
            <a:r>
              <a:rPr lang="tr-TR" b="1" dirty="0" smtClean="0"/>
              <a:t>t</a:t>
            </a:r>
            <a:r>
              <a:rPr lang="tr-TR" dirty="0" smtClean="0"/>
              <a:t>:time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59642" y="2097659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Spectral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representation</a:t>
            </a:r>
            <a:endParaRPr lang="tr-TR" sz="2400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582530" y="2070694"/>
            <a:ext cx="2936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δ</a:t>
            </a:r>
            <a:r>
              <a:rPr lang="tr-TR" dirty="0" smtClean="0"/>
              <a:t>: slip</a:t>
            </a:r>
          </a:p>
          <a:p>
            <a:r>
              <a:rPr lang="tr-TR" b="1" dirty="0" err="1" smtClean="0"/>
              <a:t>k</a:t>
            </a:r>
            <a:r>
              <a:rPr lang="tr-TR" b="1" baseline="-25000" dirty="0" err="1" smtClean="0"/>
              <a:t>n</a:t>
            </a:r>
            <a:r>
              <a:rPr lang="tr-TR" dirty="0" err="1" smtClean="0"/>
              <a:t>:wave</a:t>
            </a:r>
            <a:r>
              <a:rPr lang="tr-TR" dirty="0" smtClean="0"/>
              <a:t> </a:t>
            </a:r>
            <a:r>
              <a:rPr lang="tr-TR" dirty="0" err="1" smtClean="0"/>
              <a:t>number</a:t>
            </a:r>
            <a:endParaRPr lang="tr-TR" dirty="0" smtClean="0"/>
          </a:p>
          <a:p>
            <a:r>
              <a:rPr lang="tr-TR" b="1" dirty="0" err="1" smtClean="0"/>
              <a:t>Dn</a:t>
            </a:r>
            <a:r>
              <a:rPr lang="tr-TR" b="1" dirty="0" smtClean="0"/>
              <a:t>, </a:t>
            </a:r>
            <a:r>
              <a:rPr lang="tr-TR" b="1" dirty="0" err="1" smtClean="0"/>
              <a:t>Fn</a:t>
            </a:r>
            <a:r>
              <a:rPr lang="tr-TR" b="1" dirty="0" smtClean="0"/>
              <a:t> </a:t>
            </a:r>
            <a:r>
              <a:rPr lang="tr-TR" dirty="0" smtClean="0"/>
              <a:t>: </a:t>
            </a:r>
            <a:r>
              <a:rPr lang="tr-TR" dirty="0" err="1" smtClean="0"/>
              <a:t>Fourier</a:t>
            </a:r>
            <a:r>
              <a:rPr lang="tr-TR" dirty="0" smtClean="0"/>
              <a:t> </a:t>
            </a:r>
            <a:r>
              <a:rPr lang="tr-TR" dirty="0" err="1" smtClean="0"/>
              <a:t>coefficients</a:t>
            </a:r>
            <a:endParaRPr lang="tr-TR" dirty="0" smtClean="0"/>
          </a:p>
          <a:p>
            <a:r>
              <a:rPr lang="el-GR" b="1" dirty="0" smtClean="0"/>
              <a:t>λ</a:t>
            </a:r>
            <a:r>
              <a:rPr lang="tr-TR" b="1" dirty="0" smtClean="0"/>
              <a:t> : </a:t>
            </a:r>
            <a:r>
              <a:rPr lang="tr-TR" dirty="0" err="1" smtClean="0"/>
              <a:t>replication</a:t>
            </a:r>
            <a:r>
              <a:rPr lang="tr-TR" dirty="0"/>
              <a:t> </a:t>
            </a:r>
            <a:r>
              <a:rPr lang="tr-TR" dirty="0" err="1" smtClean="0"/>
              <a:t>distance</a:t>
            </a:r>
            <a:r>
              <a:rPr lang="tr-TR" dirty="0" smtClean="0"/>
              <a:t> </a:t>
            </a:r>
          </a:p>
          <a:p>
            <a:r>
              <a:rPr lang="tr-TR" b="1" dirty="0" err="1" smtClean="0"/>
              <a:t>Tw</a:t>
            </a:r>
            <a:r>
              <a:rPr lang="tr-TR" dirty="0" smtClean="0"/>
              <a:t>: Time </a:t>
            </a:r>
            <a:r>
              <a:rPr lang="tr-TR" dirty="0" err="1" smtClean="0"/>
              <a:t>window</a:t>
            </a:r>
            <a:endParaRPr lang="tr-TR" dirty="0" smtClean="0"/>
          </a:p>
        </p:txBody>
      </p:sp>
      <p:sp>
        <p:nvSpPr>
          <p:cNvPr id="12" name="Metin kutusu 11"/>
          <p:cNvSpPr txBox="1"/>
          <p:nvPr/>
        </p:nvSpPr>
        <p:spPr>
          <a:xfrm>
            <a:off x="6874411" y="3085004"/>
            <a:ext cx="298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C</a:t>
            </a:r>
            <a:r>
              <a:rPr lang="tr-TR" b="1" dirty="0" err="1"/>
              <a:t>o</a:t>
            </a:r>
            <a:r>
              <a:rPr lang="tr-TR" b="1" dirty="0" err="1" smtClean="0"/>
              <a:t>nvolution</a:t>
            </a:r>
            <a:r>
              <a:rPr lang="tr-TR" b="1" dirty="0" smtClean="0"/>
              <a:t> </a:t>
            </a:r>
            <a:r>
              <a:rPr lang="tr-TR" b="1" dirty="0" err="1" smtClean="0"/>
              <a:t>kernel</a:t>
            </a:r>
            <a:r>
              <a:rPr lang="tr-TR" b="1" dirty="0" smtClean="0"/>
              <a:t> (</a:t>
            </a:r>
            <a:r>
              <a:rPr lang="tr-TR" b="1" dirty="0" err="1" smtClean="0"/>
              <a:t>Mode</a:t>
            </a:r>
            <a:r>
              <a:rPr lang="tr-TR" b="1" dirty="0" smtClean="0"/>
              <a:t> III)</a:t>
            </a:r>
            <a:endParaRPr lang="tr-TR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624047" y="6639428"/>
            <a:ext cx="2721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 smtClean="0"/>
              <a:t>Lapusta</a:t>
            </a:r>
            <a:r>
              <a:rPr lang="tr-TR" sz="2400" dirty="0" smtClean="0"/>
              <a:t> et.al. (2000)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9322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93215" y="-199"/>
            <a:ext cx="8691801" cy="1461805"/>
          </a:xfrm>
        </p:spPr>
        <p:txBody>
          <a:bodyPr/>
          <a:lstStyle/>
          <a:p>
            <a:r>
              <a:rPr lang="tr-TR" b="1" dirty="0" err="1" smtClean="0"/>
              <a:t>Supplementary</a:t>
            </a:r>
            <a:r>
              <a:rPr lang="tr-TR" b="1" dirty="0" smtClean="0"/>
              <a:t>: Rate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State</a:t>
            </a:r>
            <a:r>
              <a:rPr lang="tr-TR" b="1" dirty="0" smtClean="0"/>
              <a:t> </a:t>
            </a:r>
            <a:r>
              <a:rPr lang="tr-TR" b="1" dirty="0" err="1" smtClean="0"/>
              <a:t>Friction</a:t>
            </a:r>
            <a:endParaRPr lang="tr-TR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80" y="3474009"/>
            <a:ext cx="2132769" cy="79026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72417" y="2175656"/>
            <a:ext cx="1114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Aging</a:t>
            </a:r>
            <a:r>
              <a:rPr lang="tr-TR" b="1" dirty="0" smtClean="0"/>
              <a:t> </a:t>
            </a:r>
            <a:r>
              <a:rPr lang="tr-TR" b="1" dirty="0" err="1" smtClean="0"/>
              <a:t>law</a:t>
            </a:r>
            <a:endParaRPr lang="tr-TR" b="1" dirty="0" smtClean="0"/>
          </a:p>
          <a:p>
            <a:endParaRPr lang="tr-TR" dirty="0"/>
          </a:p>
          <a:p>
            <a:r>
              <a:rPr lang="tr-TR" dirty="0" err="1" smtClean="0"/>
              <a:t>or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672417" y="3807961"/>
            <a:ext cx="921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Slip </a:t>
            </a:r>
            <a:r>
              <a:rPr lang="tr-TR" b="1" dirty="0" err="1" smtClean="0"/>
              <a:t>law</a:t>
            </a:r>
            <a:endParaRPr lang="tr-TR" b="1" dirty="0" smtClean="0"/>
          </a:p>
          <a:p>
            <a:endParaRPr lang="tr-TR" dirty="0"/>
          </a:p>
          <a:p>
            <a:r>
              <a:rPr lang="tr-TR" dirty="0" err="1" smtClean="0"/>
              <a:t>or</a:t>
            </a: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Metin kutusu 8"/>
              <p:cNvSpPr txBox="1"/>
              <p:nvPr/>
            </p:nvSpPr>
            <p:spPr>
              <a:xfrm>
                <a:off x="6444868" y="1594019"/>
                <a:ext cx="2853369" cy="4363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/>
                  <a:t>τ</a:t>
                </a:r>
                <a:r>
                  <a:rPr lang="tr-TR" dirty="0" smtClean="0"/>
                  <a:t>:</a:t>
                </a:r>
                <a:r>
                  <a:rPr lang="tr-TR" dirty="0" err="1" smtClean="0"/>
                  <a:t>frictional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stress</a:t>
                </a:r>
                <a:r>
                  <a:rPr lang="tr-TR" dirty="0" smtClean="0"/>
                  <a:t> (</a:t>
                </a:r>
                <a:r>
                  <a:rPr lang="tr-TR" dirty="0" err="1" smtClean="0"/>
                  <a:t>strength</a:t>
                </a:r>
                <a:r>
                  <a:rPr lang="tr-TR" dirty="0" smtClean="0"/>
                  <a:t>)</a:t>
                </a:r>
              </a:p>
              <a:p>
                <a:r>
                  <a:rPr lang="tr-TR" b="1" dirty="0" smtClean="0"/>
                  <a:t>f</a:t>
                </a:r>
                <a:r>
                  <a:rPr lang="tr-TR" dirty="0" smtClean="0"/>
                  <a:t>:friction</a:t>
                </a:r>
              </a:p>
              <a:p>
                <a:r>
                  <a:rPr lang="tr-TR" b="1" dirty="0" smtClean="0"/>
                  <a:t>f</a:t>
                </a:r>
                <a:r>
                  <a:rPr lang="tr-TR" b="1" baseline="-25000" dirty="0" smtClean="0"/>
                  <a:t>0</a:t>
                </a:r>
                <a:r>
                  <a:rPr lang="tr-TR" dirty="0" smtClean="0"/>
                  <a:t>:friction</a:t>
                </a:r>
                <a:endParaRPr lang="tr-TR" dirty="0"/>
              </a:p>
              <a:p>
                <a:r>
                  <a:rPr lang="el-GR" b="1" dirty="0" smtClean="0"/>
                  <a:t>σ</a:t>
                </a:r>
                <a:r>
                  <a:rPr lang="tr-TR" dirty="0" smtClean="0"/>
                  <a:t>:normal </a:t>
                </a:r>
                <a:r>
                  <a:rPr lang="tr-TR" dirty="0" err="1" smtClean="0"/>
                  <a:t>stress</a:t>
                </a:r>
                <a:endParaRPr lang="tr-TR" dirty="0" smtClean="0"/>
              </a:p>
              <a:p>
                <a:r>
                  <a:rPr lang="tr-TR" b="1" dirty="0" smtClean="0"/>
                  <a:t>p</a:t>
                </a:r>
                <a:r>
                  <a:rPr lang="tr-TR" dirty="0" smtClean="0"/>
                  <a:t>:pore </a:t>
                </a:r>
                <a:r>
                  <a:rPr lang="tr-TR" dirty="0" err="1" smtClean="0"/>
                  <a:t>pressure</a:t>
                </a:r>
                <a:endParaRPr lang="tr-TR" dirty="0" smtClean="0"/>
              </a:p>
              <a:p>
                <a:r>
                  <a:rPr lang="el-GR" b="1" dirty="0" smtClean="0"/>
                  <a:t>θ</a:t>
                </a:r>
                <a:r>
                  <a:rPr lang="tr-TR" dirty="0" smtClean="0"/>
                  <a:t>:</a:t>
                </a:r>
                <a:r>
                  <a:rPr lang="tr-TR" dirty="0" err="1" smtClean="0"/>
                  <a:t>state</a:t>
                </a:r>
                <a:r>
                  <a:rPr lang="tr-TR" dirty="0" smtClean="0"/>
                  <a:t> (</a:t>
                </a:r>
                <a:r>
                  <a:rPr lang="tr-TR" dirty="0" err="1" smtClean="0"/>
                  <a:t>contact</a:t>
                </a:r>
                <a:r>
                  <a:rPr lang="tr-TR" dirty="0"/>
                  <a:t> </a:t>
                </a:r>
                <a:r>
                  <a:rPr lang="tr-TR" dirty="0" err="1" smtClean="0"/>
                  <a:t>between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surfaces</a:t>
                </a:r>
                <a:r>
                  <a:rPr lang="tr-TR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tr-TR" b="1" i="0" smtClean="0">
                        <a:latin typeface="Cambria Math" panose="02040503050406030204" pitchFamily="18" charset="0"/>
                      </a:rPr>
                      <m:t>𝚯</m:t>
                    </m:r>
                    <m:r>
                      <a:rPr lang="tr-TR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tr-TR" b="1" i="1">
                        <a:latin typeface="Cambria Math" panose="02040503050406030204" pitchFamily="18" charset="0"/>
                      </a:rPr>
                      <m:t>𝒃𝒍𝒏</m:t>
                    </m:r>
                    <m:r>
                      <a:rPr lang="tr-TR" b="1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tr-TR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tr-T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tr-TR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tr-TR" b="1" i="1">
                            <a:latin typeface="Cambria Math" panose="02040503050406030204" pitchFamily="18" charset="0"/>
                          </a:rPr>
                          <m:t>𝑫𝒄</m:t>
                        </m:r>
                      </m:num>
                      <m:den>
                        <m:r>
                          <a:rPr lang="tr-TR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tr-TR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tr-TR" b="1" dirty="0" smtClean="0"/>
                  <a:t> : </a:t>
                </a:r>
                <a:r>
                  <a:rPr lang="tr-TR" dirty="0" err="1" smtClean="0"/>
                  <a:t>alternative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represenatation</a:t>
                </a:r>
                <a:r>
                  <a:rPr lang="tr-TR" dirty="0" smtClean="0"/>
                  <a:t> of </a:t>
                </a:r>
                <a:r>
                  <a:rPr lang="tr-TR" dirty="0" err="1" smtClean="0"/>
                  <a:t>state</a:t>
                </a:r>
                <a:r>
                  <a:rPr lang="tr-TR" dirty="0" smtClean="0"/>
                  <a:t> </a:t>
                </a:r>
              </a:p>
              <a:p>
                <a:r>
                  <a:rPr lang="tr-TR" b="1" dirty="0" smtClean="0"/>
                  <a:t>a</a:t>
                </a:r>
                <a:r>
                  <a:rPr lang="tr-TR" dirty="0" smtClean="0"/>
                  <a:t>:direct </a:t>
                </a:r>
                <a:r>
                  <a:rPr lang="tr-TR" dirty="0" err="1" smtClean="0"/>
                  <a:t>velocity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effect</a:t>
                </a:r>
                <a:endParaRPr lang="tr-TR" dirty="0" smtClean="0"/>
              </a:p>
              <a:p>
                <a:r>
                  <a:rPr lang="tr-TR" b="1" dirty="0" smtClean="0"/>
                  <a:t>b</a:t>
                </a:r>
                <a:r>
                  <a:rPr lang="tr-TR" dirty="0" smtClean="0"/>
                  <a:t>:state </a:t>
                </a:r>
                <a:r>
                  <a:rPr lang="tr-TR" dirty="0" err="1" smtClean="0"/>
                  <a:t>evolution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effect</a:t>
                </a:r>
                <a:endParaRPr lang="tr-TR" dirty="0" smtClean="0"/>
              </a:p>
              <a:p>
                <a:r>
                  <a:rPr lang="tr-TR" b="1" dirty="0" err="1" smtClean="0"/>
                  <a:t>Dc</a:t>
                </a:r>
                <a:r>
                  <a:rPr lang="tr-TR" dirty="0" err="1" smtClean="0"/>
                  <a:t>:critical</a:t>
                </a:r>
                <a:r>
                  <a:rPr lang="tr-TR" dirty="0" smtClean="0"/>
                  <a:t> slip </a:t>
                </a:r>
                <a:r>
                  <a:rPr lang="tr-TR" dirty="0" err="1" smtClean="0"/>
                  <a:t>distance</a:t>
                </a:r>
                <a:r>
                  <a:rPr lang="tr-TR" dirty="0" smtClean="0"/>
                  <a:t> (</a:t>
                </a:r>
                <a:r>
                  <a:rPr lang="tr-TR" dirty="0" err="1" smtClean="0"/>
                  <a:t>or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deneoted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sometimes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by</a:t>
                </a:r>
                <a:r>
                  <a:rPr lang="tr-TR" dirty="0" smtClean="0"/>
                  <a:t> </a:t>
                </a:r>
                <a:r>
                  <a:rPr lang="tr-TR" b="1" dirty="0" smtClean="0"/>
                  <a:t>L</a:t>
                </a:r>
                <a:r>
                  <a:rPr lang="tr-TR" dirty="0" smtClean="0"/>
                  <a:t>)</a:t>
                </a:r>
              </a:p>
              <a:p>
                <a:endParaRPr lang="tr-TR" dirty="0" smtClean="0"/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9" name="Metin kutusu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68" y="1594019"/>
                <a:ext cx="2853369" cy="4363695"/>
              </a:xfrm>
              <a:prstGeom prst="rect">
                <a:avLst/>
              </a:prstGeom>
              <a:blipFill>
                <a:blip r:embed="rId3"/>
                <a:stretch>
                  <a:fillRect l="-1709" t="-69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Metin kutusu 10"/>
          <p:cNvSpPr txBox="1"/>
          <p:nvPr/>
        </p:nvSpPr>
        <p:spPr>
          <a:xfrm>
            <a:off x="365755" y="4995755"/>
            <a:ext cx="6079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 smtClean="0">
                <a:solidFill>
                  <a:srgbClr val="FF0000"/>
                </a:solidFill>
              </a:rPr>
              <a:t>Aging</a:t>
            </a:r>
            <a:r>
              <a:rPr lang="tr-TR" sz="2400" b="1" i="1" dirty="0" smtClean="0">
                <a:solidFill>
                  <a:srgbClr val="FF0000"/>
                </a:solidFill>
              </a:rPr>
              <a:t> </a:t>
            </a:r>
            <a:r>
              <a:rPr lang="tr-TR" sz="2400" b="1" i="1" dirty="0" err="1" smtClean="0">
                <a:solidFill>
                  <a:srgbClr val="FF0000"/>
                </a:solidFill>
              </a:rPr>
              <a:t>law</a:t>
            </a:r>
            <a:r>
              <a:rPr lang="tr-TR" sz="2400" b="1" i="1" dirty="0" smtClean="0">
                <a:solidFill>
                  <a:srgbClr val="FF0000"/>
                </a:solidFill>
              </a:rPr>
              <a:t> </a:t>
            </a:r>
            <a:r>
              <a:rPr lang="tr-TR" sz="2400" i="1" dirty="0" smtClean="0"/>
              <a:t>can </a:t>
            </a:r>
            <a:r>
              <a:rPr lang="tr-TR" sz="2400" i="1" dirty="0" err="1" smtClean="0"/>
              <a:t>sustain</a:t>
            </a:r>
            <a:r>
              <a:rPr lang="tr-TR" sz="2400" i="1" dirty="0" smtClean="0"/>
              <a:t> </a:t>
            </a:r>
            <a:r>
              <a:rPr lang="tr-TR" sz="2400" b="1" i="1" dirty="0" err="1" smtClean="0"/>
              <a:t>true</a:t>
            </a:r>
            <a:r>
              <a:rPr lang="tr-TR" sz="2400" b="1" i="1" dirty="0" smtClean="0"/>
              <a:t> </a:t>
            </a:r>
            <a:r>
              <a:rPr lang="tr-TR" sz="2400" b="1" i="1" dirty="0" err="1" smtClean="0"/>
              <a:t>stationary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contact</a:t>
            </a:r>
            <a:r>
              <a:rPr lang="tr-TR" sz="2400" i="1" dirty="0" smtClean="0"/>
              <a:t>, but has </a:t>
            </a:r>
            <a:r>
              <a:rPr lang="tr-TR" sz="2400" i="1" dirty="0" err="1" smtClean="0"/>
              <a:t>flows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when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fitting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the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velocity</a:t>
            </a:r>
            <a:r>
              <a:rPr lang="tr-TR" sz="2400" i="1" dirty="0" smtClean="0"/>
              <a:t> step </a:t>
            </a:r>
            <a:r>
              <a:rPr lang="tr-TR" sz="2400" i="1" dirty="0" err="1" smtClean="0"/>
              <a:t>tests</a:t>
            </a:r>
            <a:r>
              <a:rPr lang="tr-TR" sz="2400" i="1" dirty="0" smtClean="0"/>
              <a:t>, </a:t>
            </a:r>
            <a:r>
              <a:rPr lang="tr-TR" sz="2400" i="1" dirty="0" err="1" smtClean="0"/>
              <a:t>due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to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its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weak</a:t>
            </a:r>
            <a:r>
              <a:rPr lang="tr-TR" sz="2400" i="1" dirty="0" smtClean="0"/>
              <a:t> «</a:t>
            </a:r>
            <a:r>
              <a:rPr lang="tr-TR" sz="2400" i="1" dirty="0" err="1" smtClean="0"/>
              <a:t>weakening</a:t>
            </a:r>
            <a:r>
              <a:rPr lang="tr-TR" sz="2400" i="1" dirty="0" smtClean="0"/>
              <a:t>» </a:t>
            </a:r>
            <a:r>
              <a:rPr lang="tr-TR" sz="2400" i="1" dirty="0" err="1" smtClean="0"/>
              <a:t>term</a:t>
            </a:r>
            <a:r>
              <a:rPr lang="tr-TR" sz="2400" i="1" dirty="0" smtClean="0"/>
              <a:t>. </a:t>
            </a:r>
          </a:p>
          <a:p>
            <a:r>
              <a:rPr lang="tr-TR" sz="2400" b="1" i="1" dirty="0" smtClean="0">
                <a:solidFill>
                  <a:srgbClr val="0070C0"/>
                </a:solidFill>
              </a:rPr>
              <a:t>Slip </a:t>
            </a:r>
            <a:r>
              <a:rPr lang="tr-TR" sz="2400" b="1" i="1" dirty="0" err="1" smtClean="0">
                <a:solidFill>
                  <a:srgbClr val="0070C0"/>
                </a:solidFill>
              </a:rPr>
              <a:t>law</a:t>
            </a:r>
            <a:r>
              <a:rPr lang="tr-TR" sz="2400" i="1" dirty="0" smtClean="0">
                <a:solidFill>
                  <a:srgbClr val="0070C0"/>
                </a:solidFill>
              </a:rPr>
              <a:t> </a:t>
            </a:r>
            <a:r>
              <a:rPr lang="tr-TR" sz="2400" i="1" dirty="0" smtClean="0"/>
              <a:t>can not </a:t>
            </a:r>
            <a:r>
              <a:rPr lang="tr-TR" sz="2400" i="1" dirty="0" err="1" smtClean="0"/>
              <a:t>sustain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true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contact</a:t>
            </a:r>
            <a:r>
              <a:rPr lang="tr-TR" sz="2400" i="1" dirty="0" smtClean="0"/>
              <a:t> but has </a:t>
            </a:r>
            <a:r>
              <a:rPr lang="tr-TR" sz="2400" b="1" i="1" dirty="0" smtClean="0"/>
              <a:t>a </a:t>
            </a:r>
            <a:r>
              <a:rPr lang="tr-TR" sz="2400" b="1" i="1" dirty="0" err="1" smtClean="0"/>
              <a:t>better</a:t>
            </a:r>
            <a:r>
              <a:rPr lang="tr-TR" sz="2400" b="1" i="1" dirty="0" smtClean="0"/>
              <a:t> </a:t>
            </a:r>
            <a:r>
              <a:rPr lang="tr-TR" sz="2400" b="1" i="1" dirty="0" err="1" smtClean="0"/>
              <a:t>fitting</a:t>
            </a:r>
            <a:r>
              <a:rPr lang="tr-TR" sz="2400" b="1" i="1" dirty="0" smtClean="0"/>
              <a:t> </a:t>
            </a:r>
            <a:r>
              <a:rPr lang="tr-TR" sz="2400" b="1" i="1" dirty="0" err="1" smtClean="0"/>
              <a:t>performance</a:t>
            </a:r>
            <a:r>
              <a:rPr lang="tr-TR" sz="2400" b="1" i="1" dirty="0" smtClean="0"/>
              <a:t> </a:t>
            </a:r>
            <a:r>
              <a:rPr lang="tr-TR" sz="2400" i="1" dirty="0" err="1" smtClean="0"/>
              <a:t>to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the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velocity</a:t>
            </a:r>
            <a:r>
              <a:rPr lang="tr-TR" sz="2400" i="1" dirty="0" smtClean="0"/>
              <a:t> step </a:t>
            </a:r>
            <a:r>
              <a:rPr lang="tr-TR" sz="2400" i="1" dirty="0" err="1" smtClean="0"/>
              <a:t>tests</a:t>
            </a:r>
            <a:r>
              <a:rPr lang="tr-TR" sz="2400" i="1" dirty="0" smtClean="0"/>
              <a:t>. </a:t>
            </a:r>
            <a:endParaRPr lang="tr-TR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etin kutusu 2"/>
              <p:cNvSpPr txBox="1"/>
              <p:nvPr/>
            </p:nvSpPr>
            <p:spPr>
              <a:xfrm>
                <a:off x="1762780" y="2746355"/>
                <a:ext cx="3022238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𝐷𝑐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tr-TR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tr-T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tr-TR" b="0" i="0" smtClean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num>
                                <m:den>
                                  <m:r>
                                    <a:rPr lang="tr-T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𝐷𝑐</m:t>
                          </m:r>
                        </m:den>
                      </m:f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3" name="Metin kutus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780" y="2746355"/>
                <a:ext cx="3022238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Metin kutusu 7"/>
              <p:cNvSpPr txBox="1"/>
              <p:nvPr/>
            </p:nvSpPr>
            <p:spPr>
              <a:xfrm>
                <a:off x="799307" y="1018637"/>
                <a:ext cx="4370902" cy="8930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tr-T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𝑎𝑙𝑛</m:t>
                          </m:r>
                          <m:d>
                            <m:dPr>
                              <m:ctrlPr>
                                <a:rPr lang="tr-T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tr-T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tr-T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tr-T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tr-T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𝑏𝑙𝑛</m:t>
                          </m:r>
                          <m:d>
                            <m:dPr>
                              <m:ctrlPr>
                                <a:rPr lang="tr-T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tr-TR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tr-TR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tr-TR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tr-TR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tr-TR" i="1" dirty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tr-TR" i="1" dirty="0">
                                      <a:latin typeface="Cambria Math" panose="02040503050406030204" pitchFamily="18" charset="0"/>
                                    </a:rPr>
                                    <m:t>𝐷𝑐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8" name="Metin kutusu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07" y="1018637"/>
                <a:ext cx="4370902" cy="8930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etin kutusu 9"/>
              <p:cNvSpPr txBox="1"/>
              <p:nvPr/>
            </p:nvSpPr>
            <p:spPr>
              <a:xfrm>
                <a:off x="1835711" y="2115289"/>
                <a:ext cx="128945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𝐷𝑐</m:t>
                          </m:r>
                        </m:den>
                      </m:f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10" name="Metin kutusu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711" y="2115289"/>
                <a:ext cx="1289456" cy="525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etin kutusu 11"/>
              <p:cNvSpPr txBox="1"/>
              <p:nvPr/>
            </p:nvSpPr>
            <p:spPr>
              <a:xfrm>
                <a:off x="1835711" y="4337301"/>
                <a:ext cx="2284087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tr-TR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𝐷𝑐</m:t>
                          </m:r>
                        </m:den>
                      </m:f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tr-TR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𝑏𝑙𝑛</m:t>
                      </m:r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tr-T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12" name="Metin kutus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711" y="4337301"/>
                <a:ext cx="2284087" cy="5260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ikdörtgen 12"/>
          <p:cNvSpPr/>
          <p:nvPr/>
        </p:nvSpPr>
        <p:spPr>
          <a:xfrm>
            <a:off x="6995831" y="6478739"/>
            <a:ext cx="1751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(</a:t>
            </a:r>
            <a:r>
              <a:rPr lang="tr-TR" i="1" dirty="0" err="1"/>
              <a:t>Nakatani</a:t>
            </a:r>
            <a:r>
              <a:rPr lang="tr-TR" i="1" dirty="0"/>
              <a:t>, 2000)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343952" y="2031025"/>
            <a:ext cx="4873902" cy="1337680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/>
          <p:cNvSpPr/>
          <p:nvPr/>
        </p:nvSpPr>
        <p:spPr>
          <a:xfrm>
            <a:off x="296307" y="3599423"/>
            <a:ext cx="4873902" cy="131206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/>
          <p:cNvSpPr/>
          <p:nvPr/>
        </p:nvSpPr>
        <p:spPr>
          <a:xfrm>
            <a:off x="391597" y="1007234"/>
            <a:ext cx="4778612" cy="904404"/>
          </a:xfrm>
          <a:prstGeom prst="roundRect">
            <a:avLst/>
          </a:prstGeom>
          <a:solidFill>
            <a:srgbClr val="92D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09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696190" y="2304275"/>
            <a:ext cx="3182519" cy="1754326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/>
              <a:t>Flow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a </a:t>
            </a:r>
            <a:r>
              <a:rPr lang="tr-TR" b="1" dirty="0" err="1" smtClean="0"/>
              <a:t>full</a:t>
            </a:r>
            <a:r>
              <a:rPr lang="tr-TR" b="1" dirty="0" smtClean="0"/>
              <a:t> time step</a:t>
            </a:r>
          </a:p>
          <a:p>
            <a:pPr algn="ctr"/>
            <a:endParaRPr lang="tr-TR" b="1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69" name="Yuvarlatılmış Dikdörtgen 68"/>
          <p:cNvSpPr/>
          <p:nvPr/>
        </p:nvSpPr>
        <p:spPr>
          <a:xfrm>
            <a:off x="841663" y="2795155"/>
            <a:ext cx="2909455" cy="976744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/>
          <p:cNvSpPr txBox="1"/>
          <p:nvPr/>
        </p:nvSpPr>
        <p:spPr>
          <a:xfrm>
            <a:off x="5396922" y="1695479"/>
            <a:ext cx="3928919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/>
              <a:t>Flow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double</a:t>
            </a:r>
            <a:r>
              <a:rPr lang="tr-TR" b="1" dirty="0" smtClean="0"/>
              <a:t> </a:t>
            </a:r>
            <a:r>
              <a:rPr lang="tr-TR" b="1" dirty="0" err="1" smtClean="0"/>
              <a:t>half</a:t>
            </a:r>
            <a:r>
              <a:rPr lang="tr-TR" b="1" dirty="0" smtClean="0"/>
              <a:t> </a:t>
            </a:r>
            <a:r>
              <a:rPr lang="tr-TR" b="1" dirty="0" err="1" smtClean="0"/>
              <a:t>steps</a:t>
            </a:r>
            <a:endParaRPr lang="tr-TR" b="1" dirty="0" smtClean="0"/>
          </a:p>
          <a:p>
            <a:pPr algn="ctr"/>
            <a:endParaRPr lang="tr-TR" b="1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62" name="Yuvarlatılmış Dikdörtgen 61"/>
          <p:cNvSpPr/>
          <p:nvPr/>
        </p:nvSpPr>
        <p:spPr>
          <a:xfrm>
            <a:off x="5631623" y="3693388"/>
            <a:ext cx="3468212" cy="944009"/>
          </a:xfrm>
          <a:prstGeom prst="roundRect">
            <a:avLst/>
          </a:prstGeom>
          <a:solidFill>
            <a:srgbClr val="FFC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Yuvarlatılmış Dikdörtgen 60"/>
          <p:cNvSpPr/>
          <p:nvPr/>
        </p:nvSpPr>
        <p:spPr>
          <a:xfrm>
            <a:off x="5631623" y="2101815"/>
            <a:ext cx="3468212" cy="1090337"/>
          </a:xfrm>
          <a:prstGeom prst="roundRect">
            <a:avLst/>
          </a:prstGeom>
          <a:solidFill>
            <a:schemeClr val="accent2">
              <a:alpha val="28000"/>
            </a:schemeClr>
          </a:solidFill>
          <a:ln>
            <a:solidFill>
              <a:schemeClr val="accent6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Yuvarlatılmış Dikdörtgen 59"/>
          <p:cNvSpPr/>
          <p:nvPr/>
        </p:nvSpPr>
        <p:spPr>
          <a:xfrm>
            <a:off x="3574473" y="6547743"/>
            <a:ext cx="2985984" cy="814121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3148445" y="5070417"/>
            <a:ext cx="38550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/>
              <a:t>Error</a:t>
            </a:r>
            <a:r>
              <a:rPr lang="tr-TR" b="1" dirty="0" smtClean="0"/>
              <a:t> </a:t>
            </a:r>
            <a:r>
              <a:rPr lang="tr-TR" b="1" dirty="0" err="1" smtClean="0"/>
              <a:t>comparison</a:t>
            </a:r>
            <a:endParaRPr lang="tr-TR" b="1" dirty="0" smtClean="0"/>
          </a:p>
          <a:p>
            <a:pPr algn="ctr"/>
            <a:endParaRPr lang="tr-TR" b="1" dirty="0"/>
          </a:p>
          <a:p>
            <a:pPr algn="ctr"/>
            <a:endParaRPr lang="tr-TR" b="1" dirty="0" smtClean="0"/>
          </a:p>
          <a:p>
            <a:pPr algn="ctr"/>
            <a:endParaRPr lang="tr-TR" b="1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1142" y="233674"/>
            <a:ext cx="3917177" cy="1461805"/>
          </a:xfrm>
        </p:spPr>
        <p:txBody>
          <a:bodyPr/>
          <a:lstStyle/>
          <a:p>
            <a:r>
              <a:rPr lang="tr-TR" b="1" dirty="0" err="1" smtClean="0"/>
              <a:t>Supplementary</a:t>
            </a:r>
            <a:r>
              <a:rPr lang="tr-TR" b="1" dirty="0" smtClean="0"/>
              <a:t>: Time </a:t>
            </a:r>
            <a:r>
              <a:rPr lang="tr-TR" b="1" dirty="0" err="1" smtClean="0"/>
              <a:t>stepping</a:t>
            </a:r>
            <a:endParaRPr lang="tr-T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etin kutusu 4"/>
              <p:cNvSpPr txBox="1"/>
              <p:nvPr/>
            </p:nvSpPr>
            <p:spPr>
              <a:xfrm>
                <a:off x="4208319" y="491697"/>
                <a:ext cx="1392382" cy="6806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err="1" smtClean="0"/>
                  <a:t>dt</a:t>
                </a:r>
                <a:r>
                  <a:rPr lang="tr-TR" b="1" baseline="-25000" dirty="0" err="1" smtClean="0"/>
                  <a:t>new</a:t>
                </a:r>
                <a:endParaRPr lang="tr-TR" b="1" baseline="-25000" dirty="0" smtClean="0"/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dirty="0" smtClean="0"/>
                  <a:t>,v,</a:t>
                </a:r>
                <a:r>
                  <a:rPr lang="el-GR" b="1" dirty="0" smtClean="0"/>
                  <a:t>θ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 dirty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endParaRPr lang="tr-TR" b="1" dirty="0"/>
              </a:p>
            </p:txBody>
          </p:sp>
        </mc:Choice>
        <mc:Fallback xmlns="">
          <p:sp>
            <p:nvSpPr>
              <p:cNvPr id="5" name="Metin kutus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319" y="491697"/>
                <a:ext cx="1392382" cy="680699"/>
              </a:xfrm>
              <a:prstGeom prst="rect">
                <a:avLst/>
              </a:prstGeom>
              <a:blipFill>
                <a:blip r:embed="rId2"/>
                <a:stretch>
                  <a:fillRect t="-5405" b="-1171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Düz Ok Bağlayıcısı 6"/>
          <p:cNvCxnSpPr>
            <a:stCxn id="5" idx="2"/>
          </p:cNvCxnSpPr>
          <p:nvPr/>
        </p:nvCxnSpPr>
        <p:spPr>
          <a:xfrm>
            <a:off x="4904510" y="1172396"/>
            <a:ext cx="0" cy="30643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Metin kutusu 8"/>
              <p:cNvSpPr txBox="1"/>
              <p:nvPr/>
            </p:nvSpPr>
            <p:spPr>
              <a:xfrm>
                <a:off x="955965" y="2922064"/>
                <a:ext cx="1236519" cy="65915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err="1" smtClean="0"/>
                  <a:t>Input</a:t>
                </a:r>
                <a:endParaRPr lang="tr-TR" b="1" dirty="0" smtClean="0"/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dirty="0" smtClean="0"/>
                  <a:t>,v,</a:t>
                </a:r>
                <a:r>
                  <a:rPr lang="el-GR" b="1" dirty="0" smtClean="0"/>
                  <a:t>θ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 dirty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endParaRPr lang="tr-TR" b="1" dirty="0"/>
              </a:p>
            </p:txBody>
          </p:sp>
        </mc:Choice>
        <mc:Fallback xmlns="">
          <p:sp>
            <p:nvSpPr>
              <p:cNvPr id="9" name="Metin kutusu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65" y="2922064"/>
                <a:ext cx="1236519" cy="659155"/>
              </a:xfrm>
              <a:prstGeom prst="rect">
                <a:avLst/>
              </a:prstGeom>
              <a:blipFill>
                <a:blip r:embed="rId3"/>
                <a:stretch>
                  <a:fillRect t="-3636" b="-1363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etin kutusu 9"/>
              <p:cNvSpPr txBox="1"/>
              <p:nvPr/>
            </p:nvSpPr>
            <p:spPr>
              <a:xfrm>
                <a:off x="2337954" y="2922064"/>
                <a:ext cx="1236519" cy="65915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err="1" smtClean="0"/>
                  <a:t>Output</a:t>
                </a:r>
                <a:endParaRPr lang="tr-TR" b="1" dirty="0" smtClean="0"/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dirty="0" smtClean="0"/>
                  <a:t>,v,</a:t>
                </a:r>
                <a:r>
                  <a:rPr lang="el-GR" b="1" dirty="0" smtClean="0"/>
                  <a:t>θ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 dirty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endParaRPr lang="tr-TR" b="1" dirty="0"/>
              </a:p>
            </p:txBody>
          </p:sp>
        </mc:Choice>
        <mc:Fallback xmlns="">
          <p:sp>
            <p:nvSpPr>
              <p:cNvPr id="10" name="Metin kutusu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54" y="2922064"/>
                <a:ext cx="1236519" cy="659155"/>
              </a:xfrm>
              <a:prstGeom prst="rect">
                <a:avLst/>
              </a:prstGeom>
              <a:blipFill>
                <a:blip r:embed="rId4"/>
                <a:stretch>
                  <a:fillRect t="-3636" b="-1363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etin kutusu 10"/>
              <p:cNvSpPr txBox="1"/>
              <p:nvPr/>
            </p:nvSpPr>
            <p:spPr>
              <a:xfrm>
                <a:off x="5838822" y="2304276"/>
                <a:ext cx="1236519" cy="659155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err="1" smtClean="0"/>
                  <a:t>Input</a:t>
                </a:r>
                <a:endParaRPr lang="tr-TR" b="1" dirty="0" smtClean="0"/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dirty="0" smtClean="0"/>
                  <a:t>,v,</a:t>
                </a:r>
                <a:r>
                  <a:rPr lang="el-GR" b="1" dirty="0" smtClean="0"/>
                  <a:t>θ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 dirty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endParaRPr lang="tr-TR" b="1" dirty="0"/>
              </a:p>
            </p:txBody>
          </p:sp>
        </mc:Choice>
        <mc:Fallback xmlns="">
          <p:sp>
            <p:nvSpPr>
              <p:cNvPr id="11" name="Metin kutusu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822" y="2304276"/>
                <a:ext cx="1236519" cy="659155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etin kutusu 11"/>
              <p:cNvSpPr txBox="1"/>
              <p:nvPr/>
            </p:nvSpPr>
            <p:spPr>
              <a:xfrm>
                <a:off x="7338210" y="2304277"/>
                <a:ext cx="1499755" cy="659155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smtClean="0"/>
                  <a:t>Output</a:t>
                </a:r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baseline="-25000" dirty="0" smtClean="0"/>
                  <a:t>1</a:t>
                </a:r>
                <a:r>
                  <a:rPr lang="tr-TR" b="1" dirty="0" smtClean="0"/>
                  <a:t>,v</a:t>
                </a:r>
                <a:r>
                  <a:rPr lang="tr-TR" b="1" baseline="-25000" dirty="0" smtClean="0"/>
                  <a:t>1</a:t>
                </a:r>
                <a:r>
                  <a:rPr lang="tr-TR" b="1" dirty="0" smtClean="0"/>
                  <a:t>,</a:t>
                </a:r>
                <a:r>
                  <a:rPr lang="el-GR" b="1" dirty="0" smtClean="0"/>
                  <a:t>θ</a:t>
                </a:r>
                <a:r>
                  <a:rPr lang="tr-TR" b="1" baseline="-25000" dirty="0" smtClean="0"/>
                  <a:t>1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tr-T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r-TR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1" dirty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tr-TR" b="1" i="1" dirty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r>
                  <a:rPr lang="tr-TR" b="1" baseline="-25000" dirty="0" smtClean="0"/>
                  <a:t>1</a:t>
                </a:r>
                <a:endParaRPr lang="tr-TR" b="1" baseline="-25000" dirty="0"/>
              </a:p>
            </p:txBody>
          </p:sp>
        </mc:Choice>
        <mc:Fallback xmlns="">
          <p:sp>
            <p:nvSpPr>
              <p:cNvPr id="12" name="Metin kutus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210" y="2304277"/>
                <a:ext cx="1499755" cy="659155"/>
              </a:xfrm>
              <a:prstGeom prst="rect">
                <a:avLst/>
              </a:prstGeom>
              <a:blipFill>
                <a:blip r:embed="rId6"/>
                <a:stretch>
                  <a:fillRect l="-1210" t="-4545" b="-13636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etin kutusu 12"/>
              <p:cNvSpPr txBox="1"/>
              <p:nvPr/>
            </p:nvSpPr>
            <p:spPr>
              <a:xfrm>
                <a:off x="5822576" y="3856186"/>
                <a:ext cx="1454726" cy="659155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smtClean="0"/>
                  <a:t>Input</a:t>
                </a:r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baseline="-25000" dirty="0" smtClean="0"/>
                  <a:t>1</a:t>
                </a:r>
                <a:r>
                  <a:rPr lang="tr-TR" b="1" dirty="0" smtClean="0"/>
                  <a:t>,v</a:t>
                </a:r>
                <a:r>
                  <a:rPr lang="tr-TR" b="1" baseline="-25000" dirty="0" smtClean="0"/>
                  <a:t>1</a:t>
                </a:r>
                <a:r>
                  <a:rPr lang="tr-TR" b="1" dirty="0" smtClean="0"/>
                  <a:t>,</a:t>
                </a:r>
                <a:r>
                  <a:rPr lang="el-GR" b="1" dirty="0" smtClean="0"/>
                  <a:t>θ</a:t>
                </a:r>
                <a:r>
                  <a:rPr lang="tr-TR" b="1" baseline="-25000" dirty="0" smtClean="0"/>
                  <a:t>1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r-TR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1" dirty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tr-TR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r>
                  <a:rPr lang="tr-TR" b="1" baseline="-25000" dirty="0" smtClean="0"/>
                  <a:t>1</a:t>
                </a:r>
                <a:endParaRPr lang="tr-TR" b="1" baseline="-25000" dirty="0"/>
              </a:p>
            </p:txBody>
          </p:sp>
        </mc:Choice>
        <mc:Fallback xmlns="">
          <p:sp>
            <p:nvSpPr>
              <p:cNvPr id="13" name="Metin kutusu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576" y="3856186"/>
                <a:ext cx="1454726" cy="659155"/>
              </a:xfrm>
              <a:prstGeom prst="rect">
                <a:avLst/>
              </a:prstGeom>
              <a:blipFill>
                <a:blip r:embed="rId7"/>
                <a:stretch>
                  <a:fillRect l="-2490" t="-4545" b="-13636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Metin kutusu 14"/>
              <p:cNvSpPr txBox="1"/>
              <p:nvPr/>
            </p:nvSpPr>
            <p:spPr>
              <a:xfrm>
                <a:off x="7454756" y="3856185"/>
                <a:ext cx="1499755" cy="659155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smtClean="0"/>
                  <a:t>Output</a:t>
                </a:r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,v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</a:t>
                </a:r>
                <a:r>
                  <a:rPr lang="el-GR" b="1" dirty="0" smtClean="0"/>
                  <a:t>θ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tr-T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r-TR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1" dirty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tr-TR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r>
                  <a:rPr lang="tr-TR" b="1" baseline="-25000" dirty="0" smtClean="0"/>
                  <a:t>2</a:t>
                </a:r>
                <a:endParaRPr lang="tr-TR" b="1" baseline="-25000" dirty="0"/>
              </a:p>
            </p:txBody>
          </p:sp>
        </mc:Choice>
        <mc:Fallback xmlns="">
          <p:sp>
            <p:nvSpPr>
              <p:cNvPr id="15" name="Metin kutusu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756" y="3856185"/>
                <a:ext cx="1499755" cy="659155"/>
              </a:xfrm>
              <a:prstGeom prst="rect">
                <a:avLst/>
              </a:prstGeom>
              <a:blipFill>
                <a:blip r:embed="rId8"/>
                <a:stretch>
                  <a:fillRect l="-1210" t="-4545" b="-13636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Metin kutusu 15"/>
              <p:cNvSpPr txBox="1"/>
              <p:nvPr/>
            </p:nvSpPr>
            <p:spPr>
              <a:xfrm>
                <a:off x="3373582" y="5416864"/>
                <a:ext cx="1499755" cy="659155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smtClean="0"/>
                  <a:t>Input</a:t>
                </a:r>
              </a:p>
              <a:p>
                <a:pPr algn="ctr"/>
                <a:r>
                  <a:rPr lang="el-GR" b="1" dirty="0" smtClean="0"/>
                  <a:t>δ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,v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</a:t>
                </a:r>
                <a:r>
                  <a:rPr lang="el-GR" b="1" dirty="0" smtClean="0"/>
                  <a:t>θ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tr-T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r-TR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1" dirty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tr-TR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r>
                  <a:rPr lang="tr-TR" b="1" baseline="-25000" dirty="0" smtClean="0"/>
                  <a:t>2</a:t>
                </a:r>
                <a:endParaRPr lang="tr-TR" b="1" baseline="-25000" dirty="0"/>
              </a:p>
            </p:txBody>
          </p:sp>
        </mc:Choice>
        <mc:Fallback xmlns="">
          <p:sp>
            <p:nvSpPr>
              <p:cNvPr id="16" name="Metin kutusu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582" y="5416864"/>
                <a:ext cx="1499755" cy="659155"/>
              </a:xfrm>
              <a:prstGeom prst="rect">
                <a:avLst/>
              </a:prstGeom>
              <a:blipFill>
                <a:blip r:embed="rId9"/>
                <a:stretch>
                  <a:fillRect l="-806" t="-4545" b="-13636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Metin kutusu 16"/>
          <p:cNvSpPr txBox="1"/>
          <p:nvPr/>
        </p:nvSpPr>
        <p:spPr>
          <a:xfrm>
            <a:off x="5245677" y="5416864"/>
            <a:ext cx="1499755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/>
              <a:t>Output</a:t>
            </a:r>
            <a:endParaRPr lang="tr-TR" b="1" dirty="0" smtClean="0"/>
          </a:p>
          <a:p>
            <a:pPr algn="ctr"/>
            <a:r>
              <a:rPr lang="tr-TR" b="1" dirty="0" err="1" smtClean="0"/>
              <a:t>dt</a:t>
            </a:r>
            <a:r>
              <a:rPr lang="tr-TR" b="1" baseline="-25000" dirty="0" err="1" smtClean="0"/>
              <a:t>try</a:t>
            </a:r>
            <a:endParaRPr lang="tr-TR" b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Metin kutusu 17"/>
              <p:cNvSpPr txBox="1"/>
              <p:nvPr/>
            </p:nvSpPr>
            <p:spPr>
              <a:xfrm>
                <a:off x="3980581" y="6617193"/>
                <a:ext cx="2199410" cy="659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err="1" smtClean="0"/>
                  <a:t>Next</a:t>
                </a:r>
                <a:r>
                  <a:rPr lang="tr-TR" b="1" dirty="0" smtClean="0"/>
                  <a:t> time step</a:t>
                </a:r>
              </a:p>
              <a:p>
                <a:pPr algn="ctr"/>
                <a:r>
                  <a:rPr lang="tr-TR" b="1" dirty="0" err="1" smtClean="0"/>
                  <a:t>dt</a:t>
                </a:r>
                <a:r>
                  <a:rPr lang="tr-TR" b="1" baseline="-25000" dirty="0" err="1" smtClean="0"/>
                  <a:t>try</a:t>
                </a:r>
                <a:r>
                  <a:rPr lang="tr-TR" b="1" baseline="-25000" dirty="0" smtClean="0"/>
                  <a:t>,</a:t>
                </a:r>
                <a:r>
                  <a:rPr lang="el-GR" b="1" dirty="0" smtClean="0"/>
                  <a:t>δ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,v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</a:t>
                </a:r>
                <a:r>
                  <a:rPr lang="el-GR" b="1" dirty="0" smtClean="0"/>
                  <a:t>θ</a:t>
                </a:r>
                <a:r>
                  <a:rPr lang="tr-TR" b="1" baseline="-25000" dirty="0" smtClean="0"/>
                  <a:t>2</a:t>
                </a:r>
                <a:r>
                  <a:rPr lang="tr-TR" b="1" dirty="0" smtClean="0"/>
                  <a:t>,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tr-TR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r-TR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1" dirty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tr-TR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tr-TR" b="1" dirty="0" smtClean="0"/>
                  <a:t>,</a:t>
                </a:r>
                <a:r>
                  <a:rPr lang="el-GR" b="1" dirty="0" smtClean="0"/>
                  <a:t>τ</a:t>
                </a:r>
                <a:r>
                  <a:rPr lang="tr-TR" b="1" baseline="-25000" dirty="0" smtClean="0"/>
                  <a:t>2</a:t>
                </a:r>
                <a:endParaRPr lang="tr-TR" b="1" baseline="-25000" dirty="0"/>
              </a:p>
            </p:txBody>
          </p:sp>
        </mc:Choice>
        <mc:Fallback xmlns="">
          <p:sp>
            <p:nvSpPr>
              <p:cNvPr id="18" name="Metin kutusu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581" y="6617193"/>
                <a:ext cx="2199410" cy="659155"/>
              </a:xfrm>
              <a:prstGeom prst="rect">
                <a:avLst/>
              </a:prstGeom>
              <a:blipFill>
                <a:blip r:embed="rId10"/>
                <a:stretch>
                  <a:fillRect t="-4587" b="-1376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Dirsek Bağlayıcısı 22"/>
          <p:cNvCxnSpPr>
            <a:stCxn id="5" idx="2"/>
            <a:endCxn id="8" idx="0"/>
          </p:cNvCxnSpPr>
          <p:nvPr/>
        </p:nvCxnSpPr>
        <p:spPr>
          <a:xfrm rot="5400000">
            <a:off x="3030041" y="429805"/>
            <a:ext cx="1131879" cy="2617060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irsek Bağlayıcısı 24"/>
          <p:cNvCxnSpPr>
            <a:stCxn id="5" idx="2"/>
            <a:endCxn id="20" idx="0"/>
          </p:cNvCxnSpPr>
          <p:nvPr/>
        </p:nvCxnSpPr>
        <p:spPr>
          <a:xfrm rot="16200000" flipH="1">
            <a:off x="5871405" y="205501"/>
            <a:ext cx="523083" cy="2456872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Dirsek Bağlayıcısı 26"/>
          <p:cNvCxnSpPr>
            <a:stCxn id="8" idx="2"/>
            <a:endCxn id="21" idx="0"/>
          </p:cNvCxnSpPr>
          <p:nvPr/>
        </p:nvCxnSpPr>
        <p:spPr>
          <a:xfrm rot="16200000" flipH="1">
            <a:off x="3175796" y="3170254"/>
            <a:ext cx="1011816" cy="2788509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irsek Bağlayıcısı 28"/>
          <p:cNvCxnSpPr>
            <a:stCxn id="20" idx="2"/>
            <a:endCxn id="21" idx="0"/>
          </p:cNvCxnSpPr>
          <p:nvPr/>
        </p:nvCxnSpPr>
        <p:spPr>
          <a:xfrm rot="5400000">
            <a:off x="6100863" y="3809897"/>
            <a:ext cx="235617" cy="2285423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Ok Bağlayıcısı 32"/>
          <p:cNvCxnSpPr>
            <a:stCxn id="21" idx="2"/>
            <a:endCxn id="18" idx="0"/>
          </p:cNvCxnSpPr>
          <p:nvPr/>
        </p:nvCxnSpPr>
        <p:spPr>
          <a:xfrm>
            <a:off x="5075959" y="6270746"/>
            <a:ext cx="4327" cy="3464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Bağlayıcı 36"/>
          <p:cNvCxnSpPr>
            <a:stCxn id="21" idx="3"/>
          </p:cNvCxnSpPr>
          <p:nvPr/>
        </p:nvCxnSpPr>
        <p:spPr>
          <a:xfrm flipV="1">
            <a:off x="7003472" y="5670581"/>
            <a:ext cx="284711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Bağlayıcı 38"/>
          <p:cNvCxnSpPr/>
          <p:nvPr/>
        </p:nvCxnSpPr>
        <p:spPr>
          <a:xfrm flipV="1">
            <a:off x="9850582" y="964576"/>
            <a:ext cx="0" cy="47060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Dirsek Bağlayıcısı 40"/>
          <p:cNvCxnSpPr/>
          <p:nvPr/>
        </p:nvCxnSpPr>
        <p:spPr>
          <a:xfrm rot="10800000" flipV="1">
            <a:off x="4904510" y="964575"/>
            <a:ext cx="4946072" cy="361039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ikdörtgen 41"/>
          <p:cNvSpPr/>
          <p:nvPr/>
        </p:nvSpPr>
        <p:spPr>
          <a:xfrm>
            <a:off x="7369894" y="1325615"/>
            <a:ext cx="78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dt</a:t>
            </a:r>
            <a:r>
              <a:rPr lang="tr-TR" b="1" baseline="-25000" dirty="0" err="1"/>
              <a:t>try</a:t>
            </a:r>
            <a:r>
              <a:rPr lang="tr-TR" b="1" dirty="0"/>
              <a:t>/2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7443929" y="3192154"/>
            <a:ext cx="760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dt</a:t>
            </a:r>
            <a:r>
              <a:rPr lang="tr-TR" baseline="-25000" dirty="0" err="1"/>
              <a:t>try</a:t>
            </a:r>
            <a:r>
              <a:rPr lang="tr-TR" dirty="0"/>
              <a:t>/2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283890" y="1907649"/>
            <a:ext cx="565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dt</a:t>
            </a:r>
            <a:r>
              <a:rPr lang="tr-TR" b="1" baseline="-25000" dirty="0" err="1" smtClean="0"/>
              <a:t>try</a:t>
            </a:r>
            <a:endParaRPr lang="tr-TR" b="1" dirty="0"/>
          </a:p>
        </p:txBody>
      </p:sp>
      <p:sp>
        <p:nvSpPr>
          <p:cNvPr id="59" name="Dikdörtgen 58"/>
          <p:cNvSpPr/>
          <p:nvPr/>
        </p:nvSpPr>
        <p:spPr>
          <a:xfrm>
            <a:off x="7945640" y="5232198"/>
            <a:ext cx="1803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Modify</a:t>
            </a:r>
            <a:r>
              <a:rPr lang="tr-TR" dirty="0" smtClean="0"/>
              <a:t> </a:t>
            </a:r>
            <a:r>
              <a:rPr lang="tr-TR" dirty="0" err="1" smtClean="0"/>
              <a:t>error</a:t>
            </a:r>
            <a:r>
              <a:rPr lang="tr-TR" dirty="0" smtClean="0"/>
              <a:t> </a:t>
            </a:r>
            <a:r>
              <a:rPr lang="tr-TR" b="1" dirty="0" err="1" smtClean="0"/>
              <a:t>dt</a:t>
            </a:r>
            <a:r>
              <a:rPr lang="tr-TR" b="1" baseline="-25000" dirty="0" err="1" smtClean="0"/>
              <a:t>try</a:t>
            </a:r>
            <a:endParaRPr lang="tr-TR" b="1" dirty="0"/>
          </a:p>
        </p:txBody>
      </p:sp>
      <p:cxnSp>
        <p:nvCxnSpPr>
          <p:cNvPr id="66" name="Dirsek Bağlayıcısı 65"/>
          <p:cNvCxnSpPr>
            <a:endCxn id="62" idx="0"/>
          </p:cNvCxnSpPr>
          <p:nvPr/>
        </p:nvCxnSpPr>
        <p:spPr>
          <a:xfrm rot="16200000" flipH="1">
            <a:off x="7147464" y="3475122"/>
            <a:ext cx="432185" cy="4346"/>
          </a:xfrm>
          <a:prstGeom prst="bentConnector3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etin kutusu 34"/>
          <p:cNvSpPr txBox="1"/>
          <p:nvPr/>
        </p:nvSpPr>
        <p:spPr>
          <a:xfrm>
            <a:off x="447962" y="6905200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 smtClean="0"/>
              <a:t>Romanet</a:t>
            </a:r>
            <a:r>
              <a:rPr lang="tr-TR" sz="2400" dirty="0" smtClean="0"/>
              <a:t> et.al. (2022)</a:t>
            </a:r>
            <a:endParaRPr lang="tr-TR" sz="2400" dirty="0"/>
          </a:p>
        </p:txBody>
      </p:sp>
      <p:cxnSp>
        <p:nvCxnSpPr>
          <p:cNvPr id="4" name="Düz Ok Bağlayıcısı 3"/>
          <p:cNvCxnSpPr/>
          <p:nvPr/>
        </p:nvCxnSpPr>
        <p:spPr>
          <a:xfrm>
            <a:off x="7338210" y="3192152"/>
            <a:ext cx="0" cy="5012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9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8"/>
          <p:cNvSpPr txBox="1"/>
          <p:nvPr/>
        </p:nvSpPr>
        <p:spPr>
          <a:xfrm>
            <a:off x="3338154" y="7009644"/>
            <a:ext cx="340113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Sopaci&amp;Özacar, EGU, 2022</a:t>
            </a:r>
          </a:p>
        </p:txBody>
      </p:sp>
      <p:sp>
        <p:nvSpPr>
          <p:cNvPr id="3" name="Slayt Numarası Yer Tutucusu 3"/>
          <p:cNvSpPr txBox="1"/>
          <p:nvPr/>
        </p:nvSpPr>
        <p:spPr>
          <a:xfrm>
            <a:off x="7117195" y="7009644"/>
            <a:ext cx="226742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2</a:t>
            </a:r>
            <a:endParaRPr lang="en-US" sz="992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4" name="Unvan 1"/>
          <p:cNvSpPr txBox="1">
            <a:spLocks noGrp="1"/>
          </p:cNvSpPr>
          <p:nvPr>
            <p:ph type="title" idx="4294967295"/>
          </p:nvPr>
        </p:nvSpPr>
        <p:spPr>
          <a:xfrm>
            <a:off x="3868372" y="139871"/>
            <a:ext cx="2870920" cy="596061"/>
          </a:xfr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>
            <a:lum/>
            <a:alphaModFix/>
          </a:blip>
          <a:srcRect t="2715"/>
          <a:stretch/>
        </p:blipFill>
        <p:spPr>
          <a:xfrm>
            <a:off x="131177" y="1520351"/>
            <a:ext cx="6413953" cy="4516516"/>
          </a:xfrm>
        </p:spPr>
      </p:pic>
      <p:sp>
        <p:nvSpPr>
          <p:cNvPr id="9" name="Metin kutusu 6"/>
          <p:cNvSpPr txBox="1"/>
          <p:nvPr/>
        </p:nvSpPr>
        <p:spPr>
          <a:xfrm>
            <a:off x="969216" y="6287051"/>
            <a:ext cx="4316296" cy="6807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Stein et.al. (1996), Parsons. (2004), </a:t>
            </a:r>
            <a:endParaRPr lang="tr-TR" sz="2000" b="0" i="0" u="none" strike="noStrike" kern="1200" cap="none" spc="0" baseline="0" dirty="0" smtClean="0">
              <a:solidFill>
                <a:srgbClr val="000000"/>
              </a:solidFill>
              <a:uFillTx/>
              <a:latin typeface="Noto Sans Regular" pitchFamily="34"/>
              <a:ea typeface="DejaVu Sans" pitchFamily="2"/>
              <a:cs typeface="DejaVu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Pondard</a:t>
            </a:r>
            <a:r>
              <a:rPr lang="en-US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et.al. (2007)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773" y="920149"/>
            <a:ext cx="7715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ct val="45000"/>
            </a:pPr>
            <a:r>
              <a:rPr lang="en-US" sz="2400" dirty="0" smtClean="0"/>
              <a:t>Synchronized </a:t>
            </a:r>
            <a:r>
              <a:rPr lang="en-US" sz="2400" dirty="0"/>
              <a:t>behavior of large earthquakes </a:t>
            </a:r>
            <a:r>
              <a:rPr lang="en-US" sz="2400" dirty="0" smtClean="0"/>
              <a:t>(NAF)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545130" y="1669123"/>
            <a:ext cx="3225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ct val="45000"/>
            </a:pPr>
            <a:r>
              <a:rPr lang="en-US" sz="2400" b="1" dirty="0"/>
              <a:t>Is synchronized seismic activity a fact or just a coincidence?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27908" y="3074044"/>
            <a:ext cx="339573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ct val="45000"/>
            </a:pPr>
            <a:r>
              <a:rPr lang="en-US" sz="2400" dirty="0"/>
              <a:t>Our previous analyses of triggering on spring-slider reveal followings are </a:t>
            </a:r>
            <a:r>
              <a:rPr lang="en-US" sz="2400" u="sng" dirty="0" smtClean="0"/>
              <a:t>sensitive</a:t>
            </a:r>
          </a:p>
          <a:p>
            <a:pPr marL="342900" lvl="0" indent="-342900">
              <a:spcAft>
                <a:spcPts val="600"/>
              </a:spcAft>
              <a:buSzPct val="45000"/>
              <a:buFont typeface="Wingdings" panose="05000000000000000000" pitchFamily="2" charset="2"/>
              <a:buChar char="Ø"/>
            </a:pPr>
            <a:r>
              <a:rPr lang="tr-TR" sz="2400" b="1" dirty="0" err="1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Weakening</a:t>
            </a:r>
            <a:r>
              <a:rPr lang="en-US" sz="2400" dirty="0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n-US" sz="2400" dirty="0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spcAft>
                <a:spcPts val="600"/>
              </a:spcAft>
              <a:buSzPct val="45000"/>
              <a:buFont typeface="Wingdings" panose="05000000000000000000" pitchFamily="2" charset="2"/>
              <a:buChar char="Ø"/>
            </a:pPr>
            <a:r>
              <a:rPr lang="en-US" sz="2400" b="1" dirty="0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Direct </a:t>
            </a:r>
            <a:r>
              <a:rPr lang="en-US" sz="2400" b="1" dirty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velocity effect </a:t>
            </a:r>
            <a:endParaRPr lang="en-US" sz="2400" b="1" dirty="0" smtClean="0">
              <a:highlight>
                <a:scrgbClr r="0" g="0" b="0">
                  <a:alpha val="0"/>
                </a:sc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SzPct val="45000"/>
            </a:pPr>
            <a:r>
              <a:rPr lang="en-US" sz="2400" b="1" dirty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dirty="0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a” </a:t>
            </a:r>
            <a:r>
              <a:rPr lang="en-US" sz="2400" dirty="0" smtClean="0"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parameter </a:t>
            </a:r>
            <a:endParaRPr lang="en-US" sz="2400" dirty="0">
              <a:highlight>
                <a:scrgbClr r="0" g="0" b="0">
                  <a:alpha val="0"/>
                </a:sc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853125" y="6187125"/>
            <a:ext cx="3070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Sopacı &amp; </a:t>
            </a:r>
            <a:r>
              <a:rPr lang="tr-TR" sz="2400" dirty="0" err="1"/>
              <a:t>Ö</a:t>
            </a:r>
            <a:r>
              <a:rPr lang="tr-TR" sz="2400" dirty="0" err="1" smtClean="0"/>
              <a:t>zacar</a:t>
            </a:r>
            <a:r>
              <a:rPr lang="tr-TR" sz="2400" dirty="0" smtClean="0"/>
              <a:t> (2020)</a:t>
            </a:r>
            <a:endParaRPr lang="tr-TR" sz="2400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08" y="0"/>
            <a:ext cx="829541" cy="110503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164395" y="40467"/>
            <a:ext cx="1063802" cy="1064563"/>
          </a:xfrm>
          <a:prstGeom prst="rect">
            <a:avLst/>
          </a:prstGeom>
          <a:noFill/>
          <a:ln w="18361" cap="flat">
            <a:solidFill>
              <a:srgbClr val="666666">
                <a:alpha val="65000"/>
              </a:srgbClr>
            </a:solidFill>
            <a:custDash>
              <a:ds d="599951" sp="599951"/>
            </a:custDash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 noGrp="1"/>
          </p:cNvSpPr>
          <p:nvPr>
            <p:ph type="title" idx="4294967295"/>
          </p:nvPr>
        </p:nvSpPr>
        <p:spPr>
          <a:xfrm>
            <a:off x="3235325" y="129422"/>
            <a:ext cx="3606795" cy="592138"/>
          </a:xfrm>
        </p:spPr>
        <p:txBody>
          <a:bodyPr>
            <a:spAutoFit/>
          </a:bodyPr>
          <a:lstStyle/>
          <a:p>
            <a:pPr lvl="0"/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 Set-up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Metin kutusu 18"/>
          <p:cNvSpPr txBox="1"/>
          <p:nvPr/>
        </p:nvSpPr>
        <p:spPr>
          <a:xfrm rot="5400013">
            <a:off x="4416587" y="1416517"/>
            <a:ext cx="302825" cy="23834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1000" b="0" i="0" u="none" strike="noStrike" kern="1200" cap="none" spc="0" baseline="0" dirty="0">
                <a:solidFill>
                  <a:srgbClr val="EEEEEE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W</a:t>
            </a:r>
            <a:endParaRPr lang="en-US" sz="1000" b="0" i="0" u="none" strike="noStrike" kern="1200" cap="none" spc="0" baseline="0" dirty="0">
              <a:solidFill>
                <a:srgbClr val="EEEEEE"/>
              </a:solidFill>
              <a:uFillTx/>
              <a:latin typeface="Noto Sans Regular" pitchFamily="34"/>
              <a:ea typeface="DejaVu Sans" pitchFamily="2"/>
              <a:cs typeface="DejaVu Sans" pitchFamily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75871" y="1561092"/>
            <a:ext cx="3080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endParaRPr lang="en-US" sz="800" dirty="0"/>
          </a:p>
          <a:p>
            <a:pPr>
              <a:buSzPct val="45000"/>
            </a:pPr>
            <a:r>
              <a:rPr lang="en-US" sz="2400" b="1" dirty="0" smtClean="0"/>
              <a:t>Quasi-Dynamic</a:t>
            </a:r>
            <a:r>
              <a:rPr lang="tr-TR" sz="2400" b="1" dirty="0" smtClean="0"/>
              <a:t> (QD)</a:t>
            </a:r>
            <a:r>
              <a:rPr lang="en-US" sz="2400" b="1" dirty="0" smtClean="0"/>
              <a:t> </a:t>
            </a:r>
            <a:r>
              <a:rPr lang="en-US" sz="2000" dirty="0" smtClean="0"/>
              <a:t>&amp; </a:t>
            </a:r>
            <a:r>
              <a:rPr lang="en-US" sz="2400" b="1" dirty="0" smtClean="0"/>
              <a:t>Full-Dynamic</a:t>
            </a:r>
            <a:r>
              <a:rPr lang="tr-TR" sz="2400" b="1" dirty="0" smtClean="0"/>
              <a:t> (FD)</a:t>
            </a:r>
            <a:r>
              <a:rPr lang="en-US" sz="2400" dirty="0" smtClean="0"/>
              <a:t> </a:t>
            </a:r>
            <a:r>
              <a:rPr lang="tr-TR" sz="2000" dirty="0" err="1" smtClean="0"/>
              <a:t>simulations</a:t>
            </a:r>
            <a:r>
              <a:rPr lang="tr-TR" sz="2000" dirty="0" smtClean="0"/>
              <a:t> </a:t>
            </a:r>
            <a:r>
              <a:rPr lang="tr-TR" sz="2000" dirty="0" err="1"/>
              <a:t>Lapusta</a:t>
            </a:r>
            <a:r>
              <a:rPr lang="tr-TR" sz="2000" dirty="0"/>
              <a:t> et.al. (2000</a:t>
            </a:r>
            <a:r>
              <a:rPr lang="tr-TR" sz="2000" dirty="0" smtClean="0"/>
              <a:t>)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319322" y="775187"/>
            <a:ext cx="9364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</a:pPr>
            <a:r>
              <a:rPr lang="en-US" sz="2400" b="1" dirty="0"/>
              <a:t>2-5D</a:t>
            </a:r>
            <a:r>
              <a:rPr lang="en-US" sz="2400" dirty="0"/>
              <a:t> continuum model using </a:t>
            </a:r>
            <a:r>
              <a:rPr lang="en-US" sz="2400" b="1" dirty="0"/>
              <a:t>spectral boundary integral</a:t>
            </a:r>
            <a:r>
              <a:rPr lang="en-US" sz="2400" dirty="0"/>
              <a:t> method obeying </a:t>
            </a:r>
            <a:r>
              <a:rPr lang="en-US" sz="2400" b="1" dirty="0"/>
              <a:t>rate and state</a:t>
            </a:r>
            <a:r>
              <a:rPr lang="en-US" sz="2400" dirty="0"/>
              <a:t> friction (</a:t>
            </a:r>
            <a:r>
              <a:rPr lang="en-US" sz="2400" b="1" dirty="0"/>
              <a:t>Aging</a:t>
            </a:r>
            <a:r>
              <a:rPr lang="en-US" sz="2400" dirty="0"/>
              <a:t> &amp; </a:t>
            </a:r>
            <a:r>
              <a:rPr lang="en-US" sz="2400" b="1" dirty="0"/>
              <a:t>Slip</a:t>
            </a:r>
            <a:r>
              <a:rPr lang="en-US" sz="2400" dirty="0"/>
              <a:t> laws</a:t>
            </a:r>
            <a:r>
              <a:rPr lang="en-US" sz="2400" dirty="0" smtClean="0"/>
              <a:t>).</a:t>
            </a:r>
            <a:r>
              <a:rPr lang="tr-TR" sz="2400" dirty="0"/>
              <a:t> </a:t>
            </a:r>
            <a:r>
              <a:rPr lang="tr-TR" sz="2400" dirty="0" err="1"/>
              <a:t>Luo</a:t>
            </a:r>
            <a:r>
              <a:rPr lang="tr-TR" sz="2400" dirty="0"/>
              <a:t> &amp;</a:t>
            </a:r>
            <a:r>
              <a:rPr lang="tr-TR" sz="2400" dirty="0" err="1"/>
              <a:t>Ampuero</a:t>
            </a:r>
            <a:r>
              <a:rPr lang="tr-TR" sz="2400" dirty="0"/>
              <a:t> (2018</a:t>
            </a:r>
            <a:r>
              <a:rPr lang="tr-TR" sz="2400" dirty="0" smtClean="0"/>
              <a:t>)</a:t>
            </a:r>
            <a:endParaRPr lang="en-US" sz="2400" dirty="0"/>
          </a:p>
        </p:txBody>
      </p:sp>
      <p:grpSp>
        <p:nvGrpSpPr>
          <p:cNvPr id="28" name="Grup 27"/>
          <p:cNvGrpSpPr/>
          <p:nvPr/>
        </p:nvGrpSpPr>
        <p:grpSpPr>
          <a:xfrm>
            <a:off x="19795" y="1637573"/>
            <a:ext cx="6436033" cy="5534114"/>
            <a:chOff x="303259" y="1637573"/>
            <a:chExt cx="6436033" cy="5534114"/>
          </a:xfrm>
        </p:grpSpPr>
        <p:grpSp>
          <p:nvGrpSpPr>
            <p:cNvPr id="24" name="Grup 23"/>
            <p:cNvGrpSpPr/>
            <p:nvPr/>
          </p:nvGrpSpPr>
          <p:grpSpPr>
            <a:xfrm>
              <a:off x="303259" y="1637573"/>
              <a:ext cx="6436033" cy="5534114"/>
              <a:chOff x="303259" y="1637573"/>
              <a:chExt cx="6436033" cy="5534114"/>
            </a:xfrm>
          </p:grpSpPr>
          <p:grpSp>
            <p:nvGrpSpPr>
              <p:cNvPr id="9" name="Grup 6"/>
              <p:cNvGrpSpPr/>
              <p:nvPr/>
            </p:nvGrpSpPr>
            <p:grpSpPr>
              <a:xfrm>
                <a:off x="634411" y="1921046"/>
                <a:ext cx="6104881" cy="1930755"/>
                <a:chOff x="365760" y="826480"/>
                <a:chExt cx="6104881" cy="1930755"/>
              </a:xfrm>
            </p:grpSpPr>
            <p:grpSp>
              <p:nvGrpSpPr>
                <p:cNvPr id="10" name="Grup 7"/>
                <p:cNvGrpSpPr/>
                <p:nvPr/>
              </p:nvGrpSpPr>
              <p:grpSpPr>
                <a:xfrm>
                  <a:off x="365760" y="826480"/>
                  <a:ext cx="6104881" cy="1930755"/>
                  <a:chOff x="365760" y="826480"/>
                  <a:chExt cx="6104881" cy="1930755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00000000-0000-0000-0000-0000000000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lum/>
                    <a:alphaModFix/>
                  </a:blip>
                  <a:srcRect l="5000" t="9993" r="12495" b="55000"/>
                  <a:stretch>
                    <a:fillRect/>
                  </a:stretch>
                </p:blipFill>
                <p:spPr>
                  <a:xfrm>
                    <a:off x="365760" y="836639"/>
                    <a:ext cx="6032882" cy="1920596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</p:pic>
              <p:sp>
                <p:nvSpPr>
                  <p:cNvPr id="12" name="Metin kutusu 9"/>
                  <p:cNvSpPr txBox="1"/>
                  <p:nvPr/>
                </p:nvSpPr>
                <p:spPr>
                  <a:xfrm rot="5400013">
                    <a:off x="1951746" y="1439280"/>
                    <a:ext cx="847081" cy="471236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none" lIns="90004" tIns="44997" rIns="90004" bIns="44997" anchor="t" anchorCtr="0" compatLnSpc="0">
                    <a:sp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0" i="0" u="none" strike="noStrike" kern="1200" cap="none" spc="0" baseline="0">
                        <a:solidFill>
                          <a:srgbClr val="EEEEEE"/>
                        </a:solidFill>
                        <a:uFillTx/>
                        <a:latin typeface="Noto Sans Regular" pitchFamily="34"/>
                        <a:ea typeface="DejaVu Sans" pitchFamily="2"/>
                        <a:cs typeface="DejaVu Sans" pitchFamily="2"/>
                      </a:rPr>
                      <a:t>a-b&lt;0</a:t>
                    </a:r>
                  </a:p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0" i="0" u="none" strike="noStrike" kern="1200" cap="none" spc="0" baseline="0">
                        <a:solidFill>
                          <a:srgbClr val="EEEEEE"/>
                        </a:solidFill>
                        <a:uFillTx/>
                        <a:latin typeface="Noto Sans Regular" pitchFamily="34"/>
                        <a:ea typeface="DejaVu Sans" pitchFamily="2"/>
                        <a:cs typeface="DejaVu Sans" pitchFamily="2"/>
                      </a:rPr>
                      <a:t>asperity</a:t>
                    </a:r>
                  </a:p>
                </p:txBody>
              </p:sp>
              <p:sp>
                <p:nvSpPr>
                  <p:cNvPr id="13" name="Metin kutusu 10"/>
                  <p:cNvSpPr txBox="1"/>
                  <p:nvPr/>
                </p:nvSpPr>
                <p:spPr>
                  <a:xfrm rot="5400013">
                    <a:off x="3256492" y="1423076"/>
                    <a:ext cx="732598" cy="280803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none" lIns="90004" tIns="44997" rIns="90004" bIns="44997" anchor="t" anchorCtr="0" compatLnSpc="0">
                    <a:sp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Noto Sans Regular" pitchFamily="34"/>
                        <a:ea typeface="DejaVu Sans" pitchFamily="2"/>
                        <a:cs typeface="DejaVu Sans" pitchFamily="2"/>
                      </a:rPr>
                      <a:t>barrier</a:t>
                    </a:r>
                  </a:p>
                </p:txBody>
              </p:sp>
              <p:sp>
                <p:nvSpPr>
                  <p:cNvPr id="14" name="Metin kutusu 11"/>
                  <p:cNvSpPr txBox="1"/>
                  <p:nvPr/>
                </p:nvSpPr>
                <p:spPr>
                  <a:xfrm>
                    <a:off x="1130756" y="1845716"/>
                    <a:ext cx="404640" cy="318961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none" lIns="90004" tIns="44997" rIns="90004" bIns="44997" anchor="t" anchorCtr="0" compatLnSpc="0">
                    <a:sp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0" i="0" u="none" strike="noStrike" kern="1200" cap="none" spc="0" baseline="0" dirty="0">
                        <a:solidFill>
                          <a:srgbClr val="FFFFFF"/>
                        </a:solidFill>
                        <a:uFillTx/>
                        <a:latin typeface="Noto Sans Regular" pitchFamily="34"/>
                        <a:ea typeface="DejaVu Sans" pitchFamily="2"/>
                        <a:cs typeface="DejaVu Sans" pitchFamily="2"/>
                      </a:rPr>
                      <a:t>V</a:t>
                    </a:r>
                    <a:r>
                      <a:rPr lang="en-US" sz="1300" b="0" i="0" u="none" strike="noStrike" kern="1200" cap="none" spc="0" baseline="-33000" dirty="0">
                        <a:solidFill>
                          <a:srgbClr val="FFFFFF"/>
                        </a:solidFill>
                        <a:uFillTx/>
                        <a:latin typeface="Noto Sans Regular" pitchFamily="34"/>
                        <a:ea typeface="DejaVu Sans" pitchFamily="2"/>
                        <a:cs typeface="DejaVu Sans" pitchFamily="2"/>
                      </a:rPr>
                      <a:t>PL</a:t>
                    </a:r>
                  </a:p>
                </p:txBody>
              </p:sp>
              <p:sp>
                <p:nvSpPr>
                  <p:cNvPr id="15" name="Düz Bağlayıcı 12"/>
                  <p:cNvSpPr/>
                  <p:nvPr/>
                </p:nvSpPr>
                <p:spPr>
                  <a:xfrm>
                    <a:off x="1222196" y="1845716"/>
                    <a:ext cx="274320" cy="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ss"/>
                      <a:gd name="f6" fmla="val 0"/>
                      <a:gd name="f7" fmla="+- 0 0 -180"/>
                      <a:gd name="f8" fmla="+- 0 0 -360"/>
                      <a:gd name="f9" fmla="abs f3"/>
                      <a:gd name="f10" fmla="abs f4"/>
                      <a:gd name="f11" fmla="abs f5"/>
                      <a:gd name="f12" fmla="val f6"/>
                      <a:gd name="f13" fmla="*/ f7 f0 1"/>
                      <a:gd name="f14" fmla="*/ f8 f0 1"/>
                      <a:gd name="f15" fmla="?: f9 f3 1"/>
                      <a:gd name="f16" fmla="?: f10 f4 1"/>
                      <a:gd name="f17" fmla="?: f11 f5 1"/>
                      <a:gd name="f18" fmla="*/ f13 1 f2"/>
                      <a:gd name="f19" fmla="*/ f14 1 f2"/>
                      <a:gd name="f20" fmla="*/ f15 1 21600"/>
                      <a:gd name="f21" fmla="*/ f16 1 21600"/>
                      <a:gd name="f22" fmla="*/ 21600 f15 1"/>
                      <a:gd name="f23" fmla="*/ 21600 f16 1"/>
                      <a:gd name="f24" fmla="+- f18 0 f1"/>
                      <a:gd name="f25" fmla="+- f19 0 f1"/>
                      <a:gd name="f26" fmla="min f21 f20"/>
                      <a:gd name="f27" fmla="*/ f22 1 f17"/>
                      <a:gd name="f28" fmla="*/ f23 1 f17"/>
                      <a:gd name="f29" fmla="val f27"/>
                      <a:gd name="f30" fmla="val f28"/>
                      <a:gd name="f31" fmla="*/ f6 f26 1"/>
                      <a:gd name="f32" fmla="*/ f27 f26 1"/>
                      <a:gd name="f33" fmla="*/ f28 f26 1"/>
                      <a:gd name="f34" fmla="*/ f12 f26 1"/>
                      <a:gd name="f35" fmla="*/ f29 f26 1"/>
                      <a:gd name="f36" fmla="*/ f30 f26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4">
                        <a:pos x="f34" y="f34"/>
                      </a:cxn>
                      <a:cxn ang="f25">
                        <a:pos x="f35" y="f36"/>
                      </a:cxn>
                    </a:cxnLst>
                    <a:rect l="f31" t="f31" r="f32" b="f33"/>
                    <a:pathLst>
                      <a:path>
                        <a:moveTo>
                          <a:pt x="f34" y="f34"/>
                        </a:moveTo>
                        <a:lnTo>
                          <a:pt x="f35" y="f36"/>
                        </a:lnTo>
                      </a:path>
                    </a:pathLst>
                  </a:custGeom>
                  <a:noFill/>
                  <a:ln w="18361" cap="sq">
                    <a:solidFill>
                      <a:srgbClr val="FFFFFF">
                        <a:alpha val="65000"/>
                      </a:srgbClr>
                    </a:solidFill>
                    <a:prstDash val="solid"/>
                    <a:miter/>
                    <a:tailEnd type="arrow"/>
                  </a:ln>
                </p:spPr>
                <p:txBody>
                  <a:bodyPr vert="horz" wrap="none" lIns="90004" tIns="44997" rIns="90004" bIns="44997" anchor="ctr" anchorCtr="0" compatLnSpc="0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Noto Sans Regular" pitchFamily="34"/>
                      <a:ea typeface="DejaVu Sans" pitchFamily="2"/>
                      <a:cs typeface="DejaVu Sans" pitchFamily="2"/>
                    </a:endParaRPr>
                  </a:p>
                </p:txBody>
              </p:sp>
              <p:sp>
                <p:nvSpPr>
                  <p:cNvPr id="16" name="Metin kutusu 13"/>
                  <p:cNvSpPr txBox="1"/>
                  <p:nvPr/>
                </p:nvSpPr>
                <p:spPr>
                  <a:xfrm>
                    <a:off x="1138098" y="1086919"/>
                    <a:ext cx="895316" cy="471236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none" lIns="90004" tIns="44997" rIns="90004" bIns="44997" anchor="t" anchorCtr="0" compatLnSpc="0">
                    <a:sp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Noto Sans Regular" pitchFamily="34"/>
                        <a:ea typeface="DejaVu Sans" pitchFamily="2"/>
                        <a:cs typeface="DejaVu Sans" pitchFamily="2"/>
                      </a:rPr>
                      <a:t>a-b &gt;0</a:t>
                    </a:r>
                  </a:p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sz="13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Noto Sans Regular" pitchFamily="34"/>
                        <a:ea typeface="DejaVu Sans" pitchFamily="2"/>
                        <a:cs typeface="DejaVu Sans" pitchFamily="2"/>
                      </a:rPr>
                      <a:t>creeping</a:t>
                    </a:r>
                  </a:p>
                </p:txBody>
              </p:sp>
              <p:sp>
                <p:nvSpPr>
                  <p:cNvPr id="17" name="Düz Bağlayıcı 14"/>
                  <p:cNvSpPr/>
                  <p:nvPr/>
                </p:nvSpPr>
                <p:spPr>
                  <a:xfrm>
                    <a:off x="4426701" y="949421"/>
                    <a:ext cx="0" cy="1097636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ss"/>
                      <a:gd name="f6" fmla="val 0"/>
                      <a:gd name="f7" fmla="+- 0 0 -180"/>
                      <a:gd name="f8" fmla="+- 0 0 -360"/>
                      <a:gd name="f9" fmla="abs f3"/>
                      <a:gd name="f10" fmla="abs f4"/>
                      <a:gd name="f11" fmla="abs f5"/>
                      <a:gd name="f12" fmla="val f6"/>
                      <a:gd name="f13" fmla="*/ f7 f0 1"/>
                      <a:gd name="f14" fmla="*/ f8 f0 1"/>
                      <a:gd name="f15" fmla="?: f9 f3 1"/>
                      <a:gd name="f16" fmla="?: f10 f4 1"/>
                      <a:gd name="f17" fmla="?: f11 f5 1"/>
                      <a:gd name="f18" fmla="*/ f13 1 f2"/>
                      <a:gd name="f19" fmla="*/ f14 1 f2"/>
                      <a:gd name="f20" fmla="*/ f15 1 21600"/>
                      <a:gd name="f21" fmla="*/ f16 1 21600"/>
                      <a:gd name="f22" fmla="*/ 21600 f15 1"/>
                      <a:gd name="f23" fmla="*/ 21600 f16 1"/>
                      <a:gd name="f24" fmla="+- f18 0 f1"/>
                      <a:gd name="f25" fmla="+- f19 0 f1"/>
                      <a:gd name="f26" fmla="min f21 f20"/>
                      <a:gd name="f27" fmla="*/ f22 1 f17"/>
                      <a:gd name="f28" fmla="*/ f23 1 f17"/>
                      <a:gd name="f29" fmla="val f27"/>
                      <a:gd name="f30" fmla="val f28"/>
                      <a:gd name="f31" fmla="*/ f6 f26 1"/>
                      <a:gd name="f32" fmla="*/ f27 f26 1"/>
                      <a:gd name="f33" fmla="*/ f28 f26 1"/>
                      <a:gd name="f34" fmla="*/ f12 f26 1"/>
                      <a:gd name="f35" fmla="*/ f29 f26 1"/>
                      <a:gd name="f36" fmla="*/ f30 f26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4">
                        <a:pos x="f34" y="f34"/>
                      </a:cxn>
                      <a:cxn ang="f25">
                        <a:pos x="f35" y="f36"/>
                      </a:cxn>
                    </a:cxnLst>
                    <a:rect l="f31" t="f31" r="f32" b="f33"/>
                    <a:pathLst>
                      <a:path>
                        <a:moveTo>
                          <a:pt x="f34" y="f34"/>
                        </a:moveTo>
                        <a:lnTo>
                          <a:pt x="f35" y="f36"/>
                        </a:lnTo>
                      </a:path>
                    </a:pathLst>
                  </a:custGeom>
                  <a:noFill/>
                  <a:ln w="25402" cap="flat">
                    <a:solidFill>
                      <a:srgbClr val="FFFFFF"/>
                    </a:solidFill>
                    <a:prstDash val="solid"/>
                    <a:miter/>
                    <a:headEnd type="arrow"/>
                    <a:tailEnd type="arrow"/>
                  </a:ln>
                </p:spPr>
                <p:txBody>
                  <a:bodyPr vert="horz" wrap="none" lIns="0" tIns="0" rIns="0" bIns="0" anchor="ctr" anchorCtr="1" compatLnSpc="0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300" b="0" i="0" u="none" strike="noStrike" kern="0" cap="none" spc="0" baseline="0">
                        <a:solidFill>
                          <a:srgbClr val="FFFFFF"/>
                        </a:solidFill>
                        <a:uFillTx/>
                      </a:defRPr>
                    </a:pPr>
                    <a:endParaRPr lang="en-US" sz="13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Liberation Sans" pitchFamily="18"/>
                      <a:ea typeface="DejaVu Sans" pitchFamily="2"/>
                      <a:cs typeface="DejaVu Sans" pitchFamily="2"/>
                    </a:endParaRPr>
                  </a:p>
                </p:txBody>
              </p:sp>
              <p:sp>
                <p:nvSpPr>
                  <p:cNvPr id="18" name="Düz Bağlayıcı 15"/>
                  <p:cNvSpPr/>
                  <p:nvPr/>
                </p:nvSpPr>
                <p:spPr>
                  <a:xfrm>
                    <a:off x="914043" y="826480"/>
                    <a:ext cx="4570198" cy="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ss"/>
                      <a:gd name="f6" fmla="val 0"/>
                      <a:gd name="f7" fmla="+- 0 0 -180"/>
                      <a:gd name="f8" fmla="+- 0 0 -360"/>
                      <a:gd name="f9" fmla="abs f3"/>
                      <a:gd name="f10" fmla="abs f4"/>
                      <a:gd name="f11" fmla="abs f5"/>
                      <a:gd name="f12" fmla="val f6"/>
                      <a:gd name="f13" fmla="*/ f7 f0 1"/>
                      <a:gd name="f14" fmla="*/ f8 f0 1"/>
                      <a:gd name="f15" fmla="?: f9 f3 1"/>
                      <a:gd name="f16" fmla="?: f10 f4 1"/>
                      <a:gd name="f17" fmla="?: f11 f5 1"/>
                      <a:gd name="f18" fmla="*/ f13 1 f2"/>
                      <a:gd name="f19" fmla="*/ f14 1 f2"/>
                      <a:gd name="f20" fmla="*/ f15 1 21600"/>
                      <a:gd name="f21" fmla="*/ f16 1 21600"/>
                      <a:gd name="f22" fmla="*/ 21600 f15 1"/>
                      <a:gd name="f23" fmla="*/ 21600 f16 1"/>
                      <a:gd name="f24" fmla="+- f18 0 f1"/>
                      <a:gd name="f25" fmla="+- f19 0 f1"/>
                      <a:gd name="f26" fmla="min f21 f20"/>
                      <a:gd name="f27" fmla="*/ f22 1 f17"/>
                      <a:gd name="f28" fmla="*/ f23 1 f17"/>
                      <a:gd name="f29" fmla="val f27"/>
                      <a:gd name="f30" fmla="val f28"/>
                      <a:gd name="f31" fmla="*/ f6 f26 1"/>
                      <a:gd name="f32" fmla="*/ f27 f26 1"/>
                      <a:gd name="f33" fmla="*/ f28 f26 1"/>
                      <a:gd name="f34" fmla="*/ f12 f26 1"/>
                      <a:gd name="f35" fmla="*/ f29 f26 1"/>
                      <a:gd name="f36" fmla="*/ f30 f26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4">
                        <a:pos x="f34" y="f34"/>
                      </a:cxn>
                      <a:cxn ang="f25">
                        <a:pos x="f35" y="f36"/>
                      </a:cxn>
                    </a:cxnLst>
                    <a:rect l="f31" t="f31" r="f32" b="f33"/>
                    <a:pathLst>
                      <a:path>
                        <a:moveTo>
                          <a:pt x="f34" y="f34"/>
                        </a:moveTo>
                        <a:lnTo>
                          <a:pt x="f35" y="f36"/>
                        </a:lnTo>
                      </a:path>
                    </a:pathLst>
                  </a:custGeom>
                  <a:noFill/>
                  <a:ln w="25402" cap="flat">
                    <a:solidFill>
                      <a:srgbClr val="666666"/>
                    </a:solidFill>
                    <a:prstDash val="solid"/>
                    <a:miter/>
                    <a:headEnd type="arrow"/>
                    <a:tailEnd type="arrow"/>
                  </a:ln>
                </p:spPr>
                <p:txBody>
                  <a:bodyPr vert="horz" wrap="none" lIns="0" tIns="0" rIns="0" bIns="0" anchor="ctr" anchorCtr="1" compatLnSpc="0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120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Liberation Sans" pitchFamily="18"/>
                      <a:ea typeface="Liberation Sans" pitchFamily="32"/>
                      <a:cs typeface="Liberation Sans" pitchFamily="32"/>
                    </a:endParaRPr>
                  </a:p>
                </p:txBody>
              </p:sp>
              <p:sp>
                <p:nvSpPr>
                  <p:cNvPr id="19" name="Serbest Form 16"/>
                  <p:cNvSpPr/>
                  <p:nvPr/>
                </p:nvSpPr>
                <p:spPr>
                  <a:xfrm>
                    <a:off x="6196321" y="1976036"/>
                    <a:ext cx="274320" cy="310319"/>
                  </a:xfrm>
                  <a:custGeom>
                    <a:avLst/>
                    <a:gdLst>
                      <a:gd name="f0" fmla="val w"/>
                      <a:gd name="f1" fmla="val h"/>
                      <a:gd name="f2" fmla="val 0"/>
                      <a:gd name="f3" fmla="val 21600"/>
                      <a:gd name="f4" fmla="*/ f0 1 21600"/>
                      <a:gd name="f5" fmla="*/ f1 1 21600"/>
                      <a:gd name="f6" fmla="val f2"/>
                      <a:gd name="f7" fmla="val f3"/>
                      <a:gd name="f8" fmla="+- f7 0 f6"/>
                      <a:gd name="f9" fmla="*/ f8 1 21600"/>
                      <a:gd name="f10" fmla="*/ f6 1 f9"/>
                      <a:gd name="f11" fmla="*/ f7 1 f9"/>
                      <a:gd name="f12" fmla="*/ f10 f4 1"/>
                      <a:gd name="f13" fmla="*/ f11 f4 1"/>
                      <a:gd name="f14" fmla="*/ f11 f5 1"/>
                      <a:gd name="f15" fmla="*/ f10 f5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12" t="f15" r="f13" b="f14"/>
                    <a:pathLst>
                      <a:path w="21600" h="21600">
                        <a:moveTo>
                          <a:pt x="f2" y="f2"/>
                        </a:moveTo>
                        <a:lnTo>
                          <a:pt x="f3" y="f2"/>
                        </a:lnTo>
                        <a:lnTo>
                          <a:pt x="f3" y="f3"/>
                        </a:lnTo>
                        <a:lnTo>
                          <a:pt x="f2" y="f3"/>
                        </a:lnTo>
                        <a:lnTo>
                          <a:pt x="f2" y="f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>
                    <a:noFill/>
                    <a:prstDash val="solid"/>
                  </a:ln>
                </p:spPr>
                <p:txBody>
                  <a:bodyPr vert="horz" wrap="none" lIns="90004" tIns="44997" rIns="90004" bIns="44997" anchor="ctr" anchorCtr="0" compatLnSpc="0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Noto Sans Regular" pitchFamily="34"/>
                      <a:ea typeface="DejaVu Sans" pitchFamily="2"/>
                      <a:cs typeface="DejaVu Sans" pitchFamily="2"/>
                    </a:endParaRPr>
                  </a:p>
                </p:txBody>
              </p:sp>
            </p:grpSp>
          </p:grpSp>
          <p:pic>
            <p:nvPicPr>
              <p:cNvPr id="8" name="Resim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259" y="3353192"/>
                <a:ext cx="5728725" cy="3818495"/>
              </a:xfrm>
              <a:prstGeom prst="rect">
                <a:avLst/>
              </a:prstGeom>
            </p:spPr>
          </p:pic>
          <p:sp>
            <p:nvSpPr>
              <p:cNvPr id="5" name="Metin kutusu 4"/>
              <p:cNvSpPr txBox="1"/>
              <p:nvPr/>
            </p:nvSpPr>
            <p:spPr>
              <a:xfrm>
                <a:off x="2502772" y="1637573"/>
                <a:ext cx="2264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λ</a:t>
                </a:r>
                <a:r>
                  <a:rPr lang="tr-TR" dirty="0" smtClean="0"/>
                  <a:t>: </a:t>
                </a:r>
                <a:r>
                  <a:rPr lang="tr-TR" dirty="0" err="1" smtClean="0"/>
                  <a:t>replication</a:t>
                </a:r>
                <a:r>
                  <a:rPr lang="tr-TR" dirty="0" smtClean="0"/>
                  <a:t> </a:t>
                </a:r>
                <a:r>
                  <a:rPr lang="tr-TR" dirty="0" err="1" smtClean="0"/>
                  <a:t>distance</a:t>
                </a:r>
                <a:endParaRPr lang="tr-TR" dirty="0"/>
              </a:p>
            </p:txBody>
          </p:sp>
          <p:sp>
            <p:nvSpPr>
              <p:cNvPr id="6" name="Metin kutusu 5"/>
              <p:cNvSpPr txBox="1"/>
              <p:nvPr/>
            </p:nvSpPr>
            <p:spPr>
              <a:xfrm>
                <a:off x="4687175" y="2479688"/>
                <a:ext cx="206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solidFill>
                      <a:schemeClr val="bg1"/>
                    </a:solidFill>
                  </a:rPr>
                  <a:t>W</a:t>
                </a:r>
                <a:endParaRPr lang="tr-TR" dirty="0">
                  <a:solidFill>
                    <a:schemeClr val="bg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Metin kutusu 26"/>
                <p:cNvSpPr txBox="1"/>
                <p:nvPr/>
              </p:nvSpPr>
              <p:spPr>
                <a:xfrm rot="16200000">
                  <a:off x="181113" y="5058447"/>
                  <a:ext cx="691151" cy="21544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tr-T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tr-T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𝑖𝑛𝑖</m:t>
                            </m:r>
                          </m:sub>
                        </m:sSub>
                        <m:r>
                          <a:rPr lang="tr-T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[</m:t>
                        </m:r>
                        <m:r>
                          <a:rPr lang="tr-T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𝑃𝑎</m:t>
                        </m:r>
                        <m:r>
                          <a:rPr lang="tr-T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tr-TR" sz="1400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Metin kutusu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1113" y="5058447"/>
                  <a:ext cx="691151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5714" t="-8850" r="-34286" b="-3540"/>
                  </a:stretch>
                </a:blipFill>
              </p:spPr>
              <p:txBody>
                <a:bodyPr/>
                <a:lstStyle/>
                <a:p>
                  <a:r>
                    <a:rPr lang="tr-TR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1" name="Tablo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6433"/>
              </p:ext>
            </p:extLst>
          </p:nvPr>
        </p:nvGraphicFramePr>
        <p:xfrm>
          <a:off x="6216946" y="4452734"/>
          <a:ext cx="3539452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863">
                  <a:extLst>
                    <a:ext uri="{9D8B030D-6E8A-4147-A177-3AD203B41FA5}">
                      <a16:colId xmlns:a16="http://schemas.microsoft.com/office/drawing/2014/main" val="3363427721"/>
                    </a:ext>
                  </a:extLst>
                </a:gridCol>
                <a:gridCol w="884863">
                  <a:extLst>
                    <a:ext uri="{9D8B030D-6E8A-4147-A177-3AD203B41FA5}">
                      <a16:colId xmlns:a16="http://schemas.microsoft.com/office/drawing/2014/main" val="3322827577"/>
                    </a:ext>
                  </a:extLst>
                </a:gridCol>
                <a:gridCol w="884863">
                  <a:extLst>
                    <a:ext uri="{9D8B030D-6E8A-4147-A177-3AD203B41FA5}">
                      <a16:colId xmlns:a16="http://schemas.microsoft.com/office/drawing/2014/main" val="1355055195"/>
                    </a:ext>
                  </a:extLst>
                </a:gridCol>
                <a:gridCol w="884863">
                  <a:extLst>
                    <a:ext uri="{9D8B030D-6E8A-4147-A177-3AD203B41FA5}">
                      <a16:colId xmlns:a16="http://schemas.microsoft.com/office/drawing/2014/main" val="2117923592"/>
                    </a:ext>
                  </a:extLst>
                </a:gridCol>
              </a:tblGrid>
              <a:tr h="194040"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Params</a:t>
                      </a:r>
                      <a:r>
                        <a:rPr lang="tr-TR" sz="1400" dirty="0" smtClean="0"/>
                        <a:t>.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min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max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default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06087"/>
                  </a:ext>
                </a:extLst>
              </a:tr>
              <a:tr h="194040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</a:t>
                      </a:r>
                      <a:r>
                        <a:rPr lang="tr-TR" sz="1400" baseline="-25000" dirty="0" smtClean="0"/>
                        <a:t>min</a:t>
                      </a:r>
                      <a:endParaRPr lang="tr-TR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0.005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0.02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0.01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258416"/>
                  </a:ext>
                </a:extLst>
              </a:tr>
              <a:tr h="194040"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Dc</a:t>
                      </a:r>
                      <a:r>
                        <a:rPr lang="tr-TR" sz="1400" dirty="0" smtClean="0"/>
                        <a:t> (mm)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16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8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613810"/>
                  </a:ext>
                </a:extLst>
              </a:tr>
              <a:tr h="194040"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L</a:t>
                      </a:r>
                      <a:r>
                        <a:rPr lang="tr-TR" sz="1400" baseline="-25000" dirty="0" err="1" smtClean="0"/>
                        <a:t>asp</a:t>
                      </a:r>
                      <a:r>
                        <a:rPr lang="tr-TR" sz="1400" baseline="-25000" dirty="0" smtClean="0"/>
                        <a:t> </a:t>
                      </a:r>
                      <a:r>
                        <a:rPr lang="tr-TR" sz="1400" baseline="0" dirty="0" smtClean="0"/>
                        <a:t>(km)</a:t>
                      </a:r>
                      <a:endParaRPr lang="tr-TR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50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50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17909"/>
                  </a:ext>
                </a:extLst>
              </a:tr>
              <a:tr h="194040">
                <a:tc>
                  <a:txBody>
                    <a:bodyPr/>
                    <a:lstStyle/>
                    <a:p>
                      <a:r>
                        <a:rPr lang="tr-TR" sz="1400" dirty="0" err="1" smtClean="0"/>
                        <a:t>L</a:t>
                      </a:r>
                      <a:r>
                        <a:rPr lang="tr-TR" sz="1400" baseline="-25000" dirty="0" err="1" smtClean="0"/>
                        <a:t>bar</a:t>
                      </a:r>
                      <a:r>
                        <a:rPr lang="tr-TR" sz="1400" baseline="-25000" dirty="0" smtClean="0"/>
                        <a:t> </a:t>
                      </a:r>
                      <a:r>
                        <a:rPr lang="tr-TR" sz="1400" baseline="0" dirty="0" smtClean="0"/>
                        <a:t>(km)</a:t>
                      </a:r>
                      <a:endParaRPr lang="tr-TR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5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20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15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969207"/>
                  </a:ext>
                </a:extLst>
              </a:tr>
              <a:tr h="194040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a-</a:t>
                      </a:r>
                      <a:r>
                        <a:rPr lang="tr-TR" sz="1400" dirty="0" err="1" smtClean="0"/>
                        <a:t>b</a:t>
                      </a:r>
                      <a:r>
                        <a:rPr lang="tr-TR" sz="1400" baseline="-25000" dirty="0" err="1" smtClean="0"/>
                        <a:t>asp</a:t>
                      </a:r>
                      <a:endParaRPr lang="tr-TR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-0.01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-0.005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-0.01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42093"/>
                  </a:ext>
                </a:extLst>
              </a:tr>
              <a:tr h="194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a-</a:t>
                      </a:r>
                      <a:r>
                        <a:rPr lang="tr-TR" sz="1400" dirty="0" err="1" smtClean="0"/>
                        <a:t>b</a:t>
                      </a:r>
                      <a:r>
                        <a:rPr lang="tr-TR" sz="1400" baseline="-25000" dirty="0" err="1" smtClean="0"/>
                        <a:t>bar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0.000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0.005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0.003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37219"/>
                  </a:ext>
                </a:extLst>
              </a:tr>
              <a:tr h="1940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σ</a:t>
                      </a:r>
                      <a:r>
                        <a:rPr lang="tr-TR" sz="1400" baseline="-25000" dirty="0" smtClean="0"/>
                        <a:t>n</a:t>
                      </a:r>
                      <a:r>
                        <a:rPr lang="tr-TR" sz="1400" baseline="0" dirty="0" smtClean="0"/>
                        <a:t>(</a:t>
                      </a:r>
                      <a:r>
                        <a:rPr lang="tr-TR" sz="1400" baseline="0" dirty="0" err="1" smtClean="0"/>
                        <a:t>MPa</a:t>
                      </a:r>
                      <a:r>
                        <a:rPr lang="tr-TR" sz="1400" baseline="0" dirty="0" smtClean="0"/>
                        <a:t>)</a:t>
                      </a:r>
                      <a:endParaRPr lang="tr-TR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50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100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377524"/>
                  </a:ext>
                </a:extLst>
              </a:tr>
            </a:tbl>
          </a:graphicData>
        </a:graphic>
      </p:graphicFrame>
      <p:sp>
        <p:nvSpPr>
          <p:cNvPr id="29" name="Dikdörtgen 28"/>
          <p:cNvSpPr/>
          <p:nvPr/>
        </p:nvSpPr>
        <p:spPr>
          <a:xfrm>
            <a:off x="5820380" y="3221905"/>
            <a:ext cx="43734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err="1" smtClean="0">
                <a:solidFill>
                  <a:srgbClr val="FF0000"/>
                </a:solidFill>
              </a:rPr>
              <a:t>S</a:t>
            </a:r>
            <a:r>
              <a:rPr lang="tr-TR" sz="2000" dirty="0" err="1" smtClean="0"/>
              <a:t>pectral</a:t>
            </a:r>
            <a:r>
              <a:rPr lang="tr-TR" sz="2000" dirty="0" smtClean="0"/>
              <a:t> </a:t>
            </a:r>
            <a:r>
              <a:rPr lang="tr-TR" sz="3200" b="1" dirty="0" err="1" smtClean="0">
                <a:solidFill>
                  <a:srgbClr val="FF0000"/>
                </a:solidFill>
              </a:rPr>
              <a:t>E</a:t>
            </a:r>
            <a:r>
              <a:rPr lang="tr-TR" sz="2000" dirty="0" err="1" smtClean="0"/>
              <a:t>arthquake</a:t>
            </a:r>
            <a:r>
              <a:rPr lang="tr-TR" sz="2000" dirty="0" smtClean="0"/>
              <a:t> </a:t>
            </a:r>
            <a:r>
              <a:rPr lang="tr-TR" sz="3200" b="1" dirty="0" smtClean="0">
                <a:solidFill>
                  <a:srgbClr val="FF0000"/>
                </a:solidFill>
              </a:rPr>
              <a:t>S</a:t>
            </a:r>
            <a:r>
              <a:rPr lang="tr-TR" sz="2000" dirty="0" smtClean="0"/>
              <a:t>imulator</a:t>
            </a:r>
            <a:endParaRPr lang="tr-TR" sz="36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2000" dirty="0" smtClean="0"/>
              <a:t>Sopacı &amp; </a:t>
            </a:r>
            <a:r>
              <a:rPr lang="tr-TR" sz="2000" dirty="0" err="1" smtClean="0"/>
              <a:t>Özacar</a:t>
            </a:r>
            <a:r>
              <a:rPr lang="tr-TR" sz="2000" dirty="0" smtClean="0"/>
              <a:t> (in </a:t>
            </a:r>
            <a:r>
              <a:rPr lang="tr-TR" sz="2000" dirty="0" err="1" smtClean="0"/>
              <a:t>prep</a:t>
            </a:r>
            <a:r>
              <a:rPr lang="tr-TR" sz="2000" dirty="0" smtClean="0"/>
              <a:t>.)</a:t>
            </a:r>
          </a:p>
        </p:txBody>
      </p:sp>
      <p:sp>
        <p:nvSpPr>
          <p:cNvPr id="7" name="Metin kutusu 4"/>
          <p:cNvSpPr txBox="1"/>
          <p:nvPr/>
        </p:nvSpPr>
        <p:spPr>
          <a:xfrm>
            <a:off x="5982733" y="7021077"/>
            <a:ext cx="4007878" cy="63813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V</a:t>
            </a:r>
            <a:r>
              <a:rPr lang="en-US" sz="1800" b="0" i="0" u="none" strike="noStrike" kern="1200" cap="none" spc="0" baseline="-33000" dirty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PL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:20mm/s, 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μ:30GPa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, 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c</a:t>
            </a:r>
            <a:r>
              <a:rPr lang="tr-TR" sz="1800" b="0" i="0" u="none" strike="noStrike" kern="1200" cap="none" spc="0" baseline="-25000" dirty="0" smtClean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s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:3km/s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Liberation Sans" pitchFamily="32"/>
                <a:cs typeface="Liberation Sans" pitchFamily="32"/>
              </a:rPr>
              <a:t>, 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  <a:ea typeface="Liberation Sans" pitchFamily="32"/>
                <a:cs typeface="Liberation Sans" pitchFamily="32"/>
              </a:rPr>
              <a:t>W:50km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Liberation Sans" pitchFamily="32"/>
              <a:cs typeface="Liberation Sans" pitchFamily="3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Noto Sans Regular" pitchFamily="34"/>
                <a:ea typeface="Liberation Sans" pitchFamily="32"/>
                <a:cs typeface="Liberation Sans" pitchFamily="32"/>
              </a:rPr>
              <a:t> 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Noto Sans Regular" pitchFamily="34"/>
              <a:ea typeface="Liberation Sans" pitchFamily="32"/>
              <a:cs typeface="Liberation Sans" pitchFamily="3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2" y="0"/>
            <a:ext cx="8778258" cy="365760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2" y="3801708"/>
            <a:ext cx="8778258" cy="365760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 rot="16200000">
            <a:off x="-673916" y="1597971"/>
            <a:ext cx="2727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00B050"/>
                </a:solidFill>
              </a:rPr>
              <a:t>SYNCHRONIZATION </a:t>
            </a:r>
            <a:endParaRPr lang="tr-TR" sz="2400" b="1" dirty="0">
              <a:solidFill>
                <a:srgbClr val="00B05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 rot="16200000">
            <a:off x="-150013" y="5399679"/>
            <a:ext cx="169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UN-SYNCH. 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Resim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36" y="712763"/>
            <a:ext cx="6118462" cy="6055282"/>
          </a:xfrm>
          <a:prstGeom prst="rect">
            <a:avLst/>
          </a:prstGeom>
        </p:spPr>
      </p:pic>
      <p:sp>
        <p:nvSpPr>
          <p:cNvPr id="2" name="Altbilgi Yer Tutucusu 8"/>
          <p:cNvSpPr txBox="1"/>
          <p:nvPr/>
        </p:nvSpPr>
        <p:spPr>
          <a:xfrm>
            <a:off x="6517357" y="7039009"/>
            <a:ext cx="340113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Sopaci&amp;Özacar, EGU, 2022</a:t>
            </a:r>
          </a:p>
        </p:txBody>
      </p:sp>
      <p:sp>
        <p:nvSpPr>
          <p:cNvPr id="3" name="Slayt Numarası Yer Tutucusu 3"/>
          <p:cNvSpPr txBox="1"/>
          <p:nvPr/>
        </p:nvSpPr>
        <p:spPr>
          <a:xfrm>
            <a:off x="7117195" y="7009644"/>
            <a:ext cx="226742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3BAA61-408E-4B3A-B6C3-728E5C02A88A}" type="slidenum">
              <a:t>5</a:t>
            </a:fld>
            <a:endParaRPr lang="en-US" sz="992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4" name="Unvan 1"/>
          <p:cNvSpPr txBox="1">
            <a:spLocks noGrp="1"/>
          </p:cNvSpPr>
          <p:nvPr>
            <p:ph type="title" idx="4294967295"/>
          </p:nvPr>
        </p:nvSpPr>
        <p:spPr>
          <a:xfrm>
            <a:off x="1" y="142762"/>
            <a:ext cx="9984460" cy="646331"/>
          </a:xfrm>
        </p:spPr>
        <p:txBody>
          <a:bodyPr wrap="square">
            <a:spAutoFit/>
          </a:bodyPr>
          <a:lstStyle/>
          <a:p>
            <a:pPr lvl="0"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Sensitivity Analyses</a:t>
            </a:r>
            <a:r>
              <a:rPr lang="tr-T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(QD)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etin kutusu 4"/>
          <p:cNvSpPr txBox="1"/>
          <p:nvPr/>
        </p:nvSpPr>
        <p:spPr>
          <a:xfrm>
            <a:off x="3771278" y="6844375"/>
            <a:ext cx="3371293" cy="798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a</a:t>
            </a:r>
            <a:r>
              <a:rPr lang="en-US" sz="1600" b="1" i="0" u="none" strike="noStrike" kern="1200" cap="none" spc="0" baseline="-3300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min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: asperity’s direct velocity effect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Dc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: critical slip distance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Noto Sans Regular" pitchFamily="34"/>
              <a:ea typeface="DejaVu Sans" pitchFamily="2"/>
              <a:cs typeface="DejaVu Sans" pitchFamily="2"/>
            </a:endParaRPr>
          </a:p>
        </p:txBody>
      </p:sp>
      <p:sp>
        <p:nvSpPr>
          <p:cNvPr id="8" name="Metin kutusu 5"/>
          <p:cNvSpPr txBox="1"/>
          <p:nvPr/>
        </p:nvSpPr>
        <p:spPr>
          <a:xfrm>
            <a:off x="606110" y="6760622"/>
            <a:ext cx="3135523" cy="798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L</a:t>
            </a:r>
            <a:r>
              <a:rPr lang="en-US" sz="1600" b="1" i="0" u="none" strike="noStrike" kern="1200" cap="none" spc="0" baseline="-3300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bar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: length of barrier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a-b</a:t>
            </a:r>
            <a:r>
              <a:rPr lang="en-US" sz="1600" b="1" i="0" u="none" strike="noStrike" kern="1200" cap="none" spc="0" baseline="-3300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bar</a:t>
            </a:r>
            <a:r>
              <a:rPr lang="en-US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:barrier’s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 frictional property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L</a:t>
            </a:r>
            <a:r>
              <a:rPr lang="en-US" sz="1600" b="1" i="0" u="none" strike="noStrike" kern="1200" cap="none" spc="0" baseline="-3300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asp</a:t>
            </a:r>
            <a:r>
              <a:rPr lang="en-US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:length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 of asperity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6430859" y="866693"/>
            <a:ext cx="348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higher</a:t>
            </a:r>
            <a:r>
              <a:rPr lang="tr-TR" dirty="0" smtClean="0"/>
              <a:t> </a:t>
            </a:r>
            <a:r>
              <a:rPr lang="tr-TR" b="1" u="sng" dirty="0" err="1" smtClean="0"/>
              <a:t>direct</a:t>
            </a:r>
            <a:r>
              <a:rPr lang="tr-TR" b="1" u="sng" dirty="0" smtClean="0"/>
              <a:t> </a:t>
            </a:r>
            <a:r>
              <a:rPr lang="tr-TR" b="1" u="sng" dirty="0" err="1" smtClean="0"/>
              <a:t>velocity</a:t>
            </a:r>
            <a:r>
              <a:rPr lang="tr-TR" b="1" u="sng" dirty="0" smtClean="0"/>
              <a:t> </a:t>
            </a:r>
            <a:r>
              <a:rPr lang="tr-TR" b="1" u="sng" dirty="0" err="1" smtClean="0"/>
              <a:t>effect</a:t>
            </a:r>
            <a:r>
              <a:rPr lang="tr-TR" b="1" u="sng" dirty="0" smtClean="0"/>
              <a:t> </a:t>
            </a:r>
            <a:r>
              <a:rPr lang="tr-TR" dirty="0" smtClean="0"/>
              <a:t>«</a:t>
            </a:r>
            <a:r>
              <a:rPr lang="tr-TR" b="1" dirty="0" smtClean="0"/>
              <a:t>a</a:t>
            </a:r>
            <a:r>
              <a:rPr lang="tr-TR" dirty="0" smtClean="0"/>
              <a:t>»; </a:t>
            </a:r>
            <a:r>
              <a:rPr lang="tr-TR" dirty="0" err="1" smtClean="0"/>
              <a:t>higher</a:t>
            </a:r>
            <a:r>
              <a:rPr lang="tr-TR" dirty="0" smtClean="0"/>
              <a:t> </a:t>
            </a:r>
            <a:r>
              <a:rPr lang="tr-TR" dirty="0" err="1" smtClean="0"/>
              <a:t>frictional</a:t>
            </a:r>
            <a:r>
              <a:rPr lang="tr-TR" dirty="0" smtClean="0"/>
              <a:t> </a:t>
            </a:r>
            <a:r>
              <a:rPr lang="tr-TR" dirty="0" err="1" smtClean="0"/>
              <a:t>strength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velocity</a:t>
            </a:r>
            <a:r>
              <a:rPr lang="tr-TR" dirty="0" smtClean="0"/>
              <a:t>, </a:t>
            </a:r>
            <a:r>
              <a:rPr lang="tr-TR" b="1" dirty="0" err="1" smtClean="0">
                <a:solidFill>
                  <a:srgbClr val="FF0000"/>
                </a:solidFill>
              </a:rPr>
              <a:t>less</a:t>
            </a:r>
            <a:r>
              <a:rPr lang="tr-TR" dirty="0" smtClean="0"/>
              <a:t> </a:t>
            </a:r>
            <a:r>
              <a:rPr lang="tr-TR" u="sng" dirty="0" err="1" smtClean="0"/>
              <a:t>synchronization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6430859" y="1974364"/>
            <a:ext cx="3219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b="1" u="sng" dirty="0" err="1" smtClean="0"/>
              <a:t>state</a:t>
            </a:r>
            <a:r>
              <a:rPr lang="tr-TR" b="1" u="sng" dirty="0" smtClean="0"/>
              <a:t> </a:t>
            </a:r>
            <a:r>
              <a:rPr lang="tr-TR" b="1" u="sng" dirty="0" err="1" smtClean="0"/>
              <a:t>evolution</a:t>
            </a:r>
            <a:r>
              <a:rPr lang="tr-TR" b="1" u="sng" dirty="0" smtClean="0"/>
              <a:t> </a:t>
            </a:r>
            <a:r>
              <a:rPr lang="tr-TR" b="1" u="sng" dirty="0" err="1" smtClean="0"/>
              <a:t>law</a:t>
            </a:r>
            <a:r>
              <a:rPr lang="tr-TR" dirty="0" smtClean="0"/>
              <a:t> </a:t>
            </a:r>
            <a:r>
              <a:rPr lang="tr-TR" dirty="0" err="1" smtClean="0"/>
              <a:t>does</a:t>
            </a:r>
            <a:r>
              <a:rPr lang="tr-TR" dirty="0" smtClean="0"/>
              <a:t> </a:t>
            </a:r>
            <a:r>
              <a:rPr lang="tr-TR" dirty="0" err="1" smtClean="0"/>
              <a:t>change</a:t>
            </a:r>
            <a:r>
              <a:rPr lang="tr-TR" dirty="0" smtClean="0"/>
              <a:t> </a:t>
            </a:r>
            <a:r>
              <a:rPr lang="tr-TR" dirty="0" err="1" smtClean="0"/>
              <a:t>synch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state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has </a:t>
            </a:r>
            <a:r>
              <a:rPr lang="tr-TR" u="sng" dirty="0" err="1" smtClean="0"/>
              <a:t>stronger</a:t>
            </a:r>
            <a:r>
              <a:rPr lang="tr-TR" u="sng" dirty="0" smtClean="0"/>
              <a:t> </a:t>
            </a:r>
            <a:r>
              <a:rPr lang="tr-TR" u="sng" dirty="0" err="1" smtClean="0"/>
              <a:t>weakening</a:t>
            </a:r>
            <a:r>
              <a:rPr lang="tr-TR" u="sng" dirty="0" smtClean="0"/>
              <a:t> </a:t>
            </a:r>
            <a:r>
              <a:rPr lang="tr-TR" u="sng" dirty="0" err="1" smtClean="0"/>
              <a:t>term</a:t>
            </a:r>
            <a:r>
              <a:rPr lang="tr-TR" u="sng" dirty="0" smtClean="0"/>
              <a:t> (</a:t>
            </a:r>
            <a:r>
              <a:rPr lang="tr-TR" b="1" u="sng" dirty="0" smtClean="0">
                <a:solidFill>
                  <a:srgbClr val="FF0000"/>
                </a:solidFill>
              </a:rPr>
              <a:t>slip </a:t>
            </a:r>
            <a:r>
              <a:rPr lang="tr-TR" b="1" u="sng" dirty="0" err="1" smtClean="0">
                <a:solidFill>
                  <a:srgbClr val="FF0000"/>
                </a:solidFill>
              </a:rPr>
              <a:t>law</a:t>
            </a:r>
            <a:r>
              <a:rPr lang="tr-TR" u="sng" dirty="0" smtClean="0"/>
              <a:t>) </a:t>
            </a:r>
            <a:r>
              <a:rPr lang="tr-TR" u="sng" dirty="0" err="1" smtClean="0"/>
              <a:t>leads</a:t>
            </a:r>
            <a:r>
              <a:rPr lang="tr-TR" u="sng" dirty="0" smtClean="0"/>
              <a:t> </a:t>
            </a:r>
            <a:r>
              <a:rPr lang="tr-TR" u="sng" dirty="0" err="1" smtClean="0"/>
              <a:t>synchronization</a:t>
            </a:r>
            <a:r>
              <a:rPr lang="tr-TR" u="sng" dirty="0" smtClean="0"/>
              <a:t>.</a:t>
            </a:r>
            <a:endParaRPr lang="tr-TR" u="sng" dirty="0"/>
          </a:p>
        </p:txBody>
      </p:sp>
      <p:sp>
        <p:nvSpPr>
          <p:cNvPr id="18" name="Dikdörtgen 17"/>
          <p:cNvSpPr/>
          <p:nvPr/>
        </p:nvSpPr>
        <p:spPr>
          <a:xfrm>
            <a:off x="6430859" y="3339962"/>
            <a:ext cx="3219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r>
              <a:rPr lang="en-US" dirty="0"/>
              <a:t>Sync. also </a:t>
            </a:r>
            <a:r>
              <a:rPr lang="en-US" u="sng" dirty="0"/>
              <a:t>depends</a:t>
            </a:r>
            <a:r>
              <a:rPr lang="en-US" dirty="0"/>
              <a:t> </a:t>
            </a:r>
            <a:r>
              <a:rPr lang="en-US" u="sng" dirty="0"/>
              <a:t>on </a:t>
            </a:r>
            <a:r>
              <a:rPr lang="en-US" b="1" u="sng" dirty="0"/>
              <a:t>barrier length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L</a:t>
            </a:r>
            <a:r>
              <a:rPr lang="en-US" baseline="-33000" dirty="0" err="1"/>
              <a:t>bar</a:t>
            </a:r>
            <a:r>
              <a:rPr lang="en-US" dirty="0"/>
              <a:t>) and its </a:t>
            </a:r>
            <a:r>
              <a:rPr lang="en-US" b="1" u="sng" dirty="0"/>
              <a:t>frictional properties</a:t>
            </a:r>
            <a:r>
              <a:rPr lang="en-US" dirty="0"/>
              <a:t> (a-</a:t>
            </a:r>
            <a:r>
              <a:rPr lang="en-US" dirty="0" err="1"/>
              <a:t>b</a:t>
            </a:r>
            <a:r>
              <a:rPr lang="en-US" baseline="-33000" dirty="0" err="1"/>
              <a:t>bar</a:t>
            </a:r>
            <a:r>
              <a:rPr lang="en-US" dirty="0"/>
              <a:t>).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6430860" y="4487020"/>
            <a:ext cx="3219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r>
              <a:rPr lang="en-US" b="1" dirty="0">
                <a:solidFill>
                  <a:srgbClr val="FF0000"/>
                </a:solidFill>
              </a:rPr>
              <a:t>Lower</a:t>
            </a:r>
            <a:r>
              <a:rPr lang="en-US" dirty="0"/>
              <a:t> </a:t>
            </a:r>
            <a:r>
              <a:rPr lang="en-US" b="1" u="sng" dirty="0"/>
              <a:t>critical slip distance (dc) </a:t>
            </a:r>
            <a:r>
              <a:rPr lang="en-US" dirty="0"/>
              <a:t>leads </a:t>
            </a:r>
            <a:r>
              <a:rPr lang="en-US" b="1" dirty="0">
                <a:solidFill>
                  <a:srgbClr val="FF0000"/>
                </a:solidFill>
              </a:rPr>
              <a:t>localized slips</a:t>
            </a:r>
            <a:r>
              <a:rPr lang="en-US" dirty="0"/>
              <a:t>, thus </a:t>
            </a:r>
            <a:r>
              <a:rPr lang="en-US" b="1" dirty="0">
                <a:solidFill>
                  <a:srgbClr val="FF0000"/>
                </a:solidFill>
              </a:rPr>
              <a:t>slower synch.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6430860" y="5627244"/>
            <a:ext cx="3219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The length of asperity (</a:t>
            </a:r>
            <a:r>
              <a:rPr lang="en-US" b="1" u="sng" dirty="0" err="1"/>
              <a:t>L</a:t>
            </a:r>
            <a:r>
              <a:rPr lang="en-US" b="1" u="sng" baseline="-33000" dirty="0" err="1"/>
              <a:t>asp</a:t>
            </a:r>
            <a:r>
              <a:rPr lang="en-US" b="1" u="sng" dirty="0"/>
              <a:t>) </a:t>
            </a:r>
            <a:r>
              <a:rPr lang="en-US" dirty="0"/>
              <a:t>is </a:t>
            </a:r>
            <a:r>
              <a:rPr lang="en-US" b="1" dirty="0">
                <a:solidFill>
                  <a:srgbClr val="FF0000"/>
                </a:solidFill>
              </a:rPr>
              <a:t>insensitive</a:t>
            </a:r>
            <a:r>
              <a:rPr lang="en-US" dirty="0"/>
              <a:t> to synch</a:t>
            </a:r>
            <a:r>
              <a:rPr lang="tr-TR" dirty="0"/>
              <a:t>., </a:t>
            </a:r>
            <a:r>
              <a:rPr lang="tr-TR" dirty="0" err="1"/>
              <a:t>unlike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analog </a:t>
            </a:r>
            <a:r>
              <a:rPr lang="tr-TR" dirty="0" err="1" smtClean="0"/>
              <a:t>studies</a:t>
            </a:r>
            <a:r>
              <a:rPr lang="tr-TR" dirty="0" smtClean="0"/>
              <a:t> (</a:t>
            </a:r>
            <a:r>
              <a:rPr lang="tr-TR" dirty="0" err="1" smtClean="0"/>
              <a:t>Corbi</a:t>
            </a:r>
            <a:r>
              <a:rPr lang="tr-TR" dirty="0"/>
              <a:t> </a:t>
            </a:r>
            <a:r>
              <a:rPr lang="tr-TR" dirty="0" smtClean="0"/>
              <a:t>et al., 2017; </a:t>
            </a:r>
            <a:r>
              <a:rPr lang="tr-TR" dirty="0" err="1" smtClean="0"/>
              <a:t>Rosenau</a:t>
            </a:r>
            <a:r>
              <a:rPr lang="tr-TR" dirty="0" smtClean="0"/>
              <a:t> et al., 2019)</a:t>
            </a:r>
            <a:endParaRPr lang="tr-TR" dirty="0"/>
          </a:p>
        </p:txBody>
      </p:sp>
      <p:sp>
        <p:nvSpPr>
          <p:cNvPr id="24" name="Dikdörtgen 23"/>
          <p:cNvSpPr/>
          <p:nvPr/>
        </p:nvSpPr>
        <p:spPr>
          <a:xfrm>
            <a:off x="3654431" y="2798682"/>
            <a:ext cx="2355850" cy="149497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654431" y="4454281"/>
            <a:ext cx="2355850" cy="149497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/>
          <p:cNvSpPr/>
          <p:nvPr/>
        </p:nvSpPr>
        <p:spPr>
          <a:xfrm>
            <a:off x="1024974" y="4474314"/>
            <a:ext cx="2355850" cy="149497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/>
          <p:cNvSpPr/>
          <p:nvPr/>
        </p:nvSpPr>
        <p:spPr>
          <a:xfrm>
            <a:off x="1024974" y="2809288"/>
            <a:ext cx="2355850" cy="149497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7"/>
          <p:cNvSpPr/>
          <p:nvPr/>
        </p:nvSpPr>
        <p:spPr>
          <a:xfrm>
            <a:off x="3654431" y="1143084"/>
            <a:ext cx="2355850" cy="149497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1024974" y="1143084"/>
            <a:ext cx="2355850" cy="149497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19" grpId="0"/>
      <p:bldP spid="20" grpId="0"/>
      <p:bldP spid="24" grpId="0" animBg="1"/>
      <p:bldP spid="25" grpId="0" animBg="1"/>
      <p:bldP spid="26" grpId="0" animBg="1"/>
      <p:bldP spid="27" grpId="0" animBg="1"/>
      <p:bldP spid="2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8"/>
          <p:cNvSpPr txBox="1"/>
          <p:nvPr/>
        </p:nvSpPr>
        <p:spPr>
          <a:xfrm>
            <a:off x="3338154" y="7009644"/>
            <a:ext cx="340113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Sopaci&amp;Özacar, EGU, 2022</a:t>
            </a:r>
          </a:p>
        </p:txBody>
      </p:sp>
      <p:sp>
        <p:nvSpPr>
          <p:cNvPr id="3" name="Slayt Numarası Yer Tutucusu 9"/>
          <p:cNvSpPr txBox="1"/>
          <p:nvPr/>
        </p:nvSpPr>
        <p:spPr>
          <a:xfrm>
            <a:off x="7117195" y="7009644"/>
            <a:ext cx="226742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1C6CFE-DE2A-4D23-9EF9-FE097F3E570B}" type="slidenum">
              <a:t>6</a:t>
            </a:fld>
            <a:endParaRPr lang="en-US" sz="992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4" name="Unvan 1"/>
          <p:cNvSpPr txBox="1">
            <a:spLocks noGrp="1"/>
          </p:cNvSpPr>
          <p:nvPr>
            <p:ph type="title" idx="4294967295"/>
          </p:nvPr>
        </p:nvSpPr>
        <p:spPr>
          <a:xfrm>
            <a:off x="815522" y="13405"/>
            <a:ext cx="3644898" cy="757132"/>
          </a:xfrm>
        </p:spPr>
        <p:txBody>
          <a:bodyPr>
            <a:sp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QD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versus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810003"/>
            <a:ext cx="5000625" cy="3752853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9838" y="3789365"/>
            <a:ext cx="5027608" cy="3773491"/>
          </a:xfrm>
        </p:spPr>
      </p:pic>
      <p:sp>
        <p:nvSpPr>
          <p:cNvPr id="9" name="Metin kutusu 6"/>
          <p:cNvSpPr txBox="1"/>
          <p:nvPr/>
        </p:nvSpPr>
        <p:spPr>
          <a:xfrm>
            <a:off x="587451" y="4226758"/>
            <a:ext cx="681775" cy="35633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(QD)</a:t>
            </a:r>
          </a:p>
        </p:txBody>
      </p:sp>
      <p:sp>
        <p:nvSpPr>
          <p:cNvPr id="10" name="Metin kutusu 7"/>
          <p:cNvSpPr txBox="1"/>
          <p:nvPr/>
        </p:nvSpPr>
        <p:spPr>
          <a:xfrm>
            <a:off x="5675339" y="4226758"/>
            <a:ext cx="668517" cy="355683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Noto Sans Regular" pitchFamily="34"/>
                <a:ea typeface="DejaVu Sans" pitchFamily="2"/>
                <a:cs typeface="DejaVu Sans" pitchFamily="2"/>
              </a:rPr>
              <a:t>(FD)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48" y="10441"/>
            <a:ext cx="5082201" cy="4065761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626720" y="770537"/>
            <a:ext cx="3426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Set-</a:t>
            </a:r>
            <a:r>
              <a:rPr lang="tr-TR" b="1" dirty="0" err="1" smtClean="0"/>
              <a:t>up</a:t>
            </a:r>
            <a:r>
              <a:rPr lang="tr-TR" b="1" dirty="0" smtClean="0"/>
              <a:t>,</a:t>
            </a:r>
            <a:endParaRPr lang="tr-TR" b="1" dirty="0"/>
          </a:p>
          <a:p>
            <a:pPr algn="ctr"/>
            <a:r>
              <a:rPr lang="tr-TR" dirty="0" smtClean="0"/>
              <a:t> </a:t>
            </a:r>
            <a:r>
              <a:rPr lang="tr-TR" dirty="0" err="1"/>
              <a:t>identical</a:t>
            </a:r>
            <a:r>
              <a:rPr lang="tr-TR" dirty="0"/>
              <a:t> </a:t>
            </a:r>
            <a:r>
              <a:rPr lang="tr-TR" u="sng" dirty="0" err="1"/>
              <a:t>two</a:t>
            </a:r>
            <a:r>
              <a:rPr lang="tr-TR" dirty="0"/>
              <a:t> </a:t>
            </a:r>
            <a:r>
              <a:rPr lang="tr-TR" dirty="0" err="1" smtClean="0"/>
              <a:t>asperities</a:t>
            </a:r>
            <a:r>
              <a:rPr lang="tr-TR" dirty="0" smtClean="0"/>
              <a:t>. </a:t>
            </a:r>
            <a:r>
              <a:rPr lang="tr-TR" dirty="0" err="1" smtClean="0"/>
              <a:t>Aging</a:t>
            </a:r>
            <a:r>
              <a:rPr lang="tr-TR" dirty="0" smtClean="0"/>
              <a:t> </a:t>
            </a:r>
            <a:r>
              <a:rPr lang="tr-TR" dirty="0" err="1"/>
              <a:t>law</a:t>
            </a:r>
            <a:endParaRPr lang="tr-TR" b="1" dirty="0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" r="8070" b="7027"/>
          <a:stretch/>
        </p:blipFill>
        <p:spPr>
          <a:xfrm>
            <a:off x="379349" y="1670681"/>
            <a:ext cx="4451543" cy="2118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19804" y="4203010"/>
            <a:ext cx="4154055" cy="31170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Resim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4758" y="4203011"/>
            <a:ext cx="4154064" cy="31170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Altbilgi Yer Tutucusu 8"/>
          <p:cNvSpPr txBox="1"/>
          <p:nvPr/>
        </p:nvSpPr>
        <p:spPr>
          <a:xfrm>
            <a:off x="3338154" y="7009644"/>
            <a:ext cx="340113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92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Sopaci&amp;Özacar, EGU, 2022</a:t>
            </a:r>
          </a:p>
        </p:txBody>
      </p:sp>
      <p:sp>
        <p:nvSpPr>
          <p:cNvPr id="6" name="Slayt Numarası Yer Tutucusu 3"/>
          <p:cNvSpPr txBox="1"/>
          <p:nvPr/>
        </p:nvSpPr>
        <p:spPr>
          <a:xfrm>
            <a:off x="7117195" y="7009644"/>
            <a:ext cx="226742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784A04-264D-4F66-B632-518A94488A3E}" type="slidenum">
              <a:t>7</a:t>
            </a:fld>
            <a:endParaRPr lang="en-US" sz="992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7" name="Unvan 1"/>
          <p:cNvSpPr txBox="1">
            <a:spLocks noGrp="1"/>
          </p:cNvSpPr>
          <p:nvPr>
            <p:ph type="title" idx="4294967295"/>
          </p:nvPr>
        </p:nvSpPr>
        <p:spPr>
          <a:xfrm>
            <a:off x="2281879" y="98719"/>
            <a:ext cx="6078350" cy="757130"/>
          </a:xfr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QD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ersu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(synch.)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947450" y="4513456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(QD)</a:t>
            </a:r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6115403" y="4542985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(FD)</a:t>
            </a:r>
            <a:endParaRPr lang="tr-TR" dirty="0"/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58305"/>
              </p:ext>
            </p:extLst>
          </p:nvPr>
        </p:nvGraphicFramePr>
        <p:xfrm>
          <a:off x="8203559" y="1145049"/>
          <a:ext cx="1570300" cy="2929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866">
                  <a:extLst>
                    <a:ext uri="{9D8B030D-6E8A-4147-A177-3AD203B41FA5}">
                      <a16:colId xmlns:a16="http://schemas.microsoft.com/office/drawing/2014/main" val="959672116"/>
                    </a:ext>
                  </a:extLst>
                </a:gridCol>
                <a:gridCol w="704434">
                  <a:extLst>
                    <a:ext uri="{9D8B030D-6E8A-4147-A177-3AD203B41FA5}">
                      <a16:colId xmlns:a16="http://schemas.microsoft.com/office/drawing/2014/main" val="3741952975"/>
                    </a:ext>
                  </a:extLst>
                </a:gridCol>
              </a:tblGrid>
              <a:tr h="27716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u="none" strike="noStrike">
                          <a:effectLst/>
                        </a:rPr>
                        <a:t>Params.</a:t>
                      </a:r>
                      <a:endParaRPr lang="tr-TR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u="none" strike="noStrike">
                          <a:effectLst/>
                        </a:rPr>
                        <a:t>value</a:t>
                      </a:r>
                      <a:endParaRPr lang="tr-TR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8800067"/>
                  </a:ext>
                </a:extLst>
              </a:tr>
              <a:tr h="30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>
                          <a:effectLst/>
                        </a:rPr>
                        <a:t>a</a:t>
                      </a:r>
                      <a:r>
                        <a:rPr lang="tr-TR" sz="1600" b="1" u="none" strike="noStrike" baseline="-25000">
                          <a:effectLst/>
                        </a:rPr>
                        <a:t>min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>
                          <a:effectLst/>
                        </a:rPr>
                        <a:t>0.01</a:t>
                      </a:r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1511806"/>
                  </a:ext>
                </a:extLst>
              </a:tr>
              <a:tr h="28355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>
                          <a:effectLst/>
                        </a:rPr>
                        <a:t>b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 dirty="0" smtClean="0">
                          <a:effectLst/>
                        </a:rPr>
                        <a:t>0.015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8591769"/>
                  </a:ext>
                </a:extLst>
              </a:tr>
              <a:tr h="28355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>
                          <a:effectLst/>
                        </a:rPr>
                        <a:t>Dc (mm)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>
                          <a:effectLst/>
                        </a:rPr>
                        <a:t>16</a:t>
                      </a:r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541643"/>
                  </a:ext>
                </a:extLst>
              </a:tr>
              <a:tr h="2984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>
                          <a:effectLst/>
                        </a:rPr>
                        <a:t>L</a:t>
                      </a:r>
                      <a:r>
                        <a:rPr lang="tr-TR" sz="1600" b="1" u="none" strike="noStrike" baseline="-25000">
                          <a:effectLst/>
                        </a:rPr>
                        <a:t>asp </a:t>
                      </a:r>
                      <a:r>
                        <a:rPr lang="tr-TR" sz="1600" b="1" u="none" strike="noStrike">
                          <a:effectLst/>
                        </a:rPr>
                        <a:t>(km)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>
                          <a:effectLst/>
                        </a:rPr>
                        <a:t>50</a:t>
                      </a:r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3175319"/>
                  </a:ext>
                </a:extLst>
              </a:tr>
              <a:tr h="2984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>
                          <a:effectLst/>
                        </a:rPr>
                        <a:t>L</a:t>
                      </a:r>
                      <a:r>
                        <a:rPr lang="tr-TR" sz="1600" b="1" u="none" strike="noStrike" baseline="-25000">
                          <a:effectLst/>
                        </a:rPr>
                        <a:t>bar </a:t>
                      </a:r>
                      <a:r>
                        <a:rPr lang="tr-TR" sz="1600" b="1" u="none" strike="noStrike">
                          <a:effectLst/>
                        </a:rPr>
                        <a:t>(km)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>
                          <a:effectLst/>
                        </a:rPr>
                        <a:t>15</a:t>
                      </a:r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5760781"/>
                  </a:ext>
                </a:extLst>
              </a:tr>
              <a:tr h="2984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>
                          <a:effectLst/>
                        </a:rPr>
                        <a:t>a-b</a:t>
                      </a:r>
                      <a:r>
                        <a:rPr lang="tr-TR" sz="1600" b="1" u="none" strike="noStrike" baseline="-25000">
                          <a:effectLst/>
                        </a:rPr>
                        <a:t>asp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 dirty="0">
                          <a:effectLst/>
                        </a:rPr>
                        <a:t>-0,005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4243749"/>
                  </a:ext>
                </a:extLst>
              </a:tr>
              <a:tr h="2984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>
                          <a:effectLst/>
                        </a:rPr>
                        <a:t>a-b</a:t>
                      </a:r>
                      <a:r>
                        <a:rPr lang="tr-TR" sz="1600" b="1" u="none" strike="noStrike" baseline="-25000">
                          <a:effectLst/>
                        </a:rPr>
                        <a:t>bar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>
                          <a:effectLst/>
                        </a:rPr>
                        <a:t>0,003</a:t>
                      </a:r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2059414"/>
                  </a:ext>
                </a:extLst>
              </a:tr>
              <a:tr h="29848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b="1" u="none" strike="noStrike">
                          <a:effectLst/>
                        </a:rPr>
                        <a:t>σ</a:t>
                      </a:r>
                      <a:r>
                        <a:rPr lang="tr-TR" sz="1600" b="1" u="none" strike="noStrike" baseline="-25000">
                          <a:effectLst/>
                        </a:rPr>
                        <a:t>n</a:t>
                      </a:r>
                      <a:r>
                        <a:rPr lang="tr-TR" sz="1600" b="1" u="none" strike="noStrike">
                          <a:effectLst/>
                        </a:rPr>
                        <a:t>(MPa)</a:t>
                      </a:r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u="none" strike="noStrike">
                          <a:effectLst/>
                        </a:rPr>
                        <a:t>70</a:t>
                      </a:r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6763102"/>
                  </a:ext>
                </a:extLst>
              </a:tr>
              <a:tr h="28355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u="none" strike="noStrike" dirty="0" err="1">
                          <a:effectLst/>
                        </a:rPr>
                        <a:t>state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600" u="none" strike="noStrike" dirty="0" err="1">
                          <a:effectLst/>
                        </a:rPr>
                        <a:t>aging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8158064"/>
                  </a:ext>
                </a:extLst>
              </a:tr>
            </a:tbl>
          </a:graphicData>
        </a:graphic>
      </p:graphicFrame>
      <p:pic>
        <p:nvPicPr>
          <p:cNvPr id="13" name="Resi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9" y="821081"/>
            <a:ext cx="7315215" cy="365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8"/>
          <p:cNvSpPr txBox="1"/>
          <p:nvPr/>
        </p:nvSpPr>
        <p:spPr>
          <a:xfrm>
            <a:off x="6847099" y="7095869"/>
            <a:ext cx="340113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92" b="0" i="0" u="none" strike="noStrike" kern="1200" cap="none" spc="0" baseline="0" dirty="0" err="1">
                <a:solidFill>
                  <a:srgbClr val="898989"/>
                </a:solidFill>
                <a:uFillTx/>
                <a:latin typeface="Calibri"/>
              </a:rPr>
              <a:t>Sopaci&amp;Özacar</a:t>
            </a:r>
            <a:r>
              <a:rPr lang="en-US" sz="992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, EGU, 2022</a:t>
            </a:r>
          </a:p>
        </p:txBody>
      </p:sp>
      <p:sp>
        <p:nvSpPr>
          <p:cNvPr id="3" name="Slayt Numarası Yer Tutucusu 19"/>
          <p:cNvSpPr txBox="1"/>
          <p:nvPr/>
        </p:nvSpPr>
        <p:spPr>
          <a:xfrm>
            <a:off x="6939395" y="6629552"/>
            <a:ext cx="2267428" cy="402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0A4745-A231-4EE1-B9FC-B473116DFBFA}" type="slidenum">
              <a:t>8</a:t>
            </a:fld>
            <a:endParaRPr lang="en-US" sz="992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4" name="Unvan 1"/>
          <p:cNvSpPr txBox="1">
            <a:spLocks noGrp="1"/>
          </p:cNvSpPr>
          <p:nvPr>
            <p:ph type="title" idx="4294967295"/>
          </p:nvPr>
        </p:nvSpPr>
        <p:spPr>
          <a:xfrm>
            <a:off x="1746039" y="126675"/>
            <a:ext cx="6624639" cy="757130"/>
          </a:xfr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6917" y="770730"/>
            <a:ext cx="95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r>
              <a:rPr lang="en-US" sz="2400" dirty="0"/>
              <a:t>According to our </a:t>
            </a:r>
            <a:r>
              <a:rPr lang="en-US" sz="2400" dirty="0" smtClean="0"/>
              <a:t>results</a:t>
            </a:r>
            <a:r>
              <a:rPr lang="en-US" sz="2400" b="1" dirty="0" smtClean="0"/>
              <a:t>, </a:t>
            </a:r>
            <a:r>
              <a:rPr lang="tr-TR" sz="2400" b="1" dirty="0" err="1" smtClean="0"/>
              <a:t>major</a:t>
            </a:r>
            <a:r>
              <a:rPr lang="en-US" sz="2400" b="1" dirty="0" smtClean="0"/>
              <a:t> </a:t>
            </a:r>
            <a:r>
              <a:rPr lang="tr-TR" sz="2400" b="1" dirty="0" err="1" smtClean="0"/>
              <a:t>faults</a:t>
            </a:r>
            <a:r>
              <a:rPr lang="tr-TR" sz="2400" b="1" dirty="0" smtClean="0"/>
              <a:t> </a:t>
            </a:r>
            <a:r>
              <a:rPr lang="tr-TR" sz="2400" dirty="0" err="1" smtClean="0"/>
              <a:t>that</a:t>
            </a:r>
            <a:r>
              <a:rPr lang="tr-TR" sz="2400" dirty="0" smtClean="0"/>
              <a:t> has </a:t>
            </a:r>
            <a:r>
              <a:rPr lang="tr-TR" sz="2400" dirty="0" err="1" smtClean="0"/>
              <a:t>initial</a:t>
            </a:r>
            <a:r>
              <a:rPr lang="tr-TR" sz="2400" dirty="0" smtClean="0"/>
              <a:t> </a:t>
            </a:r>
            <a:r>
              <a:rPr lang="tr-TR" sz="2400" dirty="0" err="1" smtClean="0"/>
              <a:t>stress</a:t>
            </a:r>
            <a:r>
              <a:rPr lang="tr-TR" sz="2400" dirty="0" smtClean="0"/>
              <a:t> </a:t>
            </a:r>
            <a:r>
              <a:rPr lang="tr-TR" sz="2400" dirty="0" err="1" smtClean="0"/>
              <a:t>heterogeneity</a:t>
            </a:r>
            <a:r>
              <a:rPr lang="en-US" sz="2400" dirty="0" smtClean="0"/>
              <a:t> </a:t>
            </a:r>
            <a:r>
              <a:rPr lang="en-US" sz="2400" dirty="0"/>
              <a:t>may </a:t>
            </a:r>
            <a:r>
              <a:rPr lang="en-US" sz="2400" b="1" dirty="0"/>
              <a:t>synchronize within </a:t>
            </a:r>
            <a:r>
              <a:rPr lang="tr-TR" sz="2400" b="1" dirty="0" smtClean="0"/>
              <a:t>a </a:t>
            </a:r>
            <a:r>
              <a:rPr lang="en-US" sz="2400" b="1" dirty="0" smtClean="0"/>
              <a:t>few </a:t>
            </a:r>
            <a:r>
              <a:rPr lang="tr-TR" sz="2400" b="1" dirty="0" err="1" smtClean="0"/>
              <a:t>earthquake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cycle</a:t>
            </a:r>
            <a:r>
              <a:rPr lang="en-US" sz="2400" b="1" dirty="0" smtClean="0"/>
              <a:t> </a:t>
            </a:r>
            <a:r>
              <a:rPr lang="en-US" sz="2400" dirty="0" smtClean="0"/>
              <a:t>at </a:t>
            </a:r>
            <a:r>
              <a:rPr lang="en-US" sz="2400" dirty="0"/>
              <a:t>specific </a:t>
            </a:r>
            <a:r>
              <a:rPr lang="en-US" sz="2400" dirty="0" smtClean="0"/>
              <a:t>condition</a:t>
            </a:r>
            <a:r>
              <a:rPr lang="tr-TR" sz="2400" dirty="0" smtClean="0"/>
              <a:t>s, </a:t>
            </a:r>
            <a:r>
              <a:rPr lang="tr-TR" sz="2400" dirty="0" err="1" smtClean="0"/>
              <a:t>resembling</a:t>
            </a:r>
            <a:r>
              <a:rPr lang="tr-TR" sz="2400" dirty="0" smtClean="0"/>
              <a:t> </a:t>
            </a:r>
            <a:r>
              <a:rPr lang="tr-TR" sz="2400" dirty="0" err="1" smtClean="0"/>
              <a:t>observed</a:t>
            </a:r>
            <a:r>
              <a:rPr lang="tr-TR" sz="2400" dirty="0" smtClean="0"/>
              <a:t> data </a:t>
            </a:r>
            <a:r>
              <a:rPr lang="tr-TR" sz="2400" dirty="0" err="1" smtClean="0"/>
              <a:t>along</a:t>
            </a:r>
            <a:r>
              <a:rPr lang="tr-TR" sz="2400" dirty="0" smtClean="0"/>
              <a:t> NAF.</a:t>
            </a:r>
            <a:endParaRPr lang="en-US" sz="2400" dirty="0"/>
          </a:p>
        </p:txBody>
      </p:sp>
      <p:sp>
        <p:nvSpPr>
          <p:cNvPr id="5" name="Dikdörtgen 4"/>
          <p:cNvSpPr/>
          <p:nvPr/>
        </p:nvSpPr>
        <p:spPr>
          <a:xfrm>
            <a:off x="286917" y="1962271"/>
            <a:ext cx="9147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r>
              <a:rPr lang="tr-TR" sz="2400" dirty="0" err="1" smtClean="0"/>
              <a:t>Synch</a:t>
            </a:r>
            <a:r>
              <a:rPr lang="tr-TR" sz="2400" dirty="0" smtClean="0"/>
              <a:t>. </a:t>
            </a:r>
            <a:r>
              <a:rPr lang="tr-TR" sz="2400" dirty="0" err="1" smtClean="0"/>
              <a:t>Simulations</a:t>
            </a:r>
            <a:r>
              <a:rPr lang="tr-TR" sz="2400" dirty="0" smtClean="0"/>
              <a:t> </a:t>
            </a:r>
            <a:r>
              <a:rPr lang="tr-TR" sz="2400" dirty="0" err="1" smtClean="0"/>
              <a:t>are</a:t>
            </a:r>
            <a:r>
              <a:rPr lang="tr-TR" sz="2400" dirty="0" smtClean="0"/>
              <a:t> </a:t>
            </a:r>
            <a:r>
              <a:rPr lang="en-US" sz="2400" dirty="0" smtClean="0"/>
              <a:t>consistent </a:t>
            </a:r>
            <a:r>
              <a:rPr lang="en-US" sz="2400" dirty="0"/>
              <a:t>with </a:t>
            </a:r>
            <a:r>
              <a:rPr lang="en-US" sz="2400" b="1" dirty="0"/>
              <a:t>1D</a:t>
            </a:r>
            <a:r>
              <a:rPr lang="en-US" sz="2400" dirty="0"/>
              <a:t> </a:t>
            </a:r>
            <a:r>
              <a:rPr lang="en-US" sz="2400" b="1" dirty="0"/>
              <a:t>simple spring-slider </a:t>
            </a:r>
            <a:r>
              <a:rPr lang="en-US" sz="2400" dirty="0"/>
              <a:t>results on triggering </a:t>
            </a:r>
            <a:r>
              <a:rPr lang="en-US" sz="2400" dirty="0" smtClean="0"/>
              <a:t>simulations</a:t>
            </a:r>
            <a:r>
              <a:rPr lang="tr-TR" sz="2400" dirty="0" smtClean="0"/>
              <a:t>.</a:t>
            </a:r>
            <a:endParaRPr lang="en-US" sz="2400" dirty="0"/>
          </a:p>
        </p:txBody>
      </p:sp>
      <p:sp>
        <p:nvSpPr>
          <p:cNvPr id="6" name="Dikdörtgen 5"/>
          <p:cNvSpPr/>
          <p:nvPr/>
        </p:nvSpPr>
        <p:spPr>
          <a:xfrm>
            <a:off x="286917" y="2777992"/>
            <a:ext cx="52549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r>
              <a:rPr lang="en-US" sz="2400" dirty="0"/>
              <a:t>Synchronization is </a:t>
            </a:r>
            <a:r>
              <a:rPr lang="tr-TR" sz="2400" dirty="0" err="1"/>
              <a:t>strongly</a:t>
            </a:r>
            <a:r>
              <a:rPr lang="tr-TR" sz="2400" dirty="0"/>
              <a:t> </a:t>
            </a:r>
            <a:r>
              <a:rPr lang="tr-TR" sz="2400" b="1" u="sng" dirty="0" err="1">
                <a:solidFill>
                  <a:srgbClr val="00B050"/>
                </a:solidFill>
              </a:rPr>
              <a:t>sensitive</a:t>
            </a:r>
            <a:r>
              <a:rPr lang="en-US" sz="2400" dirty="0"/>
              <a:t>  </a:t>
            </a:r>
            <a:r>
              <a:rPr lang="tr-TR" sz="2400" dirty="0" err="1"/>
              <a:t>to</a:t>
            </a:r>
            <a:endParaRPr lang="en-US" sz="2400" dirty="0"/>
          </a:p>
          <a:p>
            <a:pPr lvl="0">
              <a:buSzPct val="75000"/>
            </a:pPr>
            <a:r>
              <a:rPr lang="en-US" sz="2400" b="1" dirty="0"/>
              <a:t>   weakening terms</a:t>
            </a:r>
            <a:r>
              <a:rPr lang="tr-TR" sz="2400" b="1" dirty="0"/>
              <a:t> </a:t>
            </a:r>
            <a:r>
              <a:rPr lang="tr-TR" sz="2400" dirty="0"/>
              <a:t>(</a:t>
            </a:r>
            <a:r>
              <a:rPr lang="tr-TR" sz="2400" dirty="0" err="1"/>
              <a:t>state</a:t>
            </a:r>
            <a:r>
              <a:rPr lang="tr-TR" sz="2400" dirty="0"/>
              <a:t> </a:t>
            </a:r>
            <a:r>
              <a:rPr lang="tr-TR" sz="2400" dirty="0" err="1"/>
              <a:t>law</a:t>
            </a:r>
            <a:r>
              <a:rPr lang="tr-TR" sz="2400" dirty="0"/>
              <a:t>)</a:t>
            </a:r>
            <a:endParaRPr lang="en-US" sz="2400" dirty="0"/>
          </a:p>
          <a:p>
            <a:pPr lvl="0">
              <a:buSzPct val="75000"/>
            </a:pPr>
            <a:r>
              <a:rPr lang="en-US" sz="2400" b="1" dirty="0"/>
              <a:t>   direct velocity effect</a:t>
            </a:r>
          </a:p>
          <a:p>
            <a:pPr lvl="0">
              <a:buSzPct val="75000"/>
            </a:pPr>
            <a:r>
              <a:rPr lang="en-US" sz="2400" b="1" dirty="0"/>
              <a:t>   barrier properties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86917" y="4364110"/>
            <a:ext cx="4638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</a:pPr>
            <a:r>
              <a:rPr lang="en-US" sz="2400" dirty="0"/>
              <a:t>found </a:t>
            </a:r>
            <a:r>
              <a:rPr lang="en-US" sz="2400" b="1" u="sng" dirty="0">
                <a:solidFill>
                  <a:srgbClr val="FF0000"/>
                </a:solidFill>
              </a:rPr>
              <a:t>insensitive</a:t>
            </a:r>
            <a:r>
              <a:rPr lang="en-US" sz="2400" dirty="0"/>
              <a:t> to</a:t>
            </a:r>
          </a:p>
          <a:p>
            <a:pPr>
              <a:buSzPct val="45000"/>
            </a:pPr>
            <a:r>
              <a:rPr lang="en-US" sz="2400" dirty="0"/>
              <a:t>   </a:t>
            </a:r>
            <a:r>
              <a:rPr lang="en-US" sz="2400" b="1" dirty="0"/>
              <a:t>asperity length </a:t>
            </a:r>
            <a:endParaRPr lang="tr-TR" sz="2400" b="1" dirty="0" smtClean="0"/>
          </a:p>
          <a:p>
            <a:pPr>
              <a:buSzPct val="45000"/>
            </a:pPr>
            <a:r>
              <a:rPr lang="tr-TR" sz="2400" i="1" dirty="0" smtClean="0"/>
              <a:t>    </a:t>
            </a:r>
            <a:r>
              <a:rPr lang="en-US" sz="2400" i="1" dirty="0" smtClean="0"/>
              <a:t>(</a:t>
            </a:r>
            <a:r>
              <a:rPr lang="en-US" sz="2400" i="1" dirty="0"/>
              <a:t>unlike </a:t>
            </a:r>
            <a:r>
              <a:rPr lang="en-US" sz="2400" i="1" dirty="0" smtClean="0"/>
              <a:t>previous</a:t>
            </a:r>
            <a:r>
              <a:rPr lang="tr-TR" sz="2400" i="1" dirty="0" smtClean="0"/>
              <a:t> </a:t>
            </a:r>
            <a:r>
              <a:rPr lang="en-US" sz="2400" i="1" dirty="0" smtClean="0"/>
              <a:t>analog </a:t>
            </a:r>
            <a:r>
              <a:rPr lang="en-US" sz="2400" i="1" dirty="0"/>
              <a:t>studies)</a:t>
            </a:r>
          </a:p>
          <a:p>
            <a:pPr>
              <a:buSzPct val="45000"/>
            </a:pPr>
            <a:r>
              <a:rPr lang="en-US" sz="2400" dirty="0"/>
              <a:t>   </a:t>
            </a:r>
            <a:r>
              <a:rPr lang="en-US" sz="2400" b="1" dirty="0"/>
              <a:t>full dynamic effects (FD vs QD)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86917" y="6029387"/>
            <a:ext cx="4961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</a:pPr>
            <a:r>
              <a:rPr lang="tr-TR" sz="2400" dirty="0" err="1"/>
              <a:t>The</a:t>
            </a:r>
            <a:r>
              <a:rPr lang="tr-TR" sz="2400" b="1" dirty="0"/>
              <a:t> </a:t>
            </a:r>
            <a:r>
              <a:rPr lang="tr-TR" sz="2400" b="1" u="sng" dirty="0" err="1">
                <a:solidFill>
                  <a:srgbClr val="2803C3"/>
                </a:solidFill>
              </a:rPr>
              <a:t>smaller</a:t>
            </a:r>
            <a:r>
              <a:rPr lang="tr-TR" sz="2400" b="1" dirty="0">
                <a:solidFill>
                  <a:srgbClr val="2803C3"/>
                </a:solidFill>
              </a:rPr>
              <a:t> </a:t>
            </a:r>
            <a:r>
              <a:rPr lang="tr-TR" sz="2400" dirty="0" err="1"/>
              <a:t>the</a:t>
            </a:r>
            <a:r>
              <a:rPr lang="en-US" sz="2400" dirty="0"/>
              <a:t> </a:t>
            </a:r>
            <a:r>
              <a:rPr lang="en-US" sz="2400" b="1" dirty="0"/>
              <a:t>critical slip distance</a:t>
            </a:r>
            <a:r>
              <a:rPr lang="tr-TR" sz="2400" dirty="0"/>
              <a:t>,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b="1" u="sng" dirty="0" err="1">
                <a:solidFill>
                  <a:srgbClr val="2803C3"/>
                </a:solidFill>
              </a:rPr>
              <a:t>more</a:t>
            </a:r>
            <a:r>
              <a:rPr lang="tr-TR" sz="2400" b="1" u="sng" dirty="0">
                <a:solidFill>
                  <a:srgbClr val="2803C3"/>
                </a:solidFill>
              </a:rPr>
              <a:t> </a:t>
            </a:r>
            <a:r>
              <a:rPr lang="tr-TR" sz="2400" b="1" u="sng" dirty="0" err="1">
                <a:solidFill>
                  <a:srgbClr val="2803C3"/>
                </a:solidFill>
              </a:rPr>
              <a:t>localized</a:t>
            </a:r>
            <a:r>
              <a:rPr lang="tr-TR" sz="2400" b="1" u="sng" dirty="0">
                <a:solidFill>
                  <a:srgbClr val="2803C3"/>
                </a:solidFill>
              </a:rPr>
              <a:t> slip</a:t>
            </a:r>
            <a:r>
              <a:rPr lang="en-US" sz="2400" dirty="0"/>
              <a:t>; thus</a:t>
            </a:r>
            <a:r>
              <a:rPr lang="tr-TR" sz="2400" dirty="0"/>
              <a:t>, </a:t>
            </a:r>
            <a:r>
              <a:rPr lang="tr-TR" sz="2400" b="1" u="sng" dirty="0" err="1">
                <a:solidFill>
                  <a:srgbClr val="2803C3"/>
                </a:solidFill>
              </a:rPr>
              <a:t>slower</a:t>
            </a:r>
            <a:r>
              <a:rPr lang="tr-TR" sz="2400" b="1" u="sng" dirty="0">
                <a:solidFill>
                  <a:srgbClr val="2803C3"/>
                </a:solidFill>
              </a:rPr>
              <a:t> </a:t>
            </a:r>
            <a:r>
              <a:rPr lang="tr-TR" sz="2400" b="1" u="sng" dirty="0" err="1">
                <a:solidFill>
                  <a:srgbClr val="2803C3"/>
                </a:solidFill>
              </a:rPr>
              <a:t>synchronization</a:t>
            </a:r>
            <a:r>
              <a:rPr lang="tr-TR" sz="2400" dirty="0"/>
              <a:t> </a:t>
            </a:r>
            <a:r>
              <a:rPr lang="tr-TR" sz="2400" dirty="0" err="1"/>
              <a:t>emerges</a:t>
            </a:r>
            <a:r>
              <a:rPr lang="tr-TR" sz="2400" dirty="0"/>
              <a:t>. </a:t>
            </a:r>
            <a:endParaRPr lang="en-US" sz="2400" dirty="0"/>
          </a:p>
        </p:txBody>
      </p:sp>
      <p:sp>
        <p:nvSpPr>
          <p:cNvPr id="11" name="Dikdörtgen 10"/>
          <p:cNvSpPr/>
          <p:nvPr/>
        </p:nvSpPr>
        <p:spPr>
          <a:xfrm>
            <a:off x="5602806" y="2825099"/>
            <a:ext cx="4968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1"/>
            </a:pP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Weakening</a:t>
            </a:r>
            <a:r>
              <a:rPr lang="tr-TR" sz="2400" dirty="0" smtClean="0">
                <a:latin typeface="Noto Sans Regular" pitchFamily="34"/>
                <a:ea typeface="DejaVu Sans" pitchFamily="2"/>
                <a:cs typeface="DejaVu Sans" pitchFamily="2"/>
              </a:rPr>
              <a:t> </a:t>
            </a: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terms </a:t>
            </a:r>
            <a:r>
              <a:rPr lang="en-US" sz="2400" dirty="0">
                <a:latin typeface="Noto Sans Regular" pitchFamily="34"/>
                <a:ea typeface="DejaVu Sans" pitchFamily="2"/>
                <a:cs typeface="DejaVu Sans" pitchFamily="2"/>
              </a:rPr>
              <a:t>(</a:t>
            </a:r>
            <a:r>
              <a:rPr lang="en-US" sz="2400" dirty="0">
                <a:latin typeface="Liberation Sans" pitchFamily="34"/>
                <a:ea typeface="Liberation Sans" pitchFamily="32"/>
                <a:cs typeface="Liberation Sans" pitchFamily="32"/>
              </a:rPr>
              <a:t>θ</a:t>
            </a:r>
            <a:r>
              <a:rPr lang="en-US" sz="2400" dirty="0" smtClean="0">
                <a:latin typeface="Noto Sans Regular" pitchFamily="34"/>
                <a:ea typeface="Liberation Sans" pitchFamily="32"/>
                <a:cs typeface="Liberation Sans" pitchFamily="32"/>
              </a:rPr>
              <a:t>)</a:t>
            </a:r>
            <a:r>
              <a:rPr lang="tr-TR" sz="2400" dirty="0" smtClean="0">
                <a:latin typeface="Noto Sans Regular" pitchFamily="34"/>
                <a:ea typeface="Liberation Sans" pitchFamily="32"/>
                <a:cs typeface="Liberation Sans" pitchFamily="32"/>
              </a:rPr>
              <a:t>   	</a:t>
            </a:r>
            <a:r>
              <a:rPr lang="tr-TR" sz="2400" dirty="0" smtClean="0">
                <a:solidFill>
                  <a:srgbClr val="00B050"/>
                </a:solidFill>
                <a:latin typeface="Calibri" panose="020F0502020204030204" pitchFamily="34" charset="0"/>
                <a:ea typeface="Liberation Sans" pitchFamily="32"/>
                <a:cs typeface="Calibri" panose="020F0502020204030204" pitchFamily="34" charset="0"/>
              </a:rPr>
              <a:t>↑</a:t>
            </a:r>
          </a:p>
          <a:p>
            <a:pPr>
              <a:defRPr sz="1800" b="1"/>
            </a:pPr>
            <a:r>
              <a:rPr lang="tr-TR" sz="2400" dirty="0">
                <a:latin typeface="Noto Sans Regular" pitchFamily="34"/>
                <a:ea typeface="DejaVu Sans" pitchFamily="2"/>
                <a:cs typeface="DejaVu Sans" pitchFamily="2"/>
              </a:rPr>
              <a:t>D</a:t>
            </a:r>
            <a:r>
              <a:rPr lang="en-US" sz="2400" dirty="0" err="1" smtClean="0">
                <a:latin typeface="Noto Sans Regular" pitchFamily="34"/>
                <a:ea typeface="DejaVu Sans" pitchFamily="2"/>
                <a:cs typeface="DejaVu Sans" pitchFamily="2"/>
              </a:rPr>
              <a:t>irect</a:t>
            </a: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 </a:t>
            </a:r>
            <a:r>
              <a:rPr lang="en-US" sz="2400" dirty="0">
                <a:latin typeface="Noto Sans Regular" pitchFamily="34"/>
                <a:ea typeface="DejaVu Sans" pitchFamily="2"/>
                <a:cs typeface="DejaVu Sans" pitchFamily="2"/>
              </a:rPr>
              <a:t>velocity </a:t>
            </a: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effect </a:t>
            </a:r>
            <a:r>
              <a:rPr lang="en-US" sz="2400" dirty="0">
                <a:latin typeface="Noto Sans Regular" pitchFamily="34"/>
                <a:ea typeface="DejaVu Sans" pitchFamily="2"/>
                <a:cs typeface="DejaVu Sans" pitchFamily="2"/>
              </a:rPr>
              <a:t>(a</a:t>
            </a: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)</a:t>
            </a:r>
            <a:r>
              <a:rPr lang="tr-TR" sz="2400" dirty="0">
                <a:latin typeface="Calibri" panose="020F0502020204030204" pitchFamily="34" charset="0"/>
                <a:ea typeface="Liberation Sans" pitchFamily="32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latin typeface="Calibri" panose="020F0502020204030204" pitchFamily="34" charset="0"/>
                <a:ea typeface="Liberation Sans" pitchFamily="32"/>
                <a:cs typeface="Calibri" panose="020F0502020204030204" pitchFamily="34" charset="0"/>
              </a:rPr>
              <a:t> 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ea typeface="Liberation Sans" pitchFamily="32"/>
                <a:cs typeface="Calibri" panose="020F0502020204030204" pitchFamily="34" charset="0"/>
              </a:rPr>
              <a:t>↓</a:t>
            </a:r>
            <a:endParaRPr lang="en-US" sz="2400" dirty="0">
              <a:solidFill>
                <a:srgbClr val="FF0000"/>
              </a:solidFill>
              <a:latin typeface="Liberation Sans" pitchFamily="34"/>
              <a:ea typeface="Liberation Sans" pitchFamily="32"/>
              <a:cs typeface="Liberation Sans" pitchFamily="32"/>
            </a:endParaRPr>
          </a:p>
          <a:p>
            <a:pPr>
              <a:defRPr sz="1800" b="1"/>
            </a:pP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Barrier Length (</a:t>
            </a:r>
            <a:r>
              <a:rPr lang="en-US" sz="2400" dirty="0" err="1" smtClean="0">
                <a:latin typeface="Noto Sans Regular" pitchFamily="34"/>
                <a:ea typeface="DejaVu Sans" pitchFamily="2"/>
                <a:cs typeface="DejaVu Sans" pitchFamily="2"/>
              </a:rPr>
              <a:t>L</a:t>
            </a:r>
            <a:r>
              <a:rPr lang="en-US" sz="2400" baseline="-33000" dirty="0" err="1" smtClean="0">
                <a:latin typeface="Noto Sans Regular" pitchFamily="34"/>
                <a:ea typeface="DejaVu Sans" pitchFamily="2"/>
                <a:cs typeface="DejaVu Sans" pitchFamily="2"/>
              </a:rPr>
              <a:t>bar</a:t>
            </a: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)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ea typeface="Liberation Sans" pitchFamily="32"/>
                <a:cs typeface="Calibri" panose="020F0502020204030204" pitchFamily="34" charset="0"/>
              </a:rPr>
              <a:t> 	↓</a:t>
            </a:r>
            <a:endParaRPr lang="en-US" sz="2400" dirty="0" smtClean="0">
              <a:solidFill>
                <a:srgbClr val="FF0000"/>
              </a:solidFill>
              <a:latin typeface="Liberation Sans" pitchFamily="34"/>
              <a:ea typeface="Liberation Sans" pitchFamily="32"/>
              <a:cs typeface="Liberation Sans" pitchFamily="32"/>
            </a:endParaRPr>
          </a:p>
          <a:p>
            <a:pPr lvl="0">
              <a:defRPr sz="1800" b="1"/>
            </a:pP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Barrier </a:t>
            </a:r>
            <a:r>
              <a:rPr lang="en-US" sz="2400" dirty="0" err="1">
                <a:latin typeface="Noto Sans Regular" pitchFamily="34"/>
                <a:ea typeface="DejaVu Sans" pitchFamily="2"/>
                <a:cs typeface="DejaVu Sans" pitchFamily="2"/>
              </a:rPr>
              <a:t>Fric</a:t>
            </a:r>
            <a:r>
              <a:rPr lang="en-US" sz="2400" dirty="0">
                <a:latin typeface="Noto Sans Regular" pitchFamily="34"/>
                <a:ea typeface="DejaVu Sans" pitchFamily="2"/>
                <a:cs typeface="DejaVu Sans" pitchFamily="2"/>
              </a:rPr>
              <a:t>. </a:t>
            </a: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Prop</a:t>
            </a:r>
            <a:r>
              <a:rPr lang="en-US" sz="2400" dirty="0">
                <a:latin typeface="Noto Sans Regular" pitchFamily="34"/>
                <a:ea typeface="DejaVu Sans" pitchFamily="2"/>
                <a:cs typeface="DejaVu Sans" pitchFamily="2"/>
              </a:rPr>
              <a:t>. (a-</a:t>
            </a:r>
            <a:r>
              <a:rPr lang="en-US" sz="2400" dirty="0" err="1">
                <a:latin typeface="Noto Sans Regular" pitchFamily="34"/>
                <a:ea typeface="DejaVu Sans" pitchFamily="2"/>
                <a:cs typeface="DejaVu Sans" pitchFamily="2"/>
              </a:rPr>
              <a:t>b</a:t>
            </a:r>
            <a:r>
              <a:rPr lang="en-US" sz="2400" baseline="-33000" dirty="0" err="1">
                <a:latin typeface="Noto Sans Regular" pitchFamily="34"/>
                <a:ea typeface="DejaVu Sans" pitchFamily="2"/>
                <a:cs typeface="DejaVu Sans" pitchFamily="2"/>
              </a:rPr>
              <a:t>bar</a:t>
            </a:r>
            <a:r>
              <a:rPr lang="en-US" sz="2400" dirty="0" smtClean="0">
                <a:latin typeface="Noto Sans Regular" pitchFamily="34"/>
                <a:ea typeface="DejaVu Sans" pitchFamily="2"/>
                <a:cs typeface="DejaVu Sans" pitchFamily="2"/>
              </a:rPr>
              <a:t>)</a:t>
            </a:r>
            <a:r>
              <a:rPr lang="tr-TR" sz="2400" dirty="0" smtClean="0">
                <a:latin typeface="Noto Sans Regular" pitchFamily="34"/>
                <a:ea typeface="DejaVu Sans" pitchFamily="2"/>
                <a:cs typeface="DejaVu Sans" pitchFamily="2"/>
              </a:rPr>
              <a:t>	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ea typeface="Liberation Sans" pitchFamily="32"/>
                <a:cs typeface="Calibri" panose="020F0502020204030204" pitchFamily="34" charset="0"/>
              </a:rPr>
              <a:t>↓</a:t>
            </a:r>
            <a:endParaRPr lang="en-US" sz="2800" dirty="0">
              <a:solidFill>
                <a:srgbClr val="00B050"/>
              </a:solidFill>
              <a:latin typeface="Liberation Sans" pitchFamily="34"/>
              <a:ea typeface="Liberation Sans" pitchFamily="32"/>
              <a:cs typeface="Liberation Sans" pitchFamily="32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5492408" y="2825099"/>
            <a:ext cx="4337393" cy="156966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5501206" y="4733441"/>
            <a:ext cx="5070022" cy="830997"/>
            <a:chOff x="5007429" y="4648896"/>
            <a:chExt cx="5070022" cy="830997"/>
          </a:xfrm>
        </p:grpSpPr>
        <p:sp>
          <p:nvSpPr>
            <p:cNvPr id="13" name="Dikdörtgen 12"/>
            <p:cNvSpPr/>
            <p:nvPr/>
          </p:nvSpPr>
          <p:spPr>
            <a:xfrm>
              <a:off x="5109029" y="4648896"/>
              <a:ext cx="496842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 sz="1800" b="1"/>
              </a:pPr>
              <a:r>
                <a:rPr lang="en-US" sz="2400" dirty="0">
                  <a:latin typeface="Noto Sans Regular" pitchFamily="34"/>
                  <a:ea typeface="DejaVu Sans" pitchFamily="2"/>
                  <a:cs typeface="DejaVu Sans" pitchFamily="2"/>
                </a:rPr>
                <a:t>Asperity </a:t>
              </a:r>
              <a:r>
                <a:rPr lang="en-US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Length </a:t>
              </a:r>
              <a:r>
                <a:rPr lang="en-US" sz="2400" dirty="0">
                  <a:latin typeface="Noto Sans Regular" pitchFamily="34"/>
                  <a:ea typeface="DejaVu Sans" pitchFamily="2"/>
                  <a:cs typeface="DejaVu Sans" pitchFamily="2"/>
                </a:rPr>
                <a:t>(</a:t>
              </a:r>
              <a:r>
                <a:rPr lang="en-US" sz="2400" dirty="0" err="1" smtClean="0">
                  <a:latin typeface="Noto Sans Regular" pitchFamily="34"/>
                  <a:ea typeface="DejaVu Sans" pitchFamily="2"/>
                  <a:cs typeface="DejaVu Sans" pitchFamily="2"/>
                </a:rPr>
                <a:t>L</a:t>
              </a:r>
              <a:r>
                <a:rPr lang="en-US" sz="2400" baseline="-33000" dirty="0" err="1" smtClean="0">
                  <a:latin typeface="Noto Sans Regular" pitchFamily="34"/>
                  <a:ea typeface="DejaVu Sans" pitchFamily="2"/>
                  <a:cs typeface="DejaVu Sans" pitchFamily="2"/>
                </a:rPr>
                <a:t>asp</a:t>
              </a:r>
              <a:r>
                <a:rPr lang="tr-TR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)	</a:t>
              </a:r>
              <a:r>
                <a:rPr lang="tr-TR" sz="2400" dirty="0" smtClean="0">
                  <a:latin typeface="Calibri" panose="020F0502020204030204" pitchFamily="34" charset="0"/>
                  <a:ea typeface="Liberation Sans" pitchFamily="32"/>
                  <a:cs typeface="Calibri" panose="020F0502020204030204" pitchFamily="34" charset="0"/>
                </a:rPr>
                <a:t>↔</a:t>
              </a:r>
            </a:p>
            <a:p>
              <a:pPr lvl="0">
                <a:defRPr sz="1800" b="1"/>
              </a:pPr>
              <a:r>
                <a:rPr lang="tr-TR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FD </a:t>
              </a:r>
              <a:r>
                <a:rPr lang="tr-TR" sz="2400" dirty="0" err="1" smtClean="0">
                  <a:latin typeface="Noto Sans Regular" pitchFamily="34"/>
                  <a:ea typeface="DejaVu Sans" pitchFamily="2"/>
                  <a:cs typeface="DejaVu Sans" pitchFamily="2"/>
                </a:rPr>
                <a:t>effects</a:t>
              </a:r>
              <a:r>
                <a:rPr lang="tr-TR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			</a:t>
              </a:r>
              <a:r>
                <a:rPr lang="tr-TR" sz="2400" dirty="0" smtClean="0">
                  <a:latin typeface="Calibri" panose="020F0502020204030204" pitchFamily="34" charset="0"/>
                  <a:ea typeface="Liberation Sans" pitchFamily="32"/>
                  <a:cs typeface="Calibri" panose="020F0502020204030204" pitchFamily="34" charset="0"/>
                </a:rPr>
                <a:t>↔</a:t>
              </a:r>
              <a:endParaRPr lang="en-US" sz="2400" baseline="-33000" dirty="0">
                <a:latin typeface="Noto Sans Regular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5007429" y="4648896"/>
              <a:ext cx="4310742" cy="830997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492408" y="6398718"/>
            <a:ext cx="5038725" cy="461665"/>
            <a:chOff x="4998632" y="5950229"/>
            <a:chExt cx="5038725" cy="461665"/>
          </a:xfrm>
        </p:grpSpPr>
        <p:sp>
          <p:nvSpPr>
            <p:cNvPr id="14" name="Dikdörtgen 13"/>
            <p:cNvSpPr/>
            <p:nvPr/>
          </p:nvSpPr>
          <p:spPr>
            <a:xfrm>
              <a:off x="4998632" y="5950229"/>
              <a:ext cx="5038725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defRPr sz="1800" b="1"/>
              </a:pPr>
              <a:r>
                <a:rPr lang="en-US" sz="2400" dirty="0">
                  <a:latin typeface="Noto Sans Regular" pitchFamily="34"/>
                  <a:ea typeface="DejaVu Sans" pitchFamily="2"/>
                  <a:cs typeface="DejaVu Sans" pitchFamily="2"/>
                </a:rPr>
                <a:t>Critical </a:t>
              </a:r>
              <a:r>
                <a:rPr lang="en-US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slip</a:t>
              </a:r>
              <a:r>
                <a:rPr lang="tr-TR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 </a:t>
              </a:r>
              <a:r>
                <a:rPr lang="en-US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distance </a:t>
              </a:r>
              <a:r>
                <a:rPr lang="en-US" sz="2400" dirty="0">
                  <a:latin typeface="Noto Sans Regular" pitchFamily="34"/>
                  <a:ea typeface="DejaVu Sans" pitchFamily="2"/>
                  <a:cs typeface="DejaVu Sans" pitchFamily="2"/>
                </a:rPr>
                <a:t>(Dc</a:t>
              </a:r>
              <a:r>
                <a:rPr lang="en-US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)</a:t>
              </a:r>
              <a:r>
                <a:rPr lang="tr-TR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 </a:t>
              </a:r>
              <a:r>
                <a:rPr lang="tr-TR" sz="2400" dirty="0" smtClean="0">
                  <a:solidFill>
                    <a:srgbClr val="2803C3"/>
                  </a:solidFill>
                  <a:latin typeface="Calibri" panose="020F0502020204030204" pitchFamily="34" charset="0"/>
                  <a:ea typeface="Liberation Sans" pitchFamily="32"/>
                  <a:cs typeface="Calibri" panose="020F0502020204030204" pitchFamily="34" charset="0"/>
                </a:rPr>
                <a:t>↑</a:t>
              </a:r>
              <a:r>
                <a:rPr lang="tr-TR" sz="2400" dirty="0" smtClean="0">
                  <a:latin typeface="Noto Sans Regular" pitchFamily="34"/>
                  <a:ea typeface="DejaVu Sans" pitchFamily="2"/>
                  <a:cs typeface="DejaVu Sans" pitchFamily="2"/>
                </a:rPr>
                <a:t>	</a:t>
              </a:r>
              <a:endParaRPr lang="en-US" sz="2400" dirty="0">
                <a:latin typeface="Noto Sans Regular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Yuvarlatılmış Dikdörtgen 21"/>
            <p:cNvSpPr/>
            <p:nvPr/>
          </p:nvSpPr>
          <p:spPr>
            <a:xfrm>
              <a:off x="4998632" y="5950229"/>
              <a:ext cx="4319539" cy="461665"/>
            </a:xfrm>
            <a:prstGeom prst="round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 noGrp="1"/>
          </p:cNvSpPr>
          <p:nvPr>
            <p:ph type="title" idx="4294967295"/>
          </p:nvPr>
        </p:nvSpPr>
        <p:spPr>
          <a:xfrm rot="16200000">
            <a:off x="-1331142" y="5374370"/>
            <a:ext cx="3479800" cy="596061"/>
          </a:xfrm>
        </p:spPr>
        <p:txBody>
          <a:bodyPr wrap="square">
            <a:spAutoFit/>
          </a:bodyPr>
          <a:lstStyle/>
          <a:p>
            <a:pPr lvl="0"/>
            <a:r>
              <a:rPr lang="tr-TR" b="1" dirty="0" err="1" smtClean="0"/>
              <a:t>Cited</a:t>
            </a:r>
            <a:r>
              <a:rPr lang="tr-TR" b="1" dirty="0" smtClean="0"/>
              <a:t> </a:t>
            </a:r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6" name="Metin Yer Tutucusu 1"/>
          <p:cNvSpPr txBox="1">
            <a:spLocks/>
          </p:cNvSpPr>
          <p:nvPr/>
        </p:nvSpPr>
        <p:spPr>
          <a:xfrm>
            <a:off x="408757" y="193042"/>
            <a:ext cx="9069384" cy="18081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188960" marR="0" lvl="0" indent="-188960" algn="l" defTabSz="755843" rtl="0" fontAlgn="auto" hangingPunct="1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tr-TR" sz="2314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566882" marR="0" lvl="1" indent="-188960" algn="l" defTabSz="755843" rtl="0" fontAlgn="auto" hangingPunct="1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tr-TR" sz="1984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944803" marR="0" lvl="2" indent="-188960" algn="l" defTabSz="755843" rtl="0" fontAlgn="auto" hangingPunct="1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tr-TR" sz="1653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322725" marR="0" lvl="3" indent="-188960" algn="l" defTabSz="755843" rtl="0" fontAlgn="auto" hangingPunct="1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tr-TR" sz="1488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1700646" marR="0" lvl="4" indent="-188960" algn="l" defTabSz="755843" rtl="0" fontAlgn="auto" hangingPunct="1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tr-TR" sz="1488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800" dirty="0" err="1" smtClean="0">
                <a:solidFill>
                  <a:srgbClr val="FF0000"/>
                </a:solidFill>
              </a:rPr>
              <a:t>Happy</a:t>
            </a:r>
            <a:r>
              <a:rPr lang="tr-TR" sz="4800" dirty="0" smtClean="0">
                <a:solidFill>
                  <a:srgbClr val="FF0000"/>
                </a:solidFill>
              </a:rPr>
              <a:t> </a:t>
            </a:r>
            <a:r>
              <a:rPr lang="tr-TR" sz="4800" dirty="0" err="1" smtClean="0">
                <a:solidFill>
                  <a:srgbClr val="FF0000"/>
                </a:solidFill>
              </a:rPr>
              <a:t>to</a:t>
            </a:r>
            <a:r>
              <a:rPr lang="tr-TR" sz="4800" dirty="0" smtClean="0">
                <a:solidFill>
                  <a:srgbClr val="FF0000"/>
                </a:solidFill>
              </a:rPr>
              <a:t> </a:t>
            </a:r>
            <a:r>
              <a:rPr lang="tr-TR" sz="4800" dirty="0" err="1" smtClean="0">
                <a:solidFill>
                  <a:srgbClr val="FF0000"/>
                </a:solidFill>
              </a:rPr>
              <a:t>answer</a:t>
            </a:r>
            <a:r>
              <a:rPr lang="tr-TR" sz="4800" dirty="0" smtClean="0">
                <a:solidFill>
                  <a:srgbClr val="FF0000"/>
                </a:solidFill>
              </a:rPr>
              <a:t> </a:t>
            </a:r>
            <a:r>
              <a:rPr lang="tr-TR" sz="4800" dirty="0" err="1" smtClean="0">
                <a:solidFill>
                  <a:srgbClr val="FF0000"/>
                </a:solidFill>
              </a:rPr>
              <a:t>your</a:t>
            </a:r>
            <a:r>
              <a:rPr lang="tr-TR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questions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43" y="838411"/>
            <a:ext cx="7731448" cy="2901105"/>
          </a:xfrm>
          <a:prstGeom prst="rect">
            <a:avLst/>
          </a:prstGeom>
        </p:spPr>
      </p:pic>
      <p:sp>
        <p:nvSpPr>
          <p:cNvPr id="5" name="Alt Başlık 2"/>
          <p:cNvSpPr txBox="1">
            <a:spLocks noGrp="1"/>
          </p:cNvSpPr>
          <p:nvPr>
            <p:ph type="subTitle" idx="4294967295"/>
          </p:nvPr>
        </p:nvSpPr>
        <p:spPr>
          <a:xfrm>
            <a:off x="706789" y="3891514"/>
            <a:ext cx="9370661" cy="3520786"/>
          </a:xfrm>
        </p:spPr>
        <p:txBody>
          <a:bodyPr anchor="ctr">
            <a:noAutofit/>
          </a:bodyPr>
          <a:lstStyle/>
          <a:p>
            <a:pPr marL="0" lvl="0" indent="0" algn="just">
              <a:buSzPct val="45000"/>
              <a:buNone/>
            </a:pPr>
            <a:r>
              <a:rPr lang="en-US" sz="1200" dirty="0"/>
              <a:t>Stein, R. S., </a:t>
            </a:r>
            <a:r>
              <a:rPr lang="en-US" sz="1200" dirty="0" err="1"/>
              <a:t>Dieterich</a:t>
            </a:r>
            <a:r>
              <a:rPr lang="en-US" sz="1200" dirty="0"/>
              <a:t>, J. H., &amp; </a:t>
            </a:r>
            <a:r>
              <a:rPr lang="en-US" sz="1200" dirty="0" err="1"/>
              <a:t>Barka</a:t>
            </a:r>
            <a:r>
              <a:rPr lang="en-US" sz="1200" dirty="0"/>
              <a:t>, A. A. (1996). Role of stress triggering in earthquake migration on the North Anatolian Fault. Physics and Chemistry of the Earth, 21(4), 225-230</a:t>
            </a:r>
            <a:r>
              <a:rPr lang="en-US" sz="1200" dirty="0" smtClean="0"/>
              <a:t>.</a:t>
            </a:r>
            <a:endParaRPr lang="tr-TR" sz="1200" dirty="0" smtClean="0"/>
          </a:p>
          <a:p>
            <a:pPr marL="0" indent="0" algn="just">
              <a:buSzPct val="45000"/>
              <a:buNone/>
            </a:pPr>
            <a:r>
              <a:rPr lang="en-US" sz="1200" dirty="0" err="1"/>
              <a:t>Lapusta</a:t>
            </a:r>
            <a:r>
              <a:rPr lang="en-US" sz="1200" dirty="0"/>
              <a:t>, N., Rice, J. R., Ben-Zion, Y., &amp; Zheng, G. (2000). </a:t>
            </a:r>
            <a:r>
              <a:rPr lang="en-US" sz="1200" dirty="0" err="1"/>
              <a:t>Elastodynamic</a:t>
            </a:r>
            <a:r>
              <a:rPr lang="en-US" sz="1200" dirty="0"/>
              <a:t> analysis for slow tectonic loading with spontaneous rupture episodes on faults with rate- and state-dependent friction. Journal of Geophysical Research: Solid Earth, 105(B10), 23765–23789. </a:t>
            </a:r>
            <a:r>
              <a:rPr lang="en-US" sz="1200" dirty="0">
                <a:hlinkClick r:id="rId4"/>
              </a:rPr>
              <a:t>https://doi.org/10.1029/2000jb900250</a:t>
            </a:r>
            <a:endParaRPr lang="tr-TR" sz="1200" dirty="0">
              <a:hlinkClick r:id="rId4"/>
            </a:endParaRPr>
          </a:p>
          <a:p>
            <a:pPr marL="0" lvl="0" indent="0" algn="just">
              <a:buSzPct val="45000"/>
              <a:buNone/>
            </a:pPr>
            <a:r>
              <a:rPr lang="en-US" sz="1200" dirty="0" smtClean="0"/>
              <a:t>Parsons</a:t>
            </a:r>
            <a:r>
              <a:rPr lang="en-US" sz="1200" dirty="0"/>
              <a:t>, T. (2004). Recalculated probability of M ≥ 7 earthquakes beneath the Sea of Marmara, Turkey. Journal of Geophysical Research: Solid Earth, 109(5), 1–21. </a:t>
            </a:r>
            <a:r>
              <a:rPr lang="en-US" sz="1200" dirty="0">
                <a:hlinkClick r:id="rId5"/>
              </a:rPr>
              <a:t>https://doi.org/10.1029/2003JB002667</a:t>
            </a:r>
          </a:p>
          <a:p>
            <a:pPr marL="0" lvl="0" indent="0" algn="just">
              <a:buSzPct val="45000"/>
              <a:buNone/>
            </a:pPr>
            <a:r>
              <a:rPr lang="en-US" sz="1200" dirty="0" err="1"/>
              <a:t>Pondard</a:t>
            </a:r>
            <a:r>
              <a:rPr lang="en-US" sz="1200" dirty="0"/>
              <a:t>, N., Armijo, R., King, G. C. P., Meyer, B., &amp; </a:t>
            </a:r>
            <a:r>
              <a:rPr lang="en-US" sz="1200" dirty="0" err="1"/>
              <a:t>Flerit</a:t>
            </a:r>
            <a:r>
              <a:rPr lang="en-US" sz="1200" dirty="0"/>
              <a:t>, F. (2007). Fault interactions in the Sea of Marmara pull-apart (North Anatolian Fault): Earthquake clustering and propagating earthquake sequences. Geophysical Journal International, 171(3), 1185–1197. </a:t>
            </a:r>
            <a:r>
              <a:rPr lang="en-US" sz="1200" dirty="0">
                <a:hlinkClick r:id="rId6"/>
              </a:rPr>
              <a:t>https://doi.org/10.1111/j.1365-246X.2007.03580.x</a:t>
            </a:r>
          </a:p>
          <a:p>
            <a:pPr marL="0" lvl="0" indent="0" algn="just">
              <a:buSzPct val="45000"/>
              <a:buNone/>
            </a:pPr>
            <a:r>
              <a:rPr lang="tr-TR" sz="1200" dirty="0" err="1" smtClean="0">
                <a:solidFill>
                  <a:schemeClr val="tx1"/>
                </a:solidFill>
              </a:rPr>
              <a:t>Corbi</a:t>
            </a:r>
            <a:r>
              <a:rPr lang="tr-TR" sz="1200" dirty="0">
                <a:solidFill>
                  <a:schemeClr val="tx1"/>
                </a:solidFill>
              </a:rPr>
              <a:t>, F., </a:t>
            </a:r>
            <a:r>
              <a:rPr lang="tr-TR" sz="1200" dirty="0" err="1">
                <a:solidFill>
                  <a:schemeClr val="tx1"/>
                </a:solidFill>
              </a:rPr>
              <a:t>Funiciello</a:t>
            </a:r>
            <a:r>
              <a:rPr lang="tr-TR" sz="1200" dirty="0">
                <a:solidFill>
                  <a:schemeClr val="tx1"/>
                </a:solidFill>
              </a:rPr>
              <a:t>, F., </a:t>
            </a:r>
            <a:r>
              <a:rPr lang="tr-TR" sz="1200" dirty="0" err="1">
                <a:solidFill>
                  <a:schemeClr val="tx1"/>
                </a:solidFill>
              </a:rPr>
              <a:t>Brizzi</a:t>
            </a:r>
            <a:r>
              <a:rPr lang="tr-TR" sz="1200" dirty="0">
                <a:solidFill>
                  <a:schemeClr val="tx1"/>
                </a:solidFill>
              </a:rPr>
              <a:t>, S., </a:t>
            </a:r>
            <a:r>
              <a:rPr lang="tr-TR" sz="1200" dirty="0" err="1">
                <a:solidFill>
                  <a:schemeClr val="tx1"/>
                </a:solidFill>
              </a:rPr>
              <a:t>Lallemand</a:t>
            </a:r>
            <a:r>
              <a:rPr lang="tr-TR" sz="1200" dirty="0">
                <a:solidFill>
                  <a:schemeClr val="tx1"/>
                </a:solidFill>
              </a:rPr>
              <a:t>, S., &amp; </a:t>
            </a:r>
            <a:r>
              <a:rPr lang="tr-TR" sz="1200" dirty="0" err="1">
                <a:solidFill>
                  <a:schemeClr val="tx1"/>
                </a:solidFill>
              </a:rPr>
              <a:t>Rosenau</a:t>
            </a:r>
            <a:r>
              <a:rPr lang="tr-TR" sz="1200" dirty="0">
                <a:solidFill>
                  <a:schemeClr val="tx1"/>
                </a:solidFill>
              </a:rPr>
              <a:t>, M. (2017). Control of </a:t>
            </a:r>
            <a:r>
              <a:rPr lang="tr-TR" sz="1200" dirty="0" err="1">
                <a:solidFill>
                  <a:schemeClr val="tx1"/>
                </a:solidFill>
              </a:rPr>
              <a:t>asperities</a:t>
            </a:r>
            <a:r>
              <a:rPr lang="tr-TR" sz="1200" dirty="0">
                <a:solidFill>
                  <a:schemeClr val="tx1"/>
                </a:solidFill>
              </a:rPr>
              <a:t> size </a:t>
            </a:r>
            <a:r>
              <a:rPr lang="tr-TR" sz="1200" dirty="0" err="1">
                <a:solidFill>
                  <a:schemeClr val="tx1"/>
                </a:solidFill>
              </a:rPr>
              <a:t>and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spacing</a:t>
            </a:r>
            <a:r>
              <a:rPr lang="tr-TR" sz="1200" dirty="0">
                <a:solidFill>
                  <a:schemeClr val="tx1"/>
                </a:solidFill>
              </a:rPr>
              <a:t> on </a:t>
            </a:r>
            <a:r>
              <a:rPr lang="tr-TR" sz="1200" dirty="0" err="1">
                <a:solidFill>
                  <a:schemeClr val="tx1"/>
                </a:solidFill>
              </a:rPr>
              <a:t>seismic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behavior</a:t>
            </a:r>
            <a:r>
              <a:rPr lang="tr-TR" sz="1200" dirty="0">
                <a:solidFill>
                  <a:schemeClr val="tx1"/>
                </a:solidFill>
              </a:rPr>
              <a:t> of </a:t>
            </a:r>
            <a:r>
              <a:rPr lang="tr-TR" sz="1200" dirty="0" err="1">
                <a:solidFill>
                  <a:schemeClr val="tx1"/>
                </a:solidFill>
              </a:rPr>
              <a:t>subduction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megathrusts</a:t>
            </a:r>
            <a:r>
              <a:rPr lang="tr-TR" sz="1200" dirty="0">
                <a:solidFill>
                  <a:schemeClr val="tx1"/>
                </a:solidFill>
              </a:rPr>
              <a:t>. </a:t>
            </a:r>
            <a:r>
              <a:rPr lang="tr-TR" sz="1200" dirty="0" err="1">
                <a:solidFill>
                  <a:schemeClr val="tx1"/>
                </a:solidFill>
              </a:rPr>
              <a:t>Geophysical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Research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Letters</a:t>
            </a:r>
            <a:r>
              <a:rPr lang="tr-TR" sz="1200" dirty="0">
                <a:solidFill>
                  <a:schemeClr val="tx1"/>
                </a:solidFill>
              </a:rPr>
              <a:t>, 44(16), 8227–8235. </a:t>
            </a:r>
            <a:r>
              <a:rPr lang="tr-TR" sz="1200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tr-TR" sz="1200" dirty="0" smtClean="0">
                <a:solidFill>
                  <a:schemeClr val="tx1"/>
                </a:solidFill>
                <a:hlinkClick r:id="rId7"/>
              </a:rPr>
              <a:t>doi.org/10.1002/2017GL074182</a:t>
            </a:r>
            <a:endParaRPr lang="tr-TR" sz="1200" dirty="0" smtClean="0">
              <a:solidFill>
                <a:schemeClr val="tx1"/>
              </a:solidFill>
            </a:endParaRPr>
          </a:p>
          <a:p>
            <a:pPr marL="0" indent="0" algn="just">
              <a:buSzPct val="45000"/>
              <a:buNone/>
            </a:pPr>
            <a:r>
              <a:rPr lang="en-US" sz="1200" dirty="0"/>
              <a:t>Luo, Y., &amp; </a:t>
            </a:r>
            <a:r>
              <a:rPr lang="en-US" sz="1200" dirty="0" err="1"/>
              <a:t>Ampuero</a:t>
            </a:r>
            <a:r>
              <a:rPr lang="en-US" sz="1200" dirty="0"/>
              <a:t>, J. P. (2018). Stability of faults with heterogeneous friction properties and effective normal stress. </a:t>
            </a:r>
            <a:r>
              <a:rPr lang="en-US" sz="1200" i="1" dirty="0"/>
              <a:t>Tectonophysics</a:t>
            </a:r>
            <a:r>
              <a:rPr lang="en-US" sz="1200" dirty="0"/>
              <a:t>, </a:t>
            </a:r>
            <a:r>
              <a:rPr lang="en-US" sz="1200" i="1" dirty="0"/>
              <a:t>733</a:t>
            </a:r>
            <a:r>
              <a:rPr lang="en-US" sz="1200" dirty="0"/>
              <a:t>, 257-272.</a:t>
            </a:r>
            <a:r>
              <a:rPr lang="en-US" sz="1200" dirty="0">
                <a:hlinkClick r:id="rId4"/>
              </a:rPr>
              <a:t> https://doi.org/10.1016/j.tecto.2017.11.006</a:t>
            </a:r>
          </a:p>
          <a:p>
            <a:pPr marL="0" lvl="0" indent="0" algn="just">
              <a:buSzPct val="45000"/>
              <a:buNone/>
            </a:pPr>
            <a:r>
              <a:rPr lang="tr-TR" sz="1200" dirty="0" err="1" smtClean="0">
                <a:solidFill>
                  <a:schemeClr val="tx1"/>
                </a:solidFill>
              </a:rPr>
              <a:t>Rosenau</a:t>
            </a:r>
            <a:r>
              <a:rPr lang="tr-TR" sz="1200" dirty="0">
                <a:solidFill>
                  <a:schemeClr val="tx1"/>
                </a:solidFill>
              </a:rPr>
              <a:t>, M., </a:t>
            </a:r>
            <a:r>
              <a:rPr lang="tr-TR" sz="1200" dirty="0" err="1">
                <a:solidFill>
                  <a:schemeClr val="tx1"/>
                </a:solidFill>
              </a:rPr>
              <a:t>Horenko</a:t>
            </a:r>
            <a:r>
              <a:rPr lang="tr-TR" sz="1200" dirty="0">
                <a:solidFill>
                  <a:schemeClr val="tx1"/>
                </a:solidFill>
              </a:rPr>
              <a:t>, I., </a:t>
            </a:r>
            <a:r>
              <a:rPr lang="tr-TR" sz="1200" dirty="0" err="1">
                <a:solidFill>
                  <a:schemeClr val="tx1"/>
                </a:solidFill>
              </a:rPr>
              <a:t>Corbi</a:t>
            </a:r>
            <a:r>
              <a:rPr lang="tr-TR" sz="1200" dirty="0">
                <a:solidFill>
                  <a:schemeClr val="tx1"/>
                </a:solidFill>
              </a:rPr>
              <a:t>, F., </a:t>
            </a:r>
            <a:r>
              <a:rPr lang="tr-TR" sz="1200" dirty="0" err="1">
                <a:solidFill>
                  <a:schemeClr val="tx1"/>
                </a:solidFill>
              </a:rPr>
              <a:t>Rudolf</a:t>
            </a:r>
            <a:r>
              <a:rPr lang="tr-TR" sz="1200" dirty="0">
                <a:solidFill>
                  <a:schemeClr val="tx1"/>
                </a:solidFill>
              </a:rPr>
              <a:t>, M., </a:t>
            </a:r>
            <a:r>
              <a:rPr lang="tr-TR" sz="1200" dirty="0" err="1">
                <a:solidFill>
                  <a:schemeClr val="tx1"/>
                </a:solidFill>
              </a:rPr>
              <a:t>Kornhuber</a:t>
            </a:r>
            <a:r>
              <a:rPr lang="tr-TR" sz="1200" dirty="0">
                <a:solidFill>
                  <a:schemeClr val="tx1"/>
                </a:solidFill>
              </a:rPr>
              <a:t>, R., &amp; </a:t>
            </a:r>
            <a:r>
              <a:rPr lang="tr-TR" sz="1200" dirty="0" err="1">
                <a:solidFill>
                  <a:schemeClr val="tx1"/>
                </a:solidFill>
              </a:rPr>
              <a:t>Oncken</a:t>
            </a:r>
            <a:r>
              <a:rPr lang="tr-TR" sz="1200" dirty="0">
                <a:solidFill>
                  <a:schemeClr val="tx1"/>
                </a:solidFill>
              </a:rPr>
              <a:t>, O. (2019). </a:t>
            </a:r>
            <a:r>
              <a:rPr lang="tr-TR" sz="1200" dirty="0" err="1">
                <a:solidFill>
                  <a:schemeClr val="tx1"/>
                </a:solidFill>
              </a:rPr>
              <a:t>Synchronization</a:t>
            </a:r>
            <a:r>
              <a:rPr lang="tr-TR" sz="1200" dirty="0">
                <a:solidFill>
                  <a:schemeClr val="tx1"/>
                </a:solidFill>
              </a:rPr>
              <a:t> of Great </a:t>
            </a:r>
            <a:r>
              <a:rPr lang="tr-TR" sz="1200" dirty="0" err="1">
                <a:solidFill>
                  <a:schemeClr val="tx1"/>
                </a:solidFill>
              </a:rPr>
              <a:t>Subduction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Megathrust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Earthquakes</a:t>
            </a:r>
            <a:r>
              <a:rPr lang="tr-TR" sz="1200" dirty="0">
                <a:solidFill>
                  <a:schemeClr val="tx1"/>
                </a:solidFill>
              </a:rPr>
              <a:t>: </a:t>
            </a:r>
            <a:r>
              <a:rPr lang="tr-TR" sz="1200" dirty="0" err="1">
                <a:solidFill>
                  <a:schemeClr val="tx1"/>
                </a:solidFill>
              </a:rPr>
              <a:t>Insights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From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Scale</a:t>
            </a:r>
            <a:r>
              <a:rPr lang="tr-TR" sz="1200" dirty="0">
                <a:solidFill>
                  <a:schemeClr val="tx1"/>
                </a:solidFill>
              </a:rPr>
              <a:t> Model Analysis. </a:t>
            </a:r>
            <a:r>
              <a:rPr lang="tr-TR" sz="1200" dirty="0" err="1">
                <a:solidFill>
                  <a:schemeClr val="tx1"/>
                </a:solidFill>
              </a:rPr>
              <a:t>Journal</a:t>
            </a:r>
            <a:r>
              <a:rPr lang="tr-TR" sz="1200" dirty="0">
                <a:solidFill>
                  <a:schemeClr val="tx1"/>
                </a:solidFill>
              </a:rPr>
              <a:t> of </a:t>
            </a:r>
            <a:r>
              <a:rPr lang="tr-TR" sz="1200" dirty="0" err="1">
                <a:solidFill>
                  <a:schemeClr val="tx1"/>
                </a:solidFill>
              </a:rPr>
              <a:t>Geophysical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Research</a:t>
            </a:r>
            <a:r>
              <a:rPr lang="tr-TR" sz="1200" dirty="0">
                <a:solidFill>
                  <a:schemeClr val="tx1"/>
                </a:solidFill>
              </a:rPr>
              <a:t>: Solid Earth, 124(4), 3646–3661. </a:t>
            </a:r>
            <a:r>
              <a:rPr lang="tr-TR" sz="1200" dirty="0">
                <a:solidFill>
                  <a:schemeClr val="tx1"/>
                </a:solidFill>
                <a:hlinkClick r:id="rId8"/>
              </a:rPr>
              <a:t>https://</a:t>
            </a:r>
            <a:r>
              <a:rPr lang="tr-TR" sz="1200" dirty="0" smtClean="0">
                <a:solidFill>
                  <a:schemeClr val="tx1"/>
                </a:solidFill>
                <a:hlinkClick r:id="rId8"/>
              </a:rPr>
              <a:t>doi.org/10.1029/2018JB016597</a:t>
            </a:r>
            <a:endParaRPr lang="tr-TR" sz="1200" dirty="0" smtClean="0">
              <a:solidFill>
                <a:schemeClr val="tx1"/>
              </a:solidFill>
            </a:endParaRPr>
          </a:p>
          <a:p>
            <a:pPr marL="0" indent="0" algn="just">
              <a:buSzPct val="45000"/>
              <a:buNone/>
            </a:pPr>
            <a:r>
              <a:rPr lang="en-US" sz="1200" dirty="0" err="1">
                <a:solidFill>
                  <a:schemeClr val="tx1"/>
                </a:solidFill>
              </a:rPr>
              <a:t>Sopaci</a:t>
            </a:r>
            <a:r>
              <a:rPr lang="en-US" sz="1200" dirty="0">
                <a:solidFill>
                  <a:schemeClr val="tx1"/>
                </a:solidFill>
              </a:rPr>
              <a:t>, E., &amp; </a:t>
            </a:r>
            <a:r>
              <a:rPr lang="en-US" sz="1200" dirty="0" err="1">
                <a:solidFill>
                  <a:schemeClr val="tx1"/>
                </a:solidFill>
              </a:rPr>
              <a:t>Özacar</a:t>
            </a:r>
            <a:r>
              <a:rPr lang="en-US" sz="1200" dirty="0">
                <a:solidFill>
                  <a:schemeClr val="tx1"/>
                </a:solidFill>
              </a:rPr>
              <a:t>, A. A. (2020, May). Investigation of Dynamic and Static Effects on Earthquake Triggering Using Different Rate and State Friction Laws and Marmara Simulation. In EGU General Assembly Conference Abstracts (p. 533</a:t>
            </a:r>
            <a:r>
              <a:rPr lang="en-US" sz="1200" dirty="0" smtClean="0">
                <a:solidFill>
                  <a:schemeClr val="tx1"/>
                </a:solidFill>
              </a:rPr>
              <a:t>).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170" y="1406520"/>
            <a:ext cx="1389280" cy="1850654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2162" y="1541767"/>
            <a:ext cx="1579028" cy="1580160"/>
          </a:xfrm>
          <a:prstGeom prst="rect">
            <a:avLst/>
          </a:prstGeom>
          <a:noFill/>
          <a:ln w="18361" cap="flat">
            <a:solidFill>
              <a:srgbClr val="666666">
                <a:alpha val="65000"/>
              </a:srgbClr>
            </a:solidFill>
            <a:custDash>
              <a:ds d="599951" sp="599951"/>
            </a:custDash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</TotalTime>
  <Words>1233</Words>
  <Application>Microsoft Office PowerPoint</Application>
  <PresentationFormat>Özel</PresentationFormat>
  <Paragraphs>236</Paragraphs>
  <Slides>13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DejaVu Sans</vt:lpstr>
      <vt:lpstr>Liberation Sans</vt:lpstr>
      <vt:lpstr>Noto Sans Black</vt:lpstr>
      <vt:lpstr>Noto Sans Regular</vt:lpstr>
      <vt:lpstr>Wingdings</vt:lpstr>
      <vt:lpstr>Office Teması</vt:lpstr>
      <vt:lpstr>Do Large Earthquakes along Major Faults Synchronize in Time?</vt:lpstr>
      <vt:lpstr>Motivation</vt:lpstr>
      <vt:lpstr>Simulation Set-up</vt:lpstr>
      <vt:lpstr>PowerPoint Sunusu</vt:lpstr>
      <vt:lpstr>Sensitivity Analyses (QD)</vt:lpstr>
      <vt:lpstr>QD versus FD</vt:lpstr>
      <vt:lpstr>QD versus FD (synch.)</vt:lpstr>
      <vt:lpstr>Conclusion &amp; Discussion</vt:lpstr>
      <vt:lpstr>Cited References</vt:lpstr>
      <vt:lpstr>PowerPoint Sunusu</vt:lpstr>
      <vt:lpstr>Supplementary: Elastodynamic Relation</vt:lpstr>
      <vt:lpstr>Supplementary: Rate and State Friction</vt:lpstr>
      <vt:lpstr>Supplementary: Time stepping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Alizarin</dc:title>
  <dc:creator>e</dc:creator>
  <cp:lastModifiedBy>e</cp:lastModifiedBy>
  <cp:revision>112</cp:revision>
  <dcterms:created xsi:type="dcterms:W3CDTF">2022-05-09T13:46:47Z</dcterms:created>
  <dcterms:modified xsi:type="dcterms:W3CDTF">2022-05-24T12:54:02Z</dcterms:modified>
</cp:coreProperties>
</file>