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6" r:id="rId2"/>
    <p:sldId id="262" r:id="rId3"/>
    <p:sldId id="272" r:id="rId4"/>
    <p:sldId id="266" r:id="rId5"/>
    <p:sldId id="260" r:id="rId6"/>
    <p:sldId id="258" r:id="rId7"/>
    <p:sldId id="268" r:id="rId8"/>
    <p:sldId id="267" r:id="rId9"/>
    <p:sldId id="265" r:id="rId10"/>
    <p:sldId id="271"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79016" autoAdjust="0"/>
  </p:normalViewPr>
  <p:slideViewPr>
    <p:cSldViewPr snapToGrid="0" showGuides="1">
      <p:cViewPr varScale="1">
        <p:scale>
          <a:sx n="69" d="100"/>
          <a:sy n="69" d="100"/>
        </p:scale>
        <p:origin x="742" y="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4550951-8048-BC49-3C09-A6A7D045DC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DB1ABD10-7E96-06CF-9854-86F6E59C6E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8A7913-3710-4B3B-A969-25FAB809C452}" type="datetimeFigureOut">
              <a:rPr lang="zh-CN" altLang="en-US" smtClean="0"/>
              <a:t>2022/5/25</a:t>
            </a:fld>
            <a:endParaRPr lang="zh-CN" altLang="en-US"/>
          </a:p>
        </p:txBody>
      </p:sp>
      <p:sp>
        <p:nvSpPr>
          <p:cNvPr id="4" name="页脚占位符 3">
            <a:extLst>
              <a:ext uri="{FF2B5EF4-FFF2-40B4-BE49-F238E27FC236}">
                <a16:creationId xmlns:a16="http://schemas.microsoft.com/office/drawing/2014/main" id="{07FB7C06-3158-C6B2-EB92-92A622A22D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B7F86250-ACEA-720B-7B2D-736663F79C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29C791-802E-41CB-9C74-C6C92CC95465}" type="slidenum">
              <a:rPr lang="zh-CN" altLang="en-US" smtClean="0"/>
              <a:t>‹#›</a:t>
            </a:fld>
            <a:endParaRPr lang="zh-CN" altLang="en-US"/>
          </a:p>
        </p:txBody>
      </p:sp>
    </p:spTree>
    <p:extLst>
      <p:ext uri="{BB962C8B-B14F-4D97-AF65-F5344CB8AC3E}">
        <p14:creationId xmlns:p14="http://schemas.microsoft.com/office/powerpoint/2010/main" val="30606932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EDF17B-2B9C-4998-8CE5-7FEB5B0C902E}" type="datetimeFigureOut">
              <a:rPr lang="zh-CN" altLang="en-US" smtClean="0"/>
              <a:t>2022/5/25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BE4E1-84FC-4E17-9D71-74D21837FE11}" type="slidenum">
              <a:rPr lang="zh-CN" altLang="en-US" smtClean="0"/>
              <a:t>‹#›</a:t>
            </a:fld>
            <a:endParaRPr lang="zh-CN" altLang="en-US"/>
          </a:p>
        </p:txBody>
      </p:sp>
    </p:spTree>
    <p:extLst>
      <p:ext uri="{BB962C8B-B14F-4D97-AF65-F5344CB8AC3E}">
        <p14:creationId xmlns:p14="http://schemas.microsoft.com/office/powerpoint/2010/main" val="721435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BE4E1-84FC-4E17-9D71-74D21837FE11}" type="slidenum">
              <a:rPr lang="zh-CN" altLang="en-US" smtClean="0"/>
              <a:t>2</a:t>
            </a:fld>
            <a:endParaRPr lang="zh-CN" altLang="en-US"/>
          </a:p>
        </p:txBody>
      </p:sp>
    </p:spTree>
    <p:extLst>
      <p:ext uri="{BB962C8B-B14F-4D97-AF65-F5344CB8AC3E}">
        <p14:creationId xmlns:p14="http://schemas.microsoft.com/office/powerpoint/2010/main" val="365623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BE4E1-84FC-4E17-9D71-74D21837FE11}" type="slidenum">
              <a:rPr lang="zh-CN" altLang="en-US" smtClean="0"/>
              <a:t>4</a:t>
            </a:fld>
            <a:endParaRPr lang="zh-CN" altLang="en-US"/>
          </a:p>
        </p:txBody>
      </p:sp>
    </p:spTree>
    <p:extLst>
      <p:ext uri="{BB962C8B-B14F-4D97-AF65-F5344CB8AC3E}">
        <p14:creationId xmlns:p14="http://schemas.microsoft.com/office/powerpoint/2010/main" val="3100880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lnSpc>
                <a:spcPct val="150000"/>
              </a:lnSpc>
              <a:buFont typeface="Arial" panose="020B0604020202020204" pitchFamily="34" charset="0"/>
              <a:buChar char="•"/>
            </a:pPr>
            <a:r>
              <a:rPr lang="en-US" altLang="zh-CN" sz="1200" dirty="0"/>
              <a:t>Layer 1 (blue line): most of information from troposphere</a:t>
            </a:r>
          </a:p>
          <a:p>
            <a:pPr marL="285750" indent="-285750">
              <a:lnSpc>
                <a:spcPct val="150000"/>
              </a:lnSpc>
              <a:buFont typeface="Arial" panose="020B0604020202020204" pitchFamily="34" charset="0"/>
              <a:buChar char="•"/>
            </a:pPr>
            <a:r>
              <a:rPr lang="en-US" altLang="zh-CN" sz="1200" dirty="0"/>
              <a:t>Layer 2 (orange line): most of the information from the </a:t>
            </a:r>
            <a:endParaRPr lang="zh-CN" altLang="en-US" dirty="0"/>
          </a:p>
        </p:txBody>
      </p:sp>
      <p:sp>
        <p:nvSpPr>
          <p:cNvPr id="4" name="灯片编号占位符 3"/>
          <p:cNvSpPr>
            <a:spLocks noGrp="1"/>
          </p:cNvSpPr>
          <p:nvPr>
            <p:ph type="sldNum" sz="quarter" idx="5"/>
          </p:nvPr>
        </p:nvSpPr>
        <p:spPr/>
        <p:txBody>
          <a:bodyPr/>
          <a:lstStyle/>
          <a:p>
            <a:fld id="{BACBE4E1-84FC-4E17-9D71-74D21837FE11}" type="slidenum">
              <a:rPr lang="zh-CN" altLang="en-US" smtClean="0"/>
              <a:t>6</a:t>
            </a:fld>
            <a:endParaRPr lang="zh-CN" altLang="en-US"/>
          </a:p>
        </p:txBody>
      </p:sp>
    </p:spTree>
    <p:extLst>
      <p:ext uri="{BB962C8B-B14F-4D97-AF65-F5344CB8AC3E}">
        <p14:creationId xmlns:p14="http://schemas.microsoft.com/office/powerpoint/2010/main" val="4224500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Microsoft JhengHei" panose="020B0604030504040204" pitchFamily="34" charset="-120"/>
                <a:ea typeface="微软雅黑" panose="020B0503020204020204" pitchFamily="34" charset="-122"/>
                <a:sym typeface="Microsoft JhengHei" panose="020B0604030504040204" pitchFamily="34" charset="-120"/>
              </a:rPr>
              <a:t>And the observed methane concentration values ​​are more spread.</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ACBE4E1-84FC-4E17-9D71-74D21837FE11}" type="slidenum">
              <a:rPr lang="zh-CN" altLang="en-US" smtClean="0"/>
              <a:t>7</a:t>
            </a:fld>
            <a:endParaRPr lang="zh-CN" altLang="en-US"/>
          </a:p>
        </p:txBody>
      </p:sp>
    </p:spTree>
    <p:extLst>
      <p:ext uri="{BB962C8B-B14F-4D97-AF65-F5344CB8AC3E}">
        <p14:creationId xmlns:p14="http://schemas.microsoft.com/office/powerpoint/2010/main" val="1512189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latin typeface="Microsoft JhengHei" panose="020B0604030504040204" pitchFamily="34" charset="-120"/>
                <a:ea typeface="微软雅黑" panose="020B0503020204020204" pitchFamily="34" charset="-122"/>
                <a:sym typeface="Microsoft JhengHei" panose="020B0604030504040204" pitchFamily="34" charset="-120"/>
              </a:rPr>
              <a:t>And the observed methane concentration values ​​are more spread.</a:t>
            </a:r>
            <a:endParaRPr lang="zh-CN" altLang="en-US" dirty="0"/>
          </a:p>
        </p:txBody>
      </p:sp>
      <p:sp>
        <p:nvSpPr>
          <p:cNvPr id="4" name="灯片编号占位符 3"/>
          <p:cNvSpPr>
            <a:spLocks noGrp="1"/>
          </p:cNvSpPr>
          <p:nvPr>
            <p:ph type="sldNum" sz="quarter" idx="5"/>
          </p:nvPr>
        </p:nvSpPr>
        <p:spPr/>
        <p:txBody>
          <a:bodyPr/>
          <a:lstStyle/>
          <a:p>
            <a:fld id="{BACBE4E1-84FC-4E17-9D71-74D21837FE11}" type="slidenum">
              <a:rPr lang="zh-CN" altLang="en-US" smtClean="0"/>
              <a:t>8</a:t>
            </a:fld>
            <a:endParaRPr lang="zh-CN" altLang="en-US"/>
          </a:p>
        </p:txBody>
      </p:sp>
    </p:spTree>
    <p:extLst>
      <p:ext uri="{BB962C8B-B14F-4D97-AF65-F5344CB8AC3E}">
        <p14:creationId xmlns:p14="http://schemas.microsoft.com/office/powerpoint/2010/main" val="3358821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BE4E1-84FC-4E17-9D71-74D21837FE11}" type="slidenum">
              <a:rPr lang="zh-CN" altLang="en-US" smtClean="0"/>
              <a:t>9</a:t>
            </a:fld>
            <a:endParaRPr lang="zh-CN" altLang="en-US"/>
          </a:p>
        </p:txBody>
      </p:sp>
    </p:spTree>
    <p:extLst>
      <p:ext uri="{BB962C8B-B14F-4D97-AF65-F5344CB8AC3E}">
        <p14:creationId xmlns:p14="http://schemas.microsoft.com/office/powerpoint/2010/main" val="3694724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CDD3FB-2097-4CF8-A67F-3A40CC9703B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4A26C28-D250-4AC8-BF69-949427BDDE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D97A66C-7934-4B27-A1CD-1D300DBA3A0D}"/>
              </a:ext>
            </a:extLst>
          </p:cNvPr>
          <p:cNvSpPr>
            <a:spLocks noGrp="1"/>
          </p:cNvSpPr>
          <p:nvPr>
            <p:ph type="dt" sz="half" idx="10"/>
          </p:nvPr>
        </p:nvSpPr>
        <p:spPr/>
        <p:txBody>
          <a:bodyPr/>
          <a:lstStyle/>
          <a:p>
            <a:fld id="{DB39EFAE-89B0-4329-A5AF-8B63AC7F9DBA}" type="datetime1">
              <a:rPr lang="zh-CN" altLang="en-US" smtClean="0"/>
              <a:t>2022/5/25</a:t>
            </a:fld>
            <a:endParaRPr lang="zh-CN" altLang="en-US"/>
          </a:p>
        </p:txBody>
      </p:sp>
      <p:sp>
        <p:nvSpPr>
          <p:cNvPr id="5" name="页脚占位符 4">
            <a:extLst>
              <a:ext uri="{FF2B5EF4-FFF2-40B4-BE49-F238E27FC236}">
                <a16:creationId xmlns:a16="http://schemas.microsoft.com/office/drawing/2014/main" id="{F7A8762E-F5F8-4996-809D-4000D09777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FC2761A-987C-496C-B352-66792CDEDF1A}"/>
              </a:ext>
            </a:extLst>
          </p:cNvPr>
          <p:cNvSpPr>
            <a:spLocks noGrp="1"/>
          </p:cNvSpPr>
          <p:nvPr>
            <p:ph type="sldNum" sz="quarter" idx="12"/>
          </p:nvPr>
        </p:nvSpPr>
        <p:spPr/>
        <p:txBody>
          <a:bodyPr/>
          <a:lstStyle/>
          <a:p>
            <a:fld id="{755139E0-670A-473F-B5C2-A84C9A8EFA3D}" type="slidenum">
              <a:rPr lang="zh-CN" altLang="en-US" smtClean="0"/>
              <a:t>‹#›</a:t>
            </a:fld>
            <a:endParaRPr lang="zh-CN" altLang="en-US"/>
          </a:p>
        </p:txBody>
      </p:sp>
    </p:spTree>
    <p:extLst>
      <p:ext uri="{BB962C8B-B14F-4D97-AF65-F5344CB8AC3E}">
        <p14:creationId xmlns:p14="http://schemas.microsoft.com/office/powerpoint/2010/main" val="360763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EB0AAC-BE1E-4F67-A07C-55484E4EA6F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54B8FA-4D5E-4FFF-8616-6B4FBA0B5FB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27F931-1163-490A-B8E4-542AB5EBE027}"/>
              </a:ext>
            </a:extLst>
          </p:cNvPr>
          <p:cNvSpPr>
            <a:spLocks noGrp="1"/>
          </p:cNvSpPr>
          <p:nvPr>
            <p:ph type="dt" sz="half" idx="10"/>
          </p:nvPr>
        </p:nvSpPr>
        <p:spPr/>
        <p:txBody>
          <a:bodyPr/>
          <a:lstStyle/>
          <a:p>
            <a:fld id="{5ECC2420-0BFE-4C9A-82C9-2234FE1FE800}" type="datetime1">
              <a:rPr lang="zh-CN" altLang="en-US" smtClean="0"/>
              <a:t>2022/5/25</a:t>
            </a:fld>
            <a:endParaRPr lang="zh-CN" altLang="en-US"/>
          </a:p>
        </p:txBody>
      </p:sp>
      <p:sp>
        <p:nvSpPr>
          <p:cNvPr id="5" name="页脚占位符 4">
            <a:extLst>
              <a:ext uri="{FF2B5EF4-FFF2-40B4-BE49-F238E27FC236}">
                <a16:creationId xmlns:a16="http://schemas.microsoft.com/office/drawing/2014/main" id="{FF1A4B50-8772-43E3-AC47-8D13E4041A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D90D659-B534-458D-BAF8-0B34B8EDD50A}"/>
              </a:ext>
            </a:extLst>
          </p:cNvPr>
          <p:cNvSpPr>
            <a:spLocks noGrp="1"/>
          </p:cNvSpPr>
          <p:nvPr>
            <p:ph type="sldNum" sz="quarter" idx="12"/>
          </p:nvPr>
        </p:nvSpPr>
        <p:spPr/>
        <p:txBody>
          <a:bodyPr/>
          <a:lstStyle/>
          <a:p>
            <a:fld id="{755139E0-670A-473F-B5C2-A84C9A8EFA3D}" type="slidenum">
              <a:rPr lang="zh-CN" altLang="en-US" smtClean="0"/>
              <a:t>‹#›</a:t>
            </a:fld>
            <a:endParaRPr lang="zh-CN" altLang="en-US"/>
          </a:p>
        </p:txBody>
      </p:sp>
    </p:spTree>
    <p:extLst>
      <p:ext uri="{BB962C8B-B14F-4D97-AF65-F5344CB8AC3E}">
        <p14:creationId xmlns:p14="http://schemas.microsoft.com/office/powerpoint/2010/main" val="1768085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BC8DC2-FFD7-4CD2-8675-F31CE2B667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C133693-0EE7-4EE9-B096-03D248E4343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173E282-1E8C-4EEE-BA6F-C3A161C2C18B}"/>
              </a:ext>
            </a:extLst>
          </p:cNvPr>
          <p:cNvSpPr>
            <a:spLocks noGrp="1"/>
          </p:cNvSpPr>
          <p:nvPr>
            <p:ph type="dt" sz="half" idx="10"/>
          </p:nvPr>
        </p:nvSpPr>
        <p:spPr/>
        <p:txBody>
          <a:bodyPr/>
          <a:lstStyle/>
          <a:p>
            <a:fld id="{B9D1BEC3-AB0B-46E8-A666-ACDFF80C9A40}" type="datetime1">
              <a:rPr lang="zh-CN" altLang="en-US" smtClean="0"/>
              <a:t>2022/5/25</a:t>
            </a:fld>
            <a:endParaRPr lang="zh-CN" altLang="en-US"/>
          </a:p>
        </p:txBody>
      </p:sp>
      <p:sp>
        <p:nvSpPr>
          <p:cNvPr id="5" name="页脚占位符 4">
            <a:extLst>
              <a:ext uri="{FF2B5EF4-FFF2-40B4-BE49-F238E27FC236}">
                <a16:creationId xmlns:a16="http://schemas.microsoft.com/office/drawing/2014/main" id="{1733DA67-F23A-4946-9CED-43567CA089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E8575A-A0E6-4072-B01D-69A8D1CA0D7B}"/>
              </a:ext>
            </a:extLst>
          </p:cNvPr>
          <p:cNvSpPr>
            <a:spLocks noGrp="1"/>
          </p:cNvSpPr>
          <p:nvPr>
            <p:ph type="sldNum" sz="quarter" idx="12"/>
          </p:nvPr>
        </p:nvSpPr>
        <p:spPr/>
        <p:txBody>
          <a:bodyPr/>
          <a:lstStyle/>
          <a:p>
            <a:fld id="{755139E0-670A-473F-B5C2-A84C9A8EFA3D}" type="slidenum">
              <a:rPr lang="zh-CN" altLang="en-US" smtClean="0"/>
              <a:t>‹#›</a:t>
            </a:fld>
            <a:endParaRPr lang="zh-CN" altLang="en-US"/>
          </a:p>
        </p:txBody>
      </p:sp>
    </p:spTree>
    <p:extLst>
      <p:ext uri="{BB962C8B-B14F-4D97-AF65-F5344CB8AC3E}">
        <p14:creationId xmlns:p14="http://schemas.microsoft.com/office/powerpoint/2010/main" val="646109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5A8CA7-4B2A-486D-8FB0-D3413D136D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9E1C0C-F371-4013-9B27-22608DFE241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0C1B11-6780-489B-A7B6-4BFA9C0758EB}"/>
              </a:ext>
            </a:extLst>
          </p:cNvPr>
          <p:cNvSpPr>
            <a:spLocks noGrp="1"/>
          </p:cNvSpPr>
          <p:nvPr>
            <p:ph type="dt" sz="half" idx="10"/>
          </p:nvPr>
        </p:nvSpPr>
        <p:spPr/>
        <p:txBody>
          <a:bodyPr/>
          <a:lstStyle/>
          <a:p>
            <a:fld id="{F378A235-B0CF-4458-B488-5FD9900CD7D6}" type="datetime1">
              <a:rPr lang="zh-CN" altLang="en-US" smtClean="0"/>
              <a:t>2022/5/25</a:t>
            </a:fld>
            <a:endParaRPr lang="zh-CN" altLang="en-US"/>
          </a:p>
        </p:txBody>
      </p:sp>
      <p:sp>
        <p:nvSpPr>
          <p:cNvPr id="5" name="页脚占位符 4">
            <a:extLst>
              <a:ext uri="{FF2B5EF4-FFF2-40B4-BE49-F238E27FC236}">
                <a16:creationId xmlns:a16="http://schemas.microsoft.com/office/drawing/2014/main" id="{C33BFD33-914A-4DF5-9551-DB9693061A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6D1B84-4099-4966-8AE3-608A70265BF9}"/>
              </a:ext>
            </a:extLst>
          </p:cNvPr>
          <p:cNvSpPr>
            <a:spLocks noGrp="1"/>
          </p:cNvSpPr>
          <p:nvPr>
            <p:ph type="sldNum" sz="quarter" idx="12"/>
          </p:nvPr>
        </p:nvSpPr>
        <p:spPr/>
        <p:txBody>
          <a:bodyPr/>
          <a:lstStyle/>
          <a:p>
            <a:fld id="{755139E0-670A-473F-B5C2-A84C9A8EFA3D}" type="slidenum">
              <a:rPr lang="zh-CN" altLang="en-US" smtClean="0"/>
              <a:t>‹#›</a:t>
            </a:fld>
            <a:endParaRPr lang="zh-CN" altLang="en-US"/>
          </a:p>
        </p:txBody>
      </p:sp>
    </p:spTree>
    <p:extLst>
      <p:ext uri="{BB962C8B-B14F-4D97-AF65-F5344CB8AC3E}">
        <p14:creationId xmlns:p14="http://schemas.microsoft.com/office/powerpoint/2010/main" val="1695137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A38979-0A58-49C0-93A7-C8488E03390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05F231F-A2B4-40FB-A11D-AB28D9B3D7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6268229-8288-43DB-AFD3-0497A473212E}"/>
              </a:ext>
            </a:extLst>
          </p:cNvPr>
          <p:cNvSpPr>
            <a:spLocks noGrp="1"/>
          </p:cNvSpPr>
          <p:nvPr>
            <p:ph type="dt" sz="half" idx="10"/>
          </p:nvPr>
        </p:nvSpPr>
        <p:spPr/>
        <p:txBody>
          <a:bodyPr/>
          <a:lstStyle/>
          <a:p>
            <a:fld id="{AD2E4ADF-545D-4808-B259-522B6B3E1647}" type="datetime1">
              <a:rPr lang="zh-CN" altLang="en-US" smtClean="0"/>
              <a:t>2022/5/25</a:t>
            </a:fld>
            <a:endParaRPr lang="zh-CN" altLang="en-US"/>
          </a:p>
        </p:txBody>
      </p:sp>
      <p:sp>
        <p:nvSpPr>
          <p:cNvPr id="5" name="页脚占位符 4">
            <a:extLst>
              <a:ext uri="{FF2B5EF4-FFF2-40B4-BE49-F238E27FC236}">
                <a16:creationId xmlns:a16="http://schemas.microsoft.com/office/drawing/2014/main" id="{DA97001D-89D1-41C5-8C1F-9357FD823EF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84FE56-3DF0-4852-8036-0B11A07709D7}"/>
              </a:ext>
            </a:extLst>
          </p:cNvPr>
          <p:cNvSpPr>
            <a:spLocks noGrp="1"/>
          </p:cNvSpPr>
          <p:nvPr>
            <p:ph type="sldNum" sz="quarter" idx="12"/>
          </p:nvPr>
        </p:nvSpPr>
        <p:spPr/>
        <p:txBody>
          <a:bodyPr/>
          <a:lstStyle/>
          <a:p>
            <a:fld id="{755139E0-670A-473F-B5C2-A84C9A8EFA3D}" type="slidenum">
              <a:rPr lang="zh-CN" altLang="en-US" smtClean="0"/>
              <a:t>‹#›</a:t>
            </a:fld>
            <a:endParaRPr lang="zh-CN" altLang="en-US"/>
          </a:p>
        </p:txBody>
      </p:sp>
    </p:spTree>
    <p:extLst>
      <p:ext uri="{BB962C8B-B14F-4D97-AF65-F5344CB8AC3E}">
        <p14:creationId xmlns:p14="http://schemas.microsoft.com/office/powerpoint/2010/main" val="3471871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2741DB-082B-4880-A135-169F71279F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9F9FD0-EE53-43B2-9421-CA110342408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A70301E-3D85-4525-8083-B376BCFD39F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7390374-4C50-4E3A-ACC0-A16CB1B14F3B}"/>
              </a:ext>
            </a:extLst>
          </p:cNvPr>
          <p:cNvSpPr>
            <a:spLocks noGrp="1"/>
          </p:cNvSpPr>
          <p:nvPr>
            <p:ph type="dt" sz="half" idx="10"/>
          </p:nvPr>
        </p:nvSpPr>
        <p:spPr/>
        <p:txBody>
          <a:bodyPr/>
          <a:lstStyle/>
          <a:p>
            <a:fld id="{1951F8A8-AF57-4C0A-8A31-A32F6BD9C431}" type="datetime1">
              <a:rPr lang="zh-CN" altLang="en-US" smtClean="0"/>
              <a:t>2022/5/25</a:t>
            </a:fld>
            <a:endParaRPr lang="zh-CN" altLang="en-US"/>
          </a:p>
        </p:txBody>
      </p:sp>
      <p:sp>
        <p:nvSpPr>
          <p:cNvPr id="6" name="页脚占位符 5">
            <a:extLst>
              <a:ext uri="{FF2B5EF4-FFF2-40B4-BE49-F238E27FC236}">
                <a16:creationId xmlns:a16="http://schemas.microsoft.com/office/drawing/2014/main" id="{F21E2E2F-78EA-46A0-9006-9912AD6354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A66232-F093-461B-BCAB-45F94D849600}"/>
              </a:ext>
            </a:extLst>
          </p:cNvPr>
          <p:cNvSpPr>
            <a:spLocks noGrp="1"/>
          </p:cNvSpPr>
          <p:nvPr>
            <p:ph type="sldNum" sz="quarter" idx="12"/>
          </p:nvPr>
        </p:nvSpPr>
        <p:spPr/>
        <p:txBody>
          <a:bodyPr/>
          <a:lstStyle/>
          <a:p>
            <a:fld id="{755139E0-670A-473F-B5C2-A84C9A8EFA3D}" type="slidenum">
              <a:rPr lang="zh-CN" altLang="en-US" smtClean="0"/>
              <a:t>‹#›</a:t>
            </a:fld>
            <a:endParaRPr lang="zh-CN" altLang="en-US"/>
          </a:p>
        </p:txBody>
      </p:sp>
    </p:spTree>
    <p:extLst>
      <p:ext uri="{BB962C8B-B14F-4D97-AF65-F5344CB8AC3E}">
        <p14:creationId xmlns:p14="http://schemas.microsoft.com/office/powerpoint/2010/main" val="4121372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B7C96C-317F-43B5-ADB6-C8B2BEA768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4C2EF46-1737-4BA0-9151-B291FD0B97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AF5F6AE-5222-4900-A86D-209B942D05E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281563-1EE4-40F6-B73E-C344C352AB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A8AE2CE-0E21-4D91-9FAC-7B0E218F76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BF1E2C1-1A94-4881-B979-B1939D287872}"/>
              </a:ext>
            </a:extLst>
          </p:cNvPr>
          <p:cNvSpPr>
            <a:spLocks noGrp="1"/>
          </p:cNvSpPr>
          <p:nvPr>
            <p:ph type="dt" sz="half" idx="10"/>
          </p:nvPr>
        </p:nvSpPr>
        <p:spPr/>
        <p:txBody>
          <a:bodyPr/>
          <a:lstStyle/>
          <a:p>
            <a:fld id="{04E1ED93-816E-4D0D-A1E9-3934005E6D30}" type="datetime1">
              <a:rPr lang="zh-CN" altLang="en-US" smtClean="0"/>
              <a:t>2022/5/25</a:t>
            </a:fld>
            <a:endParaRPr lang="zh-CN" altLang="en-US"/>
          </a:p>
        </p:txBody>
      </p:sp>
      <p:sp>
        <p:nvSpPr>
          <p:cNvPr id="8" name="页脚占位符 7">
            <a:extLst>
              <a:ext uri="{FF2B5EF4-FFF2-40B4-BE49-F238E27FC236}">
                <a16:creationId xmlns:a16="http://schemas.microsoft.com/office/drawing/2014/main" id="{587257E3-75EF-4448-894B-4D628AACAF0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899752E-8201-4420-836B-5E2CE30B8F8B}"/>
              </a:ext>
            </a:extLst>
          </p:cNvPr>
          <p:cNvSpPr>
            <a:spLocks noGrp="1"/>
          </p:cNvSpPr>
          <p:nvPr>
            <p:ph type="sldNum" sz="quarter" idx="12"/>
          </p:nvPr>
        </p:nvSpPr>
        <p:spPr/>
        <p:txBody>
          <a:bodyPr/>
          <a:lstStyle/>
          <a:p>
            <a:fld id="{755139E0-670A-473F-B5C2-A84C9A8EFA3D}" type="slidenum">
              <a:rPr lang="zh-CN" altLang="en-US" smtClean="0"/>
              <a:t>‹#›</a:t>
            </a:fld>
            <a:endParaRPr lang="zh-CN" altLang="en-US"/>
          </a:p>
        </p:txBody>
      </p:sp>
    </p:spTree>
    <p:extLst>
      <p:ext uri="{BB962C8B-B14F-4D97-AF65-F5344CB8AC3E}">
        <p14:creationId xmlns:p14="http://schemas.microsoft.com/office/powerpoint/2010/main" val="18374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0C0221-1B5E-46D6-AC9D-731666C5E23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2AB2976-CDC0-472B-9342-DFE54F2FB0A8}"/>
              </a:ext>
            </a:extLst>
          </p:cNvPr>
          <p:cNvSpPr>
            <a:spLocks noGrp="1"/>
          </p:cNvSpPr>
          <p:nvPr>
            <p:ph type="dt" sz="half" idx="10"/>
          </p:nvPr>
        </p:nvSpPr>
        <p:spPr/>
        <p:txBody>
          <a:bodyPr/>
          <a:lstStyle/>
          <a:p>
            <a:fld id="{65E3AC8F-979D-424C-92E7-43BC11CF028F}" type="datetime1">
              <a:rPr lang="zh-CN" altLang="en-US" smtClean="0"/>
              <a:t>2022/5/25</a:t>
            </a:fld>
            <a:endParaRPr lang="zh-CN" altLang="en-US"/>
          </a:p>
        </p:txBody>
      </p:sp>
      <p:sp>
        <p:nvSpPr>
          <p:cNvPr id="4" name="页脚占位符 3">
            <a:extLst>
              <a:ext uri="{FF2B5EF4-FFF2-40B4-BE49-F238E27FC236}">
                <a16:creationId xmlns:a16="http://schemas.microsoft.com/office/drawing/2014/main" id="{DEBDF44C-5778-43D7-847B-11E73EB123D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D3B68C2-6E85-4A69-A55E-B6322968B8BA}"/>
              </a:ext>
            </a:extLst>
          </p:cNvPr>
          <p:cNvSpPr>
            <a:spLocks noGrp="1"/>
          </p:cNvSpPr>
          <p:nvPr>
            <p:ph type="sldNum" sz="quarter" idx="12"/>
          </p:nvPr>
        </p:nvSpPr>
        <p:spPr/>
        <p:txBody>
          <a:bodyPr/>
          <a:lstStyle/>
          <a:p>
            <a:fld id="{755139E0-670A-473F-B5C2-A84C9A8EFA3D}" type="slidenum">
              <a:rPr lang="zh-CN" altLang="en-US" smtClean="0"/>
              <a:t>‹#›</a:t>
            </a:fld>
            <a:endParaRPr lang="zh-CN" altLang="en-US"/>
          </a:p>
        </p:txBody>
      </p:sp>
    </p:spTree>
    <p:extLst>
      <p:ext uri="{BB962C8B-B14F-4D97-AF65-F5344CB8AC3E}">
        <p14:creationId xmlns:p14="http://schemas.microsoft.com/office/powerpoint/2010/main" val="735670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CC3349-4F60-46F2-94FE-38E8C1B994F6}"/>
              </a:ext>
            </a:extLst>
          </p:cNvPr>
          <p:cNvSpPr>
            <a:spLocks noGrp="1"/>
          </p:cNvSpPr>
          <p:nvPr>
            <p:ph type="dt" sz="half" idx="10"/>
          </p:nvPr>
        </p:nvSpPr>
        <p:spPr/>
        <p:txBody>
          <a:bodyPr/>
          <a:lstStyle/>
          <a:p>
            <a:fld id="{9BB7E48E-5BCD-468A-9048-86389D251896}" type="datetime1">
              <a:rPr lang="zh-CN" altLang="en-US" smtClean="0"/>
              <a:t>2022/5/25</a:t>
            </a:fld>
            <a:endParaRPr lang="zh-CN" altLang="en-US"/>
          </a:p>
        </p:txBody>
      </p:sp>
      <p:sp>
        <p:nvSpPr>
          <p:cNvPr id="3" name="页脚占位符 2">
            <a:extLst>
              <a:ext uri="{FF2B5EF4-FFF2-40B4-BE49-F238E27FC236}">
                <a16:creationId xmlns:a16="http://schemas.microsoft.com/office/drawing/2014/main" id="{4D967E87-2231-466C-A8DF-49AFFD0BE7F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DEBB22-7697-48C7-8E00-55836EDCEC8D}"/>
              </a:ext>
            </a:extLst>
          </p:cNvPr>
          <p:cNvSpPr>
            <a:spLocks noGrp="1"/>
          </p:cNvSpPr>
          <p:nvPr>
            <p:ph type="sldNum" sz="quarter" idx="12"/>
          </p:nvPr>
        </p:nvSpPr>
        <p:spPr/>
        <p:txBody>
          <a:bodyPr/>
          <a:lstStyle/>
          <a:p>
            <a:fld id="{755139E0-670A-473F-B5C2-A84C9A8EFA3D}" type="slidenum">
              <a:rPr lang="zh-CN" altLang="en-US" smtClean="0"/>
              <a:t>‹#›</a:t>
            </a:fld>
            <a:endParaRPr lang="zh-CN" altLang="en-US"/>
          </a:p>
        </p:txBody>
      </p:sp>
    </p:spTree>
    <p:extLst>
      <p:ext uri="{BB962C8B-B14F-4D97-AF65-F5344CB8AC3E}">
        <p14:creationId xmlns:p14="http://schemas.microsoft.com/office/powerpoint/2010/main" val="3310806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DE0C7F-7F12-4D49-9088-5841E6939B2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A967DB9-2AA1-4A0E-AAD0-DE4A9C703D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3510634-38D5-4F9C-8929-34DFDDC125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9787A08-3D1D-44C2-91E9-C9266CB0C16C}"/>
              </a:ext>
            </a:extLst>
          </p:cNvPr>
          <p:cNvSpPr>
            <a:spLocks noGrp="1"/>
          </p:cNvSpPr>
          <p:nvPr>
            <p:ph type="dt" sz="half" idx="10"/>
          </p:nvPr>
        </p:nvSpPr>
        <p:spPr/>
        <p:txBody>
          <a:bodyPr/>
          <a:lstStyle/>
          <a:p>
            <a:fld id="{0C45ECC8-D3B2-4EE9-99BB-FB5FFABC6788}" type="datetime1">
              <a:rPr lang="zh-CN" altLang="en-US" smtClean="0"/>
              <a:t>2022/5/25</a:t>
            </a:fld>
            <a:endParaRPr lang="zh-CN" altLang="en-US"/>
          </a:p>
        </p:txBody>
      </p:sp>
      <p:sp>
        <p:nvSpPr>
          <p:cNvPr id="6" name="页脚占位符 5">
            <a:extLst>
              <a:ext uri="{FF2B5EF4-FFF2-40B4-BE49-F238E27FC236}">
                <a16:creationId xmlns:a16="http://schemas.microsoft.com/office/drawing/2014/main" id="{EF5C1582-1557-4901-B23C-80C2208670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26CA44D-F04F-47E0-AF58-DF01E7B37D86}"/>
              </a:ext>
            </a:extLst>
          </p:cNvPr>
          <p:cNvSpPr>
            <a:spLocks noGrp="1"/>
          </p:cNvSpPr>
          <p:nvPr>
            <p:ph type="sldNum" sz="quarter" idx="12"/>
          </p:nvPr>
        </p:nvSpPr>
        <p:spPr/>
        <p:txBody>
          <a:bodyPr/>
          <a:lstStyle/>
          <a:p>
            <a:fld id="{755139E0-670A-473F-B5C2-A84C9A8EFA3D}" type="slidenum">
              <a:rPr lang="zh-CN" altLang="en-US" smtClean="0"/>
              <a:t>‹#›</a:t>
            </a:fld>
            <a:endParaRPr lang="zh-CN" altLang="en-US"/>
          </a:p>
        </p:txBody>
      </p:sp>
    </p:spTree>
    <p:extLst>
      <p:ext uri="{BB962C8B-B14F-4D97-AF65-F5344CB8AC3E}">
        <p14:creationId xmlns:p14="http://schemas.microsoft.com/office/powerpoint/2010/main" val="3304145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B362EA-F19D-4359-BCCD-B26829927A2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479E9E8-46DE-4BFA-947B-350DF7F006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CBDC3D7-F36D-48E9-81A3-714A3506B3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724E6F6-5A36-464F-A7BE-5A84DCFFA331}"/>
              </a:ext>
            </a:extLst>
          </p:cNvPr>
          <p:cNvSpPr>
            <a:spLocks noGrp="1"/>
          </p:cNvSpPr>
          <p:nvPr>
            <p:ph type="dt" sz="half" idx="10"/>
          </p:nvPr>
        </p:nvSpPr>
        <p:spPr/>
        <p:txBody>
          <a:bodyPr/>
          <a:lstStyle/>
          <a:p>
            <a:fld id="{7A645255-FD31-4EB8-9EB0-3F758FB8ECF5}" type="datetime1">
              <a:rPr lang="zh-CN" altLang="en-US" smtClean="0"/>
              <a:t>2022/5/25</a:t>
            </a:fld>
            <a:endParaRPr lang="zh-CN" altLang="en-US"/>
          </a:p>
        </p:txBody>
      </p:sp>
      <p:sp>
        <p:nvSpPr>
          <p:cNvPr id="6" name="页脚占位符 5">
            <a:extLst>
              <a:ext uri="{FF2B5EF4-FFF2-40B4-BE49-F238E27FC236}">
                <a16:creationId xmlns:a16="http://schemas.microsoft.com/office/drawing/2014/main" id="{0B0A1AD6-7579-4593-9666-E1CF086AA1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DFB8B4-1501-4933-AC7F-A86D36842752}"/>
              </a:ext>
            </a:extLst>
          </p:cNvPr>
          <p:cNvSpPr>
            <a:spLocks noGrp="1"/>
          </p:cNvSpPr>
          <p:nvPr>
            <p:ph type="sldNum" sz="quarter" idx="12"/>
          </p:nvPr>
        </p:nvSpPr>
        <p:spPr/>
        <p:txBody>
          <a:bodyPr/>
          <a:lstStyle/>
          <a:p>
            <a:fld id="{755139E0-670A-473F-B5C2-A84C9A8EFA3D}" type="slidenum">
              <a:rPr lang="zh-CN" altLang="en-US" smtClean="0"/>
              <a:t>‹#›</a:t>
            </a:fld>
            <a:endParaRPr lang="zh-CN" altLang="en-US"/>
          </a:p>
        </p:txBody>
      </p:sp>
    </p:spTree>
    <p:extLst>
      <p:ext uri="{BB962C8B-B14F-4D97-AF65-F5344CB8AC3E}">
        <p14:creationId xmlns:p14="http://schemas.microsoft.com/office/powerpoint/2010/main" val="1283861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4E57F01-83C7-4F76-991C-7413F473D8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4E92C93-1C1D-4FB9-8AFD-BF74413DBE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D85BDBA-4045-47AB-88B2-6F63E5A64D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4DD0D-0C6B-46B5-BC37-F044C5DE80D9}" type="datetime1">
              <a:rPr lang="zh-CN" altLang="en-US" smtClean="0"/>
              <a:t>2022/5/25</a:t>
            </a:fld>
            <a:endParaRPr lang="zh-CN" altLang="en-US"/>
          </a:p>
        </p:txBody>
      </p:sp>
      <p:sp>
        <p:nvSpPr>
          <p:cNvPr id="5" name="页脚占位符 4">
            <a:extLst>
              <a:ext uri="{FF2B5EF4-FFF2-40B4-BE49-F238E27FC236}">
                <a16:creationId xmlns:a16="http://schemas.microsoft.com/office/drawing/2014/main" id="{D78F4D19-79BB-4FFD-AC4E-AE18E73738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B069F8B-51A3-4F56-AB54-E889316368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139E0-670A-473F-B5C2-A84C9A8EFA3D}" type="slidenum">
              <a:rPr lang="zh-CN" altLang="en-US" smtClean="0"/>
              <a:t>‹#›</a:t>
            </a:fld>
            <a:endParaRPr lang="zh-CN" altLang="en-US"/>
          </a:p>
        </p:txBody>
      </p:sp>
    </p:spTree>
    <p:extLst>
      <p:ext uri="{BB962C8B-B14F-4D97-AF65-F5344CB8AC3E}">
        <p14:creationId xmlns:p14="http://schemas.microsoft.com/office/powerpoint/2010/main" val="1529556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30A105-3C29-47CB-9E61-1A99C8970E57}"/>
              </a:ext>
            </a:extLst>
          </p:cNvPr>
          <p:cNvSpPr>
            <a:spLocks noGrp="1"/>
          </p:cNvSpPr>
          <p:nvPr>
            <p:ph type="ctrTitle"/>
          </p:nvPr>
        </p:nvSpPr>
        <p:spPr>
          <a:xfrm>
            <a:off x="1339361" y="2765181"/>
            <a:ext cx="9774116" cy="1483336"/>
          </a:xfrm>
        </p:spPr>
        <p:txBody>
          <a:bodyPr>
            <a:noAutofit/>
          </a:bodyPr>
          <a:lstStyle/>
          <a:p>
            <a:pPr>
              <a:lnSpc>
                <a:spcPct val="100000"/>
              </a:lnSpc>
            </a:pPr>
            <a:r>
              <a:rPr lang="en-US" altLang="zh-CN" sz="3200" dirty="0">
                <a:latin typeface="Microsoft JhengHei" panose="020B0604030504040204" pitchFamily="34" charset="-120"/>
                <a:ea typeface="微软雅黑" panose="020B0503020204020204" pitchFamily="34" charset="-122"/>
                <a:sym typeface="Microsoft JhengHei" panose="020B0604030504040204" pitchFamily="34" charset="-120"/>
              </a:rPr>
              <a:t>The Origin of Tropospheric Air Masses and Related Transport Processes Inferred from FTIR Measurements and Model Simulations in Western Pacific and South America</a:t>
            </a:r>
            <a:endParaRPr lang="zh-CN" altLang="en-US" sz="3200"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6" name="文本框 5">
            <a:extLst>
              <a:ext uri="{FF2B5EF4-FFF2-40B4-BE49-F238E27FC236}">
                <a16:creationId xmlns:a16="http://schemas.microsoft.com/office/drawing/2014/main" id="{5B8BA51C-5F40-10B2-A9E5-831008C19E6B}"/>
              </a:ext>
            </a:extLst>
          </p:cNvPr>
          <p:cNvSpPr txBox="1"/>
          <p:nvPr/>
        </p:nvSpPr>
        <p:spPr>
          <a:xfrm>
            <a:off x="2222854" y="4675404"/>
            <a:ext cx="8226804" cy="1426416"/>
          </a:xfrm>
          <a:prstGeom prst="rect">
            <a:avLst/>
          </a:prstGeom>
          <a:noFill/>
        </p:spPr>
        <p:txBody>
          <a:bodyPr wrap="none" rtlCol="0">
            <a:spAutoFit/>
          </a:bodyPr>
          <a:lstStyle/>
          <a:p>
            <a:pPr algn="ctr"/>
            <a:r>
              <a:rPr lang="en-US" altLang="zh-CN" b="1" dirty="0">
                <a:latin typeface="Microsoft JhengHei" panose="020B0604030504040204" pitchFamily="34" charset="-120"/>
                <a:ea typeface="微软雅黑" panose="020B0503020204020204" pitchFamily="34" charset="-122"/>
                <a:sym typeface="Microsoft JhengHei" panose="020B0604030504040204" pitchFamily="34" charset="-120"/>
              </a:rPr>
              <a:t>Xiaoyu Sun, Mathias Palm, and Justus </a:t>
            </a:r>
            <a:r>
              <a:rPr lang="en-US" altLang="zh-CN" b="1" dirty="0" err="1">
                <a:latin typeface="Microsoft JhengHei" panose="020B0604030504040204" pitchFamily="34" charset="-120"/>
                <a:ea typeface="微软雅黑" panose="020B0503020204020204" pitchFamily="34" charset="-122"/>
                <a:sym typeface="Microsoft JhengHei" panose="020B0604030504040204" pitchFamily="34" charset="-120"/>
              </a:rPr>
              <a:t>Notholt</a:t>
            </a:r>
            <a:endParaRPr lang="en-US" altLang="zh-CN" b="1" dirty="0">
              <a:latin typeface="Microsoft JhengHei" panose="020B0604030504040204" pitchFamily="34" charset="-120"/>
              <a:ea typeface="微软雅黑" panose="020B0503020204020204" pitchFamily="34" charset="-122"/>
              <a:sym typeface="Microsoft JhengHei" panose="020B0604030504040204" pitchFamily="34" charset="-120"/>
            </a:endParaRPr>
          </a:p>
          <a:p>
            <a:pPr algn="ctr"/>
            <a:r>
              <a:rPr lang="en-US" altLang="zh-CN" i="1" dirty="0">
                <a:latin typeface="Microsoft JhengHei" panose="020B0604030504040204" pitchFamily="34" charset="-120"/>
                <a:ea typeface="微软雅黑" panose="020B0503020204020204" pitchFamily="34" charset="-122"/>
                <a:sym typeface="Microsoft JhengHei" panose="020B0604030504040204" pitchFamily="34" charset="-120"/>
              </a:rPr>
              <a:t>Institute of Environmental Physics, University of Bremen, Bremen, Germany</a:t>
            </a:r>
          </a:p>
          <a:p>
            <a:pPr algn="ctr">
              <a:lnSpc>
                <a:spcPct val="150000"/>
              </a:lnSpc>
            </a:pPr>
            <a:endParaRPr lang="en-US" altLang="zh-CN" dirty="0">
              <a:latin typeface="Microsoft JhengHei" panose="020B0604030504040204" pitchFamily="34" charset="-120"/>
              <a:ea typeface="微软雅黑" panose="020B0503020204020204" pitchFamily="34" charset="-122"/>
              <a:sym typeface="Microsoft JhengHei" panose="020B0604030504040204" pitchFamily="34" charset="-120"/>
            </a:endParaRPr>
          </a:p>
          <a:p>
            <a:pPr algn="ctr">
              <a:lnSpc>
                <a:spcPct val="150000"/>
              </a:lnSpc>
            </a:pPr>
            <a:r>
              <a:rPr lang="en-US" altLang="zh-CN" dirty="0">
                <a:latin typeface="Microsoft JhengHei" panose="020B0604030504040204" pitchFamily="34" charset="-120"/>
                <a:ea typeface="微软雅黑" panose="020B0503020204020204" pitchFamily="34" charset="-122"/>
                <a:sym typeface="Microsoft JhengHei" panose="020B0604030504040204" pitchFamily="34" charset="-120"/>
              </a:rPr>
              <a:t>26.05.2022</a:t>
            </a:r>
          </a:p>
        </p:txBody>
      </p:sp>
      <p:pic>
        <p:nvPicPr>
          <p:cNvPr id="8" name="图片 7">
            <a:extLst>
              <a:ext uri="{FF2B5EF4-FFF2-40B4-BE49-F238E27FC236}">
                <a16:creationId xmlns:a16="http://schemas.microsoft.com/office/drawing/2014/main" id="{DA8C36A1-3139-16AE-2F3B-093FDAD52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0135" y="65889"/>
            <a:ext cx="2919046" cy="1181548"/>
          </a:xfrm>
          <a:prstGeom prst="rect">
            <a:avLst/>
          </a:prstGeom>
        </p:spPr>
      </p:pic>
      <p:sp>
        <p:nvSpPr>
          <p:cNvPr id="4" name="灯片编号占位符 3">
            <a:extLst>
              <a:ext uri="{FF2B5EF4-FFF2-40B4-BE49-F238E27FC236}">
                <a16:creationId xmlns:a16="http://schemas.microsoft.com/office/drawing/2014/main" id="{F8D42A77-39B3-5DFD-C9B2-44F7213D68C6}"/>
              </a:ext>
            </a:extLst>
          </p:cNvPr>
          <p:cNvSpPr>
            <a:spLocks noGrp="1"/>
          </p:cNvSpPr>
          <p:nvPr>
            <p:ph type="sldNum" sz="quarter" idx="12"/>
          </p:nvPr>
        </p:nvSpPr>
        <p:spPr/>
        <p:txBody>
          <a:bodyPr/>
          <a:lstStyle/>
          <a:p>
            <a:fld id="{755139E0-670A-473F-B5C2-A84C9A8EFA3D}" type="slidenum">
              <a:rPr lang="zh-CN" altLang="en-US" smtClean="0">
                <a:latin typeface="Microsoft JhengHei" panose="020B0604030504040204" pitchFamily="34" charset="-120"/>
                <a:ea typeface="微软雅黑" panose="020B0503020204020204" pitchFamily="34" charset="-122"/>
                <a:sym typeface="Microsoft JhengHei" panose="020B0604030504040204" pitchFamily="34" charset="-120"/>
              </a:rPr>
              <a:t>1</a:t>
            </a:fld>
            <a:endParaRPr lang="zh-CN" altLang="en-US">
              <a:latin typeface="Microsoft JhengHei" panose="020B0604030504040204" pitchFamily="34" charset="-120"/>
              <a:ea typeface="微软雅黑" panose="020B0503020204020204" pitchFamily="34" charset="-122"/>
              <a:sym typeface="Microsoft JhengHei" panose="020B0604030504040204" pitchFamily="34" charset="-120"/>
            </a:endParaRPr>
          </a:p>
        </p:txBody>
      </p:sp>
    </p:spTree>
    <p:extLst>
      <p:ext uri="{BB962C8B-B14F-4D97-AF65-F5344CB8AC3E}">
        <p14:creationId xmlns:p14="http://schemas.microsoft.com/office/powerpoint/2010/main" val="1948153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8C1A5F1-FDAD-7E48-FB0A-A28BFF553C4E}"/>
              </a:ext>
            </a:extLst>
          </p:cNvPr>
          <p:cNvSpPr txBox="1"/>
          <p:nvPr/>
        </p:nvSpPr>
        <p:spPr>
          <a:xfrm>
            <a:off x="2822332" y="2984989"/>
            <a:ext cx="6705105" cy="1323439"/>
          </a:xfrm>
          <a:prstGeom prst="rect">
            <a:avLst/>
          </a:prstGeom>
          <a:noFill/>
        </p:spPr>
        <p:txBody>
          <a:bodyPr wrap="none" rtlCol="0">
            <a:spAutoFit/>
          </a:bodyPr>
          <a:lstStyle/>
          <a:p>
            <a:r>
              <a:rPr lang="en-US" altLang="zh-CN" sz="4000" b="1" dirty="0">
                <a:solidFill>
                  <a:srgbClr val="0070C0"/>
                </a:solidFill>
                <a:latin typeface="Microsoft JhengHei" panose="020B0604030504040204" pitchFamily="34" charset="-120"/>
                <a:ea typeface="微软雅黑" panose="020B0503020204020204" pitchFamily="34" charset="-122"/>
                <a:sym typeface="Microsoft JhengHei" panose="020B0604030504040204" pitchFamily="34" charset="-120"/>
              </a:rPr>
              <a:t>Thanks for </a:t>
            </a:r>
            <a:r>
              <a:rPr lang="en-US" altLang="zh-CN" sz="4000" b="1" dirty="0">
                <a:solidFill>
                  <a:srgbClr val="006CBE"/>
                </a:solidFill>
                <a:latin typeface="Microsoft JhengHei" panose="020B0604030504040204" pitchFamily="34" charset="-120"/>
                <a:ea typeface="微软雅黑" panose="020B0503020204020204" pitchFamily="34" charset="-122"/>
                <a:sym typeface="Microsoft JhengHei" panose="020B0604030504040204" pitchFamily="34" charset="-120"/>
              </a:rPr>
              <a:t>your</a:t>
            </a:r>
            <a:r>
              <a:rPr lang="en-US" altLang="zh-CN" sz="4000" b="1" dirty="0">
                <a:solidFill>
                  <a:srgbClr val="0070C0"/>
                </a:solidFill>
                <a:latin typeface="Microsoft JhengHei" panose="020B0604030504040204" pitchFamily="34" charset="-120"/>
                <a:ea typeface="微软雅黑" panose="020B0503020204020204" pitchFamily="34" charset="-122"/>
                <a:sym typeface="Microsoft JhengHei" panose="020B0604030504040204" pitchFamily="34" charset="-120"/>
              </a:rPr>
              <a:t> attention!</a:t>
            </a:r>
          </a:p>
          <a:p>
            <a:endParaRPr lang="en-US" altLang="zh-CN" sz="2000" b="1" dirty="0">
              <a:solidFill>
                <a:srgbClr val="0070C0"/>
              </a:solidFill>
              <a:latin typeface="Microsoft JhengHei" panose="020B0604030504040204" pitchFamily="34" charset="-120"/>
              <a:ea typeface="微软雅黑" panose="020B0503020204020204" pitchFamily="34" charset="-122"/>
              <a:sym typeface="Microsoft JhengHei" panose="020B0604030504040204" pitchFamily="34" charset="-120"/>
            </a:endParaRPr>
          </a:p>
          <a:p>
            <a:r>
              <a:rPr lang="en-US" altLang="zh-CN" sz="2000" b="1" dirty="0">
                <a:solidFill>
                  <a:srgbClr val="0070C0"/>
                </a:solidFill>
                <a:latin typeface="Microsoft JhengHei" panose="020B0604030504040204" pitchFamily="34" charset="-120"/>
                <a:ea typeface="微软雅黑" panose="020B0503020204020204" pitchFamily="34" charset="-122"/>
                <a:sym typeface="Microsoft JhengHei" panose="020B0604030504040204" pitchFamily="34" charset="-120"/>
              </a:rPr>
              <a:t>xiaoyu_sun@iup.physik.uni-bremen.de</a:t>
            </a:r>
            <a:endParaRPr lang="zh-CN" altLang="en-US" sz="2000" b="1" dirty="0">
              <a:solidFill>
                <a:srgbClr val="0070C0"/>
              </a:solidFill>
              <a:latin typeface="Microsoft JhengHei" panose="020B0604030504040204" pitchFamily="34" charset="-120"/>
              <a:ea typeface="微软雅黑" panose="020B0503020204020204" pitchFamily="34" charset="-122"/>
              <a:sym typeface="Microsoft JhengHei" panose="020B0604030504040204" pitchFamily="34" charset="-120"/>
            </a:endParaRPr>
          </a:p>
        </p:txBody>
      </p:sp>
      <p:pic>
        <p:nvPicPr>
          <p:cNvPr id="3" name="图片 2">
            <a:extLst>
              <a:ext uri="{FF2B5EF4-FFF2-40B4-BE49-F238E27FC236}">
                <a16:creationId xmlns:a16="http://schemas.microsoft.com/office/drawing/2014/main" id="{D858131F-EBEA-DA69-FDCF-F8C7A839F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8736" y="74188"/>
            <a:ext cx="2919046" cy="1181548"/>
          </a:xfrm>
          <a:prstGeom prst="rect">
            <a:avLst/>
          </a:prstGeom>
        </p:spPr>
      </p:pic>
      <p:sp>
        <p:nvSpPr>
          <p:cNvPr id="5" name="灯片编号占位符 4">
            <a:extLst>
              <a:ext uri="{FF2B5EF4-FFF2-40B4-BE49-F238E27FC236}">
                <a16:creationId xmlns:a16="http://schemas.microsoft.com/office/drawing/2014/main" id="{DD27E4FA-65E5-0A56-736C-EBDA8F69DCB9}"/>
              </a:ext>
            </a:extLst>
          </p:cNvPr>
          <p:cNvSpPr>
            <a:spLocks noGrp="1"/>
          </p:cNvSpPr>
          <p:nvPr>
            <p:ph type="sldNum" sz="quarter" idx="12"/>
          </p:nvPr>
        </p:nvSpPr>
        <p:spPr/>
        <p:txBody>
          <a:bodyPr/>
          <a:lstStyle/>
          <a:p>
            <a:fld id="{755139E0-670A-473F-B5C2-A84C9A8EFA3D}" type="slidenum">
              <a:rPr lang="zh-CN" altLang="en-US" smtClean="0">
                <a:latin typeface="Microsoft JhengHei" panose="020B0604030504040204" pitchFamily="34" charset="-120"/>
                <a:ea typeface="微软雅黑" panose="020B0503020204020204" pitchFamily="34" charset="-122"/>
                <a:sym typeface="Microsoft JhengHei" panose="020B0604030504040204" pitchFamily="34" charset="-120"/>
              </a:rPr>
              <a:t>10</a:t>
            </a:fld>
            <a:endParaRPr lang="zh-CN" altLang="en-US">
              <a:latin typeface="Microsoft JhengHei" panose="020B0604030504040204" pitchFamily="34" charset="-120"/>
              <a:ea typeface="微软雅黑" panose="020B0503020204020204" pitchFamily="34" charset="-122"/>
              <a:sym typeface="Microsoft JhengHei" panose="020B0604030504040204" pitchFamily="34" charset="-120"/>
            </a:endParaRPr>
          </a:p>
        </p:txBody>
      </p:sp>
    </p:spTree>
    <p:extLst>
      <p:ext uri="{BB962C8B-B14F-4D97-AF65-F5344CB8AC3E}">
        <p14:creationId xmlns:p14="http://schemas.microsoft.com/office/powerpoint/2010/main" val="1899164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D66C99F-D0CA-69A2-83DC-5F40A29C8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41" y="2128018"/>
            <a:ext cx="5587980" cy="2870701"/>
          </a:xfrm>
          <a:prstGeom prst="rect">
            <a:avLst/>
          </a:prstGeom>
        </p:spPr>
      </p:pic>
      <p:pic>
        <p:nvPicPr>
          <p:cNvPr id="14" name="图片 13">
            <a:extLst>
              <a:ext uri="{FF2B5EF4-FFF2-40B4-BE49-F238E27FC236}">
                <a16:creationId xmlns:a16="http://schemas.microsoft.com/office/drawing/2014/main" id="{3CC9DF8A-23CC-FFC4-3A3C-DDB74AA8BF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0135" y="65889"/>
            <a:ext cx="2919046" cy="1181548"/>
          </a:xfrm>
          <a:prstGeom prst="rect">
            <a:avLst/>
          </a:prstGeom>
        </p:spPr>
      </p:pic>
      <p:sp>
        <p:nvSpPr>
          <p:cNvPr id="8" name="文本框 7">
            <a:extLst>
              <a:ext uri="{FF2B5EF4-FFF2-40B4-BE49-F238E27FC236}">
                <a16:creationId xmlns:a16="http://schemas.microsoft.com/office/drawing/2014/main" id="{A7B7817A-5C13-5E12-FC73-8721841C9321}"/>
              </a:ext>
            </a:extLst>
          </p:cNvPr>
          <p:cNvSpPr txBox="1"/>
          <p:nvPr/>
        </p:nvSpPr>
        <p:spPr>
          <a:xfrm>
            <a:off x="5665176" y="1405698"/>
            <a:ext cx="6334083" cy="5032147"/>
          </a:xfrm>
          <a:prstGeom prst="rect">
            <a:avLst/>
          </a:prstGeom>
          <a:noFill/>
        </p:spPr>
        <p:txBody>
          <a:bodyPr wrap="square" rtlCol="0">
            <a:spAutoFit/>
          </a:bodyPr>
          <a:lstStyle/>
          <a:p>
            <a:pPr marL="285750" indent="-285750">
              <a:buFont typeface="Wingdings" panose="05000000000000000000" pitchFamily="2" charset="2"/>
              <a:buChar char="p"/>
            </a:pPr>
            <a:r>
              <a:rPr lang="en-US" altLang="zh-CN" b="1" dirty="0">
                <a:latin typeface="Microsoft JhengHei" panose="020B0604030504040204" pitchFamily="34" charset="-120"/>
                <a:ea typeface="微软雅黑" panose="020B0503020204020204" pitchFamily="34" charset="-122"/>
                <a:cs typeface="+mn-ea"/>
                <a:sym typeface="Microsoft JhengHei" panose="020B0604030504040204" pitchFamily="34" charset="-120"/>
              </a:rPr>
              <a:t>Koror, Palau (7.5°N,</a:t>
            </a:r>
            <a:r>
              <a:rPr lang="zh-CN" altLang="en-US" b="1" dirty="0">
                <a:latin typeface="Microsoft JhengHei" panose="020B0604030504040204" pitchFamily="34" charset="-120"/>
                <a:ea typeface="微软雅黑" panose="020B0503020204020204" pitchFamily="34" charset="-122"/>
                <a:cs typeface="+mn-ea"/>
                <a:sym typeface="Microsoft JhengHei" panose="020B0604030504040204" pitchFamily="34" charset="-120"/>
              </a:rPr>
              <a:t> </a:t>
            </a:r>
            <a:r>
              <a:rPr lang="en-US" altLang="zh-CN" b="1" dirty="0">
                <a:latin typeface="Microsoft JhengHei" panose="020B0604030504040204" pitchFamily="34" charset="-120"/>
                <a:ea typeface="微软雅黑" panose="020B0503020204020204" pitchFamily="34" charset="-122"/>
                <a:cs typeface="+mn-ea"/>
                <a:sym typeface="Microsoft JhengHei" panose="020B0604030504040204" pitchFamily="34" charset="-120"/>
              </a:rPr>
              <a:t>134.8°E)</a:t>
            </a:r>
          </a:p>
          <a:p>
            <a:pPr marL="285750" indent="-285750">
              <a:buFont typeface="Arial" panose="020B0604020202020204" pitchFamily="34" charset="0"/>
              <a:buChar char="•"/>
            </a:pPr>
            <a:endParaRPr lang="en-US" altLang="zh-CN" b="1" dirty="0">
              <a:latin typeface="Microsoft JhengHei" panose="020B0604030504040204" pitchFamily="34" charset="-120"/>
              <a:ea typeface="微软雅黑" panose="020B0503020204020204" pitchFamily="34" charset="-122"/>
              <a:cs typeface="+mn-ea"/>
              <a:sym typeface="Microsoft JhengHei" panose="020B0604030504040204" pitchFamily="34" charset="-120"/>
            </a:endParaRPr>
          </a:p>
          <a:p>
            <a:pPr marL="285750" indent="-285750">
              <a:lnSpc>
                <a:spcPct val="150000"/>
              </a:lnSpc>
              <a:buFont typeface="Arial" panose="020B0604020202020204" pitchFamily="34" charset="0"/>
              <a:buChar char="•"/>
            </a:pPr>
            <a:r>
              <a:rPr lang="en-US" altLang="zh-CN" sz="1600" dirty="0">
                <a:latin typeface="Microsoft JhengHei" panose="020B0604030504040204" pitchFamily="34" charset="-120"/>
                <a:ea typeface="微软雅黑" panose="020B0503020204020204" pitchFamily="34" charset="-122"/>
                <a:cs typeface="+mn-ea"/>
                <a:sym typeface="Microsoft JhengHei" panose="020B0604030504040204" pitchFamily="34" charset="-120"/>
              </a:rPr>
              <a:t>Located in the Western Pacific (WP) region, considered as the major transport pathway from the troposphere into the stratosphere during Northern Hemispheric (NH) winter</a:t>
            </a:r>
          </a:p>
          <a:p>
            <a:pPr>
              <a:lnSpc>
                <a:spcPct val="150000"/>
              </a:lnSpc>
            </a:pPr>
            <a:endParaRPr lang="en-US" altLang="zh-CN" sz="1600" dirty="0">
              <a:latin typeface="Microsoft JhengHei" panose="020B0604030504040204" pitchFamily="34" charset="-120"/>
              <a:ea typeface="微软雅黑" panose="020B0503020204020204" pitchFamily="34" charset="-122"/>
              <a:cs typeface="+mn-ea"/>
              <a:sym typeface="Microsoft JhengHei" panose="020B0604030504040204" pitchFamily="34" charset="-120"/>
            </a:endParaRPr>
          </a:p>
          <a:p>
            <a:pPr marL="285750" indent="-285750">
              <a:lnSpc>
                <a:spcPct val="150000"/>
              </a:lnSpc>
              <a:buFont typeface="Wingdings" panose="05000000000000000000" pitchFamily="2" charset="2"/>
              <a:buChar char="p"/>
            </a:pPr>
            <a:r>
              <a:rPr lang="en-US" altLang="zh-CN" b="1" dirty="0">
                <a:latin typeface="Microsoft JhengHei" panose="020B0604030504040204" pitchFamily="34" charset="-120"/>
                <a:ea typeface="微软雅黑" panose="020B0503020204020204" pitchFamily="34" charset="-122"/>
                <a:cs typeface="+mn-ea"/>
                <a:sym typeface="Microsoft JhengHei" panose="020B0604030504040204" pitchFamily="34" charset="-120"/>
              </a:rPr>
              <a:t>Paramaribo, Suriname (5.8°N, 55.2°W)</a:t>
            </a:r>
          </a:p>
          <a:p>
            <a:pPr marL="285750" indent="-285750">
              <a:lnSpc>
                <a:spcPct val="150000"/>
              </a:lnSpc>
              <a:buFont typeface="Arial" panose="020B0604020202020204" pitchFamily="34" charset="0"/>
              <a:buChar char="•"/>
            </a:pPr>
            <a:r>
              <a:rPr lang="en-US" altLang="zh-CN" sz="1600" dirty="0">
                <a:latin typeface="Microsoft JhengHei" panose="020B0604030504040204" pitchFamily="34" charset="-120"/>
                <a:ea typeface="微软雅黑" panose="020B0503020204020204" pitchFamily="34" charset="-122"/>
                <a:cs typeface="+mn-ea"/>
                <a:sym typeface="Microsoft JhengHei" panose="020B0604030504040204" pitchFamily="34" charset="-120"/>
              </a:rPr>
              <a:t>Located in tropical South America</a:t>
            </a:r>
          </a:p>
          <a:p>
            <a:pPr>
              <a:lnSpc>
                <a:spcPct val="150000"/>
              </a:lnSpc>
            </a:pPr>
            <a:r>
              <a:rPr lang="en-US" altLang="zh-CN" sz="1600" dirty="0">
                <a:latin typeface="Microsoft JhengHei" panose="020B0604030504040204" pitchFamily="34" charset="-120"/>
                <a:ea typeface="微软雅黑" panose="020B0503020204020204" pitchFamily="34" charset="-122"/>
                <a:cs typeface="+mn-ea"/>
                <a:sym typeface="Microsoft JhengHei" panose="020B0604030504040204" pitchFamily="34" charset="-120"/>
              </a:rPr>
              <a:t>      In comparison to Palau, a tropical site out of WP</a:t>
            </a:r>
          </a:p>
          <a:p>
            <a:pPr>
              <a:lnSpc>
                <a:spcPct val="150000"/>
              </a:lnSpc>
            </a:pPr>
            <a:endParaRPr lang="en-US" altLang="zh-CN" sz="1600" dirty="0">
              <a:latin typeface="Microsoft JhengHei" panose="020B0604030504040204" pitchFamily="34" charset="-120"/>
              <a:ea typeface="微软雅黑" panose="020B0503020204020204" pitchFamily="34" charset="-122"/>
              <a:cs typeface="+mn-ea"/>
              <a:sym typeface="Microsoft JhengHei" panose="020B0604030504040204" pitchFamily="34" charset="-120"/>
            </a:endParaRPr>
          </a:p>
          <a:p>
            <a:pPr marL="285750" indent="-285750">
              <a:lnSpc>
                <a:spcPct val="150000"/>
              </a:lnSpc>
              <a:buFont typeface="Wingdings" panose="05000000000000000000" pitchFamily="2" charset="2"/>
              <a:buChar char="Ø"/>
            </a:pPr>
            <a:r>
              <a:rPr lang="en-US" altLang="zh-CN" sz="1600" dirty="0">
                <a:latin typeface="Microsoft JhengHei" panose="020B0604030504040204" pitchFamily="34" charset="-120"/>
                <a:ea typeface="微软雅黑" panose="020B0503020204020204" pitchFamily="34" charset="-122"/>
                <a:cs typeface="+mn-ea"/>
                <a:sym typeface="Microsoft JhengHei" panose="020B0604030504040204" pitchFamily="34" charset="-120"/>
              </a:rPr>
              <a:t>Instrument: Bruker IFS 120</a:t>
            </a:r>
          </a:p>
          <a:p>
            <a:pPr marL="285750" indent="-285750">
              <a:lnSpc>
                <a:spcPct val="150000"/>
              </a:lnSpc>
              <a:buFont typeface="Wingdings" panose="05000000000000000000" pitchFamily="2" charset="2"/>
              <a:buChar char="Ø"/>
            </a:pPr>
            <a:r>
              <a:rPr lang="en-US" altLang="zh-CN" sz="1600" dirty="0">
                <a:latin typeface="Microsoft JhengHei" panose="020B0604030504040204" pitchFamily="34" charset="-120"/>
                <a:ea typeface="微软雅黑" panose="020B0503020204020204" pitchFamily="34" charset="-122"/>
                <a:cs typeface="+mn-ea"/>
                <a:sym typeface="Microsoft JhengHei" panose="020B0604030504040204" pitchFamily="34" charset="-120"/>
              </a:rPr>
              <a:t>The observations are part of the Network for the Detection of Atmospheric Composition Change (NDACC)</a:t>
            </a:r>
          </a:p>
          <a:p>
            <a:endParaRPr lang="zh-CN" altLang="en-US" dirty="0">
              <a:latin typeface="Microsoft JhengHei" panose="020B0604030504040204" pitchFamily="34" charset="-120"/>
              <a:ea typeface="微软雅黑" panose="020B0503020204020204" pitchFamily="34" charset="-122"/>
              <a:cs typeface="+mn-ea"/>
              <a:sym typeface="Microsoft JhengHei" panose="020B0604030504040204" pitchFamily="34" charset="-120"/>
            </a:endParaRPr>
          </a:p>
        </p:txBody>
      </p:sp>
      <p:sp>
        <p:nvSpPr>
          <p:cNvPr id="7" name="文本框 6">
            <a:extLst>
              <a:ext uri="{FF2B5EF4-FFF2-40B4-BE49-F238E27FC236}">
                <a16:creationId xmlns:a16="http://schemas.microsoft.com/office/drawing/2014/main" id="{00EB41D0-426B-BBCD-8D57-A346AA63F972}"/>
              </a:ext>
            </a:extLst>
          </p:cNvPr>
          <p:cNvSpPr txBox="1"/>
          <p:nvPr/>
        </p:nvSpPr>
        <p:spPr>
          <a:xfrm>
            <a:off x="243534" y="366242"/>
            <a:ext cx="3929537" cy="523220"/>
          </a:xfrm>
          <a:prstGeom prst="rect">
            <a:avLst/>
          </a:prstGeom>
          <a:noFill/>
        </p:spPr>
        <p:txBody>
          <a:bodyPr wrap="none" rtlCol="0">
            <a:spAutoFit/>
          </a:bodyPr>
          <a:lstStyle/>
          <a:p>
            <a:r>
              <a:rPr lang="en-US" altLang="zh-CN" sz="2800" b="1" dirty="0">
                <a:latin typeface="Microsoft JhengHei" panose="020B0604030504040204" pitchFamily="34" charset="-120"/>
                <a:ea typeface="微软雅黑" panose="020B0503020204020204" pitchFamily="34" charset="-122"/>
                <a:sym typeface="Microsoft JhengHei" panose="020B0604030504040204" pitchFamily="34" charset="-120"/>
              </a:rPr>
              <a:t>Sites and Instruments</a:t>
            </a:r>
            <a:endParaRPr lang="zh-CN" altLang="en-US" sz="2800" b="1"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3" name="灯片编号占位符 2">
            <a:extLst>
              <a:ext uri="{FF2B5EF4-FFF2-40B4-BE49-F238E27FC236}">
                <a16:creationId xmlns:a16="http://schemas.microsoft.com/office/drawing/2014/main" id="{58254E0E-7DC3-19CA-C173-894079FBCC8E}"/>
              </a:ext>
            </a:extLst>
          </p:cNvPr>
          <p:cNvSpPr>
            <a:spLocks noGrp="1"/>
          </p:cNvSpPr>
          <p:nvPr>
            <p:ph type="sldNum" sz="quarter" idx="12"/>
          </p:nvPr>
        </p:nvSpPr>
        <p:spPr/>
        <p:txBody>
          <a:bodyPr/>
          <a:lstStyle/>
          <a:p>
            <a:fld id="{755139E0-670A-473F-B5C2-A84C9A8EFA3D}" type="slidenum">
              <a:rPr lang="zh-CN" altLang="en-US" smtClean="0">
                <a:latin typeface="Microsoft JhengHei" panose="020B0604030504040204" pitchFamily="34" charset="-120"/>
                <a:ea typeface="微软雅黑" panose="020B0503020204020204" pitchFamily="34" charset="-122"/>
                <a:sym typeface="Microsoft JhengHei" panose="020B0604030504040204" pitchFamily="34" charset="-120"/>
              </a:rPr>
              <a:t>2</a:t>
            </a:fld>
            <a:endParaRPr lang="zh-CN" altLang="en-US">
              <a:latin typeface="Microsoft JhengHei" panose="020B0604030504040204" pitchFamily="34" charset="-120"/>
              <a:ea typeface="微软雅黑" panose="020B0503020204020204" pitchFamily="34" charset="-122"/>
              <a:sym typeface="Microsoft JhengHei" panose="020B0604030504040204" pitchFamily="34" charset="-120"/>
            </a:endParaRPr>
          </a:p>
        </p:txBody>
      </p:sp>
    </p:spTree>
    <p:extLst>
      <p:ext uri="{BB962C8B-B14F-4D97-AF65-F5344CB8AC3E}">
        <p14:creationId xmlns:p14="http://schemas.microsoft.com/office/powerpoint/2010/main" val="1281447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3740E89-AF35-D655-58EE-32A119E1F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506" y="1427486"/>
            <a:ext cx="4882500" cy="4003028"/>
          </a:xfrm>
          <a:prstGeom prst="rect">
            <a:avLst/>
          </a:prstGeom>
        </p:spPr>
      </p:pic>
      <p:sp>
        <p:nvSpPr>
          <p:cNvPr id="5" name="文本框 4">
            <a:extLst>
              <a:ext uri="{FF2B5EF4-FFF2-40B4-BE49-F238E27FC236}">
                <a16:creationId xmlns:a16="http://schemas.microsoft.com/office/drawing/2014/main" id="{93A8BBC7-5EBD-ED39-E0ED-3FC1F03D86EC}"/>
              </a:ext>
            </a:extLst>
          </p:cNvPr>
          <p:cNvSpPr txBox="1"/>
          <p:nvPr/>
        </p:nvSpPr>
        <p:spPr>
          <a:xfrm>
            <a:off x="243534" y="366242"/>
            <a:ext cx="5739263" cy="523220"/>
          </a:xfrm>
          <a:prstGeom prst="rect">
            <a:avLst/>
          </a:prstGeom>
          <a:noFill/>
        </p:spPr>
        <p:txBody>
          <a:bodyPr wrap="none" rtlCol="0">
            <a:spAutoFit/>
          </a:bodyPr>
          <a:lstStyle/>
          <a:p>
            <a:r>
              <a:rPr lang="en-US" altLang="zh-CN" sz="2800" b="1" dirty="0">
                <a:latin typeface="Microsoft JhengHei" panose="020B0604030504040204" pitchFamily="34" charset="-120"/>
                <a:ea typeface="微软雅黑" panose="020B0503020204020204" pitchFamily="34" charset="-122"/>
                <a:sym typeface="Microsoft JhengHei" panose="020B0604030504040204" pitchFamily="34" charset="-120"/>
              </a:rPr>
              <a:t>The Inter-hemispheric exchange</a:t>
            </a:r>
            <a:endParaRPr lang="zh-CN" altLang="en-US" sz="2800" b="1"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6" name="文本框 5">
            <a:extLst>
              <a:ext uri="{FF2B5EF4-FFF2-40B4-BE49-F238E27FC236}">
                <a16:creationId xmlns:a16="http://schemas.microsoft.com/office/drawing/2014/main" id="{F885242E-2E00-F00B-A830-26546D17FE73}"/>
              </a:ext>
            </a:extLst>
          </p:cNvPr>
          <p:cNvSpPr txBox="1"/>
          <p:nvPr/>
        </p:nvSpPr>
        <p:spPr>
          <a:xfrm>
            <a:off x="566211" y="1033276"/>
            <a:ext cx="5046190" cy="394595"/>
          </a:xfrm>
          <a:prstGeom prst="rect">
            <a:avLst/>
          </a:prstGeom>
          <a:noFill/>
        </p:spPr>
        <p:txBody>
          <a:bodyPr wrap="none" rtlCol="0">
            <a:spAutoFit/>
          </a:bodyPr>
          <a:lstStyle/>
          <a:p>
            <a:pPr>
              <a:lnSpc>
                <a:spcPct val="120000"/>
              </a:lnSpc>
            </a:pPr>
            <a:r>
              <a:rPr lang="en-US" altLang="zh-CN" dirty="0">
                <a:latin typeface="Microsoft JhengHei" panose="020B0604030504040204" pitchFamily="34" charset="-120"/>
                <a:ea typeface="微软雅黑" panose="020B0503020204020204" pitchFamily="34" charset="-122"/>
                <a:cs typeface="+mn-ea"/>
                <a:sym typeface="Microsoft JhengHei" panose="020B0604030504040204" pitchFamily="34" charset="-120"/>
              </a:rPr>
              <a:t>The chemical equator found in the WP by CO</a:t>
            </a:r>
            <a:endParaRPr lang="zh-CN" altLang="en-US" dirty="0">
              <a:latin typeface="Microsoft JhengHei" panose="020B0604030504040204" pitchFamily="34" charset="-120"/>
              <a:ea typeface="微软雅黑" panose="020B0503020204020204" pitchFamily="34" charset="-122"/>
              <a:cs typeface="+mn-ea"/>
              <a:sym typeface="Microsoft JhengHei" panose="020B0604030504040204" pitchFamily="34" charset="-120"/>
            </a:endParaRPr>
          </a:p>
        </p:txBody>
      </p:sp>
      <p:sp>
        <p:nvSpPr>
          <p:cNvPr id="7" name="文本框 6">
            <a:extLst>
              <a:ext uri="{FF2B5EF4-FFF2-40B4-BE49-F238E27FC236}">
                <a16:creationId xmlns:a16="http://schemas.microsoft.com/office/drawing/2014/main" id="{6141E2E6-B572-2216-7ABE-08314EF0EF58}"/>
              </a:ext>
            </a:extLst>
          </p:cNvPr>
          <p:cNvSpPr txBox="1"/>
          <p:nvPr/>
        </p:nvSpPr>
        <p:spPr>
          <a:xfrm>
            <a:off x="418293" y="5430514"/>
            <a:ext cx="5242918" cy="1620059"/>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altLang="zh-CN" sz="1400" dirty="0">
                <a:latin typeface="Microsoft JhengHei" panose="020B0604030504040204" pitchFamily="34" charset="-120"/>
                <a:ea typeface="微软雅黑" panose="020B0503020204020204" pitchFamily="34" charset="-122"/>
                <a:cs typeface="+mn-ea"/>
                <a:sym typeface="Microsoft JhengHei" panose="020B0604030504040204" pitchFamily="34" charset="-120"/>
              </a:rPr>
              <a:t>CO modeled using the p-TOMCAT chemical transport model. </a:t>
            </a:r>
          </a:p>
          <a:p>
            <a:pPr marL="285750" indent="-285750">
              <a:lnSpc>
                <a:spcPct val="120000"/>
              </a:lnSpc>
              <a:buFont typeface="Arial" panose="020B0604020202020204" pitchFamily="34" charset="0"/>
              <a:buChar char="•"/>
            </a:pPr>
            <a:r>
              <a:rPr lang="en-US" altLang="zh-CN" sz="1400" dirty="0">
                <a:latin typeface="Microsoft JhengHei" panose="020B0604030504040204" pitchFamily="34" charset="-120"/>
                <a:ea typeface="微软雅黑" panose="020B0503020204020204" pitchFamily="34" charset="-122"/>
                <a:cs typeface="+mn-ea"/>
                <a:sym typeface="Microsoft JhengHei" panose="020B0604030504040204" pitchFamily="34" charset="-120"/>
              </a:rPr>
              <a:t>The model captures the difference in CO concentration on both sides of the chemical equator. </a:t>
            </a:r>
          </a:p>
          <a:p>
            <a:pPr marL="285750" indent="-285750">
              <a:lnSpc>
                <a:spcPct val="120000"/>
              </a:lnSpc>
              <a:buFont typeface="Arial" panose="020B0604020202020204" pitchFamily="34" charset="0"/>
              <a:buChar char="•"/>
            </a:pPr>
            <a:endParaRPr lang="en-US" altLang="zh-CN" sz="1400" dirty="0">
              <a:latin typeface="Microsoft JhengHei" panose="020B0604030504040204" pitchFamily="34" charset="-120"/>
              <a:ea typeface="微软雅黑" panose="020B0503020204020204" pitchFamily="34" charset="-122"/>
              <a:cs typeface="+mn-ea"/>
              <a:sym typeface="Microsoft JhengHei" panose="020B0604030504040204" pitchFamily="34" charset="-120"/>
            </a:endParaRPr>
          </a:p>
          <a:p>
            <a:pPr>
              <a:lnSpc>
                <a:spcPct val="120000"/>
              </a:lnSpc>
            </a:pPr>
            <a:endParaRPr lang="zh-CN" altLang="en-US" sz="1400" dirty="0">
              <a:latin typeface="Microsoft JhengHei" panose="020B0604030504040204" pitchFamily="34" charset="-120"/>
              <a:ea typeface="微软雅黑" panose="020B0503020204020204" pitchFamily="34" charset="-122"/>
              <a:cs typeface="+mn-ea"/>
              <a:sym typeface="Microsoft JhengHei" panose="020B0604030504040204" pitchFamily="34" charset="-120"/>
            </a:endParaRPr>
          </a:p>
        </p:txBody>
      </p:sp>
      <p:sp>
        <p:nvSpPr>
          <p:cNvPr id="9" name="文本框 8">
            <a:extLst>
              <a:ext uri="{FF2B5EF4-FFF2-40B4-BE49-F238E27FC236}">
                <a16:creationId xmlns:a16="http://schemas.microsoft.com/office/drawing/2014/main" id="{34CE2912-1135-5FAD-0D3C-52E37DB4EBCB}"/>
              </a:ext>
            </a:extLst>
          </p:cNvPr>
          <p:cNvSpPr txBox="1"/>
          <p:nvPr/>
        </p:nvSpPr>
        <p:spPr>
          <a:xfrm>
            <a:off x="6278807" y="1106605"/>
            <a:ext cx="5685978" cy="394595"/>
          </a:xfrm>
          <a:prstGeom prst="rect">
            <a:avLst/>
          </a:prstGeom>
          <a:noFill/>
        </p:spPr>
        <p:txBody>
          <a:bodyPr wrap="square">
            <a:spAutoFit/>
          </a:bodyPr>
          <a:lstStyle/>
          <a:p>
            <a:pPr>
              <a:lnSpc>
                <a:spcPct val="120000"/>
              </a:lnSpc>
              <a:spcBef>
                <a:spcPts val="0"/>
              </a:spcBef>
            </a:pPr>
            <a:r>
              <a:rPr lang="en-US" altLang="zh-CN" sz="1800" dirty="0">
                <a:latin typeface="Microsoft JhengHei" panose="020B0604030504040204" pitchFamily="34" charset="-120"/>
                <a:ea typeface="微软雅黑" panose="020B0503020204020204" pitchFamily="34" charset="-122"/>
                <a:cs typeface="+mn-ea"/>
                <a:sym typeface="Microsoft JhengHei" panose="020B0604030504040204" pitchFamily="34" charset="-120"/>
              </a:rPr>
              <a:t>Virtual Tracer Transport simulation by GEOS-Chem</a:t>
            </a:r>
          </a:p>
        </p:txBody>
      </p:sp>
      <p:pic>
        <p:nvPicPr>
          <p:cNvPr id="10" name="图片 9">
            <a:extLst>
              <a:ext uri="{FF2B5EF4-FFF2-40B4-BE49-F238E27FC236}">
                <a16:creationId xmlns:a16="http://schemas.microsoft.com/office/drawing/2014/main" id="{B4AACFB7-20CA-865D-1E36-AEE9A641C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2944" y="1500815"/>
            <a:ext cx="3867245" cy="1933623"/>
          </a:xfrm>
          <a:prstGeom prst="rect">
            <a:avLst/>
          </a:prstGeom>
        </p:spPr>
      </p:pic>
      <p:pic>
        <p:nvPicPr>
          <p:cNvPr id="11" name="图片 10">
            <a:extLst>
              <a:ext uri="{FF2B5EF4-FFF2-40B4-BE49-F238E27FC236}">
                <a16:creationId xmlns:a16="http://schemas.microsoft.com/office/drawing/2014/main" id="{0113AC12-786E-C6E8-101F-DD4324350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502" y="3698660"/>
            <a:ext cx="3119751" cy="1568104"/>
          </a:xfrm>
          <a:prstGeom prst="rect">
            <a:avLst/>
          </a:prstGeom>
        </p:spPr>
      </p:pic>
      <p:pic>
        <p:nvPicPr>
          <p:cNvPr id="12" name="图片 11">
            <a:extLst>
              <a:ext uri="{FF2B5EF4-FFF2-40B4-BE49-F238E27FC236}">
                <a16:creationId xmlns:a16="http://schemas.microsoft.com/office/drawing/2014/main" id="{987CE92E-12CB-EF16-FC5B-9E24A7668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1985" y="3698660"/>
            <a:ext cx="2974899" cy="1532245"/>
          </a:xfrm>
          <a:prstGeom prst="rect">
            <a:avLst/>
          </a:prstGeom>
        </p:spPr>
      </p:pic>
      <p:sp>
        <p:nvSpPr>
          <p:cNvPr id="14" name="文本框 13">
            <a:extLst>
              <a:ext uri="{FF2B5EF4-FFF2-40B4-BE49-F238E27FC236}">
                <a16:creationId xmlns:a16="http://schemas.microsoft.com/office/drawing/2014/main" id="{178AFCA7-2C0D-F589-B937-C61B8E783D7E}"/>
              </a:ext>
            </a:extLst>
          </p:cNvPr>
          <p:cNvSpPr txBox="1"/>
          <p:nvPr/>
        </p:nvSpPr>
        <p:spPr>
          <a:xfrm>
            <a:off x="3983871" y="6195665"/>
            <a:ext cx="2356574" cy="327077"/>
          </a:xfrm>
          <a:prstGeom prst="rect">
            <a:avLst/>
          </a:prstGeom>
          <a:noFill/>
        </p:spPr>
        <p:txBody>
          <a:bodyPr wrap="square">
            <a:spAutoFit/>
          </a:bodyPr>
          <a:lstStyle/>
          <a:p>
            <a:pPr>
              <a:lnSpc>
                <a:spcPct val="120000"/>
              </a:lnSpc>
            </a:pPr>
            <a:r>
              <a:rPr lang="en-US" altLang="zh-CN" sz="1400" dirty="0">
                <a:latin typeface="Microsoft JhengHei" panose="020B0604030504040204" pitchFamily="34" charset="-120"/>
                <a:ea typeface="微软雅黑" panose="020B0503020204020204" pitchFamily="34" charset="-122"/>
                <a:cs typeface="+mn-ea"/>
                <a:sym typeface="Microsoft JhengHei" panose="020B0604030504040204" pitchFamily="34" charset="-120"/>
              </a:rPr>
              <a:t>(Hamilton et al., 2008)</a:t>
            </a:r>
          </a:p>
        </p:txBody>
      </p:sp>
      <p:sp>
        <p:nvSpPr>
          <p:cNvPr id="16" name="文本框 15">
            <a:extLst>
              <a:ext uri="{FF2B5EF4-FFF2-40B4-BE49-F238E27FC236}">
                <a16:creationId xmlns:a16="http://schemas.microsoft.com/office/drawing/2014/main" id="{4AF3732E-9E84-5713-E382-7630E0FAD653}"/>
              </a:ext>
            </a:extLst>
          </p:cNvPr>
          <p:cNvSpPr txBox="1"/>
          <p:nvPr/>
        </p:nvSpPr>
        <p:spPr>
          <a:xfrm>
            <a:off x="6195150" y="5357185"/>
            <a:ext cx="6096000" cy="1361206"/>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altLang="zh-CN" sz="1400" dirty="0">
                <a:latin typeface="Microsoft JhengHei" panose="020B0604030504040204" pitchFamily="34" charset="-120"/>
                <a:ea typeface="微软雅黑" panose="020B0503020204020204" pitchFamily="34" charset="-122"/>
                <a:cs typeface="+mn-ea"/>
                <a:sym typeface="Microsoft JhengHei" panose="020B0604030504040204" pitchFamily="34" charset="-120"/>
              </a:rPr>
              <a:t>The tracer is uniformly and constantly released from 30° - 90°N (2014-2020)</a:t>
            </a:r>
          </a:p>
          <a:p>
            <a:pPr marL="285750" indent="-285750">
              <a:lnSpc>
                <a:spcPct val="120000"/>
              </a:lnSpc>
              <a:buFont typeface="Arial" panose="020B0604020202020204" pitchFamily="34" charset="0"/>
              <a:buChar char="•"/>
            </a:pPr>
            <a:r>
              <a:rPr lang="en-US" altLang="zh-CN" sz="1400" dirty="0">
                <a:latin typeface="Microsoft JhengHei" panose="020B0604030504040204" pitchFamily="34" charset="-120"/>
                <a:ea typeface="微软雅黑" panose="020B0503020204020204" pitchFamily="34" charset="-122"/>
                <a:cs typeface="+mn-ea"/>
                <a:sym typeface="Microsoft JhengHei" panose="020B0604030504040204" pitchFamily="34" charset="-120"/>
              </a:rPr>
              <a:t>Always higher amount of tracer in the NH and lower in the SH</a:t>
            </a:r>
          </a:p>
          <a:p>
            <a:pPr>
              <a:lnSpc>
                <a:spcPct val="120000"/>
              </a:lnSpc>
            </a:pPr>
            <a:r>
              <a:rPr lang="en-US" altLang="zh-CN" sz="1400" dirty="0">
                <a:latin typeface="Microsoft JhengHei" panose="020B0604030504040204" pitchFamily="34" charset="-120"/>
                <a:ea typeface="微软雅黑" panose="020B0503020204020204" pitchFamily="34" charset="-122"/>
                <a:cs typeface="+mn-ea"/>
                <a:sym typeface="Microsoft JhengHei" panose="020B0604030504040204" pitchFamily="34" charset="-120"/>
              </a:rPr>
              <a:t>---- An artificial pattern to capture the boundary between NH and SH</a:t>
            </a:r>
          </a:p>
          <a:p>
            <a:pPr marL="285750" indent="-285750">
              <a:lnSpc>
                <a:spcPct val="120000"/>
              </a:lnSpc>
              <a:buFont typeface="Arial" panose="020B0604020202020204" pitchFamily="34" charset="0"/>
              <a:buChar char="•"/>
            </a:pPr>
            <a:endParaRPr lang="en-US" altLang="zh-CN" sz="1400" dirty="0">
              <a:latin typeface="Microsoft JhengHei" panose="020B0604030504040204" pitchFamily="34" charset="-120"/>
              <a:ea typeface="微软雅黑" panose="020B0503020204020204" pitchFamily="34" charset="-122"/>
              <a:cs typeface="+mn-ea"/>
              <a:sym typeface="Microsoft JhengHei" panose="020B0604030504040204" pitchFamily="34" charset="-120"/>
            </a:endParaRPr>
          </a:p>
        </p:txBody>
      </p:sp>
      <p:sp>
        <p:nvSpPr>
          <p:cNvPr id="17" name="文本框 16">
            <a:extLst>
              <a:ext uri="{FF2B5EF4-FFF2-40B4-BE49-F238E27FC236}">
                <a16:creationId xmlns:a16="http://schemas.microsoft.com/office/drawing/2014/main" id="{6C3DF2C5-342B-9A9C-E3DF-A32B095C063D}"/>
              </a:ext>
            </a:extLst>
          </p:cNvPr>
          <p:cNvSpPr txBox="1"/>
          <p:nvPr/>
        </p:nvSpPr>
        <p:spPr>
          <a:xfrm>
            <a:off x="8862253" y="6358580"/>
            <a:ext cx="3102532" cy="307777"/>
          </a:xfrm>
          <a:prstGeom prst="rect">
            <a:avLst/>
          </a:prstGeom>
          <a:noFill/>
        </p:spPr>
        <p:txBody>
          <a:bodyPr wrap="square">
            <a:spAutoFit/>
          </a:bodyPr>
          <a:lstStyle/>
          <a:p>
            <a:pPr algn="just"/>
            <a:r>
              <a:rPr lang="en-US" altLang="zh-CN" sz="1400" kern="100" dirty="0">
                <a:effectLst/>
                <a:latin typeface="Microsoft JhengHei" panose="020B0604030504040204" pitchFamily="34" charset="-120"/>
                <a:ea typeface="微软雅黑" panose="020B0503020204020204" pitchFamily="34" charset="-122"/>
                <a:cs typeface="DengXian" panose="02010600030101010101" pitchFamily="2" charset="-122"/>
                <a:sym typeface="Microsoft JhengHei" panose="020B0604030504040204" pitchFamily="34" charset="-120"/>
              </a:rPr>
              <a:t>(Sun et al</a:t>
            </a:r>
            <a:r>
              <a:rPr lang="en-US" altLang="zh-CN" sz="1400" kern="100" dirty="0">
                <a:latin typeface="Microsoft JhengHei" panose="020B0604030504040204" pitchFamily="34" charset="-120"/>
                <a:ea typeface="微软雅黑" panose="020B0503020204020204" pitchFamily="34" charset="-122"/>
                <a:cs typeface="DengXian" panose="02010600030101010101" pitchFamily="2" charset="-122"/>
                <a:sym typeface="Microsoft JhengHei" panose="020B0604030504040204" pitchFamily="34" charset="-120"/>
              </a:rPr>
              <a:t>.</a:t>
            </a:r>
            <a:r>
              <a:rPr lang="en-US" altLang="zh-CN" sz="1400" kern="100" dirty="0">
                <a:effectLst/>
                <a:latin typeface="Microsoft JhengHei" panose="020B0604030504040204" pitchFamily="34" charset="-120"/>
                <a:ea typeface="微软雅黑" panose="020B0503020204020204" pitchFamily="34" charset="-122"/>
                <a:cs typeface="DengXian" panose="02010600030101010101" pitchFamily="2" charset="-122"/>
                <a:sym typeface="Microsoft JhengHei" panose="020B0604030504040204" pitchFamily="34" charset="-120"/>
              </a:rPr>
              <a:t>, 2022, in prep)</a:t>
            </a:r>
            <a:endParaRPr lang="zh-CN" altLang="zh-CN" sz="1400" kern="100" dirty="0">
              <a:effectLst/>
              <a:latin typeface="Microsoft JhengHei" panose="020B0604030504040204" pitchFamily="34" charset="-120"/>
              <a:ea typeface="微软雅黑" panose="020B0503020204020204" pitchFamily="34" charset="-122"/>
              <a:cs typeface="DengXian" panose="02010600030101010101" pitchFamily="2" charset="-122"/>
              <a:sym typeface="Microsoft JhengHei" panose="020B0604030504040204" pitchFamily="34" charset="-120"/>
            </a:endParaRPr>
          </a:p>
        </p:txBody>
      </p:sp>
      <p:pic>
        <p:nvPicPr>
          <p:cNvPr id="18" name="图片 17">
            <a:extLst>
              <a:ext uri="{FF2B5EF4-FFF2-40B4-BE49-F238E27FC236}">
                <a16:creationId xmlns:a16="http://schemas.microsoft.com/office/drawing/2014/main" id="{6D47AE5D-DDD7-4D68-FD26-3791B18509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0135" y="65889"/>
            <a:ext cx="2919046" cy="1181548"/>
          </a:xfrm>
          <a:prstGeom prst="rect">
            <a:avLst/>
          </a:prstGeom>
        </p:spPr>
      </p:pic>
      <p:sp>
        <p:nvSpPr>
          <p:cNvPr id="3" name="灯片编号占位符 2">
            <a:extLst>
              <a:ext uri="{FF2B5EF4-FFF2-40B4-BE49-F238E27FC236}">
                <a16:creationId xmlns:a16="http://schemas.microsoft.com/office/drawing/2014/main" id="{27E32F0F-FD8C-C499-99EA-BB2414B76E15}"/>
              </a:ext>
            </a:extLst>
          </p:cNvPr>
          <p:cNvSpPr>
            <a:spLocks noGrp="1"/>
          </p:cNvSpPr>
          <p:nvPr>
            <p:ph type="sldNum" sz="quarter" idx="12"/>
          </p:nvPr>
        </p:nvSpPr>
        <p:spPr/>
        <p:txBody>
          <a:bodyPr/>
          <a:lstStyle/>
          <a:p>
            <a:fld id="{755139E0-670A-473F-B5C2-A84C9A8EFA3D}" type="slidenum">
              <a:rPr lang="zh-CN" altLang="en-US" smtClean="0">
                <a:latin typeface="Microsoft JhengHei" panose="020B0604030504040204" pitchFamily="34" charset="-120"/>
                <a:ea typeface="微软雅黑" panose="020B0503020204020204" pitchFamily="34" charset="-122"/>
                <a:sym typeface="Microsoft JhengHei" panose="020B0604030504040204" pitchFamily="34" charset="-120"/>
              </a:rPr>
              <a:t>3</a:t>
            </a:fld>
            <a:endParaRPr lang="zh-CN" altLang="en-US">
              <a:latin typeface="Microsoft JhengHei" panose="020B0604030504040204" pitchFamily="34" charset="-120"/>
              <a:ea typeface="微软雅黑" panose="020B0503020204020204" pitchFamily="34" charset="-122"/>
              <a:sym typeface="Microsoft JhengHei" panose="020B0604030504040204" pitchFamily="34" charset="-120"/>
            </a:endParaRPr>
          </a:p>
        </p:txBody>
      </p:sp>
    </p:spTree>
    <p:extLst>
      <p:ext uri="{BB962C8B-B14F-4D97-AF65-F5344CB8AC3E}">
        <p14:creationId xmlns:p14="http://schemas.microsoft.com/office/powerpoint/2010/main" val="21105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49BD767-0B18-1CF6-BA11-1AA5B5603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188" y="2392553"/>
            <a:ext cx="3161723" cy="1624265"/>
          </a:xfrm>
          <a:prstGeom prst="rect">
            <a:avLst/>
          </a:prstGeom>
        </p:spPr>
      </p:pic>
      <p:grpSp>
        <p:nvGrpSpPr>
          <p:cNvPr id="16" name="组合 15">
            <a:extLst>
              <a:ext uri="{FF2B5EF4-FFF2-40B4-BE49-F238E27FC236}">
                <a16:creationId xmlns:a16="http://schemas.microsoft.com/office/drawing/2014/main" id="{ED1A19BD-BC5B-67D1-CE73-97646006F370}"/>
              </a:ext>
            </a:extLst>
          </p:cNvPr>
          <p:cNvGrpSpPr/>
          <p:nvPr/>
        </p:nvGrpSpPr>
        <p:grpSpPr>
          <a:xfrm>
            <a:off x="688885" y="1063120"/>
            <a:ext cx="3463441" cy="2450863"/>
            <a:chOff x="550648" y="2160018"/>
            <a:chExt cx="5190755" cy="3962408"/>
          </a:xfrm>
        </p:grpSpPr>
        <p:pic>
          <p:nvPicPr>
            <p:cNvPr id="5" name="图片 4">
              <a:extLst>
                <a:ext uri="{FF2B5EF4-FFF2-40B4-BE49-F238E27FC236}">
                  <a16:creationId xmlns:a16="http://schemas.microsoft.com/office/drawing/2014/main" id="{C4347713-BB6B-CA56-3188-65137280B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648" y="2160018"/>
              <a:ext cx="5190755" cy="3962408"/>
            </a:xfrm>
            <a:prstGeom prst="rect">
              <a:avLst/>
            </a:prstGeom>
          </p:spPr>
        </p:pic>
        <p:cxnSp>
          <p:nvCxnSpPr>
            <p:cNvPr id="11" name="直接连接符 10">
              <a:extLst>
                <a:ext uri="{FF2B5EF4-FFF2-40B4-BE49-F238E27FC236}">
                  <a16:creationId xmlns:a16="http://schemas.microsoft.com/office/drawing/2014/main" id="{14F700E8-6C8E-D07B-2AD9-F8376484D5EC}"/>
                </a:ext>
              </a:extLst>
            </p:cNvPr>
            <p:cNvCxnSpPr>
              <a:cxnSpLocks/>
            </p:cNvCxnSpPr>
            <p:nvPr/>
          </p:nvCxnSpPr>
          <p:spPr>
            <a:xfrm>
              <a:off x="1121174" y="3809234"/>
              <a:ext cx="4535240"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grpSp>
      <p:grpSp>
        <p:nvGrpSpPr>
          <p:cNvPr id="3" name="组合 2">
            <a:extLst>
              <a:ext uri="{FF2B5EF4-FFF2-40B4-BE49-F238E27FC236}">
                <a16:creationId xmlns:a16="http://schemas.microsoft.com/office/drawing/2014/main" id="{320168E2-9511-AF97-50C6-DCD4A7401797}"/>
              </a:ext>
            </a:extLst>
          </p:cNvPr>
          <p:cNvGrpSpPr/>
          <p:nvPr/>
        </p:nvGrpSpPr>
        <p:grpSpPr>
          <a:xfrm>
            <a:off x="667773" y="3557906"/>
            <a:ext cx="3463441" cy="2450863"/>
            <a:chOff x="6349507" y="2160018"/>
            <a:chExt cx="5190755" cy="3962408"/>
          </a:xfrm>
        </p:grpSpPr>
        <p:pic>
          <p:nvPicPr>
            <p:cNvPr id="7" name="图片 6">
              <a:extLst>
                <a:ext uri="{FF2B5EF4-FFF2-40B4-BE49-F238E27FC236}">
                  <a16:creationId xmlns:a16="http://schemas.microsoft.com/office/drawing/2014/main" id="{E2594FBB-B235-B5F7-23FE-20A1C25C1C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9507" y="2160018"/>
              <a:ext cx="5190755" cy="3962408"/>
            </a:xfrm>
            <a:prstGeom prst="rect">
              <a:avLst/>
            </a:prstGeom>
          </p:spPr>
        </p:pic>
        <p:cxnSp>
          <p:nvCxnSpPr>
            <p:cNvPr id="15" name="直接连接符 14">
              <a:extLst>
                <a:ext uri="{FF2B5EF4-FFF2-40B4-BE49-F238E27FC236}">
                  <a16:creationId xmlns:a16="http://schemas.microsoft.com/office/drawing/2014/main" id="{D4BCD65D-0117-E7E0-4D28-A806C8E5C4B4}"/>
                </a:ext>
              </a:extLst>
            </p:cNvPr>
            <p:cNvCxnSpPr>
              <a:cxnSpLocks/>
            </p:cNvCxnSpPr>
            <p:nvPr/>
          </p:nvCxnSpPr>
          <p:spPr>
            <a:xfrm>
              <a:off x="6920798" y="3681341"/>
              <a:ext cx="4535240"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grpSp>
      <p:sp>
        <p:nvSpPr>
          <p:cNvPr id="4" name="文本框 3">
            <a:extLst>
              <a:ext uri="{FF2B5EF4-FFF2-40B4-BE49-F238E27FC236}">
                <a16:creationId xmlns:a16="http://schemas.microsoft.com/office/drawing/2014/main" id="{2920C761-C24C-AB30-81FE-79E8FF657472}"/>
              </a:ext>
            </a:extLst>
          </p:cNvPr>
          <p:cNvSpPr txBox="1"/>
          <p:nvPr/>
        </p:nvSpPr>
        <p:spPr>
          <a:xfrm>
            <a:off x="4152326" y="1930888"/>
            <a:ext cx="2489784" cy="923330"/>
          </a:xfrm>
          <a:prstGeom prst="rect">
            <a:avLst/>
          </a:prstGeom>
          <a:noFill/>
        </p:spPr>
        <p:txBody>
          <a:bodyPr wrap="none" rtlCol="0">
            <a:spAutoFit/>
          </a:bodyPr>
          <a:lstStyle/>
          <a:p>
            <a:pPr marL="285750" indent="-285750">
              <a:buFont typeface="Arial" panose="020B0604020202020204" pitchFamily="34" charset="0"/>
              <a:buChar char="•"/>
            </a:pPr>
            <a:r>
              <a:rPr lang="en-US" altLang="zh-CN" dirty="0">
                <a:solidFill>
                  <a:srgbClr val="FF0000"/>
                </a:solidFill>
                <a:latin typeface="Microsoft JhengHei" panose="020B0604030504040204" pitchFamily="34" charset="-120"/>
                <a:ea typeface="微软雅黑" panose="020B0503020204020204" pitchFamily="34" charset="-122"/>
                <a:sym typeface="Microsoft JhengHei" panose="020B0604030504040204" pitchFamily="34" charset="-120"/>
              </a:rPr>
              <a:t>Paramaribo, 5.8</a:t>
            </a:r>
            <a:r>
              <a:rPr lang="en-US" altLang="zh-CN" dirty="0">
                <a:solidFill>
                  <a:srgbClr val="FF0000"/>
                </a:solidFill>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a:t>
            </a:r>
            <a:r>
              <a:rPr lang="en-US" altLang="zh-CN" dirty="0">
                <a:solidFill>
                  <a:srgbClr val="FF0000"/>
                </a:solidFill>
                <a:latin typeface="Microsoft JhengHei" panose="020B0604030504040204" pitchFamily="34" charset="-120"/>
                <a:ea typeface="微软雅黑" panose="020B0503020204020204" pitchFamily="34" charset="-122"/>
                <a:sym typeface="Microsoft JhengHei" panose="020B0604030504040204" pitchFamily="34" charset="-120"/>
              </a:rPr>
              <a:t> N</a:t>
            </a:r>
          </a:p>
          <a:p>
            <a:pPr marL="285750" indent="-285750">
              <a:buFont typeface="Arial" panose="020B0604020202020204" pitchFamily="34" charset="0"/>
              <a:buChar char="•"/>
            </a:pPr>
            <a:r>
              <a:rPr lang="en-US" altLang="zh-CN" dirty="0">
                <a:solidFill>
                  <a:schemeClr val="accent1"/>
                </a:solidFill>
                <a:latin typeface="Microsoft JhengHei" panose="020B0604030504040204" pitchFamily="34" charset="-120"/>
                <a:ea typeface="微软雅黑" panose="020B0503020204020204" pitchFamily="34" charset="-122"/>
                <a:sym typeface="Microsoft JhengHei" panose="020B0604030504040204" pitchFamily="34" charset="-120"/>
              </a:rPr>
              <a:t>Chemical Equator</a:t>
            </a:r>
          </a:p>
          <a:p>
            <a:endParaRPr lang="zh-CN" altLang="en-US"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pic>
        <p:nvPicPr>
          <p:cNvPr id="13" name="图片 12">
            <a:extLst>
              <a:ext uri="{FF2B5EF4-FFF2-40B4-BE49-F238E27FC236}">
                <a16:creationId xmlns:a16="http://schemas.microsoft.com/office/drawing/2014/main" id="{1674366E-B031-C0F9-475D-315A776926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1766" y="1345927"/>
            <a:ext cx="3536565" cy="952879"/>
          </a:xfrm>
          <a:prstGeom prst="rect">
            <a:avLst/>
          </a:prstGeom>
        </p:spPr>
      </p:pic>
      <p:sp>
        <p:nvSpPr>
          <p:cNvPr id="17" name="文本框 16">
            <a:extLst>
              <a:ext uri="{FF2B5EF4-FFF2-40B4-BE49-F238E27FC236}">
                <a16:creationId xmlns:a16="http://schemas.microsoft.com/office/drawing/2014/main" id="{857A829F-85FB-7F80-D671-6140A208F592}"/>
              </a:ext>
            </a:extLst>
          </p:cNvPr>
          <p:cNvSpPr txBox="1"/>
          <p:nvPr/>
        </p:nvSpPr>
        <p:spPr>
          <a:xfrm>
            <a:off x="4075017" y="4381751"/>
            <a:ext cx="2382062" cy="923330"/>
          </a:xfrm>
          <a:prstGeom prst="rect">
            <a:avLst/>
          </a:prstGeom>
          <a:noFill/>
        </p:spPr>
        <p:txBody>
          <a:bodyPr wrap="none" rtlCol="0">
            <a:spAutoFit/>
          </a:bodyPr>
          <a:lstStyle/>
          <a:p>
            <a:pPr marL="285750" indent="-285750">
              <a:buFont typeface="Arial" panose="020B0604020202020204" pitchFamily="34" charset="0"/>
              <a:buChar char="•"/>
            </a:pPr>
            <a:r>
              <a:rPr lang="en-US" altLang="zh-CN" dirty="0">
                <a:solidFill>
                  <a:srgbClr val="FF0000"/>
                </a:solidFill>
                <a:latin typeface="Microsoft JhengHei" panose="020B0604030504040204" pitchFamily="34" charset="-120"/>
                <a:ea typeface="微软雅黑" panose="020B0503020204020204" pitchFamily="34" charset="-122"/>
                <a:sym typeface="Microsoft JhengHei" panose="020B0604030504040204" pitchFamily="34" charset="-120"/>
              </a:rPr>
              <a:t>Koror, 7.5</a:t>
            </a:r>
            <a:r>
              <a:rPr lang="en-US" altLang="zh-CN" dirty="0">
                <a:solidFill>
                  <a:srgbClr val="FF0000"/>
                </a:solidFill>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a:t>
            </a:r>
            <a:r>
              <a:rPr lang="en-US" altLang="zh-CN" dirty="0">
                <a:solidFill>
                  <a:srgbClr val="FF0000"/>
                </a:solidFill>
                <a:latin typeface="Microsoft JhengHei" panose="020B0604030504040204" pitchFamily="34" charset="-120"/>
                <a:ea typeface="微软雅黑" panose="020B0503020204020204" pitchFamily="34" charset="-122"/>
                <a:sym typeface="Microsoft JhengHei" panose="020B0604030504040204" pitchFamily="34" charset="-120"/>
              </a:rPr>
              <a:t> N</a:t>
            </a:r>
          </a:p>
          <a:p>
            <a:pPr marL="285750" indent="-285750">
              <a:buFont typeface="Arial" panose="020B0604020202020204" pitchFamily="34" charset="0"/>
              <a:buChar char="•"/>
            </a:pPr>
            <a:r>
              <a:rPr lang="en-US" altLang="zh-CN" dirty="0">
                <a:solidFill>
                  <a:schemeClr val="accent1"/>
                </a:solidFill>
                <a:latin typeface="Microsoft JhengHei" panose="020B0604030504040204" pitchFamily="34" charset="-120"/>
                <a:ea typeface="微软雅黑" panose="020B0503020204020204" pitchFamily="34" charset="-122"/>
                <a:sym typeface="Microsoft JhengHei" panose="020B0604030504040204" pitchFamily="34" charset="-120"/>
              </a:rPr>
              <a:t>Chemical Equator</a:t>
            </a:r>
          </a:p>
          <a:p>
            <a:pPr marL="285750" indent="-285750">
              <a:buFont typeface="Arial" panose="020B0604020202020204" pitchFamily="34" charset="0"/>
              <a:buChar char="•"/>
            </a:pPr>
            <a:endParaRPr lang="zh-CN" altLang="en-US"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14" name="文本框 13">
            <a:extLst>
              <a:ext uri="{FF2B5EF4-FFF2-40B4-BE49-F238E27FC236}">
                <a16:creationId xmlns:a16="http://schemas.microsoft.com/office/drawing/2014/main" id="{C345C6B3-3862-AE55-9AA7-0DAD63BE37EF}"/>
              </a:ext>
            </a:extLst>
          </p:cNvPr>
          <p:cNvSpPr txBox="1"/>
          <p:nvPr/>
        </p:nvSpPr>
        <p:spPr>
          <a:xfrm>
            <a:off x="6547891" y="4118533"/>
            <a:ext cx="5644109" cy="1703415"/>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altLang="zh-CN" dirty="0">
                <a:latin typeface="Microsoft JhengHei" panose="020B0604030504040204" pitchFamily="34" charset="-120"/>
                <a:ea typeface="微软雅黑" panose="020B0503020204020204" pitchFamily="34" charset="-122"/>
                <a:sym typeface="Microsoft JhengHei" panose="020B0604030504040204" pitchFamily="34" charset="-120"/>
              </a:rPr>
              <a:t>Paramaribo: from July to Nov., in SH</a:t>
            </a:r>
          </a:p>
          <a:p>
            <a:pPr>
              <a:lnSpc>
                <a:spcPct val="150000"/>
              </a:lnSpc>
            </a:pPr>
            <a:r>
              <a:rPr lang="en-US" altLang="zh-CN" dirty="0">
                <a:latin typeface="Microsoft JhengHei" panose="020B0604030504040204" pitchFamily="34" charset="-120"/>
                <a:ea typeface="微软雅黑" panose="020B0503020204020204" pitchFamily="34" charset="-122"/>
                <a:sym typeface="Microsoft JhengHei" panose="020B0604030504040204" pitchFamily="34" charset="-120"/>
              </a:rPr>
              <a:t>                            from Jan. to June and Dec., in NH</a:t>
            </a:r>
          </a:p>
          <a:p>
            <a:pPr marL="285750" indent="-285750">
              <a:lnSpc>
                <a:spcPct val="150000"/>
              </a:lnSpc>
              <a:buFont typeface="Arial" panose="020B0604020202020204" pitchFamily="34" charset="0"/>
              <a:buChar char="•"/>
            </a:pPr>
            <a:r>
              <a:rPr lang="en-US" altLang="zh-CN" dirty="0">
                <a:latin typeface="Microsoft JhengHei" panose="020B0604030504040204" pitchFamily="34" charset="-120"/>
                <a:ea typeface="微软雅黑" panose="020B0503020204020204" pitchFamily="34" charset="-122"/>
                <a:sym typeface="Microsoft JhengHei" panose="020B0604030504040204" pitchFamily="34" charset="-120"/>
              </a:rPr>
              <a:t>Koror: from June to Oct., in NH</a:t>
            </a:r>
          </a:p>
          <a:p>
            <a:pPr>
              <a:lnSpc>
                <a:spcPct val="150000"/>
              </a:lnSpc>
            </a:pPr>
            <a:r>
              <a:rPr lang="en-US" altLang="zh-CN" dirty="0">
                <a:latin typeface="Microsoft JhengHei" panose="020B0604030504040204" pitchFamily="34" charset="-120"/>
                <a:ea typeface="微软雅黑" panose="020B0503020204020204" pitchFamily="34" charset="-122"/>
                <a:sym typeface="Microsoft JhengHei" panose="020B0604030504040204" pitchFamily="34" charset="-120"/>
              </a:rPr>
              <a:t>                 from Jan. to May and Nov. to Dec. in NH  </a:t>
            </a:r>
            <a:endParaRPr lang="zh-CN" altLang="en-US"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18" name="文本框 17">
            <a:extLst>
              <a:ext uri="{FF2B5EF4-FFF2-40B4-BE49-F238E27FC236}">
                <a16:creationId xmlns:a16="http://schemas.microsoft.com/office/drawing/2014/main" id="{AA097F6B-2DB9-7B16-623E-A3A2BA727270}"/>
              </a:ext>
            </a:extLst>
          </p:cNvPr>
          <p:cNvSpPr txBox="1"/>
          <p:nvPr/>
        </p:nvSpPr>
        <p:spPr>
          <a:xfrm>
            <a:off x="807183" y="6010285"/>
            <a:ext cx="3733440" cy="830997"/>
          </a:xfrm>
          <a:prstGeom prst="rect">
            <a:avLst/>
          </a:prstGeom>
          <a:noFill/>
        </p:spPr>
        <p:txBody>
          <a:bodyPr wrap="square" rtlCol="0">
            <a:spAutoFit/>
          </a:bodyPr>
          <a:lstStyle/>
          <a:p>
            <a:r>
              <a:rPr lang="en-US" altLang="zh-CN" sz="1200" dirty="0">
                <a:latin typeface="Microsoft JhengHei" panose="020B0604030504040204" pitchFamily="34" charset="-120"/>
                <a:ea typeface="微软雅黑" panose="020B0503020204020204" pitchFamily="34" charset="-122"/>
                <a:sym typeface="Microsoft JhengHei" panose="020B0604030504040204" pitchFamily="34" charset="-120"/>
              </a:rPr>
              <a:t>M</a:t>
            </a:r>
            <a:r>
              <a:rPr lang="en-US" altLang="zh-CN" sz="1200" dirty="0">
                <a:effectLst/>
                <a:latin typeface="Microsoft JhengHei" panose="020B0604030504040204" pitchFamily="34" charset="-120"/>
                <a:ea typeface="微软雅黑" panose="020B0503020204020204" pitchFamily="34" charset="-122"/>
                <a:sym typeface="Microsoft JhengHei" panose="020B0604030504040204" pitchFamily="34" charset="-120"/>
              </a:rPr>
              <a:t>onthly averaged wind vectors from 2015 to 2019 from ERA5 (</a:t>
            </a:r>
            <a:r>
              <a:rPr lang="en-US" altLang="zh-CN" sz="1200" dirty="0" err="1">
                <a:effectLst/>
                <a:latin typeface="Microsoft JhengHei" panose="020B0604030504040204" pitchFamily="34" charset="-120"/>
                <a:ea typeface="微软雅黑" panose="020B0503020204020204" pitchFamily="34" charset="-122"/>
                <a:sym typeface="Microsoft JhengHei" panose="020B0604030504040204" pitchFamily="34" charset="-120"/>
              </a:rPr>
              <a:t>Hersbach</a:t>
            </a:r>
            <a:r>
              <a:rPr lang="en-US" altLang="zh-CN" sz="1200" dirty="0">
                <a:effectLst/>
                <a:latin typeface="Microsoft JhengHei" panose="020B0604030504040204" pitchFamily="34" charset="-120"/>
                <a:ea typeface="微软雅黑" panose="020B0503020204020204" pitchFamily="34" charset="-122"/>
                <a:sym typeface="Microsoft JhengHei" panose="020B0604030504040204" pitchFamily="34" charset="-120"/>
              </a:rPr>
              <a:t> et al., 2020) and daily averaged chemical equator, space averaged in S. America and W. Pacific</a:t>
            </a:r>
            <a:endParaRPr lang="zh-CN" altLang="en-US" sz="1050"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pic>
        <p:nvPicPr>
          <p:cNvPr id="20" name="图片 19">
            <a:extLst>
              <a:ext uri="{FF2B5EF4-FFF2-40B4-BE49-F238E27FC236}">
                <a16:creationId xmlns:a16="http://schemas.microsoft.com/office/drawing/2014/main" id="{1875AEA4-CBAA-1D9F-C4FD-6CC4A4E268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5209" y="62664"/>
            <a:ext cx="2919046" cy="1181548"/>
          </a:xfrm>
          <a:prstGeom prst="rect">
            <a:avLst/>
          </a:prstGeom>
        </p:spPr>
      </p:pic>
      <p:sp>
        <p:nvSpPr>
          <p:cNvPr id="21" name="文本框 20">
            <a:extLst>
              <a:ext uri="{FF2B5EF4-FFF2-40B4-BE49-F238E27FC236}">
                <a16:creationId xmlns:a16="http://schemas.microsoft.com/office/drawing/2014/main" id="{13D74EA2-AC1E-1FC2-E6FD-68750C1F7C18}"/>
              </a:ext>
            </a:extLst>
          </p:cNvPr>
          <p:cNvSpPr txBox="1"/>
          <p:nvPr/>
        </p:nvSpPr>
        <p:spPr>
          <a:xfrm>
            <a:off x="243534" y="366242"/>
            <a:ext cx="5739263" cy="523220"/>
          </a:xfrm>
          <a:prstGeom prst="rect">
            <a:avLst/>
          </a:prstGeom>
          <a:noFill/>
        </p:spPr>
        <p:txBody>
          <a:bodyPr wrap="none" rtlCol="0">
            <a:spAutoFit/>
          </a:bodyPr>
          <a:lstStyle/>
          <a:p>
            <a:r>
              <a:rPr lang="en-US" altLang="zh-CN" sz="2800" b="1" dirty="0">
                <a:latin typeface="Microsoft JhengHei" panose="020B0604030504040204" pitchFamily="34" charset="-120"/>
                <a:ea typeface="微软雅黑" panose="020B0503020204020204" pitchFamily="34" charset="-122"/>
                <a:sym typeface="Microsoft JhengHei" panose="020B0604030504040204" pitchFamily="34" charset="-120"/>
              </a:rPr>
              <a:t>The Inter-hemispheric exchange</a:t>
            </a:r>
            <a:endParaRPr lang="zh-CN" altLang="en-US" sz="2800" b="1"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19" name="文本框 18">
            <a:extLst>
              <a:ext uri="{FF2B5EF4-FFF2-40B4-BE49-F238E27FC236}">
                <a16:creationId xmlns:a16="http://schemas.microsoft.com/office/drawing/2014/main" id="{2D4CA892-9C0D-EE54-C3DB-BB5941CBE999}"/>
              </a:ext>
            </a:extLst>
          </p:cNvPr>
          <p:cNvSpPr txBox="1"/>
          <p:nvPr/>
        </p:nvSpPr>
        <p:spPr>
          <a:xfrm>
            <a:off x="8862253" y="6358580"/>
            <a:ext cx="3102532" cy="307777"/>
          </a:xfrm>
          <a:prstGeom prst="rect">
            <a:avLst/>
          </a:prstGeom>
          <a:noFill/>
        </p:spPr>
        <p:txBody>
          <a:bodyPr wrap="square">
            <a:spAutoFit/>
          </a:bodyPr>
          <a:lstStyle/>
          <a:p>
            <a:pPr algn="just"/>
            <a:r>
              <a:rPr lang="en-US" altLang="zh-CN" sz="1400" kern="100" dirty="0">
                <a:effectLst/>
                <a:latin typeface="Microsoft JhengHei" panose="020B0604030504040204" pitchFamily="34" charset="-120"/>
                <a:ea typeface="微软雅黑" panose="020B0503020204020204" pitchFamily="34" charset="-122"/>
                <a:cs typeface="DengXian" panose="02010600030101010101" pitchFamily="2" charset="-122"/>
                <a:sym typeface="Microsoft JhengHei" panose="020B0604030504040204" pitchFamily="34" charset="-120"/>
              </a:rPr>
              <a:t>(Sun et al</a:t>
            </a:r>
            <a:r>
              <a:rPr lang="en-US" altLang="zh-CN" sz="1400" kern="100" dirty="0">
                <a:latin typeface="Microsoft JhengHei" panose="020B0604030504040204" pitchFamily="34" charset="-120"/>
                <a:ea typeface="微软雅黑" panose="020B0503020204020204" pitchFamily="34" charset="-122"/>
                <a:cs typeface="DengXian" panose="02010600030101010101" pitchFamily="2" charset="-122"/>
                <a:sym typeface="Microsoft JhengHei" panose="020B0604030504040204" pitchFamily="34" charset="-120"/>
              </a:rPr>
              <a:t>.</a:t>
            </a:r>
            <a:r>
              <a:rPr lang="en-US" altLang="zh-CN" sz="1400" kern="100" dirty="0">
                <a:effectLst/>
                <a:latin typeface="Microsoft JhengHei" panose="020B0604030504040204" pitchFamily="34" charset="-120"/>
                <a:ea typeface="微软雅黑" panose="020B0503020204020204" pitchFamily="34" charset="-122"/>
                <a:cs typeface="DengXian" panose="02010600030101010101" pitchFamily="2" charset="-122"/>
                <a:sym typeface="Microsoft JhengHei" panose="020B0604030504040204" pitchFamily="34" charset="-120"/>
              </a:rPr>
              <a:t>, 2022, in prep)</a:t>
            </a:r>
            <a:endParaRPr lang="zh-CN" altLang="zh-CN" sz="1400" kern="100" dirty="0">
              <a:effectLst/>
              <a:latin typeface="Microsoft JhengHei" panose="020B0604030504040204" pitchFamily="34" charset="-120"/>
              <a:ea typeface="微软雅黑" panose="020B0503020204020204" pitchFamily="34" charset="-122"/>
              <a:cs typeface="DengXian" panose="02010600030101010101" pitchFamily="2" charset="-122"/>
              <a:sym typeface="Microsoft JhengHei" panose="020B0604030504040204" pitchFamily="34" charset="-120"/>
            </a:endParaRPr>
          </a:p>
        </p:txBody>
      </p:sp>
      <p:sp>
        <p:nvSpPr>
          <p:cNvPr id="6" name="灯片编号占位符 5">
            <a:extLst>
              <a:ext uri="{FF2B5EF4-FFF2-40B4-BE49-F238E27FC236}">
                <a16:creationId xmlns:a16="http://schemas.microsoft.com/office/drawing/2014/main" id="{9CFD4E9A-49DD-4924-1317-58D2566041D5}"/>
              </a:ext>
            </a:extLst>
          </p:cNvPr>
          <p:cNvSpPr>
            <a:spLocks noGrp="1"/>
          </p:cNvSpPr>
          <p:nvPr>
            <p:ph type="sldNum" sz="quarter" idx="12"/>
          </p:nvPr>
        </p:nvSpPr>
        <p:spPr/>
        <p:txBody>
          <a:bodyPr/>
          <a:lstStyle/>
          <a:p>
            <a:fld id="{755139E0-670A-473F-B5C2-A84C9A8EFA3D}" type="slidenum">
              <a:rPr lang="zh-CN" altLang="en-US" smtClean="0">
                <a:latin typeface="Microsoft JhengHei" panose="020B0604030504040204" pitchFamily="34" charset="-120"/>
                <a:ea typeface="微软雅黑" panose="020B0503020204020204" pitchFamily="34" charset="-122"/>
                <a:sym typeface="Microsoft JhengHei" panose="020B0604030504040204" pitchFamily="34" charset="-120"/>
              </a:rPr>
              <a:t>4</a:t>
            </a:fld>
            <a:endParaRPr lang="zh-CN" altLang="en-US">
              <a:latin typeface="Microsoft JhengHei" panose="020B0604030504040204" pitchFamily="34" charset="-120"/>
              <a:ea typeface="微软雅黑" panose="020B0503020204020204" pitchFamily="34" charset="-122"/>
              <a:sym typeface="Microsoft JhengHei" panose="020B0604030504040204" pitchFamily="34" charset="-120"/>
            </a:endParaRPr>
          </a:p>
        </p:txBody>
      </p:sp>
    </p:spTree>
    <p:extLst>
      <p:ext uri="{BB962C8B-B14F-4D97-AF65-F5344CB8AC3E}">
        <p14:creationId xmlns:p14="http://schemas.microsoft.com/office/powerpoint/2010/main" val="195835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31F15BF-7A55-487D-A4AF-32276D88A9B2}"/>
              </a:ext>
            </a:extLst>
          </p:cNvPr>
          <p:cNvSpPr txBox="1"/>
          <p:nvPr/>
        </p:nvSpPr>
        <p:spPr>
          <a:xfrm>
            <a:off x="703030" y="417987"/>
            <a:ext cx="1419299" cy="954107"/>
          </a:xfrm>
          <a:prstGeom prst="rect">
            <a:avLst/>
          </a:prstGeom>
          <a:noFill/>
        </p:spPr>
        <p:txBody>
          <a:bodyPr wrap="none" rtlCol="0">
            <a:spAutoFit/>
          </a:bodyPr>
          <a:lstStyle/>
          <a:p>
            <a:r>
              <a:rPr lang="en-US" altLang="zh-CN" sz="2800" b="1" dirty="0">
                <a:latin typeface="Microsoft JhengHei" panose="020B0604030504040204" pitchFamily="34" charset="-120"/>
                <a:ea typeface="微软雅黑" panose="020B0503020204020204" pitchFamily="34" charset="-122"/>
                <a:sym typeface="Microsoft JhengHei" panose="020B0604030504040204" pitchFamily="34" charset="-120"/>
              </a:rPr>
              <a:t>Results</a:t>
            </a:r>
          </a:p>
          <a:p>
            <a:endParaRPr lang="en-US" altLang="zh-CN" sz="2800" b="1"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pic>
        <p:nvPicPr>
          <p:cNvPr id="8" name="图片 7">
            <a:extLst>
              <a:ext uri="{FF2B5EF4-FFF2-40B4-BE49-F238E27FC236}">
                <a16:creationId xmlns:a16="http://schemas.microsoft.com/office/drawing/2014/main" id="{EA4895FF-054D-2E29-B56F-E5A7FEC80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4887" y="4138682"/>
            <a:ext cx="5766693" cy="2502599"/>
          </a:xfrm>
          <a:prstGeom prst="rect">
            <a:avLst/>
          </a:prstGeom>
        </p:spPr>
      </p:pic>
      <p:sp>
        <p:nvSpPr>
          <p:cNvPr id="9" name="文本框 8">
            <a:extLst>
              <a:ext uri="{FF2B5EF4-FFF2-40B4-BE49-F238E27FC236}">
                <a16:creationId xmlns:a16="http://schemas.microsoft.com/office/drawing/2014/main" id="{FF15E70B-9B62-636A-16DB-AAA9AC7FC533}"/>
              </a:ext>
            </a:extLst>
          </p:cNvPr>
          <p:cNvSpPr txBox="1"/>
          <p:nvPr/>
        </p:nvSpPr>
        <p:spPr>
          <a:xfrm>
            <a:off x="4230504" y="3874128"/>
            <a:ext cx="4139595" cy="369332"/>
          </a:xfrm>
          <a:prstGeom prst="rect">
            <a:avLst/>
          </a:prstGeom>
          <a:noFill/>
        </p:spPr>
        <p:txBody>
          <a:bodyPr wrap="none" rtlCol="0">
            <a:spAutoFit/>
          </a:bodyPr>
          <a:lstStyle/>
          <a:p>
            <a:r>
              <a:rPr lang="en-US" altLang="zh-CN" dirty="0">
                <a:latin typeface="Microsoft JhengHei" panose="020B0604030504040204" pitchFamily="34" charset="-120"/>
                <a:ea typeface="微软雅黑" panose="020B0503020204020204" pitchFamily="34" charset="-122"/>
                <a:sym typeface="Microsoft JhengHei" panose="020B0604030504040204" pitchFamily="34" charset="-120"/>
              </a:rPr>
              <a:t>Time series VMR of </a:t>
            </a:r>
            <a:r>
              <a:rPr lang="en-US" altLang="zh-CN" sz="1800" dirty="0">
                <a:latin typeface="Microsoft JhengHei" panose="020B0604030504040204" pitchFamily="34" charset="-120"/>
                <a:ea typeface="微软雅黑" panose="020B0503020204020204" pitchFamily="34" charset="-122"/>
                <a:sym typeface="Microsoft JhengHei" panose="020B0604030504040204" pitchFamily="34" charset="-120"/>
              </a:rPr>
              <a:t>CH</a:t>
            </a:r>
            <a:r>
              <a:rPr lang="en-US" altLang="zh-CN" sz="1800"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a:t>
            </a:r>
            <a:r>
              <a:rPr lang="en-US" altLang="zh-CN" dirty="0">
                <a:latin typeface="Microsoft JhengHei" panose="020B0604030504040204" pitchFamily="34" charset="-120"/>
                <a:ea typeface="微软雅黑" panose="020B0503020204020204" pitchFamily="34" charset="-122"/>
                <a:sym typeface="Microsoft JhengHei" panose="020B0604030504040204" pitchFamily="34" charset="-120"/>
              </a:rPr>
              <a:t> (2018-2021)</a:t>
            </a:r>
            <a:endParaRPr lang="zh-CN" altLang="en-US"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12" name="文本框 11">
            <a:extLst>
              <a:ext uri="{FF2B5EF4-FFF2-40B4-BE49-F238E27FC236}">
                <a16:creationId xmlns:a16="http://schemas.microsoft.com/office/drawing/2014/main" id="{D80F6F64-E0A5-7D70-FC6C-43038F960D4B}"/>
              </a:ext>
            </a:extLst>
          </p:cNvPr>
          <p:cNvSpPr txBox="1"/>
          <p:nvPr/>
        </p:nvSpPr>
        <p:spPr>
          <a:xfrm>
            <a:off x="3004363" y="1502221"/>
            <a:ext cx="6483442" cy="369332"/>
          </a:xfrm>
          <a:prstGeom prst="rect">
            <a:avLst/>
          </a:prstGeom>
          <a:noFill/>
        </p:spPr>
        <p:txBody>
          <a:bodyPr wrap="none" rtlCol="0">
            <a:spAutoFit/>
          </a:bodyPr>
          <a:lstStyle/>
          <a:p>
            <a:r>
              <a:rPr lang="en-US" altLang="zh-CN" dirty="0">
                <a:latin typeface="Microsoft JhengHei" panose="020B0604030504040204" pitchFamily="34" charset="-120"/>
                <a:ea typeface="微软雅黑" panose="020B0503020204020204" pitchFamily="34" charset="-122"/>
                <a:sym typeface="Microsoft JhengHei" panose="020B0604030504040204" pitchFamily="34" charset="-120"/>
              </a:rPr>
              <a:t>Column averaged volume mixing ratio of </a:t>
            </a:r>
            <a:r>
              <a:rPr lang="en-US" altLang="zh-CN" sz="1800" dirty="0">
                <a:latin typeface="Microsoft JhengHei" panose="020B0604030504040204" pitchFamily="34" charset="-120"/>
                <a:ea typeface="微软雅黑" panose="020B0503020204020204" pitchFamily="34" charset="-122"/>
                <a:sym typeface="Microsoft JhengHei" panose="020B0604030504040204" pitchFamily="34" charset="-120"/>
              </a:rPr>
              <a:t>CH</a:t>
            </a:r>
            <a:r>
              <a:rPr lang="en-US" altLang="zh-CN" sz="1800"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a:t>
            </a:r>
            <a:r>
              <a:rPr lang="en-US" altLang="zh-CN" dirty="0">
                <a:latin typeface="Microsoft JhengHei" panose="020B0604030504040204" pitchFamily="34" charset="-120"/>
                <a:ea typeface="微软雅黑" panose="020B0503020204020204" pitchFamily="34" charset="-122"/>
                <a:sym typeface="Microsoft JhengHei" panose="020B0604030504040204" pitchFamily="34" charset="-120"/>
              </a:rPr>
              <a:t> (2018-2021)</a:t>
            </a:r>
            <a:endParaRPr lang="zh-CN" altLang="en-US"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pic>
        <p:nvPicPr>
          <p:cNvPr id="17" name="图片 16">
            <a:extLst>
              <a:ext uri="{FF2B5EF4-FFF2-40B4-BE49-F238E27FC236}">
                <a16:creationId xmlns:a16="http://schemas.microsoft.com/office/drawing/2014/main" id="{1064FEAA-04DF-2705-E47D-38A375C0C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736" y="74188"/>
            <a:ext cx="2919046" cy="1181548"/>
          </a:xfrm>
          <a:prstGeom prst="rect">
            <a:avLst/>
          </a:prstGeom>
        </p:spPr>
      </p:pic>
      <p:pic>
        <p:nvPicPr>
          <p:cNvPr id="18" name="图片 17">
            <a:extLst>
              <a:ext uri="{FF2B5EF4-FFF2-40B4-BE49-F238E27FC236}">
                <a16:creationId xmlns:a16="http://schemas.microsoft.com/office/drawing/2014/main" id="{BED1434B-8C4C-64C1-B7F5-4DD2B1E75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26" y="1951083"/>
            <a:ext cx="5335572" cy="1861246"/>
          </a:xfrm>
          <a:prstGeom prst="rect">
            <a:avLst/>
          </a:prstGeom>
        </p:spPr>
      </p:pic>
      <p:pic>
        <p:nvPicPr>
          <p:cNvPr id="19" name="图片 18">
            <a:extLst>
              <a:ext uri="{FF2B5EF4-FFF2-40B4-BE49-F238E27FC236}">
                <a16:creationId xmlns:a16="http://schemas.microsoft.com/office/drawing/2014/main" id="{CE5ED550-C583-C877-7123-215F72CCC9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3209" y="1962868"/>
            <a:ext cx="5292877" cy="1861383"/>
          </a:xfrm>
          <a:prstGeom prst="rect">
            <a:avLst/>
          </a:prstGeom>
        </p:spPr>
      </p:pic>
      <p:pic>
        <p:nvPicPr>
          <p:cNvPr id="20" name="图片 19">
            <a:extLst>
              <a:ext uri="{FF2B5EF4-FFF2-40B4-BE49-F238E27FC236}">
                <a16:creationId xmlns:a16="http://schemas.microsoft.com/office/drawing/2014/main" id="{8EAEAC8C-3B76-2486-14AB-2541883FC8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721" y="4175056"/>
            <a:ext cx="6070158" cy="2361446"/>
          </a:xfrm>
          <a:prstGeom prst="rect">
            <a:avLst/>
          </a:prstGeom>
        </p:spPr>
      </p:pic>
      <p:sp>
        <p:nvSpPr>
          <p:cNvPr id="11" name="文本框 10">
            <a:extLst>
              <a:ext uri="{FF2B5EF4-FFF2-40B4-BE49-F238E27FC236}">
                <a16:creationId xmlns:a16="http://schemas.microsoft.com/office/drawing/2014/main" id="{741ED34E-FB2C-4D39-A893-6FD74861202E}"/>
              </a:ext>
            </a:extLst>
          </p:cNvPr>
          <p:cNvSpPr txBox="1"/>
          <p:nvPr/>
        </p:nvSpPr>
        <p:spPr>
          <a:xfrm>
            <a:off x="8789647" y="2047628"/>
            <a:ext cx="787267" cy="369332"/>
          </a:xfrm>
          <a:prstGeom prst="rect">
            <a:avLst/>
          </a:prstGeom>
          <a:noFill/>
        </p:spPr>
        <p:txBody>
          <a:bodyPr wrap="none" rtlCol="0">
            <a:spAutoFit/>
          </a:bodyPr>
          <a:lstStyle/>
          <a:p>
            <a:r>
              <a:rPr lang="en-US" altLang="zh-CN" dirty="0">
                <a:latin typeface="Microsoft JhengHei" panose="020B0604030504040204" pitchFamily="34" charset="-120"/>
                <a:ea typeface="微软雅黑" panose="020B0503020204020204" pitchFamily="34" charset="-122"/>
                <a:sym typeface="Microsoft JhengHei" panose="020B0604030504040204" pitchFamily="34" charset="-120"/>
              </a:rPr>
              <a:t>Koror</a:t>
            </a:r>
            <a:endParaRPr lang="zh-CN" altLang="en-US"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21" name="文本框 20">
            <a:extLst>
              <a:ext uri="{FF2B5EF4-FFF2-40B4-BE49-F238E27FC236}">
                <a16:creationId xmlns:a16="http://schemas.microsoft.com/office/drawing/2014/main" id="{23F95488-ABD0-EB38-62B0-994C5A54D2FA}"/>
              </a:ext>
            </a:extLst>
          </p:cNvPr>
          <p:cNvSpPr txBox="1"/>
          <p:nvPr/>
        </p:nvSpPr>
        <p:spPr>
          <a:xfrm>
            <a:off x="2450005" y="2047628"/>
            <a:ext cx="1473342" cy="369332"/>
          </a:xfrm>
          <a:prstGeom prst="rect">
            <a:avLst/>
          </a:prstGeom>
          <a:noFill/>
        </p:spPr>
        <p:txBody>
          <a:bodyPr wrap="square" rtlCol="0">
            <a:spAutoFit/>
          </a:bodyPr>
          <a:lstStyle/>
          <a:p>
            <a:r>
              <a:rPr lang="en-US" altLang="zh-CN" dirty="0">
                <a:latin typeface="Microsoft JhengHei" panose="020B0604030504040204" pitchFamily="34" charset="-120"/>
                <a:ea typeface="微软雅黑" panose="020B0503020204020204" pitchFamily="34" charset="-122"/>
                <a:sym typeface="Microsoft JhengHei" panose="020B0604030504040204" pitchFamily="34" charset="-120"/>
              </a:rPr>
              <a:t>Paramaribo</a:t>
            </a:r>
            <a:endParaRPr lang="zh-CN" altLang="en-US"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3" name="灯片编号占位符 2">
            <a:extLst>
              <a:ext uri="{FF2B5EF4-FFF2-40B4-BE49-F238E27FC236}">
                <a16:creationId xmlns:a16="http://schemas.microsoft.com/office/drawing/2014/main" id="{31E4FC88-FD18-D977-4201-C5B9CF00B491}"/>
              </a:ext>
            </a:extLst>
          </p:cNvPr>
          <p:cNvSpPr>
            <a:spLocks noGrp="1"/>
          </p:cNvSpPr>
          <p:nvPr>
            <p:ph type="sldNum" sz="quarter" idx="12"/>
          </p:nvPr>
        </p:nvSpPr>
        <p:spPr/>
        <p:txBody>
          <a:bodyPr/>
          <a:lstStyle/>
          <a:p>
            <a:fld id="{755139E0-670A-473F-B5C2-A84C9A8EFA3D}" type="slidenum">
              <a:rPr lang="zh-CN" altLang="en-US" smtClean="0">
                <a:latin typeface="Microsoft JhengHei" panose="020B0604030504040204" pitchFamily="34" charset="-120"/>
                <a:ea typeface="微软雅黑" panose="020B0503020204020204" pitchFamily="34" charset="-122"/>
                <a:sym typeface="Microsoft JhengHei" panose="020B0604030504040204" pitchFamily="34" charset="-120"/>
              </a:rPr>
              <a:t>5</a:t>
            </a:fld>
            <a:endParaRPr lang="zh-CN" altLang="en-US">
              <a:latin typeface="Microsoft JhengHei" panose="020B0604030504040204" pitchFamily="34" charset="-120"/>
              <a:ea typeface="微软雅黑" panose="020B0503020204020204" pitchFamily="34" charset="-122"/>
              <a:sym typeface="Microsoft JhengHei" panose="020B0604030504040204" pitchFamily="34" charset="-120"/>
            </a:endParaRPr>
          </a:p>
        </p:txBody>
      </p:sp>
      <p:pic>
        <p:nvPicPr>
          <p:cNvPr id="14" name="图片 13">
            <a:extLst>
              <a:ext uri="{FF2B5EF4-FFF2-40B4-BE49-F238E27FC236}">
                <a16:creationId xmlns:a16="http://schemas.microsoft.com/office/drawing/2014/main" id="{12968121-133B-A4D4-C129-867D44B63D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8277" y="147300"/>
            <a:ext cx="2569957" cy="1320258"/>
          </a:xfrm>
          <a:prstGeom prst="rect">
            <a:avLst/>
          </a:prstGeom>
        </p:spPr>
      </p:pic>
    </p:spTree>
    <p:extLst>
      <p:ext uri="{BB962C8B-B14F-4D97-AF65-F5344CB8AC3E}">
        <p14:creationId xmlns:p14="http://schemas.microsoft.com/office/powerpoint/2010/main" val="3502471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B5F07359-A319-994F-82ED-39435BFAD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44" y="1255736"/>
            <a:ext cx="5184926" cy="3349643"/>
          </a:xfrm>
          <a:prstGeom prst="rect">
            <a:avLst/>
          </a:prstGeom>
        </p:spPr>
      </p:pic>
      <p:pic>
        <p:nvPicPr>
          <p:cNvPr id="7" name="图片 6">
            <a:extLst>
              <a:ext uri="{FF2B5EF4-FFF2-40B4-BE49-F238E27FC236}">
                <a16:creationId xmlns:a16="http://schemas.microsoft.com/office/drawing/2014/main" id="{4B2269B3-9912-6A69-75E3-AC4DA6793B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3089" y="1255736"/>
            <a:ext cx="5025355" cy="3279326"/>
          </a:xfrm>
          <a:prstGeom prst="rect">
            <a:avLst/>
          </a:prstGeom>
        </p:spPr>
      </p:pic>
      <p:sp>
        <p:nvSpPr>
          <p:cNvPr id="18" name="文本框 17">
            <a:extLst>
              <a:ext uri="{FF2B5EF4-FFF2-40B4-BE49-F238E27FC236}">
                <a16:creationId xmlns:a16="http://schemas.microsoft.com/office/drawing/2014/main" id="{74E78687-3080-44D6-B2F4-A025FECC1D57}"/>
              </a:ext>
            </a:extLst>
          </p:cNvPr>
          <p:cNvSpPr txBox="1"/>
          <p:nvPr/>
        </p:nvSpPr>
        <p:spPr>
          <a:xfrm>
            <a:off x="420116" y="345985"/>
            <a:ext cx="6563400" cy="523220"/>
          </a:xfrm>
          <a:prstGeom prst="rect">
            <a:avLst/>
          </a:prstGeom>
          <a:noFill/>
        </p:spPr>
        <p:txBody>
          <a:bodyPr wrap="none" rtlCol="0">
            <a:spAutoFit/>
          </a:bodyPr>
          <a:lstStyle/>
          <a:p>
            <a:r>
              <a:rPr lang="en-US" altLang="zh-CN" sz="2800" b="1" dirty="0">
                <a:latin typeface="Microsoft JhengHei" panose="020B0604030504040204" pitchFamily="34" charset="-120"/>
                <a:ea typeface="微软雅黑" panose="020B0503020204020204" pitchFamily="34" charset="-122"/>
                <a:sym typeface="Microsoft JhengHei" panose="020B0604030504040204" pitchFamily="34" charset="-120"/>
              </a:rPr>
              <a:t>Tropospheric and Stratospheric XCH</a:t>
            </a:r>
            <a:r>
              <a:rPr lang="en-US" altLang="zh-CN" sz="2800" b="1"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a:t>
            </a:r>
            <a:endParaRPr lang="zh-CN" altLang="en-US" sz="2800" b="1"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2" name="文本框 1">
            <a:extLst>
              <a:ext uri="{FF2B5EF4-FFF2-40B4-BE49-F238E27FC236}">
                <a16:creationId xmlns:a16="http://schemas.microsoft.com/office/drawing/2014/main" id="{1834B25F-F0D5-3234-D30F-B31881BC631B}"/>
              </a:ext>
            </a:extLst>
          </p:cNvPr>
          <p:cNvSpPr txBox="1"/>
          <p:nvPr/>
        </p:nvSpPr>
        <p:spPr>
          <a:xfrm>
            <a:off x="6793195" y="4722088"/>
            <a:ext cx="5458675" cy="284693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Separating the XCH</a:t>
            </a:r>
            <a:r>
              <a:rPr lang="en-US" altLang="zh-CN" sz="1400"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a:t>
            </a:r>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 into two layers. Layer 1: from surface to free troposphere. Layer 2: from the stratosphere.</a:t>
            </a:r>
          </a:p>
          <a:p>
            <a:pPr marL="285750" indent="-285750">
              <a:lnSpc>
                <a:spcPct val="150000"/>
              </a:lnSpc>
              <a:buFont typeface="Arial" panose="020B0604020202020204" pitchFamily="34" charset="0"/>
              <a:buChar char="•"/>
            </a:pPr>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The total column AVK (green) and the partial column averaging kernels of two individual layers of the typical AVK of both sites.</a:t>
            </a:r>
          </a:p>
          <a:p>
            <a:pPr marL="285750" indent="-285750">
              <a:lnSpc>
                <a:spcPct val="150000"/>
              </a:lnSpc>
              <a:buFont typeface="Arial" panose="020B0604020202020204" pitchFamily="34" charset="0"/>
              <a:buChar char="•"/>
            </a:pPr>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Tropopause height: 16.0 km</a:t>
            </a:r>
          </a:p>
          <a:p>
            <a:pPr marL="285750" indent="-285750">
              <a:lnSpc>
                <a:spcPct val="150000"/>
              </a:lnSpc>
              <a:buFont typeface="Arial" panose="020B0604020202020204" pitchFamily="34" charset="0"/>
              <a:buChar char="•"/>
            </a:pPr>
            <a:endPar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endParaRPr>
          </a:p>
          <a:p>
            <a:pPr marL="285750" indent="-285750">
              <a:buFont typeface="Arial" panose="020B0604020202020204" pitchFamily="34" charset="0"/>
              <a:buChar char="•"/>
            </a:pPr>
            <a:endPar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endParaRPr>
          </a:p>
          <a:p>
            <a:pPr marL="285750" indent="-285750">
              <a:buFont typeface="Arial" panose="020B0604020202020204" pitchFamily="34" charset="0"/>
              <a:buChar char="•"/>
            </a:pPr>
            <a:endParaRPr lang="en-US" altLang="zh-CN"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pic>
        <p:nvPicPr>
          <p:cNvPr id="36" name="图片 35">
            <a:extLst>
              <a:ext uri="{FF2B5EF4-FFF2-40B4-BE49-F238E27FC236}">
                <a16:creationId xmlns:a16="http://schemas.microsoft.com/office/drawing/2014/main" id="{FC0D536A-7F0D-89D9-1269-245557630D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8736" y="74188"/>
            <a:ext cx="2919046" cy="1181548"/>
          </a:xfrm>
          <a:prstGeom prst="rect">
            <a:avLst/>
          </a:prstGeom>
        </p:spPr>
      </p:pic>
      <p:sp>
        <p:nvSpPr>
          <p:cNvPr id="12" name="文本框 11">
            <a:extLst>
              <a:ext uri="{FF2B5EF4-FFF2-40B4-BE49-F238E27FC236}">
                <a16:creationId xmlns:a16="http://schemas.microsoft.com/office/drawing/2014/main" id="{BD3F65DD-2B45-4014-BF12-0B0851505338}"/>
              </a:ext>
            </a:extLst>
          </p:cNvPr>
          <p:cNvSpPr txBox="1"/>
          <p:nvPr/>
        </p:nvSpPr>
        <p:spPr>
          <a:xfrm>
            <a:off x="2851938" y="1389793"/>
            <a:ext cx="1149256" cy="307778"/>
          </a:xfrm>
          <a:prstGeom prst="rect">
            <a:avLst/>
          </a:prstGeom>
          <a:noFill/>
        </p:spPr>
        <p:txBody>
          <a:bodyPr wrap="square" rtlCol="0">
            <a:spAutoFit/>
          </a:bodyPr>
          <a:lstStyle/>
          <a:p>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Paramaribo</a:t>
            </a:r>
            <a:endParaRPr lang="zh-CN" altLang="en-US" sz="1400"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11" name="文本框 10">
            <a:extLst>
              <a:ext uri="{FF2B5EF4-FFF2-40B4-BE49-F238E27FC236}">
                <a16:creationId xmlns:a16="http://schemas.microsoft.com/office/drawing/2014/main" id="{E88FD6FC-A9E3-95C2-A141-2541E0114E65}"/>
              </a:ext>
            </a:extLst>
          </p:cNvPr>
          <p:cNvSpPr txBox="1"/>
          <p:nvPr/>
        </p:nvSpPr>
        <p:spPr>
          <a:xfrm>
            <a:off x="9340062" y="1389794"/>
            <a:ext cx="654025" cy="307777"/>
          </a:xfrm>
          <a:prstGeom prst="rect">
            <a:avLst/>
          </a:prstGeom>
          <a:noFill/>
        </p:spPr>
        <p:txBody>
          <a:bodyPr wrap="none" rtlCol="0">
            <a:spAutoFit/>
          </a:bodyPr>
          <a:lstStyle/>
          <a:p>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Koror</a:t>
            </a:r>
            <a:endParaRPr lang="zh-CN" altLang="en-US" sz="1400"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grpSp>
        <p:nvGrpSpPr>
          <p:cNvPr id="4" name="组合 3">
            <a:extLst>
              <a:ext uri="{FF2B5EF4-FFF2-40B4-BE49-F238E27FC236}">
                <a16:creationId xmlns:a16="http://schemas.microsoft.com/office/drawing/2014/main" id="{1F90E5E5-A0C5-60E1-941D-6E01F7336E5D}"/>
              </a:ext>
            </a:extLst>
          </p:cNvPr>
          <p:cNvGrpSpPr/>
          <p:nvPr/>
        </p:nvGrpSpPr>
        <p:grpSpPr>
          <a:xfrm>
            <a:off x="3577275" y="4577481"/>
            <a:ext cx="3196124" cy="2280519"/>
            <a:chOff x="760644" y="4570220"/>
            <a:chExt cx="3081440" cy="2280519"/>
          </a:xfrm>
        </p:grpSpPr>
        <p:pic>
          <p:nvPicPr>
            <p:cNvPr id="3" name="图片 2">
              <a:extLst>
                <a:ext uri="{FF2B5EF4-FFF2-40B4-BE49-F238E27FC236}">
                  <a16:creationId xmlns:a16="http://schemas.microsoft.com/office/drawing/2014/main" id="{81357C93-EC35-076B-228B-1DEE246F0963}"/>
                </a:ext>
              </a:extLst>
            </p:cNvPr>
            <p:cNvPicPr>
              <a:picLocks noChangeAspect="1"/>
            </p:cNvPicPr>
            <p:nvPr/>
          </p:nvPicPr>
          <p:blipFill>
            <a:blip r:embed="rId6"/>
            <a:stretch>
              <a:fillRect/>
            </a:stretch>
          </p:blipFill>
          <p:spPr>
            <a:xfrm>
              <a:off x="760644" y="4570220"/>
              <a:ext cx="3081440" cy="2280519"/>
            </a:xfrm>
            <a:prstGeom prst="rect">
              <a:avLst/>
            </a:prstGeom>
          </p:spPr>
        </p:pic>
        <p:sp>
          <p:nvSpPr>
            <p:cNvPr id="24" name="文本框 23">
              <a:extLst>
                <a:ext uri="{FF2B5EF4-FFF2-40B4-BE49-F238E27FC236}">
                  <a16:creationId xmlns:a16="http://schemas.microsoft.com/office/drawing/2014/main" id="{F4F71896-E9DC-8D1F-8953-2086A02A6EC2}"/>
                </a:ext>
              </a:extLst>
            </p:cNvPr>
            <p:cNvSpPr txBox="1"/>
            <p:nvPr/>
          </p:nvSpPr>
          <p:spPr>
            <a:xfrm>
              <a:off x="2919490" y="5448375"/>
              <a:ext cx="654025" cy="307777"/>
            </a:xfrm>
            <a:prstGeom prst="rect">
              <a:avLst/>
            </a:prstGeom>
            <a:noFill/>
          </p:spPr>
          <p:txBody>
            <a:bodyPr wrap="none" rtlCol="0">
              <a:spAutoFit/>
            </a:bodyPr>
            <a:lstStyle/>
            <a:p>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Koror</a:t>
              </a:r>
              <a:endParaRPr lang="zh-CN" altLang="en-US" sz="1400"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grpSp>
      <p:pic>
        <p:nvPicPr>
          <p:cNvPr id="33" name="图片 32">
            <a:extLst>
              <a:ext uri="{FF2B5EF4-FFF2-40B4-BE49-F238E27FC236}">
                <a16:creationId xmlns:a16="http://schemas.microsoft.com/office/drawing/2014/main" id="{9CECAD77-25C9-CD74-3775-282CEBE8A5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330" y="4579398"/>
            <a:ext cx="3196125" cy="2259283"/>
          </a:xfrm>
          <a:prstGeom prst="rect">
            <a:avLst/>
          </a:prstGeom>
        </p:spPr>
      </p:pic>
      <p:sp>
        <p:nvSpPr>
          <p:cNvPr id="32" name="文本框 31">
            <a:extLst>
              <a:ext uri="{FF2B5EF4-FFF2-40B4-BE49-F238E27FC236}">
                <a16:creationId xmlns:a16="http://schemas.microsoft.com/office/drawing/2014/main" id="{D4F58AB4-CEAB-C85F-48D2-E6DCE3BDACF5}"/>
              </a:ext>
            </a:extLst>
          </p:cNvPr>
          <p:cNvSpPr txBox="1"/>
          <p:nvPr/>
        </p:nvSpPr>
        <p:spPr>
          <a:xfrm>
            <a:off x="2358706" y="5426359"/>
            <a:ext cx="1149256" cy="307778"/>
          </a:xfrm>
          <a:prstGeom prst="rect">
            <a:avLst/>
          </a:prstGeom>
          <a:noFill/>
        </p:spPr>
        <p:txBody>
          <a:bodyPr wrap="square" rtlCol="0">
            <a:spAutoFit/>
          </a:bodyPr>
          <a:lstStyle/>
          <a:p>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Paramaribo</a:t>
            </a:r>
            <a:endParaRPr lang="zh-CN" altLang="en-US" sz="1400"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10" name="灯片编号占位符 9">
            <a:extLst>
              <a:ext uri="{FF2B5EF4-FFF2-40B4-BE49-F238E27FC236}">
                <a16:creationId xmlns:a16="http://schemas.microsoft.com/office/drawing/2014/main" id="{BF4DC14B-90B8-C8BA-2319-3C68678A6772}"/>
              </a:ext>
            </a:extLst>
          </p:cNvPr>
          <p:cNvSpPr>
            <a:spLocks noGrp="1"/>
          </p:cNvSpPr>
          <p:nvPr>
            <p:ph type="sldNum" sz="quarter" idx="12"/>
          </p:nvPr>
        </p:nvSpPr>
        <p:spPr/>
        <p:txBody>
          <a:bodyPr/>
          <a:lstStyle/>
          <a:p>
            <a:fld id="{755139E0-670A-473F-B5C2-A84C9A8EFA3D}" type="slidenum">
              <a:rPr lang="zh-CN" altLang="en-US" smtClean="0">
                <a:latin typeface="Microsoft JhengHei" panose="020B0604030504040204" pitchFamily="34" charset="-120"/>
                <a:ea typeface="微软雅黑" panose="020B0503020204020204" pitchFamily="34" charset="-122"/>
                <a:sym typeface="Microsoft JhengHei" panose="020B0604030504040204" pitchFamily="34" charset="-120"/>
              </a:rPr>
              <a:t>6</a:t>
            </a:fld>
            <a:endParaRPr lang="zh-CN" altLang="en-US">
              <a:latin typeface="Microsoft JhengHei" panose="020B0604030504040204" pitchFamily="34" charset="-120"/>
              <a:ea typeface="微软雅黑" panose="020B0503020204020204" pitchFamily="34" charset="-122"/>
              <a:sym typeface="Microsoft JhengHei" panose="020B0604030504040204" pitchFamily="34" charset="-120"/>
            </a:endParaRPr>
          </a:p>
        </p:txBody>
      </p:sp>
    </p:spTree>
    <p:extLst>
      <p:ext uri="{BB962C8B-B14F-4D97-AF65-F5344CB8AC3E}">
        <p14:creationId xmlns:p14="http://schemas.microsoft.com/office/powerpoint/2010/main" val="3044989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52D153E-6236-B9DB-2292-FB0D8EC61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044" y="1383637"/>
            <a:ext cx="4676520" cy="3051692"/>
          </a:xfrm>
          <a:prstGeom prst="rect">
            <a:avLst/>
          </a:prstGeom>
        </p:spPr>
      </p:pic>
      <p:grpSp>
        <p:nvGrpSpPr>
          <p:cNvPr id="5" name="组合 4">
            <a:extLst>
              <a:ext uri="{FF2B5EF4-FFF2-40B4-BE49-F238E27FC236}">
                <a16:creationId xmlns:a16="http://schemas.microsoft.com/office/drawing/2014/main" id="{C5E51533-3B3D-3F7A-61F1-146B44DD01DF}"/>
              </a:ext>
            </a:extLst>
          </p:cNvPr>
          <p:cNvGrpSpPr/>
          <p:nvPr/>
        </p:nvGrpSpPr>
        <p:grpSpPr>
          <a:xfrm>
            <a:off x="8791038" y="1574384"/>
            <a:ext cx="3290126" cy="2449575"/>
            <a:chOff x="9663480" y="4862398"/>
            <a:chExt cx="2313480" cy="1766015"/>
          </a:xfrm>
        </p:grpSpPr>
        <p:pic>
          <p:nvPicPr>
            <p:cNvPr id="6" name="图片 5">
              <a:extLst>
                <a:ext uri="{FF2B5EF4-FFF2-40B4-BE49-F238E27FC236}">
                  <a16:creationId xmlns:a16="http://schemas.microsoft.com/office/drawing/2014/main" id="{8BB10802-490D-1E3D-6B05-EA8E472A7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3480" y="4862398"/>
              <a:ext cx="2313480" cy="1766015"/>
            </a:xfrm>
            <a:prstGeom prst="rect">
              <a:avLst/>
            </a:prstGeom>
          </p:spPr>
        </p:pic>
        <p:cxnSp>
          <p:nvCxnSpPr>
            <p:cNvPr id="7" name="直接连接符 6">
              <a:extLst>
                <a:ext uri="{FF2B5EF4-FFF2-40B4-BE49-F238E27FC236}">
                  <a16:creationId xmlns:a16="http://schemas.microsoft.com/office/drawing/2014/main" id="{CF5485FD-9894-3D3E-3A15-8C55E40BB135}"/>
                </a:ext>
              </a:extLst>
            </p:cNvPr>
            <p:cNvCxnSpPr>
              <a:cxnSpLocks/>
            </p:cNvCxnSpPr>
            <p:nvPr/>
          </p:nvCxnSpPr>
          <p:spPr>
            <a:xfrm>
              <a:off x="9910920" y="5559809"/>
              <a:ext cx="2021322"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grpSp>
      <p:sp>
        <p:nvSpPr>
          <p:cNvPr id="16" name="文本框 15">
            <a:extLst>
              <a:ext uri="{FF2B5EF4-FFF2-40B4-BE49-F238E27FC236}">
                <a16:creationId xmlns:a16="http://schemas.microsoft.com/office/drawing/2014/main" id="{92C6DC8E-3F3A-20C2-274E-8814F574CAF2}"/>
              </a:ext>
            </a:extLst>
          </p:cNvPr>
          <p:cNvSpPr txBox="1"/>
          <p:nvPr/>
        </p:nvSpPr>
        <p:spPr>
          <a:xfrm>
            <a:off x="471015" y="4753978"/>
            <a:ext cx="10994153" cy="16685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Tropospheric XCH</a:t>
            </a:r>
            <a:r>
              <a:rPr lang="en-US" altLang="zh-CN" sz="1400"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a:t>
            </a:r>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 shows minimum in July-November, and maximum in  December- February.</a:t>
            </a:r>
          </a:p>
          <a:p>
            <a:pPr marL="285750" indent="-285750">
              <a:lnSpc>
                <a:spcPct val="150000"/>
              </a:lnSpc>
              <a:buFont typeface="Arial" panose="020B0604020202020204" pitchFamily="34" charset="0"/>
              <a:buChar char="•"/>
            </a:pPr>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Driven by the large-scale circulation of the Asian monsoon, the higher concentration of methane is from South-East Asia in wintertime from the NH and the Pacific Ocean from SH.</a:t>
            </a:r>
          </a:p>
          <a:p>
            <a:pPr marL="285750" indent="-285750">
              <a:lnSpc>
                <a:spcPct val="150000"/>
              </a:lnSpc>
              <a:buFont typeface="Arial" panose="020B0604020202020204" pitchFamily="34" charset="0"/>
              <a:buChar char="•"/>
            </a:pPr>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The GEOS-Chem model can capture the seasonal variation of methane concentration. But since anthropogenic source emissions are not included in the model, the concentration of CH4 is much lower than the observed value. </a:t>
            </a:r>
            <a:endParaRPr lang="zh-CN" altLang="en-US" sz="1400"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pic>
        <p:nvPicPr>
          <p:cNvPr id="17" name="图片 16">
            <a:extLst>
              <a:ext uri="{FF2B5EF4-FFF2-40B4-BE49-F238E27FC236}">
                <a16:creationId xmlns:a16="http://schemas.microsoft.com/office/drawing/2014/main" id="{C5D58E97-C526-F104-F23D-83070EEF7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8736" y="74188"/>
            <a:ext cx="2919046" cy="1181548"/>
          </a:xfrm>
          <a:prstGeom prst="rect">
            <a:avLst/>
          </a:prstGeom>
        </p:spPr>
      </p:pic>
      <p:sp>
        <p:nvSpPr>
          <p:cNvPr id="19" name="文本框 18">
            <a:extLst>
              <a:ext uri="{FF2B5EF4-FFF2-40B4-BE49-F238E27FC236}">
                <a16:creationId xmlns:a16="http://schemas.microsoft.com/office/drawing/2014/main" id="{FE4E661A-B563-9748-8385-3E4F76CE79A9}"/>
              </a:ext>
            </a:extLst>
          </p:cNvPr>
          <p:cNvSpPr txBox="1"/>
          <p:nvPr/>
        </p:nvSpPr>
        <p:spPr>
          <a:xfrm>
            <a:off x="420116" y="345985"/>
            <a:ext cx="6642396" cy="523220"/>
          </a:xfrm>
          <a:prstGeom prst="rect">
            <a:avLst/>
          </a:prstGeom>
          <a:noFill/>
        </p:spPr>
        <p:txBody>
          <a:bodyPr wrap="none" rtlCol="0">
            <a:spAutoFit/>
          </a:bodyPr>
          <a:lstStyle/>
          <a:p>
            <a:r>
              <a:rPr lang="en-US" altLang="zh-CN" sz="2800" b="1" dirty="0">
                <a:latin typeface="Microsoft JhengHei" panose="020B0604030504040204" pitchFamily="34" charset="-120"/>
                <a:ea typeface="微软雅黑" panose="020B0503020204020204" pitchFamily="34" charset="-122"/>
                <a:sym typeface="Microsoft JhengHei" panose="020B0604030504040204" pitchFamily="34" charset="-120"/>
              </a:rPr>
              <a:t>Tropospheric and Stratospheric XCH</a:t>
            </a:r>
            <a:r>
              <a:rPr lang="en-US" altLang="zh-CN" sz="2800" b="1"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a:t>
            </a:r>
            <a:endParaRPr lang="zh-CN" altLang="en-US" sz="2800" b="1"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21" name="文本框 20">
            <a:extLst>
              <a:ext uri="{FF2B5EF4-FFF2-40B4-BE49-F238E27FC236}">
                <a16:creationId xmlns:a16="http://schemas.microsoft.com/office/drawing/2014/main" id="{9641DBFC-7E35-BC0D-1291-43AEA7245530}"/>
              </a:ext>
            </a:extLst>
          </p:cNvPr>
          <p:cNvSpPr txBox="1"/>
          <p:nvPr/>
        </p:nvSpPr>
        <p:spPr>
          <a:xfrm>
            <a:off x="8791038" y="6445035"/>
            <a:ext cx="1883223" cy="253916"/>
          </a:xfrm>
          <a:prstGeom prst="rect">
            <a:avLst/>
          </a:prstGeom>
          <a:noFill/>
        </p:spPr>
        <p:txBody>
          <a:bodyPr wrap="square">
            <a:spAutoFit/>
          </a:bodyPr>
          <a:lstStyle/>
          <a:p>
            <a:pPr algn="just"/>
            <a:r>
              <a:rPr lang="en-US" altLang="zh-CN" sz="1050" kern="100" dirty="0">
                <a:effectLst/>
                <a:latin typeface="Microsoft JhengHei" panose="020B0604030504040204" pitchFamily="34" charset="-120"/>
                <a:ea typeface="微软雅黑" panose="020B0503020204020204" pitchFamily="34" charset="-122"/>
                <a:cs typeface="DengXian" panose="02010600030101010101" pitchFamily="2" charset="-122"/>
                <a:sym typeface="Microsoft JhengHei" panose="020B0604030504040204" pitchFamily="34" charset="-120"/>
              </a:rPr>
              <a:t>Sun, X. et al., 2022, in prep.</a:t>
            </a:r>
            <a:endParaRPr lang="zh-CN" altLang="zh-CN" sz="900" kern="100" dirty="0">
              <a:effectLst/>
              <a:latin typeface="Microsoft JhengHei" panose="020B0604030504040204" pitchFamily="34" charset="-120"/>
              <a:ea typeface="微软雅黑" panose="020B0503020204020204" pitchFamily="34" charset="-122"/>
              <a:cs typeface="DengXian" panose="02010600030101010101" pitchFamily="2" charset="-122"/>
              <a:sym typeface="Microsoft JhengHei" panose="020B0604030504040204" pitchFamily="34" charset="-120"/>
            </a:endParaRPr>
          </a:p>
        </p:txBody>
      </p:sp>
      <p:pic>
        <p:nvPicPr>
          <p:cNvPr id="14" name="图片 13">
            <a:extLst>
              <a:ext uri="{FF2B5EF4-FFF2-40B4-BE49-F238E27FC236}">
                <a16:creationId xmlns:a16="http://schemas.microsoft.com/office/drawing/2014/main" id="{48404B01-BC5D-0617-ABC5-438ACA2AEB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9929" y="1690816"/>
            <a:ext cx="3831109" cy="2437335"/>
          </a:xfrm>
          <a:prstGeom prst="rect">
            <a:avLst/>
          </a:prstGeom>
        </p:spPr>
      </p:pic>
      <p:sp>
        <p:nvSpPr>
          <p:cNvPr id="12" name="文本框 11">
            <a:extLst>
              <a:ext uri="{FF2B5EF4-FFF2-40B4-BE49-F238E27FC236}">
                <a16:creationId xmlns:a16="http://schemas.microsoft.com/office/drawing/2014/main" id="{72B32AB6-CD6D-DA76-86FA-7FE08FC35190}"/>
              </a:ext>
            </a:extLst>
          </p:cNvPr>
          <p:cNvSpPr txBox="1"/>
          <p:nvPr/>
        </p:nvSpPr>
        <p:spPr>
          <a:xfrm>
            <a:off x="10259686" y="4023959"/>
            <a:ext cx="1747914" cy="646331"/>
          </a:xfrm>
          <a:prstGeom prst="rect">
            <a:avLst/>
          </a:prstGeom>
          <a:noFill/>
        </p:spPr>
        <p:txBody>
          <a:bodyPr wrap="none" rtlCol="0">
            <a:spAutoFit/>
          </a:bodyPr>
          <a:lstStyle/>
          <a:p>
            <a:pPr marL="285750" indent="-285750">
              <a:buFont typeface="Arial" panose="020B0604020202020204" pitchFamily="34" charset="0"/>
              <a:buChar char="•"/>
            </a:pPr>
            <a:r>
              <a:rPr lang="en-US" altLang="zh-CN" sz="1200" dirty="0">
                <a:solidFill>
                  <a:srgbClr val="FF0000"/>
                </a:solidFill>
                <a:latin typeface="Microsoft JhengHei" panose="020B0604030504040204" pitchFamily="34" charset="-120"/>
                <a:ea typeface="微软雅黑" panose="020B0503020204020204" pitchFamily="34" charset="-122"/>
                <a:sym typeface="Microsoft JhengHei" panose="020B0604030504040204" pitchFamily="34" charset="-120"/>
              </a:rPr>
              <a:t>Koror, 7.5</a:t>
            </a:r>
            <a:r>
              <a:rPr lang="en-US" altLang="zh-CN" sz="1200" dirty="0">
                <a:solidFill>
                  <a:srgbClr val="FF0000"/>
                </a:solidFill>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a:t>
            </a:r>
            <a:r>
              <a:rPr lang="en-US" altLang="zh-CN" sz="1200" dirty="0">
                <a:solidFill>
                  <a:srgbClr val="FF0000"/>
                </a:solidFill>
                <a:latin typeface="Microsoft JhengHei" panose="020B0604030504040204" pitchFamily="34" charset="-120"/>
                <a:ea typeface="微软雅黑" panose="020B0503020204020204" pitchFamily="34" charset="-122"/>
                <a:sym typeface="Microsoft JhengHei" panose="020B0604030504040204" pitchFamily="34" charset="-120"/>
              </a:rPr>
              <a:t> N</a:t>
            </a:r>
          </a:p>
          <a:p>
            <a:pPr marL="285750" indent="-285750">
              <a:buFont typeface="Arial" panose="020B0604020202020204" pitchFamily="34" charset="0"/>
              <a:buChar char="•"/>
            </a:pPr>
            <a:r>
              <a:rPr lang="en-US" altLang="zh-CN" sz="1200" dirty="0">
                <a:solidFill>
                  <a:schemeClr val="accent1"/>
                </a:solidFill>
                <a:latin typeface="Microsoft JhengHei" panose="020B0604030504040204" pitchFamily="34" charset="-120"/>
                <a:ea typeface="微软雅黑" panose="020B0503020204020204" pitchFamily="34" charset="-122"/>
                <a:sym typeface="Microsoft JhengHei" panose="020B0604030504040204" pitchFamily="34" charset="-120"/>
              </a:rPr>
              <a:t>Chemical Equator</a:t>
            </a:r>
          </a:p>
          <a:p>
            <a:pPr marL="285750" indent="-285750">
              <a:buFont typeface="Arial" panose="020B0604020202020204" pitchFamily="34" charset="0"/>
              <a:buChar char="•"/>
            </a:pPr>
            <a:endParaRPr lang="zh-CN" altLang="en-US" sz="1200"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3" name="灯片编号占位符 2">
            <a:extLst>
              <a:ext uri="{FF2B5EF4-FFF2-40B4-BE49-F238E27FC236}">
                <a16:creationId xmlns:a16="http://schemas.microsoft.com/office/drawing/2014/main" id="{F0C8E7B6-E3E3-B075-B2AF-9EB78B9E5763}"/>
              </a:ext>
            </a:extLst>
          </p:cNvPr>
          <p:cNvSpPr>
            <a:spLocks noGrp="1"/>
          </p:cNvSpPr>
          <p:nvPr>
            <p:ph type="sldNum" sz="quarter" idx="12"/>
          </p:nvPr>
        </p:nvSpPr>
        <p:spPr/>
        <p:txBody>
          <a:bodyPr/>
          <a:lstStyle/>
          <a:p>
            <a:fld id="{755139E0-670A-473F-B5C2-A84C9A8EFA3D}" type="slidenum">
              <a:rPr lang="zh-CN" altLang="en-US" smtClean="0">
                <a:latin typeface="Microsoft JhengHei" panose="020B0604030504040204" pitchFamily="34" charset="-120"/>
                <a:ea typeface="微软雅黑" panose="020B0503020204020204" pitchFamily="34" charset="-122"/>
                <a:sym typeface="Microsoft JhengHei" panose="020B0604030504040204" pitchFamily="34" charset="-120"/>
              </a:rPr>
              <a:t>7</a:t>
            </a:fld>
            <a:endParaRPr lang="zh-CN" altLang="en-US">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18" name="文本框 17">
            <a:extLst>
              <a:ext uri="{FF2B5EF4-FFF2-40B4-BE49-F238E27FC236}">
                <a16:creationId xmlns:a16="http://schemas.microsoft.com/office/drawing/2014/main" id="{2BE18D9B-1A3C-8E5D-371E-E7DC95537D20}"/>
              </a:ext>
            </a:extLst>
          </p:cNvPr>
          <p:cNvSpPr txBox="1"/>
          <p:nvPr/>
        </p:nvSpPr>
        <p:spPr>
          <a:xfrm>
            <a:off x="5142513" y="4190956"/>
            <a:ext cx="3772669" cy="461665"/>
          </a:xfrm>
          <a:prstGeom prst="rect">
            <a:avLst/>
          </a:prstGeom>
          <a:noFill/>
        </p:spPr>
        <p:txBody>
          <a:bodyPr wrap="square" rtlCol="0">
            <a:spAutoFit/>
          </a:bodyPr>
          <a:lstStyle/>
          <a:p>
            <a:r>
              <a:rPr lang="en-US" altLang="zh-CN" sz="1200" dirty="0">
                <a:latin typeface="Microsoft JhengHei" panose="020B0604030504040204" pitchFamily="34" charset="-120"/>
                <a:ea typeface="微软雅黑" panose="020B0503020204020204" pitchFamily="34" charset="-122"/>
                <a:sym typeface="Microsoft JhengHei" panose="020B0604030504040204" pitchFamily="34" charset="-120"/>
              </a:rPr>
              <a:t>Comparison of XCH</a:t>
            </a:r>
            <a:r>
              <a:rPr lang="en-US" altLang="zh-CN" sz="1200"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 </a:t>
            </a:r>
            <a:r>
              <a:rPr lang="en-US" altLang="zh-CN" sz="1200" dirty="0">
                <a:latin typeface="Microsoft JhengHei" panose="020B0604030504040204" pitchFamily="34" charset="-120"/>
                <a:ea typeface="微软雅黑" panose="020B0503020204020204" pitchFamily="34" charset="-122"/>
                <a:sym typeface="Microsoft JhengHei" panose="020B0604030504040204" pitchFamily="34" charset="-120"/>
              </a:rPr>
              <a:t> from FTIR measurement with smoothed GEOS-Chem </a:t>
            </a:r>
            <a:endParaRPr lang="zh-CN" altLang="en-US" sz="1200"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2" name="文本框 1">
            <a:extLst>
              <a:ext uri="{FF2B5EF4-FFF2-40B4-BE49-F238E27FC236}">
                <a16:creationId xmlns:a16="http://schemas.microsoft.com/office/drawing/2014/main" id="{D39C421C-46CA-D5D6-780E-498996D3465A}"/>
              </a:ext>
            </a:extLst>
          </p:cNvPr>
          <p:cNvSpPr txBox="1"/>
          <p:nvPr/>
        </p:nvSpPr>
        <p:spPr>
          <a:xfrm>
            <a:off x="5727950" y="1036202"/>
            <a:ext cx="787267" cy="369332"/>
          </a:xfrm>
          <a:prstGeom prst="rect">
            <a:avLst/>
          </a:prstGeom>
          <a:noFill/>
        </p:spPr>
        <p:txBody>
          <a:bodyPr wrap="none" rtlCol="0">
            <a:spAutoFit/>
          </a:bodyPr>
          <a:lstStyle/>
          <a:p>
            <a:r>
              <a:rPr lang="en-US" altLang="zh-CN" dirty="0">
                <a:latin typeface="Microsoft JhengHei" panose="020B0604030504040204" pitchFamily="34" charset="-120"/>
                <a:ea typeface="微软雅黑" panose="020B0503020204020204" pitchFamily="34" charset="-122"/>
                <a:sym typeface="Microsoft JhengHei" panose="020B0604030504040204" pitchFamily="34" charset="-120"/>
              </a:rPr>
              <a:t>Koror</a:t>
            </a:r>
            <a:endParaRPr lang="zh-CN" altLang="en-US"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Tree>
    <p:extLst>
      <p:ext uri="{BB962C8B-B14F-4D97-AF65-F5344CB8AC3E}">
        <p14:creationId xmlns:p14="http://schemas.microsoft.com/office/powerpoint/2010/main" val="3256392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9061424B-6998-D098-323E-8E918CF2E794}"/>
              </a:ext>
            </a:extLst>
          </p:cNvPr>
          <p:cNvGrpSpPr/>
          <p:nvPr/>
        </p:nvGrpSpPr>
        <p:grpSpPr>
          <a:xfrm>
            <a:off x="8693854" y="1543483"/>
            <a:ext cx="3312234" cy="2542001"/>
            <a:chOff x="550648" y="2160018"/>
            <a:chExt cx="5190755" cy="3962408"/>
          </a:xfrm>
        </p:grpSpPr>
        <p:pic>
          <p:nvPicPr>
            <p:cNvPr id="13" name="图片 12">
              <a:extLst>
                <a:ext uri="{FF2B5EF4-FFF2-40B4-BE49-F238E27FC236}">
                  <a16:creationId xmlns:a16="http://schemas.microsoft.com/office/drawing/2014/main" id="{9FD1C10A-B8E2-D98E-146F-321F2E276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48" y="2160018"/>
              <a:ext cx="5190755" cy="3962408"/>
            </a:xfrm>
            <a:prstGeom prst="rect">
              <a:avLst/>
            </a:prstGeom>
          </p:spPr>
        </p:pic>
        <p:cxnSp>
          <p:nvCxnSpPr>
            <p:cNvPr id="14" name="直接连接符 13">
              <a:extLst>
                <a:ext uri="{FF2B5EF4-FFF2-40B4-BE49-F238E27FC236}">
                  <a16:creationId xmlns:a16="http://schemas.microsoft.com/office/drawing/2014/main" id="{D63BAA9F-AAF6-73D6-428A-D72DADE8356D}"/>
                </a:ext>
              </a:extLst>
            </p:cNvPr>
            <p:cNvCxnSpPr>
              <a:cxnSpLocks/>
            </p:cNvCxnSpPr>
            <p:nvPr/>
          </p:nvCxnSpPr>
          <p:spPr>
            <a:xfrm>
              <a:off x="1121174" y="3809234"/>
              <a:ext cx="4535240"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grpSp>
      <p:sp>
        <p:nvSpPr>
          <p:cNvPr id="30" name="文本框 29">
            <a:extLst>
              <a:ext uri="{FF2B5EF4-FFF2-40B4-BE49-F238E27FC236}">
                <a16:creationId xmlns:a16="http://schemas.microsoft.com/office/drawing/2014/main" id="{9997CE1D-1ACA-F653-BC81-646A0ABE9CB3}"/>
              </a:ext>
            </a:extLst>
          </p:cNvPr>
          <p:cNvSpPr txBox="1"/>
          <p:nvPr/>
        </p:nvSpPr>
        <p:spPr>
          <a:xfrm>
            <a:off x="420116" y="345985"/>
            <a:ext cx="6608732" cy="523220"/>
          </a:xfrm>
          <a:prstGeom prst="rect">
            <a:avLst/>
          </a:prstGeom>
          <a:noFill/>
        </p:spPr>
        <p:txBody>
          <a:bodyPr wrap="none" rtlCol="0">
            <a:spAutoFit/>
          </a:bodyPr>
          <a:lstStyle/>
          <a:p>
            <a:r>
              <a:rPr lang="en-US" altLang="zh-CN" sz="2800" b="1" dirty="0">
                <a:latin typeface="Microsoft JhengHei" panose="020B0604030504040204" pitchFamily="34" charset="-120"/>
                <a:ea typeface="微软雅黑" panose="020B0503020204020204" pitchFamily="34" charset="-122"/>
                <a:sym typeface="Microsoft JhengHei" panose="020B0604030504040204" pitchFamily="34" charset="-120"/>
              </a:rPr>
              <a:t>Tropospheric and Stratospheric XCH</a:t>
            </a:r>
            <a:r>
              <a:rPr lang="en-US" altLang="zh-CN" sz="2800" b="1"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a:t>
            </a:r>
            <a:endParaRPr lang="zh-CN" altLang="en-US" sz="2800" b="1" baseline="-25000"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pic>
        <p:nvPicPr>
          <p:cNvPr id="31" name="图片 30">
            <a:extLst>
              <a:ext uri="{FF2B5EF4-FFF2-40B4-BE49-F238E27FC236}">
                <a16:creationId xmlns:a16="http://schemas.microsoft.com/office/drawing/2014/main" id="{ABC59B8C-F017-109B-8BE2-325D4BFCCF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8736" y="74188"/>
            <a:ext cx="2919046" cy="1181548"/>
          </a:xfrm>
          <a:prstGeom prst="rect">
            <a:avLst/>
          </a:prstGeom>
        </p:spPr>
      </p:pic>
      <p:pic>
        <p:nvPicPr>
          <p:cNvPr id="4" name="图片 3">
            <a:extLst>
              <a:ext uri="{FF2B5EF4-FFF2-40B4-BE49-F238E27FC236}">
                <a16:creationId xmlns:a16="http://schemas.microsoft.com/office/drawing/2014/main" id="{F21F2CF0-D293-0B50-4A65-12A6202653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1184" y="1652551"/>
            <a:ext cx="3772670" cy="2438508"/>
          </a:xfrm>
          <a:prstGeom prst="rect">
            <a:avLst/>
          </a:prstGeom>
        </p:spPr>
      </p:pic>
      <p:pic>
        <p:nvPicPr>
          <p:cNvPr id="27" name="图片 26">
            <a:extLst>
              <a:ext uri="{FF2B5EF4-FFF2-40B4-BE49-F238E27FC236}">
                <a16:creationId xmlns:a16="http://schemas.microsoft.com/office/drawing/2014/main" id="{2E2925A2-0B31-230D-5095-F14108EF75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116" y="1463871"/>
            <a:ext cx="4365792" cy="2820454"/>
          </a:xfrm>
          <a:prstGeom prst="rect">
            <a:avLst/>
          </a:prstGeom>
        </p:spPr>
      </p:pic>
      <p:sp>
        <p:nvSpPr>
          <p:cNvPr id="15" name="文本框 14">
            <a:extLst>
              <a:ext uri="{FF2B5EF4-FFF2-40B4-BE49-F238E27FC236}">
                <a16:creationId xmlns:a16="http://schemas.microsoft.com/office/drawing/2014/main" id="{9ED8698A-72C2-4C58-F620-6B7571C36370}"/>
              </a:ext>
            </a:extLst>
          </p:cNvPr>
          <p:cNvSpPr txBox="1"/>
          <p:nvPr/>
        </p:nvSpPr>
        <p:spPr>
          <a:xfrm>
            <a:off x="8795036" y="6411954"/>
            <a:ext cx="1883223" cy="253916"/>
          </a:xfrm>
          <a:prstGeom prst="rect">
            <a:avLst/>
          </a:prstGeom>
          <a:noFill/>
        </p:spPr>
        <p:txBody>
          <a:bodyPr wrap="square">
            <a:spAutoFit/>
          </a:bodyPr>
          <a:lstStyle/>
          <a:p>
            <a:pPr algn="just"/>
            <a:r>
              <a:rPr lang="en-US" altLang="zh-CN" sz="1050" kern="100" dirty="0">
                <a:effectLst/>
                <a:latin typeface="Microsoft JhengHei" panose="020B0604030504040204" pitchFamily="34" charset="-120"/>
                <a:ea typeface="微软雅黑" panose="020B0503020204020204" pitchFamily="34" charset="-122"/>
                <a:cs typeface="DengXian" panose="02010600030101010101" pitchFamily="2" charset="-122"/>
                <a:sym typeface="Microsoft JhengHei" panose="020B0604030504040204" pitchFamily="34" charset="-120"/>
              </a:rPr>
              <a:t>Sun, X. et al., 2022, in prep.</a:t>
            </a:r>
            <a:endParaRPr lang="zh-CN" altLang="zh-CN" sz="900" kern="100" dirty="0">
              <a:effectLst/>
              <a:latin typeface="Microsoft JhengHei" panose="020B0604030504040204" pitchFamily="34" charset="-120"/>
              <a:ea typeface="微软雅黑" panose="020B0503020204020204" pitchFamily="34" charset="-122"/>
              <a:cs typeface="DengXian" panose="02010600030101010101" pitchFamily="2" charset="-122"/>
              <a:sym typeface="Microsoft JhengHei" panose="020B0604030504040204" pitchFamily="34" charset="-120"/>
            </a:endParaRPr>
          </a:p>
        </p:txBody>
      </p:sp>
      <p:sp>
        <p:nvSpPr>
          <p:cNvPr id="11" name="文本框 10">
            <a:extLst>
              <a:ext uri="{FF2B5EF4-FFF2-40B4-BE49-F238E27FC236}">
                <a16:creationId xmlns:a16="http://schemas.microsoft.com/office/drawing/2014/main" id="{28948F21-B7B9-776F-8A0A-55972FE58788}"/>
              </a:ext>
            </a:extLst>
          </p:cNvPr>
          <p:cNvSpPr txBox="1"/>
          <p:nvPr/>
        </p:nvSpPr>
        <p:spPr>
          <a:xfrm>
            <a:off x="499924" y="4762521"/>
            <a:ext cx="11137894" cy="16685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Tropospheric XCH</a:t>
            </a:r>
            <a:r>
              <a:rPr lang="en-US" altLang="zh-CN" sz="1400"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a:t>
            </a:r>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 shows a much smaller seasonal pattern than in Koror, relatively lower tropospheric XCH</a:t>
            </a:r>
            <a:r>
              <a:rPr lang="en-US" altLang="zh-CN" sz="1400"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a:t>
            </a:r>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 in NH summer (JJA), and relatively higher tropospheric XCH</a:t>
            </a:r>
            <a:r>
              <a:rPr lang="en-US" altLang="zh-CN" sz="1400"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a:t>
            </a:r>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 in NH winter (DJF).</a:t>
            </a:r>
          </a:p>
          <a:p>
            <a:pPr marL="285750" indent="-285750">
              <a:lnSpc>
                <a:spcPct val="150000"/>
              </a:lnSpc>
              <a:buFont typeface="Arial" panose="020B0604020202020204" pitchFamily="34" charset="0"/>
              <a:buChar char="•"/>
            </a:pPr>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Airmass origin is mainly from the Atlantic and the slighter north-gradient of methane in the S. America region than in W. Pacific.</a:t>
            </a:r>
          </a:p>
          <a:p>
            <a:pPr marL="285750" indent="-285750">
              <a:lnSpc>
                <a:spcPct val="150000"/>
              </a:lnSpc>
              <a:buFont typeface="Arial" panose="020B0604020202020204" pitchFamily="34" charset="0"/>
              <a:buChar char="•"/>
            </a:pPr>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To some extent, the GEOS-Chem model comparison results in Paramaribo are consistent with Palau, with lower value and less spread of the XCH</a:t>
            </a:r>
            <a:r>
              <a:rPr lang="en-US" altLang="zh-CN" sz="1400"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a:t>
            </a:r>
            <a:r>
              <a:rPr lang="en-US" altLang="zh-CN" sz="1400" dirty="0">
                <a:latin typeface="Microsoft JhengHei" panose="020B0604030504040204" pitchFamily="34" charset="-120"/>
                <a:ea typeface="微软雅黑" panose="020B0503020204020204" pitchFamily="34" charset="-122"/>
                <a:sym typeface="Microsoft JhengHei" panose="020B0604030504040204" pitchFamily="34" charset="-120"/>
              </a:rPr>
              <a:t>, because of the lack of anthropogenic emission in the model.</a:t>
            </a:r>
            <a:endParaRPr lang="zh-CN" altLang="en-US" sz="1400"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16" name="文本框 15">
            <a:extLst>
              <a:ext uri="{FF2B5EF4-FFF2-40B4-BE49-F238E27FC236}">
                <a16:creationId xmlns:a16="http://schemas.microsoft.com/office/drawing/2014/main" id="{559E1340-A10E-350B-E32E-3C551EBDE373}"/>
              </a:ext>
            </a:extLst>
          </p:cNvPr>
          <p:cNvSpPr txBox="1"/>
          <p:nvPr/>
        </p:nvSpPr>
        <p:spPr>
          <a:xfrm>
            <a:off x="10166755" y="4166486"/>
            <a:ext cx="1925492" cy="646331"/>
          </a:xfrm>
          <a:prstGeom prst="rect">
            <a:avLst/>
          </a:prstGeom>
          <a:noFill/>
        </p:spPr>
        <p:txBody>
          <a:bodyPr wrap="square" rtlCol="0">
            <a:spAutoFit/>
          </a:bodyPr>
          <a:lstStyle/>
          <a:p>
            <a:pPr marL="285750" indent="-285750">
              <a:buFont typeface="Arial" panose="020B0604020202020204" pitchFamily="34" charset="0"/>
              <a:buChar char="•"/>
            </a:pPr>
            <a:r>
              <a:rPr lang="en-US" altLang="zh-CN" sz="1200" dirty="0">
                <a:solidFill>
                  <a:srgbClr val="FF0000"/>
                </a:solidFill>
                <a:latin typeface="Microsoft JhengHei" panose="020B0604030504040204" pitchFamily="34" charset="-120"/>
                <a:ea typeface="微软雅黑" panose="020B0503020204020204" pitchFamily="34" charset="-122"/>
                <a:sym typeface="Microsoft JhengHei" panose="020B0604030504040204" pitchFamily="34" charset="-120"/>
              </a:rPr>
              <a:t>Paramaribo, 5.8</a:t>
            </a:r>
            <a:r>
              <a:rPr lang="en-US" altLang="zh-CN" sz="1200" dirty="0">
                <a:solidFill>
                  <a:srgbClr val="FF0000"/>
                </a:solidFill>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a:t>
            </a:r>
            <a:r>
              <a:rPr lang="en-US" altLang="zh-CN" sz="1200" dirty="0">
                <a:solidFill>
                  <a:srgbClr val="FF0000"/>
                </a:solidFill>
                <a:latin typeface="Microsoft JhengHei" panose="020B0604030504040204" pitchFamily="34" charset="-120"/>
                <a:ea typeface="微软雅黑" panose="020B0503020204020204" pitchFamily="34" charset="-122"/>
                <a:sym typeface="Microsoft JhengHei" panose="020B0604030504040204" pitchFamily="34" charset="-120"/>
              </a:rPr>
              <a:t> N</a:t>
            </a:r>
          </a:p>
          <a:p>
            <a:pPr marL="285750" indent="-285750">
              <a:buFont typeface="Arial" panose="020B0604020202020204" pitchFamily="34" charset="0"/>
              <a:buChar char="•"/>
            </a:pPr>
            <a:r>
              <a:rPr lang="en-US" altLang="zh-CN" sz="1200" dirty="0">
                <a:solidFill>
                  <a:schemeClr val="accent1"/>
                </a:solidFill>
                <a:latin typeface="Microsoft JhengHei" panose="020B0604030504040204" pitchFamily="34" charset="-120"/>
                <a:ea typeface="微软雅黑" panose="020B0503020204020204" pitchFamily="34" charset="-122"/>
                <a:sym typeface="Microsoft JhengHei" panose="020B0604030504040204" pitchFamily="34" charset="-120"/>
              </a:rPr>
              <a:t>Chemical Equator</a:t>
            </a:r>
          </a:p>
          <a:p>
            <a:endParaRPr lang="zh-CN" altLang="en-US" sz="1200"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2" name="文本框 1">
            <a:extLst>
              <a:ext uri="{FF2B5EF4-FFF2-40B4-BE49-F238E27FC236}">
                <a16:creationId xmlns:a16="http://schemas.microsoft.com/office/drawing/2014/main" id="{074293CC-393F-F93B-2EC6-8825D9725CA3}"/>
              </a:ext>
            </a:extLst>
          </p:cNvPr>
          <p:cNvSpPr txBox="1"/>
          <p:nvPr/>
        </p:nvSpPr>
        <p:spPr>
          <a:xfrm>
            <a:off x="5142513" y="4190956"/>
            <a:ext cx="3772669" cy="461665"/>
          </a:xfrm>
          <a:prstGeom prst="rect">
            <a:avLst/>
          </a:prstGeom>
          <a:noFill/>
        </p:spPr>
        <p:txBody>
          <a:bodyPr wrap="square" rtlCol="0">
            <a:spAutoFit/>
          </a:bodyPr>
          <a:lstStyle/>
          <a:p>
            <a:r>
              <a:rPr lang="en-US" altLang="zh-CN" sz="1200" dirty="0">
                <a:latin typeface="Microsoft JhengHei" panose="020B0604030504040204" pitchFamily="34" charset="-120"/>
                <a:ea typeface="微软雅黑" panose="020B0503020204020204" pitchFamily="34" charset="-122"/>
                <a:sym typeface="Microsoft JhengHei" panose="020B0604030504040204" pitchFamily="34" charset="-120"/>
              </a:rPr>
              <a:t>Comparison of XCH</a:t>
            </a:r>
            <a:r>
              <a:rPr lang="en-US" altLang="zh-CN" sz="1200"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 </a:t>
            </a:r>
            <a:r>
              <a:rPr lang="en-US" altLang="zh-CN" sz="1200" dirty="0">
                <a:latin typeface="Microsoft JhengHei" panose="020B0604030504040204" pitchFamily="34" charset="-120"/>
                <a:ea typeface="微软雅黑" panose="020B0503020204020204" pitchFamily="34" charset="-122"/>
                <a:sym typeface="Microsoft JhengHei" panose="020B0604030504040204" pitchFamily="34" charset="-120"/>
              </a:rPr>
              <a:t> from FTIR measurement with smoothed GEOS-Chem</a:t>
            </a:r>
            <a:endParaRPr lang="zh-CN" altLang="en-US" sz="1200"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5" name="灯片编号占位符 4">
            <a:extLst>
              <a:ext uri="{FF2B5EF4-FFF2-40B4-BE49-F238E27FC236}">
                <a16:creationId xmlns:a16="http://schemas.microsoft.com/office/drawing/2014/main" id="{624AB706-56E3-285E-8FD6-D6C8B3E9B041}"/>
              </a:ext>
            </a:extLst>
          </p:cNvPr>
          <p:cNvSpPr>
            <a:spLocks noGrp="1"/>
          </p:cNvSpPr>
          <p:nvPr>
            <p:ph type="sldNum" sz="quarter" idx="12"/>
          </p:nvPr>
        </p:nvSpPr>
        <p:spPr/>
        <p:txBody>
          <a:bodyPr/>
          <a:lstStyle/>
          <a:p>
            <a:fld id="{755139E0-670A-473F-B5C2-A84C9A8EFA3D}" type="slidenum">
              <a:rPr lang="zh-CN" altLang="en-US" smtClean="0">
                <a:latin typeface="Microsoft JhengHei" panose="020B0604030504040204" pitchFamily="34" charset="-120"/>
                <a:ea typeface="微软雅黑" panose="020B0503020204020204" pitchFamily="34" charset="-122"/>
                <a:sym typeface="Microsoft JhengHei" panose="020B0604030504040204" pitchFamily="34" charset="-120"/>
              </a:rPr>
              <a:t>8</a:t>
            </a:fld>
            <a:endParaRPr lang="zh-CN" altLang="en-US">
              <a:latin typeface="Microsoft JhengHei" panose="020B0604030504040204" pitchFamily="34" charset="-120"/>
              <a:ea typeface="微软雅黑" panose="020B0503020204020204" pitchFamily="34" charset="-122"/>
              <a:sym typeface="Microsoft JhengHei" panose="020B0604030504040204" pitchFamily="34" charset="-120"/>
            </a:endParaRPr>
          </a:p>
        </p:txBody>
      </p:sp>
      <p:sp>
        <p:nvSpPr>
          <p:cNvPr id="17" name="文本框 16">
            <a:extLst>
              <a:ext uri="{FF2B5EF4-FFF2-40B4-BE49-F238E27FC236}">
                <a16:creationId xmlns:a16="http://schemas.microsoft.com/office/drawing/2014/main" id="{8F3F7155-08FF-6810-F418-ABA72946B631}"/>
              </a:ext>
            </a:extLst>
          </p:cNvPr>
          <p:cNvSpPr txBox="1"/>
          <p:nvPr/>
        </p:nvSpPr>
        <p:spPr>
          <a:xfrm>
            <a:off x="5432998" y="1020270"/>
            <a:ext cx="1433406" cy="369332"/>
          </a:xfrm>
          <a:prstGeom prst="rect">
            <a:avLst/>
          </a:prstGeom>
          <a:noFill/>
        </p:spPr>
        <p:txBody>
          <a:bodyPr wrap="none" rtlCol="0">
            <a:spAutoFit/>
          </a:bodyPr>
          <a:lstStyle/>
          <a:p>
            <a:r>
              <a:rPr lang="en-US" altLang="zh-CN" dirty="0">
                <a:latin typeface="Microsoft JhengHei" panose="020B0604030504040204" pitchFamily="34" charset="-120"/>
                <a:ea typeface="微软雅黑" panose="020B0503020204020204" pitchFamily="34" charset="-122"/>
                <a:sym typeface="Microsoft JhengHei" panose="020B0604030504040204" pitchFamily="34" charset="-120"/>
              </a:rPr>
              <a:t>Paramaribo</a:t>
            </a:r>
            <a:endParaRPr lang="zh-CN" altLang="en-US"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Tree>
    <p:extLst>
      <p:ext uri="{BB962C8B-B14F-4D97-AF65-F5344CB8AC3E}">
        <p14:creationId xmlns:p14="http://schemas.microsoft.com/office/powerpoint/2010/main" val="582786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653F1D4-D5DE-F810-5DBB-A4F993B16406}"/>
              </a:ext>
            </a:extLst>
          </p:cNvPr>
          <p:cNvSpPr>
            <a:spLocks noGrp="1"/>
          </p:cNvSpPr>
          <p:nvPr>
            <p:ph idx="1"/>
          </p:nvPr>
        </p:nvSpPr>
        <p:spPr>
          <a:xfrm>
            <a:off x="838200" y="1385960"/>
            <a:ext cx="10515600" cy="4316571"/>
          </a:xfrm>
        </p:spPr>
        <p:txBody>
          <a:bodyPr>
            <a:normAutofit fontScale="70000" lnSpcReduction="20000"/>
          </a:bodyPr>
          <a:lstStyle/>
          <a:p>
            <a:pPr>
              <a:lnSpc>
                <a:spcPct val="150000"/>
              </a:lnSpc>
              <a:buFont typeface="Wingdings" panose="05000000000000000000" pitchFamily="2" charset="2"/>
              <a:buChar char="p"/>
            </a:pPr>
            <a:r>
              <a:rPr lang="en-US" altLang="zh-CN" sz="2600" b="1" dirty="0">
                <a:latin typeface="Microsoft JhengHei" panose="020B0604030504040204" pitchFamily="34" charset="-120"/>
                <a:ea typeface="微软雅黑" panose="020B0503020204020204" pitchFamily="34" charset="-122"/>
                <a:sym typeface="Microsoft JhengHei" panose="020B0604030504040204" pitchFamily="34" charset="-120"/>
              </a:rPr>
              <a:t>Summary</a:t>
            </a:r>
          </a:p>
          <a:p>
            <a:pPr marL="285750" indent="-285750">
              <a:lnSpc>
                <a:spcPct val="150000"/>
              </a:lnSpc>
              <a:buFont typeface="Arial" panose="020B0604020202020204" pitchFamily="34" charset="0"/>
              <a:buChar char="•"/>
            </a:pPr>
            <a:r>
              <a:rPr lang="en-US" altLang="zh-CN" sz="2000" dirty="0">
                <a:latin typeface="Microsoft JhengHei" panose="020B0604030504040204" pitchFamily="34" charset="-120"/>
                <a:ea typeface="微软雅黑" panose="020B0503020204020204" pitchFamily="34" charset="-122"/>
                <a:sym typeface="Microsoft JhengHei" panose="020B0604030504040204" pitchFamily="34" charset="-120"/>
              </a:rPr>
              <a:t>Seasonal changes in  CH</a:t>
            </a:r>
            <a:r>
              <a:rPr lang="en-US" altLang="zh-CN" sz="2000"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a:t>
            </a:r>
            <a:r>
              <a:rPr lang="en-US" altLang="zh-CN" sz="2000" dirty="0">
                <a:latin typeface="Microsoft JhengHei" panose="020B0604030504040204" pitchFamily="34" charset="-120"/>
                <a:ea typeface="微软雅黑" panose="020B0503020204020204" pitchFamily="34" charset="-122"/>
                <a:sym typeface="Microsoft JhengHei" panose="020B0604030504040204" pitchFamily="34" charset="-120"/>
              </a:rPr>
              <a:t>  are associated with large-scale circulation and exchanges between the two hemispheres, especially in Palau, where low  CH</a:t>
            </a:r>
            <a:r>
              <a:rPr lang="en-US" altLang="zh-CN" sz="2000"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a:t>
            </a:r>
            <a:r>
              <a:rPr lang="en-US" altLang="zh-CN" sz="2000" dirty="0">
                <a:latin typeface="Microsoft JhengHei" panose="020B0604030504040204" pitchFamily="34" charset="-120"/>
                <a:ea typeface="微软雅黑" panose="020B0503020204020204" pitchFamily="34" charset="-122"/>
                <a:sym typeface="Microsoft JhengHei" panose="020B0604030504040204" pitchFamily="34" charset="-120"/>
              </a:rPr>
              <a:t>  concentrations in summer and high  CH</a:t>
            </a:r>
            <a:r>
              <a:rPr lang="en-US" altLang="zh-CN" sz="2000"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a:t>
            </a:r>
            <a:r>
              <a:rPr lang="en-US" altLang="zh-CN" sz="2000" dirty="0">
                <a:latin typeface="Microsoft JhengHei" panose="020B0604030504040204" pitchFamily="34" charset="-120"/>
                <a:ea typeface="微软雅黑" panose="020B0503020204020204" pitchFamily="34" charset="-122"/>
                <a:sym typeface="Microsoft JhengHei" panose="020B0604030504040204" pitchFamily="34" charset="-120"/>
              </a:rPr>
              <a:t>  concentrations in winter can be explained by seasonal shifts in CE. Paramaribo, on the other hand, is more affected by the easterly wind from the Atlantic Ocean and has less seasonal variation. </a:t>
            </a:r>
          </a:p>
          <a:p>
            <a:pPr marL="285750" indent="-285750">
              <a:lnSpc>
                <a:spcPct val="150000"/>
              </a:lnSpc>
              <a:buFont typeface="Arial" panose="020B0604020202020204" pitchFamily="34" charset="0"/>
              <a:buChar char="•"/>
            </a:pPr>
            <a:r>
              <a:rPr lang="en-US" altLang="zh-CN" sz="2000" dirty="0">
                <a:latin typeface="Microsoft JhengHei" panose="020B0604030504040204" pitchFamily="34" charset="-120"/>
                <a:ea typeface="微软雅黑" panose="020B0503020204020204" pitchFamily="34" charset="-122"/>
                <a:sym typeface="Microsoft JhengHei" panose="020B0604030504040204" pitchFamily="34" charset="-120"/>
              </a:rPr>
              <a:t>To some extent, The GEOS-Chem model can capture the seasonal variation of methane concentration. But since anthropogenic source emissions are not included in the model, the value of XCH</a:t>
            </a:r>
            <a:r>
              <a:rPr lang="en-US" altLang="zh-CN" sz="2000" baseline="-25000" dirty="0">
                <a:latin typeface="Microsoft JhengHei" panose="020B0604030504040204" pitchFamily="34" charset="-120"/>
                <a:ea typeface="微软雅黑" panose="020B0503020204020204" pitchFamily="34" charset="-122"/>
                <a:cs typeface="Times New Roman" panose="02020603050405020304" pitchFamily="18" charset="0"/>
                <a:sym typeface="Microsoft JhengHei" panose="020B0604030504040204" pitchFamily="34" charset="-120"/>
              </a:rPr>
              <a:t>4  </a:t>
            </a:r>
            <a:r>
              <a:rPr lang="en-US" altLang="zh-CN" sz="2000" dirty="0">
                <a:latin typeface="Microsoft JhengHei" panose="020B0604030504040204" pitchFamily="34" charset="-120"/>
                <a:ea typeface="微软雅黑" panose="020B0503020204020204" pitchFamily="34" charset="-122"/>
                <a:sym typeface="Microsoft JhengHei" panose="020B0604030504040204" pitchFamily="34" charset="-120"/>
              </a:rPr>
              <a:t>is much lower than the observed and the model is with less spread of the value. </a:t>
            </a:r>
          </a:p>
          <a:p>
            <a:pPr>
              <a:lnSpc>
                <a:spcPct val="150000"/>
              </a:lnSpc>
              <a:buFont typeface="Wingdings" panose="05000000000000000000" pitchFamily="2" charset="2"/>
              <a:buChar char="p"/>
            </a:pPr>
            <a:r>
              <a:rPr lang="en-US" altLang="zh-CN" sz="2600" b="1" dirty="0">
                <a:latin typeface="Microsoft JhengHei" panose="020B0604030504040204" pitchFamily="34" charset="-120"/>
                <a:ea typeface="微软雅黑" panose="020B0503020204020204" pitchFamily="34" charset="-122"/>
                <a:sym typeface="Microsoft JhengHei" panose="020B0604030504040204" pitchFamily="34" charset="-120"/>
              </a:rPr>
              <a:t>Outlook</a:t>
            </a:r>
          </a:p>
          <a:p>
            <a:pPr>
              <a:lnSpc>
                <a:spcPct val="150000"/>
              </a:lnSpc>
            </a:pPr>
            <a:r>
              <a:rPr lang="en-US" altLang="zh-CN" sz="2000" dirty="0">
                <a:latin typeface="Microsoft JhengHei" panose="020B0604030504040204" pitchFamily="34" charset="-120"/>
                <a:ea typeface="微软雅黑" panose="020B0503020204020204" pitchFamily="34" charset="-122"/>
                <a:sym typeface="Microsoft JhengHei" panose="020B0604030504040204" pitchFamily="34" charset="-120"/>
              </a:rPr>
              <a:t>Analysis of Stratospheric </a:t>
            </a:r>
          </a:p>
          <a:p>
            <a:pPr>
              <a:lnSpc>
                <a:spcPct val="150000"/>
              </a:lnSpc>
            </a:pPr>
            <a:r>
              <a:rPr lang="en-US" altLang="zh-CN" sz="2000" dirty="0">
                <a:latin typeface="Microsoft JhengHei" panose="020B0604030504040204" pitchFamily="34" charset="-120"/>
                <a:ea typeface="微软雅黑" panose="020B0503020204020204" pitchFamily="34" charset="-122"/>
                <a:sym typeface="Microsoft JhengHei" panose="020B0604030504040204" pitchFamily="34" charset="-120"/>
              </a:rPr>
              <a:t>Comparison with the measurements in B</a:t>
            </a:r>
            <a:r>
              <a:rPr lang="pt-BR" altLang="zh-CN" sz="2000" dirty="0">
                <a:latin typeface="Microsoft JhengHei" panose="020B0604030504040204" pitchFamily="34" charset="-120"/>
                <a:ea typeface="微软雅黑" panose="020B0503020204020204" pitchFamily="34" charset="-122"/>
                <a:sym typeface="Microsoft JhengHei" panose="020B0604030504040204" pitchFamily="34" charset="-120"/>
              </a:rPr>
              <a:t>urgos, Philippines (18.5°N, 120.65°E), a site just beside the Tropical Warm Pool</a:t>
            </a:r>
            <a:endParaRPr lang="en-US" altLang="zh-CN" sz="2000" dirty="0">
              <a:latin typeface="Microsoft JhengHei" panose="020B0604030504040204" pitchFamily="34" charset="-120"/>
              <a:ea typeface="微软雅黑" panose="020B0503020204020204" pitchFamily="34" charset="-122"/>
              <a:sym typeface="Microsoft JhengHei" panose="020B0604030504040204" pitchFamily="34" charset="-120"/>
            </a:endParaRPr>
          </a:p>
          <a:p>
            <a:pPr>
              <a:lnSpc>
                <a:spcPct val="150000"/>
              </a:lnSpc>
            </a:pPr>
            <a:endParaRPr lang="en-US" altLang="zh-CN" sz="2000"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pic>
        <p:nvPicPr>
          <p:cNvPr id="7" name="图片 6">
            <a:extLst>
              <a:ext uri="{FF2B5EF4-FFF2-40B4-BE49-F238E27FC236}">
                <a16:creationId xmlns:a16="http://schemas.microsoft.com/office/drawing/2014/main" id="{288B1C68-5958-B5B3-0F74-7B65E87A7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736" y="74188"/>
            <a:ext cx="2919046" cy="1181548"/>
          </a:xfrm>
          <a:prstGeom prst="rect">
            <a:avLst/>
          </a:prstGeom>
        </p:spPr>
      </p:pic>
      <p:sp>
        <p:nvSpPr>
          <p:cNvPr id="5" name="灯片编号占位符 4">
            <a:extLst>
              <a:ext uri="{FF2B5EF4-FFF2-40B4-BE49-F238E27FC236}">
                <a16:creationId xmlns:a16="http://schemas.microsoft.com/office/drawing/2014/main" id="{56280F3D-F3D2-BF8A-F1D5-18004122F389}"/>
              </a:ext>
            </a:extLst>
          </p:cNvPr>
          <p:cNvSpPr>
            <a:spLocks noGrp="1"/>
          </p:cNvSpPr>
          <p:nvPr>
            <p:ph type="sldNum" sz="quarter" idx="12"/>
          </p:nvPr>
        </p:nvSpPr>
        <p:spPr/>
        <p:txBody>
          <a:bodyPr/>
          <a:lstStyle/>
          <a:p>
            <a:fld id="{755139E0-670A-473F-B5C2-A84C9A8EFA3D}" type="slidenum">
              <a:rPr lang="zh-CN" altLang="en-US" smtClean="0">
                <a:latin typeface="Microsoft JhengHei" panose="020B0604030504040204" pitchFamily="34" charset="-120"/>
                <a:ea typeface="微软雅黑" panose="020B0503020204020204" pitchFamily="34" charset="-122"/>
                <a:sym typeface="Microsoft JhengHei" panose="020B0604030504040204" pitchFamily="34" charset="-120"/>
              </a:rPr>
              <a:t>9</a:t>
            </a:fld>
            <a:endParaRPr lang="zh-CN" altLang="en-US" dirty="0">
              <a:latin typeface="Microsoft JhengHei" panose="020B0604030504040204" pitchFamily="34" charset="-120"/>
              <a:ea typeface="微软雅黑" panose="020B0503020204020204" pitchFamily="34" charset="-122"/>
              <a:sym typeface="Microsoft JhengHei" panose="020B0604030504040204" pitchFamily="34" charset="-120"/>
            </a:endParaRPr>
          </a:p>
        </p:txBody>
      </p:sp>
    </p:spTree>
    <p:extLst>
      <p:ext uri="{BB962C8B-B14F-4D97-AF65-F5344CB8AC3E}">
        <p14:creationId xmlns:p14="http://schemas.microsoft.com/office/powerpoint/2010/main" val="428000983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6876</TotalTime>
  <Words>890</Words>
  <Application>Microsoft Office PowerPoint</Application>
  <PresentationFormat>宽屏</PresentationFormat>
  <Paragraphs>98</Paragraphs>
  <Slides>10</Slides>
  <Notes>6</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10</vt:i4>
      </vt:variant>
    </vt:vector>
  </HeadingPairs>
  <TitlesOfParts>
    <vt:vector size="16" baseType="lpstr">
      <vt:lpstr>等线</vt:lpstr>
      <vt:lpstr>等线 Light</vt:lpstr>
      <vt:lpstr>Microsoft JhengHei</vt:lpstr>
      <vt:lpstr>Arial</vt:lpstr>
      <vt:lpstr>Wingdings</vt:lpstr>
      <vt:lpstr>Office 主题​​</vt:lpstr>
      <vt:lpstr>The Origin of Tropospheric Air Masses and Related Transport Processes Inferred from FTIR Measurements and Model Simulations in Western Pacific and South America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Categorization of the trace gases in tropical sites</dc:title>
  <dc:creator>xiaoyu</dc:creator>
  <cp:lastModifiedBy>xiaoyu</cp:lastModifiedBy>
  <cp:revision>131</cp:revision>
  <dcterms:created xsi:type="dcterms:W3CDTF">2022-02-22T13:18:38Z</dcterms:created>
  <dcterms:modified xsi:type="dcterms:W3CDTF">2022-05-25T18:09:56Z</dcterms:modified>
</cp:coreProperties>
</file>