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
  </p:notesMasterIdLst>
  <p:handoutMasterIdLst>
    <p:handoutMasterId r:id="rId12"/>
  </p:handoutMasterIdLst>
  <p:sldIdLst>
    <p:sldId id="256" r:id="rId2"/>
    <p:sldId id="285" r:id="rId3"/>
    <p:sldId id="289" r:id="rId4"/>
    <p:sldId id="288" r:id="rId5"/>
    <p:sldId id="286" r:id="rId6"/>
    <p:sldId id="290" r:id="rId7"/>
    <p:sldId id="292" r:id="rId8"/>
    <p:sldId id="291" r:id="rId9"/>
    <p:sldId id="284" r:id="rId10"/>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senge Szabó" initials="CS" lastIdx="2" clrIdx="0">
    <p:extLst>
      <p:ext uri="{19B8F6BF-5375-455C-9EA6-DF929625EA0E}">
        <p15:presenceInfo xmlns:p15="http://schemas.microsoft.com/office/powerpoint/2012/main" userId="c759c963ab1a2b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50CB74"/>
    <a:srgbClr val="CDD8E9"/>
    <a:srgbClr val="E5EBF3"/>
    <a:srgbClr val="2E6CA4"/>
    <a:srgbClr val="DAE2EE"/>
    <a:srgbClr val="F4F6FA"/>
    <a:srgbClr val="D4D0C8"/>
    <a:srgbClr val="2A6396"/>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5A7471-76BE-46AB-9D10-A29B68BD76A2}" v="215" dt="2021-04-22T12:21:34.863"/>
  </p1510:revLst>
</p1510:revInfo>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Közepesen sötét stílus 3 – 5. jelölőszín">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907" autoAdjust="0"/>
  </p:normalViewPr>
  <p:slideViewPr>
    <p:cSldViewPr snapToGrid="0">
      <p:cViewPr varScale="1">
        <p:scale>
          <a:sx n="60" d="100"/>
          <a:sy n="60" d="100"/>
        </p:scale>
        <p:origin x="72" y="12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a:extLst>
              <a:ext uri="{FF2B5EF4-FFF2-40B4-BE49-F238E27FC236}">
                <a16:creationId xmlns:a16="http://schemas.microsoft.com/office/drawing/2014/main" id="{A2D088CA-68A1-4763-B3EC-0ABEC9FE6B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a:extLst>
              <a:ext uri="{FF2B5EF4-FFF2-40B4-BE49-F238E27FC236}">
                <a16:creationId xmlns:a16="http://schemas.microsoft.com/office/drawing/2014/main" id="{A1C0AF88-109A-465C-926E-4B99A2E8BD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670A90-D2E1-41B4-8AC7-9427D14903A2}" type="datetimeFigureOut">
              <a:rPr lang="hu-HU" smtClean="0"/>
              <a:t>2022. 05. 23.</a:t>
            </a:fld>
            <a:endParaRPr lang="hu-HU"/>
          </a:p>
        </p:txBody>
      </p:sp>
      <p:sp>
        <p:nvSpPr>
          <p:cNvPr id="4" name="Élőláb helye 3">
            <a:extLst>
              <a:ext uri="{FF2B5EF4-FFF2-40B4-BE49-F238E27FC236}">
                <a16:creationId xmlns:a16="http://schemas.microsoft.com/office/drawing/2014/main" id="{D015EE5E-32D4-42C8-9B61-64A2E996E0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5" name="Dia számának helye 4">
            <a:extLst>
              <a:ext uri="{FF2B5EF4-FFF2-40B4-BE49-F238E27FC236}">
                <a16:creationId xmlns:a16="http://schemas.microsoft.com/office/drawing/2014/main" id="{8FC45B56-2D9A-4116-8862-55BB475B15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0CF536-E726-4893-B4EC-A4473904A42D}" type="slidenum">
              <a:rPr lang="hu-HU" smtClean="0"/>
              <a:t>‹#›</a:t>
            </a:fld>
            <a:endParaRPr lang="hu-HU"/>
          </a:p>
        </p:txBody>
      </p:sp>
    </p:spTree>
    <p:extLst>
      <p:ext uri="{BB962C8B-B14F-4D97-AF65-F5344CB8AC3E}">
        <p14:creationId xmlns:p14="http://schemas.microsoft.com/office/powerpoint/2010/main" val="7367142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3A9746-BADB-4AC6-AAD8-C41A069A0FEA}" type="datetimeFigureOut">
              <a:rPr lang="hu-HU" smtClean="0"/>
              <a:t>2022. 05. 23.</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00A643-EC10-4C24-BA8C-27AFEA33DCDD}" type="slidenum">
              <a:rPr lang="hu-HU" smtClean="0"/>
              <a:t>‹#›</a:t>
            </a:fld>
            <a:endParaRPr lang="hu-HU"/>
          </a:p>
        </p:txBody>
      </p:sp>
    </p:spTree>
    <p:extLst>
      <p:ext uri="{BB962C8B-B14F-4D97-AF65-F5344CB8AC3E}">
        <p14:creationId xmlns:p14="http://schemas.microsoft.com/office/powerpoint/2010/main" val="14856246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Név nagyobb betűvel</a:t>
            </a:r>
          </a:p>
        </p:txBody>
      </p:sp>
      <p:sp>
        <p:nvSpPr>
          <p:cNvPr id="4" name="Dia számának helye 3"/>
          <p:cNvSpPr>
            <a:spLocks noGrp="1"/>
          </p:cNvSpPr>
          <p:nvPr>
            <p:ph type="sldNum" sz="quarter" idx="5"/>
          </p:nvPr>
        </p:nvSpPr>
        <p:spPr/>
        <p:txBody>
          <a:bodyPr/>
          <a:lstStyle/>
          <a:p>
            <a:fld id="{4C00A643-EC10-4C24-BA8C-27AFEA33DCDD}" type="slidenum">
              <a:rPr lang="hu-HU" smtClean="0"/>
              <a:t>1</a:t>
            </a:fld>
            <a:endParaRPr lang="hu-HU"/>
          </a:p>
        </p:txBody>
      </p:sp>
    </p:spTree>
    <p:extLst>
      <p:ext uri="{BB962C8B-B14F-4D97-AF65-F5344CB8AC3E}">
        <p14:creationId xmlns:p14="http://schemas.microsoft.com/office/powerpoint/2010/main" val="6527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fld id="{4C00A643-EC10-4C24-BA8C-27AFEA33DCDD}" type="slidenum">
              <a:rPr lang="hu-HU" smtClean="0"/>
              <a:t>9</a:t>
            </a:fld>
            <a:endParaRPr lang="hu-HU"/>
          </a:p>
        </p:txBody>
      </p:sp>
    </p:spTree>
    <p:extLst>
      <p:ext uri="{BB962C8B-B14F-4D97-AF65-F5344CB8AC3E}">
        <p14:creationId xmlns:p14="http://schemas.microsoft.com/office/powerpoint/2010/main" val="914995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2051830D-53C7-419C-8EC0-2367BBB04DE2}" type="datetime1">
              <a:rPr lang="hu-HU" smtClean="0"/>
              <a:t>2022. 05. 23.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702D839-74E7-4243-B9DF-9C8BCD29B23D}" type="slidenum">
              <a:rPr lang="hu-HU" smtClean="0"/>
              <a:t>‹#›</a:t>
            </a:fld>
            <a:endParaRPr lang="hu-HU"/>
          </a:p>
        </p:txBody>
      </p:sp>
    </p:spTree>
    <p:extLst>
      <p:ext uri="{BB962C8B-B14F-4D97-AF65-F5344CB8AC3E}">
        <p14:creationId xmlns:p14="http://schemas.microsoft.com/office/powerpoint/2010/main" val="2986917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62167CA8-4DE4-406D-A560-F63644C09DD0}" type="datetime1">
              <a:rPr lang="hu-HU" smtClean="0"/>
              <a:t>2022. 05. 23.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702D839-74E7-4243-B9DF-9C8BCD29B23D}" type="slidenum">
              <a:rPr lang="hu-HU" smtClean="0"/>
              <a:t>‹#›</a:t>
            </a:fld>
            <a:endParaRPr lang="hu-HU"/>
          </a:p>
        </p:txBody>
      </p:sp>
    </p:spTree>
    <p:extLst>
      <p:ext uri="{BB962C8B-B14F-4D97-AF65-F5344CB8AC3E}">
        <p14:creationId xmlns:p14="http://schemas.microsoft.com/office/powerpoint/2010/main" val="1639355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A7C08A6E-0235-41AF-9643-EAEE5AC61EF6}" type="datetime1">
              <a:rPr lang="hu-HU" smtClean="0"/>
              <a:t>2022. 05. 23.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702D839-74E7-4243-B9DF-9C8BCD29B23D}" type="slidenum">
              <a:rPr lang="hu-HU" smtClean="0"/>
              <a:t>‹#›</a:t>
            </a:fld>
            <a:endParaRPr lang="hu-HU"/>
          </a:p>
        </p:txBody>
      </p:sp>
    </p:spTree>
    <p:extLst>
      <p:ext uri="{BB962C8B-B14F-4D97-AF65-F5344CB8AC3E}">
        <p14:creationId xmlns:p14="http://schemas.microsoft.com/office/powerpoint/2010/main" val="324706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95FC26B0-3831-4A0E-A267-2C73CF5B32E0}" type="datetime1">
              <a:rPr lang="hu-HU" smtClean="0"/>
              <a:t>2022. 05. 23.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702D839-74E7-4243-B9DF-9C8BCD29B23D}" type="slidenum">
              <a:rPr lang="hu-HU" smtClean="0"/>
              <a:t>‹#›</a:t>
            </a:fld>
            <a:endParaRPr lang="hu-HU"/>
          </a:p>
        </p:txBody>
      </p:sp>
    </p:spTree>
    <p:extLst>
      <p:ext uri="{BB962C8B-B14F-4D97-AF65-F5344CB8AC3E}">
        <p14:creationId xmlns:p14="http://schemas.microsoft.com/office/powerpoint/2010/main" val="623532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B59BE73D-CCEF-4E6D-920C-FCA4334BC331}" type="datetime1">
              <a:rPr lang="hu-HU" smtClean="0"/>
              <a:t>2022. 05. 23.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4702D839-74E7-4243-B9DF-9C8BCD29B23D}" type="slidenum">
              <a:rPr lang="hu-HU" smtClean="0"/>
              <a:t>‹#›</a:t>
            </a:fld>
            <a:endParaRPr lang="hu-HU"/>
          </a:p>
        </p:txBody>
      </p:sp>
    </p:spTree>
    <p:extLst>
      <p:ext uri="{BB962C8B-B14F-4D97-AF65-F5344CB8AC3E}">
        <p14:creationId xmlns:p14="http://schemas.microsoft.com/office/powerpoint/2010/main" val="317561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572497B4-E297-4CED-B55C-54177FDE6672}" type="datetime1">
              <a:rPr lang="hu-HU" smtClean="0"/>
              <a:t>2022. 05. 23.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702D839-74E7-4243-B9DF-9C8BCD29B23D}" type="slidenum">
              <a:rPr lang="hu-HU" smtClean="0"/>
              <a:t>‹#›</a:t>
            </a:fld>
            <a:endParaRPr lang="hu-HU"/>
          </a:p>
        </p:txBody>
      </p:sp>
    </p:spTree>
    <p:extLst>
      <p:ext uri="{BB962C8B-B14F-4D97-AF65-F5344CB8AC3E}">
        <p14:creationId xmlns:p14="http://schemas.microsoft.com/office/powerpoint/2010/main" val="405566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757AFB73-62C5-4D45-BD4C-4DCBD7A40714}" type="datetime1">
              <a:rPr lang="hu-HU" smtClean="0"/>
              <a:t>2022. 05. 23.</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4702D839-74E7-4243-B9DF-9C8BCD29B23D}" type="slidenum">
              <a:rPr lang="hu-HU" smtClean="0"/>
              <a:t>‹#›</a:t>
            </a:fld>
            <a:endParaRPr lang="hu-HU"/>
          </a:p>
        </p:txBody>
      </p:sp>
    </p:spTree>
    <p:extLst>
      <p:ext uri="{BB962C8B-B14F-4D97-AF65-F5344CB8AC3E}">
        <p14:creationId xmlns:p14="http://schemas.microsoft.com/office/powerpoint/2010/main" val="2459107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6ACECFFC-121C-4710-81EB-5FB56CE664DA}" type="datetime1">
              <a:rPr lang="hu-HU" smtClean="0"/>
              <a:t>2022. 05. 23.</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4702D839-74E7-4243-B9DF-9C8BCD29B23D}" type="slidenum">
              <a:rPr lang="hu-HU" smtClean="0"/>
              <a:t>‹#›</a:t>
            </a:fld>
            <a:endParaRPr lang="hu-HU"/>
          </a:p>
        </p:txBody>
      </p:sp>
    </p:spTree>
    <p:extLst>
      <p:ext uri="{BB962C8B-B14F-4D97-AF65-F5344CB8AC3E}">
        <p14:creationId xmlns:p14="http://schemas.microsoft.com/office/powerpoint/2010/main" val="1335577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C1C8C7F0-25AE-4036-BB68-9D2F4B723491}" type="datetime1">
              <a:rPr lang="hu-HU" smtClean="0"/>
              <a:t>2022. 05. 23.</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4702D839-74E7-4243-B9DF-9C8BCD29B23D}" type="slidenum">
              <a:rPr lang="hu-HU" smtClean="0"/>
              <a:t>‹#›</a:t>
            </a:fld>
            <a:endParaRPr lang="hu-HU"/>
          </a:p>
        </p:txBody>
      </p:sp>
    </p:spTree>
    <p:extLst>
      <p:ext uri="{BB962C8B-B14F-4D97-AF65-F5344CB8AC3E}">
        <p14:creationId xmlns:p14="http://schemas.microsoft.com/office/powerpoint/2010/main" val="1339703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ED8FB6B3-3FF8-4472-A8B8-4770A5CF8C89}" type="datetime1">
              <a:rPr lang="hu-HU" smtClean="0"/>
              <a:t>2022. 05. 23.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702D839-74E7-4243-B9DF-9C8BCD29B23D}" type="slidenum">
              <a:rPr lang="hu-HU" smtClean="0"/>
              <a:t>‹#›</a:t>
            </a:fld>
            <a:endParaRPr lang="hu-HU"/>
          </a:p>
        </p:txBody>
      </p:sp>
    </p:spTree>
    <p:extLst>
      <p:ext uri="{BB962C8B-B14F-4D97-AF65-F5344CB8AC3E}">
        <p14:creationId xmlns:p14="http://schemas.microsoft.com/office/powerpoint/2010/main" val="3674867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EC305639-E85E-4316-98DB-2950695F9090}" type="datetime1">
              <a:rPr lang="hu-HU" smtClean="0"/>
              <a:t>2022. 05. 23.</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4702D839-74E7-4243-B9DF-9C8BCD29B23D}" type="slidenum">
              <a:rPr lang="hu-HU" smtClean="0"/>
              <a:t>‹#›</a:t>
            </a:fld>
            <a:endParaRPr lang="hu-HU"/>
          </a:p>
        </p:txBody>
      </p:sp>
    </p:spTree>
    <p:extLst>
      <p:ext uri="{BB962C8B-B14F-4D97-AF65-F5344CB8AC3E}">
        <p14:creationId xmlns:p14="http://schemas.microsoft.com/office/powerpoint/2010/main" val="352687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DD8E9"/>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C4266E-74E4-4C86-B2DD-2F2014423707}" type="datetime1">
              <a:rPr lang="hu-HU" smtClean="0"/>
              <a:t>2022. 05. 23.</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02D839-74E7-4243-B9DF-9C8BCD29B23D}" type="slidenum">
              <a:rPr lang="hu-HU" smtClean="0"/>
              <a:t>‹#›</a:t>
            </a:fld>
            <a:endParaRPr lang="hu-HU"/>
          </a:p>
        </p:txBody>
      </p:sp>
    </p:spTree>
    <p:extLst>
      <p:ext uri="{BB962C8B-B14F-4D97-AF65-F5344CB8AC3E}">
        <p14:creationId xmlns:p14="http://schemas.microsoft.com/office/powerpoint/2010/main" val="75516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0" y="1215204"/>
            <a:ext cx="12192000" cy="1356435"/>
          </a:xfrm>
        </p:spPr>
        <p:txBody>
          <a:bodyPr>
            <a:noAutofit/>
          </a:bodyPr>
          <a:lstStyle/>
          <a:p>
            <a:r>
              <a:rPr lang="en-GB" sz="4800" b="1" dirty="0">
                <a:latin typeface="Times New Roman" panose="02020603050405020304" pitchFamily="18" charset="0"/>
                <a:cs typeface="Times New Roman" panose="02020603050405020304" pitchFamily="18" charset="0"/>
              </a:rPr>
              <a:t>Identification and separation of infrasound signals from storms and quarry blasts via machine learning algorithms</a:t>
            </a:r>
            <a:endParaRPr lang="hu-HU" sz="4800" b="1" dirty="0">
              <a:latin typeface="Times New Roman" panose="02020603050405020304" pitchFamily="18" charset="0"/>
              <a:cs typeface="Times New Roman" panose="02020603050405020304" pitchFamily="18" charset="0"/>
            </a:endParaRPr>
          </a:p>
        </p:txBody>
      </p:sp>
      <p:sp>
        <p:nvSpPr>
          <p:cNvPr id="3" name="Alcím 2"/>
          <p:cNvSpPr>
            <a:spLocks noGrp="1"/>
          </p:cNvSpPr>
          <p:nvPr>
            <p:ph type="subTitle" idx="1"/>
          </p:nvPr>
        </p:nvSpPr>
        <p:spPr>
          <a:xfrm>
            <a:off x="377575" y="2983039"/>
            <a:ext cx="6913103" cy="1717416"/>
          </a:xfrm>
        </p:spPr>
        <p:txBody>
          <a:bodyPr>
            <a:normAutofit/>
          </a:bodyPr>
          <a:lstStyle/>
          <a:p>
            <a:pPr algn="l"/>
            <a:r>
              <a:rPr lang="hu-HU" sz="3000" dirty="0">
                <a:latin typeface="Times New Roman" panose="02020603050405020304" pitchFamily="18" charset="0"/>
                <a:cs typeface="Times New Roman" panose="02020603050405020304" pitchFamily="18" charset="0"/>
              </a:rPr>
              <a:t>Marcell Sebestyén Pásztor </a:t>
            </a:r>
            <a:r>
              <a:rPr lang="hu-HU" sz="3000" i="1" baseline="30000" dirty="0">
                <a:latin typeface="Times New Roman" panose="02020603050405020304" pitchFamily="18" charset="0"/>
                <a:cs typeface="Times New Roman" panose="02020603050405020304" pitchFamily="18" charset="0"/>
              </a:rPr>
              <a:t>1,2</a:t>
            </a:r>
            <a:r>
              <a:rPr lang="hu-HU" sz="3000" dirty="0">
                <a:latin typeface="Times New Roman" panose="02020603050405020304" pitchFamily="18" charset="0"/>
                <a:cs typeface="Times New Roman" panose="02020603050405020304" pitchFamily="18" charset="0"/>
              </a:rPr>
              <a:t> </a:t>
            </a:r>
          </a:p>
          <a:p>
            <a:pPr algn="l"/>
            <a:r>
              <a:rPr lang="hu-HU" sz="3000" dirty="0">
                <a:latin typeface="Times New Roman" panose="02020603050405020304" pitchFamily="18" charset="0"/>
                <a:cs typeface="Times New Roman" panose="02020603050405020304" pitchFamily="18" charset="0"/>
              </a:rPr>
              <a:t>István Bondár </a:t>
            </a:r>
            <a:r>
              <a:rPr lang="hu-HU" sz="3000" i="1" baseline="30000" dirty="0">
                <a:latin typeface="Times New Roman" panose="02020603050405020304" pitchFamily="18" charset="0"/>
                <a:cs typeface="Times New Roman" panose="02020603050405020304" pitchFamily="18" charset="0"/>
              </a:rPr>
              <a:t>2</a:t>
            </a:r>
            <a:endParaRPr lang="hu-HU" sz="3000" i="1" dirty="0">
              <a:latin typeface="Times New Roman" panose="02020603050405020304" pitchFamily="18" charset="0"/>
              <a:cs typeface="Times New Roman" panose="02020603050405020304" pitchFamily="18" charset="0"/>
            </a:endParaRPr>
          </a:p>
          <a:p>
            <a:endParaRPr lang="hu-HU" dirty="0">
              <a:latin typeface="Times New Roman" panose="02020603050405020304" pitchFamily="18" charset="0"/>
              <a:cs typeface="Times New Roman" panose="02020603050405020304" pitchFamily="18" charset="0"/>
            </a:endParaRPr>
          </a:p>
          <a:p>
            <a:endParaRPr lang="hu-HU" b="1" dirty="0">
              <a:latin typeface="Times New Roman" panose="02020603050405020304" pitchFamily="18" charset="0"/>
              <a:cs typeface="Times New Roman" panose="02020603050405020304" pitchFamily="18" charset="0"/>
            </a:endParaRPr>
          </a:p>
          <a:p>
            <a:endParaRPr lang="hu-HU" dirty="0">
              <a:latin typeface="Times New Roman" panose="02020603050405020304" pitchFamily="18" charset="0"/>
              <a:cs typeface="Times New Roman" panose="02020603050405020304" pitchFamily="18" charset="0"/>
            </a:endParaRPr>
          </a:p>
          <a:p>
            <a:endParaRPr lang="hu-HU" dirty="0">
              <a:latin typeface="Times New Roman" panose="02020603050405020304" pitchFamily="18" charset="0"/>
              <a:cs typeface="Times New Roman" panose="02020603050405020304" pitchFamily="18" charset="0"/>
            </a:endParaRPr>
          </a:p>
        </p:txBody>
      </p:sp>
      <p:sp>
        <p:nvSpPr>
          <p:cNvPr id="7" name="Szövegdoboz 6">
            <a:extLst>
              <a:ext uri="{FF2B5EF4-FFF2-40B4-BE49-F238E27FC236}">
                <a16:creationId xmlns:a16="http://schemas.microsoft.com/office/drawing/2014/main" id="{639E3A15-ACF1-46AB-AC01-9C1473535079}"/>
              </a:ext>
            </a:extLst>
          </p:cNvPr>
          <p:cNvSpPr txBox="1"/>
          <p:nvPr/>
        </p:nvSpPr>
        <p:spPr>
          <a:xfrm>
            <a:off x="269292" y="4156354"/>
            <a:ext cx="10181867" cy="1569660"/>
          </a:xfrm>
          <a:prstGeom prst="rect">
            <a:avLst/>
          </a:prstGeom>
          <a:noFill/>
        </p:spPr>
        <p:txBody>
          <a:bodyPr wrap="square">
            <a:spAutoFit/>
          </a:bodyPr>
          <a:lstStyle/>
          <a:p>
            <a:r>
              <a:rPr lang="en-US" sz="1600" i="1" dirty="0">
                <a:effectLst/>
                <a:latin typeface="Times New Roman" panose="02020603050405020304" pitchFamily="18" charset="0"/>
                <a:cs typeface="Times New Roman" panose="02020603050405020304" pitchFamily="18" charset="0"/>
              </a:rPr>
              <a:t>1</a:t>
            </a:r>
            <a:r>
              <a:rPr lang="hu-HU" sz="1600" i="1" dirty="0">
                <a:effectLst/>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ELTE </a:t>
            </a:r>
            <a:r>
              <a:rPr lang="en-GB" sz="1600" dirty="0" err="1">
                <a:latin typeface="Times New Roman" panose="02020603050405020304" pitchFamily="18" charset="0"/>
                <a:cs typeface="Times New Roman" panose="02020603050405020304" pitchFamily="18" charset="0"/>
              </a:rPr>
              <a:t>Eötvös</a:t>
            </a:r>
            <a:r>
              <a:rPr lang="en-GB" sz="1600" dirty="0">
                <a:latin typeface="Times New Roman" panose="02020603050405020304" pitchFamily="18" charset="0"/>
                <a:cs typeface="Times New Roman" panose="02020603050405020304" pitchFamily="18" charset="0"/>
              </a:rPr>
              <a:t> </a:t>
            </a:r>
            <a:r>
              <a:rPr lang="en-GB" sz="1600" dirty="0" err="1">
                <a:latin typeface="Times New Roman" panose="02020603050405020304" pitchFamily="18" charset="0"/>
                <a:cs typeface="Times New Roman" panose="02020603050405020304" pitchFamily="18" charset="0"/>
              </a:rPr>
              <a:t>Loránd</a:t>
            </a:r>
            <a:r>
              <a:rPr lang="en-GB" sz="1600" dirty="0">
                <a:latin typeface="Times New Roman" panose="02020603050405020304" pitchFamily="18" charset="0"/>
                <a:cs typeface="Times New Roman" panose="02020603050405020304" pitchFamily="18" charset="0"/>
              </a:rPr>
              <a:t> University, Institute of Geography and Earth Sciences, Department of Geophysics and Space Science</a:t>
            </a:r>
            <a:r>
              <a:rPr lang="hu-HU" sz="1600" dirty="0">
                <a:latin typeface="Times New Roman" panose="02020603050405020304" pitchFamily="18" charset="0"/>
                <a:cs typeface="Times New Roman" panose="02020603050405020304" pitchFamily="18" charset="0"/>
              </a:rPr>
              <a:t>, Budapest, Hungary</a:t>
            </a:r>
            <a:endParaRPr lang="hu-HU" sz="1600" i="1" dirty="0">
              <a:effectLst/>
              <a:latin typeface="Times New Roman" panose="02020603050405020304" pitchFamily="18" charset="0"/>
              <a:cs typeface="Times New Roman" panose="02020603050405020304" pitchFamily="18" charset="0"/>
            </a:endParaRPr>
          </a:p>
          <a:p>
            <a:r>
              <a:rPr lang="hu-HU" sz="1600" i="1" dirty="0">
                <a:latin typeface="Times New Roman" panose="02020603050405020304" pitchFamily="18" charset="0"/>
                <a:cs typeface="Times New Roman" panose="02020603050405020304" pitchFamily="18" charset="0"/>
              </a:rPr>
              <a:t>2 </a:t>
            </a:r>
            <a:r>
              <a:rPr lang="hu-HU" sz="1600" i="1" dirty="0" err="1">
                <a:latin typeface="Times New Roman" panose="02020603050405020304" pitchFamily="18" charset="0"/>
                <a:cs typeface="Times New Roman" panose="02020603050405020304" pitchFamily="18" charset="0"/>
              </a:rPr>
              <a:t>Institue</a:t>
            </a:r>
            <a:r>
              <a:rPr lang="hu-HU" sz="1600" i="1" dirty="0">
                <a:latin typeface="Times New Roman" panose="02020603050405020304" pitchFamily="18" charset="0"/>
                <a:cs typeface="Times New Roman" panose="02020603050405020304" pitchFamily="18" charset="0"/>
              </a:rPr>
              <a:t> </a:t>
            </a:r>
            <a:r>
              <a:rPr lang="hu-HU" sz="1600" i="1" dirty="0" err="1">
                <a:latin typeface="Times New Roman" panose="02020603050405020304" pitchFamily="18" charset="0"/>
                <a:cs typeface="Times New Roman" panose="02020603050405020304" pitchFamily="18" charset="0"/>
              </a:rPr>
              <a:t>for</a:t>
            </a:r>
            <a:r>
              <a:rPr lang="hu-HU" sz="1600" i="1" dirty="0">
                <a:latin typeface="Times New Roman" panose="02020603050405020304" pitchFamily="18" charset="0"/>
                <a:cs typeface="Times New Roman" panose="02020603050405020304" pitchFamily="18" charset="0"/>
              </a:rPr>
              <a:t> </a:t>
            </a:r>
            <a:r>
              <a:rPr lang="hu-HU" sz="1600" i="1" dirty="0" err="1">
                <a:latin typeface="Times New Roman" panose="02020603050405020304" pitchFamily="18" charset="0"/>
                <a:cs typeface="Times New Roman" panose="02020603050405020304" pitchFamily="18" charset="0"/>
              </a:rPr>
              <a:t>Geological</a:t>
            </a:r>
            <a:r>
              <a:rPr lang="hu-HU" sz="1600" i="1" dirty="0">
                <a:latin typeface="Times New Roman" panose="02020603050405020304" pitchFamily="18" charset="0"/>
                <a:cs typeface="Times New Roman" panose="02020603050405020304" pitchFamily="18" charset="0"/>
              </a:rPr>
              <a:t> and </a:t>
            </a:r>
            <a:r>
              <a:rPr lang="hu-HU" sz="1600" i="1" dirty="0" err="1">
                <a:latin typeface="Times New Roman" panose="02020603050405020304" pitchFamily="18" charset="0"/>
                <a:cs typeface="Times New Roman" panose="02020603050405020304" pitchFamily="18" charset="0"/>
              </a:rPr>
              <a:t>Geochemical</a:t>
            </a:r>
            <a:r>
              <a:rPr lang="hu-HU" sz="1600" i="1" dirty="0">
                <a:latin typeface="Times New Roman" panose="02020603050405020304" pitchFamily="18" charset="0"/>
                <a:cs typeface="Times New Roman" panose="02020603050405020304" pitchFamily="18" charset="0"/>
              </a:rPr>
              <a:t> Research, </a:t>
            </a:r>
            <a:r>
              <a:rPr lang="en-US" sz="1600" i="1" dirty="0">
                <a:effectLst/>
                <a:latin typeface="Times New Roman" panose="02020603050405020304" pitchFamily="18" charset="0"/>
                <a:cs typeface="Times New Roman" panose="02020603050405020304" pitchFamily="18" charset="0"/>
              </a:rPr>
              <a:t>Research Centre for Astronomy and Earth Sciences</a:t>
            </a:r>
            <a:r>
              <a:rPr lang="hu-HU" sz="1600" dirty="0">
                <a:latin typeface="Times New Roman" panose="02020603050405020304" pitchFamily="18" charset="0"/>
                <a:cs typeface="Times New Roman" panose="02020603050405020304" pitchFamily="18" charset="0"/>
              </a:rPr>
              <a:t>, Budapest, Hungary</a:t>
            </a:r>
            <a:endParaRPr lang="hu-HU" sz="1600" i="1" dirty="0">
              <a:effectLst/>
              <a:latin typeface="Times New Roman" panose="02020603050405020304" pitchFamily="18" charset="0"/>
              <a:cs typeface="Times New Roman" panose="02020603050405020304" pitchFamily="18" charset="0"/>
            </a:endParaRPr>
          </a:p>
          <a:p>
            <a:endParaRPr lang="hu-HU" sz="1600" i="1" dirty="0">
              <a:effectLst/>
              <a:latin typeface="Times New Roman" panose="02020603050405020304" pitchFamily="18" charset="0"/>
              <a:cs typeface="Times New Roman" panose="02020603050405020304" pitchFamily="18" charset="0"/>
            </a:endParaRPr>
          </a:p>
          <a:p>
            <a:endParaRPr lang="hu-HU" sz="1600" dirty="0">
              <a:latin typeface="Times New Roman" panose="02020603050405020304" pitchFamily="18" charset="0"/>
              <a:cs typeface="Times New Roman" panose="02020603050405020304" pitchFamily="18" charset="0"/>
            </a:endParaRPr>
          </a:p>
        </p:txBody>
      </p:sp>
      <p:sp>
        <p:nvSpPr>
          <p:cNvPr id="16" name="Alcím 2">
            <a:extLst>
              <a:ext uri="{FF2B5EF4-FFF2-40B4-BE49-F238E27FC236}">
                <a16:creationId xmlns:a16="http://schemas.microsoft.com/office/drawing/2014/main" id="{927BD988-447D-4FD1-83A0-7C350D1BA7A2}"/>
              </a:ext>
            </a:extLst>
          </p:cNvPr>
          <p:cNvSpPr txBox="1">
            <a:spLocks/>
          </p:cNvSpPr>
          <p:nvPr/>
        </p:nvSpPr>
        <p:spPr>
          <a:xfrm>
            <a:off x="5506770" y="3049698"/>
            <a:ext cx="6913103" cy="17174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dirty="0" err="1">
                <a:latin typeface="Times New Roman" panose="02020603050405020304" pitchFamily="18" charset="0"/>
                <a:cs typeface="Times New Roman" panose="02020603050405020304" pitchFamily="18" charset="0"/>
              </a:rPr>
              <a:t>Contact</a:t>
            </a:r>
            <a:r>
              <a:rPr lang="hu-HU" dirty="0">
                <a:latin typeface="Times New Roman" panose="02020603050405020304" pitchFamily="18" charset="0"/>
                <a:cs typeface="Times New Roman" panose="02020603050405020304" pitchFamily="18" charset="0"/>
              </a:rPr>
              <a:t> </a:t>
            </a:r>
            <a:r>
              <a:rPr lang="hu-HU" dirty="0" err="1">
                <a:latin typeface="Times New Roman" panose="02020603050405020304" pitchFamily="18" charset="0"/>
                <a:cs typeface="Times New Roman" panose="02020603050405020304" pitchFamily="18" charset="0"/>
              </a:rPr>
              <a:t>author</a:t>
            </a:r>
            <a:r>
              <a:rPr lang="hu-HU" dirty="0">
                <a:latin typeface="Times New Roman" panose="02020603050405020304" pitchFamily="18" charset="0"/>
                <a:cs typeface="Times New Roman" panose="02020603050405020304" pitchFamily="18" charset="0"/>
              </a:rPr>
              <a:t>: </a:t>
            </a:r>
            <a:r>
              <a:rPr lang="hu-HU" i="1" dirty="0">
                <a:latin typeface="Times New Roman" panose="02020603050405020304" pitchFamily="18" charset="0"/>
                <a:cs typeface="Times New Roman" panose="02020603050405020304" pitchFamily="18" charset="0"/>
              </a:rPr>
              <a:t>pasztorms@gmail.com</a:t>
            </a:r>
          </a:p>
          <a:p>
            <a:endParaRPr lang="hu-HU" b="1" dirty="0">
              <a:latin typeface="Times New Roman" panose="02020603050405020304" pitchFamily="18" charset="0"/>
              <a:cs typeface="Times New Roman" panose="02020603050405020304" pitchFamily="18" charset="0"/>
            </a:endParaRPr>
          </a:p>
          <a:p>
            <a:endParaRPr lang="hu-HU" dirty="0">
              <a:latin typeface="Times New Roman" panose="02020603050405020304" pitchFamily="18" charset="0"/>
              <a:cs typeface="Times New Roman" panose="02020603050405020304" pitchFamily="18" charset="0"/>
            </a:endParaRPr>
          </a:p>
          <a:p>
            <a:endParaRPr lang="hu-HU" dirty="0">
              <a:latin typeface="Times New Roman" panose="02020603050405020304" pitchFamily="18" charset="0"/>
              <a:cs typeface="Times New Roman" panose="02020603050405020304" pitchFamily="18" charset="0"/>
            </a:endParaRPr>
          </a:p>
        </p:txBody>
      </p:sp>
      <p:grpSp>
        <p:nvGrpSpPr>
          <p:cNvPr id="23" name="Csoportba foglalás 22">
            <a:extLst>
              <a:ext uri="{FF2B5EF4-FFF2-40B4-BE49-F238E27FC236}">
                <a16:creationId xmlns:a16="http://schemas.microsoft.com/office/drawing/2014/main" id="{251A03D1-2841-4DA1-94EC-F28063ED1FA4}"/>
              </a:ext>
            </a:extLst>
          </p:cNvPr>
          <p:cNvGrpSpPr/>
          <p:nvPr/>
        </p:nvGrpSpPr>
        <p:grpSpPr>
          <a:xfrm>
            <a:off x="177415" y="5332325"/>
            <a:ext cx="11624827" cy="1403585"/>
            <a:chOff x="177415" y="28785"/>
            <a:chExt cx="11624827" cy="1403585"/>
          </a:xfrm>
        </p:grpSpPr>
        <p:pic>
          <p:nvPicPr>
            <p:cNvPr id="24" name="Kép 23">
              <a:extLst>
                <a:ext uri="{FF2B5EF4-FFF2-40B4-BE49-F238E27FC236}">
                  <a16:creationId xmlns:a16="http://schemas.microsoft.com/office/drawing/2014/main" id="{0711E82D-F7A3-40FB-A980-DD1D476CC2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172" y="63577"/>
              <a:ext cx="1368793" cy="1368793"/>
            </a:xfrm>
            <a:prstGeom prst="rect">
              <a:avLst/>
            </a:prstGeom>
          </p:spPr>
        </p:pic>
        <p:pic>
          <p:nvPicPr>
            <p:cNvPr id="25" name="Kép 24" descr="A képen szöveg látható&#10;&#10;Automatikusan generált leírás">
              <a:extLst>
                <a:ext uri="{FF2B5EF4-FFF2-40B4-BE49-F238E27FC236}">
                  <a16:creationId xmlns:a16="http://schemas.microsoft.com/office/drawing/2014/main" id="{142D61B4-DD4F-483B-B176-8C9EF8B23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1518" y="64673"/>
              <a:ext cx="1950724" cy="1313691"/>
            </a:xfrm>
            <a:prstGeom prst="rect">
              <a:avLst/>
            </a:prstGeom>
          </p:spPr>
        </p:pic>
        <p:pic>
          <p:nvPicPr>
            <p:cNvPr id="26" name="Picture 2" descr="ELTE Geofizikai és Űrtudományi Tanszék - Home | Facebook">
              <a:extLst>
                <a:ext uri="{FF2B5EF4-FFF2-40B4-BE49-F238E27FC236}">
                  <a16:creationId xmlns:a16="http://schemas.microsoft.com/office/drawing/2014/main" id="{FB66647F-A9CD-4AB9-94A0-F3DDE1E0A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3236" y="28785"/>
              <a:ext cx="1380172" cy="1380172"/>
            </a:xfrm>
            <a:prstGeom prst="rect">
              <a:avLst/>
            </a:prstGeom>
            <a:noFill/>
            <a:extLst>
              <a:ext uri="{909E8E84-426E-40DD-AFC4-6F175D3DCCD1}">
                <a14:hiddenFill xmlns:a14="http://schemas.microsoft.com/office/drawing/2010/main">
                  <a:solidFill>
                    <a:srgbClr val="FFFFFF"/>
                  </a:solidFill>
                </a14:hiddenFill>
              </a:ext>
            </a:extLst>
          </p:spPr>
        </p:pic>
        <p:sp>
          <p:nvSpPr>
            <p:cNvPr id="27" name="Szövegdoboz 26">
              <a:extLst>
                <a:ext uri="{FF2B5EF4-FFF2-40B4-BE49-F238E27FC236}">
                  <a16:creationId xmlns:a16="http://schemas.microsoft.com/office/drawing/2014/main" id="{FB51111E-030B-444F-A34D-F88C6BFA9564}"/>
                </a:ext>
              </a:extLst>
            </p:cNvPr>
            <p:cNvSpPr txBox="1"/>
            <p:nvPr/>
          </p:nvSpPr>
          <p:spPr>
            <a:xfrm>
              <a:off x="177415" y="506611"/>
              <a:ext cx="6096000" cy="646331"/>
            </a:xfrm>
            <a:prstGeom prst="rect">
              <a:avLst/>
            </a:prstGeom>
            <a:noFill/>
          </p:spPr>
          <p:txBody>
            <a:bodyPr wrap="square">
              <a:spAutoFit/>
            </a:bodyPr>
            <a:lstStyle/>
            <a:p>
              <a:r>
                <a:rPr lang="hu-HU" dirty="0">
                  <a:latin typeface="Times New Roman" panose="02020603050405020304" pitchFamily="18" charset="0"/>
                  <a:cs typeface="Times New Roman" panose="02020603050405020304" pitchFamily="18" charset="0"/>
                </a:rPr>
                <a:t>EGU</a:t>
              </a:r>
              <a:r>
                <a:rPr lang="en-GB" dirty="0">
                  <a:latin typeface="Times New Roman" panose="02020603050405020304" pitchFamily="18" charset="0"/>
                  <a:cs typeface="Times New Roman" panose="02020603050405020304" pitchFamily="18" charset="0"/>
                </a:rPr>
                <a:t>22-5143</a:t>
              </a:r>
              <a:endParaRPr lang="hu-HU" dirty="0">
                <a:latin typeface="Times New Roman" panose="02020603050405020304" pitchFamily="18" charset="0"/>
                <a:cs typeface="Times New Roman" panose="02020603050405020304" pitchFamily="18" charset="0"/>
              </a:endParaRPr>
            </a:p>
            <a:p>
              <a:r>
                <a:rPr lang="hu-HU" dirty="0">
                  <a:latin typeface="Times New Roman" panose="02020603050405020304" pitchFamily="18" charset="0"/>
                  <a:cs typeface="Times New Roman" panose="02020603050405020304" pitchFamily="18" charset="0"/>
                </a:rPr>
                <a:t>S</a:t>
              </a:r>
              <a:r>
                <a:rPr lang="en-US" dirty="0" err="1">
                  <a:latin typeface="Times New Roman" panose="02020603050405020304" pitchFamily="18" charset="0"/>
                  <a:cs typeface="Times New Roman" panose="02020603050405020304" pitchFamily="18" charset="0"/>
                </a:rPr>
                <a:t>ession</a:t>
              </a:r>
              <a:r>
                <a:rPr lang="en-US" dirty="0">
                  <a:latin typeface="Times New Roman" panose="02020603050405020304" pitchFamily="18" charset="0"/>
                  <a:cs typeface="Times New Roman" panose="02020603050405020304" pitchFamily="18" charset="0"/>
                </a:rPr>
                <a:t> AS1.</a:t>
              </a:r>
              <a:r>
                <a:rPr lang="hu-HU" dirty="0">
                  <a:latin typeface="Times New Roman" panose="02020603050405020304" pitchFamily="18" charset="0"/>
                  <a:cs typeface="Times New Roman" panose="02020603050405020304" pitchFamily="18" charset="0"/>
                </a:rPr>
                <a:t>6</a:t>
              </a:r>
            </a:p>
          </p:txBody>
        </p:sp>
        <p:pic>
          <p:nvPicPr>
            <p:cNvPr id="28" name="Kép 27" descr="A képen szöveg, clipart látható&#10;&#10;Automatikusan generált leírás">
              <a:extLst>
                <a:ext uri="{FF2B5EF4-FFF2-40B4-BE49-F238E27FC236}">
                  <a16:creationId xmlns:a16="http://schemas.microsoft.com/office/drawing/2014/main" id="{8B714FDB-FB00-4FEA-96AE-71D18EFC2D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292" y="63349"/>
              <a:ext cx="1227411" cy="429442"/>
            </a:xfrm>
            <a:prstGeom prst="rect">
              <a:avLst/>
            </a:prstGeom>
          </p:spPr>
        </p:pic>
        <p:pic>
          <p:nvPicPr>
            <p:cNvPr id="29" name="Kép 28">
              <a:extLst>
                <a:ext uri="{FF2B5EF4-FFF2-40B4-BE49-F238E27FC236}">
                  <a16:creationId xmlns:a16="http://schemas.microsoft.com/office/drawing/2014/main" id="{20369237-B300-41DD-9475-B2A963084D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54126" y="66889"/>
              <a:ext cx="1609774" cy="1299743"/>
            </a:xfrm>
            <a:prstGeom prst="rect">
              <a:avLst/>
            </a:prstGeom>
          </p:spPr>
        </p:pic>
      </p:grpSp>
    </p:spTree>
    <p:extLst>
      <p:ext uri="{BB962C8B-B14F-4D97-AF65-F5344CB8AC3E}">
        <p14:creationId xmlns:p14="http://schemas.microsoft.com/office/powerpoint/2010/main" val="3392209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00A1E1C0-62B1-29C6-5358-2F630F350A4D}"/>
              </a:ext>
            </a:extLst>
          </p:cNvPr>
          <p:cNvSpPr>
            <a:spLocks noGrp="1"/>
          </p:cNvSpPr>
          <p:nvPr>
            <p:ph idx="1"/>
          </p:nvPr>
        </p:nvSpPr>
        <p:spPr>
          <a:xfrm>
            <a:off x="344728" y="1038467"/>
            <a:ext cx="6684721" cy="5319820"/>
          </a:xfrm>
        </p:spPr>
        <p:txBody>
          <a:bodyPr>
            <a:noAutofit/>
          </a:bodyPr>
          <a:lstStyle/>
          <a:p>
            <a:pPr marL="0" indent="0" algn="just">
              <a:spcAft>
                <a:spcPts val="1200"/>
              </a:spcAft>
              <a:buNone/>
            </a:pPr>
            <a:r>
              <a:rPr lang="en-GB" dirty="0">
                <a:latin typeface="Times New Roman" panose="02020603050405020304" pitchFamily="18" charset="0"/>
                <a:cs typeface="Times New Roman" panose="02020603050405020304" pitchFamily="18" charset="0"/>
              </a:rPr>
              <a:t>The infrasound array in Hungary has been operational since May 2017 at </a:t>
            </a:r>
            <a:r>
              <a:rPr lang="en-GB" dirty="0" err="1">
                <a:latin typeface="Times New Roman" panose="02020603050405020304" pitchFamily="18" charset="0"/>
                <a:cs typeface="Times New Roman" panose="02020603050405020304" pitchFamily="18" charset="0"/>
              </a:rPr>
              <a:t>Piszkés-tető</a:t>
            </a:r>
            <a:r>
              <a:rPr lang="en-GB" dirty="0">
                <a:latin typeface="Times New Roman" panose="02020603050405020304" pitchFamily="18" charset="0"/>
                <a:cs typeface="Times New Roman" panose="02020603050405020304" pitchFamily="18" charset="0"/>
              </a:rPr>
              <a:t>. Since then, it has collected around a million PMCC detections from various known sources such as microbaroms quarry blasts storms, airplanes and so on. The already identified detections give the opportunity to train, test, validate and compare machine learning models, for identification and separation of infrasound signals from storms and quarry blasts.</a:t>
            </a:r>
          </a:p>
        </p:txBody>
      </p:sp>
      <p:sp>
        <p:nvSpPr>
          <p:cNvPr id="4" name="Téglalap 3">
            <a:extLst>
              <a:ext uri="{FF2B5EF4-FFF2-40B4-BE49-F238E27FC236}">
                <a16:creationId xmlns:a16="http://schemas.microsoft.com/office/drawing/2014/main" id="{EEB7EB27-14C3-F071-4BA3-5ED6A38AB772}"/>
              </a:ext>
            </a:extLst>
          </p:cNvPr>
          <p:cNvSpPr/>
          <p:nvPr/>
        </p:nvSpPr>
        <p:spPr>
          <a:xfrm>
            <a:off x="4208310" y="212182"/>
            <a:ext cx="6968934" cy="666203"/>
          </a:xfrm>
          <a:prstGeom prst="rect">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sz="2800" b="1" dirty="0">
              <a:solidFill>
                <a:srgbClr val="2E6CA4"/>
              </a:solidFill>
            </a:endParaRPr>
          </a:p>
        </p:txBody>
      </p:sp>
      <p:grpSp>
        <p:nvGrpSpPr>
          <p:cNvPr id="5" name="Csoportba foglalás 4">
            <a:extLst>
              <a:ext uri="{FF2B5EF4-FFF2-40B4-BE49-F238E27FC236}">
                <a16:creationId xmlns:a16="http://schemas.microsoft.com/office/drawing/2014/main" id="{0845D2EF-31DF-ACFC-2EF4-2D33DD861655}"/>
              </a:ext>
            </a:extLst>
          </p:cNvPr>
          <p:cNvGrpSpPr/>
          <p:nvPr/>
        </p:nvGrpSpPr>
        <p:grpSpPr>
          <a:xfrm>
            <a:off x="344729" y="210272"/>
            <a:ext cx="11507295" cy="668113"/>
            <a:chOff x="389466" y="210095"/>
            <a:chExt cx="11464727" cy="668113"/>
          </a:xfrm>
        </p:grpSpPr>
        <p:sp>
          <p:nvSpPr>
            <p:cNvPr id="6" name="Téglalap 5">
              <a:extLst>
                <a:ext uri="{FF2B5EF4-FFF2-40B4-BE49-F238E27FC236}">
                  <a16:creationId xmlns:a16="http://schemas.microsoft.com/office/drawing/2014/main" id="{65159D6A-680D-4EBC-FB2B-019116E4E421}"/>
                </a:ext>
              </a:extLst>
            </p:cNvPr>
            <p:cNvSpPr/>
            <p:nvPr/>
          </p:nvSpPr>
          <p:spPr>
            <a:xfrm>
              <a:off x="389466" y="212005"/>
              <a:ext cx="3820583" cy="66620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b="1" dirty="0" err="1">
                  <a:solidFill>
                    <a:srgbClr val="002060"/>
                  </a:solidFill>
                </a:rPr>
                <a:t>Introduction</a:t>
              </a:r>
              <a:endParaRPr lang="hu-HU" sz="2800" b="1" dirty="0">
                <a:solidFill>
                  <a:srgbClr val="002060"/>
                </a:solidFill>
              </a:endParaRPr>
            </a:p>
          </p:txBody>
        </p:sp>
        <p:sp>
          <p:nvSpPr>
            <p:cNvPr id="7" name="Téglalap 6">
              <a:extLst>
                <a:ext uri="{FF2B5EF4-FFF2-40B4-BE49-F238E27FC236}">
                  <a16:creationId xmlns:a16="http://schemas.microsoft.com/office/drawing/2014/main" id="{15C50672-DF30-C973-D3D2-BBCD74094F2D}"/>
                </a:ext>
              </a:extLst>
            </p:cNvPr>
            <p:cNvSpPr/>
            <p:nvPr/>
          </p:nvSpPr>
          <p:spPr>
            <a:xfrm>
              <a:off x="11200126" y="210095"/>
              <a:ext cx="654067" cy="668112"/>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b="1" dirty="0">
                <a:solidFill>
                  <a:srgbClr val="002060"/>
                </a:solidFill>
              </a:endParaRPr>
            </a:p>
          </p:txBody>
        </p:sp>
      </p:grpSp>
      <p:sp>
        <p:nvSpPr>
          <p:cNvPr id="8" name="Téglalap 7">
            <a:extLst>
              <a:ext uri="{FF2B5EF4-FFF2-40B4-BE49-F238E27FC236}">
                <a16:creationId xmlns:a16="http://schemas.microsoft.com/office/drawing/2014/main" id="{2FB88D33-A52B-2160-A796-EF34B76D9543}"/>
              </a:ext>
            </a:extLst>
          </p:cNvPr>
          <p:cNvSpPr/>
          <p:nvPr/>
        </p:nvSpPr>
        <p:spPr>
          <a:xfrm>
            <a:off x="11364854" y="373481"/>
            <a:ext cx="301685" cy="369332"/>
          </a:xfrm>
          <a:prstGeom prst="rect">
            <a:avLst/>
          </a:prstGeom>
        </p:spPr>
        <p:txBody>
          <a:bodyPr wrap="none">
            <a:spAutoFit/>
          </a:bodyPr>
          <a:lstStyle/>
          <a:p>
            <a:pPr algn="ctr"/>
            <a:r>
              <a:rPr lang="hu-HU" b="1" dirty="0">
                <a:solidFill>
                  <a:srgbClr val="002060"/>
                </a:solidFill>
              </a:rPr>
              <a:t>1</a:t>
            </a:r>
          </a:p>
        </p:txBody>
      </p:sp>
      <p:pic>
        <p:nvPicPr>
          <p:cNvPr id="10" name="Kép 9">
            <a:extLst>
              <a:ext uri="{FF2B5EF4-FFF2-40B4-BE49-F238E27FC236}">
                <a16:creationId xmlns:a16="http://schemas.microsoft.com/office/drawing/2014/main" id="{402FB9B5-C1DA-6085-DC95-4BD2ABBA9F64}"/>
              </a:ext>
            </a:extLst>
          </p:cNvPr>
          <p:cNvPicPr>
            <a:picLocks noChangeAspect="1"/>
          </p:cNvPicPr>
          <p:nvPr/>
        </p:nvPicPr>
        <p:blipFill>
          <a:blip r:embed="rId2"/>
          <a:stretch>
            <a:fillRect/>
          </a:stretch>
        </p:blipFill>
        <p:spPr>
          <a:xfrm>
            <a:off x="7610476" y="1038467"/>
            <a:ext cx="4236796" cy="5589772"/>
          </a:xfrm>
          <a:prstGeom prst="rect">
            <a:avLst/>
          </a:prstGeom>
          <a:ln w="28575">
            <a:solidFill>
              <a:srgbClr val="002060"/>
            </a:solidFill>
          </a:ln>
        </p:spPr>
      </p:pic>
    </p:spTree>
    <p:extLst>
      <p:ext uri="{BB962C8B-B14F-4D97-AF65-F5344CB8AC3E}">
        <p14:creationId xmlns:p14="http://schemas.microsoft.com/office/powerpoint/2010/main" val="3341158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Kép 12">
            <a:extLst>
              <a:ext uri="{FF2B5EF4-FFF2-40B4-BE49-F238E27FC236}">
                <a16:creationId xmlns:a16="http://schemas.microsoft.com/office/drawing/2014/main" id="{6B3D8B5E-80F1-37B3-8D5D-0390E329B447}"/>
              </a:ext>
            </a:extLst>
          </p:cNvPr>
          <p:cNvPicPr>
            <a:picLocks noChangeAspect="1"/>
          </p:cNvPicPr>
          <p:nvPr/>
        </p:nvPicPr>
        <p:blipFill>
          <a:blip r:embed="rId2"/>
          <a:stretch>
            <a:fillRect/>
          </a:stretch>
        </p:blipFill>
        <p:spPr>
          <a:xfrm>
            <a:off x="1791086" y="1449203"/>
            <a:ext cx="5678413" cy="5678413"/>
          </a:xfrm>
          <a:prstGeom prst="rect">
            <a:avLst/>
          </a:prstGeom>
        </p:spPr>
      </p:pic>
      <p:sp>
        <p:nvSpPr>
          <p:cNvPr id="4" name="Téglalap 3">
            <a:extLst>
              <a:ext uri="{FF2B5EF4-FFF2-40B4-BE49-F238E27FC236}">
                <a16:creationId xmlns:a16="http://schemas.microsoft.com/office/drawing/2014/main" id="{EEB7EB27-14C3-F071-4BA3-5ED6A38AB772}"/>
              </a:ext>
            </a:extLst>
          </p:cNvPr>
          <p:cNvSpPr/>
          <p:nvPr/>
        </p:nvSpPr>
        <p:spPr>
          <a:xfrm>
            <a:off x="4208310" y="212182"/>
            <a:ext cx="6968934" cy="666203"/>
          </a:xfrm>
          <a:prstGeom prst="rect">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sz="2800" b="1" dirty="0">
              <a:solidFill>
                <a:srgbClr val="2E6CA4"/>
              </a:solidFill>
            </a:endParaRPr>
          </a:p>
        </p:txBody>
      </p:sp>
      <p:grpSp>
        <p:nvGrpSpPr>
          <p:cNvPr id="5" name="Csoportba foglalás 4">
            <a:extLst>
              <a:ext uri="{FF2B5EF4-FFF2-40B4-BE49-F238E27FC236}">
                <a16:creationId xmlns:a16="http://schemas.microsoft.com/office/drawing/2014/main" id="{0845D2EF-31DF-ACFC-2EF4-2D33DD861655}"/>
              </a:ext>
            </a:extLst>
          </p:cNvPr>
          <p:cNvGrpSpPr/>
          <p:nvPr/>
        </p:nvGrpSpPr>
        <p:grpSpPr>
          <a:xfrm>
            <a:off x="344729" y="210272"/>
            <a:ext cx="11507295" cy="668113"/>
            <a:chOff x="389466" y="210095"/>
            <a:chExt cx="11464727" cy="668113"/>
          </a:xfrm>
        </p:grpSpPr>
        <p:sp>
          <p:nvSpPr>
            <p:cNvPr id="6" name="Téglalap 5">
              <a:extLst>
                <a:ext uri="{FF2B5EF4-FFF2-40B4-BE49-F238E27FC236}">
                  <a16:creationId xmlns:a16="http://schemas.microsoft.com/office/drawing/2014/main" id="{65159D6A-680D-4EBC-FB2B-019116E4E421}"/>
                </a:ext>
              </a:extLst>
            </p:cNvPr>
            <p:cNvSpPr/>
            <p:nvPr/>
          </p:nvSpPr>
          <p:spPr>
            <a:xfrm>
              <a:off x="389466" y="212005"/>
              <a:ext cx="3820583" cy="66620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b="1" dirty="0">
                  <a:solidFill>
                    <a:srgbClr val="002060"/>
                  </a:solidFill>
                </a:rPr>
                <a:t>The </a:t>
              </a:r>
              <a:r>
                <a:rPr lang="hu-HU" sz="3600" b="1" dirty="0" err="1">
                  <a:solidFill>
                    <a:srgbClr val="002060"/>
                  </a:solidFill>
                </a:rPr>
                <a:t>data</a:t>
              </a:r>
              <a:endParaRPr lang="hu-HU" sz="3600" b="1" dirty="0">
                <a:solidFill>
                  <a:srgbClr val="002060"/>
                </a:solidFill>
              </a:endParaRPr>
            </a:p>
          </p:txBody>
        </p:sp>
        <p:sp>
          <p:nvSpPr>
            <p:cNvPr id="7" name="Téglalap 6">
              <a:extLst>
                <a:ext uri="{FF2B5EF4-FFF2-40B4-BE49-F238E27FC236}">
                  <a16:creationId xmlns:a16="http://schemas.microsoft.com/office/drawing/2014/main" id="{15C50672-DF30-C973-D3D2-BBCD74094F2D}"/>
                </a:ext>
              </a:extLst>
            </p:cNvPr>
            <p:cNvSpPr/>
            <p:nvPr/>
          </p:nvSpPr>
          <p:spPr>
            <a:xfrm>
              <a:off x="11200126" y="210095"/>
              <a:ext cx="654067" cy="668112"/>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b="1" dirty="0">
                <a:solidFill>
                  <a:srgbClr val="002060"/>
                </a:solidFill>
              </a:endParaRPr>
            </a:p>
          </p:txBody>
        </p:sp>
      </p:grpSp>
      <p:sp>
        <p:nvSpPr>
          <p:cNvPr id="8" name="Téglalap 7">
            <a:extLst>
              <a:ext uri="{FF2B5EF4-FFF2-40B4-BE49-F238E27FC236}">
                <a16:creationId xmlns:a16="http://schemas.microsoft.com/office/drawing/2014/main" id="{2FB88D33-A52B-2160-A796-EF34B76D9543}"/>
              </a:ext>
            </a:extLst>
          </p:cNvPr>
          <p:cNvSpPr/>
          <p:nvPr/>
        </p:nvSpPr>
        <p:spPr>
          <a:xfrm>
            <a:off x="11364854" y="373481"/>
            <a:ext cx="301685" cy="369332"/>
          </a:xfrm>
          <a:prstGeom prst="rect">
            <a:avLst/>
          </a:prstGeom>
        </p:spPr>
        <p:txBody>
          <a:bodyPr wrap="none">
            <a:spAutoFit/>
          </a:bodyPr>
          <a:lstStyle/>
          <a:p>
            <a:pPr algn="ctr"/>
            <a:r>
              <a:rPr lang="hu-HU" b="1" dirty="0">
                <a:solidFill>
                  <a:srgbClr val="002060"/>
                </a:solidFill>
              </a:rPr>
              <a:t>2</a:t>
            </a:r>
          </a:p>
        </p:txBody>
      </p:sp>
      <p:sp>
        <p:nvSpPr>
          <p:cNvPr id="9" name="Tartalom helye 2">
            <a:extLst>
              <a:ext uri="{FF2B5EF4-FFF2-40B4-BE49-F238E27FC236}">
                <a16:creationId xmlns:a16="http://schemas.microsoft.com/office/drawing/2014/main" id="{B62BA3A0-8383-C717-8485-F39DE4269FF5}"/>
              </a:ext>
            </a:extLst>
          </p:cNvPr>
          <p:cNvSpPr>
            <a:spLocks noGrp="1"/>
          </p:cNvSpPr>
          <p:nvPr>
            <p:ph idx="1"/>
          </p:nvPr>
        </p:nvSpPr>
        <p:spPr>
          <a:xfrm>
            <a:off x="344728" y="1038467"/>
            <a:ext cx="6684721" cy="5319820"/>
          </a:xfrm>
        </p:spPr>
        <p:txBody>
          <a:bodyPr>
            <a:noAutofit/>
          </a:bodyPr>
          <a:lstStyle/>
          <a:p>
            <a:pPr marL="0" indent="0" algn="just">
              <a:spcAft>
                <a:spcPts val="1200"/>
              </a:spcAft>
              <a:buNone/>
            </a:pPr>
            <a:r>
              <a:rPr lang="en-GB" dirty="0">
                <a:latin typeface="Times New Roman" panose="02020603050405020304" pitchFamily="18" charset="0"/>
                <a:cs typeface="Times New Roman" panose="02020603050405020304" pitchFamily="18" charset="0"/>
              </a:rPr>
              <a:t>The dataset contains identified signals from previous studies</a:t>
            </a:r>
            <a:r>
              <a:rPr lang="en-GB" baseline="30000"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and from the Hungarian </a:t>
            </a:r>
            <a:r>
              <a:rPr lang="en-GB" dirty="0" err="1">
                <a:latin typeface="Times New Roman" panose="02020603050405020304" pitchFamily="18" charset="0"/>
                <a:cs typeface="Times New Roman" panose="02020603050405020304" pitchFamily="18" charset="0"/>
              </a:rPr>
              <a:t>Seismo</a:t>
            </a:r>
            <a:r>
              <a:rPr lang="en-GB" dirty="0">
                <a:latin typeface="Times New Roman" panose="02020603050405020304" pitchFamily="18" charset="0"/>
                <a:cs typeface="Times New Roman" panose="02020603050405020304" pitchFamily="18" charset="0"/>
              </a:rPr>
              <a:t>-Acoustic Bulletins. </a:t>
            </a:r>
          </a:p>
        </p:txBody>
      </p:sp>
      <p:pic>
        <p:nvPicPr>
          <p:cNvPr id="3" name="Kép 2">
            <a:extLst>
              <a:ext uri="{FF2B5EF4-FFF2-40B4-BE49-F238E27FC236}">
                <a16:creationId xmlns:a16="http://schemas.microsoft.com/office/drawing/2014/main" id="{F5935AED-EC32-722C-D533-4DD4A6577A40}"/>
              </a:ext>
            </a:extLst>
          </p:cNvPr>
          <p:cNvPicPr>
            <a:picLocks noChangeAspect="1"/>
          </p:cNvPicPr>
          <p:nvPr/>
        </p:nvPicPr>
        <p:blipFill>
          <a:blip r:embed="rId3"/>
          <a:stretch>
            <a:fillRect/>
          </a:stretch>
        </p:blipFill>
        <p:spPr>
          <a:xfrm>
            <a:off x="7894040" y="1146035"/>
            <a:ext cx="3953232" cy="5611844"/>
          </a:xfrm>
          <a:prstGeom prst="rect">
            <a:avLst/>
          </a:prstGeom>
          <a:ln w="28575">
            <a:solidFill>
              <a:srgbClr val="002060"/>
            </a:solidFill>
          </a:ln>
        </p:spPr>
      </p:pic>
    </p:spTree>
    <p:extLst>
      <p:ext uri="{BB962C8B-B14F-4D97-AF65-F5344CB8AC3E}">
        <p14:creationId xmlns:p14="http://schemas.microsoft.com/office/powerpoint/2010/main" val="1272587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00A1E1C0-62B1-29C6-5358-2F630F350A4D}"/>
              </a:ext>
            </a:extLst>
          </p:cNvPr>
          <p:cNvSpPr>
            <a:spLocks noGrp="1"/>
          </p:cNvSpPr>
          <p:nvPr>
            <p:ph idx="1"/>
          </p:nvPr>
        </p:nvSpPr>
        <p:spPr>
          <a:xfrm>
            <a:off x="344729" y="1130300"/>
            <a:ext cx="6713296" cy="5647820"/>
          </a:xfrm>
        </p:spPr>
        <p:txBody>
          <a:bodyPr>
            <a:normAutofit/>
          </a:bodyPr>
          <a:lstStyle/>
          <a:p>
            <a:pPr marL="0" indent="0" algn="just">
              <a:buNone/>
            </a:pP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Prior to performing the feature extraction from the raw waveforms, the waveforms were filtered with a 1-10 Hz bandpass filter in order to get rid of the very low frequency content caused mostly by microbaroms. The upper limit was set 10 Hz because of the cut-off frequencies of the MB3d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microbarometers</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used at PSZI. After the filtering beams were created from the waveforms to improve the signal-to-noise ratio. </a:t>
            </a:r>
          </a:p>
          <a:p>
            <a:pPr marL="0" indent="0" algn="just">
              <a:buNone/>
            </a:pP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FIG: waveforms measured at PSZI array elements and calculated delay-and-sum beam for a quarry blast event.</a:t>
            </a:r>
          </a:p>
          <a:p>
            <a:pPr marL="0" indent="0" algn="just">
              <a:buNone/>
            </a:pPr>
            <a:endParaRPr lang="en-GB"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n-GB"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n-GB"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n-GB"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endParaRPr lang="en-GB"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églalap 3">
            <a:extLst>
              <a:ext uri="{FF2B5EF4-FFF2-40B4-BE49-F238E27FC236}">
                <a16:creationId xmlns:a16="http://schemas.microsoft.com/office/drawing/2014/main" id="{EEB7EB27-14C3-F071-4BA3-5ED6A38AB772}"/>
              </a:ext>
            </a:extLst>
          </p:cNvPr>
          <p:cNvSpPr/>
          <p:nvPr/>
        </p:nvSpPr>
        <p:spPr>
          <a:xfrm>
            <a:off x="4208310" y="212182"/>
            <a:ext cx="6968934" cy="666203"/>
          </a:xfrm>
          <a:prstGeom prst="rect">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sz="2800" b="1" dirty="0">
              <a:solidFill>
                <a:srgbClr val="2E6CA4"/>
              </a:solidFill>
            </a:endParaRPr>
          </a:p>
        </p:txBody>
      </p:sp>
      <p:grpSp>
        <p:nvGrpSpPr>
          <p:cNvPr id="5" name="Csoportba foglalás 4">
            <a:extLst>
              <a:ext uri="{FF2B5EF4-FFF2-40B4-BE49-F238E27FC236}">
                <a16:creationId xmlns:a16="http://schemas.microsoft.com/office/drawing/2014/main" id="{0845D2EF-31DF-ACFC-2EF4-2D33DD861655}"/>
              </a:ext>
            </a:extLst>
          </p:cNvPr>
          <p:cNvGrpSpPr/>
          <p:nvPr/>
        </p:nvGrpSpPr>
        <p:grpSpPr>
          <a:xfrm>
            <a:off x="344729" y="210272"/>
            <a:ext cx="11507295" cy="668113"/>
            <a:chOff x="389466" y="210095"/>
            <a:chExt cx="11464727" cy="668113"/>
          </a:xfrm>
        </p:grpSpPr>
        <p:sp>
          <p:nvSpPr>
            <p:cNvPr id="6" name="Téglalap 5">
              <a:extLst>
                <a:ext uri="{FF2B5EF4-FFF2-40B4-BE49-F238E27FC236}">
                  <a16:creationId xmlns:a16="http://schemas.microsoft.com/office/drawing/2014/main" id="{65159D6A-680D-4EBC-FB2B-019116E4E421}"/>
                </a:ext>
              </a:extLst>
            </p:cNvPr>
            <p:cNvSpPr/>
            <p:nvPr/>
          </p:nvSpPr>
          <p:spPr>
            <a:xfrm>
              <a:off x="389466" y="212005"/>
              <a:ext cx="3820583" cy="66620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b="1" dirty="0" err="1">
                  <a:solidFill>
                    <a:srgbClr val="002060"/>
                  </a:solidFill>
                </a:rPr>
                <a:t>Preprocessing</a:t>
              </a:r>
              <a:endParaRPr lang="hu-HU" sz="2800" b="1" dirty="0">
                <a:solidFill>
                  <a:srgbClr val="002060"/>
                </a:solidFill>
              </a:endParaRPr>
            </a:p>
          </p:txBody>
        </p:sp>
        <p:sp>
          <p:nvSpPr>
            <p:cNvPr id="7" name="Téglalap 6">
              <a:extLst>
                <a:ext uri="{FF2B5EF4-FFF2-40B4-BE49-F238E27FC236}">
                  <a16:creationId xmlns:a16="http://schemas.microsoft.com/office/drawing/2014/main" id="{15C50672-DF30-C973-D3D2-BBCD74094F2D}"/>
                </a:ext>
              </a:extLst>
            </p:cNvPr>
            <p:cNvSpPr/>
            <p:nvPr/>
          </p:nvSpPr>
          <p:spPr>
            <a:xfrm>
              <a:off x="11200126" y="210095"/>
              <a:ext cx="654067" cy="668112"/>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b="1" dirty="0">
                <a:solidFill>
                  <a:srgbClr val="002060"/>
                </a:solidFill>
              </a:endParaRPr>
            </a:p>
          </p:txBody>
        </p:sp>
      </p:grpSp>
      <p:sp>
        <p:nvSpPr>
          <p:cNvPr id="8" name="Téglalap 7">
            <a:extLst>
              <a:ext uri="{FF2B5EF4-FFF2-40B4-BE49-F238E27FC236}">
                <a16:creationId xmlns:a16="http://schemas.microsoft.com/office/drawing/2014/main" id="{2FB88D33-A52B-2160-A796-EF34B76D9543}"/>
              </a:ext>
            </a:extLst>
          </p:cNvPr>
          <p:cNvSpPr/>
          <p:nvPr/>
        </p:nvSpPr>
        <p:spPr>
          <a:xfrm>
            <a:off x="11364854" y="373481"/>
            <a:ext cx="301685" cy="369332"/>
          </a:xfrm>
          <a:prstGeom prst="rect">
            <a:avLst/>
          </a:prstGeom>
        </p:spPr>
        <p:txBody>
          <a:bodyPr wrap="none">
            <a:spAutoFit/>
          </a:bodyPr>
          <a:lstStyle/>
          <a:p>
            <a:pPr algn="ctr"/>
            <a:r>
              <a:rPr lang="hu-HU" b="1" dirty="0">
                <a:solidFill>
                  <a:srgbClr val="002060"/>
                </a:solidFill>
              </a:rPr>
              <a:t>3</a:t>
            </a:r>
          </a:p>
        </p:txBody>
      </p:sp>
      <p:pic>
        <p:nvPicPr>
          <p:cNvPr id="10" name="Kép 9">
            <a:extLst>
              <a:ext uri="{FF2B5EF4-FFF2-40B4-BE49-F238E27FC236}">
                <a16:creationId xmlns:a16="http://schemas.microsoft.com/office/drawing/2014/main" id="{312BC9BF-AE33-0AFE-22EF-5F9CEE817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050" y="1041593"/>
            <a:ext cx="4589221" cy="5736527"/>
          </a:xfrm>
          <a:prstGeom prst="rect">
            <a:avLst/>
          </a:prstGeom>
          <a:ln w="28575">
            <a:solidFill>
              <a:srgbClr val="002060"/>
            </a:solidFill>
          </a:ln>
        </p:spPr>
      </p:pic>
    </p:spTree>
    <p:extLst>
      <p:ext uri="{BB962C8B-B14F-4D97-AF65-F5344CB8AC3E}">
        <p14:creationId xmlns:p14="http://schemas.microsoft.com/office/powerpoint/2010/main" val="3312198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églalap 8">
            <a:extLst>
              <a:ext uri="{FF2B5EF4-FFF2-40B4-BE49-F238E27FC236}">
                <a16:creationId xmlns:a16="http://schemas.microsoft.com/office/drawing/2014/main" id="{B4D7B7F2-3EBB-3CD9-3514-CBE76A2535CC}"/>
              </a:ext>
            </a:extLst>
          </p:cNvPr>
          <p:cNvSpPr/>
          <p:nvPr/>
        </p:nvSpPr>
        <p:spPr>
          <a:xfrm>
            <a:off x="4208310" y="212182"/>
            <a:ext cx="6968934" cy="666203"/>
          </a:xfrm>
          <a:prstGeom prst="rect">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800" b="1">
              <a:solidFill>
                <a:srgbClr val="2E6CA4"/>
              </a:solidFill>
            </a:endParaRPr>
          </a:p>
        </p:txBody>
      </p:sp>
      <p:grpSp>
        <p:nvGrpSpPr>
          <p:cNvPr id="10" name="Csoportba foglalás 9">
            <a:extLst>
              <a:ext uri="{FF2B5EF4-FFF2-40B4-BE49-F238E27FC236}">
                <a16:creationId xmlns:a16="http://schemas.microsoft.com/office/drawing/2014/main" id="{A5D9FD55-FBD2-C264-0F7F-873B134EBF98}"/>
              </a:ext>
            </a:extLst>
          </p:cNvPr>
          <p:cNvGrpSpPr/>
          <p:nvPr/>
        </p:nvGrpSpPr>
        <p:grpSpPr>
          <a:xfrm>
            <a:off x="344729" y="210272"/>
            <a:ext cx="11507295" cy="668113"/>
            <a:chOff x="389466" y="210095"/>
            <a:chExt cx="11464727" cy="668113"/>
          </a:xfrm>
        </p:grpSpPr>
        <p:sp>
          <p:nvSpPr>
            <p:cNvPr id="11" name="Téglalap 10">
              <a:extLst>
                <a:ext uri="{FF2B5EF4-FFF2-40B4-BE49-F238E27FC236}">
                  <a16:creationId xmlns:a16="http://schemas.microsoft.com/office/drawing/2014/main" id="{80B591DE-BB59-B0EB-8F71-DC3BD90C3E60}"/>
                </a:ext>
              </a:extLst>
            </p:cNvPr>
            <p:cNvSpPr/>
            <p:nvPr/>
          </p:nvSpPr>
          <p:spPr>
            <a:xfrm>
              <a:off x="389466" y="212005"/>
              <a:ext cx="3820583" cy="66620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rPr>
                <a:t>Feature</a:t>
              </a:r>
              <a:r>
                <a:rPr lang="en-GB" sz="2800" b="1" dirty="0">
                  <a:solidFill>
                    <a:srgbClr val="002060"/>
                  </a:solidFill>
                </a:rPr>
                <a:t> </a:t>
              </a:r>
              <a:r>
                <a:rPr lang="en-GB" sz="3600" b="1" dirty="0">
                  <a:solidFill>
                    <a:srgbClr val="002060"/>
                  </a:solidFill>
                </a:rPr>
                <a:t>extraction</a:t>
              </a:r>
              <a:endParaRPr lang="en-GB" sz="2800" b="1" dirty="0">
                <a:solidFill>
                  <a:srgbClr val="002060"/>
                </a:solidFill>
              </a:endParaRPr>
            </a:p>
          </p:txBody>
        </p:sp>
        <p:sp>
          <p:nvSpPr>
            <p:cNvPr id="12" name="Téglalap 11">
              <a:extLst>
                <a:ext uri="{FF2B5EF4-FFF2-40B4-BE49-F238E27FC236}">
                  <a16:creationId xmlns:a16="http://schemas.microsoft.com/office/drawing/2014/main" id="{DD4B6995-C45E-C07A-1DD4-86CAD0FE7D6E}"/>
                </a:ext>
              </a:extLst>
            </p:cNvPr>
            <p:cNvSpPr/>
            <p:nvPr/>
          </p:nvSpPr>
          <p:spPr>
            <a:xfrm>
              <a:off x="11200126" y="210095"/>
              <a:ext cx="654067" cy="668112"/>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002060"/>
                </a:solidFill>
              </a:endParaRPr>
            </a:p>
          </p:txBody>
        </p:sp>
      </p:grpSp>
      <p:sp>
        <p:nvSpPr>
          <p:cNvPr id="13" name="Téglalap 12">
            <a:extLst>
              <a:ext uri="{FF2B5EF4-FFF2-40B4-BE49-F238E27FC236}">
                <a16:creationId xmlns:a16="http://schemas.microsoft.com/office/drawing/2014/main" id="{E1C53D1B-D867-2AC8-BEE2-D307614E54F8}"/>
              </a:ext>
            </a:extLst>
          </p:cNvPr>
          <p:cNvSpPr/>
          <p:nvPr/>
        </p:nvSpPr>
        <p:spPr>
          <a:xfrm>
            <a:off x="11364854" y="373481"/>
            <a:ext cx="301685" cy="369332"/>
          </a:xfrm>
          <a:prstGeom prst="rect">
            <a:avLst/>
          </a:prstGeom>
        </p:spPr>
        <p:txBody>
          <a:bodyPr wrap="none">
            <a:spAutoFit/>
          </a:bodyPr>
          <a:lstStyle/>
          <a:p>
            <a:pPr algn="ctr"/>
            <a:r>
              <a:rPr lang="en-GB" b="1">
                <a:solidFill>
                  <a:srgbClr val="002060"/>
                </a:solidFill>
              </a:rPr>
              <a:t>4</a:t>
            </a:r>
          </a:p>
        </p:txBody>
      </p:sp>
      <p:graphicFrame>
        <p:nvGraphicFramePr>
          <p:cNvPr id="15" name="Táblázat 15">
            <a:extLst>
              <a:ext uri="{FF2B5EF4-FFF2-40B4-BE49-F238E27FC236}">
                <a16:creationId xmlns:a16="http://schemas.microsoft.com/office/drawing/2014/main" id="{C687DD6B-EC03-D215-3BC0-BB8EA87D1349}"/>
              </a:ext>
            </a:extLst>
          </p:cNvPr>
          <p:cNvGraphicFramePr>
            <a:graphicFrameLocks noGrp="1"/>
          </p:cNvGraphicFramePr>
          <p:nvPr>
            <p:extLst>
              <p:ext uri="{D42A27DB-BD31-4B8C-83A1-F6EECF244321}">
                <p14:modId xmlns:p14="http://schemas.microsoft.com/office/powerpoint/2010/main" val="178420321"/>
              </p:ext>
            </p:extLst>
          </p:nvPr>
        </p:nvGraphicFramePr>
        <p:xfrm>
          <a:off x="344729" y="2934705"/>
          <a:ext cx="3019256" cy="2651760"/>
        </p:xfrm>
        <a:graphic>
          <a:graphicData uri="http://schemas.openxmlformats.org/drawingml/2006/table">
            <a:tbl>
              <a:tblPr firstRow="1" bandRow="1">
                <a:tableStyleId>{5C22544A-7EE6-4342-B048-85BDC9FD1C3A}</a:tableStyleId>
              </a:tblPr>
              <a:tblGrid>
                <a:gridCol w="3019256">
                  <a:extLst>
                    <a:ext uri="{9D8B030D-6E8A-4147-A177-3AD203B41FA5}">
                      <a16:colId xmlns:a16="http://schemas.microsoft.com/office/drawing/2014/main" val="1659450591"/>
                    </a:ext>
                  </a:extLst>
                </a:gridCol>
              </a:tblGrid>
              <a:tr h="370840">
                <a:tc>
                  <a:txBody>
                    <a:bodyPr/>
                    <a:lstStyle/>
                    <a:p>
                      <a:pPr algn="ctr"/>
                      <a:r>
                        <a:rPr lang="en-US" sz="2400" noProof="0" dirty="0">
                          <a:latin typeface="Times New Roman" panose="02020603050405020304" pitchFamily="18" charset="0"/>
                          <a:cs typeface="Times New Roman" panose="02020603050405020304" pitchFamily="18" charset="0"/>
                        </a:rPr>
                        <a:t>Time-domain</a:t>
                      </a:r>
                    </a:p>
                  </a:txBody>
                  <a:tcPr>
                    <a:solidFill>
                      <a:srgbClr val="002060"/>
                    </a:solidFill>
                  </a:tcPr>
                </a:tc>
                <a:extLst>
                  <a:ext uri="{0D108BD9-81ED-4DB2-BD59-A6C34878D82A}">
                    <a16:rowId xmlns:a16="http://schemas.microsoft.com/office/drawing/2014/main" val="778012155"/>
                  </a:ext>
                </a:extLst>
              </a:tr>
              <a:tr h="370840">
                <a:tc>
                  <a:txBody>
                    <a:bodyPr/>
                    <a:lstStyle/>
                    <a:p>
                      <a:r>
                        <a:rPr lang="en-US" sz="2400" noProof="0">
                          <a:latin typeface="Times New Roman" panose="02020603050405020304" pitchFamily="18" charset="0"/>
                          <a:cs typeface="Times New Roman" panose="02020603050405020304" pitchFamily="18" charset="0"/>
                        </a:rPr>
                        <a:t>RMS energy</a:t>
                      </a:r>
                    </a:p>
                  </a:txBody>
                  <a:tcPr/>
                </a:tc>
                <a:extLst>
                  <a:ext uri="{0D108BD9-81ED-4DB2-BD59-A6C34878D82A}">
                    <a16:rowId xmlns:a16="http://schemas.microsoft.com/office/drawing/2014/main" val="1490461898"/>
                  </a:ext>
                </a:extLst>
              </a:tr>
              <a:tr h="370840">
                <a:tc>
                  <a:txBody>
                    <a:bodyPr/>
                    <a:lstStyle/>
                    <a:p>
                      <a:r>
                        <a:rPr lang="en-US" sz="2400" noProof="0">
                          <a:latin typeface="Times New Roman" panose="02020603050405020304" pitchFamily="18" charset="0"/>
                          <a:cs typeface="Times New Roman" panose="02020603050405020304" pitchFamily="18" charset="0"/>
                        </a:rPr>
                        <a:t>Signal-to-noise ratio</a:t>
                      </a:r>
                    </a:p>
                  </a:txBody>
                  <a:tcPr/>
                </a:tc>
                <a:extLst>
                  <a:ext uri="{0D108BD9-81ED-4DB2-BD59-A6C34878D82A}">
                    <a16:rowId xmlns:a16="http://schemas.microsoft.com/office/drawing/2014/main" val="4011118928"/>
                  </a:ext>
                </a:extLst>
              </a:tr>
              <a:tr h="370840">
                <a:tc>
                  <a:txBody>
                    <a:bodyPr/>
                    <a:lstStyle/>
                    <a:p>
                      <a:r>
                        <a:rPr lang="en-US" sz="2400" noProof="0" dirty="0">
                          <a:latin typeface="Times New Roman" panose="02020603050405020304" pitchFamily="18" charset="0"/>
                          <a:cs typeface="Times New Roman" panose="02020603050405020304" pitchFamily="18" charset="0"/>
                        </a:rPr>
                        <a:t>Amplitude envelope</a:t>
                      </a:r>
                    </a:p>
                  </a:txBody>
                  <a:tcPr/>
                </a:tc>
                <a:extLst>
                  <a:ext uri="{0D108BD9-81ED-4DB2-BD59-A6C34878D82A}">
                    <a16:rowId xmlns:a16="http://schemas.microsoft.com/office/drawing/2014/main" val="3002966139"/>
                  </a:ext>
                </a:extLst>
              </a:tr>
              <a:tr h="370840">
                <a:tc>
                  <a:txBody>
                    <a:bodyPr/>
                    <a:lstStyle/>
                    <a:p>
                      <a:r>
                        <a:rPr lang="en-GB" sz="2400" noProof="0" dirty="0">
                          <a:latin typeface="Times New Roman" panose="02020603050405020304" pitchFamily="18" charset="0"/>
                          <a:cs typeface="Times New Roman" panose="02020603050405020304" pitchFamily="18" charset="0"/>
                        </a:rPr>
                        <a:t>Number of zero crossings/duration</a:t>
                      </a:r>
                    </a:p>
                  </a:txBody>
                  <a:tcPr/>
                </a:tc>
                <a:extLst>
                  <a:ext uri="{0D108BD9-81ED-4DB2-BD59-A6C34878D82A}">
                    <a16:rowId xmlns:a16="http://schemas.microsoft.com/office/drawing/2014/main" val="2777655539"/>
                  </a:ext>
                </a:extLst>
              </a:tr>
            </a:tbl>
          </a:graphicData>
        </a:graphic>
      </p:graphicFrame>
      <p:graphicFrame>
        <p:nvGraphicFramePr>
          <p:cNvPr id="17" name="Táblázat 17">
            <a:extLst>
              <a:ext uri="{FF2B5EF4-FFF2-40B4-BE49-F238E27FC236}">
                <a16:creationId xmlns:a16="http://schemas.microsoft.com/office/drawing/2014/main" id="{1292A743-82D1-16A0-6C78-51BFCBCD23DE}"/>
              </a:ext>
            </a:extLst>
          </p:cNvPr>
          <p:cNvGraphicFramePr>
            <a:graphicFrameLocks noGrp="1"/>
          </p:cNvGraphicFramePr>
          <p:nvPr>
            <p:extLst>
              <p:ext uri="{D42A27DB-BD31-4B8C-83A1-F6EECF244321}">
                <p14:modId xmlns:p14="http://schemas.microsoft.com/office/powerpoint/2010/main" val="989985525"/>
              </p:ext>
            </p:extLst>
          </p:nvPr>
        </p:nvGraphicFramePr>
        <p:xfrm>
          <a:off x="3541116" y="2934705"/>
          <a:ext cx="4036447" cy="3200400"/>
        </p:xfrm>
        <a:graphic>
          <a:graphicData uri="http://schemas.openxmlformats.org/drawingml/2006/table">
            <a:tbl>
              <a:tblPr firstRow="1" bandRow="1">
                <a:tableStyleId>{5C22544A-7EE6-4342-B048-85BDC9FD1C3A}</a:tableStyleId>
              </a:tblPr>
              <a:tblGrid>
                <a:gridCol w="4036447">
                  <a:extLst>
                    <a:ext uri="{9D8B030D-6E8A-4147-A177-3AD203B41FA5}">
                      <a16:colId xmlns:a16="http://schemas.microsoft.com/office/drawing/2014/main" val="578230829"/>
                    </a:ext>
                  </a:extLst>
                </a:gridCol>
              </a:tblGrid>
              <a:tr h="370840">
                <a:tc>
                  <a:txBody>
                    <a:bodyPr/>
                    <a:lstStyle/>
                    <a:p>
                      <a:pPr algn="ctr"/>
                      <a:r>
                        <a:rPr lang="en-US" sz="2400" noProof="0" dirty="0">
                          <a:latin typeface="Times New Roman" panose="02020603050405020304" pitchFamily="18" charset="0"/>
                          <a:cs typeface="Times New Roman" panose="02020603050405020304" pitchFamily="18" charset="0"/>
                        </a:rPr>
                        <a:t>Frequency-domain</a:t>
                      </a:r>
                    </a:p>
                  </a:txBody>
                  <a:tcPr>
                    <a:solidFill>
                      <a:srgbClr val="002060"/>
                    </a:solidFill>
                  </a:tcPr>
                </a:tc>
                <a:extLst>
                  <a:ext uri="{0D108BD9-81ED-4DB2-BD59-A6C34878D82A}">
                    <a16:rowId xmlns:a16="http://schemas.microsoft.com/office/drawing/2014/main" val="3803297102"/>
                  </a:ext>
                </a:extLst>
              </a:tr>
              <a:tr h="370840">
                <a:tc>
                  <a:txBody>
                    <a:bodyPr/>
                    <a:lstStyle/>
                    <a:p>
                      <a:r>
                        <a:rPr lang="en-US" sz="2400" noProof="0">
                          <a:latin typeface="Times New Roman" panose="02020603050405020304" pitchFamily="18" charset="0"/>
                          <a:cs typeface="Times New Roman" panose="02020603050405020304" pitchFamily="18" charset="0"/>
                        </a:rPr>
                        <a:t>Spectral centroid</a:t>
                      </a:r>
                    </a:p>
                  </a:txBody>
                  <a:tcPr/>
                </a:tc>
                <a:extLst>
                  <a:ext uri="{0D108BD9-81ED-4DB2-BD59-A6C34878D82A}">
                    <a16:rowId xmlns:a16="http://schemas.microsoft.com/office/drawing/2014/main" val="1696705102"/>
                  </a:ext>
                </a:extLst>
              </a:tr>
              <a:tr h="370840">
                <a:tc>
                  <a:txBody>
                    <a:bodyPr/>
                    <a:lstStyle/>
                    <a:p>
                      <a:r>
                        <a:rPr lang="en-US" sz="2400" noProof="0">
                          <a:latin typeface="Times New Roman" panose="02020603050405020304" pitchFamily="18" charset="0"/>
                          <a:cs typeface="Times New Roman" panose="02020603050405020304" pitchFamily="18" charset="0"/>
                        </a:rPr>
                        <a:t>Spectral bandwith</a:t>
                      </a:r>
                    </a:p>
                  </a:txBody>
                  <a:tcPr/>
                </a:tc>
                <a:extLst>
                  <a:ext uri="{0D108BD9-81ED-4DB2-BD59-A6C34878D82A}">
                    <a16:rowId xmlns:a16="http://schemas.microsoft.com/office/drawing/2014/main" val="1474329003"/>
                  </a:ext>
                </a:extLst>
              </a:tr>
              <a:tr h="370840">
                <a:tc>
                  <a:txBody>
                    <a:bodyPr/>
                    <a:lstStyle/>
                    <a:p>
                      <a:r>
                        <a:rPr lang="en-US" sz="2400" noProof="0">
                          <a:latin typeface="Times New Roman" panose="02020603050405020304" pitchFamily="18" charset="0"/>
                          <a:cs typeface="Times New Roman" panose="02020603050405020304" pitchFamily="18" charset="0"/>
                        </a:rPr>
                        <a:t>Spectral rolloff</a:t>
                      </a:r>
                    </a:p>
                  </a:txBody>
                  <a:tcPr/>
                </a:tc>
                <a:extLst>
                  <a:ext uri="{0D108BD9-81ED-4DB2-BD59-A6C34878D82A}">
                    <a16:rowId xmlns:a16="http://schemas.microsoft.com/office/drawing/2014/main" val="3537325297"/>
                  </a:ext>
                </a:extLst>
              </a:tr>
              <a:tr h="370840">
                <a:tc>
                  <a:txBody>
                    <a:bodyPr/>
                    <a:lstStyle/>
                    <a:p>
                      <a:r>
                        <a:rPr lang="en-US" sz="2400" noProof="0" dirty="0">
                          <a:latin typeface="Times New Roman" panose="02020603050405020304" pitchFamily="18" charset="0"/>
                          <a:cs typeface="Times New Roman" panose="02020603050405020304" pitchFamily="18" charset="0"/>
                        </a:rPr>
                        <a:t>Band energy ratio</a:t>
                      </a:r>
                    </a:p>
                  </a:txBody>
                  <a:tcPr/>
                </a:tc>
                <a:extLst>
                  <a:ext uri="{0D108BD9-81ED-4DB2-BD59-A6C34878D82A}">
                    <a16:rowId xmlns:a16="http://schemas.microsoft.com/office/drawing/2014/main" val="884485674"/>
                  </a:ext>
                </a:extLst>
              </a:tr>
              <a:tr h="370840">
                <a:tc>
                  <a:txBody>
                    <a:bodyPr/>
                    <a:lstStyle/>
                    <a:p>
                      <a:r>
                        <a:rPr lang="en-US" sz="2400" noProof="0" dirty="0">
                          <a:latin typeface="Times New Roman" panose="02020603050405020304" pitchFamily="18" charset="0"/>
                          <a:cs typeface="Times New Roman" panose="02020603050405020304" pitchFamily="18" charset="0"/>
                        </a:rPr>
                        <a:t>Power spectral entropy</a:t>
                      </a:r>
                      <a:r>
                        <a:rPr lang="hu-HU" sz="2400" noProof="0" dirty="0">
                          <a:latin typeface="Times New Roman" panose="02020603050405020304" pitchFamily="18" charset="0"/>
                          <a:cs typeface="Times New Roman" panose="02020603050405020304" pitchFamily="18" charset="0"/>
                        </a:rPr>
                        <a:t> </a:t>
                      </a:r>
                      <a:endParaRPr lang="en-US" sz="2400" noProof="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4701718"/>
                  </a:ext>
                </a:extLst>
              </a:tr>
              <a:tr h="370840">
                <a:tc>
                  <a:txBody>
                    <a:bodyPr/>
                    <a:lstStyle/>
                    <a:p>
                      <a:r>
                        <a:rPr lang="en-US" sz="2400" noProof="0" dirty="0">
                          <a:latin typeface="Times New Roman" panose="02020603050405020304" pitchFamily="18" charset="0"/>
                          <a:cs typeface="Times New Roman" panose="02020603050405020304" pitchFamily="18" charset="0"/>
                        </a:rPr>
                        <a:t>Singular spectrum entropy</a:t>
                      </a:r>
                      <a:r>
                        <a:rPr lang="hu-HU" sz="2400" noProof="0" dirty="0">
                          <a:latin typeface="Times New Roman" panose="02020603050405020304" pitchFamily="18" charset="0"/>
                          <a:cs typeface="Times New Roman" panose="02020603050405020304" pitchFamily="18" charset="0"/>
                        </a:rPr>
                        <a:t> </a:t>
                      </a:r>
                      <a:endParaRPr lang="en-US" sz="2400" noProof="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24974474"/>
                  </a:ext>
                </a:extLst>
              </a:tr>
            </a:tbl>
          </a:graphicData>
        </a:graphic>
      </p:graphicFrame>
      <p:graphicFrame>
        <p:nvGraphicFramePr>
          <p:cNvPr id="20" name="Táblázat 15">
            <a:extLst>
              <a:ext uri="{FF2B5EF4-FFF2-40B4-BE49-F238E27FC236}">
                <a16:creationId xmlns:a16="http://schemas.microsoft.com/office/drawing/2014/main" id="{A6D4A6EF-B185-CD18-73AB-769A079785F0}"/>
              </a:ext>
            </a:extLst>
          </p:cNvPr>
          <p:cNvGraphicFramePr>
            <a:graphicFrameLocks noGrp="1"/>
          </p:cNvGraphicFramePr>
          <p:nvPr>
            <p:extLst>
              <p:ext uri="{D42A27DB-BD31-4B8C-83A1-F6EECF244321}">
                <p14:modId xmlns:p14="http://schemas.microsoft.com/office/powerpoint/2010/main" val="596198159"/>
              </p:ext>
            </p:extLst>
          </p:nvPr>
        </p:nvGraphicFramePr>
        <p:xfrm>
          <a:off x="7754694" y="2934704"/>
          <a:ext cx="4092577" cy="1420584"/>
        </p:xfrm>
        <a:graphic>
          <a:graphicData uri="http://schemas.openxmlformats.org/drawingml/2006/table">
            <a:tbl>
              <a:tblPr firstRow="1" bandRow="1">
                <a:tableStyleId>{5C22544A-7EE6-4342-B048-85BDC9FD1C3A}</a:tableStyleId>
              </a:tblPr>
              <a:tblGrid>
                <a:gridCol w="4092577">
                  <a:extLst>
                    <a:ext uri="{9D8B030D-6E8A-4147-A177-3AD203B41FA5}">
                      <a16:colId xmlns:a16="http://schemas.microsoft.com/office/drawing/2014/main" val="1659450591"/>
                    </a:ext>
                  </a:extLst>
                </a:gridCol>
              </a:tblGrid>
              <a:tr h="473528">
                <a:tc>
                  <a:txBody>
                    <a:bodyPr/>
                    <a:lstStyle/>
                    <a:p>
                      <a:pPr algn="ctr"/>
                      <a:r>
                        <a:rPr lang="en-US" sz="2400" noProof="0" dirty="0">
                          <a:latin typeface="Times New Roman" panose="02020603050405020304" pitchFamily="18" charset="0"/>
                          <a:cs typeface="Times New Roman" panose="02020603050405020304" pitchFamily="18" charset="0"/>
                        </a:rPr>
                        <a:t>Other</a:t>
                      </a:r>
                    </a:p>
                  </a:txBody>
                  <a:tcPr>
                    <a:solidFill>
                      <a:srgbClr val="002060"/>
                    </a:solidFill>
                  </a:tcPr>
                </a:tc>
                <a:extLst>
                  <a:ext uri="{0D108BD9-81ED-4DB2-BD59-A6C34878D82A}">
                    <a16:rowId xmlns:a16="http://schemas.microsoft.com/office/drawing/2014/main" val="778012155"/>
                  </a:ext>
                </a:extLst>
              </a:tr>
              <a:tr h="473528">
                <a:tc>
                  <a:txBody>
                    <a:bodyPr/>
                    <a:lstStyle/>
                    <a:p>
                      <a:r>
                        <a:rPr lang="en-GB" sz="2400" kern="1200" noProof="0" dirty="0">
                          <a:solidFill>
                            <a:schemeClr val="dk1"/>
                          </a:solidFill>
                          <a:latin typeface="Times New Roman" panose="02020603050405020304" pitchFamily="18" charset="0"/>
                          <a:ea typeface="+mn-ea"/>
                          <a:cs typeface="Times New Roman" panose="02020603050405020304" pitchFamily="18" charset="0"/>
                        </a:rPr>
                        <a:t>Hour of the day of the </a:t>
                      </a:r>
                      <a:r>
                        <a:rPr lang="en-GB" sz="2400" noProof="0" dirty="0">
                          <a:latin typeface="Times New Roman" panose="02020603050405020304" pitchFamily="18" charset="0"/>
                          <a:cs typeface="Times New Roman" panose="02020603050405020304" pitchFamily="18" charset="0"/>
                        </a:rPr>
                        <a:t>detection</a:t>
                      </a:r>
                      <a:endParaRPr lang="en-GB" sz="2400" baseline="30000" noProof="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15570629"/>
                  </a:ext>
                </a:extLst>
              </a:tr>
              <a:tr h="473528">
                <a:tc>
                  <a:txBody>
                    <a:bodyPr/>
                    <a:lstStyle/>
                    <a:p>
                      <a:r>
                        <a:rPr lang="en-US" sz="2400" noProof="0" dirty="0">
                          <a:latin typeface="Times New Roman" panose="02020603050405020304" pitchFamily="18" charset="0"/>
                          <a:cs typeface="Times New Roman" panose="02020603050405020304" pitchFamily="18" charset="0"/>
                        </a:rPr>
                        <a:t>Number </a:t>
                      </a:r>
                      <a:r>
                        <a:rPr lang="hu-HU" sz="2400" noProof="0" dirty="0">
                          <a:latin typeface="Times New Roman" panose="02020603050405020304" pitchFamily="18" charset="0"/>
                          <a:cs typeface="Times New Roman" panose="02020603050405020304" pitchFamily="18" charset="0"/>
                        </a:rPr>
                        <a:t>of </a:t>
                      </a:r>
                      <a:r>
                        <a:rPr lang="en-GB" sz="2400" noProof="0" dirty="0">
                          <a:latin typeface="Times New Roman" panose="02020603050405020304" pitchFamily="18" charset="0"/>
                          <a:cs typeface="Times New Roman" panose="02020603050405020304" pitchFamily="18" charset="0"/>
                        </a:rPr>
                        <a:t>detections</a:t>
                      </a:r>
                      <a:r>
                        <a:rPr lang="hu-HU" sz="2400" noProof="0" dirty="0">
                          <a:latin typeface="Times New Roman" panose="02020603050405020304" pitchFamily="18" charset="0"/>
                          <a:cs typeface="Times New Roman" panose="02020603050405020304" pitchFamily="18" charset="0"/>
                        </a:rPr>
                        <a:t> </a:t>
                      </a:r>
                      <a:r>
                        <a:rPr lang="en-US" sz="2400" noProof="0" dirty="0">
                          <a:latin typeface="Times New Roman" panose="02020603050405020304" pitchFamily="18" charset="0"/>
                          <a:cs typeface="Times New Roman" panose="02020603050405020304" pitchFamily="18" charset="0"/>
                        </a:rPr>
                        <a:t>in box</a:t>
                      </a:r>
                      <a:r>
                        <a:rPr lang="hu-HU" sz="2400" baseline="30000" noProof="0" dirty="0">
                          <a:latin typeface="Times New Roman" panose="02020603050405020304" pitchFamily="18" charset="0"/>
                          <a:cs typeface="Times New Roman" panose="02020603050405020304" pitchFamily="18" charset="0"/>
                        </a:rPr>
                        <a:t>*</a:t>
                      </a:r>
                      <a:endParaRPr lang="en-US" sz="2400" baseline="30000" noProof="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90461898"/>
                  </a:ext>
                </a:extLst>
              </a:tr>
            </a:tbl>
          </a:graphicData>
        </a:graphic>
      </p:graphicFrame>
      <p:sp>
        <p:nvSpPr>
          <p:cNvPr id="2" name="Szövegdoboz 1">
            <a:extLst>
              <a:ext uri="{FF2B5EF4-FFF2-40B4-BE49-F238E27FC236}">
                <a16:creationId xmlns:a16="http://schemas.microsoft.com/office/drawing/2014/main" id="{E886BF6F-FEE8-9EE8-EA8C-3516AADFFF55}"/>
              </a:ext>
            </a:extLst>
          </p:cNvPr>
          <p:cNvSpPr txBox="1"/>
          <p:nvPr/>
        </p:nvSpPr>
        <p:spPr>
          <a:xfrm>
            <a:off x="7754694" y="4506330"/>
            <a:ext cx="4092577" cy="923330"/>
          </a:xfrm>
          <a:prstGeom prst="rect">
            <a:avLst/>
          </a:prstGeom>
          <a:noFill/>
        </p:spPr>
        <p:txBody>
          <a:bodyPr wrap="square" rtlCol="0">
            <a:spAutoFit/>
          </a:bodyPr>
          <a:lstStyle/>
          <a:p>
            <a:pPr algn="just"/>
            <a:r>
              <a:rPr lang="en-GB" dirty="0"/>
              <a:t>* The box is defined as +/- 30 minutes and  +/- 10° from the given PMCC detection in the time-azimuth domain. </a:t>
            </a:r>
          </a:p>
        </p:txBody>
      </p:sp>
      <p:sp>
        <p:nvSpPr>
          <p:cNvPr id="14" name="Tartalom helye 2">
            <a:extLst>
              <a:ext uri="{FF2B5EF4-FFF2-40B4-BE49-F238E27FC236}">
                <a16:creationId xmlns:a16="http://schemas.microsoft.com/office/drawing/2014/main" id="{A55987F4-6DF8-C653-96E3-866EF317C57F}"/>
              </a:ext>
            </a:extLst>
          </p:cNvPr>
          <p:cNvSpPr>
            <a:spLocks noGrp="1"/>
          </p:cNvSpPr>
          <p:nvPr>
            <p:ph idx="1"/>
          </p:nvPr>
        </p:nvSpPr>
        <p:spPr>
          <a:xfrm>
            <a:off x="344729" y="1130300"/>
            <a:ext cx="11502542" cy="4527550"/>
          </a:xfrm>
        </p:spPr>
        <p:txBody>
          <a:bodyPr>
            <a:normAutofit/>
          </a:bodyPr>
          <a:lstStyle/>
          <a:p>
            <a:pPr marL="0" indent="0" algn="just">
              <a:buNone/>
            </a:pPr>
            <a:r>
              <a:rPr lang="en-GB" dirty="0"/>
              <a:t>After augmenting the Quarry Blast signals in the Training set the following features were extracted from each detection and the corresponding beam and power spectrum. Features calculated for each frame of the spectrum were aggregated, mean and median were taken.</a:t>
            </a:r>
          </a:p>
        </p:txBody>
      </p:sp>
    </p:spTree>
    <p:extLst>
      <p:ext uri="{BB962C8B-B14F-4D97-AF65-F5344CB8AC3E}">
        <p14:creationId xmlns:p14="http://schemas.microsoft.com/office/powerpoint/2010/main" val="2743070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églalap 3">
            <a:extLst>
              <a:ext uri="{FF2B5EF4-FFF2-40B4-BE49-F238E27FC236}">
                <a16:creationId xmlns:a16="http://schemas.microsoft.com/office/drawing/2014/main" id="{EEB7EB27-14C3-F071-4BA3-5ED6A38AB772}"/>
              </a:ext>
            </a:extLst>
          </p:cNvPr>
          <p:cNvSpPr/>
          <p:nvPr/>
        </p:nvSpPr>
        <p:spPr>
          <a:xfrm>
            <a:off x="4208310" y="212182"/>
            <a:ext cx="6968934" cy="666203"/>
          </a:xfrm>
          <a:prstGeom prst="rect">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sz="2800" b="1" dirty="0">
              <a:solidFill>
                <a:srgbClr val="2E6CA4"/>
              </a:solidFill>
            </a:endParaRPr>
          </a:p>
        </p:txBody>
      </p:sp>
      <p:grpSp>
        <p:nvGrpSpPr>
          <p:cNvPr id="5" name="Csoportba foglalás 4">
            <a:extLst>
              <a:ext uri="{FF2B5EF4-FFF2-40B4-BE49-F238E27FC236}">
                <a16:creationId xmlns:a16="http://schemas.microsoft.com/office/drawing/2014/main" id="{0845D2EF-31DF-ACFC-2EF4-2D33DD861655}"/>
              </a:ext>
            </a:extLst>
          </p:cNvPr>
          <p:cNvGrpSpPr/>
          <p:nvPr/>
        </p:nvGrpSpPr>
        <p:grpSpPr>
          <a:xfrm>
            <a:off x="344729" y="210272"/>
            <a:ext cx="11507295" cy="668113"/>
            <a:chOff x="389466" y="210095"/>
            <a:chExt cx="11464727" cy="668113"/>
          </a:xfrm>
        </p:grpSpPr>
        <p:sp>
          <p:nvSpPr>
            <p:cNvPr id="6" name="Téglalap 5">
              <a:extLst>
                <a:ext uri="{FF2B5EF4-FFF2-40B4-BE49-F238E27FC236}">
                  <a16:creationId xmlns:a16="http://schemas.microsoft.com/office/drawing/2014/main" id="{65159D6A-680D-4EBC-FB2B-019116E4E421}"/>
                </a:ext>
              </a:extLst>
            </p:cNvPr>
            <p:cNvSpPr/>
            <p:nvPr/>
          </p:nvSpPr>
          <p:spPr>
            <a:xfrm>
              <a:off x="389466" y="212005"/>
              <a:ext cx="3820583" cy="66620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b="1" dirty="0" err="1">
                  <a:solidFill>
                    <a:srgbClr val="002060"/>
                  </a:solidFill>
                </a:rPr>
                <a:t>Model</a:t>
              </a:r>
              <a:r>
                <a:rPr lang="hu-HU" sz="3600" b="1" dirty="0">
                  <a:solidFill>
                    <a:srgbClr val="002060"/>
                  </a:solidFill>
                </a:rPr>
                <a:t> </a:t>
              </a:r>
              <a:r>
                <a:rPr lang="hu-HU" sz="3600" b="1" dirty="0" err="1">
                  <a:solidFill>
                    <a:srgbClr val="002060"/>
                  </a:solidFill>
                </a:rPr>
                <a:t>selection</a:t>
              </a:r>
              <a:endParaRPr lang="hu-HU" sz="3600" b="1" dirty="0">
                <a:solidFill>
                  <a:srgbClr val="002060"/>
                </a:solidFill>
              </a:endParaRPr>
            </a:p>
          </p:txBody>
        </p:sp>
        <p:sp>
          <p:nvSpPr>
            <p:cNvPr id="7" name="Téglalap 6">
              <a:extLst>
                <a:ext uri="{FF2B5EF4-FFF2-40B4-BE49-F238E27FC236}">
                  <a16:creationId xmlns:a16="http://schemas.microsoft.com/office/drawing/2014/main" id="{15C50672-DF30-C973-D3D2-BBCD74094F2D}"/>
                </a:ext>
              </a:extLst>
            </p:cNvPr>
            <p:cNvSpPr/>
            <p:nvPr/>
          </p:nvSpPr>
          <p:spPr>
            <a:xfrm>
              <a:off x="11200126" y="210095"/>
              <a:ext cx="654067" cy="668112"/>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b="1" dirty="0">
                <a:solidFill>
                  <a:srgbClr val="002060"/>
                </a:solidFill>
              </a:endParaRPr>
            </a:p>
          </p:txBody>
        </p:sp>
      </p:grpSp>
      <p:sp>
        <p:nvSpPr>
          <p:cNvPr id="8" name="Téglalap 7">
            <a:extLst>
              <a:ext uri="{FF2B5EF4-FFF2-40B4-BE49-F238E27FC236}">
                <a16:creationId xmlns:a16="http://schemas.microsoft.com/office/drawing/2014/main" id="{2FB88D33-A52B-2160-A796-EF34B76D9543}"/>
              </a:ext>
            </a:extLst>
          </p:cNvPr>
          <p:cNvSpPr/>
          <p:nvPr/>
        </p:nvSpPr>
        <p:spPr>
          <a:xfrm>
            <a:off x="11364854" y="373481"/>
            <a:ext cx="301685" cy="369332"/>
          </a:xfrm>
          <a:prstGeom prst="rect">
            <a:avLst/>
          </a:prstGeom>
        </p:spPr>
        <p:txBody>
          <a:bodyPr wrap="none">
            <a:spAutoFit/>
          </a:bodyPr>
          <a:lstStyle/>
          <a:p>
            <a:pPr algn="ctr"/>
            <a:r>
              <a:rPr lang="hu-HU" b="1" dirty="0">
                <a:solidFill>
                  <a:srgbClr val="002060"/>
                </a:solidFill>
              </a:rPr>
              <a:t>5</a:t>
            </a:r>
          </a:p>
        </p:txBody>
      </p:sp>
      <p:sp>
        <p:nvSpPr>
          <p:cNvPr id="15" name="Tartalom helye 2">
            <a:extLst>
              <a:ext uri="{FF2B5EF4-FFF2-40B4-BE49-F238E27FC236}">
                <a16:creationId xmlns:a16="http://schemas.microsoft.com/office/drawing/2014/main" id="{6267888D-05DF-ABB8-558F-E38495854092}"/>
              </a:ext>
            </a:extLst>
          </p:cNvPr>
          <p:cNvSpPr>
            <a:spLocks noGrp="1"/>
          </p:cNvSpPr>
          <p:nvPr>
            <p:ph idx="1"/>
          </p:nvPr>
        </p:nvSpPr>
        <p:spPr>
          <a:xfrm>
            <a:off x="344729" y="1130300"/>
            <a:ext cx="4751146" cy="5515518"/>
          </a:xfrm>
        </p:spPr>
        <p:txBody>
          <a:bodyPr>
            <a:normAutofit/>
          </a:bodyPr>
          <a:lstStyle/>
          <a:p>
            <a:pPr algn="just"/>
            <a:r>
              <a:rPr lang="en-GB" dirty="0"/>
              <a:t>Various Models e.g. Logistic Regression, SVM, Random Forest were tested.</a:t>
            </a:r>
          </a:p>
          <a:p>
            <a:pPr algn="just"/>
            <a:r>
              <a:rPr lang="en-GB" dirty="0"/>
              <a:t>~5000 events for training and ~ 1200 for testing.</a:t>
            </a:r>
          </a:p>
          <a:p>
            <a:pPr algn="just"/>
            <a:r>
              <a:rPr lang="en-GB" dirty="0"/>
              <a:t>Best hyperparameters were determine</a:t>
            </a:r>
            <a:r>
              <a:rPr lang="hu-HU" dirty="0"/>
              <a:t>d</a:t>
            </a:r>
            <a:r>
              <a:rPr lang="en-GB" dirty="0"/>
              <a:t> by 3 fold cross-validation.</a:t>
            </a:r>
          </a:p>
          <a:p>
            <a:pPr algn="just"/>
            <a:r>
              <a:rPr lang="en-GB" dirty="0"/>
              <a:t>ROC AUC metric was used to measure performance.</a:t>
            </a:r>
          </a:p>
          <a:p>
            <a:pPr marL="0" indent="0" algn="just">
              <a:buNone/>
            </a:pPr>
            <a:r>
              <a:rPr lang="en-GB" b="1" dirty="0"/>
              <a:t>FIG: Confusion matrix of the best Random Forest model.</a:t>
            </a:r>
          </a:p>
        </p:txBody>
      </p:sp>
      <p:pic>
        <p:nvPicPr>
          <p:cNvPr id="18" name="Tartalom helye 9" descr="A képen szöveg, képernyőkép, elektronika, névjegykártya látható&#10;&#10;Automatikusan generált leírás">
            <a:extLst>
              <a:ext uri="{FF2B5EF4-FFF2-40B4-BE49-F238E27FC236}">
                <a16:creationId xmlns:a16="http://schemas.microsoft.com/office/drawing/2014/main" id="{7744CC39-7470-ABB7-023C-571965243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1" y="1041593"/>
            <a:ext cx="6968934" cy="5575147"/>
          </a:xfrm>
          <a:prstGeom prst="rect">
            <a:avLst/>
          </a:prstGeom>
        </p:spPr>
      </p:pic>
    </p:spTree>
    <p:extLst>
      <p:ext uri="{BB962C8B-B14F-4D97-AF65-F5344CB8AC3E}">
        <p14:creationId xmlns:p14="http://schemas.microsoft.com/office/powerpoint/2010/main" val="2037363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églalap 3">
            <a:extLst>
              <a:ext uri="{FF2B5EF4-FFF2-40B4-BE49-F238E27FC236}">
                <a16:creationId xmlns:a16="http://schemas.microsoft.com/office/drawing/2014/main" id="{EEB7EB27-14C3-F071-4BA3-5ED6A38AB772}"/>
              </a:ext>
            </a:extLst>
          </p:cNvPr>
          <p:cNvSpPr/>
          <p:nvPr/>
        </p:nvSpPr>
        <p:spPr>
          <a:xfrm>
            <a:off x="4208310" y="212182"/>
            <a:ext cx="6968934" cy="666203"/>
          </a:xfrm>
          <a:prstGeom prst="rect">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sz="2800" b="1" dirty="0">
              <a:solidFill>
                <a:srgbClr val="2E6CA4"/>
              </a:solidFill>
            </a:endParaRPr>
          </a:p>
        </p:txBody>
      </p:sp>
      <p:grpSp>
        <p:nvGrpSpPr>
          <p:cNvPr id="5" name="Csoportba foglalás 4">
            <a:extLst>
              <a:ext uri="{FF2B5EF4-FFF2-40B4-BE49-F238E27FC236}">
                <a16:creationId xmlns:a16="http://schemas.microsoft.com/office/drawing/2014/main" id="{0845D2EF-31DF-ACFC-2EF4-2D33DD861655}"/>
              </a:ext>
            </a:extLst>
          </p:cNvPr>
          <p:cNvGrpSpPr/>
          <p:nvPr/>
        </p:nvGrpSpPr>
        <p:grpSpPr>
          <a:xfrm>
            <a:off x="344729" y="210272"/>
            <a:ext cx="11507295" cy="668113"/>
            <a:chOff x="389466" y="210095"/>
            <a:chExt cx="11464727" cy="668113"/>
          </a:xfrm>
        </p:grpSpPr>
        <p:sp>
          <p:nvSpPr>
            <p:cNvPr id="6" name="Téglalap 5">
              <a:extLst>
                <a:ext uri="{FF2B5EF4-FFF2-40B4-BE49-F238E27FC236}">
                  <a16:creationId xmlns:a16="http://schemas.microsoft.com/office/drawing/2014/main" id="{65159D6A-680D-4EBC-FB2B-019116E4E421}"/>
                </a:ext>
              </a:extLst>
            </p:cNvPr>
            <p:cNvSpPr/>
            <p:nvPr/>
          </p:nvSpPr>
          <p:spPr>
            <a:xfrm>
              <a:off x="389466" y="212005"/>
              <a:ext cx="3820583" cy="66620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b="1" dirty="0" err="1">
                  <a:solidFill>
                    <a:srgbClr val="002060"/>
                  </a:solidFill>
                </a:rPr>
                <a:t>Model</a:t>
              </a:r>
              <a:r>
                <a:rPr lang="hu-HU" sz="3600" b="1" dirty="0">
                  <a:solidFill>
                    <a:srgbClr val="002060"/>
                  </a:solidFill>
                </a:rPr>
                <a:t> </a:t>
              </a:r>
              <a:r>
                <a:rPr lang="hu-HU" sz="3600" b="1" dirty="0" err="1">
                  <a:solidFill>
                    <a:srgbClr val="002060"/>
                  </a:solidFill>
                </a:rPr>
                <a:t>selection</a:t>
              </a:r>
              <a:endParaRPr lang="hu-HU" sz="3600" b="1" dirty="0">
                <a:solidFill>
                  <a:srgbClr val="002060"/>
                </a:solidFill>
              </a:endParaRPr>
            </a:p>
          </p:txBody>
        </p:sp>
        <p:sp>
          <p:nvSpPr>
            <p:cNvPr id="7" name="Téglalap 6">
              <a:extLst>
                <a:ext uri="{FF2B5EF4-FFF2-40B4-BE49-F238E27FC236}">
                  <a16:creationId xmlns:a16="http://schemas.microsoft.com/office/drawing/2014/main" id="{15C50672-DF30-C973-D3D2-BBCD74094F2D}"/>
                </a:ext>
              </a:extLst>
            </p:cNvPr>
            <p:cNvSpPr/>
            <p:nvPr/>
          </p:nvSpPr>
          <p:spPr>
            <a:xfrm>
              <a:off x="11200126" y="210095"/>
              <a:ext cx="654067" cy="668112"/>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b="1" dirty="0">
                <a:solidFill>
                  <a:srgbClr val="002060"/>
                </a:solidFill>
              </a:endParaRPr>
            </a:p>
          </p:txBody>
        </p:sp>
      </p:grpSp>
      <p:sp>
        <p:nvSpPr>
          <p:cNvPr id="8" name="Téglalap 7">
            <a:extLst>
              <a:ext uri="{FF2B5EF4-FFF2-40B4-BE49-F238E27FC236}">
                <a16:creationId xmlns:a16="http://schemas.microsoft.com/office/drawing/2014/main" id="{2FB88D33-A52B-2160-A796-EF34B76D9543}"/>
              </a:ext>
            </a:extLst>
          </p:cNvPr>
          <p:cNvSpPr/>
          <p:nvPr/>
        </p:nvSpPr>
        <p:spPr>
          <a:xfrm>
            <a:off x="11364854" y="373481"/>
            <a:ext cx="301685" cy="369332"/>
          </a:xfrm>
          <a:prstGeom prst="rect">
            <a:avLst/>
          </a:prstGeom>
        </p:spPr>
        <p:txBody>
          <a:bodyPr wrap="none">
            <a:spAutoFit/>
          </a:bodyPr>
          <a:lstStyle/>
          <a:p>
            <a:pPr algn="ctr"/>
            <a:r>
              <a:rPr lang="hu-HU" b="1" dirty="0">
                <a:solidFill>
                  <a:srgbClr val="002060"/>
                </a:solidFill>
              </a:rPr>
              <a:t>6</a:t>
            </a:r>
          </a:p>
        </p:txBody>
      </p:sp>
      <p:pic>
        <p:nvPicPr>
          <p:cNvPr id="17" name="Tartalom helye 12">
            <a:extLst>
              <a:ext uri="{FF2B5EF4-FFF2-40B4-BE49-F238E27FC236}">
                <a16:creationId xmlns:a16="http://schemas.microsoft.com/office/drawing/2014/main" id="{C6A92612-C709-1ACD-1039-9F00D02CA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1130299"/>
            <a:ext cx="5598871" cy="5598871"/>
          </a:xfrm>
          <a:prstGeom prst="rect">
            <a:avLst/>
          </a:prstGeom>
        </p:spPr>
      </p:pic>
      <p:sp>
        <p:nvSpPr>
          <p:cNvPr id="22" name="Tartalom helye 2">
            <a:extLst>
              <a:ext uri="{FF2B5EF4-FFF2-40B4-BE49-F238E27FC236}">
                <a16:creationId xmlns:a16="http://schemas.microsoft.com/office/drawing/2014/main" id="{A754C8DD-5EF3-818F-413E-665A88D9DD60}"/>
              </a:ext>
            </a:extLst>
          </p:cNvPr>
          <p:cNvSpPr txBox="1">
            <a:spLocks/>
          </p:cNvSpPr>
          <p:nvPr/>
        </p:nvSpPr>
        <p:spPr>
          <a:xfrm>
            <a:off x="344729" y="1130300"/>
            <a:ext cx="4751146" cy="5515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dirty="0"/>
              <a:t>Various Models e.g. Logistic Regression, SVM, Random Forest were tested.</a:t>
            </a:r>
          </a:p>
          <a:p>
            <a:pPr algn="just"/>
            <a:r>
              <a:rPr lang="en-GB" dirty="0"/>
              <a:t>~5000 events for training and ~ 1200 for testing.</a:t>
            </a:r>
          </a:p>
          <a:p>
            <a:pPr algn="just"/>
            <a:r>
              <a:rPr lang="en-GB" dirty="0"/>
              <a:t>Best hyperparameters were determine</a:t>
            </a:r>
            <a:r>
              <a:rPr lang="hu-HU" dirty="0"/>
              <a:t>d</a:t>
            </a:r>
            <a:r>
              <a:rPr lang="en-GB" dirty="0"/>
              <a:t> by 3 fold cross-validation.</a:t>
            </a:r>
          </a:p>
          <a:p>
            <a:pPr algn="just"/>
            <a:r>
              <a:rPr lang="en-GB" dirty="0"/>
              <a:t>ROC AUC metric was used to measure performance.</a:t>
            </a:r>
          </a:p>
          <a:p>
            <a:pPr marL="0" indent="0" algn="just">
              <a:buFont typeface="Arial" panose="020B0604020202020204" pitchFamily="34" charset="0"/>
              <a:buNone/>
            </a:pPr>
            <a:r>
              <a:rPr lang="en-GB" b="1" dirty="0"/>
              <a:t>FIG: ROC curve for the best Random Forest model.</a:t>
            </a:r>
          </a:p>
        </p:txBody>
      </p:sp>
    </p:spTree>
    <p:extLst>
      <p:ext uri="{BB962C8B-B14F-4D97-AF65-F5344CB8AC3E}">
        <p14:creationId xmlns:p14="http://schemas.microsoft.com/office/powerpoint/2010/main" val="777650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églalap 3">
            <a:extLst>
              <a:ext uri="{FF2B5EF4-FFF2-40B4-BE49-F238E27FC236}">
                <a16:creationId xmlns:a16="http://schemas.microsoft.com/office/drawing/2014/main" id="{EEB7EB27-14C3-F071-4BA3-5ED6A38AB772}"/>
              </a:ext>
            </a:extLst>
          </p:cNvPr>
          <p:cNvSpPr/>
          <p:nvPr/>
        </p:nvSpPr>
        <p:spPr>
          <a:xfrm>
            <a:off x="4995512" y="212182"/>
            <a:ext cx="6181732" cy="666203"/>
          </a:xfrm>
          <a:prstGeom prst="rect">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sz="2800" b="1" dirty="0">
              <a:solidFill>
                <a:srgbClr val="2E6CA4"/>
              </a:solidFill>
            </a:endParaRPr>
          </a:p>
        </p:txBody>
      </p:sp>
      <p:grpSp>
        <p:nvGrpSpPr>
          <p:cNvPr id="5" name="Csoportba foglalás 4">
            <a:extLst>
              <a:ext uri="{FF2B5EF4-FFF2-40B4-BE49-F238E27FC236}">
                <a16:creationId xmlns:a16="http://schemas.microsoft.com/office/drawing/2014/main" id="{0845D2EF-31DF-ACFC-2EF4-2D33DD861655}"/>
              </a:ext>
            </a:extLst>
          </p:cNvPr>
          <p:cNvGrpSpPr/>
          <p:nvPr/>
        </p:nvGrpSpPr>
        <p:grpSpPr>
          <a:xfrm>
            <a:off x="344729" y="210272"/>
            <a:ext cx="11507295" cy="668113"/>
            <a:chOff x="389466" y="210095"/>
            <a:chExt cx="11464727" cy="668113"/>
          </a:xfrm>
        </p:grpSpPr>
        <p:sp>
          <p:nvSpPr>
            <p:cNvPr id="6" name="Téglalap 5">
              <a:extLst>
                <a:ext uri="{FF2B5EF4-FFF2-40B4-BE49-F238E27FC236}">
                  <a16:creationId xmlns:a16="http://schemas.microsoft.com/office/drawing/2014/main" id="{65159D6A-680D-4EBC-FB2B-019116E4E421}"/>
                </a:ext>
              </a:extLst>
            </p:cNvPr>
            <p:cNvSpPr/>
            <p:nvPr/>
          </p:nvSpPr>
          <p:spPr>
            <a:xfrm>
              <a:off x="389466" y="212005"/>
              <a:ext cx="4615362" cy="66620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b="1" dirty="0" err="1">
                  <a:solidFill>
                    <a:srgbClr val="002060"/>
                  </a:solidFill>
                </a:rPr>
                <a:t>Summary</a:t>
              </a:r>
              <a:r>
                <a:rPr lang="hu-HU" sz="3600" b="1" dirty="0">
                  <a:solidFill>
                    <a:srgbClr val="002060"/>
                  </a:solidFill>
                </a:rPr>
                <a:t> &amp; </a:t>
              </a:r>
              <a:r>
                <a:rPr lang="hu-HU" sz="3600" b="1" dirty="0" err="1">
                  <a:solidFill>
                    <a:srgbClr val="002060"/>
                  </a:solidFill>
                </a:rPr>
                <a:t>Discussion</a:t>
              </a:r>
              <a:endParaRPr lang="hu-HU" sz="3600" b="1" dirty="0">
                <a:solidFill>
                  <a:srgbClr val="002060"/>
                </a:solidFill>
              </a:endParaRPr>
            </a:p>
          </p:txBody>
        </p:sp>
        <p:sp>
          <p:nvSpPr>
            <p:cNvPr id="7" name="Téglalap 6">
              <a:extLst>
                <a:ext uri="{FF2B5EF4-FFF2-40B4-BE49-F238E27FC236}">
                  <a16:creationId xmlns:a16="http://schemas.microsoft.com/office/drawing/2014/main" id="{15C50672-DF30-C973-D3D2-BBCD74094F2D}"/>
                </a:ext>
              </a:extLst>
            </p:cNvPr>
            <p:cNvSpPr/>
            <p:nvPr/>
          </p:nvSpPr>
          <p:spPr>
            <a:xfrm>
              <a:off x="11200126" y="210095"/>
              <a:ext cx="654067" cy="668112"/>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b="1" dirty="0">
                <a:solidFill>
                  <a:srgbClr val="002060"/>
                </a:solidFill>
              </a:endParaRPr>
            </a:p>
          </p:txBody>
        </p:sp>
      </p:grpSp>
      <p:sp>
        <p:nvSpPr>
          <p:cNvPr id="8" name="Téglalap 7">
            <a:extLst>
              <a:ext uri="{FF2B5EF4-FFF2-40B4-BE49-F238E27FC236}">
                <a16:creationId xmlns:a16="http://schemas.microsoft.com/office/drawing/2014/main" id="{2FB88D33-A52B-2160-A796-EF34B76D9543}"/>
              </a:ext>
            </a:extLst>
          </p:cNvPr>
          <p:cNvSpPr/>
          <p:nvPr/>
        </p:nvSpPr>
        <p:spPr>
          <a:xfrm>
            <a:off x="11364854" y="373481"/>
            <a:ext cx="301685" cy="369332"/>
          </a:xfrm>
          <a:prstGeom prst="rect">
            <a:avLst/>
          </a:prstGeom>
        </p:spPr>
        <p:txBody>
          <a:bodyPr wrap="none">
            <a:spAutoFit/>
          </a:bodyPr>
          <a:lstStyle/>
          <a:p>
            <a:pPr algn="ctr"/>
            <a:r>
              <a:rPr lang="hu-HU" b="1" dirty="0">
                <a:solidFill>
                  <a:srgbClr val="002060"/>
                </a:solidFill>
              </a:rPr>
              <a:t>7</a:t>
            </a:r>
          </a:p>
        </p:txBody>
      </p:sp>
      <p:sp>
        <p:nvSpPr>
          <p:cNvPr id="12" name="Tartalom helye 11">
            <a:extLst>
              <a:ext uri="{FF2B5EF4-FFF2-40B4-BE49-F238E27FC236}">
                <a16:creationId xmlns:a16="http://schemas.microsoft.com/office/drawing/2014/main" id="{CEBE88AB-4C98-16F9-AFEC-1F42FB443731}"/>
              </a:ext>
            </a:extLst>
          </p:cNvPr>
          <p:cNvSpPr>
            <a:spLocks noGrp="1"/>
          </p:cNvSpPr>
          <p:nvPr>
            <p:ph idx="1"/>
          </p:nvPr>
        </p:nvSpPr>
        <p:spPr>
          <a:xfrm>
            <a:off x="344729" y="1203158"/>
            <a:ext cx="11507295" cy="4973805"/>
          </a:xfrm>
        </p:spPr>
        <p:txBody>
          <a:bodyPr/>
          <a:lstStyle/>
          <a:p>
            <a:pPr algn="just"/>
            <a:r>
              <a:rPr lang="en-GB" dirty="0"/>
              <a:t>Quarry blasts can be separated from storms.</a:t>
            </a:r>
          </a:p>
          <a:p>
            <a:pPr algn="just"/>
            <a:r>
              <a:rPr lang="en-GB" dirty="0"/>
              <a:t>High ROC AUC score was achieved with a simple model so the used features describe well the different type of events.</a:t>
            </a:r>
          </a:p>
          <a:p>
            <a:pPr algn="just"/>
            <a:r>
              <a:rPr lang="en-GB" dirty="0"/>
              <a:t>Future plans:</a:t>
            </a:r>
          </a:p>
          <a:p>
            <a:pPr lvl="1" algn="just">
              <a:buFont typeface="Wingdings" panose="05000000000000000000" pitchFamily="2" charset="2"/>
              <a:buChar char="q"/>
            </a:pPr>
            <a:r>
              <a:rPr lang="en-GB" dirty="0"/>
              <a:t>Adding new detections from different sources e.g. planes or bolides</a:t>
            </a:r>
          </a:p>
          <a:p>
            <a:pPr lvl="1" algn="just">
              <a:buFont typeface="Wingdings" panose="05000000000000000000" pitchFamily="2" charset="2"/>
              <a:buChar char="q"/>
            </a:pPr>
            <a:r>
              <a:rPr lang="en-GB" dirty="0"/>
              <a:t>Adding more detections from each category</a:t>
            </a:r>
          </a:p>
          <a:p>
            <a:pPr lvl="1" algn="just">
              <a:buFont typeface="Wingdings" panose="05000000000000000000" pitchFamily="2" charset="2"/>
              <a:buChar char="q"/>
            </a:pPr>
            <a:r>
              <a:rPr lang="en-GB" dirty="0"/>
              <a:t>Trying out new features</a:t>
            </a:r>
          </a:p>
        </p:txBody>
      </p:sp>
      <p:sp>
        <p:nvSpPr>
          <p:cNvPr id="2" name="Szövegdoboz 1">
            <a:extLst>
              <a:ext uri="{FF2B5EF4-FFF2-40B4-BE49-F238E27FC236}">
                <a16:creationId xmlns:a16="http://schemas.microsoft.com/office/drawing/2014/main" id="{2118C77F-3D6C-3311-A9E5-63140D3C8957}"/>
              </a:ext>
            </a:extLst>
          </p:cNvPr>
          <p:cNvSpPr txBox="1"/>
          <p:nvPr/>
        </p:nvSpPr>
        <p:spPr>
          <a:xfrm>
            <a:off x="2076325" y="5008228"/>
            <a:ext cx="7487124" cy="830997"/>
          </a:xfrm>
          <a:prstGeom prst="rect">
            <a:avLst/>
          </a:prstGeom>
          <a:noFill/>
        </p:spPr>
        <p:txBody>
          <a:bodyPr wrap="square" rtlCol="0">
            <a:spAutoFit/>
          </a:bodyPr>
          <a:lstStyle/>
          <a:p>
            <a:r>
              <a:rPr lang="en-US" sz="4800" b="1" dirty="0"/>
              <a:t>Thank you for you attention!</a:t>
            </a:r>
          </a:p>
        </p:txBody>
      </p:sp>
    </p:spTree>
    <p:extLst>
      <p:ext uri="{BB962C8B-B14F-4D97-AF65-F5344CB8AC3E}">
        <p14:creationId xmlns:p14="http://schemas.microsoft.com/office/powerpoint/2010/main" val="395970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 name="Téglalap 150">
            <a:extLst>
              <a:ext uri="{FF2B5EF4-FFF2-40B4-BE49-F238E27FC236}">
                <a16:creationId xmlns:a16="http://schemas.microsoft.com/office/drawing/2014/main" id="{19A4EF24-A68F-4A81-ABEF-856BB08381BD}"/>
              </a:ext>
            </a:extLst>
          </p:cNvPr>
          <p:cNvSpPr/>
          <p:nvPr/>
        </p:nvSpPr>
        <p:spPr>
          <a:xfrm>
            <a:off x="-571490" y="6865603"/>
            <a:ext cx="14702160" cy="55293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noFill/>
            </a:endParaRPr>
          </a:p>
        </p:txBody>
      </p:sp>
      <p:sp>
        <p:nvSpPr>
          <p:cNvPr id="152" name="Téglalap 151">
            <a:extLst>
              <a:ext uri="{FF2B5EF4-FFF2-40B4-BE49-F238E27FC236}">
                <a16:creationId xmlns:a16="http://schemas.microsoft.com/office/drawing/2014/main" id="{BF005FD3-10A4-421C-B89A-9751FAE5B9AF}"/>
              </a:ext>
            </a:extLst>
          </p:cNvPr>
          <p:cNvSpPr/>
          <p:nvPr/>
        </p:nvSpPr>
        <p:spPr>
          <a:xfrm>
            <a:off x="12192000" y="5613991"/>
            <a:ext cx="2091070" cy="195694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noFill/>
            </a:endParaRPr>
          </a:p>
        </p:txBody>
      </p:sp>
      <p:sp>
        <p:nvSpPr>
          <p:cNvPr id="5" name="Szövegdoboz 4">
            <a:extLst>
              <a:ext uri="{FF2B5EF4-FFF2-40B4-BE49-F238E27FC236}">
                <a16:creationId xmlns:a16="http://schemas.microsoft.com/office/drawing/2014/main" id="{86D9D57C-57C3-4F7B-B706-9A656AC17102}"/>
              </a:ext>
            </a:extLst>
          </p:cNvPr>
          <p:cNvSpPr txBox="1"/>
          <p:nvPr/>
        </p:nvSpPr>
        <p:spPr>
          <a:xfrm>
            <a:off x="323369" y="1083018"/>
            <a:ext cx="11478873" cy="1631216"/>
          </a:xfrm>
          <a:prstGeom prst="rect">
            <a:avLst/>
          </a:prstGeom>
          <a:noFill/>
        </p:spPr>
        <p:txBody>
          <a:bodyPr wrap="square">
            <a:spAutoFit/>
          </a:bodyPr>
          <a:lstStyle/>
          <a:p>
            <a:pPr algn="l"/>
            <a:r>
              <a:rPr lang="en-US" sz="2000" i="0" u="none" strike="noStrike" baseline="0" dirty="0"/>
              <a:t>This work was supported by</a:t>
            </a:r>
            <a:endParaRPr lang="hu-HU" sz="2000" i="0" u="none" strike="noStrike" baseline="0" dirty="0"/>
          </a:p>
          <a:p>
            <a:pPr algn="l"/>
            <a:r>
              <a:rPr lang="en-US" sz="2000" b="1" i="0" u="none" strike="noStrike" baseline="0" dirty="0"/>
              <a:t>the Hungarian National Research, Development and Innovation Fund (K128152)</a:t>
            </a:r>
          </a:p>
          <a:p>
            <a:pPr algn="l"/>
            <a:r>
              <a:rPr lang="en-US" sz="2000" i="0" u="none" strike="noStrike" baseline="0" dirty="0"/>
              <a:t>and by </a:t>
            </a:r>
            <a:endParaRPr lang="hu-HU" sz="2000" dirty="0"/>
          </a:p>
          <a:p>
            <a:pPr algn="l"/>
            <a:r>
              <a:rPr lang="en-US" sz="2000" b="1" i="0" u="none" strike="noStrike" baseline="0" dirty="0"/>
              <a:t>the bilateral agreement between the Czech and Hungarian Academy of Sciences, NKM2018-10</a:t>
            </a:r>
          </a:p>
          <a:p>
            <a:pPr algn="l"/>
            <a:r>
              <a:rPr lang="hu-HU" sz="2000" b="1" i="0" u="none" strike="noStrike" baseline="0" dirty="0"/>
              <a:t>(“</a:t>
            </a:r>
            <a:r>
              <a:rPr lang="en-US" sz="2000" b="1" i="0" u="none" strike="noStrike" baseline="0" dirty="0"/>
              <a:t>Infrasound</a:t>
            </a:r>
            <a:r>
              <a:rPr lang="hu-HU" sz="2000" b="1" i="0" u="none" strike="noStrike" baseline="0" dirty="0"/>
              <a:t> </a:t>
            </a:r>
            <a:r>
              <a:rPr lang="en-US" sz="2000" b="1" i="0" u="none" strike="noStrike" baseline="0" dirty="0"/>
              <a:t>studies</a:t>
            </a:r>
            <a:r>
              <a:rPr lang="hu-HU" sz="2000" b="1" i="0" u="none" strike="noStrike" baseline="0" dirty="0"/>
              <a:t> in </a:t>
            </a:r>
            <a:r>
              <a:rPr lang="hu-HU" sz="2000" b="1" i="0" u="none" strike="noStrike" baseline="0" dirty="0" err="1"/>
              <a:t>Central</a:t>
            </a:r>
            <a:r>
              <a:rPr lang="hu-HU" sz="2000" b="1" i="0" u="none" strike="noStrike" baseline="0" dirty="0"/>
              <a:t> Europe, </a:t>
            </a:r>
            <a:r>
              <a:rPr lang="hu-HU" sz="2000" b="1" i="0" u="none" strike="noStrike" baseline="0" dirty="0" err="1"/>
              <a:t>PIs</a:t>
            </a:r>
            <a:r>
              <a:rPr lang="hu-HU" sz="2000" b="1" i="0" u="none" strike="noStrike" baseline="0" dirty="0"/>
              <a:t>: István Bondár, Tereza </a:t>
            </a:r>
            <a:r>
              <a:rPr lang="hu-HU" sz="2000" b="1" i="0" u="none" strike="noStrike" baseline="0" dirty="0" err="1"/>
              <a:t>Sindelarova</a:t>
            </a:r>
            <a:r>
              <a:rPr lang="hu-HU" sz="2000" b="1" i="0" u="none" strike="noStrike" baseline="0" dirty="0"/>
              <a:t>”)</a:t>
            </a:r>
            <a:r>
              <a:rPr lang="hu-HU" sz="2000" b="1" dirty="0"/>
              <a:t>.</a:t>
            </a:r>
            <a:endParaRPr lang="hu-HU" sz="2000" b="1" i="0" u="none" strike="noStrike" baseline="0" dirty="0"/>
          </a:p>
        </p:txBody>
      </p:sp>
      <p:grpSp>
        <p:nvGrpSpPr>
          <p:cNvPr id="18" name="Csoportba foglalás 17">
            <a:extLst>
              <a:ext uri="{FF2B5EF4-FFF2-40B4-BE49-F238E27FC236}">
                <a16:creationId xmlns:a16="http://schemas.microsoft.com/office/drawing/2014/main" id="{B501587D-554C-05FD-DA04-2AEA1757184F}"/>
              </a:ext>
            </a:extLst>
          </p:cNvPr>
          <p:cNvGrpSpPr/>
          <p:nvPr/>
        </p:nvGrpSpPr>
        <p:grpSpPr>
          <a:xfrm>
            <a:off x="177415" y="5332325"/>
            <a:ext cx="11624827" cy="1403585"/>
            <a:chOff x="177415" y="28785"/>
            <a:chExt cx="11624827" cy="1403585"/>
          </a:xfrm>
        </p:grpSpPr>
        <p:pic>
          <p:nvPicPr>
            <p:cNvPr id="20" name="Kép 19">
              <a:extLst>
                <a:ext uri="{FF2B5EF4-FFF2-40B4-BE49-F238E27FC236}">
                  <a16:creationId xmlns:a16="http://schemas.microsoft.com/office/drawing/2014/main" id="{5C56D7B7-842D-98A1-A680-4E16EA12FB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4172" y="63577"/>
              <a:ext cx="1368793" cy="1368793"/>
            </a:xfrm>
            <a:prstGeom prst="rect">
              <a:avLst/>
            </a:prstGeom>
          </p:spPr>
        </p:pic>
        <p:pic>
          <p:nvPicPr>
            <p:cNvPr id="21" name="Kép 20" descr="A képen szöveg látható&#10;&#10;Automatikusan generált leírás">
              <a:extLst>
                <a:ext uri="{FF2B5EF4-FFF2-40B4-BE49-F238E27FC236}">
                  <a16:creationId xmlns:a16="http://schemas.microsoft.com/office/drawing/2014/main" id="{0870CFE0-3427-1360-7D51-C324B9810E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1518" y="64673"/>
              <a:ext cx="1950724" cy="1313691"/>
            </a:xfrm>
            <a:prstGeom prst="rect">
              <a:avLst/>
            </a:prstGeom>
          </p:spPr>
        </p:pic>
        <p:pic>
          <p:nvPicPr>
            <p:cNvPr id="22" name="Picture 2" descr="ELTE Geofizikai és Űrtudományi Tanszék - Home | Facebook">
              <a:extLst>
                <a:ext uri="{FF2B5EF4-FFF2-40B4-BE49-F238E27FC236}">
                  <a16:creationId xmlns:a16="http://schemas.microsoft.com/office/drawing/2014/main" id="{95AD170F-39B7-B992-5F8F-4430D89179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3236" y="28785"/>
              <a:ext cx="1380172" cy="1380172"/>
            </a:xfrm>
            <a:prstGeom prst="rect">
              <a:avLst/>
            </a:prstGeom>
            <a:noFill/>
            <a:extLst>
              <a:ext uri="{909E8E84-426E-40DD-AFC4-6F175D3DCCD1}">
                <a14:hiddenFill xmlns:a14="http://schemas.microsoft.com/office/drawing/2010/main">
                  <a:solidFill>
                    <a:srgbClr val="FFFFFF"/>
                  </a:solidFill>
                </a14:hiddenFill>
              </a:ext>
            </a:extLst>
          </p:spPr>
        </p:pic>
        <p:sp>
          <p:nvSpPr>
            <p:cNvPr id="23" name="Szövegdoboz 22">
              <a:extLst>
                <a:ext uri="{FF2B5EF4-FFF2-40B4-BE49-F238E27FC236}">
                  <a16:creationId xmlns:a16="http://schemas.microsoft.com/office/drawing/2014/main" id="{C7466D55-ADD1-58D1-3776-B8DC4A73BD02}"/>
                </a:ext>
              </a:extLst>
            </p:cNvPr>
            <p:cNvSpPr txBox="1"/>
            <p:nvPr/>
          </p:nvSpPr>
          <p:spPr>
            <a:xfrm>
              <a:off x="177415" y="506611"/>
              <a:ext cx="6096000" cy="646331"/>
            </a:xfrm>
            <a:prstGeom prst="rect">
              <a:avLst/>
            </a:prstGeom>
            <a:noFill/>
          </p:spPr>
          <p:txBody>
            <a:bodyPr wrap="square">
              <a:spAutoFit/>
            </a:bodyPr>
            <a:lstStyle/>
            <a:p>
              <a:r>
                <a:rPr lang="hu-HU" dirty="0"/>
                <a:t>EGU</a:t>
              </a:r>
              <a:r>
                <a:rPr lang="en-GB" dirty="0"/>
                <a:t>22-5143</a:t>
              </a:r>
              <a:endParaRPr lang="hu-HU" dirty="0"/>
            </a:p>
            <a:p>
              <a:r>
                <a:rPr lang="hu-HU" dirty="0"/>
                <a:t>S</a:t>
              </a:r>
              <a:r>
                <a:rPr lang="en-US" dirty="0" err="1"/>
                <a:t>ession</a:t>
              </a:r>
              <a:r>
                <a:rPr lang="en-US" dirty="0"/>
                <a:t> AS1.</a:t>
              </a:r>
              <a:r>
                <a:rPr lang="hu-HU" dirty="0"/>
                <a:t>6</a:t>
              </a:r>
            </a:p>
          </p:txBody>
        </p:sp>
        <p:pic>
          <p:nvPicPr>
            <p:cNvPr id="24" name="Kép 23" descr="A képen szöveg, clipart látható&#10;&#10;Automatikusan generált leírás">
              <a:extLst>
                <a:ext uri="{FF2B5EF4-FFF2-40B4-BE49-F238E27FC236}">
                  <a16:creationId xmlns:a16="http://schemas.microsoft.com/office/drawing/2014/main" id="{51DB46BB-778D-9A94-29CF-178A9E8248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292" y="63349"/>
              <a:ext cx="1227411" cy="429442"/>
            </a:xfrm>
            <a:prstGeom prst="rect">
              <a:avLst/>
            </a:prstGeom>
          </p:spPr>
        </p:pic>
        <p:pic>
          <p:nvPicPr>
            <p:cNvPr id="25" name="Kép 24">
              <a:extLst>
                <a:ext uri="{FF2B5EF4-FFF2-40B4-BE49-F238E27FC236}">
                  <a16:creationId xmlns:a16="http://schemas.microsoft.com/office/drawing/2014/main" id="{036B0230-4ACE-0813-B12C-01E1BC844D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4126" y="66889"/>
              <a:ext cx="1609774" cy="1299743"/>
            </a:xfrm>
            <a:prstGeom prst="rect">
              <a:avLst/>
            </a:prstGeom>
          </p:spPr>
        </p:pic>
      </p:grpSp>
      <p:grpSp>
        <p:nvGrpSpPr>
          <p:cNvPr id="26" name="Csoportba foglalás 25">
            <a:extLst>
              <a:ext uri="{FF2B5EF4-FFF2-40B4-BE49-F238E27FC236}">
                <a16:creationId xmlns:a16="http://schemas.microsoft.com/office/drawing/2014/main" id="{3D10915B-6731-CEF4-42A7-0B94E2A9CEC7}"/>
              </a:ext>
            </a:extLst>
          </p:cNvPr>
          <p:cNvGrpSpPr/>
          <p:nvPr/>
        </p:nvGrpSpPr>
        <p:grpSpPr>
          <a:xfrm>
            <a:off x="344728" y="210272"/>
            <a:ext cx="11507296" cy="668113"/>
            <a:chOff x="389465" y="210095"/>
            <a:chExt cx="11464728" cy="668113"/>
          </a:xfrm>
        </p:grpSpPr>
        <p:sp>
          <p:nvSpPr>
            <p:cNvPr id="27" name="Téglalap 26">
              <a:extLst>
                <a:ext uri="{FF2B5EF4-FFF2-40B4-BE49-F238E27FC236}">
                  <a16:creationId xmlns:a16="http://schemas.microsoft.com/office/drawing/2014/main" id="{8C70B5DC-11BF-D406-7CE0-8A5783618A86}"/>
                </a:ext>
              </a:extLst>
            </p:cNvPr>
            <p:cNvSpPr/>
            <p:nvPr/>
          </p:nvSpPr>
          <p:spPr>
            <a:xfrm>
              <a:off x="389465" y="212005"/>
              <a:ext cx="6916979" cy="666203"/>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b="1" dirty="0" err="1">
                  <a:solidFill>
                    <a:srgbClr val="002060"/>
                  </a:solidFill>
                </a:rPr>
                <a:t>Acknowledgement</a:t>
              </a:r>
              <a:r>
                <a:rPr lang="hu-HU" sz="3600" b="1" dirty="0">
                  <a:solidFill>
                    <a:srgbClr val="002060"/>
                  </a:solidFill>
                </a:rPr>
                <a:t> &amp; </a:t>
              </a:r>
              <a:r>
                <a:rPr lang="hu-HU" sz="3600" b="1" dirty="0" err="1">
                  <a:solidFill>
                    <a:srgbClr val="002060"/>
                  </a:solidFill>
                </a:rPr>
                <a:t>References</a:t>
              </a:r>
              <a:endParaRPr lang="hu-HU" sz="3600" b="1" dirty="0">
                <a:solidFill>
                  <a:srgbClr val="002060"/>
                </a:solidFill>
              </a:endParaRPr>
            </a:p>
          </p:txBody>
        </p:sp>
        <p:sp>
          <p:nvSpPr>
            <p:cNvPr id="28" name="Téglalap 27">
              <a:extLst>
                <a:ext uri="{FF2B5EF4-FFF2-40B4-BE49-F238E27FC236}">
                  <a16:creationId xmlns:a16="http://schemas.microsoft.com/office/drawing/2014/main" id="{6FF0C6E9-4531-010C-280C-A60FD0F81E3C}"/>
                </a:ext>
              </a:extLst>
            </p:cNvPr>
            <p:cNvSpPr/>
            <p:nvPr/>
          </p:nvSpPr>
          <p:spPr>
            <a:xfrm>
              <a:off x="11200126" y="210095"/>
              <a:ext cx="654067" cy="668112"/>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b="1" dirty="0">
                <a:solidFill>
                  <a:srgbClr val="002060"/>
                </a:solidFill>
              </a:endParaRPr>
            </a:p>
          </p:txBody>
        </p:sp>
      </p:grpSp>
      <p:sp>
        <p:nvSpPr>
          <p:cNvPr id="29" name="Téglalap 28">
            <a:extLst>
              <a:ext uri="{FF2B5EF4-FFF2-40B4-BE49-F238E27FC236}">
                <a16:creationId xmlns:a16="http://schemas.microsoft.com/office/drawing/2014/main" id="{F06A5035-7B55-82D1-077B-A7866E84DCA2}"/>
              </a:ext>
            </a:extLst>
          </p:cNvPr>
          <p:cNvSpPr/>
          <p:nvPr/>
        </p:nvSpPr>
        <p:spPr>
          <a:xfrm>
            <a:off x="7305675" y="212182"/>
            <a:ext cx="3871568" cy="666203"/>
          </a:xfrm>
          <a:prstGeom prst="rect">
            <a:avLst/>
          </a:prstGeom>
          <a:solidFill>
            <a:srgbClr val="00206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hu-HU" sz="2800" b="1" dirty="0">
              <a:solidFill>
                <a:srgbClr val="2E6CA4"/>
              </a:solidFill>
            </a:endParaRPr>
          </a:p>
        </p:txBody>
      </p:sp>
      <p:sp>
        <p:nvSpPr>
          <p:cNvPr id="16" name="Szövegdoboz 15">
            <a:extLst>
              <a:ext uri="{FF2B5EF4-FFF2-40B4-BE49-F238E27FC236}">
                <a16:creationId xmlns:a16="http://schemas.microsoft.com/office/drawing/2014/main" id="{32343CB8-3C25-A325-14C3-5EED697BA963}"/>
              </a:ext>
            </a:extLst>
          </p:cNvPr>
          <p:cNvSpPr txBox="1"/>
          <p:nvPr/>
        </p:nvSpPr>
        <p:spPr>
          <a:xfrm>
            <a:off x="323368" y="2733891"/>
            <a:ext cx="11528655" cy="2616101"/>
          </a:xfrm>
          <a:prstGeom prst="rect">
            <a:avLst/>
          </a:prstGeom>
          <a:noFill/>
        </p:spPr>
        <p:txBody>
          <a:bodyPr wrap="square">
            <a:spAutoFit/>
          </a:bodyPr>
          <a:lstStyle/>
          <a:p>
            <a:pPr algn="just"/>
            <a:r>
              <a:rPr lang="hu-HU" sz="1600" dirty="0">
                <a:latin typeface="Times New Roman" panose="02020603050405020304" pitchFamily="18" charset="0"/>
                <a:cs typeface="Times New Roman" panose="02020603050405020304" pitchFamily="18" charset="0"/>
              </a:rPr>
              <a:t>[1] </a:t>
            </a:r>
            <a:r>
              <a:rPr lang="en-GB" sz="1600" b="0" i="0" u="none" strike="noStrike" baseline="0" dirty="0" err="1">
                <a:latin typeface="Times New Roman" panose="02020603050405020304" pitchFamily="18" charset="0"/>
                <a:cs typeface="Times New Roman" panose="02020603050405020304" pitchFamily="18" charset="0"/>
              </a:rPr>
              <a:t>Cansi</a:t>
            </a:r>
            <a:r>
              <a:rPr lang="en-GB" sz="1600" b="0" i="0" u="none" strike="noStrike" baseline="0" dirty="0">
                <a:latin typeface="Times New Roman" panose="02020603050405020304" pitchFamily="18" charset="0"/>
                <a:cs typeface="Times New Roman" panose="02020603050405020304" pitchFamily="18" charset="0"/>
              </a:rPr>
              <a:t>, Y. (1995) An automated seismic event processing for detection and location: The P.M.C.C.</a:t>
            </a:r>
            <a:r>
              <a:rPr lang="hu-HU" sz="1600" b="0" i="0" u="none" strike="noStrike" baseline="0" dirty="0">
                <a:latin typeface="Times New Roman" panose="02020603050405020304" pitchFamily="18" charset="0"/>
                <a:cs typeface="Times New Roman" panose="02020603050405020304" pitchFamily="18" charset="0"/>
              </a:rPr>
              <a:t> </a:t>
            </a:r>
            <a:r>
              <a:rPr lang="en-GB" sz="1600" b="0" i="0" u="none" strike="noStrike" baseline="0" dirty="0">
                <a:latin typeface="Times New Roman" panose="02020603050405020304" pitchFamily="18" charset="0"/>
                <a:cs typeface="Times New Roman" panose="02020603050405020304" pitchFamily="18" charset="0"/>
              </a:rPr>
              <a:t>method, </a:t>
            </a:r>
            <a:r>
              <a:rPr lang="en-GB" sz="1600" b="0" i="1" u="none" strike="noStrike" baseline="0" dirty="0" err="1">
                <a:latin typeface="Times New Roman" panose="02020603050405020304" pitchFamily="18" charset="0"/>
                <a:cs typeface="Times New Roman" panose="02020603050405020304" pitchFamily="18" charset="0"/>
              </a:rPr>
              <a:t>Geophys</a:t>
            </a:r>
            <a:r>
              <a:rPr lang="en-GB" sz="1600" b="0" i="1" u="none" strike="noStrike" baseline="0" dirty="0">
                <a:latin typeface="Times New Roman" panose="02020603050405020304" pitchFamily="18" charset="0"/>
                <a:cs typeface="Times New Roman" panose="02020603050405020304" pitchFamily="18" charset="0"/>
              </a:rPr>
              <a:t>. Res. Lett., </a:t>
            </a:r>
            <a:r>
              <a:rPr lang="en-GB" sz="1600" b="1" i="0" u="none" strike="noStrike" baseline="0" dirty="0">
                <a:latin typeface="Times New Roman" panose="02020603050405020304" pitchFamily="18" charset="0"/>
                <a:cs typeface="Times New Roman" panose="02020603050405020304" pitchFamily="18" charset="0"/>
              </a:rPr>
              <a:t>22</a:t>
            </a:r>
            <a:r>
              <a:rPr lang="en-GB" sz="1600" b="0" i="0" u="none" strike="noStrike" baseline="0" dirty="0">
                <a:latin typeface="Times New Roman" panose="02020603050405020304" pitchFamily="18" charset="0"/>
                <a:cs typeface="Times New Roman" panose="02020603050405020304" pitchFamily="18" charset="0"/>
              </a:rPr>
              <a:t>, 1021–1024.</a:t>
            </a:r>
            <a:endParaRPr lang="hu-HU" sz="1600" dirty="0">
              <a:latin typeface="Times New Roman" panose="02020603050405020304" pitchFamily="18" charset="0"/>
              <a:cs typeface="Times New Roman" panose="02020603050405020304" pitchFamily="18" charset="0"/>
            </a:endParaRPr>
          </a:p>
          <a:p>
            <a:pPr algn="just"/>
            <a:r>
              <a:rPr lang="hu-HU" sz="1600" i="0" u="none" strike="noStrike" baseline="0" dirty="0">
                <a:latin typeface="Times New Roman" panose="02020603050405020304" pitchFamily="18" charset="0"/>
                <a:cs typeface="Times New Roman" panose="02020603050405020304" pitchFamily="18" charset="0"/>
              </a:rPr>
              <a:t>[2] </a:t>
            </a:r>
            <a:r>
              <a:rPr lang="hu-HU" sz="1600" i="0" u="none" strike="noStrike" baseline="0" dirty="0" err="1">
                <a:latin typeface="Times New Roman" panose="02020603050405020304" pitchFamily="18" charset="0"/>
                <a:cs typeface="Times New Roman" panose="02020603050405020304" pitchFamily="18" charset="0"/>
              </a:rPr>
              <a:t>e.g</a:t>
            </a:r>
            <a:r>
              <a:rPr lang="hu-HU" sz="1600" i="0" u="none" strike="noStrike" baseline="0" dirty="0">
                <a:latin typeface="Times New Roman" panose="02020603050405020304" pitchFamily="18" charset="0"/>
                <a:cs typeface="Times New Roman" panose="02020603050405020304" pitchFamily="18" charset="0"/>
              </a:rPr>
              <a:t>.  </a:t>
            </a:r>
            <a:r>
              <a:rPr lang="en-GB" sz="1600" dirty="0">
                <a:latin typeface="Times New Roman" panose="02020603050405020304" pitchFamily="18" charset="0"/>
                <a:cs typeface="Times New Roman" panose="02020603050405020304" pitchFamily="18" charset="0"/>
              </a:rPr>
              <a:t>Pásztor, M., </a:t>
            </a:r>
            <a:r>
              <a:rPr lang="en-GB" sz="1600" dirty="0" err="1">
                <a:latin typeface="Times New Roman" panose="02020603050405020304" pitchFamily="18" charset="0"/>
                <a:cs typeface="Times New Roman" panose="02020603050405020304" pitchFamily="18" charset="0"/>
              </a:rPr>
              <a:t>Czanik</a:t>
            </a:r>
            <a:r>
              <a:rPr lang="en-GB" sz="1600" dirty="0">
                <a:latin typeface="Times New Roman" panose="02020603050405020304" pitchFamily="18" charset="0"/>
                <a:cs typeface="Times New Roman" panose="02020603050405020304" pitchFamily="18" charset="0"/>
              </a:rPr>
              <a:t>, C., and </a:t>
            </a:r>
            <a:r>
              <a:rPr lang="en-GB" sz="1600" dirty="0" err="1">
                <a:latin typeface="Times New Roman" panose="02020603050405020304" pitchFamily="18" charset="0"/>
                <a:cs typeface="Times New Roman" panose="02020603050405020304" pitchFamily="18" charset="0"/>
              </a:rPr>
              <a:t>Bondár</a:t>
            </a:r>
            <a:r>
              <a:rPr lang="en-GB" sz="1600" dirty="0">
                <a:latin typeface="Times New Roman" panose="02020603050405020304" pitchFamily="18" charset="0"/>
                <a:cs typeface="Times New Roman" panose="02020603050405020304" pitchFamily="18" charset="0"/>
              </a:rPr>
              <a:t>, I.: Exploiting infrasound detections to identify and track regional storms, EGU General Assembly 2021, online, 19–30 Apr 2021, EGU21-6525, https://doi.org/10.5194/egusphere-egu21-6525, 2021. </a:t>
            </a:r>
            <a:endParaRPr lang="hu-HU" sz="1600" i="0" u="none" strike="noStrike" baseline="0" dirty="0">
              <a:latin typeface="Times New Roman" panose="02020603050405020304" pitchFamily="18" charset="0"/>
              <a:cs typeface="Times New Roman" panose="02020603050405020304" pitchFamily="18" charset="0"/>
            </a:endParaRPr>
          </a:p>
          <a:p>
            <a:pPr algn="just"/>
            <a:r>
              <a:rPr lang="hu-HU" sz="1600" dirty="0">
                <a:latin typeface="Times New Roman" panose="02020603050405020304" pitchFamily="18" charset="0"/>
                <a:cs typeface="Times New Roman" panose="02020603050405020304" pitchFamily="18" charset="0"/>
              </a:rPr>
              <a:t>[3] </a:t>
            </a:r>
            <a:r>
              <a:rPr lang="hu-HU" sz="1600" dirty="0" err="1">
                <a:latin typeface="Times New Roman" panose="02020603050405020304" pitchFamily="18" charset="0"/>
                <a:cs typeface="Times New Roman" panose="02020603050405020304" pitchFamily="18" charset="0"/>
              </a:rPr>
              <a:t>e.g</a:t>
            </a:r>
            <a:r>
              <a:rPr lang="hu-HU" sz="1600" dirty="0">
                <a:latin typeface="Times New Roman" panose="02020603050405020304" pitchFamily="18" charset="0"/>
                <a:cs typeface="Times New Roman" panose="02020603050405020304" pitchFamily="18" charset="0"/>
              </a:rPr>
              <a:t>. </a:t>
            </a:r>
            <a:r>
              <a:rPr lang="en-GB" sz="1600" b="0" i="0" u="none" strike="noStrike" baseline="0" dirty="0" err="1">
                <a:latin typeface="Times New Roman" panose="02020603050405020304" pitchFamily="18" charset="0"/>
                <a:cs typeface="Times New Roman" panose="02020603050405020304" pitchFamily="18" charset="0"/>
              </a:rPr>
              <a:t>Bondár</a:t>
            </a:r>
            <a:r>
              <a:rPr lang="en-GB" sz="1600" b="0" i="0" u="none" strike="noStrike" baseline="0" dirty="0">
                <a:latin typeface="Times New Roman" panose="02020603050405020304" pitchFamily="18" charset="0"/>
                <a:cs typeface="Times New Roman" panose="02020603050405020304" pitchFamily="18" charset="0"/>
              </a:rPr>
              <a:t>, I., M. Pásztor, C. </a:t>
            </a:r>
            <a:r>
              <a:rPr lang="en-GB" sz="1600" b="0" i="0" u="none" strike="noStrike" baseline="0" dirty="0" err="1">
                <a:latin typeface="Times New Roman" panose="02020603050405020304" pitchFamily="18" charset="0"/>
                <a:cs typeface="Times New Roman" panose="02020603050405020304" pitchFamily="18" charset="0"/>
              </a:rPr>
              <a:t>Czanik</a:t>
            </a:r>
            <a:r>
              <a:rPr lang="en-GB" sz="1600" b="0" i="0" u="none" strike="noStrike" baseline="0" dirty="0">
                <a:latin typeface="Times New Roman" panose="02020603050405020304" pitchFamily="18" charset="0"/>
                <a:cs typeface="Times New Roman" panose="02020603050405020304" pitchFamily="18" charset="0"/>
              </a:rPr>
              <a:t>, M. </a:t>
            </a:r>
            <a:r>
              <a:rPr lang="en-GB" sz="1600" b="0" i="0" u="none" strike="noStrike" baseline="0" dirty="0" err="1">
                <a:latin typeface="Times New Roman" panose="02020603050405020304" pitchFamily="18" charset="0"/>
                <a:cs typeface="Times New Roman" panose="02020603050405020304" pitchFamily="18" charset="0"/>
              </a:rPr>
              <a:t>Kiszely</a:t>
            </a:r>
            <a:r>
              <a:rPr lang="en-GB" sz="1600" b="0" i="0" u="none" strike="noStrike" baseline="0" dirty="0">
                <a:latin typeface="Times New Roman" panose="02020603050405020304" pitchFamily="18" charset="0"/>
                <a:cs typeface="Times New Roman" panose="02020603050405020304" pitchFamily="18" charset="0"/>
              </a:rPr>
              <a:t>, P. </a:t>
            </a:r>
            <a:r>
              <a:rPr lang="en-GB" sz="1600" b="0" i="0" u="none" strike="noStrike" baseline="0" dirty="0" err="1">
                <a:latin typeface="Times New Roman" panose="02020603050405020304" pitchFamily="18" charset="0"/>
                <a:cs typeface="Times New Roman" panose="02020603050405020304" pitchFamily="18" charset="0"/>
              </a:rPr>
              <a:t>Mónus</a:t>
            </a:r>
            <a:r>
              <a:rPr lang="en-GB" sz="1600" b="0" i="0" u="none" strike="noStrike" baseline="0" dirty="0">
                <a:latin typeface="Times New Roman" panose="02020603050405020304" pitchFamily="18" charset="0"/>
                <a:cs typeface="Times New Roman" panose="02020603050405020304" pitchFamily="18" charset="0"/>
              </a:rPr>
              <a:t>, B. </a:t>
            </a:r>
            <a:r>
              <a:rPr lang="en-GB" sz="1600" b="0" i="0" u="none" strike="noStrike" baseline="0" dirty="0" err="1">
                <a:latin typeface="Times New Roman" panose="02020603050405020304" pitchFamily="18" charset="0"/>
                <a:cs typeface="Times New Roman" panose="02020603050405020304" pitchFamily="18" charset="0"/>
              </a:rPr>
              <a:t>Süle</a:t>
            </a:r>
            <a:r>
              <a:rPr lang="en-GB" sz="1600" b="0" i="0" u="none" strike="noStrike" baseline="0" dirty="0">
                <a:latin typeface="Times New Roman" panose="02020603050405020304" pitchFamily="18" charset="0"/>
                <a:cs typeface="Times New Roman" panose="02020603050405020304" pitchFamily="18" charset="0"/>
              </a:rPr>
              <a:t> (2022).</a:t>
            </a:r>
            <a:r>
              <a:rPr lang="hu-HU" sz="1600" b="0" i="0" u="none" strike="noStrike" baseline="0" dirty="0">
                <a:latin typeface="Times New Roman" panose="02020603050405020304" pitchFamily="18" charset="0"/>
                <a:cs typeface="Times New Roman" panose="02020603050405020304" pitchFamily="18" charset="0"/>
              </a:rPr>
              <a:t> </a:t>
            </a:r>
            <a:r>
              <a:rPr lang="en-GB" sz="1600" b="0" i="1" u="none" strike="noStrike" baseline="0" dirty="0">
                <a:latin typeface="Times New Roman" panose="02020603050405020304" pitchFamily="18" charset="0"/>
                <a:cs typeface="Times New Roman" panose="02020603050405020304" pitchFamily="18" charset="0"/>
              </a:rPr>
              <a:t>Hungarian </a:t>
            </a:r>
            <a:r>
              <a:rPr lang="en-GB" sz="1600" b="0" i="1" u="none" strike="noStrike" baseline="0" dirty="0" err="1">
                <a:latin typeface="Times New Roman" panose="02020603050405020304" pitchFamily="18" charset="0"/>
                <a:cs typeface="Times New Roman" panose="02020603050405020304" pitchFamily="18" charset="0"/>
              </a:rPr>
              <a:t>Seismo</a:t>
            </a:r>
            <a:r>
              <a:rPr lang="en-GB" sz="1600" b="0" i="1" u="none" strike="noStrike" baseline="0" dirty="0">
                <a:latin typeface="Times New Roman" panose="02020603050405020304" pitchFamily="18" charset="0"/>
                <a:cs typeface="Times New Roman" panose="02020603050405020304" pitchFamily="18" charset="0"/>
              </a:rPr>
              <a:t>-Acoustic Bulletin, 2021</a:t>
            </a:r>
            <a:r>
              <a:rPr lang="en-GB" sz="1600" b="0" i="0" u="none" strike="noStrike" baseline="0" dirty="0">
                <a:latin typeface="Times New Roman" panose="02020603050405020304" pitchFamily="18" charset="0"/>
                <a:cs typeface="Times New Roman" panose="02020603050405020304" pitchFamily="18" charset="0"/>
              </a:rPr>
              <a:t>, ed: I. </a:t>
            </a:r>
            <a:r>
              <a:rPr lang="en-GB" sz="1600" b="0" i="0" u="none" strike="noStrike" baseline="0" dirty="0" err="1">
                <a:latin typeface="Times New Roman" panose="02020603050405020304" pitchFamily="18" charset="0"/>
                <a:cs typeface="Times New Roman" panose="02020603050405020304" pitchFamily="18" charset="0"/>
              </a:rPr>
              <a:t>Bondár</a:t>
            </a:r>
            <a:r>
              <a:rPr lang="en-GB" sz="1600" b="0" i="0" u="none" strike="noStrike" baseline="0" dirty="0">
                <a:latin typeface="Times New Roman" panose="02020603050405020304" pitchFamily="18" charset="0"/>
                <a:cs typeface="Times New Roman" panose="02020603050405020304" pitchFamily="18" charset="0"/>
              </a:rPr>
              <a:t>, ISSN: 2676-7902,</a:t>
            </a:r>
            <a:r>
              <a:rPr lang="hu-HU" sz="1600" b="0" i="0" u="none" strike="noStrike" baseline="0" dirty="0">
                <a:latin typeface="Times New Roman" panose="02020603050405020304" pitchFamily="18" charset="0"/>
                <a:cs typeface="Times New Roman" panose="02020603050405020304" pitchFamily="18" charset="0"/>
              </a:rPr>
              <a:t> </a:t>
            </a:r>
            <a:r>
              <a:rPr lang="en-GB" sz="1600" b="0" i="0" u="none" strike="noStrike" baseline="0" dirty="0">
                <a:latin typeface="Times New Roman" panose="02020603050405020304" pitchFamily="18" charset="0"/>
                <a:cs typeface="Times New Roman" panose="02020603050405020304" pitchFamily="18" charset="0"/>
              </a:rPr>
              <a:t>Institute for Geological and Geochemical Research, Research Centre for Astronomy and Earth</a:t>
            </a:r>
            <a:r>
              <a:rPr lang="hu-HU" sz="1600" b="0" i="0" u="none" strike="noStrike" baseline="0" dirty="0">
                <a:latin typeface="Times New Roman" panose="02020603050405020304" pitchFamily="18" charset="0"/>
                <a:cs typeface="Times New Roman" panose="02020603050405020304" pitchFamily="18" charset="0"/>
              </a:rPr>
              <a:t> </a:t>
            </a:r>
            <a:r>
              <a:rPr lang="en-GB" sz="1600" b="0" i="0" u="none" strike="noStrike" baseline="0" dirty="0">
                <a:latin typeface="Times New Roman" panose="02020603050405020304" pitchFamily="18" charset="0"/>
                <a:cs typeface="Times New Roman" panose="02020603050405020304" pitchFamily="18" charset="0"/>
              </a:rPr>
              <a:t>Sciences, ELKH Budapest and </a:t>
            </a:r>
            <a:r>
              <a:rPr lang="en-GB" sz="1600" b="0" i="0" u="none" strike="noStrike" baseline="0" dirty="0" err="1">
                <a:latin typeface="Times New Roman" panose="02020603050405020304" pitchFamily="18" charset="0"/>
                <a:cs typeface="Times New Roman" panose="02020603050405020304" pitchFamily="18" charset="0"/>
              </a:rPr>
              <a:t>Kövesligethy</a:t>
            </a:r>
            <a:r>
              <a:rPr lang="en-GB" sz="1600" b="0" i="0" u="none" strike="noStrike" baseline="0" dirty="0">
                <a:latin typeface="Times New Roman" panose="02020603050405020304" pitchFamily="18" charset="0"/>
                <a:cs typeface="Times New Roman" panose="02020603050405020304" pitchFamily="18" charset="0"/>
              </a:rPr>
              <a:t> </a:t>
            </a:r>
            <a:r>
              <a:rPr lang="en-GB" sz="1600" b="0" i="0" u="none" strike="noStrike" baseline="0" dirty="0" err="1">
                <a:latin typeface="Times New Roman" panose="02020603050405020304" pitchFamily="18" charset="0"/>
                <a:cs typeface="Times New Roman" panose="02020603050405020304" pitchFamily="18" charset="0"/>
              </a:rPr>
              <a:t>Radó</a:t>
            </a:r>
            <a:r>
              <a:rPr lang="en-GB" sz="1600" b="0" i="0" u="none" strike="noStrike" baseline="0" dirty="0">
                <a:latin typeface="Times New Roman" panose="02020603050405020304" pitchFamily="18" charset="0"/>
                <a:cs typeface="Times New Roman" panose="02020603050405020304" pitchFamily="18" charset="0"/>
              </a:rPr>
              <a:t> Seismological Observatory, Institute of Earth</a:t>
            </a:r>
            <a:r>
              <a:rPr lang="hu-HU" sz="1600" b="0" i="0" u="none" strike="noStrike" baseline="0" dirty="0">
                <a:latin typeface="Times New Roman" panose="02020603050405020304" pitchFamily="18" charset="0"/>
                <a:cs typeface="Times New Roman" panose="02020603050405020304" pitchFamily="18" charset="0"/>
              </a:rPr>
              <a:t> </a:t>
            </a:r>
            <a:r>
              <a:rPr lang="en-GB" sz="1600" b="0" i="0" u="none" strike="noStrike" baseline="0" dirty="0">
                <a:latin typeface="Times New Roman" panose="02020603050405020304" pitchFamily="18" charset="0"/>
                <a:cs typeface="Times New Roman" panose="02020603050405020304" pitchFamily="18" charset="0"/>
              </a:rPr>
              <a:t>Physics and Space Science, ELKH, Sopron.</a:t>
            </a:r>
            <a:r>
              <a:rPr lang="hu-HU" sz="1600" b="0" i="0" u="none" strike="noStrike" baseline="0" dirty="0">
                <a:latin typeface="Times New Roman" panose="02020603050405020304" pitchFamily="18" charset="0"/>
                <a:cs typeface="Times New Roman" panose="02020603050405020304" pitchFamily="18" charset="0"/>
              </a:rPr>
              <a:t> </a:t>
            </a:r>
            <a:r>
              <a:rPr lang="en-GB" sz="1600" b="0" i="0" u="none" strike="noStrike" baseline="0" dirty="0">
                <a:latin typeface="Times New Roman" panose="02020603050405020304" pitchFamily="18" charset="0"/>
                <a:cs typeface="Times New Roman" panose="02020603050405020304" pitchFamily="18" charset="0"/>
              </a:rPr>
              <a:t>175 pp., 2022.</a:t>
            </a:r>
            <a:endParaRPr lang="hu-HU" sz="1600" b="0" i="0" u="none" strike="noStrike" baseline="0" dirty="0">
              <a:latin typeface="Times New Roman" panose="02020603050405020304" pitchFamily="18" charset="0"/>
              <a:cs typeface="Times New Roman" panose="02020603050405020304" pitchFamily="18" charset="0"/>
            </a:endParaRPr>
          </a:p>
          <a:p>
            <a:pPr algn="just"/>
            <a:r>
              <a:rPr lang="hu-HU" sz="1600" dirty="0">
                <a:latin typeface="Times New Roman" panose="02020603050405020304" pitchFamily="18" charset="0"/>
                <a:cs typeface="Times New Roman" panose="02020603050405020304" pitchFamily="18" charset="0"/>
              </a:rPr>
              <a:t>Link: http://infrasound.hu/index.php/en/hungarian-seismo-acoustic-bulletin</a:t>
            </a:r>
          </a:p>
          <a:p>
            <a:pPr algn="just"/>
            <a:r>
              <a:rPr lang="hu-HU" i="0" u="none" strike="noStrike" baseline="0" dirty="0">
                <a:latin typeface="Times New Roman" panose="02020603050405020304" pitchFamily="18" charset="0"/>
                <a:cs typeface="Times New Roman" panose="02020603050405020304" pitchFamily="18" charset="0"/>
              </a:rPr>
              <a:t>[4] </a:t>
            </a:r>
            <a:r>
              <a:rPr lang="en-GB" sz="1800" b="0" i="0" u="none" strike="noStrike" baseline="0" dirty="0">
                <a:solidFill>
                  <a:srgbClr val="000000"/>
                </a:solidFill>
                <a:latin typeface="Times New Roman" panose="02020603050405020304" pitchFamily="18" charset="0"/>
                <a:cs typeface="Times New Roman" panose="02020603050405020304" pitchFamily="18" charset="0"/>
              </a:rPr>
              <a:t>Li, M., X. Liu, and X. Liu (2016). Infrasound signal classification based</a:t>
            </a:r>
            <a:r>
              <a:rPr lang="hu-HU" sz="1800" b="0" i="0" u="none" strike="noStrike" baseline="0" dirty="0">
                <a:solidFill>
                  <a:srgbClr val="000000"/>
                </a:solidFill>
                <a:latin typeface="Times New Roman" panose="02020603050405020304" pitchFamily="18" charset="0"/>
                <a:cs typeface="Times New Roman" panose="02020603050405020304" pitchFamily="18" charset="0"/>
              </a:rPr>
              <a:t> </a:t>
            </a:r>
            <a:r>
              <a:rPr lang="en-GB" sz="1800" b="0" i="0" u="none" strike="noStrike" baseline="0" dirty="0">
                <a:solidFill>
                  <a:srgbClr val="000000"/>
                </a:solidFill>
                <a:latin typeface="Times New Roman" panose="02020603050405020304" pitchFamily="18" charset="0"/>
                <a:cs typeface="Times New Roman" panose="02020603050405020304" pitchFamily="18" charset="0"/>
              </a:rPr>
              <a:t>on spectral entropy and support vector machine, Appl. </a:t>
            </a:r>
            <a:r>
              <a:rPr lang="en-GB" sz="1800" b="0" i="0" u="none" strike="noStrike" baseline="0" dirty="0" err="1">
                <a:solidFill>
                  <a:srgbClr val="000000"/>
                </a:solidFill>
                <a:latin typeface="Times New Roman" panose="02020603050405020304" pitchFamily="18" charset="0"/>
                <a:cs typeface="Times New Roman" panose="02020603050405020304" pitchFamily="18" charset="0"/>
              </a:rPr>
              <a:t>Acoust</a:t>
            </a:r>
            <a:r>
              <a:rPr lang="en-GB" sz="1800" b="0" i="0" u="none" strike="noStrike" baseline="0" dirty="0">
                <a:solidFill>
                  <a:srgbClr val="000000"/>
                </a:solidFill>
                <a:latin typeface="Times New Roman" panose="02020603050405020304" pitchFamily="18" charset="0"/>
                <a:cs typeface="Times New Roman" panose="02020603050405020304" pitchFamily="18" charset="0"/>
              </a:rPr>
              <a:t>.</a:t>
            </a:r>
            <a:r>
              <a:rPr lang="hu-HU" sz="1800" b="0" i="0" u="none" strike="noStrike" baseline="0" dirty="0">
                <a:solidFill>
                  <a:srgbClr val="000000"/>
                </a:solidFill>
                <a:latin typeface="Times New Roman" panose="02020603050405020304" pitchFamily="18" charset="0"/>
                <a:cs typeface="Times New Roman" panose="02020603050405020304" pitchFamily="18" charset="0"/>
              </a:rPr>
              <a:t> </a:t>
            </a:r>
            <a:r>
              <a:rPr lang="pt-BR" sz="1800" b="0" i="0" u="none" strike="noStrike" baseline="0" dirty="0">
                <a:solidFill>
                  <a:srgbClr val="000000"/>
                </a:solidFill>
                <a:latin typeface="Times New Roman" panose="02020603050405020304" pitchFamily="18" charset="0"/>
                <a:cs typeface="Times New Roman" panose="02020603050405020304" pitchFamily="18" charset="0"/>
              </a:rPr>
              <a:t>113, no. 2016, 116–120, doi: </a:t>
            </a:r>
            <a:r>
              <a:rPr lang="pt-BR" dirty="0">
                <a:solidFill>
                  <a:srgbClr val="000000"/>
                </a:solidFill>
                <a:latin typeface="Times New Roman" panose="02020603050405020304" pitchFamily="18" charset="0"/>
                <a:cs typeface="Times New Roman" panose="02020603050405020304" pitchFamily="18" charset="0"/>
              </a:rPr>
              <a:t>10.1016/j.apacoust.2016.06.019.</a:t>
            </a:r>
            <a:endParaRPr lang="hu-HU"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6549435"/>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7958</TotalTime>
  <Words>874</Words>
  <Application>Microsoft Office PowerPoint</Application>
  <PresentationFormat>Szélesvásznú</PresentationFormat>
  <Paragraphs>82</Paragraphs>
  <Slides>9</Slides>
  <Notes>2</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9</vt:i4>
      </vt:variant>
    </vt:vector>
  </HeadingPairs>
  <TitlesOfParts>
    <vt:vector size="15" baseType="lpstr">
      <vt:lpstr>Arial</vt:lpstr>
      <vt:lpstr>Calibri</vt:lpstr>
      <vt:lpstr>Calibri Light</vt:lpstr>
      <vt:lpstr>Times New Roman</vt:lpstr>
      <vt:lpstr>Wingdings</vt:lpstr>
      <vt:lpstr>Office-téma</vt:lpstr>
      <vt:lpstr>Identification and separation of infrasound signals from storms and quarry blasts via machine learning algorithms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Viharok azonosítása és követése piszkés-tetői infrahangadatok felhasználásával</dc:title>
  <dc:creator>PMarci</dc:creator>
  <cp:lastModifiedBy>Marcell</cp:lastModifiedBy>
  <cp:revision>108</cp:revision>
  <dcterms:created xsi:type="dcterms:W3CDTF">2020-12-03T10:02:23Z</dcterms:created>
  <dcterms:modified xsi:type="dcterms:W3CDTF">2022-05-23T18:03:12Z</dcterms:modified>
</cp:coreProperties>
</file>