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3" r:id="rId5"/>
    <p:sldId id="258" r:id="rId6"/>
    <p:sldId id="264" r:id="rId7"/>
    <p:sldId id="260" r:id="rId8"/>
    <p:sldId id="257" r:id="rId9"/>
    <p:sldId id="259" r:id="rId10"/>
    <p:sldId id="261" r:id="rId11"/>
    <p:sldId id="262" r:id="rId12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DF3"/>
    <a:srgbClr val="CBDBF2"/>
    <a:srgbClr val="007FE4"/>
    <a:srgbClr val="96B9DC"/>
    <a:srgbClr val="2D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49638-E2B4-B774-3F68-3E197F6EEA33}" v="88" dt="2022-05-24T06:19:39.460"/>
    <p1510:client id="{3CB8694E-A882-D8CF-E9CE-77A7DC825770}" v="1440" dt="2022-05-17T12:55:27.201"/>
    <p1510:client id="{4216354D-6605-0E38-7C62-EDF739AC1439}" v="42" dt="2022-05-19T14:34:00.538"/>
    <p1510:client id="{90E51A1F-8570-0675-3A5D-FEED25C8218C}" v="150" dt="2022-05-19T10:19:25.671"/>
    <p1510:client id="{AE12B0BF-2301-7FED-438F-378B257397B2}" v="87" dt="2022-05-18T12:21:03.062"/>
    <p1510:client id="{D6834375-C489-1706-567F-44212783EF11}" v="14" dt="2022-05-17T09:35:47.074"/>
    <p1510:client id="{E162AE36-708B-88A9-AAD3-F9B01558B3A3}" v="186" dt="2022-05-19T14:57:33.997"/>
    <p1510:client id="{FE9AEFEB-129D-1330-0EF3-2ACFB73AE1BE}" v="776" dt="2022-05-18T12:06:40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/>
          <p:cNvPicPr/>
          <p:nvPr/>
        </p:nvPicPr>
        <p:blipFill>
          <a:blip r:embed="rId14"/>
          <a:stretch/>
        </p:blipFill>
        <p:spPr>
          <a:xfrm>
            <a:off x="244440" y="6405480"/>
            <a:ext cx="445320" cy="415080"/>
          </a:xfrm>
          <a:prstGeom prst="rect">
            <a:avLst/>
          </a:prstGeom>
          <a:ln>
            <a:noFill/>
          </a:ln>
        </p:spPr>
      </p:pic>
      <p:sp>
        <p:nvSpPr>
          <p:cNvPr id="11" name="Line 1"/>
          <p:cNvSpPr/>
          <p:nvPr/>
        </p:nvSpPr>
        <p:spPr>
          <a:xfrm>
            <a:off x="244440" y="6351480"/>
            <a:ext cx="8613720" cy="360"/>
          </a:xfrm>
          <a:prstGeom prst="line">
            <a:avLst/>
          </a:prstGeom>
          <a:ln w="14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28"/>
          <p:cNvPicPr/>
          <p:nvPr/>
        </p:nvPicPr>
        <p:blipFill>
          <a:blip r:embed="rId14"/>
          <a:stretch/>
        </p:blipFill>
        <p:spPr>
          <a:xfrm>
            <a:off x="244440" y="6405480"/>
            <a:ext cx="445320" cy="415080"/>
          </a:xfrm>
          <a:prstGeom prst="rect">
            <a:avLst/>
          </a:prstGeom>
          <a:ln>
            <a:noFill/>
          </a:ln>
        </p:spPr>
      </p:pic>
      <p:pic>
        <p:nvPicPr>
          <p:cNvPr id="3" name="Picture 12"/>
          <p:cNvPicPr/>
          <p:nvPr/>
        </p:nvPicPr>
        <p:blipFill>
          <a:blip r:embed="rId15"/>
          <a:stretch/>
        </p:blipFill>
        <p:spPr>
          <a:xfrm>
            <a:off x="6594480" y="189000"/>
            <a:ext cx="2294640" cy="612000"/>
          </a:xfrm>
          <a:prstGeom prst="rect">
            <a:avLst/>
          </a:prstGeom>
          <a:ln>
            <a:noFill/>
          </a:ln>
        </p:spPr>
      </p:pic>
      <p:sp>
        <p:nvSpPr>
          <p:cNvPr id="4" name="Line 2"/>
          <p:cNvSpPr/>
          <p:nvPr/>
        </p:nvSpPr>
        <p:spPr>
          <a:xfrm>
            <a:off x="244440" y="903240"/>
            <a:ext cx="8648640" cy="360"/>
          </a:xfrm>
          <a:prstGeom prst="line">
            <a:avLst/>
          </a:prstGeom>
          <a:ln w="288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3" hidden="1"/>
          <p:cNvSpPr/>
          <p:nvPr/>
        </p:nvSpPr>
        <p:spPr>
          <a:xfrm>
            <a:off x="827640" y="6381360"/>
            <a:ext cx="3239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Jan-Niklas.Welss@dwd.de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6" name="Picture 12"/>
          <p:cNvPicPr/>
          <p:nvPr/>
        </p:nvPicPr>
        <p:blipFill>
          <a:blip r:embed="rId15"/>
          <a:stretch/>
        </p:blipFill>
        <p:spPr>
          <a:xfrm>
            <a:off x="6594480" y="189000"/>
            <a:ext cx="2294640" cy="612000"/>
          </a:xfrm>
          <a:prstGeom prst="rect">
            <a:avLst/>
          </a:prstGeom>
          <a:ln>
            <a:noFill/>
          </a:ln>
        </p:spPr>
      </p:pic>
      <p:sp>
        <p:nvSpPr>
          <p:cNvPr id="7" name="Line 4"/>
          <p:cNvSpPr/>
          <p:nvPr/>
        </p:nvSpPr>
        <p:spPr>
          <a:xfrm>
            <a:off x="244440" y="903240"/>
            <a:ext cx="8648640" cy="360"/>
          </a:xfrm>
          <a:prstGeom prst="line">
            <a:avLst/>
          </a:prstGeom>
          <a:ln w="288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395280" y="1197000"/>
            <a:ext cx="8352720" cy="43092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8"/>
          <p:cNvPicPr/>
          <p:nvPr/>
        </p:nvPicPr>
        <p:blipFill>
          <a:blip r:embed="rId14"/>
          <a:stretch/>
        </p:blipFill>
        <p:spPr>
          <a:xfrm>
            <a:off x="244440" y="6405480"/>
            <a:ext cx="445320" cy="415080"/>
          </a:xfrm>
          <a:prstGeom prst="rect">
            <a:avLst/>
          </a:prstGeom>
          <a:ln>
            <a:noFill/>
          </a:ln>
        </p:spPr>
      </p:pic>
      <p:sp>
        <p:nvSpPr>
          <p:cNvPr id="47" name="Line 1"/>
          <p:cNvSpPr/>
          <p:nvPr/>
        </p:nvSpPr>
        <p:spPr>
          <a:xfrm>
            <a:off x="244440" y="6351480"/>
            <a:ext cx="8613720" cy="360"/>
          </a:xfrm>
          <a:prstGeom prst="line">
            <a:avLst/>
          </a:prstGeom>
          <a:ln w="14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" name="Picture 28"/>
          <p:cNvPicPr/>
          <p:nvPr/>
        </p:nvPicPr>
        <p:blipFill>
          <a:blip r:embed="rId14"/>
          <a:stretch/>
        </p:blipFill>
        <p:spPr>
          <a:xfrm>
            <a:off x="244440" y="6405480"/>
            <a:ext cx="445320" cy="415080"/>
          </a:xfrm>
          <a:prstGeom prst="rect">
            <a:avLst/>
          </a:prstGeom>
          <a:ln>
            <a:noFill/>
          </a:ln>
        </p:spPr>
      </p:pic>
      <p:pic>
        <p:nvPicPr>
          <p:cNvPr id="49" name="Picture 12"/>
          <p:cNvPicPr/>
          <p:nvPr/>
        </p:nvPicPr>
        <p:blipFill>
          <a:blip r:embed="rId15"/>
          <a:stretch/>
        </p:blipFill>
        <p:spPr>
          <a:xfrm>
            <a:off x="6594480" y="189000"/>
            <a:ext cx="2294640" cy="612000"/>
          </a:xfrm>
          <a:prstGeom prst="rect">
            <a:avLst/>
          </a:prstGeom>
          <a:ln>
            <a:noFill/>
          </a:ln>
        </p:spPr>
      </p:pic>
      <p:sp>
        <p:nvSpPr>
          <p:cNvPr id="50" name="Line 2"/>
          <p:cNvSpPr/>
          <p:nvPr/>
        </p:nvSpPr>
        <p:spPr>
          <a:xfrm>
            <a:off x="244440" y="903240"/>
            <a:ext cx="8648640" cy="360"/>
          </a:xfrm>
          <a:prstGeom prst="line">
            <a:avLst/>
          </a:prstGeom>
          <a:ln w="288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827640" y="6381360"/>
            <a:ext cx="3239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Jan-Niklas.Welss@dwd.de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395280" y="1197000"/>
            <a:ext cx="8352720" cy="430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395280" y="1839960"/>
            <a:ext cx="8352720" cy="431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8"/>
          <p:cNvPicPr/>
          <p:nvPr/>
        </p:nvPicPr>
        <p:blipFill>
          <a:blip r:embed="rId14"/>
          <a:stretch/>
        </p:blipFill>
        <p:spPr>
          <a:xfrm>
            <a:off x="244440" y="6405480"/>
            <a:ext cx="445320" cy="415080"/>
          </a:xfrm>
          <a:prstGeom prst="rect">
            <a:avLst/>
          </a:prstGeom>
          <a:ln>
            <a:noFill/>
          </a:ln>
        </p:spPr>
      </p:pic>
      <p:sp>
        <p:nvSpPr>
          <p:cNvPr id="91" name="Line 1"/>
          <p:cNvSpPr/>
          <p:nvPr/>
        </p:nvSpPr>
        <p:spPr>
          <a:xfrm>
            <a:off x="244440" y="6351480"/>
            <a:ext cx="8613720" cy="360"/>
          </a:xfrm>
          <a:prstGeom prst="line">
            <a:avLst/>
          </a:prstGeom>
          <a:ln w="144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Picture 28"/>
          <p:cNvPicPr/>
          <p:nvPr/>
        </p:nvPicPr>
        <p:blipFill>
          <a:blip r:embed="rId14"/>
          <a:stretch/>
        </p:blipFill>
        <p:spPr>
          <a:xfrm>
            <a:off x="244440" y="6405480"/>
            <a:ext cx="445320" cy="415080"/>
          </a:xfrm>
          <a:prstGeom prst="rect">
            <a:avLst/>
          </a:prstGeom>
          <a:ln>
            <a:noFill/>
          </a:ln>
        </p:spPr>
      </p:pic>
      <p:pic>
        <p:nvPicPr>
          <p:cNvPr id="93" name="Picture 12"/>
          <p:cNvPicPr/>
          <p:nvPr/>
        </p:nvPicPr>
        <p:blipFill>
          <a:blip r:embed="rId15"/>
          <a:stretch/>
        </p:blipFill>
        <p:spPr>
          <a:xfrm>
            <a:off x="6594480" y="189000"/>
            <a:ext cx="2294640" cy="612000"/>
          </a:xfrm>
          <a:prstGeom prst="rect">
            <a:avLst/>
          </a:prstGeom>
          <a:ln>
            <a:noFill/>
          </a:ln>
        </p:spPr>
      </p:pic>
      <p:sp>
        <p:nvSpPr>
          <p:cNvPr id="94" name="Line 2"/>
          <p:cNvSpPr/>
          <p:nvPr/>
        </p:nvSpPr>
        <p:spPr>
          <a:xfrm>
            <a:off x="244440" y="903240"/>
            <a:ext cx="8648640" cy="360"/>
          </a:xfrm>
          <a:prstGeom prst="line">
            <a:avLst/>
          </a:prstGeom>
          <a:ln w="28800">
            <a:solidFill>
              <a:srgbClr val="2D4B9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3"/>
          <p:cNvSpPr/>
          <p:nvPr/>
        </p:nvSpPr>
        <p:spPr>
          <a:xfrm>
            <a:off x="827640" y="6381360"/>
            <a:ext cx="3239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Arial"/>
                <a:ea typeface="DejaVu Sans"/>
              </a:rPr>
              <a:t>Jan-Niklas.Welss@dwd.de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B638928C-9D85-FF7A-47D8-BEAE11FE6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645361"/>
            <a:ext cx="8465975" cy="1539564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7E4E1D06-28D0-6FD6-3DF2-E7A2EBBE7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2386004"/>
            <a:ext cx="8489302" cy="3230743"/>
          </a:xfrm>
          <a:prstGeom prst="rect">
            <a:avLst/>
          </a:prstGeom>
        </p:spPr>
      </p:pic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id="{485D4354-473F-6BD5-5546-B9ED59E4D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26" y="1975174"/>
            <a:ext cx="5962261" cy="1756876"/>
          </a:xfrm>
          <a:prstGeom prst="rect">
            <a:avLst/>
          </a:prstGeom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D55DA63D-590B-AD6E-18D5-A20A167F1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5826297"/>
            <a:ext cx="5674567" cy="446099"/>
          </a:xfrm>
          <a:prstGeom prst="rect">
            <a:avLst/>
          </a:prstGeom>
        </p:spPr>
      </p:pic>
      <p:pic>
        <p:nvPicPr>
          <p:cNvPr id="6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487BB479-7C9B-B8D1-989B-86072ECB1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520" y="5376571"/>
            <a:ext cx="1905000" cy="5524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94F1FC0-0A7A-2737-E4C4-9820F94B31EA}"/>
              </a:ext>
            </a:extLst>
          </p:cNvPr>
          <p:cNvSpPr txBox="1"/>
          <p:nvPr/>
        </p:nvSpPr>
        <p:spPr>
          <a:xfrm>
            <a:off x="836645" y="6590522"/>
            <a:ext cx="2914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  <a:cs typeface="Arial"/>
              </a:rPr>
              <a:t>EGU 2022,  AS1.14   25.05.2022</a:t>
            </a:r>
            <a:endParaRPr lang="de-DE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5280" y="1197000"/>
            <a:ext cx="83527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1000" spc="-1" dirty="0">
                <a:solidFill>
                  <a:srgbClr val="000000"/>
                </a:solidFill>
                <a:latin typeface="Arial"/>
              </a:rPr>
              <a:t>2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9821BA-7E79-646E-1861-97348FB9073C}"/>
              </a:ext>
            </a:extLst>
          </p:cNvPr>
          <p:cNvSpPr txBox="1"/>
          <p:nvPr/>
        </p:nvSpPr>
        <p:spPr>
          <a:xfrm>
            <a:off x="160176" y="1069910"/>
            <a:ext cx="87225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2D4B9B"/>
                </a:solidFill>
                <a:cs typeface="Arial"/>
              </a:rPr>
              <a:t>Does</a:t>
            </a:r>
            <a:r>
              <a:rPr lang="en-US" sz="2400" b="1" dirty="0">
                <a:solidFill>
                  <a:srgbClr val="2D4B9B"/>
                </a:solidFill>
                <a:ea typeface="+mn-lt"/>
                <a:cs typeface="+mn-lt"/>
              </a:rPr>
              <a:t> dendritic growth trigger something else?</a:t>
            </a:r>
            <a:endParaRPr lang="en-US" sz="2400" b="1">
              <a:solidFill>
                <a:srgbClr val="2D4B9B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BE1556-2111-F6D7-C9AC-81E775C04944}"/>
              </a:ext>
            </a:extLst>
          </p:cNvPr>
          <p:cNvSpPr txBox="1"/>
          <p:nvPr/>
        </p:nvSpPr>
        <p:spPr>
          <a:xfrm>
            <a:off x="269033" y="1621971"/>
            <a:ext cx="872256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Concentration of small particles continuously increases in DGZ</a:t>
            </a:r>
            <a:endParaRPr lang="de-DE" dirty="0"/>
          </a:p>
          <a:p>
            <a:pPr marL="285750" indent="-285750">
              <a:buFont typeface="Arial"/>
              <a:buChar char="•"/>
            </a:pPr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Spectral ZDR indicates non-spherical particles at slow edge</a:t>
            </a:r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ADA2C5D2-1C24-6C63-BD68-74FCCF9F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34" y="3205445"/>
            <a:ext cx="7019729" cy="28497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F470286-BDF5-3715-6F7F-EA137CC1334C}"/>
              </a:ext>
            </a:extLst>
          </p:cNvPr>
          <p:cNvSpPr txBox="1"/>
          <p:nvPr/>
        </p:nvSpPr>
        <p:spPr>
          <a:xfrm>
            <a:off x="1062135" y="6007359"/>
            <a:ext cx="32408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von Terzi et al, 2022, (in review)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D3A080-3D47-FD14-3501-A8F20C3805C0}"/>
              </a:ext>
            </a:extLst>
          </p:cNvPr>
          <p:cNvSpPr txBox="1"/>
          <p:nvPr/>
        </p:nvSpPr>
        <p:spPr>
          <a:xfrm>
            <a:off x="1015482" y="2726094"/>
            <a:ext cx="7703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→ Where do these particles come from?</a:t>
            </a:r>
            <a:endParaRPr lang="en-GB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C7F726-6F6C-0808-E244-E4AEE35B2018}"/>
              </a:ext>
            </a:extLst>
          </p:cNvPr>
          <p:cNvSpPr txBox="1"/>
          <p:nvPr/>
        </p:nvSpPr>
        <p:spPr>
          <a:xfrm>
            <a:off x="836645" y="6590522"/>
            <a:ext cx="2914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  <a:cs typeface="Arial"/>
              </a:rPr>
              <a:t>EGU 2022,  AS1.14   25.05.2022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F7FEFEF-9958-B152-5FFA-A2E6E6D2C7E9}"/>
              </a:ext>
            </a:extLst>
          </p:cNvPr>
          <p:cNvSpPr/>
          <p:nvPr/>
        </p:nvSpPr>
        <p:spPr>
          <a:xfrm>
            <a:off x="1012371" y="3205065"/>
            <a:ext cx="3911081" cy="279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82F9C531-1D7E-C75A-65FE-D162EC99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1" y="3161524"/>
            <a:ext cx="2789854" cy="27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65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5280" y="1197000"/>
            <a:ext cx="83527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1000" spc="-1" dirty="0">
                <a:solidFill>
                  <a:srgbClr val="000000"/>
                </a:solidFill>
                <a:latin typeface="Arial"/>
              </a:rPr>
              <a:t>3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9821BA-7E79-646E-1861-97348FB9073C}"/>
              </a:ext>
            </a:extLst>
          </p:cNvPr>
          <p:cNvSpPr txBox="1"/>
          <p:nvPr/>
        </p:nvSpPr>
        <p:spPr>
          <a:xfrm>
            <a:off x="160176" y="1069910"/>
            <a:ext cx="87225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2D4B9B"/>
                </a:solidFill>
              </a:rPr>
              <a:t>The LPM McSnow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BE1556-2111-F6D7-C9AC-81E775C04944}"/>
              </a:ext>
            </a:extLst>
          </p:cNvPr>
          <p:cNvSpPr txBox="1"/>
          <p:nvPr/>
        </p:nvSpPr>
        <p:spPr>
          <a:xfrm>
            <a:off x="269033" y="1621971"/>
            <a:ext cx="8722566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Monte-Carlo ice-microphysics model using a Super particle approach</a:t>
            </a:r>
            <a:endParaRPr lang="de-DE"/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Ice microphysical Processes: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Sedimentation</a:t>
            </a:r>
            <a:r>
              <a:rPr lang="en-GB" dirty="0">
                <a:solidFill>
                  <a:srgbClr val="000000"/>
                </a:solidFill>
                <a:ea typeface="+mn-lt"/>
                <a:cs typeface="+mn-lt"/>
              </a:rPr>
              <a:t>,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 dirty="0">
              <a:solidFill>
                <a:srgbClr val="2D4B9B"/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Deposition / Sublimation, </a:t>
            </a:r>
            <a:endParaRPr lang="en-GB">
              <a:solidFill>
                <a:srgbClr val="2D4B9B"/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Riming</a:t>
            </a:r>
            <a:endParaRPr lang="en-GB" dirty="0">
              <a:solidFill>
                <a:srgbClr val="2D4B9B"/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Aggregation</a:t>
            </a:r>
            <a:endParaRPr lang="en-GB" dirty="0">
              <a:solidFill>
                <a:srgbClr val="2D4B9B"/>
              </a:solidFill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Freezing / Melting, 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SIP (Fragmentation &amp; rime splintering)</a:t>
            </a:r>
            <a:endParaRPr lang="en-GB" dirty="0"/>
          </a:p>
          <a:p>
            <a:pPr marL="742950" lvl="1" indent="-285750">
              <a:buFont typeface="Arial"/>
              <a:buChar char="•"/>
            </a:pPr>
            <a:endParaRPr lang="en-GB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Operating modes: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Box model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1D snow-shaft 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2D/3D microphysics by coupling </a:t>
            </a:r>
            <a:br>
              <a:rPr lang="en-GB" dirty="0">
                <a:ea typeface="+mn-lt"/>
                <a:cs typeface="+mn-lt"/>
              </a:rPr>
            </a:br>
            <a:r>
              <a:rPr lang="en-GB" dirty="0" err="1">
                <a:ea typeface="+mn-lt"/>
                <a:cs typeface="+mn-lt"/>
              </a:rPr>
              <a:t>McSnow</a:t>
            </a:r>
            <a:r>
              <a:rPr lang="en-GB" dirty="0">
                <a:ea typeface="+mn-lt"/>
                <a:cs typeface="+mn-lt"/>
              </a:rPr>
              <a:t> with ICON</a:t>
            </a:r>
            <a:endParaRPr lang="en-GB" dirty="0">
              <a:cs typeface="Arial"/>
            </a:endParaRPr>
          </a:p>
        </p:txBody>
      </p:sp>
      <p:pic>
        <p:nvPicPr>
          <p:cNvPr id="8" name="Grafik 8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448097E6-D658-2F19-5505-780F882C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94" y="2248872"/>
            <a:ext cx="1219200" cy="742950"/>
          </a:xfrm>
          <a:prstGeom prst="rect">
            <a:avLst/>
          </a:prstGeom>
        </p:spPr>
      </p:pic>
      <p:pic>
        <p:nvPicPr>
          <p:cNvPr id="9" name="Grafik 9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52AD4BE6-48CC-A330-590F-AA681946A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94" y="2852738"/>
            <a:ext cx="1219200" cy="11525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E09A48-7E77-E27A-BA3F-54BD83A4E0DB}"/>
              </a:ext>
            </a:extLst>
          </p:cNvPr>
          <p:cNvSpPr txBox="1"/>
          <p:nvPr/>
        </p:nvSpPr>
        <p:spPr>
          <a:xfrm>
            <a:off x="4288971" y="2174033"/>
            <a:ext cx="1880117" cy="338554"/>
          </a:xfrm>
          <a:prstGeom prst="rect">
            <a:avLst/>
          </a:prstGeom>
          <a:ln>
            <a:prstDash val="dash"/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onnsiteX0" fmla="*/ 0 w 1880117"/>
                      <a:gd name="connsiteY0" fmla="*/ 0 h 338554"/>
                      <a:gd name="connsiteX1" fmla="*/ 664308 w 1880117"/>
                      <a:gd name="connsiteY1" fmla="*/ 0 h 338554"/>
                      <a:gd name="connsiteX2" fmla="*/ 1253411 w 1880117"/>
                      <a:gd name="connsiteY2" fmla="*/ 0 h 338554"/>
                      <a:gd name="connsiteX3" fmla="*/ 1880117 w 1880117"/>
                      <a:gd name="connsiteY3" fmla="*/ 0 h 338554"/>
                      <a:gd name="connsiteX4" fmla="*/ 1880117 w 1880117"/>
                      <a:gd name="connsiteY4" fmla="*/ 338554 h 338554"/>
                      <a:gd name="connsiteX5" fmla="*/ 1234610 w 1880117"/>
                      <a:gd name="connsiteY5" fmla="*/ 338554 h 338554"/>
                      <a:gd name="connsiteX6" fmla="*/ 589103 w 1880117"/>
                      <a:gd name="connsiteY6" fmla="*/ 338554 h 338554"/>
                      <a:gd name="connsiteX7" fmla="*/ 0 w 1880117"/>
                      <a:gd name="connsiteY7" fmla="*/ 338554 h 338554"/>
                      <a:gd name="connsiteX8" fmla="*/ 0 w 1880117"/>
                      <a:gd name="connsiteY8" fmla="*/ 0 h 338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80117" h="338554" fill="none" extrusionOk="0">
                        <a:moveTo>
                          <a:pt x="0" y="0"/>
                        </a:moveTo>
                        <a:cubicBezTo>
                          <a:pt x="286093" y="1102"/>
                          <a:pt x="484689" y="-9597"/>
                          <a:pt x="664308" y="0"/>
                        </a:cubicBezTo>
                        <a:cubicBezTo>
                          <a:pt x="843927" y="9597"/>
                          <a:pt x="1057679" y="-5446"/>
                          <a:pt x="1253411" y="0"/>
                        </a:cubicBezTo>
                        <a:cubicBezTo>
                          <a:pt x="1449143" y="5446"/>
                          <a:pt x="1657651" y="-27610"/>
                          <a:pt x="1880117" y="0"/>
                        </a:cubicBezTo>
                        <a:cubicBezTo>
                          <a:pt x="1883615" y="168896"/>
                          <a:pt x="1886844" y="248648"/>
                          <a:pt x="1880117" y="338554"/>
                        </a:cubicBezTo>
                        <a:cubicBezTo>
                          <a:pt x="1692029" y="331344"/>
                          <a:pt x="1373449" y="347906"/>
                          <a:pt x="1234610" y="338554"/>
                        </a:cubicBezTo>
                        <a:cubicBezTo>
                          <a:pt x="1095771" y="329202"/>
                          <a:pt x="739119" y="362033"/>
                          <a:pt x="589103" y="338554"/>
                        </a:cubicBezTo>
                        <a:cubicBezTo>
                          <a:pt x="439087" y="315075"/>
                          <a:pt x="192611" y="343159"/>
                          <a:pt x="0" y="338554"/>
                        </a:cubicBezTo>
                        <a:cubicBezTo>
                          <a:pt x="-14846" y="182499"/>
                          <a:pt x="10102" y="104214"/>
                          <a:pt x="0" y="0"/>
                        </a:cubicBezTo>
                        <a:close/>
                      </a:path>
                      <a:path w="1880117" h="338554" stroke="0" extrusionOk="0">
                        <a:moveTo>
                          <a:pt x="0" y="0"/>
                        </a:moveTo>
                        <a:cubicBezTo>
                          <a:pt x="226590" y="23838"/>
                          <a:pt x="441410" y="21445"/>
                          <a:pt x="607904" y="0"/>
                        </a:cubicBezTo>
                        <a:cubicBezTo>
                          <a:pt x="774398" y="-21445"/>
                          <a:pt x="1051586" y="-23088"/>
                          <a:pt x="1197008" y="0"/>
                        </a:cubicBezTo>
                        <a:cubicBezTo>
                          <a:pt x="1342430" y="23088"/>
                          <a:pt x="1542726" y="25520"/>
                          <a:pt x="1880117" y="0"/>
                        </a:cubicBezTo>
                        <a:cubicBezTo>
                          <a:pt x="1864376" y="139578"/>
                          <a:pt x="1867110" y="203917"/>
                          <a:pt x="1880117" y="338554"/>
                        </a:cubicBezTo>
                        <a:cubicBezTo>
                          <a:pt x="1619688" y="354486"/>
                          <a:pt x="1573278" y="309969"/>
                          <a:pt x="1291014" y="338554"/>
                        </a:cubicBezTo>
                        <a:cubicBezTo>
                          <a:pt x="1008750" y="367139"/>
                          <a:pt x="888772" y="363246"/>
                          <a:pt x="701910" y="338554"/>
                        </a:cubicBezTo>
                        <a:cubicBezTo>
                          <a:pt x="515048" y="313862"/>
                          <a:pt x="343891" y="316913"/>
                          <a:pt x="0" y="338554"/>
                        </a:cubicBezTo>
                        <a:cubicBezTo>
                          <a:pt x="9020" y="228842"/>
                          <a:pt x="-4720" y="1636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rgbClr val="2D4B9B"/>
                </a:solidFill>
                <a:cs typeface="Arial"/>
              </a:rPr>
              <a:t>    habit dependant</a:t>
            </a: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6A87BB-E4D3-8C64-277C-0C10B540A605}"/>
              </a:ext>
            </a:extLst>
          </p:cNvPr>
          <p:cNvSpPr txBox="1"/>
          <p:nvPr/>
        </p:nvSpPr>
        <p:spPr>
          <a:xfrm>
            <a:off x="836645" y="6590522"/>
            <a:ext cx="2914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  <a:cs typeface="Arial"/>
              </a:rPr>
              <a:t>EGU 2022,  AS1.14   25.05.2022</a:t>
            </a:r>
            <a:endParaRPr lang="de-DE" sz="1400" dirty="0"/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05EDB9D1-CCE3-9816-3491-60A619070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31" y="2506047"/>
            <a:ext cx="228600" cy="228600"/>
          </a:xfrm>
          <a:prstGeom prst="rect">
            <a:avLst/>
          </a:prstGeom>
        </p:spPr>
      </p:pic>
      <p:pic>
        <p:nvPicPr>
          <p:cNvPr id="17" name="Grafik 9">
            <a:extLst>
              <a:ext uri="{FF2B5EF4-FFF2-40B4-BE49-F238E27FC236}">
                <a16:creationId xmlns:a16="http://schemas.microsoft.com/office/drawing/2014/main" id="{FDBDA0B7-4767-C727-0B28-4580D0ECD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31" y="2778190"/>
            <a:ext cx="228600" cy="228600"/>
          </a:xfrm>
          <a:prstGeom prst="rect">
            <a:avLst/>
          </a:prstGeom>
        </p:spPr>
      </p:pic>
      <p:pic>
        <p:nvPicPr>
          <p:cNvPr id="18" name="Grafik 9">
            <a:extLst>
              <a:ext uri="{FF2B5EF4-FFF2-40B4-BE49-F238E27FC236}">
                <a16:creationId xmlns:a16="http://schemas.microsoft.com/office/drawing/2014/main" id="{78A893B7-C21F-CBB3-B8BE-DEB118294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31" y="3058108"/>
            <a:ext cx="228600" cy="228600"/>
          </a:xfrm>
          <a:prstGeom prst="rect">
            <a:avLst/>
          </a:prstGeom>
        </p:spPr>
      </p:pic>
      <p:pic>
        <p:nvPicPr>
          <p:cNvPr id="19" name="Grafik 9">
            <a:extLst>
              <a:ext uri="{FF2B5EF4-FFF2-40B4-BE49-F238E27FC236}">
                <a16:creationId xmlns:a16="http://schemas.microsoft.com/office/drawing/2014/main" id="{2CF3D5CF-30B8-3B65-33C2-71E993401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30" y="3322476"/>
            <a:ext cx="228600" cy="228600"/>
          </a:xfrm>
          <a:prstGeom prst="rect">
            <a:avLst/>
          </a:prstGeom>
        </p:spPr>
      </p:pic>
      <p:pic>
        <p:nvPicPr>
          <p:cNvPr id="20" name="Grafik 9">
            <a:extLst>
              <a:ext uri="{FF2B5EF4-FFF2-40B4-BE49-F238E27FC236}">
                <a16:creationId xmlns:a16="http://schemas.microsoft.com/office/drawing/2014/main" id="{5ACD964A-6EB7-A37B-0E9F-5C14484A2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1066" y="2249455"/>
            <a:ext cx="228600" cy="228600"/>
          </a:xfrm>
          <a:prstGeom prst="rect">
            <a:avLst/>
          </a:prstGeom>
        </p:spPr>
      </p:pic>
      <p:pic>
        <p:nvPicPr>
          <p:cNvPr id="2" name="Grafik 9">
            <a:extLst>
              <a:ext uri="{FF2B5EF4-FFF2-40B4-BE49-F238E27FC236}">
                <a16:creationId xmlns:a16="http://schemas.microsoft.com/office/drawing/2014/main" id="{65046508-EBB0-A878-6F98-9ADABE654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968" y="4425626"/>
            <a:ext cx="3255025" cy="18400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CA52DBE-BBCF-0054-F510-9C21725095EC}"/>
              </a:ext>
            </a:extLst>
          </p:cNvPr>
          <p:cNvSpPr txBox="1"/>
          <p:nvPr/>
        </p:nvSpPr>
        <p:spPr>
          <a:xfrm>
            <a:off x="346788" y="101548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/>
              <a:t>Deposition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D539F8A9-604C-457A-86E3-6C0420E94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4" y="1423217"/>
            <a:ext cx="4010282" cy="295211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7F60B6A-93AF-41CE-FB5C-CA23024E9F6A}"/>
              </a:ext>
            </a:extLst>
          </p:cNvPr>
          <p:cNvSpPr txBox="1"/>
          <p:nvPr/>
        </p:nvSpPr>
        <p:spPr>
          <a:xfrm>
            <a:off x="4426848" y="101548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dirty="0"/>
              <a:t>Sedimentation</a:t>
            </a: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8B5E4E19-21F9-8303-DE80-B9DACD5A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24" y="1576846"/>
            <a:ext cx="4630598" cy="270403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EE0B436-AC75-0F1A-F0BB-AB2CE13B07CD}"/>
              </a:ext>
            </a:extLst>
          </p:cNvPr>
          <p:cNvSpPr txBox="1"/>
          <p:nvPr/>
        </p:nvSpPr>
        <p:spPr>
          <a:xfrm>
            <a:off x="2990461" y="493752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/>
              <a:t>Riming</a:t>
            </a:r>
            <a:r>
              <a:rPr lang="de-DE" dirty="0"/>
              <a:t> &amp; Aggregation</a:t>
            </a:r>
          </a:p>
        </p:txBody>
      </p:sp>
      <p:pic>
        <p:nvPicPr>
          <p:cNvPr id="12" name="Grafik 12">
            <a:extLst>
              <a:ext uri="{FF2B5EF4-FFF2-40B4-BE49-F238E27FC236}">
                <a16:creationId xmlns:a16="http://schemas.microsoft.com/office/drawing/2014/main" id="{DC2E960B-2D35-18C6-846B-80FDF4243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338" y="5491178"/>
            <a:ext cx="3427444" cy="275183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319056D-0505-C020-BB0C-FD98BCA0FA5F}"/>
              </a:ext>
            </a:extLst>
          </p:cNvPr>
          <p:cNvCxnSpPr/>
          <p:nvPr/>
        </p:nvCxnSpPr>
        <p:spPr>
          <a:xfrm>
            <a:off x="3337249" y="5836376"/>
            <a:ext cx="793102" cy="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5A1CFF2-7CD8-B4A7-0023-0E93BEE62528}"/>
              </a:ext>
            </a:extLst>
          </p:cNvPr>
          <p:cNvCxnSpPr>
            <a:cxnSpLocks/>
          </p:cNvCxnSpPr>
          <p:nvPr/>
        </p:nvCxnSpPr>
        <p:spPr>
          <a:xfrm>
            <a:off x="4278086" y="5836376"/>
            <a:ext cx="295470" cy="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C7422E5-28A7-009B-D769-B8E1C62A85C2}"/>
              </a:ext>
            </a:extLst>
          </p:cNvPr>
          <p:cNvCxnSpPr>
            <a:cxnSpLocks/>
          </p:cNvCxnSpPr>
          <p:nvPr/>
        </p:nvCxnSpPr>
        <p:spPr>
          <a:xfrm>
            <a:off x="5273351" y="5836376"/>
            <a:ext cx="793102" cy="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stomShape 3">
            <a:extLst>
              <a:ext uri="{FF2B5EF4-FFF2-40B4-BE49-F238E27FC236}">
                <a16:creationId xmlns:a16="http://schemas.microsoft.com/office/drawing/2014/main" id="{54DEB20D-DA04-F770-1F57-28FEF6A3DCE5}"/>
              </a:ext>
            </a:extLst>
          </p:cNvPr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1000" spc="-1" dirty="0">
                <a:solidFill>
                  <a:srgbClr val="000000"/>
                </a:solidFill>
                <a:latin typeface="Arial"/>
              </a:rPr>
              <a:t>4</a:t>
            </a:r>
            <a:endParaRPr lang="en-US" sz="1000" spc="-1" dirty="0"/>
          </a:p>
        </p:txBody>
      </p:sp>
    </p:spTree>
    <p:extLst>
      <p:ext uri="{BB962C8B-B14F-4D97-AF65-F5344CB8AC3E}">
        <p14:creationId xmlns:p14="http://schemas.microsoft.com/office/powerpoint/2010/main" val="1000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5280" y="1197000"/>
            <a:ext cx="83527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1000" spc="-1" dirty="0">
                <a:solidFill>
                  <a:srgbClr val="000000"/>
                </a:solidFill>
                <a:latin typeface="Arial"/>
              </a:rPr>
              <a:t>5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9821BA-7E79-646E-1861-97348FB9073C}"/>
              </a:ext>
            </a:extLst>
          </p:cNvPr>
          <p:cNvSpPr txBox="1"/>
          <p:nvPr/>
        </p:nvSpPr>
        <p:spPr>
          <a:xfrm>
            <a:off x="160176" y="1069910"/>
            <a:ext cx="87225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2D4B9B"/>
                </a:solidFill>
              </a:rPr>
              <a:t>Modelling the DGZ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BE1556-2111-F6D7-C9AC-81E775C04944}"/>
              </a:ext>
            </a:extLst>
          </p:cNvPr>
          <p:cNvSpPr txBox="1"/>
          <p:nvPr/>
        </p:nvSpPr>
        <p:spPr>
          <a:xfrm>
            <a:off x="269032" y="1870786"/>
            <a:ext cx="469485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(Strong) sZDR: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      Particle habits match but they must nucleate in oblate-favouring conditions   </a:t>
            </a:r>
            <a:endParaRPr lang="en-GB"/>
          </a:p>
          <a:p>
            <a:pPr marL="285750" indent="-285750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Arial"/>
              </a:rPr>
              <a:t>DWR: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      can be hard to match, representing</a:t>
            </a:r>
            <a:r>
              <a:rPr lang="en-GB" dirty="0">
                <a:ea typeface="+mn-lt"/>
                <a:cs typeface="+mn-lt"/>
              </a:rPr>
              <a:t> Aggregation in 1D can be complicated</a:t>
            </a:r>
            <a:endParaRPr lang="en-GB"/>
          </a:p>
          <a:p>
            <a:pPr marL="285750" indent="-285750">
              <a:buFont typeface="Arial"/>
              <a:buChar char="•"/>
            </a:pPr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Arial"/>
              </a:rPr>
              <a:t>Fragmentation as a source</a:t>
            </a:r>
          </a:p>
          <a:p>
            <a:pPr lvl="1"/>
            <a:r>
              <a:rPr lang="en-GB" dirty="0">
                <a:cs typeface="Arial"/>
              </a:rPr>
              <a:t>     </a:t>
            </a:r>
            <a:r>
              <a:rPr lang="en-GB" dirty="0">
                <a:ea typeface="+mn-lt"/>
                <a:cs typeface="+mn-lt"/>
              </a:rPr>
              <a:t>Possible but could benefit from habit dependency</a:t>
            </a:r>
          </a:p>
          <a:p>
            <a:pPr marL="285750" indent="-285750">
              <a:buFont typeface="Arial"/>
              <a:buChar char="•"/>
            </a:pPr>
            <a:endParaRPr lang="en-GB" dirty="0">
              <a:cs typeface="Arial"/>
            </a:endParaRPr>
          </a:p>
          <a:p>
            <a:pPr lvl="1"/>
            <a:r>
              <a:rPr lang="en-GB" dirty="0">
                <a:cs typeface="Arial"/>
              </a:rPr>
              <a:t>    </a:t>
            </a:r>
          </a:p>
          <a:p>
            <a:pPr marL="285750" indent="-285750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lvl="1"/>
            <a:endParaRPr lang="en-GB" dirty="0">
              <a:ea typeface="+mn-lt"/>
              <a:cs typeface="+mn-lt"/>
            </a:endParaRPr>
          </a:p>
          <a:p>
            <a:pPr lvl="1"/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>
              <a:ea typeface="+mn-lt"/>
              <a:cs typeface="+mn-lt"/>
            </a:endParaRPr>
          </a:p>
          <a:p>
            <a:endParaRPr lang="en-GB">
              <a:cs typeface="Arial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F02103F-D39E-280C-8CB2-344A08ABD2F0}"/>
              </a:ext>
            </a:extLst>
          </p:cNvPr>
          <p:cNvCxnSpPr/>
          <p:nvPr/>
        </p:nvCxnSpPr>
        <p:spPr>
          <a:xfrm flipV="1">
            <a:off x="699407" y="2313604"/>
            <a:ext cx="276810" cy="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94E7C447-55CA-F0CF-4F99-FE904751FF38}"/>
              </a:ext>
            </a:extLst>
          </p:cNvPr>
          <p:cNvSpPr txBox="1"/>
          <p:nvPr/>
        </p:nvSpPr>
        <p:spPr>
          <a:xfrm>
            <a:off x="836645" y="6590522"/>
            <a:ext cx="2914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  <a:cs typeface="Arial"/>
              </a:rPr>
              <a:t>EGU 2022,  AS1.14   25.05.2022</a:t>
            </a:r>
            <a:endParaRPr lang="de-DE" sz="1400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44F1247-BB25-9D03-CEFA-9C2545A9F64D}"/>
              </a:ext>
            </a:extLst>
          </p:cNvPr>
          <p:cNvCxnSpPr>
            <a:cxnSpLocks/>
          </p:cNvCxnSpPr>
          <p:nvPr/>
        </p:nvCxnSpPr>
        <p:spPr>
          <a:xfrm flipV="1">
            <a:off x="699407" y="3697645"/>
            <a:ext cx="276810" cy="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2F07AF0A-158C-2AA7-A860-255F4CD9862D}"/>
              </a:ext>
            </a:extLst>
          </p:cNvPr>
          <p:cNvSpPr/>
          <p:nvPr/>
        </p:nvSpPr>
        <p:spPr>
          <a:xfrm>
            <a:off x="6711821" y="1198984"/>
            <a:ext cx="1858345" cy="489858"/>
          </a:xfrm>
          <a:prstGeom prst="rect">
            <a:avLst/>
          </a:prstGeom>
          <a:solidFill>
            <a:srgbClr val="96B9DC"/>
          </a:solidFill>
          <a:ln>
            <a:solidFill>
              <a:srgbClr val="96B9DC"/>
            </a:solidFill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onnsiteX0" fmla="*/ 0 w 1858345"/>
                      <a:gd name="connsiteY0" fmla="*/ 0 h 489858"/>
                      <a:gd name="connsiteX1" fmla="*/ 1858345 w 1858345"/>
                      <a:gd name="connsiteY1" fmla="*/ 0 h 489858"/>
                      <a:gd name="connsiteX2" fmla="*/ 1858345 w 1858345"/>
                      <a:gd name="connsiteY2" fmla="*/ 489858 h 489858"/>
                      <a:gd name="connsiteX3" fmla="*/ 0 w 1858345"/>
                      <a:gd name="connsiteY3" fmla="*/ 489858 h 489858"/>
                      <a:gd name="connsiteX4" fmla="*/ 0 w 1858345"/>
                      <a:gd name="connsiteY4" fmla="*/ 0 h 489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8345" h="489858" fill="none" extrusionOk="0">
                        <a:moveTo>
                          <a:pt x="0" y="0"/>
                        </a:moveTo>
                        <a:cubicBezTo>
                          <a:pt x="277893" y="-18720"/>
                          <a:pt x="1589438" y="-88447"/>
                          <a:pt x="1858345" y="0"/>
                        </a:cubicBezTo>
                        <a:cubicBezTo>
                          <a:pt x="1893870" y="200792"/>
                          <a:pt x="1845042" y="430657"/>
                          <a:pt x="1858345" y="489858"/>
                        </a:cubicBezTo>
                        <a:cubicBezTo>
                          <a:pt x="1065615" y="647023"/>
                          <a:pt x="317003" y="450083"/>
                          <a:pt x="0" y="489858"/>
                        </a:cubicBezTo>
                        <a:cubicBezTo>
                          <a:pt x="-33296" y="272450"/>
                          <a:pt x="18444" y="103260"/>
                          <a:pt x="0" y="0"/>
                        </a:cubicBezTo>
                        <a:close/>
                      </a:path>
                      <a:path w="1858345" h="489858" stroke="0" extrusionOk="0">
                        <a:moveTo>
                          <a:pt x="0" y="0"/>
                        </a:moveTo>
                        <a:cubicBezTo>
                          <a:pt x="547312" y="151915"/>
                          <a:pt x="1254711" y="116671"/>
                          <a:pt x="1858345" y="0"/>
                        </a:cubicBezTo>
                        <a:cubicBezTo>
                          <a:pt x="1861471" y="105756"/>
                          <a:pt x="1898574" y="425402"/>
                          <a:pt x="1858345" y="489858"/>
                        </a:cubicBezTo>
                        <a:cubicBezTo>
                          <a:pt x="1446121" y="389211"/>
                          <a:pt x="335874" y="536904"/>
                          <a:pt x="0" y="489858"/>
                        </a:cubicBezTo>
                        <a:cubicBezTo>
                          <a:pt x="9153" y="295371"/>
                          <a:pt x="-8063" y="86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1600" dirty="0">
                <a:solidFill>
                  <a:schemeClr val="tx1"/>
                </a:solidFill>
              </a:rPr>
              <a:t>McRadar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en-GB" sz="1600" dirty="0">
                <a:solidFill>
                  <a:schemeClr val="tx1"/>
                </a:solidFill>
              </a:rPr>
              <a:t>using</a:t>
            </a:r>
            <a:r>
              <a:rPr lang="de-DE" sz="1600" dirty="0">
                <a:solidFill>
                  <a:schemeClr val="tx1"/>
                </a:solidFill>
              </a:rPr>
              <a:t> T-Matrix)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22D714D-39B5-B830-3F0C-D8B1C9C996C1}"/>
              </a:ext>
            </a:extLst>
          </p:cNvPr>
          <p:cNvCxnSpPr>
            <a:cxnSpLocks/>
          </p:cNvCxnSpPr>
          <p:nvPr/>
        </p:nvCxnSpPr>
        <p:spPr>
          <a:xfrm flipV="1">
            <a:off x="699407" y="5081684"/>
            <a:ext cx="276810" cy="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2">
            <a:extLst>
              <a:ext uri="{FF2B5EF4-FFF2-40B4-BE49-F238E27FC236}">
                <a16:creationId xmlns:a16="http://schemas.microsoft.com/office/drawing/2014/main" id="{2EC7881A-882B-2A90-C6F7-1B79D8D6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45" y="2002350"/>
            <a:ext cx="4313852" cy="3001035"/>
          </a:xfrm>
          <a:prstGeom prst="rect">
            <a:avLst/>
          </a:prstGeom>
        </p:spPr>
      </p:pic>
      <p:pic>
        <p:nvPicPr>
          <p:cNvPr id="3" name="Grafik 3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B6F1C198-898C-83F7-7E7F-804B82C4B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502" y="980298"/>
            <a:ext cx="573834" cy="4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67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95280" y="1197000"/>
            <a:ext cx="83527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1000" spc="-1" dirty="0">
                <a:latin typeface="Arial"/>
              </a:rPr>
              <a:t>A1</a:t>
            </a:r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E0A56747-F7DF-3982-9D1D-BC5C659B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48" y="1193966"/>
            <a:ext cx="6646506" cy="495214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2937229-294C-3FA9-E1F3-495974C74B75}"/>
              </a:ext>
            </a:extLst>
          </p:cNvPr>
          <p:cNvSpPr txBox="1"/>
          <p:nvPr/>
        </p:nvSpPr>
        <p:spPr>
          <a:xfrm>
            <a:off x="6225073" y="574299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Libbrecht, 2005</a:t>
            </a:r>
          </a:p>
        </p:txBody>
      </p:sp>
      <p:pic>
        <p:nvPicPr>
          <p:cNvPr id="8" name="Grafik 2" descr="Ein Bild, das Draht, Silhouette enthält.&#10;&#10;Beschreibung automatisch generiert.">
            <a:extLst>
              <a:ext uri="{FF2B5EF4-FFF2-40B4-BE49-F238E27FC236}">
                <a16:creationId xmlns:a16="http://schemas.microsoft.com/office/drawing/2014/main" id="{2B0B30C4-2D75-7319-3413-EBFE58C64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1" y="1875272"/>
            <a:ext cx="962609" cy="1241335"/>
          </a:xfrm>
          <a:prstGeom prst="rect">
            <a:avLst/>
          </a:prstGeom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756D8940-20B0-DF6A-8FAB-9B79CA47F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298" y="2170447"/>
            <a:ext cx="1499119" cy="6509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667A08-23A4-80E3-98FF-218A77451E15}"/>
              </a:ext>
            </a:extLst>
          </p:cNvPr>
          <p:cNvSpPr txBox="1"/>
          <p:nvPr/>
        </p:nvSpPr>
        <p:spPr>
          <a:xfrm>
            <a:off x="836645" y="6590522"/>
            <a:ext cx="2914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  <a:cs typeface="Arial"/>
              </a:rPr>
              <a:t>EGU 2022,  AS1.14   25.05.2022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03BE49-73C5-7C27-17F3-62DE7B3B0E77}"/>
              </a:ext>
            </a:extLst>
          </p:cNvPr>
          <p:cNvSpPr/>
          <p:nvPr/>
        </p:nvSpPr>
        <p:spPr>
          <a:xfrm>
            <a:off x="5633940" y="1512920"/>
            <a:ext cx="2052734" cy="3879979"/>
          </a:xfrm>
          <a:prstGeom prst="rect">
            <a:avLst/>
          </a:prstGeom>
          <a:solidFill>
            <a:srgbClr val="CED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5280" y="1197000"/>
            <a:ext cx="83527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1000" spc="-1" dirty="0">
                <a:solidFill>
                  <a:srgbClr val="000000"/>
                </a:solidFill>
                <a:latin typeface="Arial"/>
              </a:rPr>
              <a:t>A2</a:t>
            </a:r>
            <a:endParaRPr lang="en-US" sz="1000" spc="-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9821BA-7E79-646E-1861-97348FB9073C}"/>
              </a:ext>
            </a:extLst>
          </p:cNvPr>
          <p:cNvSpPr txBox="1"/>
          <p:nvPr/>
        </p:nvSpPr>
        <p:spPr>
          <a:xfrm>
            <a:off x="160176" y="1069910"/>
            <a:ext cx="87225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2D4B9B"/>
                </a:solidFill>
                <a:ea typeface="+mn-lt"/>
                <a:cs typeface="+mn-lt"/>
              </a:rPr>
              <a:t>Rich observations</a:t>
            </a:r>
            <a:endParaRPr lang="de-DE" b="1">
              <a:solidFill>
                <a:srgbClr val="2D4B9B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BE1556-2111-F6D7-C9AC-81E775C04944}"/>
              </a:ext>
            </a:extLst>
          </p:cNvPr>
          <p:cNvSpPr txBox="1"/>
          <p:nvPr/>
        </p:nvSpPr>
        <p:spPr>
          <a:xfrm>
            <a:off x="269033" y="1621971"/>
            <a:ext cx="872256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Two campaigns at </a:t>
            </a:r>
            <a:r>
              <a:rPr lang="en-GB" dirty="0" err="1">
                <a:ea typeface="+mn-lt"/>
                <a:cs typeface="+mn-lt"/>
              </a:rPr>
              <a:t>Jülich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ObservatorY</a:t>
            </a:r>
            <a:r>
              <a:rPr lang="en-GB" dirty="0">
                <a:ea typeface="+mn-lt"/>
                <a:cs typeface="+mn-lt"/>
              </a:rPr>
              <a:t> for Cloud Evolution Core (JOYCE-CF)</a:t>
            </a:r>
            <a:endParaRPr lang="de-DE" dirty="0"/>
          </a:p>
          <a:p>
            <a:pPr marL="285750" indent="-285750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Triple-frequency Doppler and cloud radar + polarimetric radar observations </a:t>
            </a:r>
            <a:br>
              <a:rPr lang="en-GB" dirty="0">
                <a:ea typeface="+mn-lt"/>
                <a:cs typeface="+mn-lt"/>
              </a:rPr>
            </a:br>
            <a:r>
              <a:rPr lang="en-GB" dirty="0">
                <a:ea typeface="+mn-lt"/>
                <a:cs typeface="+mn-lt"/>
              </a:rPr>
              <a:t>(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Dias Neto et al, 2019, ESSD</a:t>
            </a:r>
            <a:r>
              <a:rPr lang="en-GB" dirty="0">
                <a:ea typeface="+mn-lt"/>
                <a:cs typeface="+mn-lt"/>
              </a:rPr>
              <a:t>)</a:t>
            </a:r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Complementary ICON-LES simulations</a:t>
            </a:r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2nd campaign: ~ 50 radiosondes for atmospheric state</a:t>
            </a:r>
          </a:p>
          <a:p>
            <a:endParaRPr lang="en-GB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</p:txBody>
      </p:sp>
      <p:pic>
        <p:nvPicPr>
          <p:cNvPr id="3" name="Grafik 3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B9F4DFCE-6610-313B-70F6-4ADAD1448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563" y="3009900"/>
            <a:ext cx="1219200" cy="8382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BB5DA0E-B4B4-32CD-B208-30D74452F21D}"/>
              </a:ext>
            </a:extLst>
          </p:cNvPr>
          <p:cNvSpPr txBox="1"/>
          <p:nvPr/>
        </p:nvSpPr>
        <p:spPr>
          <a:xfrm>
            <a:off x="836645" y="6590522"/>
            <a:ext cx="2914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  <a:cs typeface="Arial"/>
              </a:rPr>
              <a:t>EGU 2022,  AS1.14   25.05.2022</a:t>
            </a:r>
            <a:endParaRPr lang="de-DE" sz="1400" dirty="0"/>
          </a:p>
        </p:txBody>
      </p:sp>
      <p:pic>
        <p:nvPicPr>
          <p:cNvPr id="2" name="Grafik 7" descr="Ein Bild, das Text, draußen, Schild enthält.&#10;&#10;Beschreibung automatisch generiert.">
            <a:extLst>
              <a:ext uri="{FF2B5EF4-FFF2-40B4-BE49-F238E27FC236}">
                <a16:creationId xmlns:a16="http://schemas.microsoft.com/office/drawing/2014/main" id="{E11BE4C9-38AE-5067-9272-16C7C988B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32" y="4104494"/>
            <a:ext cx="5557934" cy="19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269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5280" y="1197000"/>
            <a:ext cx="83527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1000" spc="-1">
                <a:solidFill>
                  <a:srgbClr val="000000"/>
                </a:solidFill>
                <a:latin typeface="Arial"/>
              </a:rPr>
              <a:t>3</a:t>
            </a:r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9821BA-7E79-646E-1861-97348FB9073C}"/>
              </a:ext>
            </a:extLst>
          </p:cNvPr>
          <p:cNvSpPr txBox="1"/>
          <p:nvPr/>
        </p:nvSpPr>
        <p:spPr>
          <a:xfrm>
            <a:off x="160176" y="1069910"/>
            <a:ext cx="87225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D4B9B"/>
                </a:solidFill>
              </a:rPr>
              <a:t>Title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BE1556-2111-F6D7-C9AC-81E775C04944}"/>
              </a:ext>
            </a:extLst>
          </p:cNvPr>
          <p:cNvSpPr txBox="1"/>
          <p:nvPr/>
        </p:nvSpPr>
        <p:spPr>
          <a:xfrm>
            <a:off x="269033" y="1621971"/>
            <a:ext cx="87225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ea typeface="+mn-lt"/>
                <a:cs typeface="+mn-lt"/>
              </a:rPr>
              <a:t>Text</a:t>
            </a:r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15D937-A092-2194-E11B-3AD40DFE9DF9}"/>
              </a:ext>
            </a:extLst>
          </p:cNvPr>
          <p:cNvSpPr txBox="1"/>
          <p:nvPr/>
        </p:nvSpPr>
        <p:spPr>
          <a:xfrm>
            <a:off x="836645" y="6590522"/>
            <a:ext cx="29142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  <a:cs typeface="Arial"/>
              </a:rPr>
              <a:t>EGU 2022,  AS1.14   25.05.2022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707226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5280" y="1197000"/>
            <a:ext cx="83527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8283600" y="6381720"/>
            <a:ext cx="464400" cy="2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en-US" sz="1000" spc="-1" dirty="0">
                <a:solidFill>
                  <a:srgbClr val="000000"/>
                </a:solidFill>
                <a:latin typeface="Arial"/>
              </a:rPr>
              <a:t>3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6E7F9F-2770-9AB8-7F98-9688FC9385EF}"/>
              </a:ext>
            </a:extLst>
          </p:cNvPr>
          <p:cNvSpPr txBox="1"/>
          <p:nvPr/>
        </p:nvSpPr>
        <p:spPr>
          <a:xfrm>
            <a:off x="836645" y="65905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400" dirty="0">
                <a:solidFill>
                  <a:srgbClr val="A6A6A6"/>
                </a:solidFill>
                <a:cs typeface="Arial"/>
              </a:rPr>
              <a:t>EGU 2022,   25.05.2022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9821BA-7E79-646E-1861-97348FB9073C}"/>
              </a:ext>
            </a:extLst>
          </p:cNvPr>
          <p:cNvSpPr txBox="1"/>
          <p:nvPr/>
        </p:nvSpPr>
        <p:spPr>
          <a:xfrm>
            <a:off x="160176" y="1069910"/>
            <a:ext cx="87225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D4B9B"/>
                </a:solidFill>
              </a:rPr>
              <a:t>Title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BE1556-2111-F6D7-C9AC-81E775C04944}"/>
              </a:ext>
            </a:extLst>
          </p:cNvPr>
          <p:cNvSpPr txBox="1"/>
          <p:nvPr/>
        </p:nvSpPr>
        <p:spPr>
          <a:xfrm>
            <a:off x="269033" y="1621971"/>
            <a:ext cx="87225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Text</a:t>
            </a:r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9745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Bildschirmpräsentation (4:3)</PresentationFormat>
  <Slides>9</Slides>
  <Notes>0</Notes>
  <HiddenSlides>1</HiddenSlide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Administrator</dc:creator>
  <dc:description/>
  <cp:revision>482</cp:revision>
  <cp:lastPrinted>2013-10-11T08:57:47Z</cp:lastPrinted>
  <dcterms:created xsi:type="dcterms:W3CDTF">2006-12-01T09:57:45Z</dcterms:created>
  <dcterms:modified xsi:type="dcterms:W3CDTF">2022-05-24T06:21:28Z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mpm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27</vt:i4>
  </property>
</Properties>
</file>