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0"/>
  </p:notesMasterIdLst>
  <p:sldIdLst>
    <p:sldId id="8755" r:id="rId3"/>
    <p:sldId id="8756" r:id="rId4"/>
    <p:sldId id="8758" r:id="rId5"/>
    <p:sldId id="8759" r:id="rId6"/>
    <p:sldId id="8761" r:id="rId7"/>
    <p:sldId id="8760" r:id="rId8"/>
    <p:sldId id="8757" r:id="rId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u yong" initials="ly" lastIdx="1" clrIdx="0">
    <p:extLst>
      <p:ext uri="{19B8F6BF-5375-455C-9EA6-DF929625EA0E}">
        <p15:presenceInfo xmlns:p15="http://schemas.microsoft.com/office/powerpoint/2012/main" userId="4647532814c3c94c"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53" autoAdjust="0"/>
    <p:restoredTop sz="94660"/>
  </p:normalViewPr>
  <p:slideViewPr>
    <p:cSldViewPr snapToGrid="0">
      <p:cViewPr varScale="1">
        <p:scale>
          <a:sx n="107" d="100"/>
          <a:sy n="107" d="100"/>
        </p:scale>
        <p:origin x="132"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5-22T20:26:42.430" idx="1">
    <p:pos x="6662" y="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3C3924-044E-4325-80F1-00FD98DD5D88}" type="datetimeFigureOut">
              <a:rPr lang="zh-CN" altLang="en-US" smtClean="0"/>
              <a:t>2022/5/23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2DBC3-D22A-457A-A8D2-D5D4FD637777}" type="slidenum">
              <a:rPr lang="zh-CN" altLang="en-US" smtClean="0"/>
              <a:t>‹#›</a:t>
            </a:fld>
            <a:endParaRPr lang="zh-CN" altLang="en-US"/>
          </a:p>
        </p:txBody>
      </p:sp>
    </p:spTree>
    <p:extLst>
      <p:ext uri="{BB962C8B-B14F-4D97-AF65-F5344CB8AC3E}">
        <p14:creationId xmlns:p14="http://schemas.microsoft.com/office/powerpoint/2010/main" val="520222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Thanks for EGU2022</a:t>
            </a:r>
            <a:r>
              <a:rPr lang="zh-CN" altLang="en-US" dirty="0"/>
              <a:t>，</a:t>
            </a:r>
            <a:r>
              <a:rPr lang="en-US" altLang="zh-CN" dirty="0"/>
              <a:t>I have the chance to give an oral presentation to present my research work in this session. I am  Yong Liu</a:t>
            </a:r>
            <a:r>
              <a:rPr lang="zh-CN" altLang="en-US" dirty="0"/>
              <a:t>，</a:t>
            </a:r>
            <a:r>
              <a:rPr lang="en-US" altLang="zh-CN" dirty="0"/>
              <a:t>and the title of my report is ‘NMR investigation of boundary condition effects on spontaneous imbibition in shale’. This study is completed by my and my co-authors.</a:t>
            </a:r>
          </a:p>
          <a:p>
            <a:endParaRPr lang="zh-CN" altLang="en-US" dirty="0"/>
          </a:p>
        </p:txBody>
      </p:sp>
      <p:sp>
        <p:nvSpPr>
          <p:cNvPr id="4" name="灯片编号占位符 3"/>
          <p:cNvSpPr>
            <a:spLocks noGrp="1"/>
          </p:cNvSpPr>
          <p:nvPr>
            <p:ph type="sldNum" sz="quarter" idx="5"/>
          </p:nvPr>
        </p:nvSpPr>
        <p:spPr/>
        <p:txBody>
          <a:bodyPr/>
          <a:lstStyle/>
          <a:p>
            <a:fld id="{CD92DBC3-D22A-457A-A8D2-D5D4FD637777}" type="slidenum">
              <a:rPr lang="zh-CN" altLang="en-US" smtClean="0"/>
              <a:t>1</a:t>
            </a:fld>
            <a:endParaRPr lang="zh-CN" altLang="en-US"/>
          </a:p>
        </p:txBody>
      </p:sp>
    </p:spTree>
    <p:extLst>
      <p:ext uri="{BB962C8B-B14F-4D97-AF65-F5344CB8AC3E}">
        <p14:creationId xmlns:p14="http://schemas.microsoft.com/office/powerpoint/2010/main" val="72708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Hydro-fracturing is extremely important for production of shale gas, during which lots of fluids were pumped into the reservoir. </a:t>
            </a:r>
            <a:endParaRPr lang="en-US" altLang="zh-CN" b="1" dirty="0">
              <a:solidFill>
                <a:schemeClr val="accent3"/>
              </a:solidFill>
            </a:endParaRPr>
          </a:p>
          <a:p>
            <a:r>
              <a:rPr lang="en-US" altLang="zh-CN" dirty="0"/>
              <a:t>The fluids imbibition, especially in the shut-in period, has important influence on gas production.</a:t>
            </a:r>
          </a:p>
          <a:p>
            <a:r>
              <a:rPr lang="en-US" altLang="zh-CN" dirty="0"/>
              <a:t>In the underground in-situ reservoir, the boundary condition is complex. In current researches</a:t>
            </a:r>
            <a:r>
              <a:rPr lang="zh-CN" altLang="en-US" dirty="0"/>
              <a:t>， </a:t>
            </a:r>
            <a:r>
              <a:rPr lang="en-US" altLang="zh-CN" dirty="0"/>
              <a:t>boundary effects are mainly focused on oil-water imbibitions. XXXX The right graph shows the 2D-NMR images during water-oil imbibition  under four boundaries.</a:t>
            </a:r>
          </a:p>
          <a:p>
            <a:r>
              <a:rPr lang="en-US" altLang="zh-CN" b="1" dirty="0">
                <a:solidFill>
                  <a:srgbClr val="FF0000"/>
                </a:solidFill>
              </a:rPr>
              <a:t>However</a:t>
            </a:r>
            <a:r>
              <a:rPr lang="zh-CN" altLang="en-US" b="1" dirty="0">
                <a:solidFill>
                  <a:srgbClr val="FF0000"/>
                </a:solidFill>
              </a:rPr>
              <a:t>，</a:t>
            </a:r>
            <a:r>
              <a:rPr lang="en-US" altLang="zh-CN" b="1" dirty="0">
                <a:solidFill>
                  <a:srgbClr val="FF0000"/>
                </a:solidFill>
              </a:rPr>
              <a:t>Boundary conditions on gas-water imbibitions are not well considered.</a:t>
            </a:r>
            <a:r>
              <a:rPr lang="zh-CN" altLang="en-US" b="1" dirty="0">
                <a:solidFill>
                  <a:srgbClr val="FF0000"/>
                </a:solidFill>
              </a:rPr>
              <a:t> </a:t>
            </a:r>
            <a:r>
              <a:rPr lang="en-US" altLang="zh-CN" b="1" dirty="0">
                <a:solidFill>
                  <a:srgbClr val="FF0000"/>
                </a:solidFill>
              </a:rPr>
              <a:t>Our goal is to investigate How boundary conditions influence shale imbibition dynamics?</a:t>
            </a:r>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CD92DBC3-D22A-457A-A8D2-D5D4FD637777}" type="slidenum">
              <a:rPr lang="zh-CN" altLang="en-US" smtClean="0"/>
              <a:t>2</a:t>
            </a:fld>
            <a:endParaRPr lang="zh-CN" altLang="en-US"/>
          </a:p>
        </p:txBody>
      </p:sp>
    </p:spTree>
    <p:extLst>
      <p:ext uri="{BB962C8B-B14F-4D97-AF65-F5344CB8AC3E}">
        <p14:creationId xmlns:p14="http://schemas.microsoft.com/office/powerpoint/2010/main" val="37727600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this study, we conduct five sets of imbibition experiments with NMR technology to investigate imbibition dynamics of five models including ASO, TSO, OSO, HSO and TEC.  Longmaxi parallel shales are handled with nonmagnetic polytetrafluoroethylene </a:t>
            </a:r>
            <a:r>
              <a:rPr lang="zh-CN" altLang="en-US" dirty="0"/>
              <a:t>（</a:t>
            </a:r>
            <a:r>
              <a:rPr lang="en-US" altLang="zh-CN" dirty="0"/>
              <a:t>PTFE</a:t>
            </a:r>
            <a:r>
              <a:rPr lang="zh-CN" altLang="en-US" dirty="0"/>
              <a:t>）</a:t>
            </a:r>
            <a:r>
              <a:rPr lang="en-US" altLang="zh-CN" dirty="0"/>
              <a:t>to get the corresponding boundaries.</a:t>
            </a:r>
            <a:r>
              <a:rPr lang="zh-CN" altLang="en-US" dirty="0"/>
              <a:t>  </a:t>
            </a:r>
            <a:r>
              <a:rPr lang="en-US" altLang="zh-CN" dirty="0"/>
              <a:t>NMR parameters of imbibition experiments are listed in the table.</a:t>
            </a:r>
          </a:p>
          <a:p>
            <a:endParaRPr lang="zh-CN" altLang="en-US" dirty="0"/>
          </a:p>
        </p:txBody>
      </p:sp>
      <p:sp>
        <p:nvSpPr>
          <p:cNvPr id="4" name="灯片编号占位符 3"/>
          <p:cNvSpPr>
            <a:spLocks noGrp="1"/>
          </p:cNvSpPr>
          <p:nvPr>
            <p:ph type="sldNum" sz="quarter" idx="5"/>
          </p:nvPr>
        </p:nvSpPr>
        <p:spPr/>
        <p:txBody>
          <a:bodyPr/>
          <a:lstStyle/>
          <a:p>
            <a:fld id="{CD92DBC3-D22A-457A-A8D2-D5D4FD637777}" type="slidenum">
              <a:rPr lang="zh-CN" altLang="en-US" smtClean="0"/>
              <a:t>3</a:t>
            </a:fld>
            <a:endParaRPr lang="zh-CN" altLang="en-US"/>
          </a:p>
        </p:txBody>
      </p:sp>
    </p:spTree>
    <p:extLst>
      <p:ext uri="{BB962C8B-B14F-4D97-AF65-F5344CB8AC3E}">
        <p14:creationId xmlns:p14="http://schemas.microsoft.com/office/powerpoint/2010/main" val="2108684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According to changes of T2 curves</a:t>
            </a:r>
            <a:r>
              <a:rPr lang="zh-CN" altLang="en-US" dirty="0"/>
              <a:t>， </a:t>
            </a:r>
            <a:r>
              <a:rPr lang="en-US" altLang="zh-CN" dirty="0"/>
              <a:t>five imbibition cases can be divided into two categories</a:t>
            </a:r>
            <a:r>
              <a:rPr lang="zh-CN" altLang="en-US" dirty="0"/>
              <a:t>：</a:t>
            </a:r>
            <a:r>
              <a:rPr lang="en-US" altLang="zh-CN" dirty="0"/>
              <a:t>Ⅰ (ASO, HSO,TEC ) ,which illustrates faster imbibition rates, and  </a:t>
            </a:r>
            <a:r>
              <a:rPr lang="en-US" altLang="zh-CN" dirty="0" err="1"/>
              <a:t>and</a:t>
            </a:r>
            <a:r>
              <a:rPr lang="en-US" altLang="zh-CN" dirty="0"/>
              <a:t> Ⅱ (TSO,OSO )</a:t>
            </a:r>
            <a:r>
              <a:rPr lang="zh-CN" altLang="en-US" dirty="0"/>
              <a:t>， </a:t>
            </a:r>
            <a:r>
              <a:rPr lang="en-US" altLang="zh-CN" dirty="0"/>
              <a:t>which illustrates slower imbibition.</a:t>
            </a:r>
          </a:p>
          <a:p>
            <a:endParaRPr lang="zh-CN" altLang="en-US" dirty="0"/>
          </a:p>
        </p:txBody>
      </p:sp>
      <p:sp>
        <p:nvSpPr>
          <p:cNvPr id="4" name="灯片编号占位符 3"/>
          <p:cNvSpPr>
            <a:spLocks noGrp="1"/>
          </p:cNvSpPr>
          <p:nvPr>
            <p:ph type="sldNum" sz="quarter" idx="5"/>
          </p:nvPr>
        </p:nvSpPr>
        <p:spPr/>
        <p:txBody>
          <a:bodyPr/>
          <a:lstStyle/>
          <a:p>
            <a:fld id="{CD92DBC3-D22A-457A-A8D2-D5D4FD637777}" type="slidenum">
              <a:rPr lang="zh-CN" altLang="en-US" smtClean="0"/>
              <a:t>4</a:t>
            </a:fld>
            <a:endParaRPr lang="zh-CN" altLang="en-US"/>
          </a:p>
        </p:txBody>
      </p:sp>
    </p:spTree>
    <p:extLst>
      <p:ext uri="{BB962C8B-B14F-4D97-AF65-F5344CB8AC3E}">
        <p14:creationId xmlns:p14="http://schemas.microsoft.com/office/powerpoint/2010/main" val="1258083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Traditional imbibition models such as Lucas-Washburn model and Handy model are not suitable for imbibition dynamic analysis of unconventional tight rocks. </a:t>
            </a:r>
          </a:p>
          <a:p>
            <a:r>
              <a:rPr lang="en-US" altLang="zh-CN" dirty="0"/>
              <a:t>In our study, we use the double logarithmic imbibition curves combined with the piecewise linear fitting method to compare the five imbibition dynamics. </a:t>
            </a:r>
          </a:p>
          <a:p>
            <a:r>
              <a:rPr lang="en-US" altLang="zh-CN" dirty="0"/>
              <a:t>It should be noted that  different imbibition stages and diffusion stages are divided in each imbibition curve. </a:t>
            </a:r>
          </a:p>
          <a:p>
            <a:r>
              <a:rPr lang="en-US" altLang="zh-CN" dirty="0"/>
              <a:t>Meanwhile, the fit slope n is the imbibition index or diffusion index, which is an importance parameter for imbibition dynamic analysis. </a:t>
            </a:r>
          </a:p>
          <a:p>
            <a:r>
              <a:rPr lang="en-US" altLang="zh-CN" dirty="0"/>
              <a:t>Based on the comparisons of imbibition/ diffusion indexes corresponding to five imbibition curves, we can know that ASO</a:t>
            </a:r>
            <a:r>
              <a:rPr lang="zh-CN" altLang="en-US" dirty="0"/>
              <a:t>、</a:t>
            </a:r>
            <a:r>
              <a:rPr lang="en-US" altLang="zh-CN" dirty="0"/>
              <a:t>HSO and TEC have similar imbibition dynamics</a:t>
            </a:r>
            <a:r>
              <a:rPr lang="zh-CN" altLang="en-US" dirty="0"/>
              <a:t>，</a:t>
            </a:r>
            <a:r>
              <a:rPr lang="en-US" altLang="zh-CN" dirty="0"/>
              <a:t>and these imbibition curves can be divided into one imbibition stages and two diffusion stages</a:t>
            </a:r>
            <a:r>
              <a:rPr lang="zh-CN" altLang="en-US" dirty="0"/>
              <a:t>：</a:t>
            </a:r>
            <a:r>
              <a:rPr lang="en-US" altLang="zh-CN" dirty="0"/>
              <a:t>imbibition stage (ni1), diffusion stage 2 (ni2), and diffusion stage 3 (ni3). </a:t>
            </a:r>
          </a:p>
          <a:p>
            <a:r>
              <a:rPr lang="en-US" altLang="zh-CN" dirty="0"/>
              <a:t>While for TSO, it can be divided into</a:t>
            </a:r>
            <a:r>
              <a:rPr lang="zh-CN" altLang="en-US" dirty="0"/>
              <a:t>：</a:t>
            </a:r>
            <a:r>
              <a:rPr lang="en-US" altLang="zh-CN" dirty="0"/>
              <a:t>imbibition stage 1 (ni1), imbibition stage 2 (ni2), imbibition stage 3 (ni3), and diffusion stage 4 (ni4). </a:t>
            </a:r>
          </a:p>
          <a:p>
            <a:r>
              <a:rPr lang="en-US" altLang="zh-CN" dirty="0"/>
              <a:t>For OSO, it can be divided</a:t>
            </a:r>
            <a:r>
              <a:rPr lang="zh-CN" altLang="en-US" dirty="0"/>
              <a:t>：</a:t>
            </a:r>
            <a:r>
              <a:rPr lang="en-US" altLang="zh-CN" dirty="0"/>
              <a:t>imbibition stage 1 (ni1), imbibition stage 2 (ni2), imbibition stage 3 (ni3), and imbibition stage 4 (ni4).</a:t>
            </a:r>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CD92DBC3-D22A-457A-A8D2-D5D4FD637777}" type="slidenum">
              <a:rPr lang="zh-CN" altLang="en-US" smtClean="0"/>
              <a:t>5</a:t>
            </a:fld>
            <a:endParaRPr lang="zh-CN" altLang="en-US"/>
          </a:p>
        </p:txBody>
      </p:sp>
    </p:spTree>
    <p:extLst>
      <p:ext uri="{BB962C8B-B14F-4D97-AF65-F5344CB8AC3E}">
        <p14:creationId xmlns:p14="http://schemas.microsoft.com/office/powerpoint/2010/main" val="3987488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schematic diagrams of imbibition patterns for five imbibition cases are established to illustrate the imbibition processes. These five imbibitions can also be divided into two categories as T2 curves.</a:t>
            </a:r>
          </a:p>
          <a:p>
            <a:r>
              <a:rPr lang="en-US" altLang="zh-CN" dirty="0"/>
              <a:t>On one hand</a:t>
            </a:r>
            <a:r>
              <a:rPr lang="zh-CN" altLang="en-US" dirty="0"/>
              <a:t>，</a:t>
            </a:r>
            <a:r>
              <a:rPr lang="en-US" altLang="zh-CN" dirty="0"/>
              <a:t>XXXX   On the other </a:t>
            </a:r>
            <a:r>
              <a:rPr lang="en-US" altLang="zh-CN" dirty="0" err="1"/>
              <a:t>handXXXX</a:t>
            </a:r>
            <a:endParaRPr lang="en-US" altLang="zh-CN" dirty="0"/>
          </a:p>
          <a:p>
            <a:endParaRPr lang="en-US" altLang="zh-CN" dirty="0"/>
          </a:p>
          <a:p>
            <a:endParaRPr lang="zh-CN" altLang="en-US" dirty="0"/>
          </a:p>
        </p:txBody>
      </p:sp>
      <p:sp>
        <p:nvSpPr>
          <p:cNvPr id="4" name="灯片编号占位符 3"/>
          <p:cNvSpPr>
            <a:spLocks noGrp="1"/>
          </p:cNvSpPr>
          <p:nvPr>
            <p:ph type="sldNum" sz="quarter" idx="5"/>
          </p:nvPr>
        </p:nvSpPr>
        <p:spPr/>
        <p:txBody>
          <a:bodyPr/>
          <a:lstStyle/>
          <a:p>
            <a:fld id="{CD92DBC3-D22A-457A-A8D2-D5D4FD637777}" type="slidenum">
              <a:rPr lang="zh-CN" altLang="en-US" smtClean="0"/>
              <a:t>6</a:t>
            </a:fld>
            <a:endParaRPr lang="zh-CN" altLang="en-US"/>
          </a:p>
        </p:txBody>
      </p:sp>
    </p:spTree>
    <p:extLst>
      <p:ext uri="{BB962C8B-B14F-4D97-AF65-F5344CB8AC3E}">
        <p14:creationId xmlns:p14="http://schemas.microsoft.com/office/powerpoint/2010/main" val="464714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39F3FD-9325-F009-3555-3A4F9E2BE19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4C7514A-40EE-6262-28E4-761E1C5FA0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6111DFF-7822-8680-CF8D-9506D191F5BB}"/>
              </a:ext>
            </a:extLst>
          </p:cNvPr>
          <p:cNvSpPr>
            <a:spLocks noGrp="1"/>
          </p:cNvSpPr>
          <p:nvPr>
            <p:ph type="dt" sz="half" idx="10"/>
          </p:nvPr>
        </p:nvSpPr>
        <p:spPr/>
        <p:txBody>
          <a:bodyPr/>
          <a:lstStyle/>
          <a:p>
            <a:fld id="{9FBBEBF8-B0EA-486F-BA94-B9AB1E4C807D}" type="datetimeFigureOut">
              <a:rPr lang="zh-CN" altLang="en-US" smtClean="0"/>
              <a:t>2022/5/23</a:t>
            </a:fld>
            <a:endParaRPr lang="zh-CN" altLang="en-US"/>
          </a:p>
        </p:txBody>
      </p:sp>
      <p:sp>
        <p:nvSpPr>
          <p:cNvPr id="5" name="页脚占位符 4">
            <a:extLst>
              <a:ext uri="{FF2B5EF4-FFF2-40B4-BE49-F238E27FC236}">
                <a16:creationId xmlns:a16="http://schemas.microsoft.com/office/drawing/2014/main" id="{CF9BF0CF-E3A0-5A8F-0DCE-EB2D48FC94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F9332C5-2F0E-AFC9-90AA-9C3896EF0073}"/>
              </a:ext>
            </a:extLst>
          </p:cNvPr>
          <p:cNvSpPr>
            <a:spLocks noGrp="1"/>
          </p:cNvSpPr>
          <p:nvPr>
            <p:ph type="sldNum" sz="quarter" idx="12"/>
          </p:nvPr>
        </p:nvSpPr>
        <p:spPr/>
        <p:txBody>
          <a:bodyPr/>
          <a:lstStyle/>
          <a:p>
            <a:fld id="{6CF2C4FE-CD3A-4463-A0ED-BB96805CF1D3}" type="slidenum">
              <a:rPr lang="zh-CN" altLang="en-US" smtClean="0"/>
              <a:t>‹#›</a:t>
            </a:fld>
            <a:endParaRPr lang="zh-CN" altLang="en-US"/>
          </a:p>
        </p:txBody>
      </p:sp>
    </p:spTree>
    <p:extLst>
      <p:ext uri="{BB962C8B-B14F-4D97-AF65-F5344CB8AC3E}">
        <p14:creationId xmlns:p14="http://schemas.microsoft.com/office/powerpoint/2010/main" val="2061264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90C042-61E1-3699-8780-31A0776B633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9F9B1FB-9D0B-89FE-8A3F-943D619AAF3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292EB84-8750-327F-2FBB-06CC09B382A3}"/>
              </a:ext>
            </a:extLst>
          </p:cNvPr>
          <p:cNvSpPr>
            <a:spLocks noGrp="1"/>
          </p:cNvSpPr>
          <p:nvPr>
            <p:ph type="dt" sz="half" idx="10"/>
          </p:nvPr>
        </p:nvSpPr>
        <p:spPr/>
        <p:txBody>
          <a:bodyPr/>
          <a:lstStyle/>
          <a:p>
            <a:fld id="{9FBBEBF8-B0EA-486F-BA94-B9AB1E4C807D}" type="datetimeFigureOut">
              <a:rPr lang="zh-CN" altLang="en-US" smtClean="0"/>
              <a:t>2022/5/23</a:t>
            </a:fld>
            <a:endParaRPr lang="zh-CN" altLang="en-US"/>
          </a:p>
        </p:txBody>
      </p:sp>
      <p:sp>
        <p:nvSpPr>
          <p:cNvPr id="5" name="页脚占位符 4">
            <a:extLst>
              <a:ext uri="{FF2B5EF4-FFF2-40B4-BE49-F238E27FC236}">
                <a16:creationId xmlns:a16="http://schemas.microsoft.com/office/drawing/2014/main" id="{FF7FCEE4-C189-E6DB-B713-26B3423A9E3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B1D29F-164A-91DA-A1F4-807CE780F8CC}"/>
              </a:ext>
            </a:extLst>
          </p:cNvPr>
          <p:cNvSpPr>
            <a:spLocks noGrp="1"/>
          </p:cNvSpPr>
          <p:nvPr>
            <p:ph type="sldNum" sz="quarter" idx="12"/>
          </p:nvPr>
        </p:nvSpPr>
        <p:spPr/>
        <p:txBody>
          <a:bodyPr/>
          <a:lstStyle/>
          <a:p>
            <a:fld id="{6CF2C4FE-CD3A-4463-A0ED-BB96805CF1D3}" type="slidenum">
              <a:rPr lang="zh-CN" altLang="en-US" smtClean="0"/>
              <a:t>‹#›</a:t>
            </a:fld>
            <a:endParaRPr lang="zh-CN" altLang="en-US"/>
          </a:p>
        </p:txBody>
      </p:sp>
    </p:spTree>
    <p:extLst>
      <p:ext uri="{BB962C8B-B14F-4D97-AF65-F5344CB8AC3E}">
        <p14:creationId xmlns:p14="http://schemas.microsoft.com/office/powerpoint/2010/main" val="12742133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CC49FF2-6F84-0B71-4C80-EAD3C0D21D7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060A30E-6293-5466-736A-4B703E40085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B1B80EC-480D-7974-0CFB-C10C5D663EC7}"/>
              </a:ext>
            </a:extLst>
          </p:cNvPr>
          <p:cNvSpPr>
            <a:spLocks noGrp="1"/>
          </p:cNvSpPr>
          <p:nvPr>
            <p:ph type="dt" sz="half" idx="10"/>
          </p:nvPr>
        </p:nvSpPr>
        <p:spPr/>
        <p:txBody>
          <a:bodyPr/>
          <a:lstStyle/>
          <a:p>
            <a:fld id="{9FBBEBF8-B0EA-486F-BA94-B9AB1E4C807D}" type="datetimeFigureOut">
              <a:rPr lang="zh-CN" altLang="en-US" smtClean="0"/>
              <a:t>2022/5/23</a:t>
            </a:fld>
            <a:endParaRPr lang="zh-CN" altLang="en-US"/>
          </a:p>
        </p:txBody>
      </p:sp>
      <p:sp>
        <p:nvSpPr>
          <p:cNvPr id="5" name="页脚占位符 4">
            <a:extLst>
              <a:ext uri="{FF2B5EF4-FFF2-40B4-BE49-F238E27FC236}">
                <a16:creationId xmlns:a16="http://schemas.microsoft.com/office/drawing/2014/main" id="{782D0B21-D8C5-42CC-EFA3-80994CEA378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7DCD723-E25F-775D-FDF5-4F412BCA1EBE}"/>
              </a:ext>
            </a:extLst>
          </p:cNvPr>
          <p:cNvSpPr>
            <a:spLocks noGrp="1"/>
          </p:cNvSpPr>
          <p:nvPr>
            <p:ph type="sldNum" sz="quarter" idx="12"/>
          </p:nvPr>
        </p:nvSpPr>
        <p:spPr/>
        <p:txBody>
          <a:bodyPr/>
          <a:lstStyle/>
          <a:p>
            <a:fld id="{6CF2C4FE-CD3A-4463-A0ED-BB96805CF1D3}" type="slidenum">
              <a:rPr lang="zh-CN" altLang="en-US" smtClean="0"/>
              <a:t>‹#›</a:t>
            </a:fld>
            <a:endParaRPr lang="zh-CN" altLang="en-US"/>
          </a:p>
        </p:txBody>
      </p:sp>
    </p:spTree>
    <p:extLst>
      <p:ext uri="{BB962C8B-B14F-4D97-AF65-F5344CB8AC3E}">
        <p14:creationId xmlns:p14="http://schemas.microsoft.com/office/powerpoint/2010/main" val="13571335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9" name="Bildplatzhalter 8"/>
          <p:cNvSpPr>
            <a:spLocks noGrp="1"/>
          </p:cNvSpPr>
          <p:nvPr>
            <p:ph type="pic" sz="quarter" idx="13"/>
          </p:nvPr>
        </p:nvSpPr>
        <p:spPr bwMode="auto">
          <a:xfrm>
            <a:off x="0" y="2723950"/>
            <a:ext cx="12204000" cy="4140000"/>
          </a:xfrm>
        </p:spPr>
        <p:txBody>
          <a:bodyPr/>
          <a:lstStyle>
            <a:lvl1pPr marL="0" indent="0">
              <a:buNone/>
              <a:defRPr/>
            </a:lvl1pPr>
          </a:lstStyle>
          <a:p>
            <a:r>
              <a:rPr lang="en-US"/>
              <a:t>Click icon to add picture</a:t>
            </a:r>
            <a:endParaRPr lang="en-GB" dirty="0"/>
          </a:p>
        </p:txBody>
      </p:sp>
      <p:sp>
        <p:nvSpPr>
          <p:cNvPr id="10" name="Rechteck 9"/>
          <p:cNvSpPr/>
          <p:nvPr userDrawn="1"/>
        </p:nvSpPr>
        <p:spPr bwMode="ltGray">
          <a:xfrm>
            <a:off x="0" y="1376413"/>
            <a:ext cx="12192000" cy="134753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el 1"/>
          <p:cNvSpPr>
            <a:spLocks noGrp="1"/>
          </p:cNvSpPr>
          <p:nvPr>
            <p:ph type="ctrTitle" hasCustomPrompt="1"/>
          </p:nvPr>
        </p:nvSpPr>
        <p:spPr bwMode="white">
          <a:xfrm>
            <a:off x="407988" y="1549666"/>
            <a:ext cx="11376024" cy="612759"/>
          </a:xfrm>
        </p:spPr>
        <p:txBody>
          <a:bodyPr anchor="b">
            <a:noAutofit/>
          </a:bodyPr>
          <a:lstStyle>
            <a:lvl1pPr algn="l">
              <a:defRPr sz="3200">
                <a:solidFill>
                  <a:schemeClr val="bg1"/>
                </a:solidFill>
              </a:defRPr>
            </a:lvl1pPr>
          </a:lstStyle>
          <a:p>
            <a:r>
              <a:rPr lang="en-GB" dirty="0"/>
              <a:t>Enter presentation title</a:t>
            </a:r>
          </a:p>
        </p:txBody>
      </p:sp>
      <p:sp>
        <p:nvSpPr>
          <p:cNvPr id="3" name="Untertitel 2"/>
          <p:cNvSpPr>
            <a:spLocks noGrp="1"/>
          </p:cNvSpPr>
          <p:nvPr>
            <p:ph type="subTitle" idx="1" hasCustomPrompt="1"/>
          </p:nvPr>
        </p:nvSpPr>
        <p:spPr bwMode="white">
          <a:xfrm>
            <a:off x="407987" y="2257760"/>
            <a:ext cx="11376025" cy="293470"/>
          </a:xfrm>
        </p:spPr>
        <p:txBody>
          <a:bodyPr>
            <a:noAutofit/>
          </a:bodyPr>
          <a:lstStyle>
            <a:lvl1pPr marL="0" indent="0" algn="l">
              <a:buNone/>
              <a:defRPr sz="1800" baseline="0">
                <a:solidFill>
                  <a:schemeClr val="bg1"/>
                </a:solidFill>
                <a:latin typeface="Source Sans Pro Semibold" panose="020B06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Enter presentation subtitle</a:t>
            </a:r>
          </a:p>
        </p:txBody>
      </p:sp>
    </p:spTree>
    <p:extLst>
      <p:ext uri="{BB962C8B-B14F-4D97-AF65-F5344CB8AC3E}">
        <p14:creationId xmlns:p14="http://schemas.microsoft.com/office/powerpoint/2010/main" val="39696385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10" name="标题 1">
            <a:extLst>
              <a:ext uri="{FF2B5EF4-FFF2-40B4-BE49-F238E27FC236}">
                <a16:creationId xmlns:a16="http://schemas.microsoft.com/office/drawing/2014/main" id="{DC89E5CC-817B-45FF-A893-9F9716DC660D}"/>
              </a:ext>
            </a:extLst>
          </p:cNvPr>
          <p:cNvSpPr txBox="1">
            <a:spLocks/>
          </p:cNvSpPr>
          <p:nvPr userDrawn="1"/>
        </p:nvSpPr>
        <p:spPr>
          <a:xfrm>
            <a:off x="937098" y="304800"/>
            <a:ext cx="10638953" cy="755650"/>
          </a:xfrm>
          <a:prstGeom prst="rect">
            <a:avLst/>
          </a:prstGeom>
        </p:spPr>
        <p:txBody>
          <a:bodyPr/>
          <a:lstStyle>
            <a:lvl1pPr algn="l" rtl="0" eaLnBrk="1" fontAlgn="base" hangingPunct="1">
              <a:spcBef>
                <a:spcPct val="0"/>
              </a:spcBef>
              <a:spcAft>
                <a:spcPct val="0"/>
              </a:spcAft>
              <a:defRPr kumimoji="1" sz="3800">
                <a:solidFill>
                  <a:srgbClr val="FF0000"/>
                </a:solidFill>
                <a:latin typeface="+mj-lt"/>
                <a:ea typeface="+mj-ea"/>
                <a:cs typeface="+mj-cs"/>
              </a:defRPr>
            </a:lvl1pPr>
            <a:lvl2pPr algn="l" rtl="0" eaLnBrk="1" fontAlgn="base" hangingPunct="1">
              <a:spcBef>
                <a:spcPct val="0"/>
              </a:spcBef>
              <a:spcAft>
                <a:spcPct val="0"/>
              </a:spcAft>
              <a:defRPr kumimoji="1" sz="3800">
                <a:solidFill>
                  <a:schemeClr val="tx2"/>
                </a:solidFill>
                <a:latin typeface="Verdana" charset="0"/>
                <a:ea typeface="宋体" charset="0"/>
                <a:cs typeface="宋体" charset="0"/>
              </a:defRPr>
            </a:lvl2pPr>
            <a:lvl3pPr algn="l" rtl="0" eaLnBrk="1" fontAlgn="base" hangingPunct="1">
              <a:spcBef>
                <a:spcPct val="0"/>
              </a:spcBef>
              <a:spcAft>
                <a:spcPct val="0"/>
              </a:spcAft>
              <a:defRPr kumimoji="1" sz="3800">
                <a:solidFill>
                  <a:schemeClr val="tx2"/>
                </a:solidFill>
                <a:latin typeface="Verdana" charset="0"/>
                <a:ea typeface="宋体" charset="0"/>
                <a:cs typeface="宋体" charset="0"/>
              </a:defRPr>
            </a:lvl3pPr>
            <a:lvl4pPr algn="l" rtl="0" eaLnBrk="1" fontAlgn="base" hangingPunct="1">
              <a:spcBef>
                <a:spcPct val="0"/>
              </a:spcBef>
              <a:spcAft>
                <a:spcPct val="0"/>
              </a:spcAft>
              <a:defRPr kumimoji="1" sz="3800">
                <a:solidFill>
                  <a:schemeClr val="tx2"/>
                </a:solidFill>
                <a:latin typeface="Verdana" charset="0"/>
                <a:ea typeface="宋体" charset="0"/>
                <a:cs typeface="宋体" charset="0"/>
              </a:defRPr>
            </a:lvl4pPr>
            <a:lvl5pPr algn="l" rtl="0" eaLnBrk="1" fontAlgn="base" hangingPunct="1">
              <a:spcBef>
                <a:spcPct val="0"/>
              </a:spcBef>
              <a:spcAft>
                <a:spcPct val="0"/>
              </a:spcAft>
              <a:defRPr kumimoji="1" sz="3800">
                <a:solidFill>
                  <a:schemeClr val="tx2"/>
                </a:solidFill>
                <a:latin typeface="Verdana" charset="0"/>
                <a:ea typeface="宋体" charset="0"/>
                <a:cs typeface="宋体" charset="0"/>
              </a:defRPr>
            </a:lvl5pPr>
            <a:lvl6pPr marL="457200" algn="l" rtl="0" eaLnBrk="1" fontAlgn="base" hangingPunct="1">
              <a:spcBef>
                <a:spcPct val="0"/>
              </a:spcBef>
              <a:spcAft>
                <a:spcPct val="0"/>
              </a:spcAft>
              <a:defRPr sz="3800">
                <a:solidFill>
                  <a:schemeClr val="tx2"/>
                </a:solidFill>
                <a:latin typeface="Verdana" charset="0"/>
                <a:ea typeface="宋体" charset="0"/>
                <a:cs typeface="宋体" charset="0"/>
              </a:defRPr>
            </a:lvl6pPr>
            <a:lvl7pPr marL="914400" algn="l" rtl="0" eaLnBrk="1" fontAlgn="base" hangingPunct="1">
              <a:spcBef>
                <a:spcPct val="0"/>
              </a:spcBef>
              <a:spcAft>
                <a:spcPct val="0"/>
              </a:spcAft>
              <a:defRPr sz="3800">
                <a:solidFill>
                  <a:schemeClr val="tx2"/>
                </a:solidFill>
                <a:latin typeface="Verdana" charset="0"/>
                <a:ea typeface="宋体" charset="0"/>
                <a:cs typeface="宋体" charset="0"/>
              </a:defRPr>
            </a:lvl7pPr>
            <a:lvl8pPr marL="1371600" algn="l" rtl="0" eaLnBrk="1" fontAlgn="base" hangingPunct="1">
              <a:spcBef>
                <a:spcPct val="0"/>
              </a:spcBef>
              <a:spcAft>
                <a:spcPct val="0"/>
              </a:spcAft>
              <a:defRPr sz="3800">
                <a:solidFill>
                  <a:schemeClr val="tx2"/>
                </a:solidFill>
                <a:latin typeface="Verdana" charset="0"/>
                <a:ea typeface="宋体" charset="0"/>
                <a:cs typeface="宋体" charset="0"/>
              </a:defRPr>
            </a:lvl8pPr>
            <a:lvl9pPr marL="1828800" algn="l" rtl="0" eaLnBrk="1" fontAlgn="base" hangingPunct="1">
              <a:spcBef>
                <a:spcPct val="0"/>
              </a:spcBef>
              <a:spcAft>
                <a:spcPct val="0"/>
              </a:spcAft>
              <a:defRPr sz="3800">
                <a:solidFill>
                  <a:schemeClr val="tx2"/>
                </a:solidFill>
                <a:latin typeface="Verdana" charset="0"/>
                <a:ea typeface="宋体" charset="0"/>
                <a:cs typeface="宋体"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zh-CN" altLang="en-US" sz="3800" b="0" i="0" u="none" strike="noStrike" kern="0" cap="none" spc="0" normalizeH="0" baseline="0" noProof="0" dirty="0">
              <a:ln>
                <a:noFill/>
              </a:ln>
              <a:solidFill>
                <a:srgbClr val="FF0000"/>
              </a:solidFill>
              <a:effectLst/>
              <a:uLnTx/>
              <a:uFillTx/>
              <a:latin typeface="Arial" panose="020B0604020202020204" pitchFamily="34" charset="0"/>
              <a:ea typeface="黑体" panose="02010609060101010101" pitchFamily="49" charset="-122"/>
              <a:cs typeface="Arial" panose="020B0604020202020204" pitchFamily="34" charset="0"/>
            </a:endParaRPr>
          </a:p>
        </p:txBody>
      </p:sp>
      <p:pic>
        <p:nvPicPr>
          <p:cNvPr id="4" name="图片 3">
            <a:extLst>
              <a:ext uri="{FF2B5EF4-FFF2-40B4-BE49-F238E27FC236}">
                <a16:creationId xmlns:a16="http://schemas.microsoft.com/office/drawing/2014/main" id="{86BBD44F-8F96-F47F-8D80-50F7C3A029A5}"/>
              </a:ext>
            </a:extLst>
          </p:cNvPr>
          <p:cNvPicPr>
            <a:picLocks noChangeAspect="1"/>
          </p:cNvPicPr>
          <p:nvPr userDrawn="1"/>
        </p:nvPicPr>
        <p:blipFill>
          <a:blip r:embed="rId2"/>
          <a:stretch>
            <a:fillRect/>
          </a:stretch>
        </p:blipFill>
        <p:spPr>
          <a:xfrm>
            <a:off x="332509" y="304800"/>
            <a:ext cx="2419569" cy="755650"/>
          </a:xfrm>
          <a:prstGeom prst="rect">
            <a:avLst/>
          </a:prstGeom>
        </p:spPr>
      </p:pic>
      <p:pic>
        <p:nvPicPr>
          <p:cNvPr id="7" name="图片 6">
            <a:extLst>
              <a:ext uri="{FF2B5EF4-FFF2-40B4-BE49-F238E27FC236}">
                <a16:creationId xmlns:a16="http://schemas.microsoft.com/office/drawing/2014/main" id="{C173973A-814C-DB30-D021-4EC877A592EF}"/>
              </a:ext>
            </a:extLst>
          </p:cNvPr>
          <p:cNvPicPr>
            <a:picLocks noChangeAspect="1"/>
          </p:cNvPicPr>
          <p:nvPr userDrawn="1"/>
        </p:nvPicPr>
        <p:blipFill>
          <a:blip r:embed="rId3"/>
          <a:stretch>
            <a:fillRect/>
          </a:stretch>
        </p:blipFill>
        <p:spPr>
          <a:xfrm>
            <a:off x="332509" y="5968059"/>
            <a:ext cx="11526982" cy="390525"/>
          </a:xfrm>
          <a:prstGeom prst="rect">
            <a:avLst/>
          </a:prstGeom>
        </p:spPr>
      </p:pic>
      <p:pic>
        <p:nvPicPr>
          <p:cNvPr id="11" name="图片 10">
            <a:extLst>
              <a:ext uri="{FF2B5EF4-FFF2-40B4-BE49-F238E27FC236}">
                <a16:creationId xmlns:a16="http://schemas.microsoft.com/office/drawing/2014/main" id="{FA8F0B3A-3F2D-F61C-9070-1191DB7FD578}"/>
              </a:ext>
            </a:extLst>
          </p:cNvPr>
          <p:cNvPicPr>
            <a:picLocks noChangeAspect="1"/>
          </p:cNvPicPr>
          <p:nvPr userDrawn="1"/>
        </p:nvPicPr>
        <p:blipFill>
          <a:blip r:embed="rId4"/>
          <a:stretch>
            <a:fillRect/>
          </a:stretch>
        </p:blipFill>
        <p:spPr>
          <a:xfrm>
            <a:off x="9391648" y="6024566"/>
            <a:ext cx="2687463" cy="776031"/>
          </a:xfrm>
          <a:prstGeom prst="rect">
            <a:avLst/>
          </a:prstGeom>
        </p:spPr>
      </p:pic>
      <p:sp>
        <p:nvSpPr>
          <p:cNvPr id="12" name="矩形 11">
            <a:extLst>
              <a:ext uri="{FF2B5EF4-FFF2-40B4-BE49-F238E27FC236}">
                <a16:creationId xmlns:a16="http://schemas.microsoft.com/office/drawing/2014/main" id="{4CDBDD7F-6531-6350-36AF-4F34E192F890}"/>
              </a:ext>
            </a:extLst>
          </p:cNvPr>
          <p:cNvSpPr/>
          <p:nvPr userDrawn="1"/>
        </p:nvSpPr>
        <p:spPr>
          <a:xfrm>
            <a:off x="838200" y="1011144"/>
            <a:ext cx="10515600" cy="57600"/>
          </a:xfrm>
          <a:prstGeom prst="rect">
            <a:avLst/>
          </a:prstGeom>
          <a:gradFill>
            <a:gsLst>
              <a:gs pos="0">
                <a:srgbClr val="FFFFFF"/>
              </a:gs>
              <a:gs pos="100000">
                <a:srgbClr val="1373B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D19E755A-3CD0-7E1A-03BD-7BA756B2A228}"/>
              </a:ext>
            </a:extLst>
          </p:cNvPr>
          <p:cNvSpPr/>
          <p:nvPr userDrawn="1"/>
        </p:nvSpPr>
        <p:spPr>
          <a:xfrm>
            <a:off x="838200" y="6032860"/>
            <a:ext cx="10515600" cy="57600"/>
          </a:xfrm>
          <a:prstGeom prst="rect">
            <a:avLst/>
          </a:prstGeom>
          <a:gradFill>
            <a:gsLst>
              <a:gs pos="0">
                <a:srgbClr val="FFFFFF"/>
              </a:gs>
              <a:gs pos="100000">
                <a:srgbClr val="1373B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2730797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30DD288F-92D0-F5F8-1FE7-B9C382435141}"/>
              </a:ext>
            </a:extLst>
          </p:cNvPr>
          <p:cNvPicPr>
            <a:picLocks noChangeAspect="1"/>
          </p:cNvPicPr>
          <p:nvPr userDrawn="1"/>
        </p:nvPicPr>
        <p:blipFill>
          <a:blip r:embed="rId2"/>
          <a:stretch>
            <a:fillRect/>
          </a:stretch>
        </p:blipFill>
        <p:spPr>
          <a:xfrm>
            <a:off x="332509" y="5968059"/>
            <a:ext cx="11526982" cy="390525"/>
          </a:xfrm>
          <a:prstGeom prst="rect">
            <a:avLst/>
          </a:prstGeom>
        </p:spPr>
      </p:pic>
      <p:pic>
        <p:nvPicPr>
          <p:cNvPr id="10" name="图片 9">
            <a:extLst>
              <a:ext uri="{FF2B5EF4-FFF2-40B4-BE49-F238E27FC236}">
                <a16:creationId xmlns:a16="http://schemas.microsoft.com/office/drawing/2014/main" id="{369223F5-B9BD-8D08-0139-0DAA5B5659D8}"/>
              </a:ext>
            </a:extLst>
          </p:cNvPr>
          <p:cNvPicPr>
            <a:picLocks noChangeAspect="1"/>
          </p:cNvPicPr>
          <p:nvPr userDrawn="1"/>
        </p:nvPicPr>
        <p:blipFill>
          <a:blip r:embed="rId3"/>
          <a:stretch>
            <a:fillRect/>
          </a:stretch>
        </p:blipFill>
        <p:spPr>
          <a:xfrm>
            <a:off x="332509" y="304800"/>
            <a:ext cx="2419569" cy="755650"/>
          </a:xfrm>
          <a:prstGeom prst="rect">
            <a:avLst/>
          </a:prstGeom>
        </p:spPr>
      </p:pic>
      <p:sp>
        <p:nvSpPr>
          <p:cNvPr id="6" name="矩形 5">
            <a:extLst>
              <a:ext uri="{FF2B5EF4-FFF2-40B4-BE49-F238E27FC236}">
                <a16:creationId xmlns:a16="http://schemas.microsoft.com/office/drawing/2014/main" id="{5F310878-6F0C-DC48-1169-7AA69D143318}"/>
              </a:ext>
            </a:extLst>
          </p:cNvPr>
          <p:cNvSpPr/>
          <p:nvPr userDrawn="1"/>
        </p:nvSpPr>
        <p:spPr>
          <a:xfrm>
            <a:off x="838200" y="1011144"/>
            <a:ext cx="10515600" cy="57600"/>
          </a:xfrm>
          <a:prstGeom prst="rect">
            <a:avLst/>
          </a:prstGeom>
          <a:gradFill>
            <a:gsLst>
              <a:gs pos="0">
                <a:srgbClr val="FFFFFF"/>
              </a:gs>
              <a:gs pos="100000">
                <a:srgbClr val="1373B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A74ABEE1-A385-84C2-63CB-10EA460242CC}"/>
              </a:ext>
            </a:extLst>
          </p:cNvPr>
          <p:cNvPicPr>
            <a:picLocks noChangeAspect="1"/>
          </p:cNvPicPr>
          <p:nvPr userDrawn="1"/>
        </p:nvPicPr>
        <p:blipFill>
          <a:blip r:embed="rId4"/>
          <a:stretch>
            <a:fillRect/>
          </a:stretch>
        </p:blipFill>
        <p:spPr>
          <a:xfrm>
            <a:off x="9391648" y="6024566"/>
            <a:ext cx="2687463" cy="776031"/>
          </a:xfrm>
          <a:prstGeom prst="rect">
            <a:avLst/>
          </a:prstGeom>
        </p:spPr>
      </p:pic>
      <p:sp>
        <p:nvSpPr>
          <p:cNvPr id="9" name="矩形 8">
            <a:extLst>
              <a:ext uri="{FF2B5EF4-FFF2-40B4-BE49-F238E27FC236}">
                <a16:creationId xmlns:a16="http://schemas.microsoft.com/office/drawing/2014/main" id="{823EF1D5-C382-99F0-E969-DA10B46394EB}"/>
              </a:ext>
            </a:extLst>
          </p:cNvPr>
          <p:cNvSpPr/>
          <p:nvPr userDrawn="1"/>
        </p:nvSpPr>
        <p:spPr>
          <a:xfrm>
            <a:off x="838200" y="6032860"/>
            <a:ext cx="10515600" cy="57600"/>
          </a:xfrm>
          <a:prstGeom prst="rect">
            <a:avLst/>
          </a:prstGeom>
          <a:gradFill>
            <a:gsLst>
              <a:gs pos="0">
                <a:srgbClr val="FFFFFF"/>
              </a:gs>
              <a:gs pos="100000">
                <a:srgbClr val="1373B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12017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F8AE59D-A111-E4DC-3D8D-839B50A7C029}"/>
              </a:ext>
            </a:extLst>
          </p:cNvPr>
          <p:cNvPicPr>
            <a:picLocks noChangeAspect="1"/>
          </p:cNvPicPr>
          <p:nvPr userDrawn="1"/>
        </p:nvPicPr>
        <p:blipFill>
          <a:blip r:embed="rId2"/>
          <a:stretch>
            <a:fillRect/>
          </a:stretch>
        </p:blipFill>
        <p:spPr>
          <a:xfrm>
            <a:off x="332509" y="5968059"/>
            <a:ext cx="11526982" cy="390525"/>
          </a:xfrm>
          <a:prstGeom prst="rect">
            <a:avLst/>
          </a:prstGeom>
        </p:spPr>
      </p:pic>
      <p:pic>
        <p:nvPicPr>
          <p:cNvPr id="11" name="图片 10">
            <a:extLst>
              <a:ext uri="{FF2B5EF4-FFF2-40B4-BE49-F238E27FC236}">
                <a16:creationId xmlns:a16="http://schemas.microsoft.com/office/drawing/2014/main" id="{632E30D2-8B11-FA88-6EB9-6ACF5855E105}"/>
              </a:ext>
            </a:extLst>
          </p:cNvPr>
          <p:cNvPicPr>
            <a:picLocks noChangeAspect="1"/>
          </p:cNvPicPr>
          <p:nvPr userDrawn="1"/>
        </p:nvPicPr>
        <p:blipFill>
          <a:blip r:embed="rId3"/>
          <a:stretch>
            <a:fillRect/>
          </a:stretch>
        </p:blipFill>
        <p:spPr>
          <a:xfrm>
            <a:off x="332509" y="304800"/>
            <a:ext cx="2419569" cy="755650"/>
          </a:xfrm>
          <a:prstGeom prst="rect">
            <a:avLst/>
          </a:prstGeom>
        </p:spPr>
      </p:pic>
      <p:sp>
        <p:nvSpPr>
          <p:cNvPr id="4" name="灯片编号占位符 3">
            <a:extLst>
              <a:ext uri="{FF2B5EF4-FFF2-40B4-BE49-F238E27FC236}">
                <a16:creationId xmlns:a16="http://schemas.microsoft.com/office/drawing/2014/main" id="{BDDAB740-EB4F-4689-AAA0-EE86B684844B}"/>
              </a:ext>
            </a:extLst>
          </p:cNvPr>
          <p:cNvSpPr>
            <a:spLocks noGrp="1"/>
          </p:cNvSpPr>
          <p:nvPr>
            <p:ph type="sldNum" sz="quarter" idx="12"/>
          </p:nvPr>
        </p:nvSpPr>
        <p:spPr/>
        <p:txBody>
          <a:bodyPr/>
          <a:lstStyle/>
          <a:p>
            <a:fld id="{E3C806A9-44B5-4798-8AA1-81C4C19F74AC}" type="slidenum">
              <a:rPr lang="zh-CN" altLang="en-US" smtClean="0"/>
              <a:t>‹#›</a:t>
            </a:fld>
            <a:endParaRPr lang="zh-CN" altLang="en-US"/>
          </a:p>
        </p:txBody>
      </p:sp>
      <p:sp>
        <p:nvSpPr>
          <p:cNvPr id="5" name="矩形 4">
            <a:extLst>
              <a:ext uri="{FF2B5EF4-FFF2-40B4-BE49-F238E27FC236}">
                <a16:creationId xmlns:a16="http://schemas.microsoft.com/office/drawing/2014/main" id="{98BD5BFF-5CCD-552B-11F5-A6668D7F1ABC}"/>
              </a:ext>
            </a:extLst>
          </p:cNvPr>
          <p:cNvSpPr/>
          <p:nvPr userDrawn="1"/>
        </p:nvSpPr>
        <p:spPr>
          <a:xfrm>
            <a:off x="838200" y="1011144"/>
            <a:ext cx="10515600" cy="57600"/>
          </a:xfrm>
          <a:prstGeom prst="rect">
            <a:avLst/>
          </a:prstGeom>
          <a:gradFill>
            <a:gsLst>
              <a:gs pos="0">
                <a:srgbClr val="FFFFFF"/>
              </a:gs>
              <a:gs pos="100000">
                <a:srgbClr val="1373B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a:extLst>
              <a:ext uri="{FF2B5EF4-FFF2-40B4-BE49-F238E27FC236}">
                <a16:creationId xmlns:a16="http://schemas.microsoft.com/office/drawing/2014/main" id="{B42CD86F-7C0C-F042-51E9-40F4A3AF49F8}"/>
              </a:ext>
            </a:extLst>
          </p:cNvPr>
          <p:cNvPicPr>
            <a:picLocks noChangeAspect="1"/>
          </p:cNvPicPr>
          <p:nvPr userDrawn="1"/>
        </p:nvPicPr>
        <p:blipFill>
          <a:blip r:embed="rId4"/>
          <a:stretch>
            <a:fillRect/>
          </a:stretch>
        </p:blipFill>
        <p:spPr>
          <a:xfrm>
            <a:off x="9391648" y="6024566"/>
            <a:ext cx="2687463" cy="776031"/>
          </a:xfrm>
          <a:prstGeom prst="rect">
            <a:avLst/>
          </a:prstGeom>
        </p:spPr>
      </p:pic>
      <p:sp>
        <p:nvSpPr>
          <p:cNvPr id="8" name="矩形 7">
            <a:extLst>
              <a:ext uri="{FF2B5EF4-FFF2-40B4-BE49-F238E27FC236}">
                <a16:creationId xmlns:a16="http://schemas.microsoft.com/office/drawing/2014/main" id="{9538C0A4-8C33-C7F0-C162-0C93E89C4A26}"/>
              </a:ext>
            </a:extLst>
          </p:cNvPr>
          <p:cNvSpPr/>
          <p:nvPr userDrawn="1"/>
        </p:nvSpPr>
        <p:spPr>
          <a:xfrm>
            <a:off x="838200" y="6032860"/>
            <a:ext cx="10515600" cy="57600"/>
          </a:xfrm>
          <a:prstGeom prst="rect">
            <a:avLst/>
          </a:prstGeom>
          <a:gradFill>
            <a:gsLst>
              <a:gs pos="0">
                <a:srgbClr val="FFFFFF"/>
              </a:gs>
              <a:gs pos="100000">
                <a:srgbClr val="1373BA"/>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08719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B0706D-E70F-D6D8-D458-F35B4CD643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58AFB49-F59B-BF5D-BBF5-282A42679514}"/>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BF47202-8DFA-3093-922E-A86244868D75}"/>
              </a:ext>
            </a:extLst>
          </p:cNvPr>
          <p:cNvSpPr>
            <a:spLocks noGrp="1"/>
          </p:cNvSpPr>
          <p:nvPr>
            <p:ph type="dt" sz="half" idx="10"/>
          </p:nvPr>
        </p:nvSpPr>
        <p:spPr/>
        <p:txBody>
          <a:bodyPr/>
          <a:lstStyle/>
          <a:p>
            <a:fld id="{9FBBEBF8-B0EA-486F-BA94-B9AB1E4C807D}" type="datetimeFigureOut">
              <a:rPr lang="zh-CN" altLang="en-US" smtClean="0"/>
              <a:t>2022/5/23</a:t>
            </a:fld>
            <a:endParaRPr lang="zh-CN" altLang="en-US"/>
          </a:p>
        </p:txBody>
      </p:sp>
      <p:sp>
        <p:nvSpPr>
          <p:cNvPr id="5" name="页脚占位符 4">
            <a:extLst>
              <a:ext uri="{FF2B5EF4-FFF2-40B4-BE49-F238E27FC236}">
                <a16:creationId xmlns:a16="http://schemas.microsoft.com/office/drawing/2014/main" id="{BD1E1E41-3556-3BBF-3286-C51B3CDE22C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6D83EE6-F0F3-3082-B170-D789BCD4B008}"/>
              </a:ext>
            </a:extLst>
          </p:cNvPr>
          <p:cNvSpPr>
            <a:spLocks noGrp="1"/>
          </p:cNvSpPr>
          <p:nvPr>
            <p:ph type="sldNum" sz="quarter" idx="12"/>
          </p:nvPr>
        </p:nvSpPr>
        <p:spPr/>
        <p:txBody>
          <a:bodyPr/>
          <a:lstStyle/>
          <a:p>
            <a:fld id="{6CF2C4FE-CD3A-4463-A0ED-BB96805CF1D3}" type="slidenum">
              <a:rPr lang="zh-CN" altLang="en-US" smtClean="0"/>
              <a:t>‹#›</a:t>
            </a:fld>
            <a:endParaRPr lang="zh-CN" altLang="en-US"/>
          </a:p>
        </p:txBody>
      </p:sp>
    </p:spTree>
    <p:extLst>
      <p:ext uri="{BB962C8B-B14F-4D97-AF65-F5344CB8AC3E}">
        <p14:creationId xmlns:p14="http://schemas.microsoft.com/office/powerpoint/2010/main" val="3145891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AC9942-7188-01AA-7D88-C02FB4BAE8BD}"/>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E445490-E7BE-7C28-4FF4-638171C52A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550822F4-D219-9BE4-911B-9035DD192C3D}"/>
              </a:ext>
            </a:extLst>
          </p:cNvPr>
          <p:cNvSpPr>
            <a:spLocks noGrp="1"/>
          </p:cNvSpPr>
          <p:nvPr>
            <p:ph type="dt" sz="half" idx="10"/>
          </p:nvPr>
        </p:nvSpPr>
        <p:spPr/>
        <p:txBody>
          <a:bodyPr/>
          <a:lstStyle/>
          <a:p>
            <a:fld id="{9FBBEBF8-B0EA-486F-BA94-B9AB1E4C807D}" type="datetimeFigureOut">
              <a:rPr lang="zh-CN" altLang="en-US" smtClean="0"/>
              <a:t>2022/5/23</a:t>
            </a:fld>
            <a:endParaRPr lang="zh-CN" altLang="en-US"/>
          </a:p>
        </p:txBody>
      </p:sp>
      <p:sp>
        <p:nvSpPr>
          <p:cNvPr id="5" name="页脚占位符 4">
            <a:extLst>
              <a:ext uri="{FF2B5EF4-FFF2-40B4-BE49-F238E27FC236}">
                <a16:creationId xmlns:a16="http://schemas.microsoft.com/office/drawing/2014/main" id="{80D09CB7-25E0-6971-E204-B38EA84483F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C31DD38-2CBD-4644-0DA9-913651FD3AF3}"/>
              </a:ext>
            </a:extLst>
          </p:cNvPr>
          <p:cNvSpPr>
            <a:spLocks noGrp="1"/>
          </p:cNvSpPr>
          <p:nvPr>
            <p:ph type="sldNum" sz="quarter" idx="12"/>
          </p:nvPr>
        </p:nvSpPr>
        <p:spPr/>
        <p:txBody>
          <a:bodyPr/>
          <a:lstStyle/>
          <a:p>
            <a:fld id="{6CF2C4FE-CD3A-4463-A0ED-BB96805CF1D3}" type="slidenum">
              <a:rPr lang="zh-CN" altLang="en-US" smtClean="0"/>
              <a:t>‹#›</a:t>
            </a:fld>
            <a:endParaRPr lang="zh-CN" altLang="en-US"/>
          </a:p>
        </p:txBody>
      </p:sp>
    </p:spTree>
    <p:extLst>
      <p:ext uri="{BB962C8B-B14F-4D97-AF65-F5344CB8AC3E}">
        <p14:creationId xmlns:p14="http://schemas.microsoft.com/office/powerpoint/2010/main" val="874823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C04251-AAF6-7152-3CEF-1499A5A7B13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3800BD4-3EF4-08C8-6271-5CCCC996F0AC}"/>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8713F2A-A952-EC33-9C73-9884D50E489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EF1A27B9-D3F6-CD89-237E-4081B68084B3}"/>
              </a:ext>
            </a:extLst>
          </p:cNvPr>
          <p:cNvSpPr>
            <a:spLocks noGrp="1"/>
          </p:cNvSpPr>
          <p:nvPr>
            <p:ph type="dt" sz="half" idx="10"/>
          </p:nvPr>
        </p:nvSpPr>
        <p:spPr/>
        <p:txBody>
          <a:bodyPr/>
          <a:lstStyle/>
          <a:p>
            <a:fld id="{9FBBEBF8-B0EA-486F-BA94-B9AB1E4C807D}" type="datetimeFigureOut">
              <a:rPr lang="zh-CN" altLang="en-US" smtClean="0"/>
              <a:t>2022/5/23</a:t>
            </a:fld>
            <a:endParaRPr lang="zh-CN" altLang="en-US"/>
          </a:p>
        </p:txBody>
      </p:sp>
      <p:sp>
        <p:nvSpPr>
          <p:cNvPr id="6" name="页脚占位符 5">
            <a:extLst>
              <a:ext uri="{FF2B5EF4-FFF2-40B4-BE49-F238E27FC236}">
                <a16:creationId xmlns:a16="http://schemas.microsoft.com/office/drawing/2014/main" id="{E2576805-86F0-DE13-6F50-E368E1FD71C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A832D0B-5688-1BC4-A026-78D56E95DE9F}"/>
              </a:ext>
            </a:extLst>
          </p:cNvPr>
          <p:cNvSpPr>
            <a:spLocks noGrp="1"/>
          </p:cNvSpPr>
          <p:nvPr>
            <p:ph type="sldNum" sz="quarter" idx="12"/>
          </p:nvPr>
        </p:nvSpPr>
        <p:spPr/>
        <p:txBody>
          <a:bodyPr/>
          <a:lstStyle/>
          <a:p>
            <a:fld id="{6CF2C4FE-CD3A-4463-A0ED-BB96805CF1D3}" type="slidenum">
              <a:rPr lang="zh-CN" altLang="en-US" smtClean="0"/>
              <a:t>‹#›</a:t>
            </a:fld>
            <a:endParaRPr lang="zh-CN" altLang="en-US"/>
          </a:p>
        </p:txBody>
      </p:sp>
    </p:spTree>
    <p:extLst>
      <p:ext uri="{BB962C8B-B14F-4D97-AF65-F5344CB8AC3E}">
        <p14:creationId xmlns:p14="http://schemas.microsoft.com/office/powerpoint/2010/main" val="17183360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5216C6-200C-FC82-0922-DF2933C5032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1DD3F89-2082-091A-8E24-755B02BCB2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9EE88F1-25C2-74F1-ED12-A57316CD0FD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FEE1B62D-B27E-6379-2F01-96FE16EF8E9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51B8E735-B361-1885-C756-F5AC13A11B4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864707E-10AF-28F0-E488-C6F58AEA21B8}"/>
              </a:ext>
            </a:extLst>
          </p:cNvPr>
          <p:cNvSpPr>
            <a:spLocks noGrp="1"/>
          </p:cNvSpPr>
          <p:nvPr>
            <p:ph type="dt" sz="half" idx="10"/>
          </p:nvPr>
        </p:nvSpPr>
        <p:spPr/>
        <p:txBody>
          <a:bodyPr/>
          <a:lstStyle/>
          <a:p>
            <a:fld id="{9FBBEBF8-B0EA-486F-BA94-B9AB1E4C807D}" type="datetimeFigureOut">
              <a:rPr lang="zh-CN" altLang="en-US" smtClean="0"/>
              <a:t>2022/5/23</a:t>
            </a:fld>
            <a:endParaRPr lang="zh-CN" altLang="en-US"/>
          </a:p>
        </p:txBody>
      </p:sp>
      <p:sp>
        <p:nvSpPr>
          <p:cNvPr id="8" name="页脚占位符 7">
            <a:extLst>
              <a:ext uri="{FF2B5EF4-FFF2-40B4-BE49-F238E27FC236}">
                <a16:creationId xmlns:a16="http://schemas.microsoft.com/office/drawing/2014/main" id="{D7108D7D-3117-40FC-D1F4-D9FA152F0BF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8A6EF72-F6AC-399D-0AFE-F57C16E1566C}"/>
              </a:ext>
            </a:extLst>
          </p:cNvPr>
          <p:cNvSpPr>
            <a:spLocks noGrp="1"/>
          </p:cNvSpPr>
          <p:nvPr>
            <p:ph type="sldNum" sz="quarter" idx="12"/>
          </p:nvPr>
        </p:nvSpPr>
        <p:spPr/>
        <p:txBody>
          <a:bodyPr/>
          <a:lstStyle/>
          <a:p>
            <a:fld id="{6CF2C4FE-CD3A-4463-A0ED-BB96805CF1D3}" type="slidenum">
              <a:rPr lang="zh-CN" altLang="en-US" smtClean="0"/>
              <a:t>‹#›</a:t>
            </a:fld>
            <a:endParaRPr lang="zh-CN" altLang="en-US"/>
          </a:p>
        </p:txBody>
      </p:sp>
    </p:spTree>
    <p:extLst>
      <p:ext uri="{BB962C8B-B14F-4D97-AF65-F5344CB8AC3E}">
        <p14:creationId xmlns:p14="http://schemas.microsoft.com/office/powerpoint/2010/main" val="1287359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76ED5A-5DF8-FA61-68B9-AD196C3387B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F33F54D-D4A1-966A-A11E-F6A6F31D6782}"/>
              </a:ext>
            </a:extLst>
          </p:cNvPr>
          <p:cNvSpPr>
            <a:spLocks noGrp="1"/>
          </p:cNvSpPr>
          <p:nvPr>
            <p:ph type="dt" sz="half" idx="10"/>
          </p:nvPr>
        </p:nvSpPr>
        <p:spPr/>
        <p:txBody>
          <a:bodyPr/>
          <a:lstStyle/>
          <a:p>
            <a:fld id="{9FBBEBF8-B0EA-486F-BA94-B9AB1E4C807D}" type="datetimeFigureOut">
              <a:rPr lang="zh-CN" altLang="en-US" smtClean="0"/>
              <a:t>2022/5/23</a:t>
            </a:fld>
            <a:endParaRPr lang="zh-CN" altLang="en-US"/>
          </a:p>
        </p:txBody>
      </p:sp>
      <p:sp>
        <p:nvSpPr>
          <p:cNvPr id="4" name="页脚占位符 3">
            <a:extLst>
              <a:ext uri="{FF2B5EF4-FFF2-40B4-BE49-F238E27FC236}">
                <a16:creationId xmlns:a16="http://schemas.microsoft.com/office/drawing/2014/main" id="{AD671EAE-4096-1C90-69E7-6BF2F531380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5D31569F-BFBC-F297-C38C-27329A692B21}"/>
              </a:ext>
            </a:extLst>
          </p:cNvPr>
          <p:cNvSpPr>
            <a:spLocks noGrp="1"/>
          </p:cNvSpPr>
          <p:nvPr>
            <p:ph type="sldNum" sz="quarter" idx="12"/>
          </p:nvPr>
        </p:nvSpPr>
        <p:spPr/>
        <p:txBody>
          <a:bodyPr/>
          <a:lstStyle/>
          <a:p>
            <a:fld id="{6CF2C4FE-CD3A-4463-A0ED-BB96805CF1D3}" type="slidenum">
              <a:rPr lang="zh-CN" altLang="en-US" smtClean="0"/>
              <a:t>‹#›</a:t>
            </a:fld>
            <a:endParaRPr lang="zh-CN" altLang="en-US"/>
          </a:p>
        </p:txBody>
      </p:sp>
    </p:spTree>
    <p:extLst>
      <p:ext uri="{BB962C8B-B14F-4D97-AF65-F5344CB8AC3E}">
        <p14:creationId xmlns:p14="http://schemas.microsoft.com/office/powerpoint/2010/main" val="826919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6BFDAFC-6A49-DAA0-C380-4C79561127ED}"/>
              </a:ext>
            </a:extLst>
          </p:cNvPr>
          <p:cNvSpPr>
            <a:spLocks noGrp="1"/>
          </p:cNvSpPr>
          <p:nvPr>
            <p:ph type="dt" sz="half" idx="10"/>
          </p:nvPr>
        </p:nvSpPr>
        <p:spPr/>
        <p:txBody>
          <a:bodyPr/>
          <a:lstStyle/>
          <a:p>
            <a:fld id="{9FBBEBF8-B0EA-486F-BA94-B9AB1E4C807D}" type="datetimeFigureOut">
              <a:rPr lang="zh-CN" altLang="en-US" smtClean="0"/>
              <a:t>2022/5/23</a:t>
            </a:fld>
            <a:endParaRPr lang="zh-CN" altLang="en-US"/>
          </a:p>
        </p:txBody>
      </p:sp>
      <p:sp>
        <p:nvSpPr>
          <p:cNvPr id="3" name="页脚占位符 2">
            <a:extLst>
              <a:ext uri="{FF2B5EF4-FFF2-40B4-BE49-F238E27FC236}">
                <a16:creationId xmlns:a16="http://schemas.microsoft.com/office/drawing/2014/main" id="{549450C2-59BB-4B92-CCCA-E727B3667B8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6212B5C-CC90-6271-38CE-82154017E616}"/>
              </a:ext>
            </a:extLst>
          </p:cNvPr>
          <p:cNvSpPr>
            <a:spLocks noGrp="1"/>
          </p:cNvSpPr>
          <p:nvPr>
            <p:ph type="sldNum" sz="quarter" idx="12"/>
          </p:nvPr>
        </p:nvSpPr>
        <p:spPr/>
        <p:txBody>
          <a:bodyPr/>
          <a:lstStyle/>
          <a:p>
            <a:fld id="{6CF2C4FE-CD3A-4463-A0ED-BB96805CF1D3}" type="slidenum">
              <a:rPr lang="zh-CN" altLang="en-US" smtClean="0"/>
              <a:t>‹#›</a:t>
            </a:fld>
            <a:endParaRPr lang="zh-CN" altLang="en-US"/>
          </a:p>
        </p:txBody>
      </p:sp>
    </p:spTree>
    <p:extLst>
      <p:ext uri="{BB962C8B-B14F-4D97-AF65-F5344CB8AC3E}">
        <p14:creationId xmlns:p14="http://schemas.microsoft.com/office/powerpoint/2010/main" val="348202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48639F8-3D8B-B83F-0043-9528EDA62F5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2A8D80-EA5C-8F42-B888-4B3D64D6EA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D0AE7C0-0E41-B390-7F52-8FCF86855D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55477C5-A856-5715-1EF6-DFAF3859E7A9}"/>
              </a:ext>
            </a:extLst>
          </p:cNvPr>
          <p:cNvSpPr>
            <a:spLocks noGrp="1"/>
          </p:cNvSpPr>
          <p:nvPr>
            <p:ph type="dt" sz="half" idx="10"/>
          </p:nvPr>
        </p:nvSpPr>
        <p:spPr/>
        <p:txBody>
          <a:bodyPr/>
          <a:lstStyle/>
          <a:p>
            <a:fld id="{9FBBEBF8-B0EA-486F-BA94-B9AB1E4C807D}" type="datetimeFigureOut">
              <a:rPr lang="zh-CN" altLang="en-US" smtClean="0"/>
              <a:t>2022/5/23</a:t>
            </a:fld>
            <a:endParaRPr lang="zh-CN" altLang="en-US"/>
          </a:p>
        </p:txBody>
      </p:sp>
      <p:sp>
        <p:nvSpPr>
          <p:cNvPr id="6" name="页脚占位符 5">
            <a:extLst>
              <a:ext uri="{FF2B5EF4-FFF2-40B4-BE49-F238E27FC236}">
                <a16:creationId xmlns:a16="http://schemas.microsoft.com/office/drawing/2014/main" id="{138DD109-8466-0BF1-39C4-3588C510AE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EE9E581-500A-2F97-094C-1879CC66D678}"/>
              </a:ext>
            </a:extLst>
          </p:cNvPr>
          <p:cNvSpPr>
            <a:spLocks noGrp="1"/>
          </p:cNvSpPr>
          <p:nvPr>
            <p:ph type="sldNum" sz="quarter" idx="12"/>
          </p:nvPr>
        </p:nvSpPr>
        <p:spPr/>
        <p:txBody>
          <a:bodyPr/>
          <a:lstStyle/>
          <a:p>
            <a:fld id="{6CF2C4FE-CD3A-4463-A0ED-BB96805CF1D3}" type="slidenum">
              <a:rPr lang="zh-CN" altLang="en-US" smtClean="0"/>
              <a:t>‹#›</a:t>
            </a:fld>
            <a:endParaRPr lang="zh-CN" altLang="en-US"/>
          </a:p>
        </p:txBody>
      </p:sp>
    </p:spTree>
    <p:extLst>
      <p:ext uri="{BB962C8B-B14F-4D97-AF65-F5344CB8AC3E}">
        <p14:creationId xmlns:p14="http://schemas.microsoft.com/office/powerpoint/2010/main" val="1362206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D265DA-6539-689B-8DB2-0EACEA4417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B5491CD-9835-0FF4-A063-A84580230B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12C234A6-E88B-AA63-70AE-BC1C518555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03561EB-BB9D-8389-2F35-656653A980F1}"/>
              </a:ext>
            </a:extLst>
          </p:cNvPr>
          <p:cNvSpPr>
            <a:spLocks noGrp="1"/>
          </p:cNvSpPr>
          <p:nvPr>
            <p:ph type="dt" sz="half" idx="10"/>
          </p:nvPr>
        </p:nvSpPr>
        <p:spPr/>
        <p:txBody>
          <a:bodyPr/>
          <a:lstStyle/>
          <a:p>
            <a:fld id="{9FBBEBF8-B0EA-486F-BA94-B9AB1E4C807D}" type="datetimeFigureOut">
              <a:rPr lang="zh-CN" altLang="en-US" smtClean="0"/>
              <a:t>2022/5/23</a:t>
            </a:fld>
            <a:endParaRPr lang="zh-CN" altLang="en-US"/>
          </a:p>
        </p:txBody>
      </p:sp>
      <p:sp>
        <p:nvSpPr>
          <p:cNvPr id="6" name="页脚占位符 5">
            <a:extLst>
              <a:ext uri="{FF2B5EF4-FFF2-40B4-BE49-F238E27FC236}">
                <a16:creationId xmlns:a16="http://schemas.microsoft.com/office/drawing/2014/main" id="{E54FC31C-7D62-D668-ADC2-2C929D3A9EB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900B261-BD43-4B18-5D98-C39939208F16}"/>
              </a:ext>
            </a:extLst>
          </p:cNvPr>
          <p:cNvSpPr>
            <a:spLocks noGrp="1"/>
          </p:cNvSpPr>
          <p:nvPr>
            <p:ph type="sldNum" sz="quarter" idx="12"/>
          </p:nvPr>
        </p:nvSpPr>
        <p:spPr/>
        <p:txBody>
          <a:bodyPr/>
          <a:lstStyle/>
          <a:p>
            <a:fld id="{6CF2C4FE-CD3A-4463-A0ED-BB96805CF1D3}" type="slidenum">
              <a:rPr lang="zh-CN" altLang="en-US" smtClean="0"/>
              <a:t>‹#›</a:t>
            </a:fld>
            <a:endParaRPr lang="zh-CN" altLang="en-US"/>
          </a:p>
        </p:txBody>
      </p:sp>
    </p:spTree>
    <p:extLst>
      <p:ext uri="{BB962C8B-B14F-4D97-AF65-F5344CB8AC3E}">
        <p14:creationId xmlns:p14="http://schemas.microsoft.com/office/powerpoint/2010/main" val="2574602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5E6B472-BBDC-97E4-B33C-1C96EF1B10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4DD53A6-002F-2492-E998-D2E523A757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F5ED2E5-34D8-0FFB-BA0C-FC9123F3A6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BBEBF8-B0EA-486F-BA94-B9AB1E4C807D}" type="datetimeFigureOut">
              <a:rPr lang="zh-CN" altLang="en-US" smtClean="0"/>
              <a:t>2022/5/23</a:t>
            </a:fld>
            <a:endParaRPr lang="zh-CN" altLang="en-US"/>
          </a:p>
        </p:txBody>
      </p:sp>
      <p:sp>
        <p:nvSpPr>
          <p:cNvPr id="5" name="页脚占位符 4">
            <a:extLst>
              <a:ext uri="{FF2B5EF4-FFF2-40B4-BE49-F238E27FC236}">
                <a16:creationId xmlns:a16="http://schemas.microsoft.com/office/drawing/2014/main" id="{B301F357-B1F9-953A-4F21-7AE06D0ABF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2A0A961-6222-4B53-16D7-843CFAEE0F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F2C4FE-CD3A-4463-A0ED-BB96805CF1D3}" type="slidenum">
              <a:rPr lang="zh-CN" altLang="en-US" smtClean="0"/>
              <a:t>‹#›</a:t>
            </a:fld>
            <a:endParaRPr lang="zh-CN" altLang="en-US"/>
          </a:p>
        </p:txBody>
      </p:sp>
    </p:spTree>
    <p:extLst>
      <p:ext uri="{BB962C8B-B14F-4D97-AF65-F5344CB8AC3E}">
        <p14:creationId xmlns:p14="http://schemas.microsoft.com/office/powerpoint/2010/main" val="765509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07987" y="1332186"/>
            <a:ext cx="8532813" cy="820064"/>
          </a:xfrm>
          <a:prstGeom prst="rect">
            <a:avLst/>
          </a:prstGeom>
        </p:spPr>
        <p:txBody>
          <a:bodyPr vert="horz" lIns="0" tIns="0" rIns="0" bIns="0" rtlCol="0" anchor="b" anchorCtr="0">
            <a:noAutofit/>
          </a:bodyPr>
          <a:lstStyle/>
          <a:p>
            <a:r>
              <a:rPr lang="en-GB" dirty="0" err="1"/>
              <a:t>Titelmasterformat</a:t>
            </a:r>
            <a:r>
              <a:rPr lang="en-GB" dirty="0"/>
              <a:t> </a:t>
            </a:r>
            <a:r>
              <a:rPr lang="en-GB" dirty="0" err="1"/>
              <a:t>durch</a:t>
            </a:r>
            <a:r>
              <a:rPr lang="en-GB" dirty="0"/>
              <a:t> </a:t>
            </a:r>
            <a:r>
              <a:rPr lang="en-GB" dirty="0" err="1"/>
              <a:t>Klicken</a:t>
            </a:r>
            <a:r>
              <a:rPr lang="en-GB" dirty="0"/>
              <a:t> </a:t>
            </a:r>
            <a:r>
              <a:rPr lang="en-GB" dirty="0" err="1"/>
              <a:t>bearbeiten</a:t>
            </a:r>
            <a:endParaRPr lang="en-GB" dirty="0"/>
          </a:p>
        </p:txBody>
      </p:sp>
      <p:sp>
        <p:nvSpPr>
          <p:cNvPr id="3" name="Textplatzhalter 2"/>
          <p:cNvSpPr>
            <a:spLocks noGrp="1"/>
          </p:cNvSpPr>
          <p:nvPr>
            <p:ph type="body" idx="1"/>
          </p:nvPr>
        </p:nvSpPr>
        <p:spPr>
          <a:xfrm>
            <a:off x="407987" y="2276475"/>
            <a:ext cx="8532813" cy="3673475"/>
          </a:xfrm>
          <a:prstGeom prst="rect">
            <a:avLst/>
          </a:prstGeom>
        </p:spPr>
        <p:txBody>
          <a:bodyPr vert="horz" lIns="0" tIns="0" rIns="0" bIns="0" rtlCol="0">
            <a:noAutofit/>
          </a:bodyPr>
          <a:lstStyle/>
          <a:p>
            <a:pPr lvl="0"/>
            <a:r>
              <a:rPr lang="en-GB" dirty="0" err="1"/>
              <a:t>Formatvorlagen</a:t>
            </a:r>
            <a:r>
              <a:rPr lang="en-GB" dirty="0"/>
              <a:t> des </a:t>
            </a:r>
            <a:r>
              <a:rPr lang="en-GB" dirty="0" err="1"/>
              <a:t>Textmasters</a:t>
            </a:r>
            <a:r>
              <a:rPr lang="en-GB" dirty="0"/>
              <a:t> </a:t>
            </a:r>
            <a:r>
              <a:rPr lang="en-GB" dirty="0" err="1"/>
              <a:t>bearbeiten</a:t>
            </a:r>
            <a:endParaRPr lang="en-GB" dirty="0"/>
          </a:p>
          <a:p>
            <a:pPr lvl="1"/>
            <a:r>
              <a:rPr lang="en-GB" dirty="0" err="1"/>
              <a:t>Zweite</a:t>
            </a:r>
            <a:r>
              <a:rPr lang="en-GB" dirty="0"/>
              <a:t> </a:t>
            </a:r>
            <a:r>
              <a:rPr lang="en-GB" dirty="0" err="1"/>
              <a:t>Ebene</a:t>
            </a:r>
            <a:endParaRPr lang="en-GB" dirty="0"/>
          </a:p>
          <a:p>
            <a:pPr lvl="2"/>
            <a:r>
              <a:rPr lang="en-GB" dirty="0" err="1"/>
              <a:t>Dritte</a:t>
            </a:r>
            <a:r>
              <a:rPr lang="en-GB" dirty="0"/>
              <a:t> </a:t>
            </a:r>
            <a:r>
              <a:rPr lang="en-GB" dirty="0" err="1"/>
              <a:t>Ebene</a:t>
            </a:r>
            <a:endParaRPr lang="en-GB" dirty="0"/>
          </a:p>
          <a:p>
            <a:pPr lvl="3"/>
            <a:r>
              <a:rPr lang="en-GB" dirty="0" err="1"/>
              <a:t>Vierte</a:t>
            </a:r>
            <a:r>
              <a:rPr lang="en-GB" dirty="0"/>
              <a:t> </a:t>
            </a:r>
            <a:r>
              <a:rPr lang="en-GB" dirty="0" err="1"/>
              <a:t>Ebene</a:t>
            </a:r>
            <a:endParaRPr lang="en-GB" dirty="0"/>
          </a:p>
          <a:p>
            <a:pPr lvl="4"/>
            <a:r>
              <a:rPr lang="en-GB" dirty="0" err="1"/>
              <a:t>Fünfte</a:t>
            </a:r>
            <a:r>
              <a:rPr lang="en-GB" dirty="0"/>
              <a:t> </a:t>
            </a:r>
            <a:r>
              <a:rPr lang="en-GB" dirty="0" err="1"/>
              <a:t>Ebene</a:t>
            </a:r>
            <a:endParaRPr lang="en-GB" dirty="0"/>
          </a:p>
        </p:txBody>
      </p:sp>
      <p:sp>
        <p:nvSpPr>
          <p:cNvPr id="4" name="Datumsplatzhalter 3"/>
          <p:cNvSpPr>
            <a:spLocks noGrp="1"/>
          </p:cNvSpPr>
          <p:nvPr>
            <p:ph type="dt" sz="half" idx="2"/>
          </p:nvPr>
        </p:nvSpPr>
        <p:spPr>
          <a:xfrm>
            <a:off x="407989" y="6422400"/>
            <a:ext cx="720000" cy="365125"/>
          </a:xfrm>
          <a:prstGeom prst="rect">
            <a:avLst/>
          </a:prstGeom>
        </p:spPr>
        <p:txBody>
          <a:bodyPr vert="horz" lIns="0" tIns="0" rIns="0" bIns="0" rtlCol="0" anchor="t" anchorCtr="0"/>
          <a:lstStyle>
            <a:lvl1pPr algn="l">
              <a:defRPr sz="1050">
                <a:solidFill>
                  <a:schemeClr val="tx1"/>
                </a:solidFill>
              </a:defRPr>
            </a:lvl1pPr>
          </a:lstStyle>
          <a:p>
            <a:fld id="{92E6224B-7FC1-4EF6-AE2E-597C0E52638E}" type="datetime1">
              <a:rPr lang="en-GB" smtClean="0"/>
              <a:t>23/05/2022</a:t>
            </a:fld>
            <a:endParaRPr lang="en-GB" dirty="0"/>
          </a:p>
        </p:txBody>
      </p:sp>
      <p:sp>
        <p:nvSpPr>
          <p:cNvPr id="5" name="Fußzeilenplatzhalter 4"/>
          <p:cNvSpPr>
            <a:spLocks noGrp="1"/>
          </p:cNvSpPr>
          <p:nvPr>
            <p:ph type="ftr" sz="quarter" idx="3"/>
          </p:nvPr>
        </p:nvSpPr>
        <p:spPr>
          <a:xfrm>
            <a:off x="1139614" y="6422400"/>
            <a:ext cx="7801186" cy="365125"/>
          </a:xfrm>
          <a:prstGeom prst="rect">
            <a:avLst/>
          </a:prstGeom>
        </p:spPr>
        <p:txBody>
          <a:bodyPr vert="horz" lIns="0" tIns="0" rIns="0" bIns="0" rtlCol="0" anchor="t" anchorCtr="0"/>
          <a:lstStyle>
            <a:lvl1pPr algn="l">
              <a:defRPr sz="1050">
                <a:solidFill>
                  <a:schemeClr val="tx1"/>
                </a:solidFill>
              </a:defRPr>
            </a:lvl1pPr>
          </a:lstStyle>
          <a:p>
            <a:r>
              <a:rPr lang="en-GB" dirty="0"/>
              <a:t>Template for traditional presentations with font Source Sans Pro, version 1.5</a:t>
            </a:r>
          </a:p>
        </p:txBody>
      </p:sp>
      <p:sp>
        <p:nvSpPr>
          <p:cNvPr id="6" name="Foliennummernplatzhalter 5"/>
          <p:cNvSpPr>
            <a:spLocks noGrp="1"/>
          </p:cNvSpPr>
          <p:nvPr>
            <p:ph type="sldNum" sz="quarter" idx="4"/>
          </p:nvPr>
        </p:nvSpPr>
        <p:spPr>
          <a:xfrm>
            <a:off x="10956013" y="6422400"/>
            <a:ext cx="828000" cy="365125"/>
          </a:xfrm>
          <a:prstGeom prst="rect">
            <a:avLst/>
          </a:prstGeom>
        </p:spPr>
        <p:txBody>
          <a:bodyPr vert="horz" lIns="0" tIns="0" rIns="0" bIns="0" rtlCol="0" anchor="t" anchorCtr="0"/>
          <a:lstStyle>
            <a:lvl1pPr algn="r">
              <a:defRPr sz="1050">
                <a:solidFill>
                  <a:schemeClr val="tx1"/>
                </a:solidFill>
              </a:defRPr>
            </a:lvl1pPr>
          </a:lstStyle>
          <a:p>
            <a:r>
              <a:rPr lang="en-GB" dirty="0"/>
              <a:t>Page </a:t>
            </a:r>
            <a:fld id="{05A5AE1F-4813-4D0A-B870-8FB3219A4125}" type="slidenum">
              <a:rPr lang="en-GB" smtClean="0"/>
              <a:pPr/>
              <a:t>‹#›</a:t>
            </a:fld>
            <a:endParaRPr lang="en-GB" dirty="0"/>
          </a:p>
        </p:txBody>
      </p:sp>
      <p:cxnSp>
        <p:nvCxnSpPr>
          <p:cNvPr id="11" name="Gerader Verbinder 10"/>
          <p:cNvCxnSpPr/>
          <p:nvPr userDrawn="1"/>
        </p:nvCxnSpPr>
        <p:spPr>
          <a:xfrm>
            <a:off x="407987" y="6165850"/>
            <a:ext cx="113760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Grafik 8"/>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black">
          <a:xfrm>
            <a:off x="407987" y="404813"/>
            <a:ext cx="2246381" cy="612649"/>
          </a:xfrm>
          <a:prstGeom prst="rect">
            <a:avLst/>
          </a:prstGeom>
        </p:spPr>
      </p:pic>
    </p:spTree>
    <p:extLst>
      <p:ext uri="{BB962C8B-B14F-4D97-AF65-F5344CB8AC3E}">
        <p14:creationId xmlns:p14="http://schemas.microsoft.com/office/powerpoint/2010/main" val="35611565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hf hdr="0"/>
  <p:txStyles>
    <p:titleStyle>
      <a:lvl1pPr algn="l" defTabSz="914400" rtl="0" eaLnBrk="1" latinLnBrk="0" hangingPunct="1">
        <a:lnSpc>
          <a:spcPct val="90000"/>
        </a:lnSpc>
        <a:spcBef>
          <a:spcPct val="0"/>
        </a:spcBef>
        <a:buNone/>
        <a:defRPr sz="2800" kern="1200">
          <a:solidFill>
            <a:schemeClr val="accent1"/>
          </a:solidFill>
          <a:latin typeface="+mj-lt"/>
          <a:ea typeface="+mj-ea"/>
          <a:cs typeface="+mj-cs"/>
        </a:defRPr>
      </a:lvl1pPr>
    </p:titleStyle>
    <p:bodyStyle>
      <a:lvl1pPr marL="182563" indent="-182563" algn="l" defTabSz="914400" rtl="0" eaLnBrk="1" latinLnBrk="0" hangingPunct="1">
        <a:lnSpc>
          <a:spcPct val="95000"/>
        </a:lnSpc>
        <a:spcBef>
          <a:spcPts val="1000"/>
        </a:spcBef>
        <a:buClr>
          <a:schemeClr val="accent1"/>
        </a:buClr>
        <a:buFont typeface="Arial" panose="020B0604020202020204" pitchFamily="34" charset="0"/>
        <a:buChar char="•"/>
        <a:defRPr sz="2200" kern="1200">
          <a:solidFill>
            <a:schemeClr val="tx1"/>
          </a:solidFill>
          <a:latin typeface="+mn-lt"/>
          <a:ea typeface="+mn-ea"/>
          <a:cs typeface="+mn-cs"/>
        </a:defRPr>
      </a:lvl1pPr>
      <a:lvl2pPr marL="361950" indent="-179388" algn="l" defTabSz="914400" rtl="0" eaLnBrk="1" latinLnBrk="0" hangingPunct="1">
        <a:lnSpc>
          <a:spcPct val="95000"/>
        </a:lnSpc>
        <a:spcBef>
          <a:spcPts val="500"/>
        </a:spcBef>
        <a:buSzPct val="100000"/>
        <a:buFont typeface="Calibri" panose="020F0502020204030204" pitchFamily="34" charset="0"/>
        <a:buChar char="◦"/>
        <a:defRPr sz="2200" kern="1200">
          <a:solidFill>
            <a:schemeClr val="tx1"/>
          </a:solidFill>
          <a:latin typeface="+mn-lt"/>
          <a:ea typeface="+mn-ea"/>
          <a:cs typeface="+mn-cs"/>
        </a:defRPr>
      </a:lvl2pPr>
      <a:lvl3pPr marL="539750" indent="-184150" algn="l" defTabSz="914400" rtl="0" eaLnBrk="1" latinLnBrk="0" hangingPunct="1">
        <a:lnSpc>
          <a:spcPct val="95000"/>
        </a:lnSpc>
        <a:spcBef>
          <a:spcPts val="500"/>
        </a:spcBef>
        <a:buFont typeface="Source Sans Pro Light" panose="020B0403030403020204" pitchFamily="34" charset="0"/>
        <a:buChar char="­"/>
        <a:defRPr sz="2000" kern="1200">
          <a:solidFill>
            <a:schemeClr val="tx1"/>
          </a:solidFill>
          <a:latin typeface="+mn-lt"/>
          <a:ea typeface="+mn-ea"/>
          <a:cs typeface="+mn-cs"/>
        </a:defRPr>
      </a:lvl3pPr>
      <a:lvl4pPr marL="722313" indent="-182563" algn="l" defTabSz="914400" rtl="0" eaLnBrk="1" latinLnBrk="0" hangingPunct="1">
        <a:lnSpc>
          <a:spcPct val="95000"/>
        </a:lnSpc>
        <a:spcBef>
          <a:spcPts val="500"/>
        </a:spcBef>
        <a:buFont typeface="Arial" panose="020B0604020202020204" pitchFamily="34" charset="0"/>
        <a:buChar char="•"/>
        <a:defRPr sz="2000" kern="1200">
          <a:solidFill>
            <a:schemeClr val="tx1"/>
          </a:solidFill>
          <a:latin typeface="+mn-lt"/>
          <a:ea typeface="+mn-ea"/>
          <a:cs typeface="+mn-cs"/>
        </a:defRPr>
      </a:lvl4pPr>
      <a:lvl5pPr marL="895350" indent="-173038" algn="l" defTabSz="914400" rtl="0" eaLnBrk="1" latinLnBrk="0" hangingPunct="1">
        <a:lnSpc>
          <a:spcPct val="95000"/>
        </a:lnSpc>
        <a:spcBef>
          <a:spcPts val="500"/>
        </a:spcBef>
        <a:buFont typeface="Source Sans Pro Light" panose="020B0403030403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257">
          <p15:clr>
            <a:srgbClr val="F26B43"/>
          </p15:clr>
        </p15:guide>
        <p15:guide id="4" pos="7423">
          <p15:clr>
            <a:srgbClr val="F26B43"/>
          </p15:clr>
        </p15:guide>
        <p15:guide id="5" orient="horz" pos="255">
          <p15:clr>
            <a:srgbClr val="F26B43"/>
          </p15:clr>
        </p15:guide>
        <p15:guide id="7" orient="horz" pos="1434">
          <p15:clr>
            <a:srgbClr val="F26B43"/>
          </p15:clr>
        </p15:guide>
        <p15:guide id="8" orient="horz" pos="3884">
          <p15:clr>
            <a:srgbClr val="F26B43"/>
          </p15:clr>
        </p15:guide>
        <p15:guide id="9" pos="5632">
          <p15:clr>
            <a:srgbClr val="F26B43"/>
          </p15:clr>
        </p15:guide>
        <p15:guide id="10" orient="horz" pos="1366">
          <p15:clr>
            <a:srgbClr val="F26B43"/>
          </p15:clr>
        </p15:guide>
        <p15:guide id="11" orient="horz" pos="3748">
          <p15:clr>
            <a:srgbClr val="F26B43"/>
          </p15:clr>
        </p15:guide>
        <p15:guide id="12" orient="horz" pos="879">
          <p15:clr>
            <a:srgbClr val="F26B43"/>
          </p15:clr>
        </p15:guide>
        <p15:guide id="13" orient="horz" pos="834">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png"/><Relationship Id="rId3" Type="http://schemas.openxmlformats.org/officeDocument/2006/relationships/image" Target="../media/image11.png"/><Relationship Id="rId7" Type="http://schemas.openxmlformats.org/officeDocument/2006/relationships/image" Target="../media/image24.png"/><Relationship Id="rId12"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3.jpe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11.png"/><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3.png"/><Relationship Id="rId11" Type="http://schemas.openxmlformats.org/officeDocument/2006/relationships/comments" Target="../comments/comment1.xml"/><Relationship Id="rId5" Type="http://schemas.openxmlformats.org/officeDocument/2006/relationships/image" Target="../media/image32.png"/><Relationship Id="rId10" Type="http://schemas.openxmlformats.org/officeDocument/2006/relationships/image" Target="../media/image33.jpeg"/><Relationship Id="rId4" Type="http://schemas.openxmlformats.org/officeDocument/2006/relationships/image" Target="../media/image31.png"/><Relationship Id="rId9" Type="http://schemas.openxmlformats.org/officeDocument/2006/relationships/image" Target="../media/image32.jpe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1.png"/><Relationship Id="rId7"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0.jpeg"/><Relationship Id="rId1" Type="http://schemas.openxmlformats.org/officeDocument/2006/relationships/slideLayout" Target="../slideLayouts/slideLayout13.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a:extLst>
              <a:ext uri="{FF2B5EF4-FFF2-40B4-BE49-F238E27FC236}">
                <a16:creationId xmlns:a16="http://schemas.microsoft.com/office/drawing/2014/main" id="{F2B8BE6A-912C-CCCC-806D-59BA5449812E}"/>
              </a:ext>
            </a:extLst>
          </p:cNvPr>
          <p:cNvSpPr>
            <a:spLocks noGrp="1"/>
          </p:cNvSpPr>
          <p:nvPr>
            <p:ph type="ctrTitle"/>
          </p:nvPr>
        </p:nvSpPr>
        <p:spPr>
          <a:xfrm>
            <a:off x="2085116" y="605997"/>
            <a:ext cx="9144000" cy="2871788"/>
          </a:xfrm>
        </p:spPr>
        <p:txBody>
          <a:bodyPr anchor="ctr">
            <a:normAutofit/>
          </a:bodyPr>
          <a:lstStyle/>
          <a:p>
            <a:pPr algn="ctr">
              <a:lnSpc>
                <a:spcPct val="120000"/>
              </a:lnSpc>
              <a:spcBef>
                <a:spcPts val="1200"/>
              </a:spcBef>
              <a:spcAft>
                <a:spcPts val="300"/>
              </a:spcAft>
            </a:pPr>
            <a:r>
              <a:rPr lang="en-US" altLang="zh-CN" sz="3600" b="1" kern="1400" dirty="0">
                <a:latin typeface="+mn-lt"/>
                <a:ea typeface="+mn-ea"/>
                <a:cs typeface="+mn-ea"/>
                <a:sym typeface="+mn-lt"/>
              </a:rPr>
              <a:t>NMR investigation of boundary condition effects on spontaneous imbibition in shale</a:t>
            </a:r>
            <a:endParaRPr lang="zh-CN" altLang="en-US" sz="3600" dirty="0">
              <a:latin typeface="+mn-lt"/>
              <a:ea typeface="+mn-ea"/>
              <a:cs typeface="+mn-ea"/>
              <a:sym typeface="+mn-lt"/>
            </a:endParaRPr>
          </a:p>
        </p:txBody>
      </p:sp>
      <p:sp>
        <p:nvSpPr>
          <p:cNvPr id="6" name="副标题 2">
            <a:extLst>
              <a:ext uri="{FF2B5EF4-FFF2-40B4-BE49-F238E27FC236}">
                <a16:creationId xmlns:a16="http://schemas.microsoft.com/office/drawing/2014/main" id="{4DA64AE5-A3DB-DC79-5D35-B01FA7D1591A}"/>
              </a:ext>
            </a:extLst>
          </p:cNvPr>
          <p:cNvSpPr>
            <a:spLocks noGrp="1"/>
          </p:cNvSpPr>
          <p:nvPr>
            <p:ph type="subTitle" idx="1"/>
          </p:nvPr>
        </p:nvSpPr>
        <p:spPr>
          <a:xfrm>
            <a:off x="2623688" y="3170674"/>
            <a:ext cx="7293204" cy="1655762"/>
          </a:xfrm>
        </p:spPr>
        <p:txBody>
          <a:bodyPr>
            <a:normAutofit/>
          </a:bodyPr>
          <a:lstStyle/>
          <a:p>
            <a:pPr algn="ctr">
              <a:lnSpc>
                <a:spcPct val="120000"/>
              </a:lnSpc>
            </a:pPr>
            <a:r>
              <a:rPr lang="en-US" altLang="zh-CN" sz="2400" dirty="0">
                <a:solidFill>
                  <a:schemeClr val="tx1"/>
                </a:solidFill>
                <a:cs typeface="+mn-ea"/>
                <a:sym typeface="+mn-lt"/>
              </a:rPr>
              <a:t>Yong Liu</a:t>
            </a:r>
            <a:r>
              <a:rPr lang="en-US" altLang="zh-CN" sz="2400" baseline="30000" dirty="0">
                <a:solidFill>
                  <a:schemeClr val="tx1"/>
                </a:solidFill>
                <a:cs typeface="+mn-ea"/>
                <a:sym typeface="+mn-lt"/>
              </a:rPr>
              <a:t>1,2</a:t>
            </a:r>
            <a:r>
              <a:rPr lang="en-US" altLang="zh-CN" sz="2400" dirty="0">
                <a:solidFill>
                  <a:schemeClr val="tx1"/>
                </a:solidFill>
                <a:cs typeface="+mn-ea"/>
                <a:sym typeface="+mn-lt"/>
              </a:rPr>
              <a:t>, Yanbin Yao</a:t>
            </a:r>
            <a:r>
              <a:rPr lang="en-US" altLang="zh-CN" sz="2400" baseline="30000" dirty="0">
                <a:solidFill>
                  <a:schemeClr val="tx1"/>
                </a:solidFill>
                <a:cs typeface="+mn-ea"/>
                <a:sym typeface="+mn-lt"/>
              </a:rPr>
              <a:t>1</a:t>
            </a:r>
            <a:r>
              <a:rPr lang="en-US" altLang="zh-CN" sz="2400" dirty="0">
                <a:solidFill>
                  <a:schemeClr val="tx1"/>
                </a:solidFill>
                <a:cs typeface="+mn-ea"/>
                <a:sym typeface="+mn-lt"/>
              </a:rPr>
              <a:t>, Chi Zhang</a:t>
            </a:r>
            <a:r>
              <a:rPr lang="en-US" altLang="zh-CN" sz="2400" baseline="30000" dirty="0">
                <a:solidFill>
                  <a:schemeClr val="tx1"/>
                </a:solidFill>
                <a:cs typeface="+mn-ea"/>
                <a:sym typeface="+mn-lt"/>
              </a:rPr>
              <a:t>2</a:t>
            </a:r>
          </a:p>
          <a:p>
            <a:pPr algn="ctr"/>
            <a:r>
              <a:rPr lang="en-US" altLang="zh-CN" sz="2400" baseline="30000" dirty="0">
                <a:solidFill>
                  <a:schemeClr val="tx1"/>
                </a:solidFill>
                <a:cs typeface="+mn-ea"/>
                <a:sym typeface="+mn-lt"/>
              </a:rPr>
              <a:t>1</a:t>
            </a:r>
            <a:r>
              <a:rPr lang="en-US" altLang="zh-CN" sz="2400" dirty="0">
                <a:solidFill>
                  <a:schemeClr val="tx1"/>
                </a:solidFill>
                <a:cs typeface="+mn-ea"/>
                <a:sym typeface="+mn-lt"/>
              </a:rPr>
              <a:t>China University of Geosciences, Beijing</a:t>
            </a:r>
          </a:p>
          <a:p>
            <a:pPr algn="ctr"/>
            <a:r>
              <a:rPr lang="en-US" altLang="zh-CN" sz="2400" baseline="30000" dirty="0">
                <a:solidFill>
                  <a:schemeClr val="tx1"/>
                </a:solidFill>
                <a:cs typeface="+mn-ea"/>
                <a:sym typeface="+mn-lt"/>
              </a:rPr>
              <a:t>2</a:t>
            </a:r>
            <a:r>
              <a:rPr lang="en-US" altLang="zh-CN" sz="2400" dirty="0">
                <a:solidFill>
                  <a:schemeClr val="tx1"/>
                </a:solidFill>
                <a:cs typeface="+mn-ea"/>
                <a:sym typeface="+mn-lt"/>
              </a:rPr>
              <a:t>University of Vienna</a:t>
            </a:r>
          </a:p>
          <a:p>
            <a:pPr algn="ctr"/>
            <a:endParaRPr lang="zh-CN" altLang="en-US" sz="2000" dirty="0">
              <a:solidFill>
                <a:schemeClr val="tx1"/>
              </a:solidFill>
              <a:cs typeface="+mn-ea"/>
              <a:sym typeface="+mn-lt"/>
            </a:endParaRPr>
          </a:p>
        </p:txBody>
      </p:sp>
      <p:sp>
        <p:nvSpPr>
          <p:cNvPr id="8" name="灯片编号占位符 15">
            <a:extLst>
              <a:ext uri="{FF2B5EF4-FFF2-40B4-BE49-F238E27FC236}">
                <a16:creationId xmlns:a16="http://schemas.microsoft.com/office/drawing/2014/main" id="{5D9E06AD-8278-47AB-557A-C5DF8EB4A178}"/>
              </a:ext>
            </a:extLst>
          </p:cNvPr>
          <p:cNvSpPr txBox="1">
            <a:spLocks/>
          </p:cNvSpPr>
          <p:nvPr/>
        </p:nvSpPr>
        <p:spPr>
          <a:xfrm>
            <a:off x="10956013" y="6422400"/>
            <a:ext cx="8280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41E0EE8-7FDB-4FC6-8D9E-3917766ADA3F}" type="slidenum">
              <a:rPr kumimoji="0" lang="zh-CN" altLang="en-US" sz="1200" b="0" i="0" u="none" strike="noStrike" kern="1200" cap="none" spc="0" normalizeH="0" baseline="0" noProof="0" smtClean="0">
                <a:ln>
                  <a:noFill/>
                </a:ln>
                <a:solidFill>
                  <a:prstClr val="black">
                    <a:tint val="75000"/>
                  </a:prstClr>
                </a:solidFill>
                <a:effectLst/>
                <a:uLnTx/>
                <a:uFillTx/>
                <a:latin typeface="Source Sans Pro Light"/>
                <a:ea typeface="+mn-ea"/>
                <a:cs typeface="+mn-cs"/>
                <a:sym typeface="+mn-lt"/>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tint val="75000"/>
                </a:prstClr>
              </a:solidFill>
              <a:effectLst/>
              <a:uLnTx/>
              <a:uFillTx/>
              <a:latin typeface="Source Sans Pro Light"/>
              <a:ea typeface="+mn-ea"/>
              <a:cs typeface="+mn-cs"/>
              <a:sym typeface="+mn-lt"/>
            </a:endParaRPr>
          </a:p>
        </p:txBody>
      </p:sp>
      <p:pic>
        <p:nvPicPr>
          <p:cNvPr id="9" name="图片 8">
            <a:extLst>
              <a:ext uri="{FF2B5EF4-FFF2-40B4-BE49-F238E27FC236}">
                <a16:creationId xmlns:a16="http://schemas.microsoft.com/office/drawing/2014/main" id="{84D7DCD5-3DB9-56BB-A205-D8369A8C3CBE}"/>
              </a:ext>
            </a:extLst>
          </p:cNvPr>
          <p:cNvPicPr>
            <a:picLocks noChangeAspect="1"/>
          </p:cNvPicPr>
          <p:nvPr/>
        </p:nvPicPr>
        <p:blipFill>
          <a:blip r:embed="rId3"/>
          <a:stretch>
            <a:fillRect/>
          </a:stretch>
        </p:blipFill>
        <p:spPr>
          <a:xfrm>
            <a:off x="122889" y="40986"/>
            <a:ext cx="3251907" cy="939020"/>
          </a:xfrm>
          <a:prstGeom prst="rect">
            <a:avLst/>
          </a:prstGeom>
        </p:spPr>
      </p:pic>
      <p:sp>
        <p:nvSpPr>
          <p:cNvPr id="10" name="文本框 9">
            <a:extLst>
              <a:ext uri="{FF2B5EF4-FFF2-40B4-BE49-F238E27FC236}">
                <a16:creationId xmlns:a16="http://schemas.microsoft.com/office/drawing/2014/main" id="{EDC0E3F6-14F5-1492-4283-FB073A01CF31}"/>
              </a:ext>
            </a:extLst>
          </p:cNvPr>
          <p:cNvSpPr txBox="1"/>
          <p:nvPr/>
        </p:nvSpPr>
        <p:spPr>
          <a:xfrm>
            <a:off x="3289188" y="4653190"/>
            <a:ext cx="6094428" cy="922304"/>
          </a:xfrm>
          <a:prstGeom prst="rect">
            <a:avLst/>
          </a:prstGeom>
          <a:noFill/>
        </p:spPr>
        <p:txBody>
          <a:bodyPr wrap="square">
            <a:spAutoFit/>
          </a:bodyPr>
          <a:lstStyle/>
          <a:p>
            <a:pPr marR="0" lvl="0" algn="ctr" fontAlgn="auto">
              <a:lnSpc>
                <a:spcPct val="95000"/>
              </a:lnSpc>
              <a:spcBef>
                <a:spcPts val="1000"/>
              </a:spcBef>
              <a:spcAft>
                <a:spcPts val="0"/>
              </a:spcAft>
              <a:buClr>
                <a:schemeClr val="accent1"/>
              </a:buClr>
              <a:buSzTx/>
              <a:tabLst/>
              <a:defRPr/>
            </a:pPr>
            <a:r>
              <a:rPr lang="en-US" altLang="zh-CN" sz="2400" dirty="0">
                <a:latin typeface="Source Sans Pro Semibold" panose="020B0603030403020204" pitchFamily="34" charset="0"/>
                <a:cs typeface="+mn-ea"/>
                <a:sym typeface="+mn-lt"/>
              </a:rPr>
              <a:t>EGU General Assembly 2022</a:t>
            </a:r>
            <a:r>
              <a:rPr lang="zh-CN" altLang="en-US" sz="2400" dirty="0">
                <a:latin typeface="Source Sans Pro Semibold" panose="020B0603030403020204" pitchFamily="34" charset="0"/>
                <a:cs typeface="+mn-ea"/>
                <a:sym typeface="+mn-lt"/>
              </a:rPr>
              <a:t>, </a:t>
            </a:r>
            <a:r>
              <a:rPr lang="en-US" altLang="zh-CN" sz="2400" dirty="0">
                <a:latin typeface="Source Sans Pro Semibold" panose="020B0603030403020204" pitchFamily="34" charset="0"/>
                <a:cs typeface="+mn-ea"/>
                <a:sym typeface="+mn-lt"/>
              </a:rPr>
              <a:t>Vienna</a:t>
            </a:r>
            <a:endParaRPr lang="zh-CN" altLang="en-US" sz="2400" dirty="0">
              <a:latin typeface="Source Sans Pro Semibold" panose="020B0603030403020204" pitchFamily="34" charset="0"/>
              <a:cs typeface="+mn-ea"/>
              <a:sym typeface="+mn-lt"/>
            </a:endParaRPr>
          </a:p>
          <a:p>
            <a:pPr marR="0" lvl="0" algn="ctr" fontAlgn="auto">
              <a:lnSpc>
                <a:spcPct val="95000"/>
              </a:lnSpc>
              <a:spcBef>
                <a:spcPts val="1000"/>
              </a:spcBef>
              <a:spcAft>
                <a:spcPts val="0"/>
              </a:spcAft>
              <a:buClr>
                <a:schemeClr val="accent1"/>
              </a:buClr>
              <a:buSzTx/>
              <a:tabLst/>
              <a:defRPr/>
            </a:pPr>
            <a:r>
              <a:rPr lang="en-US" altLang="zh-CN" sz="2400" dirty="0">
                <a:latin typeface="Source Sans Pro Semibold" panose="020B0603030403020204" pitchFamily="34" charset="0"/>
                <a:cs typeface="+mn-ea"/>
                <a:sym typeface="+mn-lt"/>
              </a:rPr>
              <a:t>26</a:t>
            </a:r>
            <a:r>
              <a:rPr lang="zh-CN" altLang="en-US" sz="2400" dirty="0">
                <a:latin typeface="Source Sans Pro Semibold" panose="020B0603030403020204" pitchFamily="34" charset="0"/>
                <a:cs typeface="+mn-ea"/>
                <a:sym typeface="+mn-lt"/>
              </a:rPr>
              <a:t> </a:t>
            </a:r>
            <a:r>
              <a:rPr lang="en-US" altLang="zh-CN" sz="2400" dirty="0">
                <a:latin typeface="Source Sans Pro Semibold" panose="020B0603030403020204" pitchFamily="34" charset="0"/>
                <a:cs typeface="+mn-ea"/>
                <a:sym typeface="+mn-lt"/>
              </a:rPr>
              <a:t>May</a:t>
            </a:r>
            <a:r>
              <a:rPr lang="zh-CN" altLang="en-US" sz="2400" dirty="0">
                <a:latin typeface="Source Sans Pro Semibold" panose="020B0603030403020204" pitchFamily="34" charset="0"/>
                <a:cs typeface="+mn-ea"/>
                <a:sym typeface="+mn-lt"/>
              </a:rPr>
              <a:t>, 20</a:t>
            </a:r>
            <a:r>
              <a:rPr lang="en-US" altLang="zh-CN" sz="2400" dirty="0">
                <a:latin typeface="Source Sans Pro Semibold" panose="020B0603030403020204" pitchFamily="34" charset="0"/>
                <a:cs typeface="+mn-ea"/>
                <a:sym typeface="+mn-lt"/>
              </a:rPr>
              <a:t>22</a:t>
            </a:r>
            <a:endParaRPr lang="zh-CN" altLang="en-US" sz="2400" dirty="0">
              <a:latin typeface="Source Sans Pro Semibold" panose="020B0603030403020204" pitchFamily="34" charset="0"/>
              <a:cs typeface="+mn-ea"/>
              <a:sym typeface="+mn-lt"/>
            </a:endParaRPr>
          </a:p>
        </p:txBody>
      </p:sp>
      <p:sp>
        <p:nvSpPr>
          <p:cNvPr id="11" name="矩形 10">
            <a:extLst>
              <a:ext uri="{FF2B5EF4-FFF2-40B4-BE49-F238E27FC236}">
                <a16:creationId xmlns:a16="http://schemas.microsoft.com/office/drawing/2014/main" id="{0F17B721-E807-F72E-70D0-8DCD2A8CAD5E}"/>
              </a:ext>
            </a:extLst>
          </p:cNvPr>
          <p:cNvSpPr/>
          <p:nvPr/>
        </p:nvSpPr>
        <p:spPr>
          <a:xfrm>
            <a:off x="0" y="6148051"/>
            <a:ext cx="12192000" cy="5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Source Sans Pro Light"/>
              <a:ea typeface="+mn-ea"/>
              <a:cs typeface="+mn-cs"/>
              <a:sym typeface="+mn-lt"/>
            </a:endParaRPr>
          </a:p>
        </p:txBody>
      </p:sp>
      <p:grpSp>
        <p:nvGrpSpPr>
          <p:cNvPr id="12" name="组合 11">
            <a:extLst>
              <a:ext uri="{FF2B5EF4-FFF2-40B4-BE49-F238E27FC236}">
                <a16:creationId xmlns:a16="http://schemas.microsoft.com/office/drawing/2014/main" id="{5631BB28-4CFA-832B-6C9A-8311F10DA48B}"/>
              </a:ext>
            </a:extLst>
          </p:cNvPr>
          <p:cNvGrpSpPr/>
          <p:nvPr/>
        </p:nvGrpSpPr>
        <p:grpSpPr>
          <a:xfrm>
            <a:off x="6581744" y="97212"/>
            <a:ext cx="5470556" cy="879052"/>
            <a:chOff x="5547964" y="16486"/>
            <a:chExt cx="6407948" cy="1029679"/>
          </a:xfrm>
        </p:grpSpPr>
        <p:grpSp>
          <p:nvGrpSpPr>
            <p:cNvPr id="13" name="组合 12">
              <a:extLst>
                <a:ext uri="{FF2B5EF4-FFF2-40B4-BE49-F238E27FC236}">
                  <a16:creationId xmlns:a16="http://schemas.microsoft.com/office/drawing/2014/main" id="{92316B42-101E-8191-D255-06F71568A78D}"/>
                </a:ext>
              </a:extLst>
            </p:cNvPr>
            <p:cNvGrpSpPr/>
            <p:nvPr/>
          </p:nvGrpSpPr>
          <p:grpSpPr>
            <a:xfrm>
              <a:off x="7468506" y="102308"/>
              <a:ext cx="1790455" cy="858037"/>
              <a:chOff x="9690601" y="-54555"/>
              <a:chExt cx="2527137" cy="1211075"/>
            </a:xfrm>
          </p:grpSpPr>
          <p:pic>
            <p:nvPicPr>
              <p:cNvPr id="17" name="图片 16">
                <a:extLst>
                  <a:ext uri="{FF2B5EF4-FFF2-40B4-BE49-F238E27FC236}">
                    <a16:creationId xmlns:a16="http://schemas.microsoft.com/office/drawing/2014/main" id="{60EA4750-F6EA-D1FA-BC45-D8EBA31DD7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601" y="-28817"/>
                <a:ext cx="1159599" cy="1185337"/>
              </a:xfrm>
              <a:prstGeom prst="rect">
                <a:avLst/>
              </a:prstGeom>
            </p:spPr>
          </p:pic>
          <p:pic>
            <p:nvPicPr>
              <p:cNvPr id="18" name="图片 17">
                <a:extLst>
                  <a:ext uri="{FF2B5EF4-FFF2-40B4-BE49-F238E27FC236}">
                    <a16:creationId xmlns:a16="http://schemas.microsoft.com/office/drawing/2014/main" id="{E09F8C09-51AF-DD97-2856-B252B1B986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06663" y="-54555"/>
                <a:ext cx="1211075" cy="1211075"/>
              </a:xfrm>
              <a:prstGeom prst="rect">
                <a:avLst/>
              </a:prstGeom>
            </p:spPr>
          </p:pic>
        </p:grpSp>
        <p:pic>
          <p:nvPicPr>
            <p:cNvPr id="14" name="Picture 2">
              <a:extLst>
                <a:ext uri="{FF2B5EF4-FFF2-40B4-BE49-F238E27FC236}">
                  <a16:creationId xmlns:a16="http://schemas.microsoft.com/office/drawing/2014/main" id="{4CD6A710-E1F6-F56D-2CA1-CC1447897A9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7964" y="105568"/>
              <a:ext cx="621575" cy="828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71641678-3955-2FBF-AF76-D14C598046A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80087" y="136525"/>
              <a:ext cx="2575825" cy="81197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EF475AEF-DB86-C1C0-71B6-14A638FD9D1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500">
                          <a14:foregroundMark x1="41000" y1="14000" x2="58000" y2="12000"/>
                          <a14:foregroundMark x1="58000" y1="12000" x2="64500" y2="12500"/>
                          <a14:foregroundMark x1="10500" y1="43500" x2="10000" y2="52000"/>
                          <a14:foregroundMark x1="90500" y1="48500" x2="90000" y2="51500"/>
                          <a14:backgroundMark x1="9000" y1="6000" x2="29000" y2="9000"/>
                        </a14:backgroundRemoval>
                      </a14:imgEffect>
                    </a14:imgLayer>
                  </a14:imgProps>
                </a:ext>
                <a:ext uri="{28A0092B-C50C-407E-A947-70E740481C1C}">
                  <a14:useLocalDpi xmlns:a14="http://schemas.microsoft.com/office/drawing/2010/main" val="0"/>
                </a:ext>
              </a:extLst>
            </a:blip>
            <a:srcRect/>
            <a:stretch>
              <a:fillRect/>
            </a:stretch>
          </p:blipFill>
          <p:spPr bwMode="auto">
            <a:xfrm>
              <a:off x="6290665" y="16486"/>
              <a:ext cx="1029679" cy="1029679"/>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标题 1">
            <a:extLst>
              <a:ext uri="{FF2B5EF4-FFF2-40B4-BE49-F238E27FC236}">
                <a16:creationId xmlns:a16="http://schemas.microsoft.com/office/drawing/2014/main" id="{D24E64DB-48B8-51C1-8769-59799152875D}"/>
              </a:ext>
            </a:extLst>
          </p:cNvPr>
          <p:cNvSpPr txBox="1">
            <a:spLocks/>
          </p:cNvSpPr>
          <p:nvPr/>
        </p:nvSpPr>
        <p:spPr>
          <a:xfrm>
            <a:off x="0" y="1275357"/>
            <a:ext cx="3693155"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zh-CN" sz="2800" b="1" i="0" u="none" strike="noStrike" kern="1200" cap="none" spc="0" normalizeH="0" baseline="0" noProof="0" dirty="0">
                <a:ln>
                  <a:noFill/>
                </a:ln>
                <a:solidFill>
                  <a:schemeClr val="bg1"/>
                </a:solidFill>
                <a:effectLst/>
                <a:uLnTx/>
                <a:uFillTx/>
                <a:latin typeface="Source Sans Pro Light"/>
                <a:ea typeface="+mj-ea"/>
                <a:cs typeface="+mj-cs"/>
                <a:sym typeface="+mn-lt"/>
              </a:rPr>
              <a:t>EGU22-5185</a:t>
            </a:r>
            <a:endParaRPr kumimoji="0" lang="zh-CN" altLang="en-US" sz="2800" b="1" i="0" u="none" strike="noStrike" kern="1200" cap="none" spc="0" normalizeH="0" baseline="0" noProof="0" dirty="0">
              <a:ln>
                <a:noFill/>
              </a:ln>
              <a:solidFill>
                <a:schemeClr val="bg1"/>
              </a:solidFill>
              <a:effectLst/>
              <a:uLnTx/>
              <a:uFillTx/>
              <a:latin typeface="Source Sans Pro Light"/>
              <a:ea typeface="+mj-ea"/>
              <a:cs typeface="+mj-cs"/>
              <a:sym typeface="+mn-lt"/>
            </a:endParaRPr>
          </a:p>
        </p:txBody>
      </p:sp>
      <p:pic>
        <p:nvPicPr>
          <p:cNvPr id="7" name="图片 6">
            <a:extLst>
              <a:ext uri="{FF2B5EF4-FFF2-40B4-BE49-F238E27FC236}">
                <a16:creationId xmlns:a16="http://schemas.microsoft.com/office/drawing/2014/main" id="{9AED8E8D-A955-F358-609B-6AF649C23EF0}"/>
              </a:ext>
            </a:extLst>
          </p:cNvPr>
          <p:cNvPicPr>
            <a:picLocks noChangeAspect="1"/>
          </p:cNvPicPr>
          <p:nvPr/>
        </p:nvPicPr>
        <p:blipFill rotWithShape="1">
          <a:blip r:embed="rId10">
            <a:extLst>
              <a:ext uri="{28A0092B-C50C-407E-A947-70E740481C1C}">
                <a14:useLocalDpi xmlns:a14="http://schemas.microsoft.com/office/drawing/2010/main" val="0"/>
              </a:ext>
            </a:extLst>
          </a:blip>
          <a:srcRect t="34306" b="36944"/>
          <a:stretch/>
        </p:blipFill>
        <p:spPr>
          <a:xfrm>
            <a:off x="0" y="5818895"/>
            <a:ext cx="12192000" cy="1068389"/>
          </a:xfrm>
          <a:prstGeom prst="rect">
            <a:avLst/>
          </a:prstGeom>
        </p:spPr>
      </p:pic>
    </p:spTree>
    <p:extLst>
      <p:ext uri="{BB962C8B-B14F-4D97-AF65-F5344CB8AC3E}">
        <p14:creationId xmlns:p14="http://schemas.microsoft.com/office/powerpoint/2010/main" val="35979821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37F87CE-DD3C-05AD-7750-CDDDB081BE82}"/>
              </a:ext>
            </a:extLst>
          </p:cNvPr>
          <p:cNvPicPr>
            <a:picLocks noChangeAspect="1"/>
          </p:cNvPicPr>
          <p:nvPr/>
        </p:nvPicPr>
        <p:blipFill rotWithShape="1">
          <a:blip r:embed="rId3"/>
          <a:srcRect t="5393"/>
          <a:stretch/>
        </p:blipFill>
        <p:spPr>
          <a:xfrm>
            <a:off x="9420867" y="263277"/>
            <a:ext cx="2654311" cy="672388"/>
          </a:xfrm>
          <a:prstGeom prst="rect">
            <a:avLst/>
          </a:prstGeom>
        </p:spPr>
      </p:pic>
      <p:sp>
        <p:nvSpPr>
          <p:cNvPr id="4" name="文本框 3">
            <a:extLst>
              <a:ext uri="{FF2B5EF4-FFF2-40B4-BE49-F238E27FC236}">
                <a16:creationId xmlns:a16="http://schemas.microsoft.com/office/drawing/2014/main" id="{261242D3-56C9-08D3-22DE-8C9F8F19E85B}"/>
              </a:ext>
            </a:extLst>
          </p:cNvPr>
          <p:cNvSpPr txBox="1"/>
          <p:nvPr/>
        </p:nvSpPr>
        <p:spPr>
          <a:xfrm>
            <a:off x="737190" y="5863960"/>
            <a:ext cx="11454810" cy="971107"/>
          </a:xfrm>
          <a:prstGeom prst="rect">
            <a:avLst/>
          </a:prstGeom>
          <a:solidFill>
            <a:schemeClr val="bg1"/>
          </a:solidFill>
        </p:spPr>
        <p:txBody>
          <a:bodyPr wrap="square" rtlCol="0">
            <a:spAutoFit/>
          </a:bodyPr>
          <a:lstStyle/>
          <a:p>
            <a:endParaRPr lang="zh-CN" altLang="en-US" dirty="0"/>
          </a:p>
        </p:txBody>
      </p:sp>
      <p:sp>
        <p:nvSpPr>
          <p:cNvPr id="5" name="文本框 4">
            <a:extLst>
              <a:ext uri="{FF2B5EF4-FFF2-40B4-BE49-F238E27FC236}">
                <a16:creationId xmlns:a16="http://schemas.microsoft.com/office/drawing/2014/main" id="{7990C732-29D8-B732-CAB4-E64D55E72774}"/>
              </a:ext>
            </a:extLst>
          </p:cNvPr>
          <p:cNvSpPr txBox="1"/>
          <p:nvPr/>
        </p:nvSpPr>
        <p:spPr>
          <a:xfrm>
            <a:off x="737190" y="455534"/>
            <a:ext cx="11072038" cy="480131"/>
          </a:xfrm>
          <a:prstGeom prst="rect">
            <a:avLst/>
          </a:prstGeom>
          <a:noFill/>
        </p:spPr>
        <p:txBody>
          <a:bodyPr wrap="square">
            <a:spAutoFit/>
          </a:bodyPr>
          <a:lstStyle/>
          <a:p>
            <a:pPr>
              <a:lnSpc>
                <a:spcPct val="90000"/>
              </a:lnSpc>
              <a:spcBef>
                <a:spcPct val="0"/>
              </a:spcBef>
            </a:pPr>
            <a:r>
              <a:rPr lang="en-US" altLang="zh-CN" sz="2800" b="1" dirty="0">
                <a:solidFill>
                  <a:schemeClr val="tx1">
                    <a:lumMod val="95000"/>
                    <a:lumOff val="5000"/>
                  </a:schemeClr>
                </a:solidFill>
                <a:cs typeface="+mn-ea"/>
              </a:rPr>
              <a:t>Background: boundary effects on spontaneous imbibition</a:t>
            </a:r>
            <a:endParaRPr lang="zh-CN" altLang="en-US" sz="2800" b="1" dirty="0">
              <a:solidFill>
                <a:schemeClr val="tx1">
                  <a:lumMod val="95000"/>
                  <a:lumOff val="5000"/>
                </a:schemeClr>
              </a:solidFill>
              <a:cs typeface="+mn-ea"/>
            </a:endParaRPr>
          </a:p>
        </p:txBody>
      </p:sp>
      <p:pic>
        <p:nvPicPr>
          <p:cNvPr id="6" name="图片 5">
            <a:extLst>
              <a:ext uri="{FF2B5EF4-FFF2-40B4-BE49-F238E27FC236}">
                <a16:creationId xmlns:a16="http://schemas.microsoft.com/office/drawing/2014/main" id="{ED7A449C-8AFD-3791-DF31-03F83D793537}"/>
              </a:ext>
            </a:extLst>
          </p:cNvPr>
          <p:cNvPicPr>
            <a:picLocks noChangeAspect="1"/>
          </p:cNvPicPr>
          <p:nvPr/>
        </p:nvPicPr>
        <p:blipFill>
          <a:blip r:embed="rId4"/>
          <a:stretch>
            <a:fillRect/>
          </a:stretch>
        </p:blipFill>
        <p:spPr>
          <a:xfrm>
            <a:off x="540720" y="1582309"/>
            <a:ext cx="3301155" cy="4406162"/>
          </a:xfrm>
          <a:prstGeom prst="rect">
            <a:avLst/>
          </a:prstGeom>
        </p:spPr>
      </p:pic>
      <p:sp>
        <p:nvSpPr>
          <p:cNvPr id="8" name="文本框 7">
            <a:extLst>
              <a:ext uri="{FF2B5EF4-FFF2-40B4-BE49-F238E27FC236}">
                <a16:creationId xmlns:a16="http://schemas.microsoft.com/office/drawing/2014/main" id="{E0C7EC9F-6E41-4865-BC65-309E42B7373E}"/>
              </a:ext>
            </a:extLst>
          </p:cNvPr>
          <p:cNvSpPr txBox="1"/>
          <p:nvPr/>
        </p:nvSpPr>
        <p:spPr>
          <a:xfrm>
            <a:off x="185363" y="5967098"/>
            <a:ext cx="5675083" cy="703782"/>
          </a:xfrm>
          <a:prstGeom prst="rect">
            <a:avLst/>
          </a:prstGeom>
          <a:noFill/>
        </p:spPr>
        <p:txBody>
          <a:bodyPr wrap="square">
            <a:spAutoFit/>
          </a:bodyPr>
          <a:lstStyle/>
          <a:p>
            <a:pPr>
              <a:lnSpc>
                <a:spcPct val="150000"/>
              </a:lnSpc>
            </a:pPr>
            <a:r>
              <a:rPr lang="en-US" altLang="zh-CN" sz="1400" b="1" dirty="0">
                <a:solidFill>
                  <a:schemeClr val="tx1">
                    <a:lumMod val="95000"/>
                    <a:lumOff val="5000"/>
                  </a:schemeClr>
                </a:solidFill>
              </a:rPr>
              <a:t>Conceptual model of water imbibition from fractures </a:t>
            </a:r>
          </a:p>
          <a:p>
            <a:pPr>
              <a:lnSpc>
                <a:spcPct val="150000"/>
              </a:lnSpc>
            </a:pPr>
            <a:r>
              <a:rPr lang="en-US" altLang="zh-CN" sz="1400" b="1" dirty="0">
                <a:solidFill>
                  <a:schemeClr val="tx1">
                    <a:lumMod val="95000"/>
                    <a:lumOff val="5000"/>
                  </a:schemeClr>
                </a:solidFill>
              </a:rPr>
              <a:t>                  into shale matrix</a:t>
            </a:r>
            <a:r>
              <a:rPr lang="zh-CN" altLang="en-US" sz="1400" dirty="0">
                <a:solidFill>
                  <a:schemeClr val="tx1">
                    <a:lumMod val="95000"/>
                    <a:lumOff val="5000"/>
                  </a:schemeClr>
                </a:solidFill>
              </a:rPr>
              <a:t>（</a:t>
            </a:r>
            <a:r>
              <a:rPr lang="en-US" altLang="zh-CN" sz="1400" b="1" dirty="0">
                <a:solidFill>
                  <a:schemeClr val="tx1">
                    <a:lumMod val="95000"/>
                    <a:lumOff val="5000"/>
                  </a:schemeClr>
                </a:solidFill>
              </a:rPr>
              <a:t>Tokunaga,</a:t>
            </a:r>
            <a:r>
              <a:rPr lang="zh-CN" altLang="en-US" sz="1400" b="1" dirty="0">
                <a:solidFill>
                  <a:schemeClr val="tx1">
                    <a:lumMod val="95000"/>
                    <a:lumOff val="5000"/>
                  </a:schemeClr>
                </a:solidFill>
              </a:rPr>
              <a:t> </a:t>
            </a:r>
            <a:r>
              <a:rPr lang="en-US" altLang="zh-CN" sz="1400" b="1" dirty="0">
                <a:solidFill>
                  <a:schemeClr val="tx1">
                    <a:lumMod val="95000"/>
                    <a:lumOff val="5000"/>
                  </a:schemeClr>
                </a:solidFill>
              </a:rPr>
              <a:t>2020</a:t>
            </a:r>
            <a:r>
              <a:rPr lang="zh-CN" altLang="en-US" sz="1400" dirty="0">
                <a:solidFill>
                  <a:schemeClr val="tx1">
                    <a:lumMod val="95000"/>
                    <a:lumOff val="5000"/>
                  </a:schemeClr>
                </a:solidFill>
              </a:rPr>
              <a:t>）</a:t>
            </a:r>
          </a:p>
        </p:txBody>
      </p:sp>
      <p:pic>
        <p:nvPicPr>
          <p:cNvPr id="10" name="图片 9">
            <a:extLst>
              <a:ext uri="{FF2B5EF4-FFF2-40B4-BE49-F238E27FC236}">
                <a16:creationId xmlns:a16="http://schemas.microsoft.com/office/drawing/2014/main" id="{7555EC3A-3FC6-F570-CBA1-40B9A33EF73F}"/>
              </a:ext>
            </a:extLst>
          </p:cNvPr>
          <p:cNvPicPr>
            <a:picLocks noChangeAspect="1"/>
          </p:cNvPicPr>
          <p:nvPr/>
        </p:nvPicPr>
        <p:blipFill>
          <a:blip r:embed="rId5"/>
          <a:stretch>
            <a:fillRect/>
          </a:stretch>
        </p:blipFill>
        <p:spPr>
          <a:xfrm>
            <a:off x="4610554" y="1656656"/>
            <a:ext cx="2845397" cy="4354753"/>
          </a:xfrm>
          <a:prstGeom prst="rect">
            <a:avLst/>
          </a:prstGeom>
        </p:spPr>
      </p:pic>
      <p:sp>
        <p:nvSpPr>
          <p:cNvPr id="12" name="文本框 11">
            <a:extLst>
              <a:ext uri="{FF2B5EF4-FFF2-40B4-BE49-F238E27FC236}">
                <a16:creationId xmlns:a16="http://schemas.microsoft.com/office/drawing/2014/main" id="{0C2EC9F8-80B0-3C4F-13CA-4CB68469FE18}"/>
              </a:ext>
            </a:extLst>
          </p:cNvPr>
          <p:cNvSpPr txBox="1"/>
          <p:nvPr/>
        </p:nvSpPr>
        <p:spPr>
          <a:xfrm>
            <a:off x="4450566" y="6009515"/>
            <a:ext cx="5675083" cy="703782"/>
          </a:xfrm>
          <a:prstGeom prst="rect">
            <a:avLst/>
          </a:prstGeom>
          <a:noFill/>
        </p:spPr>
        <p:txBody>
          <a:bodyPr wrap="square">
            <a:spAutoFit/>
          </a:bodyPr>
          <a:lstStyle/>
          <a:p>
            <a:pPr>
              <a:lnSpc>
                <a:spcPct val="150000"/>
              </a:lnSpc>
            </a:pPr>
            <a:r>
              <a:rPr lang="en-US" altLang="zh-CN" sz="1400" b="1" dirty="0">
                <a:solidFill>
                  <a:schemeClr val="tx1">
                    <a:lumMod val="95000"/>
                    <a:lumOff val="5000"/>
                  </a:schemeClr>
                </a:solidFill>
              </a:rPr>
              <a:t>Cores Boundary Conditions and imbibition </a:t>
            </a:r>
          </a:p>
          <a:p>
            <a:pPr>
              <a:lnSpc>
                <a:spcPct val="150000"/>
              </a:lnSpc>
            </a:pPr>
            <a:r>
              <a:rPr lang="en-US" altLang="zh-CN" sz="1400" b="1" dirty="0">
                <a:solidFill>
                  <a:schemeClr val="tx1">
                    <a:lumMod val="95000"/>
                    <a:lumOff val="5000"/>
                  </a:schemeClr>
                </a:solidFill>
              </a:rPr>
              <a:t>       Shape Factors </a:t>
            </a:r>
            <a:r>
              <a:rPr lang="zh-CN" altLang="en-US" sz="1400" dirty="0">
                <a:solidFill>
                  <a:schemeClr val="tx1">
                    <a:lumMod val="95000"/>
                    <a:lumOff val="5000"/>
                  </a:schemeClr>
                </a:solidFill>
              </a:rPr>
              <a:t>（</a:t>
            </a:r>
            <a:r>
              <a:rPr lang="en-US" altLang="zh-CN" sz="1400" b="1" dirty="0">
                <a:solidFill>
                  <a:schemeClr val="tx1">
                    <a:lumMod val="95000"/>
                    <a:lumOff val="5000"/>
                  </a:schemeClr>
                </a:solidFill>
              </a:rPr>
              <a:t>Ghedan et al., 2009</a:t>
            </a:r>
            <a:r>
              <a:rPr lang="zh-CN" altLang="en-US" sz="1400" dirty="0">
                <a:solidFill>
                  <a:schemeClr val="tx1">
                    <a:lumMod val="95000"/>
                    <a:lumOff val="5000"/>
                  </a:schemeClr>
                </a:solidFill>
              </a:rPr>
              <a:t>）</a:t>
            </a:r>
          </a:p>
        </p:txBody>
      </p:sp>
      <p:pic>
        <p:nvPicPr>
          <p:cNvPr id="14" name="图片 13">
            <a:extLst>
              <a:ext uri="{FF2B5EF4-FFF2-40B4-BE49-F238E27FC236}">
                <a16:creationId xmlns:a16="http://schemas.microsoft.com/office/drawing/2014/main" id="{2F66468E-C442-F098-0CDD-CEF1F0F215C0}"/>
              </a:ext>
            </a:extLst>
          </p:cNvPr>
          <p:cNvPicPr>
            <a:picLocks noChangeAspect="1"/>
          </p:cNvPicPr>
          <p:nvPr/>
        </p:nvPicPr>
        <p:blipFill>
          <a:blip r:embed="rId6"/>
          <a:stretch>
            <a:fillRect/>
          </a:stretch>
        </p:blipFill>
        <p:spPr>
          <a:xfrm>
            <a:off x="8137767" y="1533667"/>
            <a:ext cx="3317043" cy="4203072"/>
          </a:xfrm>
          <a:prstGeom prst="rect">
            <a:avLst/>
          </a:prstGeom>
        </p:spPr>
      </p:pic>
      <p:pic>
        <p:nvPicPr>
          <p:cNvPr id="16" name="图片 15">
            <a:extLst>
              <a:ext uri="{FF2B5EF4-FFF2-40B4-BE49-F238E27FC236}">
                <a16:creationId xmlns:a16="http://schemas.microsoft.com/office/drawing/2014/main" id="{E9D7A3D1-1CC8-5499-5077-B69E735559B7}"/>
              </a:ext>
            </a:extLst>
          </p:cNvPr>
          <p:cNvPicPr>
            <a:picLocks noChangeAspect="1"/>
          </p:cNvPicPr>
          <p:nvPr/>
        </p:nvPicPr>
        <p:blipFill>
          <a:blip r:embed="rId7"/>
          <a:stretch>
            <a:fillRect/>
          </a:stretch>
        </p:blipFill>
        <p:spPr>
          <a:xfrm>
            <a:off x="9376187" y="5817665"/>
            <a:ext cx="1606307" cy="282428"/>
          </a:xfrm>
          <a:prstGeom prst="rect">
            <a:avLst/>
          </a:prstGeom>
        </p:spPr>
      </p:pic>
      <p:sp>
        <p:nvSpPr>
          <p:cNvPr id="18" name="文本框 17">
            <a:extLst>
              <a:ext uri="{FF2B5EF4-FFF2-40B4-BE49-F238E27FC236}">
                <a16:creationId xmlns:a16="http://schemas.microsoft.com/office/drawing/2014/main" id="{6DEDAE9B-A778-03FF-8AA9-7232E61E7C75}"/>
              </a:ext>
            </a:extLst>
          </p:cNvPr>
          <p:cNvSpPr txBox="1"/>
          <p:nvPr/>
        </p:nvSpPr>
        <p:spPr>
          <a:xfrm>
            <a:off x="8271695" y="6050575"/>
            <a:ext cx="3446652" cy="703782"/>
          </a:xfrm>
          <a:prstGeom prst="rect">
            <a:avLst/>
          </a:prstGeom>
          <a:noFill/>
        </p:spPr>
        <p:txBody>
          <a:bodyPr wrap="square">
            <a:spAutoFit/>
          </a:bodyPr>
          <a:lstStyle/>
          <a:p>
            <a:pPr>
              <a:lnSpc>
                <a:spcPct val="150000"/>
              </a:lnSpc>
            </a:pPr>
            <a:r>
              <a:rPr lang="en-US" altLang="zh-CN" sz="1400" b="1" dirty="0">
                <a:solidFill>
                  <a:schemeClr val="tx1">
                    <a:lumMod val="95000"/>
                    <a:lumOff val="5000"/>
                  </a:schemeClr>
                </a:solidFill>
              </a:rPr>
              <a:t>2D-NMR images during water-oil imbibition     </a:t>
            </a:r>
          </a:p>
          <a:p>
            <a:pPr>
              <a:lnSpc>
                <a:spcPct val="150000"/>
              </a:lnSpc>
            </a:pPr>
            <a:r>
              <a:rPr lang="en-US" altLang="zh-CN" sz="1400" b="1" dirty="0">
                <a:solidFill>
                  <a:schemeClr val="tx1">
                    <a:lumMod val="95000"/>
                    <a:lumOff val="5000"/>
                  </a:schemeClr>
                </a:solidFill>
              </a:rPr>
              <a:t>    under four boundaries</a:t>
            </a:r>
            <a:r>
              <a:rPr lang="zh-CN" altLang="en-US" sz="1400" dirty="0">
                <a:solidFill>
                  <a:schemeClr val="tx1">
                    <a:lumMod val="95000"/>
                    <a:lumOff val="5000"/>
                  </a:schemeClr>
                </a:solidFill>
              </a:rPr>
              <a:t> （</a:t>
            </a:r>
            <a:r>
              <a:rPr lang="en-US" altLang="zh-CN" sz="1400" b="1" dirty="0">
                <a:solidFill>
                  <a:schemeClr val="tx1">
                    <a:lumMod val="95000"/>
                    <a:lumOff val="5000"/>
                  </a:schemeClr>
                </a:solidFill>
              </a:rPr>
              <a:t>Lyu et al., 2019</a:t>
            </a:r>
            <a:r>
              <a:rPr lang="zh-CN" altLang="en-US" sz="1400" dirty="0">
                <a:solidFill>
                  <a:schemeClr val="tx1">
                    <a:lumMod val="95000"/>
                    <a:lumOff val="5000"/>
                  </a:schemeClr>
                </a:solidFill>
              </a:rPr>
              <a:t>）</a:t>
            </a:r>
          </a:p>
        </p:txBody>
      </p:sp>
      <p:sp>
        <p:nvSpPr>
          <p:cNvPr id="21" name="文本框 20">
            <a:extLst>
              <a:ext uri="{FF2B5EF4-FFF2-40B4-BE49-F238E27FC236}">
                <a16:creationId xmlns:a16="http://schemas.microsoft.com/office/drawing/2014/main" id="{5E9795C7-E6E9-2671-0E7F-B0587F9DA3BB}"/>
              </a:ext>
            </a:extLst>
          </p:cNvPr>
          <p:cNvSpPr txBox="1"/>
          <p:nvPr/>
        </p:nvSpPr>
        <p:spPr>
          <a:xfrm>
            <a:off x="94433" y="1038803"/>
            <a:ext cx="11532026" cy="504946"/>
          </a:xfrm>
          <a:prstGeom prst="rect">
            <a:avLst/>
          </a:prstGeom>
          <a:noFill/>
        </p:spPr>
        <p:txBody>
          <a:bodyPr wrap="square">
            <a:spAutoFit/>
          </a:bodyPr>
          <a:lstStyle/>
          <a:p>
            <a:pPr marL="285750" marR="0" lvl="0" indent="-285750" eaLnBrk="1" fontAlgn="auto" hangingPunct="1">
              <a:lnSpc>
                <a:spcPct val="120000"/>
              </a:lnSpc>
              <a:spcBef>
                <a:spcPts val="0"/>
              </a:spcBef>
              <a:spcAft>
                <a:spcPts val="0"/>
              </a:spcAft>
              <a:buClr>
                <a:srgbClr val="FF0000"/>
              </a:buClr>
              <a:buSzPct val="90000"/>
              <a:buFont typeface="Wingdings" panose="05000000000000000000" pitchFamily="2" charset="2"/>
              <a:buChar char="u"/>
              <a:tabLst/>
              <a:defRPr/>
            </a:pPr>
            <a:r>
              <a:rPr lang="en-US" altLang="zh-CN" sz="2400" b="1" noProof="1">
                <a:solidFill>
                  <a:srgbClr val="FF0000"/>
                </a:solidFill>
              </a:rPr>
              <a:t> Scientifi problems: How do boundary conditions influence shale imbibition dynamics?</a:t>
            </a:r>
          </a:p>
        </p:txBody>
      </p:sp>
    </p:spTree>
    <p:extLst>
      <p:ext uri="{BB962C8B-B14F-4D97-AF65-F5344CB8AC3E}">
        <p14:creationId xmlns:p14="http://schemas.microsoft.com/office/powerpoint/2010/main" val="3852503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37F87CE-DD3C-05AD-7750-CDDDB081BE82}"/>
              </a:ext>
            </a:extLst>
          </p:cNvPr>
          <p:cNvPicPr>
            <a:picLocks noChangeAspect="1"/>
          </p:cNvPicPr>
          <p:nvPr/>
        </p:nvPicPr>
        <p:blipFill rotWithShape="1">
          <a:blip r:embed="rId3"/>
          <a:srcRect t="5393"/>
          <a:stretch/>
        </p:blipFill>
        <p:spPr>
          <a:xfrm>
            <a:off x="9420867" y="263277"/>
            <a:ext cx="2654311" cy="672388"/>
          </a:xfrm>
          <a:prstGeom prst="rect">
            <a:avLst/>
          </a:prstGeom>
        </p:spPr>
      </p:pic>
      <p:sp>
        <p:nvSpPr>
          <p:cNvPr id="4" name="文本框 3">
            <a:extLst>
              <a:ext uri="{FF2B5EF4-FFF2-40B4-BE49-F238E27FC236}">
                <a16:creationId xmlns:a16="http://schemas.microsoft.com/office/drawing/2014/main" id="{261242D3-56C9-08D3-22DE-8C9F8F19E85B}"/>
              </a:ext>
            </a:extLst>
          </p:cNvPr>
          <p:cNvSpPr txBox="1"/>
          <p:nvPr/>
        </p:nvSpPr>
        <p:spPr>
          <a:xfrm>
            <a:off x="620368" y="5897978"/>
            <a:ext cx="11454810" cy="971107"/>
          </a:xfrm>
          <a:prstGeom prst="rect">
            <a:avLst/>
          </a:prstGeom>
          <a:solidFill>
            <a:schemeClr val="bg1"/>
          </a:solidFill>
        </p:spPr>
        <p:txBody>
          <a:bodyPr wrap="square" rtlCol="0">
            <a:spAutoFit/>
          </a:bodyPr>
          <a:lstStyle/>
          <a:p>
            <a:endParaRPr lang="zh-CN" altLang="en-US" dirty="0"/>
          </a:p>
        </p:txBody>
      </p:sp>
      <p:sp>
        <p:nvSpPr>
          <p:cNvPr id="5" name="文本框 4">
            <a:extLst>
              <a:ext uri="{FF2B5EF4-FFF2-40B4-BE49-F238E27FC236}">
                <a16:creationId xmlns:a16="http://schemas.microsoft.com/office/drawing/2014/main" id="{3E11C2A1-AB56-B442-381D-AC7AE87FADEC}"/>
              </a:ext>
            </a:extLst>
          </p:cNvPr>
          <p:cNvSpPr txBox="1"/>
          <p:nvPr/>
        </p:nvSpPr>
        <p:spPr>
          <a:xfrm>
            <a:off x="737190" y="455534"/>
            <a:ext cx="8470420" cy="480131"/>
          </a:xfrm>
          <a:prstGeom prst="rect">
            <a:avLst/>
          </a:prstGeom>
          <a:noFill/>
        </p:spPr>
        <p:txBody>
          <a:bodyPr wrap="square">
            <a:spAutoFit/>
          </a:bodyPr>
          <a:lstStyle/>
          <a:p>
            <a:pPr>
              <a:lnSpc>
                <a:spcPct val="90000"/>
              </a:lnSpc>
              <a:spcBef>
                <a:spcPct val="0"/>
              </a:spcBef>
            </a:pPr>
            <a:r>
              <a:rPr lang="en-US" altLang="zh-CN" sz="2800" b="1" dirty="0">
                <a:solidFill>
                  <a:schemeClr val="tx1">
                    <a:lumMod val="95000"/>
                    <a:lumOff val="5000"/>
                  </a:schemeClr>
                </a:solidFill>
                <a:cs typeface="+mn-ea"/>
              </a:rPr>
              <a:t>Experiment: Five boundaries of spontaneous imbibition</a:t>
            </a:r>
            <a:endParaRPr lang="zh-CN" altLang="en-US" sz="2800" b="1" dirty="0">
              <a:solidFill>
                <a:schemeClr val="tx1">
                  <a:lumMod val="95000"/>
                  <a:lumOff val="5000"/>
                </a:schemeClr>
              </a:solidFill>
              <a:cs typeface="+mn-ea"/>
            </a:endParaRPr>
          </a:p>
        </p:txBody>
      </p:sp>
      <p:pic>
        <p:nvPicPr>
          <p:cNvPr id="9" name="图片 8">
            <a:extLst>
              <a:ext uri="{FF2B5EF4-FFF2-40B4-BE49-F238E27FC236}">
                <a16:creationId xmlns:a16="http://schemas.microsoft.com/office/drawing/2014/main" id="{9E1AAEB8-C0B5-1857-C7BC-17741ED0C167}"/>
              </a:ext>
            </a:extLst>
          </p:cNvPr>
          <p:cNvPicPr/>
          <p:nvPr/>
        </p:nvPicPr>
        <p:blipFill>
          <a:blip r:embed="rId4"/>
          <a:stretch>
            <a:fillRect/>
          </a:stretch>
        </p:blipFill>
        <p:spPr>
          <a:xfrm rot="16200000">
            <a:off x="1304355" y="1116154"/>
            <a:ext cx="2187315" cy="3321644"/>
          </a:xfrm>
          <a:prstGeom prst="rect">
            <a:avLst/>
          </a:prstGeom>
        </p:spPr>
      </p:pic>
      <p:sp>
        <p:nvSpPr>
          <p:cNvPr id="26" name="文本框 25">
            <a:extLst>
              <a:ext uri="{FF2B5EF4-FFF2-40B4-BE49-F238E27FC236}">
                <a16:creationId xmlns:a16="http://schemas.microsoft.com/office/drawing/2014/main" id="{79D97792-6041-5ED4-DC23-1515ED28C004}"/>
              </a:ext>
            </a:extLst>
          </p:cNvPr>
          <p:cNvSpPr txBox="1"/>
          <p:nvPr/>
        </p:nvSpPr>
        <p:spPr>
          <a:xfrm>
            <a:off x="5435938" y="6216423"/>
            <a:ext cx="7969857" cy="584775"/>
          </a:xfrm>
          <a:prstGeom prst="rect">
            <a:avLst/>
          </a:prstGeom>
          <a:noFill/>
        </p:spPr>
        <p:txBody>
          <a:bodyPr wrap="square" rtlCol="0">
            <a:spAutoFit/>
          </a:bodyPr>
          <a:lstStyle/>
          <a:p>
            <a:r>
              <a:rPr lang="en-US" altLang="zh-CN" sz="1600" b="1" dirty="0">
                <a:solidFill>
                  <a:schemeClr val="tx1">
                    <a:lumMod val="95000"/>
                    <a:lumOff val="5000"/>
                  </a:schemeClr>
                </a:solidFill>
              </a:rPr>
              <a:t>Note that:    all-side-open (ASO),  two-side-open (TSO),  one-side-open (OSO) , </a:t>
            </a:r>
          </a:p>
          <a:p>
            <a:r>
              <a:rPr lang="en-US" altLang="zh-CN" sz="1600" b="1" dirty="0">
                <a:solidFill>
                  <a:schemeClr val="tx1">
                    <a:lumMod val="95000"/>
                    <a:lumOff val="5000"/>
                  </a:schemeClr>
                </a:solidFill>
              </a:rPr>
              <a:t>                                half-side-open (HSO),   two-end-close (TEC) .</a:t>
            </a:r>
          </a:p>
        </p:txBody>
      </p:sp>
      <p:sp>
        <p:nvSpPr>
          <p:cNvPr id="27" name="矩形 26">
            <a:extLst>
              <a:ext uri="{FF2B5EF4-FFF2-40B4-BE49-F238E27FC236}">
                <a16:creationId xmlns:a16="http://schemas.microsoft.com/office/drawing/2014/main" id="{DF789AC3-1027-BD47-AA15-A82CE3B4C8EF}"/>
              </a:ext>
            </a:extLst>
          </p:cNvPr>
          <p:cNvSpPr/>
          <p:nvPr/>
        </p:nvSpPr>
        <p:spPr>
          <a:xfrm>
            <a:off x="55659" y="6051878"/>
            <a:ext cx="7009815" cy="584775"/>
          </a:xfrm>
          <a:prstGeom prst="rect">
            <a:avLst/>
          </a:prstGeom>
        </p:spPr>
        <p:txBody>
          <a:bodyPr wrap="square">
            <a:spAutoFit/>
          </a:bodyPr>
          <a:lstStyle/>
          <a:p>
            <a:pPr lvl="0">
              <a:defRPr/>
            </a:pPr>
            <a:r>
              <a:rPr lang="en-US" altLang="zh-CN" sz="1600" b="1" dirty="0">
                <a:solidFill>
                  <a:schemeClr val="tx1">
                    <a:lumMod val="95000"/>
                    <a:lumOff val="5000"/>
                  </a:schemeClr>
                </a:solidFill>
              </a:rPr>
              <a:t>Por.      4.28%            4.34%          4.32%          4.43%          4.37%</a:t>
            </a:r>
          </a:p>
          <a:p>
            <a:pPr lvl="0">
              <a:defRPr/>
            </a:pPr>
            <a:r>
              <a:rPr lang="en-US" altLang="zh-CN" sz="1600" b="1" dirty="0">
                <a:solidFill>
                  <a:schemeClr val="tx1">
                    <a:lumMod val="95000"/>
                    <a:lumOff val="5000"/>
                  </a:schemeClr>
                </a:solidFill>
              </a:rPr>
              <a:t>Perm.  658nd            672nd          679nd          662nd         675nd</a:t>
            </a:r>
            <a:endParaRPr lang="zh-CN" altLang="en-US" sz="1600" b="1" dirty="0">
              <a:solidFill>
                <a:schemeClr val="tx1">
                  <a:lumMod val="95000"/>
                  <a:lumOff val="5000"/>
                </a:schemeClr>
              </a:solidFill>
            </a:endParaRPr>
          </a:p>
        </p:txBody>
      </p:sp>
      <p:sp>
        <p:nvSpPr>
          <p:cNvPr id="29" name="矩形 28">
            <a:extLst>
              <a:ext uri="{FF2B5EF4-FFF2-40B4-BE49-F238E27FC236}">
                <a16:creationId xmlns:a16="http://schemas.microsoft.com/office/drawing/2014/main" id="{7073A9FD-FBF2-97A3-5400-A49E6A128622}"/>
              </a:ext>
            </a:extLst>
          </p:cNvPr>
          <p:cNvSpPr/>
          <p:nvPr/>
        </p:nvSpPr>
        <p:spPr>
          <a:xfrm>
            <a:off x="5869266" y="1654576"/>
            <a:ext cx="6108898" cy="338554"/>
          </a:xfrm>
          <a:prstGeom prst="rect">
            <a:avLst/>
          </a:prstGeom>
        </p:spPr>
        <p:txBody>
          <a:bodyPr wrap="square">
            <a:spAutoFit/>
          </a:bodyPr>
          <a:lstStyle/>
          <a:p>
            <a:r>
              <a:rPr lang="en-US" altLang="zh-CN" sz="1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1600" b="1" dirty="0">
                <a:solidFill>
                  <a:schemeClr val="tx1">
                    <a:lumMod val="95000"/>
                    <a:lumOff val="5000"/>
                  </a:schemeClr>
                </a:solidFill>
              </a:rPr>
              <a:t>Mineral compositions of Longmaxi parallel samples</a:t>
            </a:r>
            <a:endParaRPr lang="zh-CN" altLang="en-US" sz="1600" b="1" dirty="0">
              <a:solidFill>
                <a:schemeClr val="tx1">
                  <a:lumMod val="95000"/>
                  <a:lumOff val="5000"/>
                </a:schemeClr>
              </a:solidFill>
            </a:endParaRPr>
          </a:p>
        </p:txBody>
      </p:sp>
      <p:grpSp>
        <p:nvGrpSpPr>
          <p:cNvPr id="2" name="组合 1">
            <a:extLst>
              <a:ext uri="{FF2B5EF4-FFF2-40B4-BE49-F238E27FC236}">
                <a16:creationId xmlns:a16="http://schemas.microsoft.com/office/drawing/2014/main" id="{3BF678C1-868A-62E1-6630-7FB4B021B2C2}"/>
              </a:ext>
            </a:extLst>
          </p:cNvPr>
          <p:cNvGrpSpPr/>
          <p:nvPr/>
        </p:nvGrpSpPr>
        <p:grpSpPr>
          <a:xfrm>
            <a:off x="213836" y="4208954"/>
            <a:ext cx="5024283" cy="1540159"/>
            <a:chOff x="213836" y="4208954"/>
            <a:chExt cx="5292463" cy="1610492"/>
          </a:xfrm>
        </p:grpSpPr>
        <p:pic>
          <p:nvPicPr>
            <p:cNvPr id="25" name="图片 24">
              <a:extLst>
                <a:ext uri="{FF2B5EF4-FFF2-40B4-BE49-F238E27FC236}">
                  <a16:creationId xmlns:a16="http://schemas.microsoft.com/office/drawing/2014/main" id="{3F8784FF-1824-B00A-6092-3BEB23C72429}"/>
                </a:ext>
              </a:extLst>
            </p:cNvPr>
            <p:cNvPicPr>
              <a:picLocks noChangeAspect="1"/>
            </p:cNvPicPr>
            <p:nvPr/>
          </p:nvPicPr>
          <p:blipFill rotWithShape="1">
            <a:blip r:embed="rId5"/>
            <a:srcRect r="25987"/>
            <a:stretch/>
          </p:blipFill>
          <p:spPr>
            <a:xfrm>
              <a:off x="213836" y="4208954"/>
              <a:ext cx="4272501" cy="1610492"/>
            </a:xfrm>
            <a:prstGeom prst="rect">
              <a:avLst/>
            </a:prstGeom>
          </p:spPr>
        </p:pic>
        <p:pic>
          <p:nvPicPr>
            <p:cNvPr id="32" name="图片 31">
              <a:extLst>
                <a:ext uri="{FF2B5EF4-FFF2-40B4-BE49-F238E27FC236}">
                  <a16:creationId xmlns:a16="http://schemas.microsoft.com/office/drawing/2014/main" id="{45DD04FB-65E1-C149-1C8C-23CD4FA3C234}"/>
                </a:ext>
              </a:extLst>
            </p:cNvPr>
            <p:cNvPicPr>
              <a:picLocks noChangeAspect="1"/>
            </p:cNvPicPr>
            <p:nvPr/>
          </p:nvPicPr>
          <p:blipFill>
            <a:blip r:embed="rId6"/>
            <a:stretch>
              <a:fillRect/>
            </a:stretch>
          </p:blipFill>
          <p:spPr>
            <a:xfrm>
              <a:off x="4323804" y="4373217"/>
              <a:ext cx="1182495" cy="1331078"/>
            </a:xfrm>
            <a:prstGeom prst="rect">
              <a:avLst/>
            </a:prstGeom>
          </p:spPr>
        </p:pic>
      </p:grpSp>
      <p:sp>
        <p:nvSpPr>
          <p:cNvPr id="34" name="文本框 33">
            <a:extLst>
              <a:ext uri="{FF2B5EF4-FFF2-40B4-BE49-F238E27FC236}">
                <a16:creationId xmlns:a16="http://schemas.microsoft.com/office/drawing/2014/main" id="{C667E3EB-72C6-5B2A-02DC-4031B041AE3F}"/>
              </a:ext>
            </a:extLst>
          </p:cNvPr>
          <p:cNvSpPr txBox="1"/>
          <p:nvPr/>
        </p:nvSpPr>
        <p:spPr>
          <a:xfrm>
            <a:off x="447858" y="5749113"/>
            <a:ext cx="6396824" cy="338554"/>
          </a:xfrm>
          <a:prstGeom prst="rect">
            <a:avLst/>
          </a:prstGeom>
          <a:noFill/>
        </p:spPr>
        <p:txBody>
          <a:bodyPr wrap="square">
            <a:spAutoFit/>
          </a:bodyPr>
          <a:lstStyle/>
          <a:p>
            <a:r>
              <a:rPr lang="en-US" altLang="zh-CN" sz="1600" dirty="0">
                <a:solidFill>
                  <a:srgbClr val="FF0000"/>
                </a:solidFill>
                <a:latin typeface="Times New Roman" panose="02020603050405020304" pitchFamily="18" charset="0"/>
                <a:cs typeface="Times New Roman" panose="02020603050405020304" pitchFamily="18" charset="0"/>
              </a:rPr>
              <a:t> </a:t>
            </a:r>
            <a:r>
              <a:rPr lang="en-US" altLang="zh-CN" sz="1600" b="1" dirty="0">
                <a:solidFill>
                  <a:schemeClr val="tx1">
                    <a:lumMod val="95000"/>
                    <a:lumOff val="5000"/>
                  </a:schemeClr>
                </a:solidFill>
              </a:rPr>
              <a:t>ASO                   TSO              OSO              HSO             TEC</a:t>
            </a:r>
            <a:endParaRPr lang="zh-CN" altLang="en-US" sz="1600" dirty="0"/>
          </a:p>
        </p:txBody>
      </p:sp>
      <p:pic>
        <p:nvPicPr>
          <p:cNvPr id="35" name="图片 34">
            <a:extLst>
              <a:ext uri="{FF2B5EF4-FFF2-40B4-BE49-F238E27FC236}">
                <a16:creationId xmlns:a16="http://schemas.microsoft.com/office/drawing/2014/main" id="{C6ABBB2C-DA8D-929D-CD05-6D115C05DB34}"/>
              </a:ext>
            </a:extLst>
          </p:cNvPr>
          <p:cNvPicPr>
            <a:picLocks noChangeAspect="1"/>
          </p:cNvPicPr>
          <p:nvPr/>
        </p:nvPicPr>
        <p:blipFill>
          <a:blip r:embed="rId7"/>
          <a:stretch>
            <a:fillRect/>
          </a:stretch>
        </p:blipFill>
        <p:spPr>
          <a:xfrm>
            <a:off x="4750958" y="1994332"/>
            <a:ext cx="6994904" cy="731520"/>
          </a:xfrm>
          <a:prstGeom prst="rect">
            <a:avLst/>
          </a:prstGeom>
        </p:spPr>
      </p:pic>
      <p:sp>
        <p:nvSpPr>
          <p:cNvPr id="58" name="矩形 57">
            <a:extLst>
              <a:ext uri="{FF2B5EF4-FFF2-40B4-BE49-F238E27FC236}">
                <a16:creationId xmlns:a16="http://schemas.microsoft.com/office/drawing/2014/main" id="{044830A5-4D6D-B2E2-BD9E-BC88B396C60B}"/>
              </a:ext>
            </a:extLst>
          </p:cNvPr>
          <p:cNvSpPr/>
          <p:nvPr/>
        </p:nvSpPr>
        <p:spPr>
          <a:xfrm>
            <a:off x="793898" y="3870400"/>
            <a:ext cx="6108898" cy="338554"/>
          </a:xfrm>
          <a:prstGeom prst="rect">
            <a:avLst/>
          </a:prstGeom>
        </p:spPr>
        <p:txBody>
          <a:bodyPr wrap="square">
            <a:spAutoFit/>
          </a:bodyPr>
          <a:lstStyle/>
          <a:p>
            <a:r>
              <a:rPr lang="en-US" altLang="zh-CN" sz="1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1600" b="1" dirty="0">
                <a:solidFill>
                  <a:schemeClr val="tx1">
                    <a:lumMod val="95000"/>
                    <a:lumOff val="5000"/>
                  </a:schemeClr>
                </a:solidFill>
              </a:rPr>
              <a:t>Longmaxi shale outcrop</a:t>
            </a:r>
            <a:endParaRPr lang="zh-CN" altLang="en-US" sz="1600" b="1" dirty="0">
              <a:solidFill>
                <a:schemeClr val="tx1">
                  <a:lumMod val="95000"/>
                  <a:lumOff val="5000"/>
                </a:schemeClr>
              </a:solidFill>
            </a:endParaRPr>
          </a:p>
        </p:txBody>
      </p:sp>
      <p:sp>
        <p:nvSpPr>
          <p:cNvPr id="60" name="文本框 59">
            <a:extLst>
              <a:ext uri="{FF2B5EF4-FFF2-40B4-BE49-F238E27FC236}">
                <a16:creationId xmlns:a16="http://schemas.microsoft.com/office/drawing/2014/main" id="{A92AFACF-554B-5AF3-BA35-90BC939F0A25}"/>
              </a:ext>
            </a:extLst>
          </p:cNvPr>
          <p:cNvSpPr txBox="1"/>
          <p:nvPr/>
        </p:nvSpPr>
        <p:spPr>
          <a:xfrm>
            <a:off x="659974" y="1116819"/>
            <a:ext cx="11532026" cy="504946"/>
          </a:xfrm>
          <a:prstGeom prst="rect">
            <a:avLst/>
          </a:prstGeom>
          <a:noFill/>
        </p:spPr>
        <p:txBody>
          <a:bodyPr wrap="square">
            <a:spAutoFit/>
          </a:bodyPr>
          <a:lstStyle/>
          <a:p>
            <a:pPr marL="285750" marR="0" lvl="0" indent="-285750" eaLnBrk="1" fontAlgn="auto" hangingPunct="1">
              <a:lnSpc>
                <a:spcPct val="120000"/>
              </a:lnSpc>
              <a:spcBef>
                <a:spcPts val="0"/>
              </a:spcBef>
              <a:spcAft>
                <a:spcPts val="0"/>
              </a:spcAft>
              <a:buClr>
                <a:srgbClr val="FF0000"/>
              </a:buClr>
              <a:buSzPct val="90000"/>
              <a:buFont typeface="Wingdings" panose="05000000000000000000" pitchFamily="2" charset="2"/>
              <a:buChar char="u"/>
              <a:tabLst/>
              <a:defRPr/>
            </a:pPr>
            <a:r>
              <a:rPr lang="en-US" altLang="zh-CN" sz="2400" b="1" noProof="1">
                <a:solidFill>
                  <a:srgbClr val="FF0000"/>
                </a:solidFill>
              </a:rPr>
              <a:t>Five sets of experiments were conducted to investigate the imbibition dynamics. </a:t>
            </a:r>
          </a:p>
        </p:txBody>
      </p:sp>
      <p:pic>
        <p:nvPicPr>
          <p:cNvPr id="61" name="图片 60">
            <a:extLst>
              <a:ext uri="{FF2B5EF4-FFF2-40B4-BE49-F238E27FC236}">
                <a16:creationId xmlns:a16="http://schemas.microsoft.com/office/drawing/2014/main" id="{3712E0D4-5DE9-57AC-5E01-103EDD037404}"/>
              </a:ext>
            </a:extLst>
          </p:cNvPr>
          <p:cNvPicPr>
            <a:picLocks noChangeAspect="1"/>
          </p:cNvPicPr>
          <p:nvPr/>
        </p:nvPicPr>
        <p:blipFill>
          <a:blip r:embed="rId8"/>
          <a:stretch>
            <a:fillRect/>
          </a:stretch>
        </p:blipFill>
        <p:spPr>
          <a:xfrm>
            <a:off x="5667782" y="4158118"/>
            <a:ext cx="6237843" cy="2028472"/>
          </a:xfrm>
          <a:prstGeom prst="rect">
            <a:avLst/>
          </a:prstGeom>
        </p:spPr>
      </p:pic>
      <p:graphicFrame>
        <p:nvGraphicFramePr>
          <p:cNvPr id="7" name="表格 6">
            <a:extLst>
              <a:ext uri="{FF2B5EF4-FFF2-40B4-BE49-F238E27FC236}">
                <a16:creationId xmlns:a16="http://schemas.microsoft.com/office/drawing/2014/main" id="{AF53C959-4A0E-BA18-B9BA-6E8CEF214EFA}"/>
              </a:ext>
            </a:extLst>
          </p:cNvPr>
          <p:cNvGraphicFramePr>
            <a:graphicFrameLocks noGrp="1"/>
          </p:cNvGraphicFramePr>
          <p:nvPr>
            <p:extLst>
              <p:ext uri="{D42A27DB-BD31-4B8C-83A1-F6EECF244321}">
                <p14:modId xmlns:p14="http://schemas.microsoft.com/office/powerpoint/2010/main" val="66612897"/>
              </p:ext>
            </p:extLst>
          </p:nvPr>
        </p:nvGraphicFramePr>
        <p:xfrm>
          <a:off x="4750958" y="3203428"/>
          <a:ext cx="6994904" cy="655360"/>
        </p:xfrm>
        <a:graphic>
          <a:graphicData uri="http://schemas.openxmlformats.org/drawingml/2006/table">
            <a:tbl>
              <a:tblPr/>
              <a:tblGrid>
                <a:gridCol w="663847">
                  <a:extLst>
                    <a:ext uri="{9D8B030D-6E8A-4147-A177-3AD203B41FA5}">
                      <a16:colId xmlns:a16="http://schemas.microsoft.com/office/drawing/2014/main" val="1970634656"/>
                    </a:ext>
                  </a:extLst>
                </a:gridCol>
                <a:gridCol w="1106413">
                  <a:extLst>
                    <a:ext uri="{9D8B030D-6E8A-4147-A177-3AD203B41FA5}">
                      <a16:colId xmlns:a16="http://schemas.microsoft.com/office/drawing/2014/main" val="50990774"/>
                    </a:ext>
                  </a:extLst>
                </a:gridCol>
                <a:gridCol w="1313865">
                  <a:extLst>
                    <a:ext uri="{9D8B030D-6E8A-4147-A177-3AD203B41FA5}">
                      <a16:colId xmlns:a16="http://schemas.microsoft.com/office/drawing/2014/main" val="966202136"/>
                    </a:ext>
                  </a:extLst>
                </a:gridCol>
                <a:gridCol w="1334611">
                  <a:extLst>
                    <a:ext uri="{9D8B030D-6E8A-4147-A177-3AD203B41FA5}">
                      <a16:colId xmlns:a16="http://schemas.microsoft.com/office/drawing/2014/main" val="2484435670"/>
                    </a:ext>
                  </a:extLst>
                </a:gridCol>
                <a:gridCol w="1301494">
                  <a:extLst>
                    <a:ext uri="{9D8B030D-6E8A-4147-A177-3AD203B41FA5}">
                      <a16:colId xmlns:a16="http://schemas.microsoft.com/office/drawing/2014/main" val="2674327260"/>
                    </a:ext>
                  </a:extLst>
                </a:gridCol>
                <a:gridCol w="1274674">
                  <a:extLst>
                    <a:ext uri="{9D8B030D-6E8A-4147-A177-3AD203B41FA5}">
                      <a16:colId xmlns:a16="http://schemas.microsoft.com/office/drawing/2014/main" val="1095254024"/>
                    </a:ext>
                  </a:extLst>
                </a:gridCol>
              </a:tblGrid>
              <a:tr h="337685">
                <a:tc>
                  <a:txBody>
                    <a:bodyPr/>
                    <a:lstStyle/>
                    <a:p>
                      <a:pPr algn="ctr"/>
                      <a:r>
                        <a:rPr lang="en-US" altLang="zh-CN" sz="1400" b="1" dirty="0"/>
                        <a:t>Item</a:t>
                      </a:r>
                      <a:endParaRPr lang="zh-CN" alt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1400" b="1" kern="1200" dirty="0">
                          <a:solidFill>
                            <a:schemeClr val="tx1"/>
                          </a:solidFill>
                          <a:latin typeface="+mn-lt"/>
                          <a:ea typeface="+mn-ea"/>
                          <a:cs typeface="+mn-cs"/>
                        </a:rPr>
                        <a:t>frequency</a:t>
                      </a:r>
                      <a:endParaRPr lang="zh-CN" altLang="en-US" sz="1400" b="1"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1400" b="1" kern="1200" dirty="0">
                          <a:solidFill>
                            <a:schemeClr val="tx1"/>
                          </a:solidFill>
                          <a:latin typeface="+mn-lt"/>
                          <a:ea typeface="+mn-ea"/>
                          <a:cs typeface="+mn-cs"/>
                        </a:rPr>
                        <a:t>echo spacing</a:t>
                      </a:r>
                      <a:endParaRPr lang="zh-CN" altLang="en-US" sz="1400" b="1"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1400" b="1" kern="1200" dirty="0">
                          <a:solidFill>
                            <a:schemeClr val="tx1"/>
                          </a:solidFill>
                          <a:latin typeface="+mn-lt"/>
                          <a:ea typeface="+mn-ea"/>
                          <a:cs typeface="+mn-cs"/>
                        </a:rPr>
                        <a:t>waiting time </a:t>
                      </a:r>
                      <a:endParaRPr lang="zh-CN" altLang="en-US" sz="1400" b="1"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1400" b="1" kern="1200" dirty="0">
                          <a:solidFill>
                            <a:schemeClr val="tx1"/>
                          </a:solidFill>
                          <a:latin typeface="+mn-lt"/>
                          <a:ea typeface="+mn-ea"/>
                          <a:cs typeface="+mn-cs"/>
                        </a:rPr>
                        <a:t>scan number</a:t>
                      </a:r>
                      <a:endParaRPr lang="zh-CN" altLang="en-US" sz="1400" b="1"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1400" b="1" kern="1200" dirty="0">
                          <a:solidFill>
                            <a:schemeClr val="tx1"/>
                          </a:solidFill>
                          <a:latin typeface="+mn-lt"/>
                          <a:ea typeface="+mn-ea"/>
                          <a:cs typeface="+mn-cs"/>
                        </a:rPr>
                        <a:t>Echo number</a:t>
                      </a:r>
                      <a:endParaRPr lang="zh-CN" altLang="en-US" sz="1400" b="1"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76136222"/>
                  </a:ext>
                </a:extLst>
              </a:tr>
              <a:tr h="317675">
                <a:tc>
                  <a:txBody>
                    <a:bodyPr/>
                    <a:lstStyle/>
                    <a:p>
                      <a:pPr algn="ctr"/>
                      <a:r>
                        <a:rPr lang="en-US" altLang="zh-CN" sz="1400" b="1" dirty="0"/>
                        <a:t>Value</a:t>
                      </a:r>
                      <a:endParaRPr lang="zh-CN" altLang="en-US" sz="1400" b="1" dirty="0"/>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solidFill>
                        <a:schemeClr val="tx1"/>
                      </a:solidFill>
                      <a:prstDash val="solid"/>
                    </a:lnT>
                    <a:lnB w="12700" cmpd="sng">
                      <a:solidFill>
                        <a:schemeClr val="tx1"/>
                      </a:solidFill>
                      <a:prstDash val="solid"/>
                    </a:lnB>
                  </a:tcPr>
                </a:tc>
                <a:tc>
                  <a:txBody>
                    <a:bodyPr/>
                    <a:lstStyle/>
                    <a:p>
                      <a:pPr marL="0" algn="ctr" defTabSz="914400" rtl="0" eaLnBrk="1" latinLnBrk="0" hangingPunct="1"/>
                      <a:r>
                        <a:rPr lang="en-US" altLang="zh-CN" sz="1400" b="1" kern="1200" dirty="0">
                          <a:solidFill>
                            <a:schemeClr val="tx1"/>
                          </a:solidFill>
                          <a:latin typeface="+mn-lt"/>
                          <a:ea typeface="+mn-ea"/>
                          <a:cs typeface="+mn-cs"/>
                        </a:rPr>
                        <a:t>12.76 MHz</a:t>
                      </a:r>
                      <a:endParaRPr lang="zh-CN" altLang="en-US" sz="1400" b="1" kern="1200" dirty="0">
                        <a:solidFill>
                          <a:schemeClr val="tx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1400" b="1" kern="1200" dirty="0">
                          <a:solidFill>
                            <a:schemeClr val="tx1"/>
                          </a:solidFill>
                          <a:latin typeface="+mn-lt"/>
                          <a:ea typeface="+mn-ea"/>
                          <a:cs typeface="+mn-cs"/>
                        </a:rPr>
                        <a:t>0.12 ms</a:t>
                      </a:r>
                      <a:endParaRPr lang="zh-CN" altLang="en-US" sz="1400" b="1"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1400" b="1" kern="1200" dirty="0">
                          <a:solidFill>
                            <a:schemeClr val="tx1"/>
                          </a:solidFill>
                          <a:latin typeface="+mn-lt"/>
                          <a:ea typeface="+mn-ea"/>
                          <a:cs typeface="+mn-cs"/>
                        </a:rPr>
                        <a:t>1500ms</a:t>
                      </a:r>
                      <a:endParaRPr lang="zh-CN" altLang="en-US" sz="1400" b="1"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1400" b="1" kern="1200" dirty="0">
                          <a:solidFill>
                            <a:schemeClr val="tx1"/>
                          </a:solidFill>
                          <a:latin typeface="+mn-lt"/>
                          <a:ea typeface="+mn-ea"/>
                          <a:cs typeface="+mn-cs"/>
                        </a:rPr>
                        <a:t>64</a:t>
                      </a:r>
                      <a:endParaRPr lang="zh-CN" altLang="en-US" sz="1400" b="1"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1400" b="1" kern="1200" dirty="0">
                          <a:solidFill>
                            <a:schemeClr val="tx1"/>
                          </a:solidFill>
                          <a:latin typeface="+mn-lt"/>
                          <a:ea typeface="+mn-ea"/>
                          <a:cs typeface="+mn-cs"/>
                        </a:rPr>
                        <a:t>12000</a:t>
                      </a:r>
                      <a:endParaRPr lang="zh-CN" altLang="en-US" sz="1400" b="1" kern="1200" dirty="0">
                        <a:solidFill>
                          <a:schemeClr val="tx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21202366"/>
                  </a:ext>
                </a:extLst>
              </a:tr>
            </a:tbl>
          </a:graphicData>
        </a:graphic>
      </p:graphicFrame>
      <p:sp>
        <p:nvSpPr>
          <p:cNvPr id="19" name="矩形 18">
            <a:extLst>
              <a:ext uri="{FF2B5EF4-FFF2-40B4-BE49-F238E27FC236}">
                <a16:creationId xmlns:a16="http://schemas.microsoft.com/office/drawing/2014/main" id="{1E5AC52C-ECE2-48D3-6345-C0A439B8B06D}"/>
              </a:ext>
            </a:extLst>
          </p:cNvPr>
          <p:cNvSpPr/>
          <p:nvPr/>
        </p:nvSpPr>
        <p:spPr>
          <a:xfrm>
            <a:off x="5796727" y="2859068"/>
            <a:ext cx="6108898" cy="338554"/>
          </a:xfrm>
          <a:prstGeom prst="rect">
            <a:avLst/>
          </a:prstGeom>
        </p:spPr>
        <p:txBody>
          <a:bodyPr wrap="square">
            <a:spAutoFit/>
          </a:bodyPr>
          <a:lstStyle/>
          <a:p>
            <a:r>
              <a:rPr lang="en-US" altLang="zh-CN" sz="16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altLang="zh-CN" sz="1600" b="1" dirty="0">
                <a:solidFill>
                  <a:schemeClr val="tx1">
                    <a:lumMod val="95000"/>
                    <a:lumOff val="5000"/>
                  </a:schemeClr>
                </a:solidFill>
              </a:rPr>
              <a:t>NMR parameters of  imbibition experiments</a:t>
            </a:r>
            <a:endParaRPr lang="zh-CN" altLang="en-US" sz="1600" b="1" dirty="0">
              <a:solidFill>
                <a:schemeClr val="tx1">
                  <a:lumMod val="95000"/>
                  <a:lumOff val="5000"/>
                </a:schemeClr>
              </a:solidFill>
            </a:endParaRPr>
          </a:p>
        </p:txBody>
      </p:sp>
    </p:spTree>
    <p:extLst>
      <p:ext uri="{BB962C8B-B14F-4D97-AF65-F5344CB8AC3E}">
        <p14:creationId xmlns:p14="http://schemas.microsoft.com/office/powerpoint/2010/main" val="89406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37F87CE-DD3C-05AD-7750-CDDDB081BE82}"/>
              </a:ext>
            </a:extLst>
          </p:cNvPr>
          <p:cNvPicPr>
            <a:picLocks noChangeAspect="1"/>
          </p:cNvPicPr>
          <p:nvPr/>
        </p:nvPicPr>
        <p:blipFill rotWithShape="1">
          <a:blip r:embed="rId3"/>
          <a:srcRect t="5393"/>
          <a:stretch/>
        </p:blipFill>
        <p:spPr>
          <a:xfrm>
            <a:off x="9420867" y="263277"/>
            <a:ext cx="2654311" cy="672388"/>
          </a:xfrm>
          <a:prstGeom prst="rect">
            <a:avLst/>
          </a:prstGeom>
        </p:spPr>
      </p:pic>
      <p:sp>
        <p:nvSpPr>
          <p:cNvPr id="4" name="文本框 3">
            <a:extLst>
              <a:ext uri="{FF2B5EF4-FFF2-40B4-BE49-F238E27FC236}">
                <a16:creationId xmlns:a16="http://schemas.microsoft.com/office/drawing/2014/main" id="{261242D3-56C9-08D3-22DE-8C9F8F19E85B}"/>
              </a:ext>
            </a:extLst>
          </p:cNvPr>
          <p:cNvSpPr txBox="1"/>
          <p:nvPr/>
        </p:nvSpPr>
        <p:spPr>
          <a:xfrm>
            <a:off x="737190" y="5810450"/>
            <a:ext cx="11454810" cy="971107"/>
          </a:xfrm>
          <a:prstGeom prst="rect">
            <a:avLst/>
          </a:prstGeom>
          <a:solidFill>
            <a:schemeClr val="bg1"/>
          </a:solidFill>
        </p:spPr>
        <p:txBody>
          <a:bodyPr wrap="square" rtlCol="0">
            <a:spAutoFit/>
          </a:bodyPr>
          <a:lstStyle/>
          <a:p>
            <a:endParaRPr lang="zh-CN" altLang="en-US" dirty="0"/>
          </a:p>
        </p:txBody>
      </p:sp>
      <p:sp>
        <p:nvSpPr>
          <p:cNvPr id="5" name="文本框 4">
            <a:extLst>
              <a:ext uri="{FF2B5EF4-FFF2-40B4-BE49-F238E27FC236}">
                <a16:creationId xmlns:a16="http://schemas.microsoft.com/office/drawing/2014/main" id="{35D7E98E-9A66-873A-1C19-A35E309E1CA1}"/>
              </a:ext>
            </a:extLst>
          </p:cNvPr>
          <p:cNvSpPr txBox="1"/>
          <p:nvPr/>
        </p:nvSpPr>
        <p:spPr>
          <a:xfrm>
            <a:off x="763885" y="455534"/>
            <a:ext cx="8656982" cy="480131"/>
          </a:xfrm>
          <a:prstGeom prst="rect">
            <a:avLst/>
          </a:prstGeom>
          <a:noFill/>
        </p:spPr>
        <p:txBody>
          <a:bodyPr wrap="square">
            <a:spAutoFit/>
          </a:bodyPr>
          <a:lstStyle/>
          <a:p>
            <a:pPr>
              <a:lnSpc>
                <a:spcPct val="90000"/>
              </a:lnSpc>
              <a:spcBef>
                <a:spcPct val="0"/>
              </a:spcBef>
            </a:pPr>
            <a:r>
              <a:rPr lang="en-US" altLang="zh-CN" sz="2800" b="1" dirty="0">
                <a:solidFill>
                  <a:schemeClr val="tx1">
                    <a:lumMod val="95000"/>
                    <a:lumOff val="5000"/>
                  </a:schemeClr>
                </a:solidFill>
                <a:cs typeface="+mn-ea"/>
              </a:rPr>
              <a:t>Results: NMR T</a:t>
            </a:r>
            <a:r>
              <a:rPr lang="en-US" altLang="zh-CN" sz="2800" b="1" baseline="-25000" dirty="0">
                <a:solidFill>
                  <a:schemeClr val="tx1">
                    <a:lumMod val="95000"/>
                    <a:lumOff val="5000"/>
                  </a:schemeClr>
                </a:solidFill>
                <a:cs typeface="+mn-ea"/>
              </a:rPr>
              <a:t>2</a:t>
            </a:r>
            <a:r>
              <a:rPr lang="zh-CN" altLang="en-US" sz="2800" b="1" baseline="-25000" dirty="0">
                <a:solidFill>
                  <a:schemeClr val="tx1">
                    <a:lumMod val="95000"/>
                    <a:lumOff val="5000"/>
                  </a:schemeClr>
                </a:solidFill>
                <a:cs typeface="+mn-ea"/>
              </a:rPr>
              <a:t> </a:t>
            </a:r>
            <a:r>
              <a:rPr lang="en-US" altLang="zh-CN" sz="2800" b="1" dirty="0">
                <a:solidFill>
                  <a:schemeClr val="tx1">
                    <a:lumMod val="95000"/>
                    <a:lumOff val="5000"/>
                  </a:schemeClr>
                </a:solidFill>
                <a:cs typeface="+mn-ea"/>
              </a:rPr>
              <a:t>distributions</a:t>
            </a:r>
            <a:endParaRPr lang="zh-CN" altLang="en-US" sz="2800" b="1" dirty="0">
              <a:solidFill>
                <a:schemeClr val="tx1">
                  <a:lumMod val="95000"/>
                  <a:lumOff val="5000"/>
                </a:schemeClr>
              </a:solidFill>
              <a:cs typeface="+mn-ea"/>
            </a:endParaRPr>
          </a:p>
        </p:txBody>
      </p:sp>
      <p:grpSp>
        <p:nvGrpSpPr>
          <p:cNvPr id="20" name="组合 19">
            <a:extLst>
              <a:ext uri="{FF2B5EF4-FFF2-40B4-BE49-F238E27FC236}">
                <a16:creationId xmlns:a16="http://schemas.microsoft.com/office/drawing/2014/main" id="{53030FB8-6DAA-D440-4BC1-3A5FFDFD99A6}"/>
              </a:ext>
            </a:extLst>
          </p:cNvPr>
          <p:cNvGrpSpPr/>
          <p:nvPr/>
        </p:nvGrpSpPr>
        <p:grpSpPr>
          <a:xfrm>
            <a:off x="1081800" y="1137074"/>
            <a:ext cx="3657439" cy="2838612"/>
            <a:chOff x="382655" y="1127922"/>
            <a:chExt cx="3657439" cy="2838612"/>
          </a:xfrm>
        </p:grpSpPr>
        <p:pic>
          <p:nvPicPr>
            <p:cNvPr id="7" name="图片 6">
              <a:extLst>
                <a:ext uri="{FF2B5EF4-FFF2-40B4-BE49-F238E27FC236}">
                  <a16:creationId xmlns:a16="http://schemas.microsoft.com/office/drawing/2014/main" id="{8ADB1D72-4819-ADBD-1319-3E02A4FD1020}"/>
                </a:ext>
              </a:extLst>
            </p:cNvPr>
            <p:cNvPicPr>
              <a:picLocks noChangeAspect="1"/>
            </p:cNvPicPr>
            <p:nvPr/>
          </p:nvPicPr>
          <p:blipFill rotWithShape="1">
            <a:blip r:embed="rId4">
              <a:extLst>
                <a:ext uri="{28A0092B-C50C-407E-A947-70E740481C1C}">
                  <a14:useLocalDpi xmlns:a14="http://schemas.microsoft.com/office/drawing/2010/main" val="0"/>
                </a:ext>
              </a:extLst>
            </a:blip>
            <a:srcRect l="4727" t="8695" r="9016" b="3839"/>
            <a:stretch/>
          </p:blipFill>
          <p:spPr>
            <a:xfrm>
              <a:off x="382655" y="1127922"/>
              <a:ext cx="3657439" cy="2838612"/>
            </a:xfrm>
            <a:prstGeom prst="rect">
              <a:avLst/>
            </a:prstGeom>
          </p:spPr>
        </p:pic>
        <p:pic>
          <p:nvPicPr>
            <p:cNvPr id="9" name="图片 8">
              <a:extLst>
                <a:ext uri="{FF2B5EF4-FFF2-40B4-BE49-F238E27FC236}">
                  <a16:creationId xmlns:a16="http://schemas.microsoft.com/office/drawing/2014/main" id="{1700B89B-5B53-0C68-3914-FC2536E34BB6}"/>
                </a:ext>
              </a:extLst>
            </p:cNvPr>
            <p:cNvPicPr>
              <a:picLocks noChangeAspect="1"/>
            </p:cNvPicPr>
            <p:nvPr/>
          </p:nvPicPr>
          <p:blipFill>
            <a:blip r:embed="rId5"/>
            <a:stretch>
              <a:fillRect/>
            </a:stretch>
          </p:blipFill>
          <p:spPr>
            <a:xfrm>
              <a:off x="2335668" y="1183015"/>
              <a:ext cx="745895" cy="1127383"/>
            </a:xfrm>
            <a:prstGeom prst="rect">
              <a:avLst/>
            </a:prstGeom>
          </p:spPr>
        </p:pic>
      </p:grpSp>
      <p:grpSp>
        <p:nvGrpSpPr>
          <p:cNvPr id="21" name="组合 20">
            <a:extLst>
              <a:ext uri="{FF2B5EF4-FFF2-40B4-BE49-F238E27FC236}">
                <a16:creationId xmlns:a16="http://schemas.microsoft.com/office/drawing/2014/main" id="{FD2AC64B-D230-2869-87A0-1E31FA37A61E}"/>
              </a:ext>
            </a:extLst>
          </p:cNvPr>
          <p:cNvGrpSpPr/>
          <p:nvPr/>
        </p:nvGrpSpPr>
        <p:grpSpPr>
          <a:xfrm>
            <a:off x="4739239" y="1132498"/>
            <a:ext cx="3657438" cy="2838612"/>
            <a:chOff x="4255787" y="1127922"/>
            <a:chExt cx="3657438" cy="2838612"/>
          </a:xfrm>
        </p:grpSpPr>
        <p:pic>
          <p:nvPicPr>
            <p:cNvPr id="11" name="图片 10">
              <a:extLst>
                <a:ext uri="{FF2B5EF4-FFF2-40B4-BE49-F238E27FC236}">
                  <a16:creationId xmlns:a16="http://schemas.microsoft.com/office/drawing/2014/main" id="{171E3AA7-EE88-E0EA-2018-AFE3B47D0963}"/>
                </a:ext>
              </a:extLst>
            </p:cNvPr>
            <p:cNvPicPr>
              <a:picLocks noChangeAspect="1"/>
            </p:cNvPicPr>
            <p:nvPr/>
          </p:nvPicPr>
          <p:blipFill rotWithShape="1">
            <a:blip r:embed="rId6">
              <a:extLst>
                <a:ext uri="{28A0092B-C50C-407E-A947-70E740481C1C}">
                  <a14:useLocalDpi xmlns:a14="http://schemas.microsoft.com/office/drawing/2010/main" val="0"/>
                </a:ext>
              </a:extLst>
            </a:blip>
            <a:srcRect l="4861" t="8115" r="8882" b="3840"/>
            <a:stretch/>
          </p:blipFill>
          <p:spPr>
            <a:xfrm>
              <a:off x="4255787" y="1127922"/>
              <a:ext cx="3657438" cy="2838612"/>
            </a:xfrm>
            <a:prstGeom prst="rect">
              <a:avLst/>
            </a:prstGeom>
          </p:spPr>
        </p:pic>
        <p:pic>
          <p:nvPicPr>
            <p:cNvPr id="13" name="图片 12">
              <a:extLst>
                <a:ext uri="{FF2B5EF4-FFF2-40B4-BE49-F238E27FC236}">
                  <a16:creationId xmlns:a16="http://schemas.microsoft.com/office/drawing/2014/main" id="{5AE68528-5518-17A9-AD10-E473C68D601D}"/>
                </a:ext>
              </a:extLst>
            </p:cNvPr>
            <p:cNvPicPr>
              <a:picLocks noChangeAspect="1"/>
            </p:cNvPicPr>
            <p:nvPr/>
          </p:nvPicPr>
          <p:blipFill>
            <a:blip r:embed="rId7"/>
            <a:stretch>
              <a:fillRect/>
            </a:stretch>
          </p:blipFill>
          <p:spPr>
            <a:xfrm>
              <a:off x="6263575" y="1236983"/>
              <a:ext cx="748856" cy="1063772"/>
            </a:xfrm>
            <a:prstGeom prst="rect">
              <a:avLst/>
            </a:prstGeom>
          </p:spPr>
        </p:pic>
      </p:grpSp>
      <p:grpSp>
        <p:nvGrpSpPr>
          <p:cNvPr id="22" name="组合 21">
            <a:extLst>
              <a:ext uri="{FF2B5EF4-FFF2-40B4-BE49-F238E27FC236}">
                <a16:creationId xmlns:a16="http://schemas.microsoft.com/office/drawing/2014/main" id="{5DF8A551-7131-4B32-F143-AB840D090B3F}"/>
              </a:ext>
            </a:extLst>
          </p:cNvPr>
          <p:cNvGrpSpPr/>
          <p:nvPr/>
        </p:nvGrpSpPr>
        <p:grpSpPr>
          <a:xfrm>
            <a:off x="8396677" y="1127922"/>
            <a:ext cx="3657438" cy="2838612"/>
            <a:chOff x="8191521" y="1127922"/>
            <a:chExt cx="3657438" cy="2838612"/>
          </a:xfrm>
        </p:grpSpPr>
        <p:pic>
          <p:nvPicPr>
            <p:cNvPr id="15" name="图片 14">
              <a:extLst>
                <a:ext uri="{FF2B5EF4-FFF2-40B4-BE49-F238E27FC236}">
                  <a16:creationId xmlns:a16="http://schemas.microsoft.com/office/drawing/2014/main" id="{401E141C-313A-8677-D92F-F848AA1E23C4}"/>
                </a:ext>
              </a:extLst>
            </p:cNvPr>
            <p:cNvPicPr>
              <a:picLocks noChangeAspect="1"/>
            </p:cNvPicPr>
            <p:nvPr/>
          </p:nvPicPr>
          <p:blipFill rotWithShape="1">
            <a:blip r:embed="rId8">
              <a:extLst>
                <a:ext uri="{28A0092B-C50C-407E-A947-70E740481C1C}">
                  <a14:useLocalDpi xmlns:a14="http://schemas.microsoft.com/office/drawing/2010/main" val="0"/>
                </a:ext>
              </a:extLst>
            </a:blip>
            <a:srcRect l="4328" t="7884" r="9594" b="3839"/>
            <a:stretch/>
          </p:blipFill>
          <p:spPr>
            <a:xfrm>
              <a:off x="8191521" y="1127922"/>
              <a:ext cx="3657438" cy="2838612"/>
            </a:xfrm>
            <a:prstGeom prst="rect">
              <a:avLst/>
            </a:prstGeom>
          </p:spPr>
        </p:pic>
        <p:pic>
          <p:nvPicPr>
            <p:cNvPr id="17" name="图片 16">
              <a:extLst>
                <a:ext uri="{FF2B5EF4-FFF2-40B4-BE49-F238E27FC236}">
                  <a16:creationId xmlns:a16="http://schemas.microsoft.com/office/drawing/2014/main" id="{219FD66C-519D-4E34-D64F-2B90CF7E4598}"/>
                </a:ext>
              </a:extLst>
            </p:cNvPr>
            <p:cNvPicPr>
              <a:picLocks noChangeAspect="1"/>
            </p:cNvPicPr>
            <p:nvPr/>
          </p:nvPicPr>
          <p:blipFill>
            <a:blip r:embed="rId9"/>
            <a:stretch>
              <a:fillRect/>
            </a:stretch>
          </p:blipFill>
          <p:spPr>
            <a:xfrm>
              <a:off x="10223164" y="1331621"/>
              <a:ext cx="769948" cy="888781"/>
            </a:xfrm>
            <a:prstGeom prst="rect">
              <a:avLst/>
            </a:prstGeom>
          </p:spPr>
        </p:pic>
      </p:grpSp>
      <p:pic>
        <p:nvPicPr>
          <p:cNvPr id="19" name="图片 18">
            <a:extLst>
              <a:ext uri="{FF2B5EF4-FFF2-40B4-BE49-F238E27FC236}">
                <a16:creationId xmlns:a16="http://schemas.microsoft.com/office/drawing/2014/main" id="{0412B843-A004-FC8E-969E-CD2C99426D37}"/>
              </a:ext>
            </a:extLst>
          </p:cNvPr>
          <p:cNvPicPr>
            <a:picLocks noChangeAspect="1"/>
          </p:cNvPicPr>
          <p:nvPr/>
        </p:nvPicPr>
        <p:blipFill rotWithShape="1">
          <a:blip r:embed="rId10">
            <a:extLst>
              <a:ext uri="{28A0092B-C50C-407E-A947-70E740481C1C}">
                <a14:useLocalDpi xmlns:a14="http://schemas.microsoft.com/office/drawing/2010/main" val="0"/>
              </a:ext>
            </a:extLst>
          </a:blip>
          <a:srcRect l="4505" t="8812" r="9787" b="3838"/>
          <a:stretch/>
        </p:blipFill>
        <p:spPr>
          <a:xfrm>
            <a:off x="1081800" y="3933824"/>
            <a:ext cx="3707727" cy="2847733"/>
          </a:xfrm>
          <a:prstGeom prst="rect">
            <a:avLst/>
          </a:prstGeom>
        </p:spPr>
      </p:pic>
      <p:pic>
        <p:nvPicPr>
          <p:cNvPr id="24" name="图片 23">
            <a:extLst>
              <a:ext uri="{FF2B5EF4-FFF2-40B4-BE49-F238E27FC236}">
                <a16:creationId xmlns:a16="http://schemas.microsoft.com/office/drawing/2014/main" id="{6D01D144-4D91-8030-115A-DC1EE5D49C1C}"/>
              </a:ext>
            </a:extLst>
          </p:cNvPr>
          <p:cNvPicPr>
            <a:picLocks noChangeAspect="1"/>
          </p:cNvPicPr>
          <p:nvPr/>
        </p:nvPicPr>
        <p:blipFill>
          <a:blip r:embed="rId11"/>
          <a:stretch>
            <a:fillRect/>
          </a:stretch>
        </p:blipFill>
        <p:spPr>
          <a:xfrm>
            <a:off x="3141662" y="4087841"/>
            <a:ext cx="546905" cy="1061169"/>
          </a:xfrm>
          <a:prstGeom prst="rect">
            <a:avLst/>
          </a:prstGeom>
        </p:spPr>
      </p:pic>
      <p:pic>
        <p:nvPicPr>
          <p:cNvPr id="26" name="图片 25">
            <a:extLst>
              <a:ext uri="{FF2B5EF4-FFF2-40B4-BE49-F238E27FC236}">
                <a16:creationId xmlns:a16="http://schemas.microsoft.com/office/drawing/2014/main" id="{6C930D41-886D-A018-2300-B3C1FB39AAF6}"/>
              </a:ext>
            </a:extLst>
          </p:cNvPr>
          <p:cNvPicPr>
            <a:picLocks noChangeAspect="1"/>
          </p:cNvPicPr>
          <p:nvPr/>
        </p:nvPicPr>
        <p:blipFill rotWithShape="1">
          <a:blip r:embed="rId12">
            <a:extLst>
              <a:ext uri="{28A0092B-C50C-407E-A947-70E740481C1C}">
                <a14:useLocalDpi xmlns:a14="http://schemas.microsoft.com/office/drawing/2010/main" val="0"/>
              </a:ext>
            </a:extLst>
          </a:blip>
          <a:srcRect l="5126" t="9158" r="9061" b="3839"/>
          <a:stretch/>
        </p:blipFill>
        <p:spPr>
          <a:xfrm>
            <a:off x="4771737" y="4026203"/>
            <a:ext cx="3632295" cy="2755354"/>
          </a:xfrm>
          <a:prstGeom prst="rect">
            <a:avLst/>
          </a:prstGeom>
        </p:spPr>
      </p:pic>
      <p:pic>
        <p:nvPicPr>
          <p:cNvPr id="28" name="图片 27">
            <a:extLst>
              <a:ext uri="{FF2B5EF4-FFF2-40B4-BE49-F238E27FC236}">
                <a16:creationId xmlns:a16="http://schemas.microsoft.com/office/drawing/2014/main" id="{7D682081-A7AF-BCA8-8BA7-3C35818E6083}"/>
              </a:ext>
            </a:extLst>
          </p:cNvPr>
          <p:cNvPicPr>
            <a:picLocks noChangeAspect="1"/>
          </p:cNvPicPr>
          <p:nvPr/>
        </p:nvPicPr>
        <p:blipFill>
          <a:blip r:embed="rId13"/>
          <a:stretch>
            <a:fillRect/>
          </a:stretch>
        </p:blipFill>
        <p:spPr>
          <a:xfrm>
            <a:off x="6855868" y="4278107"/>
            <a:ext cx="545884" cy="971108"/>
          </a:xfrm>
          <a:prstGeom prst="rect">
            <a:avLst/>
          </a:prstGeom>
        </p:spPr>
      </p:pic>
      <p:sp>
        <p:nvSpPr>
          <p:cNvPr id="29" name="文本框 28">
            <a:extLst>
              <a:ext uri="{FF2B5EF4-FFF2-40B4-BE49-F238E27FC236}">
                <a16:creationId xmlns:a16="http://schemas.microsoft.com/office/drawing/2014/main" id="{92B6FC5D-685F-BDD5-CF09-5B323ED4BFAA}"/>
              </a:ext>
            </a:extLst>
          </p:cNvPr>
          <p:cNvSpPr txBox="1"/>
          <p:nvPr/>
        </p:nvSpPr>
        <p:spPr>
          <a:xfrm>
            <a:off x="1712425" y="1192167"/>
            <a:ext cx="691764" cy="400110"/>
          </a:xfrm>
          <a:prstGeom prst="rect">
            <a:avLst/>
          </a:prstGeom>
          <a:noFill/>
        </p:spPr>
        <p:txBody>
          <a:bodyPr wrap="square" rtlCol="0">
            <a:spAutoFit/>
          </a:bodyPr>
          <a:lstStyle/>
          <a:p>
            <a:r>
              <a:rPr lang="en-US" altLang="zh-CN" sz="2000" b="1" dirty="0"/>
              <a:t>ASO</a:t>
            </a:r>
            <a:endParaRPr lang="zh-CN" altLang="en-US" sz="2000" b="1" dirty="0"/>
          </a:p>
        </p:txBody>
      </p:sp>
      <p:sp>
        <p:nvSpPr>
          <p:cNvPr id="30" name="文本框 29">
            <a:extLst>
              <a:ext uri="{FF2B5EF4-FFF2-40B4-BE49-F238E27FC236}">
                <a16:creationId xmlns:a16="http://schemas.microsoft.com/office/drawing/2014/main" id="{0FAECEE2-8C09-8F94-CEA4-FB3313439C85}"/>
              </a:ext>
            </a:extLst>
          </p:cNvPr>
          <p:cNvSpPr txBox="1"/>
          <p:nvPr/>
        </p:nvSpPr>
        <p:spPr>
          <a:xfrm>
            <a:off x="5381563" y="1192167"/>
            <a:ext cx="691764" cy="400110"/>
          </a:xfrm>
          <a:prstGeom prst="rect">
            <a:avLst/>
          </a:prstGeom>
          <a:noFill/>
        </p:spPr>
        <p:txBody>
          <a:bodyPr wrap="square" rtlCol="0">
            <a:spAutoFit/>
          </a:bodyPr>
          <a:lstStyle/>
          <a:p>
            <a:r>
              <a:rPr lang="en-US" altLang="zh-CN" sz="2000" b="1" dirty="0"/>
              <a:t>HSO</a:t>
            </a:r>
            <a:endParaRPr lang="zh-CN" altLang="en-US" sz="2000" b="1" dirty="0"/>
          </a:p>
        </p:txBody>
      </p:sp>
      <p:sp>
        <p:nvSpPr>
          <p:cNvPr id="31" name="文本框 30">
            <a:extLst>
              <a:ext uri="{FF2B5EF4-FFF2-40B4-BE49-F238E27FC236}">
                <a16:creationId xmlns:a16="http://schemas.microsoft.com/office/drawing/2014/main" id="{32398F44-CA01-CDA1-7539-9AB0CD3BA79E}"/>
              </a:ext>
            </a:extLst>
          </p:cNvPr>
          <p:cNvSpPr txBox="1"/>
          <p:nvPr/>
        </p:nvSpPr>
        <p:spPr>
          <a:xfrm>
            <a:off x="9009326" y="1192167"/>
            <a:ext cx="691764" cy="400110"/>
          </a:xfrm>
          <a:prstGeom prst="rect">
            <a:avLst/>
          </a:prstGeom>
          <a:noFill/>
        </p:spPr>
        <p:txBody>
          <a:bodyPr wrap="square" rtlCol="0">
            <a:spAutoFit/>
          </a:bodyPr>
          <a:lstStyle/>
          <a:p>
            <a:r>
              <a:rPr lang="en-US" altLang="zh-CN" sz="2000" b="1" dirty="0"/>
              <a:t>TEC</a:t>
            </a:r>
            <a:endParaRPr lang="zh-CN" altLang="en-US" sz="2000" b="1" dirty="0"/>
          </a:p>
        </p:txBody>
      </p:sp>
      <p:sp>
        <p:nvSpPr>
          <p:cNvPr id="32" name="文本框 31">
            <a:extLst>
              <a:ext uri="{FF2B5EF4-FFF2-40B4-BE49-F238E27FC236}">
                <a16:creationId xmlns:a16="http://schemas.microsoft.com/office/drawing/2014/main" id="{0CB71F73-ACF1-7FC9-3F9F-16C7E832A42A}"/>
              </a:ext>
            </a:extLst>
          </p:cNvPr>
          <p:cNvSpPr txBox="1"/>
          <p:nvPr/>
        </p:nvSpPr>
        <p:spPr>
          <a:xfrm>
            <a:off x="1712610" y="4031523"/>
            <a:ext cx="691764" cy="400110"/>
          </a:xfrm>
          <a:prstGeom prst="rect">
            <a:avLst/>
          </a:prstGeom>
          <a:noFill/>
        </p:spPr>
        <p:txBody>
          <a:bodyPr wrap="square" rtlCol="0">
            <a:spAutoFit/>
          </a:bodyPr>
          <a:lstStyle/>
          <a:p>
            <a:r>
              <a:rPr lang="en-US" altLang="zh-CN" sz="2000" b="1" dirty="0"/>
              <a:t>TSO</a:t>
            </a:r>
            <a:endParaRPr lang="zh-CN" altLang="en-US" sz="2000" b="1" dirty="0"/>
          </a:p>
        </p:txBody>
      </p:sp>
      <p:sp>
        <p:nvSpPr>
          <p:cNvPr id="33" name="文本框 32">
            <a:extLst>
              <a:ext uri="{FF2B5EF4-FFF2-40B4-BE49-F238E27FC236}">
                <a16:creationId xmlns:a16="http://schemas.microsoft.com/office/drawing/2014/main" id="{D733CA21-49D2-E38A-916E-6463C04A91A7}"/>
              </a:ext>
            </a:extLst>
          </p:cNvPr>
          <p:cNvSpPr txBox="1"/>
          <p:nvPr/>
        </p:nvSpPr>
        <p:spPr>
          <a:xfrm>
            <a:off x="5302008" y="4036997"/>
            <a:ext cx="691764" cy="400110"/>
          </a:xfrm>
          <a:prstGeom prst="rect">
            <a:avLst/>
          </a:prstGeom>
          <a:noFill/>
        </p:spPr>
        <p:txBody>
          <a:bodyPr wrap="square" rtlCol="0">
            <a:spAutoFit/>
          </a:bodyPr>
          <a:lstStyle/>
          <a:p>
            <a:r>
              <a:rPr lang="en-US" altLang="zh-CN" sz="2000" b="1" dirty="0"/>
              <a:t>OSO</a:t>
            </a:r>
            <a:endParaRPr lang="zh-CN" altLang="en-US" sz="2000" b="1" dirty="0"/>
          </a:p>
        </p:txBody>
      </p:sp>
      <p:sp>
        <p:nvSpPr>
          <p:cNvPr id="35" name="文本框 34">
            <a:extLst>
              <a:ext uri="{FF2B5EF4-FFF2-40B4-BE49-F238E27FC236}">
                <a16:creationId xmlns:a16="http://schemas.microsoft.com/office/drawing/2014/main" id="{31777299-B2F3-C92F-F3F4-5B74951DA5A6}"/>
              </a:ext>
            </a:extLst>
          </p:cNvPr>
          <p:cNvSpPr txBox="1"/>
          <p:nvPr/>
        </p:nvSpPr>
        <p:spPr>
          <a:xfrm>
            <a:off x="-32373" y="1206715"/>
            <a:ext cx="1487672" cy="646331"/>
          </a:xfrm>
          <a:prstGeom prst="rect">
            <a:avLst/>
          </a:prstGeom>
          <a:noFill/>
        </p:spPr>
        <p:txBody>
          <a:bodyPr wrap="square">
            <a:spAutoFit/>
          </a:bodyPr>
          <a:lstStyle/>
          <a:p>
            <a:r>
              <a:rPr lang="en-US" altLang="zh-CN" dirty="0">
                <a:latin typeface="+mj-lt"/>
                <a:sym typeface="宋体" panose="02010600030101010101" pitchFamily="2" charset="-122"/>
              </a:rPr>
              <a:t>Categories </a:t>
            </a:r>
          </a:p>
          <a:p>
            <a:r>
              <a:rPr lang="en-US" altLang="zh-CN" dirty="0">
                <a:latin typeface="+mj-lt"/>
                <a:sym typeface="宋体" panose="02010600030101010101" pitchFamily="2" charset="-122"/>
              </a:rPr>
              <a:t>         Ⅰ</a:t>
            </a:r>
            <a:r>
              <a:rPr lang="zh-CN" altLang="en-US" dirty="0">
                <a:latin typeface="Times New Roman" panose="02020603050405020304" pitchFamily="18" charset="0"/>
                <a:sym typeface="宋体" panose="02010600030101010101" pitchFamily="2" charset="-122"/>
              </a:rPr>
              <a:t> </a:t>
            </a:r>
            <a:endParaRPr lang="zh-CN" altLang="en-US" dirty="0"/>
          </a:p>
        </p:txBody>
      </p:sp>
      <p:sp>
        <p:nvSpPr>
          <p:cNvPr id="36" name="文本框 35">
            <a:extLst>
              <a:ext uri="{FF2B5EF4-FFF2-40B4-BE49-F238E27FC236}">
                <a16:creationId xmlns:a16="http://schemas.microsoft.com/office/drawing/2014/main" id="{7580934F-EA9F-6AD6-2164-3F5631E299EE}"/>
              </a:ext>
            </a:extLst>
          </p:cNvPr>
          <p:cNvSpPr txBox="1"/>
          <p:nvPr/>
        </p:nvSpPr>
        <p:spPr>
          <a:xfrm>
            <a:off x="-55667" y="4017106"/>
            <a:ext cx="1487672" cy="646331"/>
          </a:xfrm>
          <a:prstGeom prst="rect">
            <a:avLst/>
          </a:prstGeom>
          <a:noFill/>
        </p:spPr>
        <p:txBody>
          <a:bodyPr wrap="square">
            <a:spAutoFit/>
          </a:bodyPr>
          <a:lstStyle/>
          <a:p>
            <a:r>
              <a:rPr lang="en-US" altLang="zh-CN" dirty="0">
                <a:latin typeface="+mj-lt"/>
                <a:sym typeface="宋体" panose="02010600030101010101" pitchFamily="2" charset="-122"/>
              </a:rPr>
              <a:t>Categories </a:t>
            </a:r>
          </a:p>
          <a:p>
            <a:r>
              <a:rPr lang="en-US" altLang="zh-CN" dirty="0">
                <a:latin typeface="+mj-lt"/>
                <a:sym typeface="宋体" panose="02010600030101010101" pitchFamily="2" charset="-122"/>
              </a:rPr>
              <a:t>         Ⅱ</a:t>
            </a:r>
            <a:r>
              <a:rPr lang="zh-CN" altLang="en-US" dirty="0">
                <a:latin typeface="Times New Roman" panose="02020603050405020304" pitchFamily="18" charset="0"/>
                <a:sym typeface="宋体" panose="02010600030101010101" pitchFamily="2" charset="-122"/>
              </a:rPr>
              <a:t> </a:t>
            </a:r>
            <a:endParaRPr lang="zh-CN" altLang="en-US" dirty="0"/>
          </a:p>
        </p:txBody>
      </p:sp>
      <p:sp>
        <p:nvSpPr>
          <p:cNvPr id="38" name="文本框 37">
            <a:extLst>
              <a:ext uri="{FF2B5EF4-FFF2-40B4-BE49-F238E27FC236}">
                <a16:creationId xmlns:a16="http://schemas.microsoft.com/office/drawing/2014/main" id="{F30B2C32-1FED-1E16-41DC-2563499D1209}"/>
              </a:ext>
            </a:extLst>
          </p:cNvPr>
          <p:cNvSpPr txBox="1"/>
          <p:nvPr/>
        </p:nvSpPr>
        <p:spPr>
          <a:xfrm>
            <a:off x="8739327" y="4710153"/>
            <a:ext cx="3452673" cy="1259447"/>
          </a:xfrm>
          <a:prstGeom prst="rect">
            <a:avLst/>
          </a:prstGeom>
          <a:noFill/>
        </p:spPr>
        <p:txBody>
          <a:bodyPr wrap="square">
            <a:spAutoFit/>
          </a:bodyPr>
          <a:lstStyle/>
          <a:p>
            <a:pPr>
              <a:lnSpc>
                <a:spcPct val="130000"/>
              </a:lnSpc>
              <a:buClr>
                <a:srgbClr val="FF0000"/>
              </a:buClr>
              <a:buSzPct val="90000"/>
              <a:buFont typeface="Wingdings" panose="05000000000000000000" pitchFamily="2" charset="2"/>
              <a:buChar char="ª"/>
            </a:pPr>
            <a:r>
              <a:rPr lang="en-US" altLang="zh-CN" sz="2000" b="1" dirty="0">
                <a:sym typeface="宋体" panose="02010600030101010101" pitchFamily="2" charset="-122"/>
              </a:rPr>
              <a:t>T</a:t>
            </a:r>
            <a:r>
              <a:rPr lang="en-US" altLang="zh-CN" sz="2000" b="1" baseline="-25000" dirty="0">
                <a:sym typeface="宋体" panose="02010600030101010101" pitchFamily="2" charset="-122"/>
              </a:rPr>
              <a:t>2</a:t>
            </a:r>
            <a:r>
              <a:rPr lang="en-US" altLang="zh-CN" sz="2000" b="1" dirty="0">
                <a:sym typeface="宋体" panose="02010600030101010101" pitchFamily="2" charset="-122"/>
              </a:rPr>
              <a:t> curves  of five boundaries</a:t>
            </a:r>
          </a:p>
          <a:p>
            <a:pPr>
              <a:lnSpc>
                <a:spcPct val="130000"/>
              </a:lnSpc>
              <a:buClr>
                <a:srgbClr val="FF0000"/>
              </a:buClr>
              <a:buSzPct val="90000"/>
            </a:pPr>
            <a:r>
              <a:rPr lang="en-US" altLang="zh-CN" sz="2000" b="1" dirty="0">
                <a:sym typeface="宋体" panose="02010600030101010101" pitchFamily="2" charset="-122"/>
              </a:rPr>
              <a:t>       show different imbibition </a:t>
            </a:r>
          </a:p>
          <a:p>
            <a:pPr>
              <a:lnSpc>
                <a:spcPct val="130000"/>
              </a:lnSpc>
              <a:buClr>
                <a:srgbClr val="FF0000"/>
              </a:buClr>
              <a:buSzPct val="90000"/>
            </a:pPr>
            <a:r>
              <a:rPr lang="en-US" altLang="zh-CN" sz="2000" b="1" dirty="0">
                <a:sym typeface="宋体" panose="02010600030101010101" pitchFamily="2" charset="-122"/>
              </a:rPr>
              <a:t>                  dynamics.</a:t>
            </a:r>
            <a:endParaRPr lang="en-US" altLang="zh-CN" sz="2000" b="1" dirty="0">
              <a:solidFill>
                <a:srgbClr val="000000"/>
              </a:solidFill>
              <a:sym typeface="宋体" panose="02010600030101010101" pitchFamily="2" charset="-122"/>
            </a:endParaRPr>
          </a:p>
        </p:txBody>
      </p:sp>
    </p:spTree>
    <p:extLst>
      <p:ext uri="{BB962C8B-B14F-4D97-AF65-F5344CB8AC3E}">
        <p14:creationId xmlns:p14="http://schemas.microsoft.com/office/powerpoint/2010/main" val="3059387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37F87CE-DD3C-05AD-7750-CDDDB081BE82}"/>
              </a:ext>
            </a:extLst>
          </p:cNvPr>
          <p:cNvPicPr>
            <a:picLocks noChangeAspect="1"/>
          </p:cNvPicPr>
          <p:nvPr/>
        </p:nvPicPr>
        <p:blipFill rotWithShape="1">
          <a:blip r:embed="rId3"/>
          <a:srcRect t="5393"/>
          <a:stretch/>
        </p:blipFill>
        <p:spPr>
          <a:xfrm>
            <a:off x="9059054" y="210029"/>
            <a:ext cx="2654311" cy="672388"/>
          </a:xfrm>
          <a:prstGeom prst="rect">
            <a:avLst/>
          </a:prstGeom>
        </p:spPr>
      </p:pic>
      <p:sp>
        <p:nvSpPr>
          <p:cNvPr id="4" name="文本框 3">
            <a:extLst>
              <a:ext uri="{FF2B5EF4-FFF2-40B4-BE49-F238E27FC236}">
                <a16:creationId xmlns:a16="http://schemas.microsoft.com/office/drawing/2014/main" id="{261242D3-56C9-08D3-22DE-8C9F8F19E85B}"/>
              </a:ext>
            </a:extLst>
          </p:cNvPr>
          <p:cNvSpPr txBox="1"/>
          <p:nvPr/>
        </p:nvSpPr>
        <p:spPr>
          <a:xfrm>
            <a:off x="737190" y="5810450"/>
            <a:ext cx="11454810" cy="971107"/>
          </a:xfrm>
          <a:prstGeom prst="rect">
            <a:avLst/>
          </a:prstGeom>
          <a:solidFill>
            <a:schemeClr val="bg1"/>
          </a:solidFill>
        </p:spPr>
        <p:txBody>
          <a:bodyPr wrap="square" rtlCol="0">
            <a:spAutoFit/>
          </a:bodyPr>
          <a:lstStyle/>
          <a:p>
            <a:endParaRPr lang="zh-CN" altLang="en-US" dirty="0"/>
          </a:p>
        </p:txBody>
      </p:sp>
      <p:sp>
        <p:nvSpPr>
          <p:cNvPr id="5" name="文本框 4">
            <a:extLst>
              <a:ext uri="{FF2B5EF4-FFF2-40B4-BE49-F238E27FC236}">
                <a16:creationId xmlns:a16="http://schemas.microsoft.com/office/drawing/2014/main" id="{3D294B23-79BC-5BED-CE2B-9979A3ED8AF0}"/>
              </a:ext>
            </a:extLst>
          </p:cNvPr>
          <p:cNvSpPr txBox="1"/>
          <p:nvPr/>
        </p:nvSpPr>
        <p:spPr>
          <a:xfrm>
            <a:off x="797118" y="455534"/>
            <a:ext cx="7058769" cy="480131"/>
          </a:xfrm>
          <a:prstGeom prst="rect">
            <a:avLst/>
          </a:prstGeom>
          <a:noFill/>
        </p:spPr>
        <p:txBody>
          <a:bodyPr wrap="square">
            <a:spAutoFit/>
          </a:bodyPr>
          <a:lstStyle/>
          <a:p>
            <a:pPr>
              <a:lnSpc>
                <a:spcPct val="90000"/>
              </a:lnSpc>
              <a:spcBef>
                <a:spcPct val="0"/>
              </a:spcBef>
            </a:pPr>
            <a:r>
              <a:rPr lang="en-US" altLang="zh-CN" sz="2800" b="1" dirty="0">
                <a:solidFill>
                  <a:schemeClr val="tx1">
                    <a:lumMod val="95000"/>
                    <a:lumOff val="5000"/>
                  </a:schemeClr>
                </a:solidFill>
                <a:cs typeface="+mn-ea"/>
              </a:rPr>
              <a:t>Results: double logarithmic imbibition curves</a:t>
            </a:r>
            <a:endParaRPr lang="zh-CN" altLang="en-US" sz="2800" b="1" dirty="0">
              <a:solidFill>
                <a:schemeClr val="tx1">
                  <a:lumMod val="95000"/>
                  <a:lumOff val="5000"/>
                </a:schemeClr>
              </a:solidFill>
              <a:cs typeface="+mn-ea"/>
            </a:endParaRPr>
          </a:p>
        </p:txBody>
      </p:sp>
      <p:sp>
        <p:nvSpPr>
          <p:cNvPr id="6" name="文本框 5">
            <a:extLst>
              <a:ext uri="{FF2B5EF4-FFF2-40B4-BE49-F238E27FC236}">
                <a16:creationId xmlns:a16="http://schemas.microsoft.com/office/drawing/2014/main" id="{98863E11-5E6C-5C92-D8B8-F7C0D421D904}"/>
              </a:ext>
            </a:extLst>
          </p:cNvPr>
          <p:cNvSpPr txBox="1"/>
          <p:nvPr/>
        </p:nvSpPr>
        <p:spPr>
          <a:xfrm>
            <a:off x="413483" y="1121979"/>
            <a:ext cx="11532026" cy="504946"/>
          </a:xfrm>
          <a:prstGeom prst="rect">
            <a:avLst/>
          </a:prstGeom>
          <a:noFill/>
        </p:spPr>
        <p:txBody>
          <a:bodyPr wrap="square">
            <a:spAutoFit/>
          </a:bodyPr>
          <a:lstStyle/>
          <a:p>
            <a:pPr marL="285750" marR="0" lvl="0" indent="-285750" eaLnBrk="1" fontAlgn="auto" hangingPunct="1">
              <a:lnSpc>
                <a:spcPct val="120000"/>
              </a:lnSpc>
              <a:spcBef>
                <a:spcPts val="0"/>
              </a:spcBef>
              <a:spcAft>
                <a:spcPts val="0"/>
              </a:spcAft>
              <a:buClr>
                <a:srgbClr val="FF0000"/>
              </a:buClr>
              <a:buSzPct val="90000"/>
              <a:buFont typeface="Wingdings" panose="05000000000000000000" pitchFamily="2" charset="2"/>
              <a:buChar char="u"/>
              <a:tabLst/>
              <a:defRPr/>
            </a:pPr>
            <a:r>
              <a:rPr lang="en-US" altLang="zh-CN" sz="2400" b="1" noProof="1">
                <a:solidFill>
                  <a:srgbClr val="FF0000"/>
                </a:solidFill>
              </a:rPr>
              <a:t>Imbibition dynamic analysis——piecewise linear fitting. </a:t>
            </a:r>
          </a:p>
        </p:txBody>
      </p:sp>
      <p:sp>
        <p:nvSpPr>
          <p:cNvPr id="11" name="文本框 10">
            <a:extLst>
              <a:ext uri="{FF2B5EF4-FFF2-40B4-BE49-F238E27FC236}">
                <a16:creationId xmlns:a16="http://schemas.microsoft.com/office/drawing/2014/main" id="{21A4CADD-28CB-F8F1-7B61-92E66F611138}"/>
              </a:ext>
            </a:extLst>
          </p:cNvPr>
          <p:cNvSpPr txBox="1"/>
          <p:nvPr/>
        </p:nvSpPr>
        <p:spPr>
          <a:xfrm>
            <a:off x="1459054" y="5502799"/>
            <a:ext cx="6094674" cy="369332"/>
          </a:xfrm>
          <a:prstGeom prst="rect">
            <a:avLst/>
          </a:prstGeom>
          <a:noFill/>
        </p:spPr>
        <p:txBody>
          <a:bodyPr wrap="square">
            <a:spAutoFit/>
          </a:bodyPr>
          <a:lstStyle/>
          <a:p>
            <a:r>
              <a:rPr lang="en-US" altLang="zh-CN" sz="1800" b="1" i="0" u="none" strike="noStrike" baseline="0" dirty="0"/>
              <a:t>Zolfaghari imbibition model</a:t>
            </a:r>
            <a:endParaRPr lang="zh-CN" altLang="en-US" b="1" dirty="0"/>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E4EF96CF-BD43-FBFE-AEA4-3EADCFE32F3C}"/>
                  </a:ext>
                </a:extLst>
              </p:cNvPr>
              <p:cNvSpPr txBox="1"/>
              <p:nvPr/>
            </p:nvSpPr>
            <p:spPr>
              <a:xfrm>
                <a:off x="955126" y="5985921"/>
                <a:ext cx="1228863" cy="5653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rPr>
                          </m:ctrlPr>
                        </m:fPr>
                        <m:num>
                          <m:sSub>
                            <m:sSubPr>
                              <m:ctrlPr>
                                <a:rPr lang="en-US" altLang="zh-CN" i="1" smtClean="0">
                                  <a:latin typeface="Cambria Math" panose="02040503050406030204" pitchFamily="18" charset="0"/>
                                  <a:ea typeface="+mj-ea"/>
                                </a:rPr>
                              </m:ctrlPr>
                            </m:sSubPr>
                            <m:e>
                              <m:r>
                                <a:rPr lang="en-US" altLang="zh-CN" b="0" i="1" smtClean="0">
                                  <a:latin typeface="Cambria Math" panose="02040503050406030204" pitchFamily="18" charset="0"/>
                                  <a:ea typeface="+mj-ea"/>
                                </a:rPr>
                                <m:t>𝑉</m:t>
                              </m:r>
                            </m:e>
                            <m:sub>
                              <m:r>
                                <a:rPr lang="en-US" altLang="zh-CN" b="0" i="1" smtClean="0">
                                  <a:latin typeface="Cambria Math" panose="02040503050406030204" pitchFamily="18" charset="0"/>
                                  <a:ea typeface="+mj-ea"/>
                                </a:rPr>
                                <m:t>𝑖𝑚𝑏</m:t>
                              </m:r>
                            </m:sub>
                          </m:sSub>
                        </m:num>
                        <m:den>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𝐴</m:t>
                              </m:r>
                            </m:e>
                            <m:sub>
                              <m:r>
                                <a:rPr lang="en-US" altLang="zh-CN" b="0" i="1" smtClean="0">
                                  <a:latin typeface="Cambria Math" panose="02040503050406030204" pitchFamily="18" charset="0"/>
                                </a:rPr>
                                <m:t>𝑐</m:t>
                              </m:r>
                            </m:sub>
                          </m:sSub>
                        </m:den>
                      </m:f>
                      <m:r>
                        <a:rPr lang="en-US" altLang="zh-CN"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𝐴</m:t>
                      </m:r>
                      <m:r>
                        <a:rPr lang="en-US" altLang="zh-CN" b="0" i="1" smtClean="0">
                          <a:latin typeface="Cambria Math" panose="02040503050406030204" pitchFamily="18" charset="0"/>
                          <a:ea typeface="Cambria Math" panose="02040503050406030204" pitchFamily="18" charset="0"/>
                        </a:rPr>
                        <m:t> </m:t>
                      </m:r>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𝑡</m:t>
                          </m:r>
                        </m:e>
                        <m:sup>
                          <m:r>
                            <a:rPr lang="en-US" altLang="zh-CN" b="0" i="1" smtClean="0">
                              <a:latin typeface="Cambria Math" panose="02040503050406030204" pitchFamily="18" charset="0"/>
                              <a:ea typeface="Cambria Math" panose="02040503050406030204" pitchFamily="18" charset="0"/>
                            </a:rPr>
                            <m:t>𝑛</m:t>
                          </m:r>
                        </m:sup>
                      </m:sSup>
                    </m:oMath>
                  </m:oMathPara>
                </a14:m>
                <a:endParaRPr lang="zh-CN" altLang="en-US" dirty="0"/>
              </a:p>
            </p:txBody>
          </p:sp>
        </mc:Choice>
        <mc:Fallback xmlns="">
          <p:sp>
            <p:nvSpPr>
              <p:cNvPr id="12" name="文本框 11">
                <a:extLst>
                  <a:ext uri="{FF2B5EF4-FFF2-40B4-BE49-F238E27FC236}">
                    <a16:creationId xmlns:a16="http://schemas.microsoft.com/office/drawing/2014/main" id="{E4EF96CF-BD43-FBFE-AEA4-3EADCFE32F3C}"/>
                  </a:ext>
                </a:extLst>
              </p:cNvPr>
              <p:cNvSpPr txBox="1">
                <a:spLocks noRot="1" noChangeAspect="1" noMove="1" noResize="1" noEditPoints="1" noAdjustHandles="1" noChangeArrowheads="1" noChangeShapeType="1" noTextEdit="1"/>
              </p:cNvSpPr>
              <p:nvPr/>
            </p:nvSpPr>
            <p:spPr>
              <a:xfrm>
                <a:off x="955126" y="5985921"/>
                <a:ext cx="1228863" cy="565348"/>
              </a:xfrm>
              <a:prstGeom prst="rect">
                <a:avLst/>
              </a:prstGeom>
              <a:blipFill>
                <a:blip r:embed="rId4"/>
                <a:stretch>
                  <a:fillRect/>
                </a:stretch>
              </a:blipFill>
            </p:spPr>
            <p:txBody>
              <a:bodyPr/>
              <a:lstStyle/>
              <a:p>
                <a:r>
                  <a:rPr lang="zh-CN" altLang="en-US">
                    <a:noFill/>
                  </a:rPr>
                  <a:t> </a:t>
                </a:r>
              </a:p>
            </p:txBody>
          </p:sp>
        </mc:Fallback>
      </mc:AlternateContent>
      <p:sp>
        <p:nvSpPr>
          <p:cNvPr id="13" name="箭头: 右 12">
            <a:extLst>
              <a:ext uri="{FF2B5EF4-FFF2-40B4-BE49-F238E27FC236}">
                <a16:creationId xmlns:a16="http://schemas.microsoft.com/office/drawing/2014/main" id="{DF89B0A3-27CE-D7E4-04DB-928270B95E3D}"/>
              </a:ext>
            </a:extLst>
          </p:cNvPr>
          <p:cNvSpPr/>
          <p:nvPr/>
        </p:nvSpPr>
        <p:spPr>
          <a:xfrm>
            <a:off x="2346418" y="6204908"/>
            <a:ext cx="392731" cy="178073"/>
          </a:xfrm>
          <a:prstGeom prst="rightArrow">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a:solidFill>
                  <a:srgbClr val="FF0000"/>
                </a:solidFill>
              </a:ln>
              <a:solidFill>
                <a:srgbClr val="FF0000"/>
              </a:solidFill>
            </a:endParaRPr>
          </a:p>
        </p:txBody>
      </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C588346F-9FB6-7D37-7FA8-2176B3B9624D}"/>
                  </a:ext>
                </a:extLst>
              </p:cNvPr>
              <p:cNvSpPr txBox="1"/>
              <p:nvPr/>
            </p:nvSpPr>
            <p:spPr>
              <a:xfrm>
                <a:off x="2974041" y="5985921"/>
                <a:ext cx="2057679" cy="56534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altLang="zh-CN" i="1" smtClean="0">
                              <a:latin typeface="Cambria Math" panose="02040503050406030204" pitchFamily="18" charset="0"/>
                            </a:rPr>
                          </m:ctrlPr>
                        </m:funcPr>
                        <m:fName>
                          <m:r>
                            <m:rPr>
                              <m:sty m:val="p"/>
                            </m:rPr>
                            <a:rPr lang="en-US" altLang="zh-CN" i="0" smtClean="0">
                              <a:latin typeface="Cambria Math" panose="02040503050406030204" pitchFamily="18" charset="0"/>
                            </a:rPr>
                            <m:t>lg</m:t>
                          </m:r>
                        </m:fName>
                        <m:e>
                          <m:f>
                            <m:fPr>
                              <m:ctrlPr>
                                <a:rPr lang="en-US" altLang="zh-CN" i="1" smtClean="0">
                                  <a:latin typeface="Cambria Math" panose="02040503050406030204" pitchFamily="18" charset="0"/>
                                </a:rPr>
                              </m:ctrlPr>
                            </m:fPr>
                            <m:num>
                              <m:sSub>
                                <m:sSubPr>
                                  <m:ctrlPr>
                                    <a:rPr lang="en-US" altLang="zh-CN" i="1">
                                      <a:latin typeface="Cambria Math" panose="02040503050406030204" pitchFamily="18" charset="0"/>
                                    </a:rPr>
                                  </m:ctrlPr>
                                </m:sSubPr>
                                <m:e>
                                  <m:r>
                                    <a:rPr lang="en-US" altLang="zh-CN" i="1">
                                      <a:latin typeface="Cambria Math" panose="02040503050406030204" pitchFamily="18" charset="0"/>
                                    </a:rPr>
                                    <m:t>𝑉</m:t>
                                  </m:r>
                                </m:e>
                                <m:sub>
                                  <m:r>
                                    <a:rPr lang="en-US" altLang="zh-CN" i="1">
                                      <a:latin typeface="Cambria Math" panose="02040503050406030204" pitchFamily="18" charset="0"/>
                                    </a:rPr>
                                    <m:t>𝑖𝑚𝑏</m:t>
                                  </m:r>
                                </m:sub>
                              </m:sSub>
                            </m:num>
                            <m:den>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𝐴</m:t>
                                  </m:r>
                                </m:e>
                                <m:sub>
                                  <m:r>
                                    <a:rPr lang="en-US" altLang="zh-CN" b="0" i="1" smtClean="0">
                                      <a:latin typeface="Cambria Math" panose="02040503050406030204" pitchFamily="18" charset="0"/>
                                    </a:rPr>
                                    <m:t>𝑐</m:t>
                                  </m:r>
                                </m:sub>
                              </m:sSub>
                            </m:den>
                          </m:f>
                        </m:e>
                      </m:func>
                      <m:r>
                        <a:rPr lang="en-US" altLang="zh-CN" i="1" smtClean="0">
                          <a:latin typeface="Cambria Math" panose="02040503050406030204" pitchFamily="18" charset="0"/>
                          <a:ea typeface="Cambria Math" panose="02040503050406030204" pitchFamily="18" charset="0"/>
                        </a:rPr>
                        <m:t>=</m:t>
                      </m:r>
                      <m:r>
                        <m:rPr>
                          <m:sty m:val="p"/>
                        </m:rPr>
                        <a:rPr lang="en-US" altLang="zh-CN" i="0" smtClean="0">
                          <a:latin typeface="Cambria Math" panose="02040503050406030204" pitchFamily="18" charset="0"/>
                        </a:rPr>
                        <m:t>lg</m:t>
                      </m:r>
                      <m:r>
                        <m:rPr>
                          <m:sty m:val="p"/>
                        </m:rPr>
                        <a:rPr lang="en-US" altLang="zh-CN" b="0" i="0" smtClean="0">
                          <a:latin typeface="Cambria Math" panose="02040503050406030204" pitchFamily="18" charset="0"/>
                        </a:rPr>
                        <m:t>A</m:t>
                      </m:r>
                      <m:r>
                        <a:rPr lang="en-US" altLang="zh-CN" i="1">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𝑛</m:t>
                      </m:r>
                      <m:r>
                        <m:rPr>
                          <m:sty m:val="p"/>
                        </m:rPr>
                        <a:rPr lang="en-US" altLang="zh-CN" i="0" smtClean="0">
                          <a:latin typeface="Cambria Math" panose="02040503050406030204" pitchFamily="18" charset="0"/>
                        </a:rPr>
                        <m:t>lg</m:t>
                      </m:r>
                      <m:r>
                        <m:rPr>
                          <m:sty m:val="p"/>
                        </m:rPr>
                        <a:rPr lang="en-US" altLang="zh-CN" b="0" i="0" smtClean="0">
                          <a:latin typeface="Cambria Math" panose="02040503050406030204" pitchFamily="18" charset="0"/>
                        </a:rPr>
                        <m:t>t</m:t>
                      </m:r>
                    </m:oMath>
                  </m:oMathPara>
                </a14:m>
                <a:endParaRPr lang="zh-CN" altLang="en-US" dirty="0"/>
              </a:p>
            </p:txBody>
          </p:sp>
        </mc:Choice>
        <mc:Fallback xmlns="">
          <p:sp>
            <p:nvSpPr>
              <p:cNvPr id="14" name="文本框 13">
                <a:extLst>
                  <a:ext uri="{FF2B5EF4-FFF2-40B4-BE49-F238E27FC236}">
                    <a16:creationId xmlns:a16="http://schemas.microsoft.com/office/drawing/2014/main" id="{C588346F-9FB6-7D37-7FA8-2176B3B9624D}"/>
                  </a:ext>
                </a:extLst>
              </p:cNvPr>
              <p:cNvSpPr txBox="1">
                <a:spLocks noRot="1" noChangeAspect="1" noMove="1" noResize="1" noEditPoints="1" noAdjustHandles="1" noChangeArrowheads="1" noChangeShapeType="1" noTextEdit="1"/>
              </p:cNvSpPr>
              <p:nvPr/>
            </p:nvSpPr>
            <p:spPr>
              <a:xfrm>
                <a:off x="2974041" y="5985921"/>
                <a:ext cx="2057679" cy="565348"/>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A43AADE2-8489-22B1-A545-36A67A4FA2E3}"/>
                  </a:ext>
                </a:extLst>
              </p:cNvPr>
              <p:cNvSpPr txBox="1"/>
              <p:nvPr/>
            </p:nvSpPr>
            <p:spPr>
              <a:xfrm>
                <a:off x="3215380" y="5569950"/>
                <a:ext cx="6094674"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latin typeface="Cambria Math" panose="02040503050406030204" pitchFamily="18" charset="0"/>
                              <a:ea typeface="+mj-ea"/>
                            </a:rPr>
                          </m:ctrlPr>
                        </m:sSubPr>
                        <m:e>
                          <m:r>
                            <a:rPr lang="en-US" altLang="zh-CN" sz="1600" b="0" i="1" smtClean="0">
                              <a:latin typeface="Cambria Math" panose="02040503050406030204" pitchFamily="18" charset="0"/>
                              <a:ea typeface="+mj-ea"/>
                            </a:rPr>
                            <m:t>𝑉</m:t>
                          </m:r>
                        </m:e>
                        <m:sub>
                          <m:r>
                            <a:rPr lang="en-US" altLang="zh-CN" sz="1600" b="0" i="1" smtClean="0">
                              <a:latin typeface="Cambria Math" panose="02040503050406030204" pitchFamily="18" charset="0"/>
                              <a:ea typeface="+mj-ea"/>
                            </a:rPr>
                            <m:t>𝑖𝑚𝑏</m:t>
                          </m:r>
                        </m:sub>
                      </m:sSub>
                    </m:oMath>
                  </m:oMathPara>
                </a14:m>
                <a:endParaRPr lang="zh-CN" altLang="en-US" sz="1600" dirty="0"/>
              </a:p>
            </p:txBody>
          </p:sp>
        </mc:Choice>
        <mc:Fallback xmlns="">
          <p:sp>
            <p:nvSpPr>
              <p:cNvPr id="16" name="文本框 15">
                <a:extLst>
                  <a:ext uri="{FF2B5EF4-FFF2-40B4-BE49-F238E27FC236}">
                    <a16:creationId xmlns:a16="http://schemas.microsoft.com/office/drawing/2014/main" id="{A43AADE2-8489-22B1-A545-36A67A4FA2E3}"/>
                  </a:ext>
                </a:extLst>
              </p:cNvPr>
              <p:cNvSpPr txBox="1">
                <a:spLocks noRot="1" noChangeAspect="1" noMove="1" noResize="1" noEditPoints="1" noAdjustHandles="1" noChangeArrowheads="1" noChangeShapeType="1" noTextEdit="1"/>
              </p:cNvSpPr>
              <p:nvPr/>
            </p:nvSpPr>
            <p:spPr>
              <a:xfrm>
                <a:off x="3215380" y="5569950"/>
                <a:ext cx="6094674" cy="338554"/>
              </a:xfrm>
              <a:prstGeom prst="rect">
                <a:avLst/>
              </a:prstGeom>
              <a:blipFill>
                <a:blip r:embed="rId6"/>
                <a:stretch>
                  <a:fillRect/>
                </a:stretch>
              </a:blipFill>
            </p:spPr>
            <p:txBody>
              <a:bodyPr/>
              <a:lstStyle/>
              <a:p>
                <a:r>
                  <a:rPr lang="zh-CN" altLang="en-US">
                    <a:noFill/>
                  </a:rPr>
                  <a:t> </a:t>
                </a:r>
              </a:p>
            </p:txBody>
          </p:sp>
        </mc:Fallback>
      </mc:AlternateContent>
      <p:sp>
        <p:nvSpPr>
          <p:cNvPr id="18" name="文本框 17">
            <a:extLst>
              <a:ext uri="{FF2B5EF4-FFF2-40B4-BE49-F238E27FC236}">
                <a16:creationId xmlns:a16="http://schemas.microsoft.com/office/drawing/2014/main" id="{37C4FEE7-8062-3AEC-CC56-51AB2AF6885A}"/>
              </a:ext>
            </a:extLst>
          </p:cNvPr>
          <p:cNvSpPr txBox="1"/>
          <p:nvPr/>
        </p:nvSpPr>
        <p:spPr>
          <a:xfrm>
            <a:off x="6706537" y="5569950"/>
            <a:ext cx="4233958" cy="338554"/>
          </a:xfrm>
          <a:prstGeom prst="rect">
            <a:avLst/>
          </a:prstGeom>
          <a:noFill/>
        </p:spPr>
        <p:txBody>
          <a:bodyPr wrap="square">
            <a:spAutoFit/>
          </a:bodyPr>
          <a:lstStyle/>
          <a:p>
            <a:r>
              <a:rPr lang="en-US" altLang="zh-CN" sz="1600" b="1" noProof="1"/>
              <a:t>Imbibition water volume, cm</a:t>
            </a:r>
            <a:r>
              <a:rPr lang="en-US" altLang="zh-CN" sz="1600" b="1" baseline="30000" noProof="1"/>
              <a:t>3</a:t>
            </a:r>
            <a:r>
              <a:rPr lang="en-US" altLang="zh-CN" sz="1600" b="1" noProof="1"/>
              <a:t>, </a:t>
            </a:r>
            <a:endParaRPr lang="zh-CN" altLang="en-US" sz="1600" dirty="0"/>
          </a:p>
        </p:txBody>
      </p:sp>
      <p:sp>
        <p:nvSpPr>
          <p:cNvPr id="20" name="文本框 19">
            <a:extLst>
              <a:ext uri="{FF2B5EF4-FFF2-40B4-BE49-F238E27FC236}">
                <a16:creationId xmlns:a16="http://schemas.microsoft.com/office/drawing/2014/main" id="{DDAA9F92-8D6F-D622-C9E0-28417B3E6F6D}"/>
              </a:ext>
            </a:extLst>
          </p:cNvPr>
          <p:cNvSpPr txBox="1"/>
          <p:nvPr/>
        </p:nvSpPr>
        <p:spPr>
          <a:xfrm>
            <a:off x="6400926" y="5517629"/>
            <a:ext cx="561321" cy="461665"/>
          </a:xfrm>
          <a:prstGeom prst="rect">
            <a:avLst/>
          </a:prstGeom>
          <a:noFill/>
        </p:spPr>
        <p:txBody>
          <a:bodyPr wrap="square">
            <a:spAutoFit/>
          </a:bodyPr>
          <a:lstStyle/>
          <a:p>
            <a:r>
              <a:rPr lang="en-US" altLang="zh-CN" sz="2400" b="1" noProof="1"/>
              <a:t>—</a:t>
            </a:r>
            <a:endParaRPr lang="zh-CN" altLang="en-US" sz="2400" dirty="0"/>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2BF7A2F3-B160-86F5-FD1A-89E2A19D5147}"/>
                  </a:ext>
                </a:extLst>
              </p:cNvPr>
              <p:cNvSpPr txBox="1"/>
              <p:nvPr/>
            </p:nvSpPr>
            <p:spPr>
              <a:xfrm>
                <a:off x="3215380" y="5912729"/>
                <a:ext cx="6094674"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latin typeface="Cambria Math" panose="02040503050406030204" pitchFamily="18" charset="0"/>
                            </a:rPr>
                          </m:ctrlPr>
                        </m:sSubPr>
                        <m:e>
                          <m:r>
                            <a:rPr lang="en-US" altLang="zh-CN" sz="1600" b="0" i="1" smtClean="0">
                              <a:latin typeface="Cambria Math" panose="02040503050406030204" pitchFamily="18" charset="0"/>
                            </a:rPr>
                            <m:t>𝐴</m:t>
                          </m:r>
                        </m:e>
                        <m:sub>
                          <m:r>
                            <a:rPr lang="en-US" altLang="zh-CN" sz="1600" b="0" i="1" smtClean="0">
                              <a:latin typeface="Cambria Math" panose="02040503050406030204" pitchFamily="18" charset="0"/>
                            </a:rPr>
                            <m:t>𝑐</m:t>
                          </m:r>
                        </m:sub>
                      </m:sSub>
                    </m:oMath>
                  </m:oMathPara>
                </a14:m>
                <a:endParaRPr lang="zh-CN" altLang="en-US" sz="1600" dirty="0"/>
              </a:p>
            </p:txBody>
          </p:sp>
        </mc:Choice>
        <mc:Fallback xmlns="">
          <p:sp>
            <p:nvSpPr>
              <p:cNvPr id="22" name="文本框 21">
                <a:extLst>
                  <a:ext uri="{FF2B5EF4-FFF2-40B4-BE49-F238E27FC236}">
                    <a16:creationId xmlns:a16="http://schemas.microsoft.com/office/drawing/2014/main" id="{2BF7A2F3-B160-86F5-FD1A-89E2A19D5147}"/>
                  </a:ext>
                </a:extLst>
              </p:cNvPr>
              <p:cNvSpPr txBox="1">
                <a:spLocks noRot="1" noChangeAspect="1" noMove="1" noResize="1" noEditPoints="1" noAdjustHandles="1" noChangeArrowheads="1" noChangeShapeType="1" noTextEdit="1"/>
              </p:cNvSpPr>
              <p:nvPr/>
            </p:nvSpPr>
            <p:spPr>
              <a:xfrm>
                <a:off x="3215380" y="5912729"/>
                <a:ext cx="6094674" cy="338554"/>
              </a:xfrm>
              <a:prstGeom prst="rect">
                <a:avLst/>
              </a:prstGeom>
              <a:blipFill>
                <a:blip r:embed="rId7"/>
                <a:stretch>
                  <a:fillRect/>
                </a:stretch>
              </a:blipFill>
            </p:spPr>
            <p:txBody>
              <a:bodyPr/>
              <a:lstStyle/>
              <a:p>
                <a:r>
                  <a:rPr lang="zh-CN" altLang="en-US">
                    <a:noFill/>
                  </a:rPr>
                  <a:t> </a:t>
                </a:r>
              </a:p>
            </p:txBody>
          </p:sp>
        </mc:Fallback>
      </mc:AlternateContent>
      <p:sp>
        <p:nvSpPr>
          <p:cNvPr id="23" name="文本框 22">
            <a:extLst>
              <a:ext uri="{FF2B5EF4-FFF2-40B4-BE49-F238E27FC236}">
                <a16:creationId xmlns:a16="http://schemas.microsoft.com/office/drawing/2014/main" id="{1E24D984-706A-B93C-1930-7C7B51519E67}"/>
              </a:ext>
            </a:extLst>
          </p:cNvPr>
          <p:cNvSpPr txBox="1"/>
          <p:nvPr/>
        </p:nvSpPr>
        <p:spPr>
          <a:xfrm>
            <a:off x="6400926" y="5866562"/>
            <a:ext cx="561321" cy="461665"/>
          </a:xfrm>
          <a:prstGeom prst="rect">
            <a:avLst/>
          </a:prstGeom>
          <a:noFill/>
        </p:spPr>
        <p:txBody>
          <a:bodyPr wrap="square">
            <a:spAutoFit/>
          </a:bodyPr>
          <a:lstStyle/>
          <a:p>
            <a:r>
              <a:rPr lang="en-US" altLang="zh-CN" sz="2400" b="1" noProof="1"/>
              <a:t>—</a:t>
            </a:r>
            <a:endParaRPr lang="zh-CN" altLang="en-US" sz="2400" dirty="0"/>
          </a:p>
        </p:txBody>
      </p:sp>
      <p:sp>
        <p:nvSpPr>
          <p:cNvPr id="24" name="文本框 23">
            <a:extLst>
              <a:ext uri="{FF2B5EF4-FFF2-40B4-BE49-F238E27FC236}">
                <a16:creationId xmlns:a16="http://schemas.microsoft.com/office/drawing/2014/main" id="{4386C28F-C9B2-B1E9-FF38-52E432589FA5}"/>
              </a:ext>
            </a:extLst>
          </p:cNvPr>
          <p:cNvSpPr txBox="1"/>
          <p:nvPr/>
        </p:nvSpPr>
        <p:spPr>
          <a:xfrm>
            <a:off x="6706537" y="5935812"/>
            <a:ext cx="4233958" cy="338554"/>
          </a:xfrm>
          <a:prstGeom prst="rect">
            <a:avLst/>
          </a:prstGeom>
          <a:noFill/>
        </p:spPr>
        <p:txBody>
          <a:bodyPr wrap="square">
            <a:spAutoFit/>
          </a:bodyPr>
          <a:lstStyle/>
          <a:p>
            <a:r>
              <a:rPr lang="en-US" altLang="zh-CN" sz="1600" b="1" noProof="1"/>
              <a:t>Imbibition area, cm</a:t>
            </a:r>
            <a:r>
              <a:rPr lang="en-US" altLang="zh-CN" sz="1600" b="1" baseline="30000" noProof="1"/>
              <a:t>2</a:t>
            </a:r>
            <a:r>
              <a:rPr lang="en-US" altLang="zh-CN" sz="1600" b="1" noProof="1"/>
              <a:t>,  </a:t>
            </a:r>
            <a:r>
              <a:rPr lang="en-US" altLang="zh-CN" sz="1600" b="1" i="1" noProof="1"/>
              <a:t>A</a:t>
            </a:r>
            <a:endParaRPr lang="zh-CN" altLang="en-US" sz="1600" i="1" dirty="0"/>
          </a:p>
        </p:txBody>
      </p:sp>
      <p:sp>
        <p:nvSpPr>
          <p:cNvPr id="25" name="文本框 24">
            <a:extLst>
              <a:ext uri="{FF2B5EF4-FFF2-40B4-BE49-F238E27FC236}">
                <a16:creationId xmlns:a16="http://schemas.microsoft.com/office/drawing/2014/main" id="{45C511C9-60D9-8D74-30A9-2CD0C422F05B}"/>
              </a:ext>
            </a:extLst>
          </p:cNvPr>
          <p:cNvSpPr txBox="1"/>
          <p:nvPr/>
        </p:nvSpPr>
        <p:spPr>
          <a:xfrm>
            <a:off x="8674296" y="5861268"/>
            <a:ext cx="561321" cy="461665"/>
          </a:xfrm>
          <a:prstGeom prst="rect">
            <a:avLst/>
          </a:prstGeom>
          <a:noFill/>
        </p:spPr>
        <p:txBody>
          <a:bodyPr wrap="square">
            <a:spAutoFit/>
          </a:bodyPr>
          <a:lstStyle/>
          <a:p>
            <a:r>
              <a:rPr lang="en-US" altLang="zh-CN" sz="2400" b="1" noProof="1"/>
              <a:t>—</a:t>
            </a:r>
            <a:endParaRPr lang="zh-CN" altLang="en-US" sz="2400" dirty="0"/>
          </a:p>
        </p:txBody>
      </p:sp>
      <p:sp>
        <p:nvSpPr>
          <p:cNvPr id="26" name="文本框 25">
            <a:extLst>
              <a:ext uri="{FF2B5EF4-FFF2-40B4-BE49-F238E27FC236}">
                <a16:creationId xmlns:a16="http://schemas.microsoft.com/office/drawing/2014/main" id="{E754CE9C-B2F3-AC51-A973-0B89DC25DA3C}"/>
              </a:ext>
            </a:extLst>
          </p:cNvPr>
          <p:cNvSpPr txBox="1"/>
          <p:nvPr/>
        </p:nvSpPr>
        <p:spPr>
          <a:xfrm>
            <a:off x="8968466" y="5943873"/>
            <a:ext cx="2239181" cy="338554"/>
          </a:xfrm>
          <a:prstGeom prst="rect">
            <a:avLst/>
          </a:prstGeom>
          <a:noFill/>
        </p:spPr>
        <p:txBody>
          <a:bodyPr wrap="square">
            <a:spAutoFit/>
          </a:bodyPr>
          <a:lstStyle/>
          <a:p>
            <a:r>
              <a:rPr lang="en-US" altLang="zh-CN" sz="1600" b="1" noProof="1"/>
              <a:t>Imbibition rate, cm/h</a:t>
            </a:r>
            <a:r>
              <a:rPr lang="en-US" altLang="zh-CN" sz="1600" b="1" baseline="30000" noProof="1"/>
              <a:t>n</a:t>
            </a:r>
            <a:r>
              <a:rPr lang="en-US" altLang="zh-CN" sz="1600" b="1" noProof="1"/>
              <a:t>,  </a:t>
            </a:r>
            <a:endParaRPr lang="zh-CN" altLang="en-US" sz="1600" i="1" dirty="0"/>
          </a:p>
        </p:txBody>
      </p:sp>
      <p:sp>
        <p:nvSpPr>
          <p:cNvPr id="27" name="文本框 26">
            <a:extLst>
              <a:ext uri="{FF2B5EF4-FFF2-40B4-BE49-F238E27FC236}">
                <a16:creationId xmlns:a16="http://schemas.microsoft.com/office/drawing/2014/main" id="{0EB63D65-6CF7-C371-5760-95D8633806DE}"/>
              </a:ext>
            </a:extLst>
          </p:cNvPr>
          <p:cNvSpPr txBox="1"/>
          <p:nvPr/>
        </p:nvSpPr>
        <p:spPr>
          <a:xfrm>
            <a:off x="9526734" y="5464523"/>
            <a:ext cx="561321" cy="461665"/>
          </a:xfrm>
          <a:prstGeom prst="rect">
            <a:avLst/>
          </a:prstGeom>
          <a:noFill/>
        </p:spPr>
        <p:txBody>
          <a:bodyPr wrap="square">
            <a:spAutoFit/>
          </a:bodyPr>
          <a:lstStyle/>
          <a:p>
            <a:r>
              <a:rPr lang="en-US" altLang="zh-CN" sz="2400" b="1" noProof="1"/>
              <a:t>—</a:t>
            </a:r>
            <a:endParaRPr lang="zh-CN" altLang="en-US" sz="2400" dirty="0"/>
          </a:p>
        </p:txBody>
      </p:sp>
      <p:sp>
        <p:nvSpPr>
          <p:cNvPr id="28" name="文本框 27">
            <a:extLst>
              <a:ext uri="{FF2B5EF4-FFF2-40B4-BE49-F238E27FC236}">
                <a16:creationId xmlns:a16="http://schemas.microsoft.com/office/drawing/2014/main" id="{B4A2FCAA-22DF-6931-0CBD-82C15280879C}"/>
              </a:ext>
            </a:extLst>
          </p:cNvPr>
          <p:cNvSpPr txBox="1"/>
          <p:nvPr/>
        </p:nvSpPr>
        <p:spPr>
          <a:xfrm>
            <a:off x="9887787" y="5564813"/>
            <a:ext cx="2239181" cy="338554"/>
          </a:xfrm>
          <a:prstGeom prst="rect">
            <a:avLst/>
          </a:prstGeom>
          <a:noFill/>
        </p:spPr>
        <p:txBody>
          <a:bodyPr wrap="square">
            <a:spAutoFit/>
          </a:bodyPr>
          <a:lstStyle/>
          <a:p>
            <a:r>
              <a:rPr lang="en-US" altLang="zh-CN" sz="1600" b="1" noProof="1"/>
              <a:t>Imbibition time, h,  </a:t>
            </a:r>
            <a:endParaRPr lang="zh-CN" altLang="en-US" sz="1600" i="1" dirty="0"/>
          </a:p>
        </p:txBody>
      </p:sp>
      <p:sp>
        <p:nvSpPr>
          <p:cNvPr id="30" name="文本框 29">
            <a:extLst>
              <a:ext uri="{FF2B5EF4-FFF2-40B4-BE49-F238E27FC236}">
                <a16:creationId xmlns:a16="http://schemas.microsoft.com/office/drawing/2014/main" id="{5943D765-B175-01E1-50D6-D49809CBA6A9}"/>
              </a:ext>
            </a:extLst>
          </p:cNvPr>
          <p:cNvSpPr txBox="1"/>
          <p:nvPr/>
        </p:nvSpPr>
        <p:spPr>
          <a:xfrm>
            <a:off x="9409260" y="5548796"/>
            <a:ext cx="261847" cy="369332"/>
          </a:xfrm>
          <a:prstGeom prst="rect">
            <a:avLst/>
          </a:prstGeom>
          <a:noFill/>
        </p:spPr>
        <p:txBody>
          <a:bodyPr wrap="square">
            <a:spAutoFit/>
          </a:bodyPr>
          <a:lstStyle/>
          <a:p>
            <a:r>
              <a:rPr lang="en-US" altLang="zh-CN" sz="1800" b="1" noProof="1"/>
              <a:t>t</a:t>
            </a:r>
            <a:endParaRPr lang="zh-CN" altLang="en-US" dirty="0"/>
          </a:p>
        </p:txBody>
      </p:sp>
      <p:sp>
        <p:nvSpPr>
          <p:cNvPr id="31" name="文本框 30">
            <a:extLst>
              <a:ext uri="{FF2B5EF4-FFF2-40B4-BE49-F238E27FC236}">
                <a16:creationId xmlns:a16="http://schemas.microsoft.com/office/drawing/2014/main" id="{D2A00437-C7B8-D2C6-25D0-F1A70EDE955E}"/>
              </a:ext>
            </a:extLst>
          </p:cNvPr>
          <p:cNvSpPr txBox="1"/>
          <p:nvPr/>
        </p:nvSpPr>
        <p:spPr>
          <a:xfrm>
            <a:off x="6385969" y="6152031"/>
            <a:ext cx="561321" cy="461665"/>
          </a:xfrm>
          <a:prstGeom prst="rect">
            <a:avLst/>
          </a:prstGeom>
          <a:noFill/>
        </p:spPr>
        <p:txBody>
          <a:bodyPr wrap="square">
            <a:spAutoFit/>
          </a:bodyPr>
          <a:lstStyle/>
          <a:p>
            <a:r>
              <a:rPr lang="en-US" altLang="zh-CN" sz="2400" b="1" noProof="1"/>
              <a:t>—</a:t>
            </a:r>
            <a:endParaRPr lang="zh-CN" altLang="en-US" sz="2400" dirty="0"/>
          </a:p>
        </p:txBody>
      </p:sp>
      <p:sp>
        <p:nvSpPr>
          <p:cNvPr id="32" name="文本框 31">
            <a:extLst>
              <a:ext uri="{FF2B5EF4-FFF2-40B4-BE49-F238E27FC236}">
                <a16:creationId xmlns:a16="http://schemas.microsoft.com/office/drawing/2014/main" id="{2BFCEA65-267A-391B-B4EF-95F33BB83229}"/>
              </a:ext>
            </a:extLst>
          </p:cNvPr>
          <p:cNvSpPr txBox="1"/>
          <p:nvPr/>
        </p:nvSpPr>
        <p:spPr>
          <a:xfrm>
            <a:off x="6125140" y="6230449"/>
            <a:ext cx="261847" cy="369332"/>
          </a:xfrm>
          <a:prstGeom prst="rect">
            <a:avLst/>
          </a:prstGeom>
          <a:noFill/>
        </p:spPr>
        <p:txBody>
          <a:bodyPr wrap="square">
            <a:spAutoFit/>
          </a:bodyPr>
          <a:lstStyle/>
          <a:p>
            <a:r>
              <a:rPr lang="en-US" altLang="zh-CN" sz="1800" b="1" noProof="1"/>
              <a:t>n</a:t>
            </a:r>
            <a:endParaRPr lang="zh-CN" altLang="en-US" dirty="0"/>
          </a:p>
        </p:txBody>
      </p:sp>
      <p:sp>
        <p:nvSpPr>
          <p:cNvPr id="33" name="文本框 32">
            <a:extLst>
              <a:ext uri="{FF2B5EF4-FFF2-40B4-BE49-F238E27FC236}">
                <a16:creationId xmlns:a16="http://schemas.microsoft.com/office/drawing/2014/main" id="{238BBC4A-E672-F50F-4AFE-7D73A11DB710}"/>
              </a:ext>
            </a:extLst>
          </p:cNvPr>
          <p:cNvSpPr txBox="1"/>
          <p:nvPr/>
        </p:nvSpPr>
        <p:spPr>
          <a:xfrm>
            <a:off x="6726073" y="6259344"/>
            <a:ext cx="3257670" cy="338554"/>
          </a:xfrm>
          <a:prstGeom prst="rect">
            <a:avLst/>
          </a:prstGeom>
          <a:noFill/>
        </p:spPr>
        <p:txBody>
          <a:bodyPr wrap="square">
            <a:spAutoFit/>
          </a:bodyPr>
          <a:lstStyle/>
          <a:p>
            <a:r>
              <a:rPr lang="en-US" altLang="zh-CN" sz="1600" b="1" noProof="1"/>
              <a:t>Imbibition or diffusion index,  </a:t>
            </a:r>
            <a:endParaRPr lang="zh-CN" altLang="en-US" sz="1600" i="1" dirty="0"/>
          </a:p>
        </p:txBody>
      </p:sp>
      <p:pic>
        <p:nvPicPr>
          <p:cNvPr id="7" name="图片 6">
            <a:extLst>
              <a:ext uri="{FF2B5EF4-FFF2-40B4-BE49-F238E27FC236}">
                <a16:creationId xmlns:a16="http://schemas.microsoft.com/office/drawing/2014/main" id="{C7BFD566-071E-316C-E30D-ADA5578BE578}"/>
              </a:ext>
            </a:extLst>
          </p:cNvPr>
          <p:cNvPicPr>
            <a:picLocks noChangeAspect="1"/>
          </p:cNvPicPr>
          <p:nvPr/>
        </p:nvPicPr>
        <p:blipFill rotWithShape="1">
          <a:blip r:embed="rId8">
            <a:extLst>
              <a:ext uri="{28A0092B-C50C-407E-A947-70E740481C1C}">
                <a14:useLocalDpi xmlns:a14="http://schemas.microsoft.com/office/drawing/2010/main" val="0"/>
              </a:ext>
            </a:extLst>
          </a:blip>
          <a:srcRect l="6690" r="11969" b="11907"/>
          <a:stretch/>
        </p:blipFill>
        <p:spPr>
          <a:xfrm>
            <a:off x="65032" y="1704341"/>
            <a:ext cx="3720159" cy="3582999"/>
          </a:xfrm>
          <a:prstGeom prst="rect">
            <a:avLst/>
          </a:prstGeom>
        </p:spPr>
      </p:pic>
      <p:pic>
        <p:nvPicPr>
          <p:cNvPr id="10" name="图片 9">
            <a:extLst>
              <a:ext uri="{FF2B5EF4-FFF2-40B4-BE49-F238E27FC236}">
                <a16:creationId xmlns:a16="http://schemas.microsoft.com/office/drawing/2014/main" id="{765ED222-C5A1-67F3-D7C7-53EE6CFCA771}"/>
              </a:ext>
            </a:extLst>
          </p:cNvPr>
          <p:cNvPicPr>
            <a:picLocks noChangeAspect="1"/>
          </p:cNvPicPr>
          <p:nvPr/>
        </p:nvPicPr>
        <p:blipFill rotWithShape="1">
          <a:blip r:embed="rId9">
            <a:extLst>
              <a:ext uri="{28A0092B-C50C-407E-A947-70E740481C1C}">
                <a14:useLocalDpi xmlns:a14="http://schemas.microsoft.com/office/drawing/2010/main" val="0"/>
              </a:ext>
            </a:extLst>
          </a:blip>
          <a:srcRect l="7447" r="11711" b="12088"/>
          <a:stretch/>
        </p:blipFill>
        <p:spPr>
          <a:xfrm>
            <a:off x="3977517" y="1619760"/>
            <a:ext cx="3878370" cy="3660416"/>
          </a:xfrm>
          <a:prstGeom prst="rect">
            <a:avLst/>
          </a:prstGeom>
        </p:spPr>
      </p:pic>
      <p:pic>
        <p:nvPicPr>
          <p:cNvPr id="17" name="图片 16">
            <a:extLst>
              <a:ext uri="{FF2B5EF4-FFF2-40B4-BE49-F238E27FC236}">
                <a16:creationId xmlns:a16="http://schemas.microsoft.com/office/drawing/2014/main" id="{D8987225-3EA2-4262-16BB-31739C112443}"/>
              </a:ext>
            </a:extLst>
          </p:cNvPr>
          <p:cNvPicPr>
            <a:picLocks noChangeAspect="1"/>
          </p:cNvPicPr>
          <p:nvPr/>
        </p:nvPicPr>
        <p:blipFill rotWithShape="1">
          <a:blip r:embed="rId10">
            <a:extLst>
              <a:ext uri="{28A0092B-C50C-407E-A947-70E740481C1C}">
                <a14:useLocalDpi xmlns:a14="http://schemas.microsoft.com/office/drawing/2010/main" val="0"/>
              </a:ext>
            </a:extLst>
          </a:blip>
          <a:srcRect l="7447" r="11711" b="11829"/>
          <a:stretch/>
        </p:blipFill>
        <p:spPr>
          <a:xfrm>
            <a:off x="7936641" y="1574596"/>
            <a:ext cx="3878370" cy="3756398"/>
          </a:xfrm>
          <a:prstGeom prst="rect">
            <a:avLst/>
          </a:prstGeom>
        </p:spPr>
      </p:pic>
    </p:spTree>
    <p:extLst>
      <p:ext uri="{BB962C8B-B14F-4D97-AF65-F5344CB8AC3E}">
        <p14:creationId xmlns:p14="http://schemas.microsoft.com/office/powerpoint/2010/main" val="1210913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37F87CE-DD3C-05AD-7750-CDDDB081BE82}"/>
              </a:ext>
            </a:extLst>
          </p:cNvPr>
          <p:cNvPicPr>
            <a:picLocks noChangeAspect="1"/>
          </p:cNvPicPr>
          <p:nvPr/>
        </p:nvPicPr>
        <p:blipFill rotWithShape="1">
          <a:blip r:embed="rId3"/>
          <a:srcRect t="5393"/>
          <a:stretch/>
        </p:blipFill>
        <p:spPr>
          <a:xfrm>
            <a:off x="9420867" y="263277"/>
            <a:ext cx="2654311" cy="672388"/>
          </a:xfrm>
          <a:prstGeom prst="rect">
            <a:avLst/>
          </a:prstGeom>
        </p:spPr>
      </p:pic>
      <p:sp>
        <p:nvSpPr>
          <p:cNvPr id="4" name="文本框 3">
            <a:extLst>
              <a:ext uri="{FF2B5EF4-FFF2-40B4-BE49-F238E27FC236}">
                <a16:creationId xmlns:a16="http://schemas.microsoft.com/office/drawing/2014/main" id="{261242D3-56C9-08D3-22DE-8C9F8F19E85B}"/>
              </a:ext>
            </a:extLst>
          </p:cNvPr>
          <p:cNvSpPr txBox="1"/>
          <p:nvPr/>
        </p:nvSpPr>
        <p:spPr>
          <a:xfrm>
            <a:off x="737190" y="5810450"/>
            <a:ext cx="11454810" cy="971107"/>
          </a:xfrm>
          <a:prstGeom prst="rect">
            <a:avLst/>
          </a:prstGeom>
          <a:solidFill>
            <a:schemeClr val="bg1"/>
          </a:solidFill>
        </p:spPr>
        <p:txBody>
          <a:bodyPr wrap="square" rtlCol="0">
            <a:spAutoFit/>
          </a:bodyPr>
          <a:lstStyle/>
          <a:p>
            <a:endParaRPr lang="zh-CN" altLang="en-US" dirty="0"/>
          </a:p>
        </p:txBody>
      </p:sp>
      <p:pic>
        <p:nvPicPr>
          <p:cNvPr id="5" name="图片 4">
            <a:extLst>
              <a:ext uri="{FF2B5EF4-FFF2-40B4-BE49-F238E27FC236}">
                <a16:creationId xmlns:a16="http://schemas.microsoft.com/office/drawing/2014/main" id="{FC63DCD4-8D14-CD92-6C9A-6DBFFFD508F9}"/>
              </a:ext>
            </a:extLst>
          </p:cNvPr>
          <p:cNvPicPr>
            <a:picLocks noChangeAspect="1"/>
          </p:cNvPicPr>
          <p:nvPr/>
        </p:nvPicPr>
        <p:blipFill>
          <a:blip r:embed="rId4"/>
          <a:stretch>
            <a:fillRect/>
          </a:stretch>
        </p:blipFill>
        <p:spPr>
          <a:xfrm>
            <a:off x="871531" y="1492779"/>
            <a:ext cx="2888605" cy="1588548"/>
          </a:xfrm>
          <a:prstGeom prst="rect">
            <a:avLst/>
          </a:prstGeom>
          <a:ln>
            <a:solidFill>
              <a:schemeClr val="tx1"/>
            </a:solidFill>
          </a:ln>
        </p:spPr>
      </p:pic>
      <p:pic>
        <p:nvPicPr>
          <p:cNvPr id="6" name="图片 5">
            <a:extLst>
              <a:ext uri="{FF2B5EF4-FFF2-40B4-BE49-F238E27FC236}">
                <a16:creationId xmlns:a16="http://schemas.microsoft.com/office/drawing/2014/main" id="{C9BA8245-131F-1478-2CB9-F244DC85A319}"/>
              </a:ext>
            </a:extLst>
          </p:cNvPr>
          <p:cNvPicPr>
            <a:picLocks noChangeAspect="1"/>
          </p:cNvPicPr>
          <p:nvPr/>
        </p:nvPicPr>
        <p:blipFill>
          <a:blip r:embed="rId5"/>
          <a:stretch>
            <a:fillRect/>
          </a:stretch>
        </p:blipFill>
        <p:spPr>
          <a:xfrm>
            <a:off x="871532" y="3261662"/>
            <a:ext cx="2888604" cy="1588548"/>
          </a:xfrm>
          <a:prstGeom prst="rect">
            <a:avLst/>
          </a:prstGeom>
          <a:ln>
            <a:solidFill>
              <a:schemeClr val="tx1"/>
            </a:solidFill>
          </a:ln>
        </p:spPr>
      </p:pic>
      <p:pic>
        <p:nvPicPr>
          <p:cNvPr id="7" name="图片 6">
            <a:extLst>
              <a:ext uri="{FF2B5EF4-FFF2-40B4-BE49-F238E27FC236}">
                <a16:creationId xmlns:a16="http://schemas.microsoft.com/office/drawing/2014/main" id="{F2F11E7E-8D3D-BBDA-145B-A5343C23BE8E}"/>
              </a:ext>
            </a:extLst>
          </p:cNvPr>
          <p:cNvPicPr>
            <a:picLocks noChangeAspect="1"/>
          </p:cNvPicPr>
          <p:nvPr/>
        </p:nvPicPr>
        <p:blipFill>
          <a:blip r:embed="rId6"/>
          <a:stretch>
            <a:fillRect/>
          </a:stretch>
        </p:blipFill>
        <p:spPr>
          <a:xfrm>
            <a:off x="840923" y="5068016"/>
            <a:ext cx="2919214" cy="1588548"/>
          </a:xfrm>
          <a:prstGeom prst="rect">
            <a:avLst/>
          </a:prstGeom>
          <a:ln>
            <a:solidFill>
              <a:schemeClr val="tx1"/>
            </a:solidFill>
          </a:ln>
        </p:spPr>
      </p:pic>
      <p:sp>
        <p:nvSpPr>
          <p:cNvPr id="8" name="文本框 7">
            <a:extLst>
              <a:ext uri="{FF2B5EF4-FFF2-40B4-BE49-F238E27FC236}">
                <a16:creationId xmlns:a16="http://schemas.microsoft.com/office/drawing/2014/main" id="{1BAD506F-71E2-08DC-484C-C416F34FDABB}"/>
              </a:ext>
            </a:extLst>
          </p:cNvPr>
          <p:cNvSpPr txBox="1"/>
          <p:nvPr/>
        </p:nvSpPr>
        <p:spPr>
          <a:xfrm>
            <a:off x="191704" y="2161849"/>
            <a:ext cx="1113692"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ASO</a:t>
            </a:r>
            <a:endParaRPr lang="zh-CN" altLang="en-US" b="1"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473F4388-0D30-D254-76C7-16215FC67BD4}"/>
              </a:ext>
            </a:extLst>
          </p:cNvPr>
          <p:cNvSpPr txBox="1"/>
          <p:nvPr/>
        </p:nvSpPr>
        <p:spPr>
          <a:xfrm>
            <a:off x="191704" y="3773055"/>
            <a:ext cx="1113692"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HSO</a:t>
            </a:r>
            <a:endParaRPr lang="zh-CN" altLang="en-US" b="1"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368E4F1C-0A5A-C528-DC6B-F309B1722841}"/>
              </a:ext>
            </a:extLst>
          </p:cNvPr>
          <p:cNvSpPr txBox="1"/>
          <p:nvPr/>
        </p:nvSpPr>
        <p:spPr>
          <a:xfrm>
            <a:off x="199655" y="5585321"/>
            <a:ext cx="1113692"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TEC</a:t>
            </a:r>
            <a:endParaRPr lang="zh-CN" altLang="en-US" b="1" dirty="0">
              <a:latin typeface="Times New Roman" panose="02020603050405020304" pitchFamily="18" charset="0"/>
              <a:cs typeface="Times New Roman" panose="02020603050405020304" pitchFamily="18" charset="0"/>
            </a:endParaRPr>
          </a:p>
        </p:txBody>
      </p:sp>
      <p:pic>
        <p:nvPicPr>
          <p:cNvPr id="11" name="图片 10">
            <a:extLst>
              <a:ext uri="{FF2B5EF4-FFF2-40B4-BE49-F238E27FC236}">
                <a16:creationId xmlns:a16="http://schemas.microsoft.com/office/drawing/2014/main" id="{D442D58E-231B-5743-0542-6E8F9C964E94}"/>
              </a:ext>
            </a:extLst>
          </p:cNvPr>
          <p:cNvPicPr>
            <a:picLocks noChangeAspect="1"/>
          </p:cNvPicPr>
          <p:nvPr/>
        </p:nvPicPr>
        <p:blipFill>
          <a:blip r:embed="rId7"/>
          <a:stretch>
            <a:fillRect/>
          </a:stretch>
        </p:blipFill>
        <p:spPr>
          <a:xfrm>
            <a:off x="4519780" y="1512409"/>
            <a:ext cx="3422643" cy="1549288"/>
          </a:xfrm>
          <a:prstGeom prst="rect">
            <a:avLst/>
          </a:prstGeom>
          <a:ln>
            <a:solidFill>
              <a:schemeClr val="tx1"/>
            </a:solidFill>
          </a:ln>
        </p:spPr>
      </p:pic>
      <p:sp>
        <p:nvSpPr>
          <p:cNvPr id="13" name="文本框 12">
            <a:extLst>
              <a:ext uri="{FF2B5EF4-FFF2-40B4-BE49-F238E27FC236}">
                <a16:creationId xmlns:a16="http://schemas.microsoft.com/office/drawing/2014/main" id="{9A0E8FAC-564A-728E-E7D3-894AE93F40D9}"/>
              </a:ext>
            </a:extLst>
          </p:cNvPr>
          <p:cNvSpPr txBox="1"/>
          <p:nvPr/>
        </p:nvSpPr>
        <p:spPr>
          <a:xfrm>
            <a:off x="3892477" y="2172061"/>
            <a:ext cx="1113692"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TSO</a:t>
            </a:r>
            <a:endParaRPr lang="zh-CN" altLang="en-US" b="1"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CE033344-513F-EC17-FF50-FD40F888997A}"/>
              </a:ext>
            </a:extLst>
          </p:cNvPr>
          <p:cNvSpPr txBox="1"/>
          <p:nvPr/>
        </p:nvSpPr>
        <p:spPr>
          <a:xfrm>
            <a:off x="3892477" y="3813235"/>
            <a:ext cx="1113692" cy="369332"/>
          </a:xfrm>
          <a:prstGeom prst="rect">
            <a:avLst/>
          </a:prstGeom>
          <a:noFill/>
        </p:spPr>
        <p:txBody>
          <a:bodyPr wrap="square" rtlCol="0">
            <a:spAutoFit/>
          </a:bodyPr>
          <a:lstStyle/>
          <a:p>
            <a:r>
              <a:rPr lang="en-US" altLang="zh-CN" b="1" dirty="0">
                <a:latin typeface="Times New Roman" panose="02020603050405020304" pitchFamily="18" charset="0"/>
                <a:cs typeface="Times New Roman" panose="02020603050405020304" pitchFamily="18" charset="0"/>
              </a:rPr>
              <a:t>OSO</a:t>
            </a:r>
            <a:endParaRPr lang="zh-CN" altLang="en-US" b="1"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F99E1838-CE43-C1F7-3557-9A21809080BD}"/>
              </a:ext>
            </a:extLst>
          </p:cNvPr>
          <p:cNvSpPr txBox="1"/>
          <p:nvPr/>
        </p:nvSpPr>
        <p:spPr>
          <a:xfrm>
            <a:off x="682528" y="478624"/>
            <a:ext cx="7655117" cy="480131"/>
          </a:xfrm>
          <a:prstGeom prst="rect">
            <a:avLst/>
          </a:prstGeom>
          <a:noFill/>
        </p:spPr>
        <p:txBody>
          <a:bodyPr wrap="square">
            <a:spAutoFit/>
          </a:bodyPr>
          <a:lstStyle/>
          <a:p>
            <a:pPr>
              <a:lnSpc>
                <a:spcPct val="90000"/>
              </a:lnSpc>
              <a:spcBef>
                <a:spcPct val="0"/>
              </a:spcBef>
            </a:pPr>
            <a:r>
              <a:rPr lang="en-US" altLang="zh-CN" sz="2800" b="1" dirty="0">
                <a:solidFill>
                  <a:schemeClr val="tx1">
                    <a:lumMod val="95000"/>
                    <a:lumOff val="5000"/>
                  </a:schemeClr>
                </a:solidFill>
                <a:cs typeface="+mn-ea"/>
              </a:rPr>
              <a:t>Results: imbibition patterns of five boundaries </a:t>
            </a:r>
            <a:endParaRPr lang="zh-CN" altLang="en-US" sz="2800" b="1" dirty="0">
              <a:solidFill>
                <a:schemeClr val="tx1">
                  <a:lumMod val="95000"/>
                  <a:lumOff val="5000"/>
                </a:schemeClr>
              </a:solidFill>
              <a:cs typeface="+mn-ea"/>
            </a:endParaRPr>
          </a:p>
        </p:txBody>
      </p:sp>
      <p:sp>
        <p:nvSpPr>
          <p:cNvPr id="19" name="文本框 18">
            <a:extLst>
              <a:ext uri="{FF2B5EF4-FFF2-40B4-BE49-F238E27FC236}">
                <a16:creationId xmlns:a16="http://schemas.microsoft.com/office/drawing/2014/main" id="{34EEB6AE-3198-7FE9-BD2B-86F17C6FB408}"/>
              </a:ext>
            </a:extLst>
          </p:cNvPr>
          <p:cNvSpPr txBox="1"/>
          <p:nvPr/>
        </p:nvSpPr>
        <p:spPr>
          <a:xfrm>
            <a:off x="8081426" y="1777168"/>
            <a:ext cx="3827469" cy="3912033"/>
          </a:xfrm>
          <a:prstGeom prst="rect">
            <a:avLst/>
          </a:prstGeom>
          <a:noFill/>
        </p:spPr>
        <p:txBody>
          <a:bodyPr wrap="square">
            <a:spAutoFit/>
          </a:bodyPr>
          <a:lstStyle/>
          <a:p>
            <a:pPr marL="285750" indent="-285750" algn="just">
              <a:lnSpc>
                <a:spcPct val="150000"/>
              </a:lnSpc>
              <a:buFont typeface="Wingdings" panose="05000000000000000000" pitchFamily="2" charset="2"/>
              <a:buChar char="n"/>
            </a:pPr>
            <a:r>
              <a:rPr lang="zh-CN" altLang="en-US" sz="1800" b="1" dirty="0"/>
              <a:t>The </a:t>
            </a:r>
            <a:r>
              <a:rPr lang="en-US" altLang="zh-CN" b="1" dirty="0"/>
              <a:t>shale </a:t>
            </a:r>
            <a:r>
              <a:rPr lang="en-US" altLang="zh-CN" sz="1800" b="1" dirty="0"/>
              <a:t>imbibition dynamics of five boundary conditions has been </a:t>
            </a:r>
            <a:r>
              <a:rPr lang="zh-CN" altLang="en-US" sz="1800" b="1" dirty="0"/>
              <a:t>investigated </a:t>
            </a:r>
            <a:r>
              <a:rPr lang="en-US" altLang="zh-CN" sz="1800" b="1" dirty="0"/>
              <a:t>and compared </a:t>
            </a:r>
            <a:r>
              <a:rPr lang="zh-CN" altLang="en-US" sz="1800" b="1" dirty="0"/>
              <a:t>using </a:t>
            </a:r>
            <a:r>
              <a:rPr lang="en-US" altLang="zh-CN" sz="1800" b="1" dirty="0"/>
              <a:t>NMR  technology;</a:t>
            </a:r>
          </a:p>
          <a:p>
            <a:pPr marL="285750" indent="-285750" algn="just">
              <a:lnSpc>
                <a:spcPct val="150000"/>
              </a:lnSpc>
              <a:buFont typeface="Wingdings" panose="05000000000000000000" pitchFamily="2" charset="2"/>
              <a:buChar char="n"/>
            </a:pPr>
            <a:r>
              <a:rPr lang="en-US" altLang="zh-CN" b="1" dirty="0"/>
              <a:t>Our study provides implications for optimizing fracturing design and determining shut-in time in shale gas production.</a:t>
            </a:r>
          </a:p>
          <a:p>
            <a:pPr algn="ctr">
              <a:lnSpc>
                <a:spcPct val="150000"/>
              </a:lnSpc>
            </a:pPr>
            <a:r>
              <a:rPr lang="en-US" altLang="zh-CN" sz="2200" b="1" dirty="0"/>
              <a:t>liuyongcugb@gmail.com</a:t>
            </a:r>
            <a:endParaRPr lang="zh-CN" altLang="en-US" sz="2200" b="1" dirty="0"/>
          </a:p>
        </p:txBody>
      </p:sp>
      <p:sp>
        <p:nvSpPr>
          <p:cNvPr id="20" name="标题 1">
            <a:extLst>
              <a:ext uri="{FF2B5EF4-FFF2-40B4-BE49-F238E27FC236}">
                <a16:creationId xmlns:a16="http://schemas.microsoft.com/office/drawing/2014/main" id="{A9FB01DC-C890-960B-3447-0D968A09A30C}"/>
              </a:ext>
            </a:extLst>
          </p:cNvPr>
          <p:cNvSpPr txBox="1">
            <a:spLocks/>
          </p:cNvSpPr>
          <p:nvPr/>
        </p:nvSpPr>
        <p:spPr>
          <a:xfrm>
            <a:off x="8337645" y="1088037"/>
            <a:ext cx="3571250"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2000" b="1" dirty="0">
                <a:latin typeface="+mn-lt"/>
                <a:ea typeface="+mn-ea"/>
                <a:cs typeface="+mn-ea"/>
                <a:sym typeface="+mn-lt"/>
              </a:rPr>
              <a:t>Conclusions</a:t>
            </a:r>
            <a:endParaRPr lang="zh-CN" altLang="en-US" sz="2000" b="1" dirty="0">
              <a:latin typeface="+mn-lt"/>
              <a:ea typeface="+mn-ea"/>
              <a:cs typeface="+mn-ea"/>
              <a:sym typeface="+mn-lt"/>
            </a:endParaRPr>
          </a:p>
        </p:txBody>
      </p:sp>
      <p:pic>
        <p:nvPicPr>
          <p:cNvPr id="18" name="图片 17">
            <a:extLst>
              <a:ext uri="{FF2B5EF4-FFF2-40B4-BE49-F238E27FC236}">
                <a16:creationId xmlns:a16="http://schemas.microsoft.com/office/drawing/2014/main" id="{C45CAC9E-EF36-5807-3E48-EF3F0B3DC3EE}"/>
              </a:ext>
            </a:extLst>
          </p:cNvPr>
          <p:cNvPicPr>
            <a:picLocks noChangeAspect="1"/>
          </p:cNvPicPr>
          <p:nvPr/>
        </p:nvPicPr>
        <p:blipFill>
          <a:blip r:embed="rId8"/>
          <a:stretch>
            <a:fillRect/>
          </a:stretch>
        </p:blipFill>
        <p:spPr>
          <a:xfrm>
            <a:off x="4519780" y="3261662"/>
            <a:ext cx="3422643" cy="1591001"/>
          </a:xfrm>
          <a:prstGeom prst="rect">
            <a:avLst/>
          </a:prstGeom>
          <a:ln>
            <a:solidFill>
              <a:schemeClr val="tx1"/>
            </a:solidFill>
          </a:ln>
        </p:spPr>
      </p:pic>
    </p:spTree>
    <p:extLst>
      <p:ext uri="{BB962C8B-B14F-4D97-AF65-F5344CB8AC3E}">
        <p14:creationId xmlns:p14="http://schemas.microsoft.com/office/powerpoint/2010/main" val="4251413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platzhalter 8">
            <a:extLst>
              <a:ext uri="{FF2B5EF4-FFF2-40B4-BE49-F238E27FC236}">
                <a16:creationId xmlns:a16="http://schemas.microsoft.com/office/drawing/2014/main" id="{D9B2EDA9-5113-D2CA-CB5F-86380FD01C9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6" r="86"/>
          <a:stretch/>
        </p:blipFill>
        <p:spPr>
          <a:xfrm>
            <a:off x="-12000" y="2583629"/>
            <a:ext cx="12204000" cy="4140000"/>
          </a:xfrm>
          <a:prstGeom prst="rect">
            <a:avLst/>
          </a:prstGeom>
        </p:spPr>
      </p:pic>
      <p:pic>
        <p:nvPicPr>
          <p:cNvPr id="3" name="图片 2">
            <a:extLst>
              <a:ext uri="{FF2B5EF4-FFF2-40B4-BE49-F238E27FC236}">
                <a16:creationId xmlns:a16="http://schemas.microsoft.com/office/drawing/2014/main" id="{B1E10553-0018-8AD1-11FA-58DD04D259B8}"/>
              </a:ext>
            </a:extLst>
          </p:cNvPr>
          <p:cNvPicPr>
            <a:picLocks noChangeAspect="1"/>
          </p:cNvPicPr>
          <p:nvPr/>
        </p:nvPicPr>
        <p:blipFill rotWithShape="1">
          <a:blip r:embed="rId3"/>
          <a:srcRect t="5393"/>
          <a:stretch/>
        </p:blipFill>
        <p:spPr>
          <a:xfrm>
            <a:off x="9420867" y="263277"/>
            <a:ext cx="2654311" cy="672388"/>
          </a:xfrm>
          <a:prstGeom prst="rect">
            <a:avLst/>
          </a:prstGeom>
        </p:spPr>
      </p:pic>
      <p:sp>
        <p:nvSpPr>
          <p:cNvPr id="4" name="文本框 3">
            <a:extLst>
              <a:ext uri="{FF2B5EF4-FFF2-40B4-BE49-F238E27FC236}">
                <a16:creationId xmlns:a16="http://schemas.microsoft.com/office/drawing/2014/main" id="{592334A6-A2CC-1AB9-9639-290D1596A4E5}"/>
              </a:ext>
            </a:extLst>
          </p:cNvPr>
          <p:cNvSpPr txBox="1"/>
          <p:nvPr/>
        </p:nvSpPr>
        <p:spPr>
          <a:xfrm>
            <a:off x="3705199" y="1096376"/>
            <a:ext cx="7117782" cy="1107996"/>
          </a:xfrm>
          <a:prstGeom prst="rect">
            <a:avLst/>
          </a:prstGeom>
          <a:noFill/>
        </p:spPr>
        <p:txBody>
          <a:bodyPr wrap="none" rtlCol="0">
            <a:spAutoFit/>
          </a:bodyPr>
          <a:lstStyle/>
          <a:p>
            <a:r>
              <a:rPr lang="en-US" altLang="zh-CN" sz="6600" i="1" dirty="0">
                <a:solidFill>
                  <a:schemeClr val="tx1">
                    <a:lumMod val="95000"/>
                    <a:lumOff val="5000"/>
                  </a:schemeClr>
                </a:solidFill>
                <a:cs typeface="+mn-ea"/>
                <a:sym typeface="+mn-lt"/>
              </a:rPr>
              <a:t>Thanks for listening!</a:t>
            </a:r>
            <a:endParaRPr lang="zh-CN" altLang="en-US" sz="6600" i="1" dirty="0">
              <a:solidFill>
                <a:schemeClr val="tx1">
                  <a:lumMod val="95000"/>
                  <a:lumOff val="5000"/>
                </a:schemeClr>
              </a:solidFill>
              <a:cs typeface="+mn-ea"/>
              <a:sym typeface="+mn-lt"/>
            </a:endParaRPr>
          </a:p>
        </p:txBody>
      </p:sp>
      <p:pic>
        <p:nvPicPr>
          <p:cNvPr id="6" name="图片 5">
            <a:extLst>
              <a:ext uri="{FF2B5EF4-FFF2-40B4-BE49-F238E27FC236}">
                <a16:creationId xmlns:a16="http://schemas.microsoft.com/office/drawing/2014/main" id="{F83C7686-DCB4-682B-1C12-5424119422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005" y="59377"/>
            <a:ext cx="2489810" cy="2489810"/>
          </a:xfrm>
          <a:prstGeom prst="rect">
            <a:avLst/>
          </a:prstGeom>
        </p:spPr>
      </p:pic>
    </p:spTree>
    <p:extLst>
      <p:ext uri="{BB962C8B-B14F-4D97-AF65-F5344CB8AC3E}">
        <p14:creationId xmlns:p14="http://schemas.microsoft.com/office/powerpoint/2010/main" val="2697281052"/>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niversität Wien Klassische Präsenation">
  <a:themeElements>
    <a:clrScheme name="Uni Wien">
      <a:dk1>
        <a:sysClr val="windowText" lastClr="000000"/>
      </a:dk1>
      <a:lt1>
        <a:sysClr val="window" lastClr="FFFFFF"/>
      </a:lt1>
      <a:dk2>
        <a:srgbClr val="666666"/>
      </a:dk2>
      <a:lt2>
        <a:srgbClr val="E0E0E0"/>
      </a:lt2>
      <a:accent1>
        <a:srgbClr val="0063A6"/>
      </a:accent1>
      <a:accent2>
        <a:srgbClr val="A71C49"/>
      </a:accent2>
      <a:accent3>
        <a:srgbClr val="DD4814"/>
      </a:accent3>
      <a:accent4>
        <a:srgbClr val="F6A800"/>
      </a:accent4>
      <a:accent5>
        <a:srgbClr val="94C154"/>
      </a:accent5>
      <a:accent6>
        <a:srgbClr val="11897A"/>
      </a:accent6>
      <a:hlink>
        <a:srgbClr val="0063A6"/>
      </a:hlink>
      <a:folHlink>
        <a:srgbClr val="0063A6"/>
      </a:folHlink>
    </a:clrScheme>
    <a:fontScheme name="Uni Wien Image">
      <a:majorFont>
        <a:latin typeface="Source Sans Pro Semibold"/>
        <a:ea typeface=""/>
        <a:cs typeface=""/>
      </a:majorFont>
      <a:minorFont>
        <a:latin typeface="Source Sans Pro Light"/>
        <a:ea typeface=""/>
        <a:cs typeface=""/>
      </a:minorFont>
    </a:fontScheme>
    <a:fmtScheme name="Subtile Körper">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lumMod val="90000"/>
          </a:schemeClr>
        </a:solidFill>
        <a:ln>
          <a:no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Sample_traditional_SourceSansPro.potx" id="{8FCFD83F-BB02-404E-9825-DCC226CC73BD}" vid="{2FDDCC9A-7B21-4DB7-8F38-5FD1905026B6}"/>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3895</TotalTime>
  <Words>895</Words>
  <Application>Microsoft Office PowerPoint</Application>
  <PresentationFormat>宽屏</PresentationFormat>
  <Paragraphs>103</Paragraphs>
  <Slides>7</Slides>
  <Notes>6</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7</vt:i4>
      </vt:variant>
    </vt:vector>
  </HeadingPairs>
  <TitlesOfParts>
    <vt:vector size="18" baseType="lpstr">
      <vt:lpstr>等线</vt:lpstr>
      <vt:lpstr>等线 Light</vt:lpstr>
      <vt:lpstr>Arial</vt:lpstr>
      <vt:lpstr>Calibri</vt:lpstr>
      <vt:lpstr>Cambria Math</vt:lpstr>
      <vt:lpstr>Source Sans Pro Light</vt:lpstr>
      <vt:lpstr>Source Sans Pro Semibold</vt:lpstr>
      <vt:lpstr>Times New Roman</vt:lpstr>
      <vt:lpstr>Wingdings</vt:lpstr>
      <vt:lpstr>Office 主题​​</vt:lpstr>
      <vt:lpstr>Universität Wien Klassische Präsenation</vt:lpstr>
      <vt:lpstr>NMR investigation of boundary condition effects on spontaneous imbibition in shale</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NMR investigation of boundary condition effects on spontaneous imbibition in Longmaxi shale</dc:title>
  <dc:creator>liu yong</dc:creator>
  <cp:lastModifiedBy>liu yong</cp:lastModifiedBy>
  <cp:revision>84</cp:revision>
  <dcterms:created xsi:type="dcterms:W3CDTF">2022-05-18T16:16:09Z</dcterms:created>
  <dcterms:modified xsi:type="dcterms:W3CDTF">2022-05-24T15:21:51Z</dcterms:modified>
</cp:coreProperties>
</file>