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86" r:id="rId7"/>
    <p:sldId id="268" r:id="rId8"/>
    <p:sldId id="284" r:id="rId9"/>
    <p:sldId id="285" r:id="rId10"/>
    <p:sldId id="269" r:id="rId11"/>
    <p:sldId id="270" r:id="rId12"/>
    <p:sldId id="271" r:id="rId13"/>
    <p:sldId id="273" r:id="rId14"/>
    <p:sldId id="274" r:id="rId15"/>
    <p:sldId id="287" r:id="rId16"/>
    <p:sldId id="290" r:id="rId17"/>
    <p:sldId id="262" r:id="rId18"/>
    <p:sldId id="26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12B"/>
    <a:srgbClr val="C5E0B4"/>
    <a:srgbClr val="548235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7B1C-AB84-4958-AFEC-655382CF4DAA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3063-ED8B-419E-9E3B-ADD2846F8F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54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73063-ED8B-419E-9E3B-ADD2846F8FA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63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DA484-90BC-453E-8A2B-6FFD1703E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855EF9-3640-4866-8DD7-8402C1EF9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213D78-C600-4D99-A210-508FF873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771811-4C22-452C-B914-75D28F9E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8D615-F7FC-445D-85DD-F4533E6E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1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BA506-CA14-44C3-8385-B41A51ED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49596E-35D6-4147-833C-F5604B221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F9A2B9-1DBB-42CB-966A-14174995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65E405-FB1B-49D0-A1AD-A79B6DB9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F6F38-8366-45AF-B26D-94D30A58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23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864AB1-BDAC-4C0E-982D-F761286CB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11D63F-BADE-491D-A5CB-52D5A7EB4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9190F4-76A5-4AB4-8BFC-12BEE536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2DF769-0E3C-4912-A7AF-E8741838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FA634-FE96-4C95-A0E7-BC3DB4CB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19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57B9E-BDE4-420C-B857-6C6B9F52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3B3273-DE76-47FA-857A-1C5BC2D91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BD462-9ADC-4ED4-909C-BC0E4E77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402A30-8D25-4C99-A21F-E5B6A25F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560BAF-668B-47C7-97B5-4FDFE0B3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2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CB5F4-4AE7-4434-A734-234E3FC3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A421DF-BEC7-4A48-8672-FA988816F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99ABA-2AD8-458C-9428-9E52D7AE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B33A3-CCEB-4368-998D-8A917A60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54E1-513D-440E-B249-9C6A01D3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53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49CE14-4A16-40F0-9C31-16516AE1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8B17C-DD77-41C3-8DE1-CE5235EE4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F4ADC1-A5DE-48CB-9A28-0E15FCE4C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AA8A4B-DFD3-4841-A160-EA72A500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D20CAC-5099-40E5-8A61-5EEB003A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611CFD-969E-4C40-BF59-06CDF839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4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54E4C-A865-472F-84EB-955E2C6B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A95435-0305-426D-BFF8-B2951F3A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867906-E8A2-49EE-BE0F-F06823490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C41AD9-A609-4698-B662-54EEA4127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472DB9-6667-4D8A-A809-6F2DDBAAD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F0E88D-F27E-4B74-A59E-C76E9222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C9A206-4336-423A-A771-72EF13D7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69153C-2B77-4C2B-A892-D082A13D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8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FDC15-4241-4164-987E-C630DC7C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A45EFF-C098-4E9C-9D99-03A0A841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B75FB4-2710-488F-9176-076FDB03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B03840-866C-434A-A40C-3CD79F05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40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B5CDC3-37A9-44BC-862D-8083153E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EF5026-FE10-40F4-98BC-2539BDAB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D5A70B-FAB1-4A69-ABBD-D8921FD7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67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B96B9-B35D-424F-95D1-BEF525ED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342A1-48CD-485C-AB92-75ECAF3E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F04633-90ED-4AD3-A6B4-CB6502DAF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5F21D0-0F01-4088-8544-EEDD94C0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4EC1A-BC80-4F53-BAC5-ED38BBC6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00EE2E-AE24-4A3C-9967-6ED1A07F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27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DBCB2-B11A-4B77-9136-2B958698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77B824A-6CD2-461A-B273-2C9BDA37E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590E43-A281-4865-AA7B-315FDF4AC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D2E0E2-6D68-4819-A8EA-1A36F40F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62BF9-1374-4CC3-8E78-5EEB6418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81AF39-0B65-4C27-AE2C-CB3F7EA0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99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11C83B-4769-4FB4-B290-2FBBFD3C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E9A254-7059-4F3F-BC2B-B6E3634B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B68AA-AE13-49E1-BB0B-A922B8B03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2421-E5EC-4B34-A937-A38CF17B3619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D6BFD-A1F8-47D2-A8F7-5E301DD54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11619B-B0A4-4AEE-A176-E1E57DDA9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1A7E4-2E92-4A2D-B4D7-E4650A03A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0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image" Target="../media/image26.jp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1.svg"/><Relationship Id="rId5" Type="http://schemas.openxmlformats.org/officeDocument/2006/relationships/image" Target="../media/image17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image" Target="../media/image26.jp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1.svg"/><Relationship Id="rId5" Type="http://schemas.openxmlformats.org/officeDocument/2006/relationships/image" Target="../media/image17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Things to Do This Summer 2014 in Lake Tahoe | My Select Life ...">
            <a:extLst>
              <a:ext uri="{FF2B5EF4-FFF2-40B4-BE49-F238E27FC236}">
                <a16:creationId xmlns:a16="http://schemas.microsoft.com/office/drawing/2014/main" id="{CAA62625-B238-4696-8619-F57A6B3A6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72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0" t="17183" r="5343" b="5845"/>
          <a:stretch/>
        </p:blipFill>
        <p:spPr bwMode="auto">
          <a:xfrm flipH="1">
            <a:off x="-8756" y="-17373"/>
            <a:ext cx="12228762" cy="689894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  <a:reflection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1CAFF6-A82D-4E39-8C89-6B353DF58F94}"/>
              </a:ext>
            </a:extLst>
          </p:cNvPr>
          <p:cNvSpPr/>
          <p:nvPr/>
        </p:nvSpPr>
        <p:spPr>
          <a:xfrm>
            <a:off x="-8756" y="273269"/>
            <a:ext cx="12228762" cy="335545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CF3424-A5C4-4FE7-BAC6-1177E78219C6}"/>
              </a:ext>
            </a:extLst>
          </p:cNvPr>
          <p:cNvSpPr txBox="1"/>
          <p:nvPr/>
        </p:nvSpPr>
        <p:spPr>
          <a:xfrm>
            <a:off x="-8756" y="704603"/>
            <a:ext cx="1222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changes, </a:t>
            </a:r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spruce-</a:t>
            </a:r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Québec-Labrador </a:t>
            </a:r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Holocene</a:t>
            </a: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0C6AA7-1ACD-4C13-A64B-8756A4E6D6F4}"/>
              </a:ext>
            </a:extLst>
          </p:cNvPr>
          <p:cNvSpPr txBox="1"/>
          <p:nvPr/>
        </p:nvSpPr>
        <p:spPr>
          <a:xfrm>
            <a:off x="-8756" y="2264078"/>
            <a:ext cx="12175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Jonathan LESVEN</a:t>
            </a:r>
          </a:p>
        </p:txBody>
      </p:sp>
      <p:pic>
        <p:nvPicPr>
          <p:cNvPr id="10" name="Picture 2" descr="Ecole doctorale">
            <a:extLst>
              <a:ext uri="{FF2B5EF4-FFF2-40B4-BE49-F238E27FC236}">
                <a16:creationId xmlns:a16="http://schemas.microsoft.com/office/drawing/2014/main" id="{CB2F4189-2971-462F-B54F-6AABD03D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" y="6086162"/>
            <a:ext cx="742872" cy="6791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9A935C-A2BB-4AD4-B667-15F06A06B1A3}"/>
              </a:ext>
            </a:extLst>
          </p:cNvPr>
          <p:cNvGrpSpPr/>
          <p:nvPr/>
        </p:nvGrpSpPr>
        <p:grpSpPr>
          <a:xfrm>
            <a:off x="2951356" y="6086162"/>
            <a:ext cx="1452742" cy="693476"/>
            <a:chOff x="4895849" y="5626201"/>
            <a:chExt cx="2400300" cy="1145799"/>
          </a:xfrm>
          <a:solidFill>
            <a:schemeClr val="bg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C5A74B-AA2E-47A0-82FB-898E8F5E90E1}"/>
                </a:ext>
              </a:extLst>
            </p:cNvPr>
            <p:cNvSpPr/>
            <p:nvPr/>
          </p:nvSpPr>
          <p:spPr>
            <a:xfrm>
              <a:off x="4895849" y="5626201"/>
              <a:ext cx="2400300" cy="1145799"/>
            </a:xfrm>
            <a:prstGeom prst="rect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4" descr="Accueil - COMUE Université Bourgogne Franche-Comté">
              <a:extLst>
                <a:ext uri="{FF2B5EF4-FFF2-40B4-BE49-F238E27FC236}">
                  <a16:creationId xmlns:a16="http://schemas.microsoft.com/office/drawing/2014/main" id="{1A72CA15-FAE0-4A19-8555-E0974BB3F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463" y="5641196"/>
              <a:ext cx="2288730" cy="106496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0750FD-5446-4081-B46F-B69990804194}"/>
              </a:ext>
            </a:extLst>
          </p:cNvPr>
          <p:cNvGrpSpPr/>
          <p:nvPr/>
        </p:nvGrpSpPr>
        <p:grpSpPr>
          <a:xfrm>
            <a:off x="960030" y="6086162"/>
            <a:ext cx="1802910" cy="684400"/>
            <a:chOff x="2041891" y="6011333"/>
            <a:chExt cx="2003820" cy="760667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314384-9574-447F-B8D8-C9E29F1CDE0D}"/>
                </a:ext>
              </a:extLst>
            </p:cNvPr>
            <p:cNvSpPr/>
            <p:nvPr/>
          </p:nvSpPr>
          <p:spPr>
            <a:xfrm>
              <a:off x="2041891" y="6011333"/>
              <a:ext cx="2003820" cy="76066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2" descr="Laboratoire Chrono-Environnement | CBNFC ORI">
              <a:extLst>
                <a:ext uri="{FF2B5EF4-FFF2-40B4-BE49-F238E27FC236}">
                  <a16:creationId xmlns:a16="http://schemas.microsoft.com/office/drawing/2014/main" id="{01E97BFE-EE4E-4AA7-8A82-B6F6FE630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795" y="6127398"/>
              <a:ext cx="1728013" cy="554783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32021D-F359-4812-9441-E16F6A487E0A}"/>
              </a:ext>
            </a:extLst>
          </p:cNvPr>
          <p:cNvGrpSpPr/>
          <p:nvPr/>
        </p:nvGrpSpPr>
        <p:grpSpPr>
          <a:xfrm>
            <a:off x="4594870" y="6090664"/>
            <a:ext cx="1773580" cy="684472"/>
            <a:chOff x="7433847" y="5641196"/>
            <a:chExt cx="2978870" cy="1130804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2DFDC7-2A32-4205-A9BB-0EAC58D6114D}"/>
                </a:ext>
              </a:extLst>
            </p:cNvPr>
            <p:cNvSpPr/>
            <p:nvPr/>
          </p:nvSpPr>
          <p:spPr>
            <a:xfrm>
              <a:off x="7433847" y="5641196"/>
              <a:ext cx="2978870" cy="113080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AC59D8F-F71F-4E4E-A599-3184C25D1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545" y="5855479"/>
              <a:ext cx="2695473" cy="741256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" name="Picture 2" descr="Université du Québec en Abitibi-Témiscamingue | UQAT">
            <a:extLst>
              <a:ext uri="{FF2B5EF4-FFF2-40B4-BE49-F238E27FC236}">
                <a16:creationId xmlns:a16="http://schemas.microsoft.com/office/drawing/2014/main" id="{3A586A9D-77D1-4A57-961A-2DFFCF40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22" y="6084669"/>
            <a:ext cx="1326594" cy="69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8996B72-F106-467A-A2BB-4E15ECD4B246}"/>
              </a:ext>
            </a:extLst>
          </p:cNvPr>
          <p:cNvSpPr txBox="1"/>
          <p:nvPr/>
        </p:nvSpPr>
        <p:spPr>
          <a:xfrm>
            <a:off x="3" y="5606850"/>
            <a:ext cx="121919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25</a:t>
            </a:r>
            <a:r>
              <a:rPr lang="fr-FR" sz="19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fr-FR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  <a:endParaRPr lang="en-GB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 descr="IRN Forêts froides">
            <a:extLst>
              <a:ext uri="{FF2B5EF4-FFF2-40B4-BE49-F238E27FC236}">
                <a16:creationId xmlns:a16="http://schemas.microsoft.com/office/drawing/2014/main" id="{588333F8-3518-4B86-8604-9CB4A91D437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88" y="6092121"/>
            <a:ext cx="1536648" cy="69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D07D24-3BE7-4703-B9C9-1129BADAEA40}"/>
              </a:ext>
            </a:extLst>
          </p:cNvPr>
          <p:cNvSpPr/>
          <p:nvPr/>
        </p:nvSpPr>
        <p:spPr>
          <a:xfrm>
            <a:off x="1264646" y="2808121"/>
            <a:ext cx="9611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  <a:latin typeface="CIDFont+F3"/>
              </a:rPr>
              <a:t>Milva</a:t>
            </a:r>
            <a:r>
              <a:rPr lang="fr-FR" sz="2000" b="1" dirty="0">
                <a:solidFill>
                  <a:schemeClr val="bg1"/>
                </a:solidFill>
                <a:latin typeface="CIDFont+F3"/>
              </a:rPr>
              <a:t> DRUGUET DAYRAS, Laurent MILLET, Adam ALI, Yves BERGERON,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IDFont+F3"/>
              </a:rPr>
              <a:t>André ARSENAULT, François GILLET, Damien RIUS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DB38C8-9D34-48E0-B70A-B0112C31B0BE}"/>
              </a:ext>
            </a:extLst>
          </p:cNvPr>
          <p:cNvSpPr/>
          <p:nvPr/>
        </p:nvSpPr>
        <p:spPr>
          <a:xfrm>
            <a:off x="1176434" y="603315"/>
            <a:ext cx="9862353" cy="1330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1B5645-F9F3-4281-B70C-B1ECAD005571}"/>
              </a:ext>
            </a:extLst>
          </p:cNvPr>
          <p:cNvSpPr/>
          <p:nvPr/>
        </p:nvSpPr>
        <p:spPr>
          <a:xfrm>
            <a:off x="1925053" y="4244741"/>
            <a:ext cx="8287351" cy="1397183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9D3D14-78EC-4622-8A6E-74C53E850620}"/>
              </a:ext>
            </a:extLst>
          </p:cNvPr>
          <p:cNvSpPr txBox="1"/>
          <p:nvPr/>
        </p:nvSpPr>
        <p:spPr>
          <a:xfrm>
            <a:off x="-8756" y="4308970"/>
            <a:ext cx="12228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Supervised</a:t>
            </a:r>
            <a:r>
              <a:rPr lang="fr-F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by:</a:t>
            </a:r>
          </a:p>
          <a:p>
            <a:pPr algn="ctr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François GILLET &amp; Damien RIUS (Chrono-Environnement, France)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Yves BERGERON (UQAT, Canada)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Andre ARSENAULT (Natural Resources Canada)</a:t>
            </a:r>
          </a:p>
        </p:txBody>
      </p:sp>
      <p:pic>
        <p:nvPicPr>
          <p:cNvPr id="1026" name="Picture 2" descr="EGU logo">
            <a:extLst>
              <a:ext uri="{FF2B5EF4-FFF2-40B4-BE49-F238E27FC236}">
                <a16:creationId xmlns:a16="http://schemas.microsoft.com/office/drawing/2014/main" id="{09B4C486-4C44-48FB-AF1C-DBEBFD6C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008" y="6091376"/>
            <a:ext cx="1594481" cy="6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EF31060-5720-41DD-BFA7-B790C733F8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36" y="6086162"/>
            <a:ext cx="697586" cy="697586"/>
          </a:xfrm>
          <a:prstGeom prst="rect">
            <a:avLst/>
          </a:prstGeom>
        </p:spPr>
      </p:pic>
      <p:pic>
        <p:nvPicPr>
          <p:cNvPr id="1028" name="Picture 4" descr="https://egu22.eu/EGU21-sharing-is-encouraged.png">
            <a:extLst>
              <a:ext uri="{FF2B5EF4-FFF2-40B4-BE49-F238E27FC236}">
                <a16:creationId xmlns:a16="http://schemas.microsoft.com/office/drawing/2014/main" id="{F3F59541-434E-4F8F-B6C7-A2E0990A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526" y="-17087"/>
            <a:ext cx="1028480" cy="14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cdn.egu.eu/static/fb69fc02/awards/egu_ospp_label_blue.png">
            <a:extLst>
              <a:ext uri="{FF2B5EF4-FFF2-40B4-BE49-F238E27FC236}">
                <a16:creationId xmlns:a16="http://schemas.microsoft.com/office/drawing/2014/main" id="{CDD3E850-A589-4142-9E68-3F64313AF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-35192"/>
            <a:ext cx="1081019" cy="14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5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D7FF3D-D281-4F3C-8058-D9FB3653E3E2}"/>
              </a:ext>
            </a:extLst>
          </p:cNvPr>
          <p:cNvSpPr txBox="1"/>
          <p:nvPr/>
        </p:nvSpPr>
        <p:spPr>
          <a:xfrm>
            <a:off x="6401986" y="474345"/>
            <a:ext cx="50044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6000 - 4500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4500 - 2500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size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>
            <a:off x="2224726" y="429467"/>
            <a:ext cx="904973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FD2B9C-5D34-4C8B-B17F-DDC4254CC816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52DF8C-8576-49C8-A8B5-028F3A85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3B1105F-9446-491D-942B-586170F17D47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561CE3-C83C-4C0C-86EB-D65D9C3DCDA7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0" name="Flèche : pentagone 29">
            <a:extLst>
              <a:ext uri="{FF2B5EF4-FFF2-40B4-BE49-F238E27FC236}">
                <a16:creationId xmlns:a16="http://schemas.microsoft.com/office/drawing/2014/main" id="{F70CA5C5-CB73-45BA-A9B2-E81C8823D7E8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86DEA4-E3CC-4E35-B63C-376D0CE40464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80219B8-CBEF-418B-9CB3-12FAB26682B9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DF115C5-BE1B-455D-BF8B-E358AECD3370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004A6D-31D5-4E60-9DB6-9CF34F17825D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4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D7FF3D-D281-4F3C-8058-D9FB3653E3E2}"/>
              </a:ext>
            </a:extLst>
          </p:cNvPr>
          <p:cNvSpPr txBox="1"/>
          <p:nvPr/>
        </p:nvSpPr>
        <p:spPr>
          <a:xfrm>
            <a:off x="6401986" y="474345"/>
            <a:ext cx="50044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6000 - 4500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4500 - 2500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size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2500 - 900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2300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year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large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associated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disappearance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balsam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 flipH="1">
            <a:off x="1310327" y="429467"/>
            <a:ext cx="914400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7ADCE9-C4D1-4DBC-ABDA-45B757BB3466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BAD9AE4-FAD6-45B5-BDD4-FF6F27053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E5DC66A-E500-44B4-B57E-3CD17C106370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06190F4-28ED-4C52-AFA8-862CB97803F5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FB839224-8FBE-4544-8162-22671549B35D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5E92605-EFA8-492E-BD5B-7AFDBE008489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9142B15-1D99-47D4-BE03-EE687F1ADDED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87BB8BE-785F-4F70-AF1E-77FB4F158EC4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2E1AB68-19D1-443E-B917-9A9675FB6926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0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D7FF3D-D281-4F3C-8058-D9FB3653E3E2}"/>
              </a:ext>
            </a:extLst>
          </p:cNvPr>
          <p:cNvSpPr txBox="1"/>
          <p:nvPr/>
        </p:nvSpPr>
        <p:spPr>
          <a:xfrm>
            <a:off x="6401986" y="474345"/>
            <a:ext cx="50044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6000 - 4500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4500 - 2500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size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2500 - 900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2300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year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large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associated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disappearance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balsam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 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900 - 0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pioneer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taxa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97C5A7-E6FE-4A01-AEF0-6A334F5C7E39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>
            <a:off x="697584" y="429467"/>
            <a:ext cx="612743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3954B9E-2FDA-4F00-831B-8C12258F3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0DBB8D-3A9B-4BAB-870D-3EFF45D4E6ED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4249ACB-D8E1-4D5F-B5BD-82A2276D7EE1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2E8E0212-7444-4BAF-9EA0-14151E3370C4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15E0455-299C-456B-B12F-91A8DB94A7BD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8D4B91C-6167-4F97-85A0-A6CFA3DB400E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088F6B2-E2A2-4613-BEC4-6050AC712D74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284FECF-B782-49FE-AC3A-7DC30D7EB300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83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D7FF3D-D281-4F3C-8058-D9FB3653E3E2}"/>
              </a:ext>
            </a:extLst>
          </p:cNvPr>
          <p:cNvSpPr txBox="1"/>
          <p:nvPr/>
        </p:nvSpPr>
        <p:spPr>
          <a:xfrm>
            <a:off x="6163381" y="1859339"/>
            <a:ext cx="5004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2 main phases :</a:t>
            </a: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6000 to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Black spruce regenerates and maintains itself despite fires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>
            <a:off x="2262432" y="429467"/>
            <a:ext cx="1517715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4A2F3104-CDE1-4E3A-AB8C-8C7A4446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89" y="521067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84AE4E6A-7986-48A9-AAFA-3973AD22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36" y="4911711"/>
            <a:ext cx="1155817" cy="11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11B8D057-C504-4F7D-BF25-03B6D1CF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16" y="5210675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B6D1E2CB-5CB4-481D-A2B6-ABDA352F2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93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DE41AB7C-8AA0-4B0C-BBFD-0A9824C4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15" y="5042095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8019D451-4071-4422-8981-46AA1F22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25" y="538326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153E2722-9855-4AC9-B79C-3D74926D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62" y="5336132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2015EE8A-7202-48D6-A1E5-F1606C12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12" y="5521219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A4734084-DCED-43E8-8DE6-4433D7EC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09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9CBC71B5-BDED-4B8D-842F-17417DF38428}"/>
              </a:ext>
            </a:extLst>
          </p:cNvPr>
          <p:cNvSpPr/>
          <p:nvPr/>
        </p:nvSpPr>
        <p:spPr>
          <a:xfrm>
            <a:off x="8016353" y="5669778"/>
            <a:ext cx="519011" cy="51129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5A800AEE-8848-494C-B3F0-0AF9A804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96" y="520666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1479B5B7-E3B7-4492-98BB-4B5AABEAF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43" y="4907702"/>
            <a:ext cx="1155817" cy="11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7B79404A-B564-4C40-B345-6EEFF89C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23" y="520666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A0930CA9-A340-4E45-8851-62D8969E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200" y="5375248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174BB567-71F4-4BC6-8D6D-0EAACF09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22" y="503808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8650F9A4-3CCC-48B9-8873-4EEF78DB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32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F9FD91F7-DB4D-4CCA-90C6-DDD8D0CE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269" y="5332123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2294FBA0-5F81-4F68-AD63-35028794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519" y="5517210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812FCE1F-FF3D-47D8-A889-F6257BD9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816" y="5375248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AFEB62C-FE7E-4699-874A-7F66DD815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137" y="5038086"/>
            <a:ext cx="442671" cy="582462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B15641E-F385-430F-890C-6F878E013F1E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83E6366-C9EE-49F9-821E-7E2E432D2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FE2EFCA-413A-4EE3-8D08-B9F6337962C7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3FE6EA9-8E30-4F23-8685-E9A7CACD30F3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2" name="Flèche : pentagone 51">
            <a:extLst>
              <a:ext uri="{FF2B5EF4-FFF2-40B4-BE49-F238E27FC236}">
                <a16:creationId xmlns:a16="http://schemas.microsoft.com/office/drawing/2014/main" id="{A05F5E0F-F5E0-468C-97EC-987954FEE880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F70FFF5-A689-48A4-9AEF-BCEECD413699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7AD9725-81C8-436B-9186-AAD24195C49D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DF97312-8D5B-4B4F-9FE5-0319518D6D38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5027DEF-404D-4295-BB5E-5634E617B056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6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89321236-7A95-4246-85FC-47481A72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43" y="4907702"/>
            <a:ext cx="1155817" cy="11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F67B0F82-873E-449A-A485-5081B9D6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22" y="503808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D37242-D7A5-4BD5-8A4A-60B2F94C5DFF}"/>
              </a:ext>
            </a:extLst>
          </p:cNvPr>
          <p:cNvSpPr txBox="1"/>
          <p:nvPr/>
        </p:nvSpPr>
        <p:spPr>
          <a:xfrm>
            <a:off x="6163381" y="1859339"/>
            <a:ext cx="5004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2 main phases :</a:t>
            </a: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6000 to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Black spruce regenerates and maintains itself despite fires.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2500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Opening of the environment after fires, low decline of black spruce, increase of pioneers, possibly caused by a change in fire dynamics.</a:t>
            </a: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F7592699-9586-4F56-B036-CA8F27DA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89" y="521067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25D52B83-512E-494A-8CE5-2391EC92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36" y="4911711"/>
            <a:ext cx="1155817" cy="11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259209B9-E391-4A06-B30D-EC2DAE42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16" y="5210675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F4077279-E47B-4C82-A2B3-D7B7EC0A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93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68823415-A2FE-4F7D-AB1F-2103FA2F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15" y="5042095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48CCFCE7-2844-4082-93B9-20B25A886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25" y="538326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A8EAC4F4-0D78-4F87-811E-5C0978B8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62" y="5336132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E189F743-96CF-4091-85B9-B2EC6F5B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12" y="5521219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D987CC66-D51A-4730-A477-C8258868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09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8EB85F96-2BFE-4CF5-ACA0-37C1BF0D2983}"/>
              </a:ext>
            </a:extLst>
          </p:cNvPr>
          <p:cNvSpPr/>
          <p:nvPr/>
        </p:nvSpPr>
        <p:spPr>
          <a:xfrm>
            <a:off x="8016353" y="5669778"/>
            <a:ext cx="519011" cy="51129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7F51F8D6-F6D9-4430-8379-3A9DA7AF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23" y="5206666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EEE5A672-B7FA-40B6-AB37-953F0B4E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32" y="5379257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2CEF6612-706F-430D-B449-F0369AA6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519" y="5517210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D7F6F36A-71D6-4FA9-8B54-91E36BB6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558" y="5336132"/>
            <a:ext cx="884885" cy="9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AB5D572-8069-472C-AEBB-92151B82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137" y="5038086"/>
            <a:ext cx="442671" cy="582462"/>
          </a:xfrm>
          <a:prstGeom prst="rect">
            <a:avLst/>
          </a:prstGeom>
        </p:spPr>
      </p:pic>
      <p:pic>
        <p:nvPicPr>
          <p:cNvPr id="1032" name="Picture 8" descr="tree-clipart-transparent-22">
            <a:extLst>
              <a:ext uri="{FF2B5EF4-FFF2-40B4-BE49-F238E27FC236}">
                <a16:creationId xmlns:a16="http://schemas.microsoft.com/office/drawing/2014/main" id="{5A25A653-53FC-4745-8303-8706C27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83" y="5665769"/>
            <a:ext cx="503671" cy="6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ree-clipart-transparent-22">
            <a:extLst>
              <a:ext uri="{FF2B5EF4-FFF2-40B4-BE49-F238E27FC236}">
                <a16:creationId xmlns:a16="http://schemas.microsoft.com/office/drawing/2014/main" id="{32711C4F-CA21-4A13-AB34-18A93B3B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335" y="5645838"/>
            <a:ext cx="503671" cy="6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C70EBF2-DFCE-41E6-A35B-F6498E73651E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 flipH="1">
            <a:off x="716437" y="429467"/>
            <a:ext cx="1545995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C0728B3-850B-45D1-A402-9BCDCFC02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FF49B39D-EBAE-4388-BE50-8397ECE4F0E3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AF3A57C-CF19-4390-A883-D56487562996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Flèche : pentagone 57">
            <a:extLst>
              <a:ext uri="{FF2B5EF4-FFF2-40B4-BE49-F238E27FC236}">
                <a16:creationId xmlns:a16="http://schemas.microsoft.com/office/drawing/2014/main" id="{6CF6A43A-E13C-4566-982C-F64407F8019E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9370D94-9BA8-4C0A-8407-A7BEBF237590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43462E1-7ED1-4C24-883F-9A156EEAD479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5A392A1-F192-41C7-B180-4BB4BB7C6945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C1EC808-00A7-4C54-B187-491CEDE6447F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0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A8A490B-4115-4527-9CD4-10ABECF3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5" y="1414911"/>
            <a:ext cx="3187623" cy="472724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161E130-E460-4BF8-BE6C-48283E1C3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4ED60FC-4B00-4900-B6E7-D5D179A52A5E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248558-9738-46F8-856E-F90589D1B33B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Flèche : pentagone 54">
            <a:extLst>
              <a:ext uri="{FF2B5EF4-FFF2-40B4-BE49-F238E27FC236}">
                <a16:creationId xmlns:a16="http://schemas.microsoft.com/office/drawing/2014/main" id="{C10FCCC7-7CE5-416D-9F0F-DECA3CFE4236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A95EB18-541F-4803-80B9-D76A1BC6D86D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E80EC75-C023-40EB-AB13-CFD6205E3324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7EA8E6F-F4A3-499A-B49A-5A8CEFD8CE8A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DE3DC2F-A9EC-428A-AEB3-D4FEF9369091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2A583F-5705-44C7-9698-0B909EBD7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51" y="1414910"/>
            <a:ext cx="3811350" cy="472724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613C624-1002-4278-BAFF-6B37CDCBEAB4}"/>
              </a:ext>
            </a:extLst>
          </p:cNvPr>
          <p:cNvSpPr txBox="1"/>
          <p:nvPr/>
        </p:nvSpPr>
        <p:spPr>
          <a:xfrm>
            <a:off x="633568" y="964189"/>
            <a:ext cx="2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7D8ADE-8D6E-4E82-8CF4-CE422147D382}"/>
              </a:ext>
            </a:extLst>
          </p:cNvPr>
          <p:cNvSpPr txBox="1"/>
          <p:nvPr/>
        </p:nvSpPr>
        <p:spPr>
          <a:xfrm>
            <a:off x="4593007" y="964189"/>
            <a:ext cx="2317931" cy="36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TREMBLAY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FEE561-F064-42B1-B99C-C61F9E18A28B}"/>
              </a:ext>
            </a:extLst>
          </p:cNvPr>
          <p:cNvSpPr txBox="1"/>
          <p:nvPr/>
        </p:nvSpPr>
        <p:spPr>
          <a:xfrm>
            <a:off x="8805333" y="958433"/>
            <a:ext cx="2556934" cy="36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BLOW HOLE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311F3FF-E2F6-4305-8E92-87E3B65409C0}"/>
              </a:ext>
            </a:extLst>
          </p:cNvPr>
          <p:cNvGrpSpPr/>
          <p:nvPr/>
        </p:nvGrpSpPr>
        <p:grpSpPr>
          <a:xfrm>
            <a:off x="3991150" y="1414909"/>
            <a:ext cx="3592869" cy="4727245"/>
            <a:chOff x="3991150" y="1414909"/>
            <a:chExt cx="3592869" cy="472724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C9A70C0-9C9C-4C9A-9AB7-55D03284B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46"/>
            <a:stretch/>
          </p:blipFill>
          <p:spPr>
            <a:xfrm>
              <a:off x="3991150" y="1414909"/>
              <a:ext cx="3592869" cy="472724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AB1FDC-583E-4842-BF2A-FA0D942A56AD}"/>
                </a:ext>
              </a:extLst>
            </p:cNvPr>
            <p:cNvSpPr/>
            <p:nvPr/>
          </p:nvSpPr>
          <p:spPr>
            <a:xfrm>
              <a:off x="4438620" y="2734044"/>
              <a:ext cx="45719" cy="558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56215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8BF480-BA98-48C4-BF02-FDB2C4F2280C}"/>
              </a:ext>
            </a:extLst>
          </p:cNvPr>
          <p:cNvGrpSpPr/>
          <p:nvPr/>
        </p:nvGrpSpPr>
        <p:grpSpPr>
          <a:xfrm>
            <a:off x="3991150" y="1414909"/>
            <a:ext cx="3592869" cy="4727245"/>
            <a:chOff x="3991150" y="1414909"/>
            <a:chExt cx="3592869" cy="472724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C9A70C0-9C9C-4C9A-9AB7-55D03284B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46"/>
            <a:stretch/>
          </p:blipFill>
          <p:spPr>
            <a:xfrm>
              <a:off x="3991150" y="1414909"/>
              <a:ext cx="3592869" cy="47272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FC0A81-269C-42A1-B1ED-B5E8E2732D90}"/>
                </a:ext>
              </a:extLst>
            </p:cNvPr>
            <p:cNvSpPr/>
            <p:nvPr/>
          </p:nvSpPr>
          <p:spPr>
            <a:xfrm>
              <a:off x="4438620" y="2734044"/>
              <a:ext cx="45719" cy="558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A8A490B-4115-4527-9CD4-10ABECF30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95" y="1414911"/>
            <a:ext cx="3187623" cy="472724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161E130-E460-4BF8-BE6C-48283E1C3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4ED60FC-4B00-4900-B6E7-D5D179A52A5E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248558-9738-46F8-856E-F90589D1B33B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Flèche : pentagone 54">
            <a:extLst>
              <a:ext uri="{FF2B5EF4-FFF2-40B4-BE49-F238E27FC236}">
                <a16:creationId xmlns:a16="http://schemas.microsoft.com/office/drawing/2014/main" id="{C10FCCC7-7CE5-416D-9F0F-DECA3CFE4236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A95EB18-541F-4803-80B9-D76A1BC6D86D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E80EC75-C023-40EB-AB13-CFD6205E3324}"/>
              </a:ext>
            </a:extLst>
          </p:cNvPr>
          <p:cNvSpPr txBox="1"/>
          <p:nvPr/>
        </p:nvSpPr>
        <p:spPr>
          <a:xfrm>
            <a:off x="2404900" y="0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7EA8E6F-F4A3-499A-B49A-5A8CEFD8CE8A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DE3DC2F-A9EC-428A-AEB3-D4FEF9369091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2A583F-5705-44C7-9698-0B909EBD7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51" y="1414910"/>
            <a:ext cx="3811350" cy="472724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613C624-1002-4278-BAFF-6B37CDCBEAB4}"/>
              </a:ext>
            </a:extLst>
          </p:cNvPr>
          <p:cNvSpPr txBox="1"/>
          <p:nvPr/>
        </p:nvSpPr>
        <p:spPr>
          <a:xfrm>
            <a:off x="633568" y="964189"/>
            <a:ext cx="222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7D8ADE-8D6E-4E82-8CF4-CE422147D382}"/>
              </a:ext>
            </a:extLst>
          </p:cNvPr>
          <p:cNvSpPr txBox="1"/>
          <p:nvPr/>
        </p:nvSpPr>
        <p:spPr>
          <a:xfrm>
            <a:off x="4593007" y="964189"/>
            <a:ext cx="2317931" cy="36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TREMBLAY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FEE561-F064-42B1-B99C-C61F9E18A28B}"/>
              </a:ext>
            </a:extLst>
          </p:cNvPr>
          <p:cNvSpPr txBox="1"/>
          <p:nvPr/>
        </p:nvSpPr>
        <p:spPr>
          <a:xfrm>
            <a:off x="8805333" y="958433"/>
            <a:ext cx="2556934" cy="36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BLOW HOLE LAKE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39BDF-0538-4B69-9E9D-2584C457BF45}"/>
              </a:ext>
            </a:extLst>
          </p:cNvPr>
          <p:cNvSpPr/>
          <p:nvPr/>
        </p:nvSpPr>
        <p:spPr>
          <a:xfrm>
            <a:off x="827773" y="1414909"/>
            <a:ext cx="2033960" cy="4572004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8DB80D-9E7E-4AEE-8F1A-3B896DF79DD2}"/>
              </a:ext>
            </a:extLst>
          </p:cNvPr>
          <p:cNvSpPr/>
          <p:nvPr/>
        </p:nvSpPr>
        <p:spPr>
          <a:xfrm>
            <a:off x="4687502" y="1414908"/>
            <a:ext cx="2223435" cy="4577906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DE9FB9-854C-4B30-826C-B5958B4D80B4}"/>
              </a:ext>
            </a:extLst>
          </p:cNvPr>
          <p:cNvSpPr/>
          <p:nvPr/>
        </p:nvSpPr>
        <p:spPr>
          <a:xfrm>
            <a:off x="8894403" y="1420665"/>
            <a:ext cx="2467864" cy="4566247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4C5877D-FB93-4A92-80B1-EC235E1EF17A}"/>
              </a:ext>
            </a:extLst>
          </p:cNvPr>
          <p:cNvCxnSpPr>
            <a:cxnSpLocks/>
          </p:cNvCxnSpPr>
          <p:nvPr/>
        </p:nvCxnSpPr>
        <p:spPr>
          <a:xfrm flipH="1" flipV="1">
            <a:off x="4448175" y="4865687"/>
            <a:ext cx="239327" cy="1936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59CEA3E-A87E-4ABF-8964-113E73A3A2B8}"/>
              </a:ext>
            </a:extLst>
          </p:cNvPr>
          <p:cNvCxnSpPr>
            <a:cxnSpLocks/>
          </p:cNvCxnSpPr>
          <p:nvPr/>
        </p:nvCxnSpPr>
        <p:spPr>
          <a:xfrm flipH="1" flipV="1">
            <a:off x="4448176" y="4440238"/>
            <a:ext cx="212724" cy="177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FC1BC87-180F-48CE-8806-D3B084F717DA}"/>
              </a:ext>
            </a:extLst>
          </p:cNvPr>
          <p:cNvCxnSpPr>
            <a:cxnSpLocks/>
          </p:cNvCxnSpPr>
          <p:nvPr/>
        </p:nvCxnSpPr>
        <p:spPr>
          <a:xfrm flipH="1" flipV="1">
            <a:off x="588446" y="4919662"/>
            <a:ext cx="239327" cy="1936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6734F78-2F35-4078-86A6-8B0BF05938A6}"/>
              </a:ext>
            </a:extLst>
          </p:cNvPr>
          <p:cNvCxnSpPr>
            <a:cxnSpLocks/>
          </p:cNvCxnSpPr>
          <p:nvPr/>
        </p:nvCxnSpPr>
        <p:spPr>
          <a:xfrm flipH="1" flipV="1">
            <a:off x="582783" y="4662060"/>
            <a:ext cx="166517" cy="1280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9863956-3868-4ADE-82DD-C0DCF3BC35C1}"/>
              </a:ext>
            </a:extLst>
          </p:cNvPr>
          <p:cNvCxnSpPr>
            <a:cxnSpLocks/>
          </p:cNvCxnSpPr>
          <p:nvPr/>
        </p:nvCxnSpPr>
        <p:spPr>
          <a:xfrm flipH="1" flipV="1">
            <a:off x="8713437" y="5154614"/>
            <a:ext cx="180966" cy="130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2902D02-1F3A-4992-878D-BA52C4FF5047}"/>
              </a:ext>
            </a:extLst>
          </p:cNvPr>
          <p:cNvCxnSpPr>
            <a:cxnSpLocks/>
          </p:cNvCxnSpPr>
          <p:nvPr/>
        </p:nvCxnSpPr>
        <p:spPr>
          <a:xfrm flipH="1" flipV="1">
            <a:off x="8713437" y="4511676"/>
            <a:ext cx="119662" cy="825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529DD09-73EC-4C24-82D1-0AB2D70CFDD1}"/>
              </a:ext>
            </a:extLst>
          </p:cNvPr>
          <p:cNvCxnSpPr>
            <a:cxnSpLocks/>
          </p:cNvCxnSpPr>
          <p:nvPr/>
        </p:nvCxnSpPr>
        <p:spPr>
          <a:xfrm flipH="1">
            <a:off x="4416425" y="3613150"/>
            <a:ext cx="151413" cy="395288"/>
          </a:xfrm>
          <a:prstGeom prst="straightConnector1">
            <a:avLst/>
          </a:prstGeom>
          <a:ln w="19050">
            <a:solidFill>
              <a:srgbClr val="0491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8E26E47-C73B-40A2-9F3D-68A36A72E6E3}"/>
              </a:ext>
            </a:extLst>
          </p:cNvPr>
          <p:cNvCxnSpPr>
            <a:cxnSpLocks/>
          </p:cNvCxnSpPr>
          <p:nvPr/>
        </p:nvCxnSpPr>
        <p:spPr>
          <a:xfrm flipH="1">
            <a:off x="546101" y="4178300"/>
            <a:ext cx="281672" cy="231775"/>
          </a:xfrm>
          <a:prstGeom prst="straightConnector1">
            <a:avLst/>
          </a:prstGeom>
          <a:ln w="19050">
            <a:solidFill>
              <a:srgbClr val="0491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A0E7845-521B-4E0F-9999-520EB1CA3895}"/>
              </a:ext>
            </a:extLst>
          </p:cNvPr>
          <p:cNvCxnSpPr>
            <a:cxnSpLocks/>
          </p:cNvCxnSpPr>
          <p:nvPr/>
        </p:nvCxnSpPr>
        <p:spPr>
          <a:xfrm flipH="1">
            <a:off x="8663084" y="4008438"/>
            <a:ext cx="170015" cy="274636"/>
          </a:xfrm>
          <a:prstGeom prst="straightConnector1">
            <a:avLst/>
          </a:prstGeom>
          <a:ln w="19050">
            <a:solidFill>
              <a:srgbClr val="0491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6B6E125-C6C6-48A1-BA06-F27759C1F76D}"/>
              </a:ext>
            </a:extLst>
          </p:cNvPr>
          <p:cNvCxnSpPr>
            <a:cxnSpLocks/>
          </p:cNvCxnSpPr>
          <p:nvPr/>
        </p:nvCxnSpPr>
        <p:spPr>
          <a:xfrm flipH="1" flipV="1">
            <a:off x="610514" y="3378201"/>
            <a:ext cx="134565" cy="43259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CE46068-28B8-4B2F-8529-12E24FBB1E49}"/>
              </a:ext>
            </a:extLst>
          </p:cNvPr>
          <p:cNvCxnSpPr>
            <a:cxnSpLocks/>
          </p:cNvCxnSpPr>
          <p:nvPr/>
        </p:nvCxnSpPr>
        <p:spPr>
          <a:xfrm flipH="1" flipV="1">
            <a:off x="4492131" y="2654300"/>
            <a:ext cx="134566" cy="65151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52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èche : pentagone 24">
            <a:extLst>
              <a:ext uri="{FF2B5EF4-FFF2-40B4-BE49-F238E27FC236}">
                <a16:creationId xmlns:a16="http://schemas.microsoft.com/office/drawing/2014/main" id="{C77857F6-51EC-46AD-A978-D3D897285FB5}"/>
              </a:ext>
            </a:extLst>
          </p:cNvPr>
          <p:cNvSpPr/>
          <p:nvPr/>
        </p:nvSpPr>
        <p:spPr>
          <a:xfrm>
            <a:off x="-40640" y="-20954"/>
            <a:ext cx="12776252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1846CE-6BD4-42C5-9A1D-0B9C74B5E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pic>
        <p:nvPicPr>
          <p:cNvPr id="3" name="Picture 6" descr="Aerial View of Spruce Forest : vidéo de stock (100 % libre de droit)  12245678 | Shutterstock">
            <a:extLst>
              <a:ext uri="{FF2B5EF4-FFF2-40B4-BE49-F238E27FC236}">
                <a16:creationId xmlns:a16="http://schemas.microsoft.com/office/drawing/2014/main" id="{2CAAB44D-64EA-43AE-9760-75E49F2D2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2" r="30352"/>
          <a:stretch/>
        </p:blipFill>
        <p:spPr bwMode="auto">
          <a:xfrm>
            <a:off x="753227" y="2368578"/>
            <a:ext cx="4274615" cy="27082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icture">
            <a:extLst>
              <a:ext uri="{FF2B5EF4-FFF2-40B4-BE49-F238E27FC236}">
                <a16:creationId xmlns:a16="http://schemas.microsoft.com/office/drawing/2014/main" id="{1A42C5DF-4FDE-4F6C-9B1B-34C71A6FF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29" r="1711" b="1"/>
          <a:stretch/>
        </p:blipFill>
        <p:spPr bwMode="auto">
          <a:xfrm>
            <a:off x="7218153" y="2368578"/>
            <a:ext cx="4274615" cy="27082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418F706F-1BA1-421D-990E-227891C6BCDC}"/>
              </a:ext>
            </a:extLst>
          </p:cNvPr>
          <p:cNvSpPr/>
          <p:nvPr/>
        </p:nvSpPr>
        <p:spPr>
          <a:xfrm>
            <a:off x="5811313" y="3337985"/>
            <a:ext cx="719441" cy="769455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108BCC-A917-466F-8C78-BDABA1731F93}"/>
              </a:ext>
            </a:extLst>
          </p:cNvPr>
          <p:cNvSpPr txBox="1"/>
          <p:nvPr/>
        </p:nvSpPr>
        <p:spPr>
          <a:xfrm>
            <a:off x="1505736" y="5193790"/>
            <a:ext cx="276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High CO</a:t>
            </a:r>
            <a:r>
              <a:rPr lang="fr-F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sequestration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value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925BA-A253-4256-9561-033F7573F14A}"/>
              </a:ext>
            </a:extLst>
          </p:cNvPr>
          <p:cNvSpPr/>
          <p:nvPr/>
        </p:nvSpPr>
        <p:spPr>
          <a:xfrm>
            <a:off x="7926378" y="5193790"/>
            <a:ext cx="306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fr-F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sequestration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value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8D40CE-3ABF-4583-9643-1BB14852841F}"/>
              </a:ext>
            </a:extLst>
          </p:cNvPr>
          <p:cNvSpPr/>
          <p:nvPr/>
        </p:nvSpPr>
        <p:spPr>
          <a:xfrm>
            <a:off x="753227" y="1374639"/>
            <a:ext cx="4274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Closed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canopy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(spruce-moss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1A7DE-35EE-4869-8D25-A5A6335B555F}"/>
              </a:ext>
            </a:extLst>
          </p:cNvPr>
          <p:cNvSpPr/>
          <p:nvPr/>
        </p:nvSpPr>
        <p:spPr>
          <a:xfrm>
            <a:off x="7314226" y="1374639"/>
            <a:ext cx="4082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canopy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(lichen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woodlands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6258C8-BD79-4E11-98A0-2B418B6F7E7E}"/>
              </a:ext>
            </a:extLst>
          </p:cNvPr>
          <p:cNvSpPr txBox="1"/>
          <p:nvPr/>
        </p:nvSpPr>
        <p:spPr>
          <a:xfrm>
            <a:off x="10210732" y="-26709"/>
            <a:ext cx="152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Perspectives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E818D-B8EB-4895-B2A3-846A3FC72C14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20FCCA-8F6A-4078-9A89-96B5456D29EB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70F4D52-E961-4C64-98C1-712ED26E51F3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A4A5532-1A97-474D-B7E4-4B2532BA5EFE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B75ED00-36B2-43C6-975E-587D39720E6D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4C39DDF-8E28-46EC-AC28-C22890E7276F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97F0A-3DD7-4C59-921B-5D6143A27B38}"/>
              </a:ext>
            </a:extLst>
          </p:cNvPr>
          <p:cNvSpPr/>
          <p:nvPr/>
        </p:nvSpPr>
        <p:spPr>
          <a:xfrm>
            <a:off x="0" y="62003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 future for </a:t>
            </a:r>
            <a:r>
              <a:rPr lang="fr-F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boreal</a:t>
            </a:r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forests</a:t>
            </a:r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 of Canada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880985-B44A-43AC-BD2A-F913A6978E98}"/>
              </a:ext>
            </a:extLst>
          </p:cNvPr>
          <p:cNvSpPr/>
          <p:nvPr/>
        </p:nvSpPr>
        <p:spPr>
          <a:xfrm>
            <a:off x="2252312" y="519764"/>
            <a:ext cx="7613583" cy="76945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92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op Things to Do This Summer 2014 in Lake Tahoe | My Select Life ...">
            <a:extLst>
              <a:ext uri="{FF2B5EF4-FFF2-40B4-BE49-F238E27FC236}">
                <a16:creationId xmlns:a16="http://schemas.microsoft.com/office/drawing/2014/main" id="{F28E6D30-CC21-4601-B997-C9215FB78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72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0" t="17183" r="5343" b="5845"/>
          <a:stretch/>
        </p:blipFill>
        <p:spPr bwMode="auto">
          <a:xfrm flipH="1">
            <a:off x="-83794" y="-94269"/>
            <a:ext cx="12518795" cy="704182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  <a:reflection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C94B4C-E3B9-4E2D-8E5E-09247FCB5E04}"/>
              </a:ext>
            </a:extLst>
          </p:cNvPr>
          <p:cNvSpPr txBox="1"/>
          <p:nvPr/>
        </p:nvSpPr>
        <p:spPr>
          <a:xfrm>
            <a:off x="-3206" y="2644170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attention!</a:t>
            </a:r>
          </a:p>
          <a:p>
            <a:pPr algn="ctr"/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fr-F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fr-F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20AC3D-FD1A-4B4C-88D8-BA6AFFC8827A}"/>
              </a:ext>
            </a:extLst>
          </p:cNvPr>
          <p:cNvGrpSpPr/>
          <p:nvPr/>
        </p:nvGrpSpPr>
        <p:grpSpPr>
          <a:xfrm>
            <a:off x="8650188" y="-94269"/>
            <a:ext cx="3784813" cy="2158738"/>
            <a:chOff x="9990625" y="0"/>
            <a:chExt cx="2198167" cy="125376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846CE-6BD4-42C5-9A1D-0B9C74B5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5027" y="0"/>
              <a:ext cx="1253765" cy="1253765"/>
            </a:xfrm>
            <a:prstGeom prst="rect">
              <a:avLst/>
            </a:prstGeom>
          </p:spPr>
        </p:pic>
        <p:pic>
          <p:nvPicPr>
            <p:cNvPr id="6" name="Picture 2" descr="https://cdn.egu.eu/static/fb69fc02/awards/egu_ospp_label_blue.png">
              <a:extLst>
                <a:ext uri="{FF2B5EF4-FFF2-40B4-BE49-F238E27FC236}">
                  <a16:creationId xmlns:a16="http://schemas.microsoft.com/office/drawing/2014/main" id="{BCCE8C1F-DFA9-45ED-BF28-9FD39F2BB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625" y="0"/>
              <a:ext cx="941195" cy="1253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582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6D0F101-EA30-4285-8414-CC0795657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1A9C35-C7A8-4545-A5F7-728F2A760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" t="339" r="-1"/>
          <a:stretch/>
        </p:blipFill>
        <p:spPr>
          <a:xfrm>
            <a:off x="6478588" y="683955"/>
            <a:ext cx="5426521" cy="5595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B5E0E8-04C6-496D-BE02-C1E82D7ED3B6}"/>
              </a:ext>
            </a:extLst>
          </p:cNvPr>
          <p:cNvSpPr txBox="1"/>
          <p:nvPr/>
        </p:nvSpPr>
        <p:spPr>
          <a:xfrm>
            <a:off x="6478588" y="6270625"/>
            <a:ext cx="205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Gauthier et al., (2015)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D9ECFE-5BCD-4613-8B4E-C43D6C4F3EC1}"/>
              </a:ext>
            </a:extLst>
          </p:cNvPr>
          <p:cNvSpPr txBox="1"/>
          <p:nvPr/>
        </p:nvSpPr>
        <p:spPr>
          <a:xfrm>
            <a:off x="551920" y="2004595"/>
            <a:ext cx="592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Boreal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latitudes of the Northern 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30% of global forested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associated ecosystem goods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20% of the global forest carbon sink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94388F-2091-43B5-9275-4D6C89EC3164}"/>
              </a:ext>
            </a:extLst>
          </p:cNvPr>
          <p:cNvSpPr/>
          <p:nvPr/>
        </p:nvSpPr>
        <p:spPr>
          <a:xfrm>
            <a:off x="619184" y="2669307"/>
            <a:ext cx="121660" cy="1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pentagone 22">
            <a:extLst>
              <a:ext uri="{FF2B5EF4-FFF2-40B4-BE49-F238E27FC236}">
                <a16:creationId xmlns:a16="http://schemas.microsoft.com/office/drawing/2014/main" id="{CD54DBD5-7539-485C-8A48-12D9A76B3F35}"/>
              </a:ext>
            </a:extLst>
          </p:cNvPr>
          <p:cNvSpPr/>
          <p:nvPr/>
        </p:nvSpPr>
        <p:spPr>
          <a:xfrm>
            <a:off x="-40640" y="-20954"/>
            <a:ext cx="2379579" cy="38859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58302E-2438-421F-A303-7816FE2FA119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847F8-2D53-403F-BF27-17ACAF51EBD2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4F19117-EAE3-4B19-8B41-3D6230839478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4371B12-A0D0-4956-A86C-8BF2B9922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52" y="2910440"/>
            <a:ext cx="309850" cy="21505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1BF2D15-079D-4E5F-A413-4F5920C89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48" y="3153793"/>
            <a:ext cx="314532" cy="31453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6B2BCE6-44CE-4135-B48D-C57770E76F32}"/>
              </a:ext>
            </a:extLst>
          </p:cNvPr>
          <p:cNvSpPr/>
          <p:nvPr/>
        </p:nvSpPr>
        <p:spPr>
          <a:xfrm>
            <a:off x="621290" y="2366963"/>
            <a:ext cx="121660" cy="1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AE4DF21-EB67-4A2C-96CF-A9A24CE4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628" y="2355479"/>
            <a:ext cx="214772" cy="21477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338ADC3-B0B5-44AA-9801-640000730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48" y="2585061"/>
            <a:ext cx="314532" cy="3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4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34DCB0-83DE-43C3-BE29-79B3D2A62F15}"/>
              </a:ext>
            </a:extLst>
          </p:cNvPr>
          <p:cNvSpPr txBox="1"/>
          <p:nvPr/>
        </p:nvSpPr>
        <p:spPr>
          <a:xfrm>
            <a:off x="551920" y="2004595"/>
            <a:ext cx="5452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Boreal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latitudes of the Northern 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30% of global forested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associated ecosystem goods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20% of the global forest carbon sink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Functioning and structure related to disturbance regimes (insects, fires)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F51C53-F520-4FD3-BF7A-FA69EDB5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446BA1-C9E0-405D-9B98-52312C1F87DB}"/>
              </a:ext>
            </a:extLst>
          </p:cNvPr>
          <p:cNvSpPr txBox="1"/>
          <p:nvPr/>
        </p:nvSpPr>
        <p:spPr>
          <a:xfrm>
            <a:off x="6478588" y="6270625"/>
            <a:ext cx="205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Gauthier et al., (2015)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FB818-EEA8-4168-903D-0E3AAE1F980A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9B3FCF-EDD6-4EA1-B6F7-F66281640DC2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65FF591B-3E4E-4B67-B8D4-267B42544904}"/>
              </a:ext>
            </a:extLst>
          </p:cNvPr>
          <p:cNvSpPr/>
          <p:nvPr/>
        </p:nvSpPr>
        <p:spPr>
          <a:xfrm>
            <a:off x="-40640" y="-20954"/>
            <a:ext cx="2379579" cy="38859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5A383C1-F5E5-478B-9F8B-BB1C7F49DEF6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87A5AB-1BA1-47AF-BBD6-C3C05BDC4BC6}"/>
              </a:ext>
            </a:extLst>
          </p:cNvPr>
          <p:cNvSpPr/>
          <p:nvPr/>
        </p:nvSpPr>
        <p:spPr>
          <a:xfrm>
            <a:off x="619184" y="2669307"/>
            <a:ext cx="121660" cy="1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9161AD1-0923-4240-BAB3-80C391374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52" y="2910440"/>
            <a:ext cx="309850" cy="2150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9163327-4F79-4B92-82F6-E0D4664B7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48" y="3153793"/>
            <a:ext cx="314532" cy="3145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AE2FB96-E9B1-4CCC-A0ED-BC4CB15DFE72}"/>
              </a:ext>
            </a:extLst>
          </p:cNvPr>
          <p:cNvSpPr/>
          <p:nvPr/>
        </p:nvSpPr>
        <p:spPr>
          <a:xfrm>
            <a:off x="621290" y="2366963"/>
            <a:ext cx="121660" cy="1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11FB2937-09A6-4C1A-9F26-8D515D3A6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628" y="2355479"/>
            <a:ext cx="214772" cy="21477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3C0AF08-31A8-406B-A8CC-CB44DAD18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48" y="2585061"/>
            <a:ext cx="314532" cy="31453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8698701-6F32-4B7A-99CC-EDAF5AE0A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715" y="4208722"/>
            <a:ext cx="208685" cy="2745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BA40170-2722-482F-A38D-73A570C87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" r="310" b="347"/>
          <a:stretch/>
        </p:blipFill>
        <p:spPr>
          <a:xfrm>
            <a:off x="6472666" y="683917"/>
            <a:ext cx="5426521" cy="5568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786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1D769CE-4DDA-4B88-80FD-41F020951E4D}"/>
              </a:ext>
            </a:extLst>
          </p:cNvPr>
          <p:cNvSpPr txBox="1"/>
          <p:nvPr/>
        </p:nvSpPr>
        <p:spPr>
          <a:xfrm>
            <a:off x="286891" y="1092012"/>
            <a:ext cx="49781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 for 2100: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1.5 to 4°C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Boreal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biome: 4 to 11°C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&amp; size 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season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sink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Carbon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Short time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periods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Few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fire-climate-vegetation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interactions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Long-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term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studies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needed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Eastern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Québec and Labrador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poorly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studied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0" name="Picture 4" descr="Planet in Ice. Vector Illustration on Withe Background. Isolated. Stock  Vector - Illustration of learning, globe: 189656252">
            <a:extLst>
              <a:ext uri="{FF2B5EF4-FFF2-40B4-BE49-F238E27FC236}">
                <a16:creationId xmlns:a16="http://schemas.microsoft.com/office/drawing/2014/main" id="{D6AF11EA-E9C7-4003-A6FC-25E76031E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8"/>
          <a:stretch/>
        </p:blipFill>
        <p:spPr bwMode="auto">
          <a:xfrm>
            <a:off x="228292" y="1661146"/>
            <a:ext cx="360502" cy="3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7B6E45-B252-41B2-842A-5D386C0EB8D2}"/>
              </a:ext>
            </a:extLst>
          </p:cNvPr>
          <p:cNvSpPr txBox="1"/>
          <p:nvPr/>
        </p:nvSpPr>
        <p:spPr>
          <a:xfrm>
            <a:off x="6096000" y="6188112"/>
            <a:ext cx="498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Modelisation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2080 and 2099 (°C per °C at the global </a:t>
            </a:r>
            <a:r>
              <a:rPr lang="fr-F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4F0592-965F-41B4-89A1-C35F79D3F090}"/>
              </a:ext>
            </a:extLst>
          </p:cNvPr>
          <p:cNvGrpSpPr/>
          <p:nvPr/>
        </p:nvGrpSpPr>
        <p:grpSpPr>
          <a:xfrm>
            <a:off x="5134237" y="781825"/>
            <a:ext cx="6864635" cy="5448238"/>
            <a:chOff x="5134237" y="781825"/>
            <a:chExt cx="6864635" cy="544823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A010FC3-E053-4587-A02D-B919F4F9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4237" y="781825"/>
              <a:ext cx="6770872" cy="42878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BFAEF9A-B361-4B7E-BD12-B75A80CF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4237" y="4862549"/>
              <a:ext cx="6769741" cy="1331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7177E3-6230-428D-830D-D28E79B1516B}"/>
                </a:ext>
              </a:extLst>
            </p:cNvPr>
            <p:cNvSpPr/>
            <p:nvPr/>
          </p:nvSpPr>
          <p:spPr>
            <a:xfrm>
              <a:off x="5134237" y="4783342"/>
              <a:ext cx="6769741" cy="116840"/>
            </a:xfrm>
            <a:prstGeom prst="rect">
              <a:avLst/>
            </a:prstGeom>
            <a:solidFill>
              <a:srgbClr val="D2EAF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39709B4-D742-486F-810B-EF4E764C6BF9}"/>
                </a:ext>
              </a:extLst>
            </p:cNvPr>
            <p:cNvSpPr txBox="1"/>
            <p:nvPr/>
          </p:nvSpPr>
          <p:spPr>
            <a:xfrm>
              <a:off x="10969423" y="5922286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IPCC (2015)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6113C9B-8A74-4294-AE6F-7AC66E9FC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27" name="Flèche : pentagone 26">
            <a:extLst>
              <a:ext uri="{FF2B5EF4-FFF2-40B4-BE49-F238E27FC236}">
                <a16:creationId xmlns:a16="http://schemas.microsoft.com/office/drawing/2014/main" id="{70C2836B-0C0F-4C82-AFB8-118BF5FF057A}"/>
              </a:ext>
            </a:extLst>
          </p:cNvPr>
          <p:cNvSpPr/>
          <p:nvPr/>
        </p:nvSpPr>
        <p:spPr>
          <a:xfrm>
            <a:off x="-40640" y="-20954"/>
            <a:ext cx="4978128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60473C2-52C6-4D49-A9C9-A4290E18A83B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8B031-C8C1-42F8-A9DA-ED4A027509D9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32407B-7F23-4004-8257-9F8CD2BE9D5B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07593AD-3D0F-4ACE-8716-BB22B1B6E0C8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91100F9-C397-40F7-815A-D3B1353ED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03" y="2788439"/>
            <a:ext cx="208685" cy="274585"/>
          </a:xfrm>
          <a:prstGeom prst="rect">
            <a:avLst/>
          </a:prstGeom>
        </p:spPr>
      </p:pic>
      <p:pic>
        <p:nvPicPr>
          <p:cNvPr id="14338" name="Picture 2" descr="Co2 Vector SVG Icon - SVG Repo">
            <a:extLst>
              <a:ext uri="{FF2B5EF4-FFF2-40B4-BE49-F238E27FC236}">
                <a16:creationId xmlns:a16="http://schemas.microsoft.com/office/drawing/2014/main" id="{6874C144-27BD-4A46-84C0-62E10649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2" y="3359116"/>
            <a:ext cx="267106" cy="2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EF2F712-3062-4A9F-99E9-B34EDBC18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928" y="1418105"/>
            <a:ext cx="278070" cy="278070"/>
          </a:xfrm>
          <a:prstGeom prst="rect">
            <a:avLst/>
          </a:prstGeom>
        </p:spPr>
      </p:pic>
      <p:pic>
        <p:nvPicPr>
          <p:cNvPr id="14342" name="Picture 6" descr="Time Logo Illustration par skyacegraphic0220 · Creative Fabrica">
            <a:extLst>
              <a:ext uri="{FF2B5EF4-FFF2-40B4-BE49-F238E27FC236}">
                <a16:creationId xmlns:a16="http://schemas.microsoft.com/office/drawing/2014/main" id="{64074137-BF31-4067-81D4-3C68ED307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14410" r="25996" b="14039"/>
          <a:stretch/>
        </p:blipFill>
        <p:spPr bwMode="auto">
          <a:xfrm>
            <a:off x="264437" y="4693181"/>
            <a:ext cx="312017" cy="3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Evergreen Tree Nature Sticker - Evergreen Tree Nature Joypixels Stickers">
            <a:extLst>
              <a:ext uri="{FF2B5EF4-FFF2-40B4-BE49-F238E27FC236}">
                <a16:creationId xmlns:a16="http://schemas.microsoft.com/office/drawing/2014/main" id="{DECECD9B-58BD-4B2E-96AD-845741EC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6" y="4978976"/>
            <a:ext cx="266487" cy="2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9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0F6FD0-3933-4548-9392-6D46EF5E60EC}"/>
              </a:ext>
            </a:extLst>
          </p:cNvPr>
          <p:cNvSpPr txBox="1"/>
          <p:nvPr/>
        </p:nvSpPr>
        <p:spPr>
          <a:xfrm>
            <a:off x="384832" y="1150708"/>
            <a:ext cx="55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Dual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3E9FF1-0FED-43AE-81E7-BCEF86790B70}"/>
              </a:ext>
            </a:extLst>
          </p:cNvPr>
          <p:cNvSpPr txBox="1"/>
          <p:nvPr/>
        </p:nvSpPr>
        <p:spPr>
          <a:xfrm>
            <a:off x="246283" y="1612373"/>
            <a:ext cx="56636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Holocene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Holocene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climatic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optimum</a:t>
            </a: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Neoglacial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Medieval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warm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Little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ice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age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North-South transect of 5 lacustrine sediment cores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Wide temperature and vegetation gradient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Wide range of potential feedback processes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Methods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regimes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macrocharcoals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pollen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reconstructions: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chironomid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assemblages</a:t>
            </a: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6F83FE-EE16-4AB6-A009-38919A4C4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10"/>
          <a:stretch/>
        </p:blipFill>
        <p:spPr>
          <a:xfrm>
            <a:off x="5770642" y="712269"/>
            <a:ext cx="6263189" cy="55583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42D2A2-0C7B-4A35-848A-E81473EB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19" name="Flèche : pentagone 18">
            <a:extLst>
              <a:ext uri="{FF2B5EF4-FFF2-40B4-BE49-F238E27FC236}">
                <a16:creationId xmlns:a16="http://schemas.microsoft.com/office/drawing/2014/main" id="{13B42935-B77E-4E30-B6D6-1DBD8A7CDCE5}"/>
              </a:ext>
            </a:extLst>
          </p:cNvPr>
          <p:cNvSpPr/>
          <p:nvPr/>
        </p:nvSpPr>
        <p:spPr>
          <a:xfrm>
            <a:off x="-40640" y="-20954"/>
            <a:ext cx="8125861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EC1D157-A18B-400D-8C8B-B815F722E02B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F8CCA9-924B-41B8-B85A-10E464479A8F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1A346F-C9A2-452E-8705-DFAACD0693B2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70BF1-1CE7-4D76-8059-38595C770FE5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E64518-2F3A-451F-A901-0283A0504A43}"/>
              </a:ext>
            </a:extLst>
          </p:cNvPr>
          <p:cNvSpPr/>
          <p:nvPr/>
        </p:nvSpPr>
        <p:spPr>
          <a:xfrm>
            <a:off x="308008" y="3775201"/>
            <a:ext cx="136492" cy="12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B0E94F4-ED2A-4DE2-B021-C386FA1AB9C5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0" name="Picture 2" descr="Fichier:Circle-icons-hourglass.svg — Wikipédia">
            <a:extLst>
              <a:ext uri="{FF2B5EF4-FFF2-40B4-BE49-F238E27FC236}">
                <a16:creationId xmlns:a16="http://schemas.microsoft.com/office/drawing/2014/main" id="{1A5B405B-A0CB-42AE-9CF5-577F952C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3" y="1955539"/>
            <a:ext cx="236998" cy="23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3D6FE0-DBC7-4B78-AFCC-56E65C921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40" y="3698875"/>
            <a:ext cx="332598" cy="33259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8C7C6A6-62DA-4E20-A22F-EEE942C24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" y="5024479"/>
            <a:ext cx="191308" cy="251720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5CFF64A1-7A0B-47CD-B248-E6DB9806EC32}"/>
              </a:ext>
            </a:extLst>
          </p:cNvPr>
          <p:cNvGrpSpPr/>
          <p:nvPr/>
        </p:nvGrpSpPr>
        <p:grpSpPr>
          <a:xfrm>
            <a:off x="200817" y="5324276"/>
            <a:ext cx="332598" cy="255503"/>
            <a:chOff x="7093304" y="1787263"/>
            <a:chExt cx="2255807" cy="1732922"/>
          </a:xfrm>
        </p:grpSpPr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8C772256-860E-4F55-A1EE-73E3420F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93304" y="2303590"/>
              <a:ext cx="830244" cy="1216595"/>
            </a:xfrm>
            <a:prstGeom prst="rect">
              <a:avLst/>
            </a:prstGeom>
          </p:spPr>
        </p:pic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02A98770-5DB3-44B8-8826-A20F4E00F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80453" y="1787263"/>
              <a:ext cx="715160" cy="1732922"/>
            </a:xfrm>
            <a:prstGeom prst="rect">
              <a:avLst/>
            </a:prstGeom>
          </p:spPr>
        </p:pic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C19BDB52-6EA9-4CF3-BBC0-0EB0548D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62693" y="2356804"/>
              <a:ext cx="846685" cy="1134393"/>
            </a:xfrm>
            <a:prstGeom prst="rect">
              <a:avLst/>
            </a:prstGeom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03F02675-83DA-489B-A96B-A80E527A9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77766" y="2130965"/>
              <a:ext cx="871345" cy="1389220"/>
            </a:xfrm>
            <a:prstGeom prst="rect">
              <a:avLst/>
            </a:prstGeom>
          </p:spPr>
        </p:pic>
      </p:grpSp>
      <p:pic>
        <p:nvPicPr>
          <p:cNvPr id="44" name="Picture 2" descr="Chironomids as a paleoclimate proxy">
            <a:extLst>
              <a:ext uri="{FF2B5EF4-FFF2-40B4-BE49-F238E27FC236}">
                <a16:creationId xmlns:a16="http://schemas.microsoft.com/office/drawing/2014/main" id="{84F7F87B-2C25-4A41-BB0A-53446C98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6" y="5646750"/>
            <a:ext cx="231195" cy="1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5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582F016-79BB-4827-AEC2-F37EC1DFBDED}"/>
              </a:ext>
            </a:extLst>
          </p:cNvPr>
          <p:cNvSpPr txBox="1"/>
          <p:nvPr/>
        </p:nvSpPr>
        <p:spPr>
          <a:xfrm>
            <a:off x="384832" y="1150708"/>
            <a:ext cx="55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Dual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8024B5-94CF-4F94-AF08-9A51ADDDF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10"/>
          <a:stretch/>
        </p:blipFill>
        <p:spPr>
          <a:xfrm>
            <a:off x="5770642" y="712269"/>
            <a:ext cx="6263189" cy="55583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D61E39-97D7-4DCA-B735-92494FE6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C6944F-6215-44DD-844B-55166F3E760F}"/>
              </a:ext>
            </a:extLst>
          </p:cNvPr>
          <p:cNvSpPr/>
          <p:nvPr/>
        </p:nvSpPr>
        <p:spPr>
          <a:xfrm>
            <a:off x="7979343" y="3647975"/>
            <a:ext cx="693019" cy="5293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D7EC88-EF31-4718-BFEA-8019639BBD26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A6E2D7-2C73-4DC9-9211-C4A44BF25E43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42E6A63-6D9D-489E-BAF5-D80E97761C29}"/>
              </a:ext>
            </a:extLst>
          </p:cNvPr>
          <p:cNvSpPr txBox="1"/>
          <p:nvPr/>
        </p:nvSpPr>
        <p:spPr>
          <a:xfrm>
            <a:off x="246283" y="1612373"/>
            <a:ext cx="56636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Holocene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Holocene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climatic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optimum</a:t>
            </a: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Neoglacial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Medieval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warm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Little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ice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age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North-South transect of 5 lacustrine sediment cores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Wide temperature and vegetation gradient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Wide range of potential feedback processes</a:t>
            </a:r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u="sng" dirty="0">
                <a:latin typeface="Calibri" panose="020F0502020204030204" pitchFamily="34" charset="0"/>
                <a:cs typeface="Calibri" panose="020F0502020204030204" pitchFamily="34" charset="0"/>
              </a:rPr>
              <a:t>Methods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regimes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macrocharcoals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pollen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reconstructions: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chironomid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assemblages</a:t>
            </a:r>
          </a:p>
          <a:p>
            <a:endParaRPr lang="fr-F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èche : pentagone 22">
            <a:extLst>
              <a:ext uri="{FF2B5EF4-FFF2-40B4-BE49-F238E27FC236}">
                <a16:creationId xmlns:a16="http://schemas.microsoft.com/office/drawing/2014/main" id="{D7BE52D5-3339-4F08-8958-A820CA7F38A6}"/>
              </a:ext>
            </a:extLst>
          </p:cNvPr>
          <p:cNvSpPr/>
          <p:nvPr/>
        </p:nvSpPr>
        <p:spPr>
          <a:xfrm>
            <a:off x="-40640" y="-20954"/>
            <a:ext cx="8125861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E65372-F450-4B2E-8F44-DD09AD05C886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74D3F9F-A34F-486D-9B9E-03F0C1A38B1F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D048F56-338A-4EF4-9D94-45D524487F8E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F4136A-57A8-42B9-90BE-6FBBE3B3E0F8}"/>
              </a:ext>
            </a:extLst>
          </p:cNvPr>
          <p:cNvSpPr/>
          <p:nvPr/>
        </p:nvSpPr>
        <p:spPr>
          <a:xfrm>
            <a:off x="308008" y="3775201"/>
            <a:ext cx="136492" cy="12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2" descr="Fichier:Circle-icons-hourglass.svg — Wikipédia">
            <a:extLst>
              <a:ext uri="{FF2B5EF4-FFF2-40B4-BE49-F238E27FC236}">
                <a16:creationId xmlns:a16="http://schemas.microsoft.com/office/drawing/2014/main" id="{9F1A47CB-6C6A-4E16-92B1-8A03DEE7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3" y="1955539"/>
            <a:ext cx="236998" cy="23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5B363C-3F8F-4598-ACDA-D73A7156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40" y="3698875"/>
            <a:ext cx="332598" cy="33259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FE66CB8-E370-480D-BA5A-C3122C1EA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" y="5024479"/>
            <a:ext cx="191308" cy="25172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E4C68B08-A62E-476A-9E52-7E562139C9F6}"/>
              </a:ext>
            </a:extLst>
          </p:cNvPr>
          <p:cNvGrpSpPr/>
          <p:nvPr/>
        </p:nvGrpSpPr>
        <p:grpSpPr>
          <a:xfrm>
            <a:off x="200817" y="5324276"/>
            <a:ext cx="332598" cy="255503"/>
            <a:chOff x="7093304" y="1787263"/>
            <a:chExt cx="2255807" cy="1732922"/>
          </a:xfrm>
        </p:grpSpPr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22C721B9-41EF-4910-BFE8-173407DB8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93304" y="2303590"/>
              <a:ext cx="830244" cy="1216595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D53918DB-B351-4A4E-A911-C8E15010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80453" y="1787263"/>
              <a:ext cx="715160" cy="1732922"/>
            </a:xfrm>
            <a:prstGeom prst="rect">
              <a:avLst/>
            </a:prstGeom>
          </p:spPr>
        </p:pic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40EAF62A-F7CB-48CB-8773-D20CE594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62693" y="2356804"/>
              <a:ext cx="846685" cy="1134393"/>
            </a:xfrm>
            <a:prstGeom prst="rect">
              <a:avLst/>
            </a:prstGeom>
          </p:spPr>
        </p:pic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B961A306-8A3A-4A46-A3ED-C8F682BA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77766" y="2130965"/>
              <a:ext cx="871345" cy="1389220"/>
            </a:xfrm>
            <a:prstGeom prst="rect">
              <a:avLst/>
            </a:prstGeom>
          </p:spPr>
        </p:pic>
      </p:grpSp>
      <p:pic>
        <p:nvPicPr>
          <p:cNvPr id="36" name="Picture 2" descr="Chironomids as a paleoclimate proxy">
            <a:extLst>
              <a:ext uri="{FF2B5EF4-FFF2-40B4-BE49-F238E27FC236}">
                <a16:creationId xmlns:a16="http://schemas.microsoft.com/office/drawing/2014/main" id="{32B326EE-9081-46B0-8CBB-EE75AD844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6" y="5646750"/>
            <a:ext cx="231195" cy="1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109020-F755-43E2-A0C4-A62AC5B041D0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AF88C1-AB2B-4C64-BBBB-79CD356B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19" name="Flèche : pentagone 18">
            <a:extLst>
              <a:ext uri="{FF2B5EF4-FFF2-40B4-BE49-F238E27FC236}">
                <a16:creationId xmlns:a16="http://schemas.microsoft.com/office/drawing/2014/main" id="{E3ED189B-24C4-4BB7-82D5-8292CAB83C74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25FD020-D5BB-4D5E-B9C5-D3141448F0DD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36F823-516F-4044-8886-9395530A4A08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78EFE4-34FA-413E-AA1A-04398E2FA574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FB9DABE-BF85-4A35-B1DE-0A60A73FD587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B37747-FFFD-4325-AE5E-8B23B4E93981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70190F8-86D5-4BA2-917E-5590EDB1693A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949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97839E45-59DB-4737-9FA3-C4D6F0F082DE}"/>
              </a:ext>
            </a:extLst>
          </p:cNvPr>
          <p:cNvSpPr/>
          <p:nvPr/>
        </p:nvSpPr>
        <p:spPr>
          <a:xfrm>
            <a:off x="4631164" y="4993639"/>
            <a:ext cx="326916" cy="14950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520D26EB-2CE8-47E3-B11E-8D6540D815C6}"/>
              </a:ext>
            </a:extLst>
          </p:cNvPr>
          <p:cNvSpPr/>
          <p:nvPr/>
        </p:nvSpPr>
        <p:spPr>
          <a:xfrm>
            <a:off x="4631164" y="1825625"/>
            <a:ext cx="326916" cy="3095167"/>
          </a:xfrm>
          <a:prstGeom prst="rightBrace">
            <a:avLst/>
          </a:prstGeom>
          <a:ln w="38100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B485B0DE-B788-49BA-911A-F1F5D3188520}"/>
              </a:ext>
            </a:extLst>
          </p:cNvPr>
          <p:cNvSpPr/>
          <p:nvPr/>
        </p:nvSpPr>
        <p:spPr>
          <a:xfrm>
            <a:off x="4631164" y="652020"/>
            <a:ext cx="326916" cy="1098144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E2604E-A972-42A1-8AFA-F5D895C1A1FC}"/>
              </a:ext>
            </a:extLst>
          </p:cNvPr>
          <p:cNvSpPr txBox="1"/>
          <p:nvPr/>
        </p:nvSpPr>
        <p:spPr>
          <a:xfrm>
            <a:off x="5035127" y="5554814"/>
            <a:ext cx="1760237" cy="37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ECB8B-A7CA-4D12-8AF9-DFE0434B96EA}"/>
              </a:ext>
            </a:extLst>
          </p:cNvPr>
          <p:cNvSpPr txBox="1"/>
          <p:nvPr/>
        </p:nvSpPr>
        <p:spPr>
          <a:xfrm>
            <a:off x="5035127" y="3050042"/>
            <a:ext cx="176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Percentages of main pollen taxa</a:t>
            </a:r>
            <a:endParaRPr lang="fr-FR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BD7769-825A-473A-9C72-BF503463F514}"/>
              </a:ext>
            </a:extLst>
          </p:cNvPr>
          <p:cNvSpPr txBox="1"/>
          <p:nvPr/>
        </p:nvSpPr>
        <p:spPr>
          <a:xfrm>
            <a:off x="5035127" y="877926"/>
            <a:ext cx="255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</a:t>
            </a:r>
            <a:r>
              <a:rPr lang="fr-FR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  <a:endParaRPr lang="fr-FR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uncertainties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D3D7721-9567-4C53-B6D9-C9FEEAAC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246" y="383878"/>
            <a:ext cx="1516006" cy="151600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E1D44F9-45B3-451E-A629-1ADD2D6BBDE8}"/>
              </a:ext>
            </a:extLst>
          </p:cNvPr>
          <p:cNvGrpSpPr/>
          <p:nvPr/>
        </p:nvGrpSpPr>
        <p:grpSpPr>
          <a:xfrm>
            <a:off x="7439758" y="2721391"/>
            <a:ext cx="1429494" cy="1098144"/>
            <a:chOff x="7093304" y="1787263"/>
            <a:chExt cx="2255807" cy="1732922"/>
          </a:xfrm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71BE222-6B49-42FB-9CDC-6A97C820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3304" y="2303590"/>
              <a:ext cx="830244" cy="1216595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4394C190-68A2-4D01-8A59-EA50B422D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80453" y="1787263"/>
              <a:ext cx="715160" cy="173292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DF363AAA-FBDA-4E27-B634-DB590A4D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62693" y="2356804"/>
              <a:ext cx="846685" cy="1134393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4FCA4E5D-06C9-44D0-BCCC-650BE53B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77766" y="2130965"/>
              <a:ext cx="871345" cy="1389220"/>
            </a:xfrm>
            <a:prstGeom prst="rect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9BEE27A-4AE3-4D33-AF41-F2A5EFE03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5600" y="4858844"/>
            <a:ext cx="943029" cy="12408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BDF2D4F5-D59B-4F9D-8C37-B002D235B14D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3A5BB8-F4D0-4596-B96F-0DE6E6695D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F64897C-B125-4179-991F-CBD794438355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5355D2F-15B0-4E4E-BFCA-67FA8C37B729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2" name="Flèche : pentagone 41">
            <a:extLst>
              <a:ext uri="{FF2B5EF4-FFF2-40B4-BE49-F238E27FC236}">
                <a16:creationId xmlns:a16="http://schemas.microsoft.com/office/drawing/2014/main" id="{2B6941FC-2A29-4A98-B136-F43244FD660D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8091BA6-36E9-4E8A-BF4C-8A44FDB01F63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C77FA6-C9CC-47CB-A33A-9A7E96C3B07D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BC427E9-6F26-40DA-9D53-8A340928F247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642D6B7-4836-4C4F-A21C-10DE4FAE4FBF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1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41C120-142A-451E-8EDF-01D73157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7" y="443144"/>
            <a:ext cx="4271563" cy="63347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D7FF3D-D281-4F3C-8058-D9FB3653E3E2}"/>
              </a:ext>
            </a:extLst>
          </p:cNvPr>
          <p:cNvSpPr txBox="1"/>
          <p:nvPr/>
        </p:nvSpPr>
        <p:spPr>
          <a:xfrm>
            <a:off x="6401986" y="474345"/>
            <a:ext cx="500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6000 - 4500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High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black spruce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84F82-8E5A-4898-8E3F-4AAFDDA7F185}"/>
              </a:ext>
            </a:extLst>
          </p:cNvPr>
          <p:cNvSpPr/>
          <p:nvPr/>
        </p:nvSpPr>
        <p:spPr>
          <a:xfrm flipH="1">
            <a:off x="3129699" y="429467"/>
            <a:ext cx="650448" cy="616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ABE847-9642-4ADF-B00F-C9113E3EC496}"/>
              </a:ext>
            </a:extLst>
          </p:cNvPr>
          <p:cNvSpPr txBox="1"/>
          <p:nvPr/>
        </p:nvSpPr>
        <p:spPr>
          <a:xfrm>
            <a:off x="151652" y="400110"/>
            <a:ext cx="1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Billy Lake</a:t>
            </a:r>
            <a:endParaRPr lang="fr-FR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85C08DB-58B6-43A2-A3BA-586B90AC0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25" y="6270625"/>
            <a:ext cx="587375" cy="5873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1C2F873-714F-4091-B3CE-9B2056FEFBBA}"/>
              </a:ext>
            </a:extLst>
          </p:cNvPr>
          <p:cNvSpPr/>
          <p:nvPr/>
        </p:nvSpPr>
        <p:spPr>
          <a:xfrm>
            <a:off x="144379" y="6488668"/>
            <a:ext cx="327259" cy="45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441DA5-AB7A-415D-A9BC-8A371D6C9A17}"/>
              </a:ext>
            </a:extLst>
          </p:cNvPr>
          <p:cNvSpPr txBox="1"/>
          <p:nvPr/>
        </p:nvSpPr>
        <p:spPr>
          <a:xfrm>
            <a:off x="144379" y="6488668"/>
            <a:ext cx="27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B86B9F99-2DB1-414E-928B-3A85AB6465B3}"/>
              </a:ext>
            </a:extLst>
          </p:cNvPr>
          <p:cNvSpPr/>
          <p:nvPr/>
        </p:nvSpPr>
        <p:spPr>
          <a:xfrm>
            <a:off x="-40640" y="-20954"/>
            <a:ext cx="10147166" cy="388599"/>
          </a:xfrm>
          <a:prstGeom prst="homePlate">
            <a:avLst/>
          </a:prstGeom>
          <a:solidFill>
            <a:srgbClr val="C5E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C1D309-5FBD-4390-9BD0-EC4C6DC0686A}"/>
              </a:ext>
            </a:extLst>
          </p:cNvPr>
          <p:cNvSpPr txBox="1"/>
          <p:nvPr/>
        </p:nvSpPr>
        <p:spPr>
          <a:xfrm>
            <a:off x="633568" y="-26709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Context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F2079EE-A074-4F31-93A3-6D72F6A411EB}"/>
              </a:ext>
            </a:extLst>
          </p:cNvPr>
          <p:cNvSpPr txBox="1"/>
          <p:nvPr/>
        </p:nvSpPr>
        <p:spPr>
          <a:xfrm>
            <a:off x="2404901" y="-26709"/>
            <a:ext cx="19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Aim of the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206F52A-4599-4A7E-8B30-E342E8C12E8E}"/>
              </a:ext>
            </a:extLst>
          </p:cNvPr>
          <p:cNvSpPr txBox="1"/>
          <p:nvPr/>
        </p:nvSpPr>
        <p:spPr>
          <a:xfrm>
            <a:off x="5098692" y="-26709"/>
            <a:ext cx="231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methods</a:t>
            </a:r>
            <a:endParaRPr lang="fr-FR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9620B32-3942-46C4-8FBF-96385EACB4A2}"/>
              </a:ext>
            </a:extLst>
          </p:cNvPr>
          <p:cNvSpPr txBox="1"/>
          <p:nvPr/>
        </p:nvSpPr>
        <p:spPr>
          <a:xfrm>
            <a:off x="8165979" y="-26709"/>
            <a:ext cx="129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Discussion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620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5842</TotalTime>
  <Words>881</Words>
  <Application>Microsoft Office PowerPoint</Application>
  <PresentationFormat>Grand écran</PresentationFormat>
  <Paragraphs>239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CIDFont+F3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 Lesven</dc:creator>
  <cp:lastModifiedBy>Jonathan Lesven</cp:lastModifiedBy>
  <cp:revision>92</cp:revision>
  <dcterms:created xsi:type="dcterms:W3CDTF">2022-04-06T18:27:55Z</dcterms:created>
  <dcterms:modified xsi:type="dcterms:W3CDTF">2022-05-25T08:30:36Z</dcterms:modified>
</cp:coreProperties>
</file>