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68" r:id="rId2"/>
    <p:sldId id="429" r:id="rId3"/>
    <p:sldId id="267" r:id="rId4"/>
    <p:sldId id="422" r:id="rId5"/>
    <p:sldId id="423" r:id="rId6"/>
    <p:sldId id="264" r:id="rId7"/>
    <p:sldId id="435" r:id="rId8"/>
    <p:sldId id="436" r:id="rId9"/>
    <p:sldId id="266" r:id="rId10"/>
    <p:sldId id="418" r:id="rId11"/>
    <p:sldId id="419" r:id="rId12"/>
    <p:sldId id="420" r:id="rId13"/>
    <p:sldId id="428" r:id="rId14"/>
    <p:sldId id="3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88"/>
    <p:restoredTop sz="85326"/>
  </p:normalViewPr>
  <p:slideViewPr>
    <p:cSldViewPr snapToGrid="0" snapToObjects="1">
      <p:cViewPr varScale="1">
        <p:scale>
          <a:sx n="94" d="100"/>
          <a:sy n="94" d="100"/>
        </p:scale>
        <p:origin x="16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6C156-4459-E64D-BD0D-4332C1A5A05D}" type="datetimeFigureOut">
              <a:rPr lang="en-US" smtClean="0"/>
              <a:t>5/24/22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FB3C5-17C2-7143-818C-4C94DB28E8C4}" type="slidenum">
              <a:rPr lang="en-US" smtClean="0"/>
              <a:t>‹#›</a:t>
            </a:fld>
            <a:endParaRPr lang="en-US" dirty="0"/>
          </a:p>
        </p:txBody>
      </p:sp>
    </p:spTree>
    <p:extLst>
      <p:ext uri="{BB962C8B-B14F-4D97-AF65-F5344CB8AC3E}">
        <p14:creationId xmlns:p14="http://schemas.microsoft.com/office/powerpoint/2010/main" val="1377908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will be talking about present-day instability on </a:t>
            </a:r>
            <a:r>
              <a:rPr lang="en-US" dirty="0" err="1"/>
              <a:t>Pacaya’s</a:t>
            </a:r>
            <a:r>
              <a:rPr lang="en-US" dirty="0"/>
              <a:t> SW flank and how it relates to different styles of volcanic unrest.</a:t>
            </a:r>
          </a:p>
          <a:p>
            <a:r>
              <a:rPr lang="en-US" dirty="0"/>
              <a:t>Pacaya is an active, basaltic stratovolcano in Guatemala with evidence for a past collapse of its SW flank. Recently, magmatism was identified as a driver of flank instability at Pacaya, which showed transient instability during a large eruption in 2010 and </a:t>
            </a:r>
            <a:r>
              <a:rPr lang="en-US" sz="1200" kern="1200" dirty="0">
                <a:solidFill>
                  <a:schemeClr val="tx1"/>
                </a:solidFill>
                <a:effectLst/>
                <a:latin typeface="+mn-lt"/>
                <a:ea typeface="+mn-ea"/>
                <a:cs typeface="+mn-cs"/>
              </a:rPr>
              <a:t>where another large eruption in 2014 accelerated the slower southwest flank creep identified during a lower activity interval from 2011 to 2013.</a:t>
            </a:r>
          </a:p>
        </p:txBody>
      </p:sp>
      <p:sp>
        <p:nvSpPr>
          <p:cNvPr id="4" name="Slide Number Placeholder 3"/>
          <p:cNvSpPr>
            <a:spLocks noGrp="1"/>
          </p:cNvSpPr>
          <p:nvPr>
            <p:ph type="sldNum" sz="quarter" idx="10"/>
          </p:nvPr>
        </p:nvSpPr>
        <p:spPr/>
        <p:txBody>
          <a:bodyPr/>
          <a:lstStyle/>
          <a:p>
            <a:fld id="{8BDB7B86-6EC6-AE48-9507-B781F9A62A4F}" type="slidenum">
              <a:rPr lang="en-US" smtClean="0"/>
              <a:t>1</a:t>
            </a:fld>
            <a:endParaRPr lang="en-US" dirty="0"/>
          </a:p>
        </p:txBody>
      </p:sp>
    </p:spTree>
    <p:extLst>
      <p:ext uri="{BB962C8B-B14F-4D97-AF65-F5344CB8AC3E}">
        <p14:creationId xmlns:p14="http://schemas.microsoft.com/office/powerpoint/2010/main" val="401306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the second scenario we have the opening of new magma pathways beyond the summit crater during an on-going eruptions, as in May 2010, that is associated with transient flank instability</a:t>
            </a:r>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10</a:t>
            </a:fld>
            <a:endParaRPr lang="en-US" dirty="0"/>
          </a:p>
        </p:txBody>
      </p:sp>
    </p:spTree>
    <p:extLst>
      <p:ext uri="{BB962C8B-B14F-4D97-AF65-F5344CB8AC3E}">
        <p14:creationId xmlns:p14="http://schemas.microsoft.com/office/powerpoint/2010/main" val="1609893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the third scenario, we get opening of new magma pathways beyond the summit but after a periods of low volcanic activity, as in early 2014, that also results in transient flank instability</a:t>
            </a:r>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11</a:t>
            </a:fld>
            <a:endParaRPr lang="en-US" dirty="0"/>
          </a:p>
        </p:txBody>
      </p:sp>
    </p:spTree>
    <p:extLst>
      <p:ext uri="{BB962C8B-B14F-4D97-AF65-F5344CB8AC3E}">
        <p14:creationId xmlns:p14="http://schemas.microsoft.com/office/powerpoint/2010/main" val="3201117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finally, we have the start of new periods of heightened activity from the main conduit, as in 2017 or 2018, that is associated with negligible flank instability</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12</a:t>
            </a:fld>
            <a:endParaRPr lang="en-US" dirty="0"/>
          </a:p>
        </p:txBody>
      </p:sp>
    </p:spTree>
    <p:extLst>
      <p:ext uri="{BB962C8B-B14F-4D97-AF65-F5344CB8AC3E}">
        <p14:creationId xmlns:p14="http://schemas.microsoft.com/office/powerpoint/2010/main" val="307715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Scenarios 1 and 2 apply to co-eruptive conditions, whereas 3 and 4 relate to inter-eruptive conditions. The subtle differences between these scenarios highlight the challenges in forecasting flank instability related hazards at Pacaya. For example, scenario 2 illustrates the secondary hazard from opening of a new vent during an apparently steady-state eruption. Identifying the transition from scenario 1 to scenario 2, as in May 2010, requires close monitoring of evolving eruptive activity. Similarly, whenever unrest is detected at a volcano, it is challenging to recognize whether this might result in scenario 3 or 4. The study of past vent locations and their association to each of the 4 scenarios can assist in forecasting the scenario new activity is most likely to cause.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based on our observations, it appears that opening of new aligned vents outside the Mackenney cone forewarn an increased likelihood of renewed or accelerating flank creep </a:t>
            </a:r>
          </a:p>
        </p:txBody>
      </p:sp>
      <p:sp>
        <p:nvSpPr>
          <p:cNvPr id="4" name="Slide Number Placeholder 3"/>
          <p:cNvSpPr>
            <a:spLocks noGrp="1"/>
          </p:cNvSpPr>
          <p:nvPr>
            <p:ph type="sldNum" sz="quarter" idx="5"/>
          </p:nvPr>
        </p:nvSpPr>
        <p:spPr/>
        <p:txBody>
          <a:bodyPr/>
          <a:lstStyle/>
          <a:p>
            <a:fld id="{B29FB3C5-17C2-7143-818C-4C94DB28E8C4}" type="slidenum">
              <a:rPr lang="en-US" smtClean="0"/>
              <a:t>13</a:t>
            </a:fld>
            <a:endParaRPr lang="en-US" dirty="0"/>
          </a:p>
        </p:txBody>
      </p:sp>
    </p:spTree>
    <p:extLst>
      <p:ext uri="{BB962C8B-B14F-4D97-AF65-F5344CB8AC3E}">
        <p14:creationId xmlns:p14="http://schemas.microsoft.com/office/powerpoint/2010/main" val="1869296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14</a:t>
            </a:fld>
            <a:endParaRPr lang="en-US" dirty="0"/>
          </a:p>
        </p:txBody>
      </p:sp>
    </p:spTree>
    <p:extLst>
      <p:ext uri="{BB962C8B-B14F-4D97-AF65-F5344CB8AC3E}">
        <p14:creationId xmlns:p14="http://schemas.microsoft.com/office/powerpoint/2010/main" val="27871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evidence for past flank collapse at Pacaya, it is essential to evaluate the response of present-day flank creep to changes in volcanic behavior, to better understand the conditions under which another collapse might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capture the evolution of flank instability we produced InSAR time-series with 7 radar satellite datasets spanning 2007-end of 2020; and to describe concurrent volcanic activity changes, we compiled volcanic activity reports, ash advisories and produced thermal anomaly timeseries and lava flow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9FB3C5-17C2-7143-818C-4C94DB28E8C4}" type="slidenum">
              <a:rPr lang="en-US" smtClean="0"/>
              <a:t>2</a:t>
            </a:fld>
            <a:endParaRPr lang="en-US" dirty="0"/>
          </a:p>
        </p:txBody>
      </p:sp>
    </p:spTree>
    <p:extLst>
      <p:ext uri="{BB962C8B-B14F-4D97-AF65-F5344CB8AC3E}">
        <p14:creationId xmlns:p14="http://schemas.microsoft.com/office/powerpoint/2010/main" val="17598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time-series results for a 10x10 group of pixels on the SW flank of Pacaya (red square). The vertical dashed line shows the timing of the 2010 eruption and the vertical dashed black lines show the timing of the 2014 eruptions, during which we know transient flank slip occurred. A negative LOS displacement corresponds to the ground moving away from the satellite.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9FB3C5-17C2-7143-818C-4C94DB28E8C4}" type="slidenum">
              <a:rPr lang="en-US" smtClean="0"/>
              <a:t>3</a:t>
            </a:fld>
            <a:endParaRPr lang="en-US" dirty="0"/>
          </a:p>
        </p:txBody>
      </p:sp>
    </p:spTree>
    <p:extLst>
      <p:ext uri="{BB962C8B-B14F-4D97-AF65-F5344CB8AC3E}">
        <p14:creationId xmlns:p14="http://schemas.microsoft.com/office/powerpoint/2010/main" val="419073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time-series reveals a pattern of repeated occurrence of faster flank creep initiating after major eruptions and transient flank motion events, as seen in 2010 and 2014, and lasting on the order of a few months</a:t>
            </a:r>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4</a:t>
            </a:fld>
            <a:endParaRPr lang="en-US" dirty="0"/>
          </a:p>
        </p:txBody>
      </p:sp>
    </p:spTree>
    <p:extLst>
      <p:ext uri="{BB962C8B-B14F-4D97-AF65-F5344CB8AC3E}">
        <p14:creationId xmlns:p14="http://schemas.microsoft.com/office/powerpoint/2010/main" val="390104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followed by several years periods of slower flank creep with no major eruptions. These took place between 2011 and 2013, and from 2015 to 2018. </a:t>
            </a:r>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5</a:t>
            </a:fld>
            <a:endParaRPr lang="en-US" dirty="0"/>
          </a:p>
        </p:txBody>
      </p:sp>
    </p:spTree>
    <p:extLst>
      <p:ext uri="{BB962C8B-B14F-4D97-AF65-F5344CB8AC3E}">
        <p14:creationId xmlns:p14="http://schemas.microsoft.com/office/powerpoint/2010/main" val="2491851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 time I will only be showing the lava flow maps here as a descriptor of volcanic unrest evolution from 2007-2020. We find that lava flows before the 2010 eruption (in grey) started mostly from the main crater. May 2010, coincident with the first of the 2 transient instability events, was the first instance since 1961 where a vent opened outside the collapse scarp, producing a lava flow greater than 5 km in length, that is shown in green. After this, when the flank was having its 2011-2013 slower creep interval, we see mostly crater incandescence in 2013. </a:t>
            </a:r>
          </a:p>
          <a:p>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6</a:t>
            </a:fld>
            <a:endParaRPr lang="en-US" dirty="0"/>
          </a:p>
        </p:txBody>
      </p:sp>
    </p:spTree>
    <p:extLst>
      <p:ext uri="{BB962C8B-B14F-4D97-AF65-F5344CB8AC3E}">
        <p14:creationId xmlns:p14="http://schemas.microsoft.com/office/powerpoint/2010/main" val="3637845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2014 eruptions, associated with acceleration of the flank deformation signal, had 2.5 and 4.8 km long lava flows from vents in a NNW-SSE orientation, with the SSE vent also &gt; 600m away from the main cone, an in an alignment with the 2010 vents. These are shown in purple. </a:t>
            </a:r>
            <a:r>
              <a:rPr lang="en-US" sz="1200" kern="1200" dirty="0">
                <a:solidFill>
                  <a:schemeClr val="tx1"/>
                </a:solidFill>
                <a:effectLst/>
                <a:latin typeface="+mn-lt"/>
                <a:ea typeface="+mn-ea"/>
                <a:cs typeface="+mn-cs"/>
              </a:rPr>
              <a:t>Variable amounts of crater incandescence were recorded from 2015-2017, the second period of slower flank creep</a:t>
            </a:r>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7</a:t>
            </a:fld>
            <a:endParaRPr lang="en-US" dirty="0"/>
          </a:p>
        </p:txBody>
      </p:sp>
    </p:spTree>
    <p:extLst>
      <p:ext uri="{BB962C8B-B14F-4D97-AF65-F5344CB8AC3E}">
        <p14:creationId xmlns:p14="http://schemas.microsoft.com/office/powerpoint/2010/main" val="26514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from 2018 to October 2020, when flank deformation appears to flatten out, lava flowed in variable directions from vents near the summit crater, with lengths &lt;1 km, as shown in blue. </a:t>
            </a:r>
            <a:endParaRPr lang="en-US" dirty="0"/>
          </a:p>
        </p:txBody>
      </p:sp>
      <p:sp>
        <p:nvSpPr>
          <p:cNvPr id="4" name="Slide Number Placeholder 3"/>
          <p:cNvSpPr>
            <a:spLocks noGrp="1"/>
          </p:cNvSpPr>
          <p:nvPr>
            <p:ph type="sldNum" sz="quarter" idx="5"/>
          </p:nvPr>
        </p:nvSpPr>
        <p:spPr/>
        <p:txBody>
          <a:bodyPr/>
          <a:lstStyle/>
          <a:p>
            <a:fld id="{B29FB3C5-17C2-7143-818C-4C94DB28E8C4}" type="slidenum">
              <a:rPr lang="en-US" smtClean="0"/>
              <a:t>8</a:t>
            </a:fld>
            <a:endParaRPr lang="en-US" dirty="0"/>
          </a:p>
        </p:txBody>
      </p:sp>
    </p:spTree>
    <p:extLst>
      <p:ext uri="{BB962C8B-B14F-4D97-AF65-F5344CB8AC3E}">
        <p14:creationId xmlns:p14="http://schemas.microsoft.com/office/powerpoint/2010/main" val="94846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Comparing the timing of changes in flank deformation behavior with our descriptions of volcanic activity suggests there are four different scenarios of volcanic activity and flank creep interactions at Pacaya</a:t>
            </a:r>
          </a:p>
          <a:p>
            <a:pPr lvl="0"/>
            <a:r>
              <a:rPr lang="en-US" sz="1200" kern="1200" dirty="0">
                <a:solidFill>
                  <a:schemeClr val="tx1"/>
                </a:solidFill>
                <a:effectLst/>
                <a:latin typeface="+mn-lt"/>
                <a:ea typeface="+mn-ea"/>
                <a:cs typeface="+mn-cs"/>
              </a:rPr>
              <a:t>In the first scenario, we have volcanic activity in an open conduit, implied by persistent fumarolic activity and incandescence in the crater, as in 2007-2009 and 2018-2020, that is associated with negligible flank motion</a:t>
            </a:r>
          </a:p>
        </p:txBody>
      </p:sp>
      <p:sp>
        <p:nvSpPr>
          <p:cNvPr id="4" name="Slide Number Placeholder 3"/>
          <p:cNvSpPr>
            <a:spLocks noGrp="1"/>
          </p:cNvSpPr>
          <p:nvPr>
            <p:ph type="sldNum" sz="quarter" idx="5"/>
          </p:nvPr>
        </p:nvSpPr>
        <p:spPr/>
        <p:txBody>
          <a:bodyPr/>
          <a:lstStyle/>
          <a:p>
            <a:fld id="{B29FB3C5-17C2-7143-818C-4C94DB28E8C4}" type="slidenum">
              <a:rPr lang="en-US" smtClean="0"/>
              <a:t>9</a:t>
            </a:fld>
            <a:endParaRPr lang="en-US" dirty="0"/>
          </a:p>
        </p:txBody>
      </p:sp>
    </p:spTree>
    <p:extLst>
      <p:ext uri="{BB962C8B-B14F-4D97-AF65-F5344CB8AC3E}">
        <p14:creationId xmlns:p14="http://schemas.microsoft.com/office/powerpoint/2010/main" val="272254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BB13A-4E71-724D-9FB8-E0808B87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FB3644-1E37-684B-ADF0-B7EDF30934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8AEE2A-3E91-E447-A2CB-904A2F01F00C}"/>
              </a:ext>
            </a:extLst>
          </p:cNvPr>
          <p:cNvSpPr>
            <a:spLocks noGrp="1"/>
          </p:cNvSpPr>
          <p:nvPr>
            <p:ph type="dt" sz="half" idx="10"/>
          </p:nvPr>
        </p:nvSpPr>
        <p:spPr/>
        <p:txBody>
          <a:bodyPr/>
          <a:lstStyle/>
          <a:p>
            <a:fld id="{99E1B855-AD23-764B-B424-BFD84CA8A1E3}" type="datetime1">
              <a:rPr lang="en-US" smtClean="0"/>
              <a:t>5/24/22</a:t>
            </a:fld>
            <a:endParaRPr lang="en-US" dirty="0"/>
          </a:p>
        </p:txBody>
      </p:sp>
      <p:sp>
        <p:nvSpPr>
          <p:cNvPr id="5" name="Footer Placeholder 4">
            <a:extLst>
              <a:ext uri="{FF2B5EF4-FFF2-40B4-BE49-F238E27FC236}">
                <a16:creationId xmlns:a16="http://schemas.microsoft.com/office/drawing/2014/main" id="{4629DDB4-1FA8-D742-B31E-6177C8AB8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4B6325-8264-034D-85FC-4CBD1D44D1A2}"/>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68292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AFCB-EEEC-9C45-B958-557C8FA00C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CA1C61-F8B2-334F-9FC7-9C632928A5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EC156-8EAD-0A45-BCC6-CD48FB31B081}"/>
              </a:ext>
            </a:extLst>
          </p:cNvPr>
          <p:cNvSpPr>
            <a:spLocks noGrp="1"/>
          </p:cNvSpPr>
          <p:nvPr>
            <p:ph type="dt" sz="half" idx="10"/>
          </p:nvPr>
        </p:nvSpPr>
        <p:spPr/>
        <p:txBody>
          <a:bodyPr/>
          <a:lstStyle/>
          <a:p>
            <a:fld id="{CFBCEA6C-238E-B544-B198-1F679B27B7DD}" type="datetime1">
              <a:rPr lang="en-US" smtClean="0"/>
              <a:t>5/24/22</a:t>
            </a:fld>
            <a:endParaRPr lang="en-US" dirty="0"/>
          </a:p>
        </p:txBody>
      </p:sp>
      <p:sp>
        <p:nvSpPr>
          <p:cNvPr id="5" name="Footer Placeholder 4">
            <a:extLst>
              <a:ext uri="{FF2B5EF4-FFF2-40B4-BE49-F238E27FC236}">
                <a16:creationId xmlns:a16="http://schemas.microsoft.com/office/drawing/2014/main" id="{82608D0E-8EF8-0247-9545-929C8E0E9F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005C8A-FC6E-EF49-9120-E4F8A43AB43E}"/>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93079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55DFD-914F-E944-8349-EE1033DFC1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AFB2AA-BFFA-1A47-81B5-63935E7043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3AA69-DA61-B74B-9F21-7C4C4B5F9C1E}"/>
              </a:ext>
            </a:extLst>
          </p:cNvPr>
          <p:cNvSpPr>
            <a:spLocks noGrp="1"/>
          </p:cNvSpPr>
          <p:nvPr>
            <p:ph type="dt" sz="half" idx="10"/>
          </p:nvPr>
        </p:nvSpPr>
        <p:spPr/>
        <p:txBody>
          <a:bodyPr/>
          <a:lstStyle/>
          <a:p>
            <a:fld id="{592770EF-3CCC-864C-95AC-4CEF1BB2B353}" type="datetime1">
              <a:rPr lang="en-US" smtClean="0"/>
              <a:t>5/24/22</a:t>
            </a:fld>
            <a:endParaRPr lang="en-US" dirty="0"/>
          </a:p>
        </p:txBody>
      </p:sp>
      <p:sp>
        <p:nvSpPr>
          <p:cNvPr id="5" name="Footer Placeholder 4">
            <a:extLst>
              <a:ext uri="{FF2B5EF4-FFF2-40B4-BE49-F238E27FC236}">
                <a16:creationId xmlns:a16="http://schemas.microsoft.com/office/drawing/2014/main" id="{2D5FF359-24D4-E442-9D9A-D6745A078F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0B01B7-7F16-9140-9BD7-A99AD88047E9}"/>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333069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C40E-9FC0-AA42-A758-87FD011C7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B68A4-40D3-014B-B899-203B450816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D8A9D-4E42-2449-8C3E-E03A2A1F1E8F}"/>
              </a:ext>
            </a:extLst>
          </p:cNvPr>
          <p:cNvSpPr>
            <a:spLocks noGrp="1"/>
          </p:cNvSpPr>
          <p:nvPr>
            <p:ph type="dt" sz="half" idx="10"/>
          </p:nvPr>
        </p:nvSpPr>
        <p:spPr/>
        <p:txBody>
          <a:bodyPr/>
          <a:lstStyle/>
          <a:p>
            <a:fld id="{4878ABAD-E594-6142-AD8E-DEEA2F2AC6E9}" type="datetime1">
              <a:rPr lang="en-US" smtClean="0"/>
              <a:t>5/24/22</a:t>
            </a:fld>
            <a:endParaRPr lang="en-US" dirty="0"/>
          </a:p>
        </p:txBody>
      </p:sp>
      <p:sp>
        <p:nvSpPr>
          <p:cNvPr id="5" name="Footer Placeholder 4">
            <a:extLst>
              <a:ext uri="{FF2B5EF4-FFF2-40B4-BE49-F238E27FC236}">
                <a16:creationId xmlns:a16="http://schemas.microsoft.com/office/drawing/2014/main" id="{3520D7DD-B89D-A44F-91D4-8C177040CA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B144FD-56F8-BF4D-AAD5-DC57D2B80DF3}"/>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4044874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F8BF7-05E0-8840-BD20-2389FED24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2B0CD3-7EEC-464F-8478-1551C3B7FF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1227F8-A02B-6D45-9401-ECF211B85AD3}"/>
              </a:ext>
            </a:extLst>
          </p:cNvPr>
          <p:cNvSpPr>
            <a:spLocks noGrp="1"/>
          </p:cNvSpPr>
          <p:nvPr>
            <p:ph type="dt" sz="half" idx="10"/>
          </p:nvPr>
        </p:nvSpPr>
        <p:spPr/>
        <p:txBody>
          <a:bodyPr/>
          <a:lstStyle/>
          <a:p>
            <a:fld id="{E9620B13-EE51-8B42-8D31-E6BF11BA02B9}" type="datetime1">
              <a:rPr lang="en-US" smtClean="0"/>
              <a:t>5/24/22</a:t>
            </a:fld>
            <a:endParaRPr lang="en-US" dirty="0"/>
          </a:p>
        </p:txBody>
      </p:sp>
      <p:sp>
        <p:nvSpPr>
          <p:cNvPr id="5" name="Footer Placeholder 4">
            <a:extLst>
              <a:ext uri="{FF2B5EF4-FFF2-40B4-BE49-F238E27FC236}">
                <a16:creationId xmlns:a16="http://schemas.microsoft.com/office/drawing/2014/main" id="{67D27983-A43D-384C-9C4E-C186514CC1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29A2DD-3707-264F-B783-C9DB00B6568D}"/>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183690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62D2-63FC-6F45-9869-4108DDB8E6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A7349-89D2-9A45-BE4D-B7719C022A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135FC-69D2-254A-84B8-6BD3C0F519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B77E8-BBDC-AE42-BC7A-7DA28946938C}"/>
              </a:ext>
            </a:extLst>
          </p:cNvPr>
          <p:cNvSpPr>
            <a:spLocks noGrp="1"/>
          </p:cNvSpPr>
          <p:nvPr>
            <p:ph type="dt" sz="half" idx="10"/>
          </p:nvPr>
        </p:nvSpPr>
        <p:spPr/>
        <p:txBody>
          <a:bodyPr/>
          <a:lstStyle/>
          <a:p>
            <a:fld id="{4F3B76B8-55B0-8248-8AE7-7D68C9383D8D}" type="datetime1">
              <a:rPr lang="en-US" smtClean="0"/>
              <a:t>5/24/22</a:t>
            </a:fld>
            <a:endParaRPr lang="en-US" dirty="0"/>
          </a:p>
        </p:txBody>
      </p:sp>
      <p:sp>
        <p:nvSpPr>
          <p:cNvPr id="6" name="Footer Placeholder 5">
            <a:extLst>
              <a:ext uri="{FF2B5EF4-FFF2-40B4-BE49-F238E27FC236}">
                <a16:creationId xmlns:a16="http://schemas.microsoft.com/office/drawing/2014/main" id="{C591DF9E-A46D-AA42-A3C8-C774A48F4B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FCF859-E319-C746-9F01-D9ED2345319E}"/>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1964519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4B1C-E8B9-D540-B478-E0C4CFAFB5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E8497B-E3BB-A64E-9EC0-B25049B72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C99F633-1D7B-B54A-A734-C2FEAAEA3D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33C20-7901-F94D-8123-B0F323283F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D1E89E-C66F-FF46-AF7B-48FD83A45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C1ECF5-5649-6943-8D87-CBB8B7A67A66}"/>
              </a:ext>
            </a:extLst>
          </p:cNvPr>
          <p:cNvSpPr>
            <a:spLocks noGrp="1"/>
          </p:cNvSpPr>
          <p:nvPr>
            <p:ph type="dt" sz="half" idx="10"/>
          </p:nvPr>
        </p:nvSpPr>
        <p:spPr/>
        <p:txBody>
          <a:bodyPr/>
          <a:lstStyle/>
          <a:p>
            <a:fld id="{41FCE49A-D050-6349-8C89-94DE5CE6A72A}" type="datetime1">
              <a:rPr lang="en-US" smtClean="0"/>
              <a:t>5/24/22</a:t>
            </a:fld>
            <a:endParaRPr lang="en-US" dirty="0"/>
          </a:p>
        </p:txBody>
      </p:sp>
      <p:sp>
        <p:nvSpPr>
          <p:cNvPr id="8" name="Footer Placeholder 7">
            <a:extLst>
              <a:ext uri="{FF2B5EF4-FFF2-40B4-BE49-F238E27FC236}">
                <a16:creationId xmlns:a16="http://schemas.microsoft.com/office/drawing/2014/main" id="{8B246509-0325-C64F-A177-9938E540CE2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D4B968-168B-A243-BE12-50C3B8BEAF8C}"/>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284186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6CCD-46A7-5946-B118-6C2D8CFC2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735497-5A8E-504D-833F-F9218E7CDE93}"/>
              </a:ext>
            </a:extLst>
          </p:cNvPr>
          <p:cNvSpPr>
            <a:spLocks noGrp="1"/>
          </p:cNvSpPr>
          <p:nvPr>
            <p:ph type="dt" sz="half" idx="10"/>
          </p:nvPr>
        </p:nvSpPr>
        <p:spPr/>
        <p:txBody>
          <a:bodyPr/>
          <a:lstStyle/>
          <a:p>
            <a:fld id="{1FD4684B-9F7C-9A42-AB7D-7A5991F70EE2}" type="datetime1">
              <a:rPr lang="en-US" smtClean="0"/>
              <a:t>5/24/22</a:t>
            </a:fld>
            <a:endParaRPr lang="en-US" dirty="0"/>
          </a:p>
        </p:txBody>
      </p:sp>
      <p:sp>
        <p:nvSpPr>
          <p:cNvPr id="4" name="Footer Placeholder 3">
            <a:extLst>
              <a:ext uri="{FF2B5EF4-FFF2-40B4-BE49-F238E27FC236}">
                <a16:creationId xmlns:a16="http://schemas.microsoft.com/office/drawing/2014/main" id="{7A9D78BA-164A-0D40-BBBA-DDBD894BE5F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AED540-40DE-8F4A-89EC-399CCF370F16}"/>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143525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B0653-6205-3840-81D1-B2ADE511C00B}"/>
              </a:ext>
            </a:extLst>
          </p:cNvPr>
          <p:cNvSpPr>
            <a:spLocks noGrp="1"/>
          </p:cNvSpPr>
          <p:nvPr>
            <p:ph type="dt" sz="half" idx="10"/>
          </p:nvPr>
        </p:nvSpPr>
        <p:spPr/>
        <p:txBody>
          <a:bodyPr/>
          <a:lstStyle/>
          <a:p>
            <a:fld id="{D285FDDE-A42F-BB46-A857-76D7311C698D}" type="datetime1">
              <a:rPr lang="en-US" smtClean="0"/>
              <a:t>5/24/22</a:t>
            </a:fld>
            <a:endParaRPr lang="en-US" dirty="0"/>
          </a:p>
        </p:txBody>
      </p:sp>
      <p:sp>
        <p:nvSpPr>
          <p:cNvPr id="3" name="Footer Placeholder 2">
            <a:extLst>
              <a:ext uri="{FF2B5EF4-FFF2-40B4-BE49-F238E27FC236}">
                <a16:creationId xmlns:a16="http://schemas.microsoft.com/office/drawing/2014/main" id="{27687430-445A-834A-83E7-F56C111B78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FC3DE26-BAFB-194D-AAD7-2A98A2164806}"/>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239825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7CF7-E325-AE44-8F04-D4196002C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7BEA9-C709-ED4D-9DD5-17BB2294F7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C7F97A-CB6C-5246-9973-F8DB9A4B7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3B9A59-6A8E-1946-B62A-F74254FD2F7C}"/>
              </a:ext>
            </a:extLst>
          </p:cNvPr>
          <p:cNvSpPr>
            <a:spLocks noGrp="1"/>
          </p:cNvSpPr>
          <p:nvPr>
            <p:ph type="dt" sz="half" idx="10"/>
          </p:nvPr>
        </p:nvSpPr>
        <p:spPr/>
        <p:txBody>
          <a:bodyPr/>
          <a:lstStyle/>
          <a:p>
            <a:fld id="{A82ADFE0-CCF5-7640-87FD-D3E450EE0D4B}" type="datetime1">
              <a:rPr lang="en-US" smtClean="0"/>
              <a:t>5/24/22</a:t>
            </a:fld>
            <a:endParaRPr lang="en-US" dirty="0"/>
          </a:p>
        </p:txBody>
      </p:sp>
      <p:sp>
        <p:nvSpPr>
          <p:cNvPr id="6" name="Footer Placeholder 5">
            <a:extLst>
              <a:ext uri="{FF2B5EF4-FFF2-40B4-BE49-F238E27FC236}">
                <a16:creationId xmlns:a16="http://schemas.microsoft.com/office/drawing/2014/main" id="{D3971F45-1A8C-FA44-93F3-C092037AE3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9E1123-33B5-4947-9DBA-5E45DAFD4F74}"/>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3383521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6D63-4EB8-484C-9C03-EA9D173B9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897DD9-63FF-1248-809F-30626EEEB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B59F2B5-8640-974B-B54B-274073149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32C4C6-E183-2745-8DE6-DD5E11B58509}"/>
              </a:ext>
            </a:extLst>
          </p:cNvPr>
          <p:cNvSpPr>
            <a:spLocks noGrp="1"/>
          </p:cNvSpPr>
          <p:nvPr>
            <p:ph type="dt" sz="half" idx="10"/>
          </p:nvPr>
        </p:nvSpPr>
        <p:spPr/>
        <p:txBody>
          <a:bodyPr/>
          <a:lstStyle/>
          <a:p>
            <a:fld id="{D3B023DC-A90A-784D-A7C2-92FC1FDACC91}" type="datetime1">
              <a:rPr lang="en-US" smtClean="0"/>
              <a:t>5/24/22</a:t>
            </a:fld>
            <a:endParaRPr lang="en-US" dirty="0"/>
          </a:p>
        </p:txBody>
      </p:sp>
      <p:sp>
        <p:nvSpPr>
          <p:cNvPr id="6" name="Footer Placeholder 5">
            <a:extLst>
              <a:ext uri="{FF2B5EF4-FFF2-40B4-BE49-F238E27FC236}">
                <a16:creationId xmlns:a16="http://schemas.microsoft.com/office/drawing/2014/main" id="{8249C245-3057-214F-A4BE-F89A9A64BF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839117-356F-AC4D-AFB1-FA4EC537173F}"/>
              </a:ext>
            </a:extLst>
          </p:cNvPr>
          <p:cNvSpPr>
            <a:spLocks noGrp="1"/>
          </p:cNvSpPr>
          <p:nvPr>
            <p:ph type="sldNum" sz="quarter" idx="12"/>
          </p:nvPr>
        </p:nvSpPr>
        <p:spPr/>
        <p:txBody>
          <a:bodyPr/>
          <a:lstStyle/>
          <a:p>
            <a:fld id="{4502FE09-E857-7245-8514-C1DD161F96F4}" type="slidenum">
              <a:rPr lang="en-US" smtClean="0"/>
              <a:t>‹#›</a:t>
            </a:fld>
            <a:endParaRPr lang="en-US" dirty="0"/>
          </a:p>
        </p:txBody>
      </p:sp>
    </p:spTree>
    <p:extLst>
      <p:ext uri="{BB962C8B-B14F-4D97-AF65-F5344CB8AC3E}">
        <p14:creationId xmlns:p14="http://schemas.microsoft.com/office/powerpoint/2010/main" val="1342014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12265-9D8B-2443-BF06-00C58E39C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E0653-BA28-8047-8350-7EDC808B17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47EBA-C723-7D49-ACAD-0BD0D0266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BEB8C-17FC-5044-A9FD-226FC7B62AC2}" type="datetime1">
              <a:rPr lang="en-US" smtClean="0"/>
              <a:t>5/24/22</a:t>
            </a:fld>
            <a:endParaRPr lang="en-US" dirty="0"/>
          </a:p>
        </p:txBody>
      </p:sp>
      <p:sp>
        <p:nvSpPr>
          <p:cNvPr id="5" name="Footer Placeholder 4">
            <a:extLst>
              <a:ext uri="{FF2B5EF4-FFF2-40B4-BE49-F238E27FC236}">
                <a16:creationId xmlns:a16="http://schemas.microsoft.com/office/drawing/2014/main" id="{F9E63FBC-5CB8-B440-AB5B-64709F962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028FF-F02A-5C4E-AB76-497F2642C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2FE09-E857-7245-8514-C1DD161F96F4}" type="slidenum">
              <a:rPr lang="en-US" smtClean="0"/>
              <a:t>‹#›</a:t>
            </a:fld>
            <a:endParaRPr lang="en-US" dirty="0"/>
          </a:p>
        </p:txBody>
      </p:sp>
    </p:spTree>
    <p:extLst>
      <p:ext uri="{BB962C8B-B14F-4D97-AF65-F5344CB8AC3E}">
        <p14:creationId xmlns:p14="http://schemas.microsoft.com/office/powerpoint/2010/main" val="1754198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44BD259A-6F4A-2C4A-B826-91C3BECB24FE}"/>
              </a:ext>
            </a:extLst>
          </p:cNvPr>
          <p:cNvSpPr/>
          <p:nvPr/>
        </p:nvSpPr>
        <p:spPr>
          <a:xfrm>
            <a:off x="0" y="6217634"/>
            <a:ext cx="12192000" cy="640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97737" y="199107"/>
            <a:ext cx="9850660" cy="1054194"/>
          </a:xfrm>
        </p:spPr>
        <p:txBody>
          <a:bodyPr>
            <a:noAutofit/>
          </a:bodyPr>
          <a:lstStyle/>
          <a:p>
            <a:r>
              <a:rPr lang="en-US" sz="3600" b="1" dirty="0">
                <a:solidFill>
                  <a:schemeClr val="bg1"/>
                </a:solidFill>
              </a:rPr>
              <a:t>A conceptual model for the initiation of flank creep at Pacaya Volcano, Guatemala</a:t>
            </a:r>
          </a:p>
        </p:txBody>
      </p:sp>
      <p:sp>
        <p:nvSpPr>
          <p:cNvPr id="3" name="Subtitle 2"/>
          <p:cNvSpPr>
            <a:spLocks noGrp="1"/>
          </p:cNvSpPr>
          <p:nvPr>
            <p:ph type="subTitle" idx="1"/>
          </p:nvPr>
        </p:nvSpPr>
        <p:spPr>
          <a:xfrm>
            <a:off x="1667891" y="1348290"/>
            <a:ext cx="7546028" cy="496245"/>
          </a:xfrm>
        </p:spPr>
        <p:txBody>
          <a:bodyPr>
            <a:normAutofit/>
          </a:bodyPr>
          <a:lstStyle/>
          <a:p>
            <a:r>
              <a:rPr lang="en-US" sz="2400" i="1" dirty="0">
                <a:solidFill>
                  <a:schemeClr val="bg1"/>
                </a:solidFill>
              </a:rPr>
              <a:t>Judit Gonzalez Santana, Christelle Wauthier, Michelle Burns</a:t>
            </a:r>
          </a:p>
        </p:txBody>
      </p:sp>
      <p:sp>
        <p:nvSpPr>
          <p:cNvPr id="6" name="TextBox 5"/>
          <p:cNvSpPr txBox="1"/>
          <p:nvPr/>
        </p:nvSpPr>
        <p:spPr>
          <a:xfrm>
            <a:off x="0" y="5904566"/>
            <a:ext cx="2539603" cy="246221"/>
          </a:xfrm>
          <a:prstGeom prst="rect">
            <a:avLst/>
          </a:prstGeom>
          <a:noFill/>
        </p:spPr>
        <p:txBody>
          <a:bodyPr wrap="square" rtlCol="0">
            <a:spAutoFit/>
          </a:bodyPr>
          <a:lstStyle/>
          <a:p>
            <a:r>
              <a:rPr lang="en-US" sz="1000" i="1" dirty="0">
                <a:solidFill>
                  <a:schemeClr val="bg1"/>
                </a:solidFill>
              </a:rPr>
              <a:t>palasantour.com</a:t>
            </a:r>
          </a:p>
        </p:txBody>
      </p:sp>
      <p:sp>
        <p:nvSpPr>
          <p:cNvPr id="4" name="TextBox 3"/>
          <p:cNvSpPr txBox="1"/>
          <p:nvPr/>
        </p:nvSpPr>
        <p:spPr>
          <a:xfrm>
            <a:off x="10870300" y="2305371"/>
            <a:ext cx="854765" cy="523220"/>
          </a:xfrm>
          <a:prstGeom prst="rect">
            <a:avLst/>
          </a:prstGeom>
          <a:noFill/>
        </p:spPr>
        <p:txBody>
          <a:bodyPr wrap="square" rtlCol="0">
            <a:spAutoFit/>
          </a:bodyPr>
          <a:lstStyle/>
          <a:p>
            <a:pPr algn="ctr"/>
            <a:r>
              <a:rPr lang="en-US" sz="1400" dirty="0"/>
              <a:t>Cerro Grande</a:t>
            </a:r>
          </a:p>
        </p:txBody>
      </p:sp>
      <p:sp>
        <p:nvSpPr>
          <p:cNvPr id="7" name="TextBox 6"/>
          <p:cNvSpPr txBox="1"/>
          <p:nvPr/>
        </p:nvSpPr>
        <p:spPr>
          <a:xfrm>
            <a:off x="9204977" y="2738469"/>
            <a:ext cx="975786" cy="523220"/>
          </a:xfrm>
          <a:prstGeom prst="rect">
            <a:avLst/>
          </a:prstGeom>
          <a:noFill/>
        </p:spPr>
        <p:txBody>
          <a:bodyPr wrap="square" rtlCol="0">
            <a:spAutoFit/>
          </a:bodyPr>
          <a:lstStyle/>
          <a:p>
            <a:pPr algn="ctr"/>
            <a:r>
              <a:rPr lang="en-US" sz="1400" dirty="0"/>
              <a:t>Cerro Chiquito</a:t>
            </a:r>
          </a:p>
        </p:txBody>
      </p:sp>
      <p:sp>
        <p:nvSpPr>
          <p:cNvPr id="8" name="TextBox 7"/>
          <p:cNvSpPr txBox="1"/>
          <p:nvPr/>
        </p:nvSpPr>
        <p:spPr>
          <a:xfrm>
            <a:off x="6201629" y="2018234"/>
            <a:ext cx="1997765" cy="307777"/>
          </a:xfrm>
          <a:prstGeom prst="rect">
            <a:avLst/>
          </a:prstGeom>
          <a:noFill/>
        </p:spPr>
        <p:txBody>
          <a:bodyPr wrap="square" rtlCol="0">
            <a:spAutoFit/>
          </a:bodyPr>
          <a:lstStyle/>
          <a:p>
            <a:r>
              <a:rPr lang="en-US" sz="1400" dirty="0"/>
              <a:t>Mackenney Cone</a:t>
            </a:r>
          </a:p>
        </p:txBody>
      </p:sp>
      <p:grpSp>
        <p:nvGrpSpPr>
          <p:cNvPr id="27" name="Group 26">
            <a:extLst>
              <a:ext uri="{FF2B5EF4-FFF2-40B4-BE49-F238E27FC236}">
                <a16:creationId xmlns:a16="http://schemas.microsoft.com/office/drawing/2014/main" id="{95A627DB-DD85-6E48-9FA4-76767DBDF49F}"/>
              </a:ext>
            </a:extLst>
          </p:cNvPr>
          <p:cNvGrpSpPr/>
          <p:nvPr/>
        </p:nvGrpSpPr>
        <p:grpSpPr>
          <a:xfrm>
            <a:off x="2436058" y="1899890"/>
            <a:ext cx="5665695" cy="2914958"/>
            <a:chOff x="2436058" y="1899890"/>
            <a:chExt cx="5665695" cy="2914958"/>
          </a:xfrm>
        </p:grpSpPr>
        <p:sp>
          <p:nvSpPr>
            <p:cNvPr id="11" name="Arc 10"/>
            <p:cNvSpPr/>
            <p:nvPr/>
          </p:nvSpPr>
          <p:spPr>
            <a:xfrm rot="21416592" flipV="1">
              <a:off x="2436058" y="3624728"/>
              <a:ext cx="4200941" cy="1190120"/>
            </a:xfrm>
            <a:prstGeom prst="arc">
              <a:avLst>
                <a:gd name="adj1" fmla="val 16172968"/>
                <a:gd name="adj2" fmla="val 36470"/>
              </a:avLst>
            </a:prstGeom>
            <a:ln w="50800">
              <a:solidFill>
                <a:srgbClr val="00EBED"/>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2" name="Arc 11"/>
            <p:cNvSpPr/>
            <p:nvPr/>
          </p:nvSpPr>
          <p:spPr>
            <a:xfrm rot="7660160">
              <a:off x="5988473" y="2867271"/>
              <a:ext cx="1940982" cy="877342"/>
            </a:xfrm>
            <a:prstGeom prst="arc">
              <a:avLst>
                <a:gd name="adj1" fmla="val 16150848"/>
                <a:gd name="adj2" fmla="val 20630857"/>
              </a:avLst>
            </a:prstGeom>
            <a:ln w="50800">
              <a:solidFill>
                <a:srgbClr val="00EBED"/>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3" name="Arc 12"/>
            <p:cNvSpPr/>
            <p:nvPr/>
          </p:nvSpPr>
          <p:spPr>
            <a:xfrm rot="7582608">
              <a:off x="6742117" y="2329689"/>
              <a:ext cx="1789436" cy="929837"/>
            </a:xfrm>
            <a:prstGeom prst="arc">
              <a:avLst>
                <a:gd name="adj1" fmla="val 16322005"/>
                <a:gd name="adj2" fmla="val 20855941"/>
              </a:avLst>
            </a:prstGeom>
            <a:ln w="50800">
              <a:solidFill>
                <a:srgbClr val="00EBED"/>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sp>
        <p:nvSpPr>
          <p:cNvPr id="14" name="TextBox 13"/>
          <p:cNvSpPr txBox="1"/>
          <p:nvPr/>
        </p:nvSpPr>
        <p:spPr>
          <a:xfrm>
            <a:off x="5183567" y="4034431"/>
            <a:ext cx="1572987" cy="307777"/>
          </a:xfrm>
          <a:prstGeom prst="rect">
            <a:avLst/>
          </a:prstGeom>
          <a:noFill/>
        </p:spPr>
        <p:txBody>
          <a:bodyPr wrap="square" rtlCol="0">
            <a:spAutoFit/>
          </a:bodyPr>
          <a:lstStyle/>
          <a:p>
            <a:r>
              <a:rPr lang="en-US" sz="1400" b="1" dirty="0">
                <a:solidFill>
                  <a:srgbClr val="00EBED"/>
                </a:solidFill>
              </a:rPr>
              <a:t>Collapse</a:t>
            </a:r>
            <a:r>
              <a:rPr lang="en-US" sz="1400" b="1" dirty="0">
                <a:solidFill>
                  <a:srgbClr val="00B0F0"/>
                </a:solidFill>
              </a:rPr>
              <a:t> </a:t>
            </a:r>
            <a:r>
              <a:rPr lang="en-US" sz="1400" b="1" dirty="0">
                <a:solidFill>
                  <a:srgbClr val="00EBED"/>
                </a:solidFill>
              </a:rPr>
              <a:t>scarp</a:t>
            </a:r>
          </a:p>
        </p:txBody>
      </p:sp>
      <p:sp>
        <p:nvSpPr>
          <p:cNvPr id="15" name="Up Arrow 14"/>
          <p:cNvSpPr/>
          <p:nvPr/>
        </p:nvSpPr>
        <p:spPr>
          <a:xfrm rot="3000000">
            <a:off x="1940897" y="2318421"/>
            <a:ext cx="186788" cy="484518"/>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182136" y="2164429"/>
            <a:ext cx="449691" cy="323165"/>
          </a:xfrm>
          <a:prstGeom prst="rect">
            <a:avLst/>
          </a:prstGeom>
          <a:noFill/>
        </p:spPr>
        <p:txBody>
          <a:bodyPr wrap="square" rtlCol="0">
            <a:spAutoFit/>
          </a:bodyPr>
          <a:lstStyle/>
          <a:p>
            <a:r>
              <a:rPr lang="en-US" sz="1500" b="1" dirty="0"/>
              <a:t>N</a:t>
            </a:r>
          </a:p>
        </p:txBody>
      </p:sp>
      <p:cxnSp>
        <p:nvCxnSpPr>
          <p:cNvPr id="18" name="Straight Arrow Connector 17"/>
          <p:cNvCxnSpPr>
            <a:cxnSpLocks/>
          </p:cNvCxnSpPr>
          <p:nvPr/>
        </p:nvCxnSpPr>
        <p:spPr>
          <a:xfrm>
            <a:off x="355803" y="2476369"/>
            <a:ext cx="0" cy="258671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3116" y="3513565"/>
            <a:ext cx="915912" cy="369332"/>
          </a:xfrm>
          <a:prstGeom prst="rect">
            <a:avLst/>
          </a:prstGeom>
          <a:noFill/>
          <a:ln>
            <a:noFill/>
          </a:ln>
        </p:spPr>
        <p:txBody>
          <a:bodyPr wrap="square" rtlCol="0">
            <a:spAutoFit/>
          </a:bodyPr>
          <a:lstStyle/>
          <a:p>
            <a:r>
              <a:rPr lang="en-US" dirty="0"/>
              <a:t>1200 m</a:t>
            </a:r>
          </a:p>
        </p:txBody>
      </p:sp>
      <p:sp>
        <p:nvSpPr>
          <p:cNvPr id="24" name="TextBox 23"/>
          <p:cNvSpPr txBox="1"/>
          <p:nvPr/>
        </p:nvSpPr>
        <p:spPr>
          <a:xfrm>
            <a:off x="6201629" y="5278322"/>
            <a:ext cx="2223407" cy="307777"/>
          </a:xfrm>
          <a:prstGeom prst="rect">
            <a:avLst/>
          </a:prstGeom>
          <a:noFill/>
        </p:spPr>
        <p:txBody>
          <a:bodyPr wrap="square" rtlCol="0">
            <a:spAutoFit/>
          </a:bodyPr>
          <a:lstStyle/>
          <a:p>
            <a:r>
              <a:rPr lang="en-US" sz="1400" dirty="0">
                <a:solidFill>
                  <a:schemeClr val="bg1"/>
                </a:solidFill>
              </a:rPr>
              <a:t>2010 lava flow</a:t>
            </a:r>
          </a:p>
        </p:txBody>
      </p:sp>
      <p:pic>
        <p:nvPicPr>
          <p:cNvPr id="19" name="Shape 99" descr="Image result for nasa logo">
            <a:extLst>
              <a:ext uri="{FF2B5EF4-FFF2-40B4-BE49-F238E27FC236}">
                <a16:creationId xmlns:a16="http://schemas.microsoft.com/office/drawing/2014/main" id="{7097BDC4-6FFA-724F-92CC-2C7C550E4CB1}"/>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777733" y="6206755"/>
            <a:ext cx="771629" cy="637269"/>
          </a:xfrm>
          <a:prstGeom prst="rect">
            <a:avLst/>
          </a:prstGeom>
          <a:noFill/>
          <a:ln>
            <a:noFill/>
          </a:ln>
        </p:spPr>
      </p:pic>
      <p:pic>
        <p:nvPicPr>
          <p:cNvPr id="22" name="Shape 98" descr="Image result for penn state college of earth and mineral science logo">
            <a:extLst>
              <a:ext uri="{FF2B5EF4-FFF2-40B4-BE49-F238E27FC236}">
                <a16:creationId xmlns:a16="http://schemas.microsoft.com/office/drawing/2014/main" id="{EC107473-A65E-3041-9500-CF61B1C9023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0623" y="6277632"/>
            <a:ext cx="1808215" cy="499477"/>
          </a:xfrm>
          <a:prstGeom prst="rect">
            <a:avLst/>
          </a:prstGeom>
          <a:noFill/>
          <a:ln>
            <a:noFill/>
          </a:ln>
        </p:spPr>
      </p:pic>
      <p:pic>
        <p:nvPicPr>
          <p:cNvPr id="17" name="Picture 16">
            <a:extLst>
              <a:ext uri="{FF2B5EF4-FFF2-40B4-BE49-F238E27FC236}">
                <a16:creationId xmlns:a16="http://schemas.microsoft.com/office/drawing/2014/main" id="{47C9D803-7FF5-584B-B957-184C977CB3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80763" y="6207062"/>
            <a:ext cx="1391942" cy="651111"/>
          </a:xfrm>
          <a:prstGeom prst="rect">
            <a:avLst/>
          </a:prstGeom>
        </p:spPr>
      </p:pic>
      <p:pic>
        <p:nvPicPr>
          <p:cNvPr id="10" name="Picture 9">
            <a:extLst>
              <a:ext uri="{FF2B5EF4-FFF2-40B4-BE49-F238E27FC236}">
                <a16:creationId xmlns:a16="http://schemas.microsoft.com/office/drawing/2014/main" id="{DA0CCBC1-152F-B348-9FB9-AF617ECF47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10876" y="6266634"/>
            <a:ext cx="2206357" cy="551589"/>
          </a:xfrm>
          <a:prstGeom prst="rect">
            <a:avLst/>
          </a:prstGeom>
        </p:spPr>
      </p:pic>
      <p:sp>
        <p:nvSpPr>
          <p:cNvPr id="20" name="TextBox 19">
            <a:extLst>
              <a:ext uri="{FF2B5EF4-FFF2-40B4-BE49-F238E27FC236}">
                <a16:creationId xmlns:a16="http://schemas.microsoft.com/office/drawing/2014/main" id="{5D2F1C4F-58F0-2546-9B86-6E2CB90160BB}"/>
              </a:ext>
            </a:extLst>
          </p:cNvPr>
          <p:cNvSpPr txBox="1"/>
          <p:nvPr/>
        </p:nvSpPr>
        <p:spPr>
          <a:xfrm>
            <a:off x="7570344" y="6213909"/>
            <a:ext cx="2528814" cy="646331"/>
          </a:xfrm>
          <a:prstGeom prst="rect">
            <a:avLst/>
          </a:prstGeom>
          <a:noFill/>
        </p:spPr>
        <p:txBody>
          <a:bodyPr wrap="square" rtlCol="0">
            <a:spAutoFit/>
          </a:bodyPr>
          <a:lstStyle/>
          <a:p>
            <a:r>
              <a:rPr lang="en-US" dirty="0">
                <a:solidFill>
                  <a:schemeClr val="accent1"/>
                </a:solidFill>
              </a:rPr>
              <a:t>80NSSC20K1632</a:t>
            </a:r>
          </a:p>
          <a:p>
            <a:r>
              <a:rPr lang="en-US" dirty="0">
                <a:solidFill>
                  <a:schemeClr val="accent1"/>
                </a:solidFill>
              </a:rPr>
              <a:t>80NSSC20K0490</a:t>
            </a:r>
            <a:r>
              <a:rPr lang="en-US" dirty="0"/>
              <a:t> </a:t>
            </a:r>
            <a:endParaRPr lang="en-US" dirty="0">
              <a:solidFill>
                <a:schemeClr val="accent1"/>
              </a:solidFill>
            </a:endParaRPr>
          </a:p>
        </p:txBody>
      </p:sp>
      <p:sp>
        <p:nvSpPr>
          <p:cNvPr id="9" name="TextBox 8">
            <a:extLst>
              <a:ext uri="{FF2B5EF4-FFF2-40B4-BE49-F238E27FC236}">
                <a16:creationId xmlns:a16="http://schemas.microsoft.com/office/drawing/2014/main" id="{04018DA8-0C5E-0546-AF26-F519725DD9AA}"/>
              </a:ext>
            </a:extLst>
          </p:cNvPr>
          <p:cNvSpPr txBox="1"/>
          <p:nvPr/>
        </p:nvSpPr>
        <p:spPr>
          <a:xfrm>
            <a:off x="10870300" y="1297373"/>
            <a:ext cx="1364284" cy="369332"/>
          </a:xfrm>
          <a:prstGeom prst="rect">
            <a:avLst/>
          </a:prstGeom>
          <a:noFill/>
        </p:spPr>
        <p:txBody>
          <a:bodyPr wrap="none" rtlCol="0">
            <a:spAutoFit/>
          </a:bodyPr>
          <a:lstStyle/>
          <a:p>
            <a:r>
              <a:rPr lang="en-US" b="1" dirty="0">
                <a:solidFill>
                  <a:schemeClr val="bg1"/>
                </a:solidFill>
              </a:rPr>
              <a:t>EGU22-5239</a:t>
            </a:r>
            <a:endParaRPr lang="en-US" dirty="0">
              <a:solidFill>
                <a:schemeClr val="bg1"/>
              </a:solidFill>
            </a:endParaRPr>
          </a:p>
        </p:txBody>
      </p:sp>
      <p:sp>
        <p:nvSpPr>
          <p:cNvPr id="26" name="TextBox 25">
            <a:extLst>
              <a:ext uri="{FF2B5EF4-FFF2-40B4-BE49-F238E27FC236}">
                <a16:creationId xmlns:a16="http://schemas.microsoft.com/office/drawing/2014/main" id="{82BAD9B1-7E8A-DB4C-A277-B3F9E901CAB8}"/>
              </a:ext>
            </a:extLst>
          </p:cNvPr>
          <p:cNvSpPr txBox="1"/>
          <p:nvPr/>
        </p:nvSpPr>
        <p:spPr>
          <a:xfrm>
            <a:off x="10223041" y="5257576"/>
            <a:ext cx="1956433" cy="923330"/>
          </a:xfrm>
          <a:prstGeom prst="rect">
            <a:avLst/>
          </a:prstGeom>
          <a:solidFill>
            <a:schemeClr val="bg1"/>
          </a:solidFill>
        </p:spPr>
        <p:txBody>
          <a:bodyPr wrap="none" rtlCol="0">
            <a:spAutoFit/>
          </a:bodyPr>
          <a:lstStyle/>
          <a:p>
            <a:r>
              <a:rPr lang="en-US" i="1" dirty="0"/>
              <a:t>Contact:</a:t>
            </a:r>
          </a:p>
          <a:p>
            <a:r>
              <a:rPr lang="en-US" dirty="0"/>
              <a:t>jmg6885@psu.edu</a:t>
            </a:r>
          </a:p>
          <a:p>
            <a:r>
              <a:rPr lang="en-US" dirty="0"/>
              <a:t>       @Jmglez_95</a:t>
            </a:r>
          </a:p>
        </p:txBody>
      </p:sp>
      <p:pic>
        <p:nvPicPr>
          <p:cNvPr id="29" name="Picture 28">
            <a:extLst>
              <a:ext uri="{FF2B5EF4-FFF2-40B4-BE49-F238E27FC236}">
                <a16:creationId xmlns:a16="http://schemas.microsoft.com/office/drawing/2014/main" id="{19B1C757-D6E3-2447-8620-14FB7487BB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43899" y="5862006"/>
            <a:ext cx="299545" cy="299545"/>
          </a:xfrm>
          <a:prstGeom prst="rect">
            <a:avLst/>
          </a:prstGeom>
        </p:spPr>
      </p:pic>
      <p:pic>
        <p:nvPicPr>
          <p:cNvPr id="25" name="Picture 24">
            <a:extLst>
              <a:ext uri="{FF2B5EF4-FFF2-40B4-BE49-F238E27FC236}">
                <a16:creationId xmlns:a16="http://schemas.microsoft.com/office/drawing/2014/main" id="{E638DA4E-8EFF-114A-A468-202EAF91D353}"/>
              </a:ext>
            </a:extLst>
          </p:cNvPr>
          <p:cNvPicPr>
            <a:picLocks noChangeAspect="1"/>
          </p:cNvPicPr>
          <p:nvPr/>
        </p:nvPicPr>
        <p:blipFill>
          <a:blip r:embed="rId9"/>
          <a:stretch>
            <a:fillRect/>
          </a:stretch>
        </p:blipFill>
        <p:spPr>
          <a:xfrm>
            <a:off x="10905955" y="0"/>
            <a:ext cx="1333500" cy="1333500"/>
          </a:xfrm>
          <a:prstGeom prst="rect">
            <a:avLst/>
          </a:prstGeom>
        </p:spPr>
      </p:pic>
    </p:spTree>
    <p:extLst>
      <p:ext uri="{BB962C8B-B14F-4D97-AF65-F5344CB8AC3E}">
        <p14:creationId xmlns:p14="http://schemas.microsoft.com/office/powerpoint/2010/main" val="1246373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9178-DACA-2B4B-8C0B-00419B326B3B}"/>
              </a:ext>
            </a:extLst>
          </p:cNvPr>
          <p:cNvSpPr>
            <a:spLocks noGrp="1"/>
          </p:cNvSpPr>
          <p:nvPr>
            <p:ph type="title"/>
          </p:nvPr>
        </p:nvSpPr>
        <p:spPr/>
        <p:txBody>
          <a:bodyPr/>
          <a:lstStyle/>
          <a:p>
            <a:r>
              <a:rPr lang="en-US" dirty="0">
                <a:solidFill>
                  <a:schemeClr val="accent6">
                    <a:lumMod val="50000"/>
                  </a:schemeClr>
                </a:solidFill>
              </a:rPr>
              <a:t>Possible scenarios of volcanic activity and flank creep interactions at Pacaya</a:t>
            </a:r>
            <a:r>
              <a:rPr lang="en-US" dirty="0">
                <a:solidFill>
                  <a:schemeClr val="accent6">
                    <a:lumMod val="50000"/>
                  </a:schemeClr>
                </a:solidFill>
                <a:effectLst/>
              </a:rPr>
              <a:t> </a:t>
            </a:r>
            <a:endParaRPr lang="en-US" dirty="0">
              <a:solidFill>
                <a:schemeClr val="accent6">
                  <a:lumMod val="50000"/>
                </a:schemeClr>
              </a:solidFill>
            </a:endParaRPr>
          </a:p>
        </p:txBody>
      </p:sp>
      <p:pic>
        <p:nvPicPr>
          <p:cNvPr id="5" name="Content Placeholder 4">
            <a:extLst>
              <a:ext uri="{FF2B5EF4-FFF2-40B4-BE49-F238E27FC236}">
                <a16:creationId xmlns:a16="http://schemas.microsoft.com/office/drawing/2014/main" id="{CB81F0BD-94C8-344D-8EA3-FD6A13BF27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907" y="2119746"/>
            <a:ext cx="11758420" cy="4337844"/>
          </a:xfrm>
        </p:spPr>
      </p:pic>
      <p:sp>
        <p:nvSpPr>
          <p:cNvPr id="7" name="Rectangle 6">
            <a:extLst>
              <a:ext uri="{FF2B5EF4-FFF2-40B4-BE49-F238E27FC236}">
                <a16:creationId xmlns:a16="http://schemas.microsoft.com/office/drawing/2014/main" id="{D4011E27-C54A-7149-B501-CC4C0FF0E69F}"/>
              </a:ext>
            </a:extLst>
          </p:cNvPr>
          <p:cNvSpPr/>
          <p:nvPr/>
        </p:nvSpPr>
        <p:spPr>
          <a:xfrm>
            <a:off x="6745643" y="4512670"/>
            <a:ext cx="5062044" cy="189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BE2BB-7A4B-504B-AC37-D1CDC9A387FB}"/>
              </a:ext>
            </a:extLst>
          </p:cNvPr>
          <p:cNvSpPr/>
          <p:nvPr/>
        </p:nvSpPr>
        <p:spPr>
          <a:xfrm>
            <a:off x="6745643" y="2446657"/>
            <a:ext cx="5062044" cy="189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250738C-864F-2A48-86D0-1449CC8E6EF4}"/>
              </a:ext>
            </a:extLst>
          </p:cNvPr>
          <p:cNvSpPr/>
          <p:nvPr/>
        </p:nvSpPr>
        <p:spPr>
          <a:xfrm>
            <a:off x="1470991" y="4445801"/>
            <a:ext cx="5135881" cy="19672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6D9482B-E2DD-D34B-9308-4CA938DBD386}"/>
              </a:ext>
            </a:extLst>
          </p:cNvPr>
          <p:cNvSpPr/>
          <p:nvPr/>
        </p:nvSpPr>
        <p:spPr>
          <a:xfrm>
            <a:off x="8021781" y="1860620"/>
            <a:ext cx="3023905" cy="50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583CED-9998-B544-B264-FCD15FC54EFD}"/>
              </a:ext>
            </a:extLst>
          </p:cNvPr>
          <p:cNvSpPr txBox="1"/>
          <p:nvPr/>
        </p:nvSpPr>
        <p:spPr>
          <a:xfrm>
            <a:off x="1629314" y="2957513"/>
            <a:ext cx="1191352" cy="646331"/>
          </a:xfrm>
          <a:prstGeom prst="rect">
            <a:avLst/>
          </a:prstGeom>
          <a:noFill/>
          <a:ln>
            <a:noFill/>
          </a:ln>
        </p:spPr>
        <p:txBody>
          <a:bodyPr wrap="none" rtlCol="0">
            <a:spAutoFit/>
          </a:bodyPr>
          <a:lstStyle/>
          <a:p>
            <a:r>
              <a:rPr lang="en-US" dirty="0"/>
              <a:t>2007-2009</a:t>
            </a:r>
          </a:p>
          <a:p>
            <a:r>
              <a:rPr lang="en-US" dirty="0"/>
              <a:t>2018-2020</a:t>
            </a:r>
          </a:p>
        </p:txBody>
      </p:sp>
      <p:sp>
        <p:nvSpPr>
          <p:cNvPr id="13" name="TextBox 12">
            <a:extLst>
              <a:ext uri="{FF2B5EF4-FFF2-40B4-BE49-F238E27FC236}">
                <a16:creationId xmlns:a16="http://schemas.microsoft.com/office/drawing/2014/main" id="{457267F1-F4B5-234F-94DA-AC9E64B2B7BA}"/>
              </a:ext>
            </a:extLst>
          </p:cNvPr>
          <p:cNvSpPr txBox="1"/>
          <p:nvPr/>
        </p:nvSpPr>
        <p:spPr>
          <a:xfrm>
            <a:off x="1668331" y="5091378"/>
            <a:ext cx="1113318" cy="369332"/>
          </a:xfrm>
          <a:prstGeom prst="rect">
            <a:avLst/>
          </a:prstGeom>
          <a:noFill/>
          <a:ln>
            <a:solidFill>
              <a:schemeClr val="accent6"/>
            </a:solidFill>
          </a:ln>
        </p:spPr>
        <p:txBody>
          <a:bodyPr wrap="none" rtlCol="0">
            <a:spAutoFit/>
          </a:bodyPr>
          <a:lstStyle/>
          <a:p>
            <a:r>
              <a:rPr lang="en-US" dirty="0"/>
              <a:t>May 2010</a:t>
            </a:r>
          </a:p>
        </p:txBody>
      </p:sp>
      <p:sp>
        <p:nvSpPr>
          <p:cNvPr id="4" name="Slide Number Placeholder 3">
            <a:extLst>
              <a:ext uri="{FF2B5EF4-FFF2-40B4-BE49-F238E27FC236}">
                <a16:creationId xmlns:a16="http://schemas.microsoft.com/office/drawing/2014/main" id="{C25F2C54-9657-EB40-96E1-1389BCBAA527}"/>
              </a:ext>
            </a:extLst>
          </p:cNvPr>
          <p:cNvSpPr>
            <a:spLocks noGrp="1"/>
          </p:cNvSpPr>
          <p:nvPr>
            <p:ph type="sldNum" sz="quarter" idx="12"/>
          </p:nvPr>
        </p:nvSpPr>
        <p:spPr>
          <a:xfrm>
            <a:off x="9448800" y="6478954"/>
            <a:ext cx="2743200" cy="365125"/>
          </a:xfrm>
        </p:spPr>
        <p:txBody>
          <a:bodyPr/>
          <a:lstStyle/>
          <a:p>
            <a:r>
              <a:rPr lang="en-US" dirty="0"/>
              <a:t>6</a:t>
            </a:r>
          </a:p>
        </p:txBody>
      </p:sp>
      <p:sp>
        <p:nvSpPr>
          <p:cNvPr id="14" name="TextBox 13">
            <a:extLst>
              <a:ext uri="{FF2B5EF4-FFF2-40B4-BE49-F238E27FC236}">
                <a16:creationId xmlns:a16="http://schemas.microsoft.com/office/drawing/2014/main" id="{41A93A13-8DDD-2F4A-BCEF-51997A0464DD}"/>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Tree>
    <p:extLst>
      <p:ext uri="{BB962C8B-B14F-4D97-AF65-F5344CB8AC3E}">
        <p14:creationId xmlns:p14="http://schemas.microsoft.com/office/powerpoint/2010/main" val="331596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9178-DACA-2B4B-8C0B-00419B326B3B}"/>
              </a:ext>
            </a:extLst>
          </p:cNvPr>
          <p:cNvSpPr>
            <a:spLocks noGrp="1"/>
          </p:cNvSpPr>
          <p:nvPr>
            <p:ph type="title"/>
          </p:nvPr>
        </p:nvSpPr>
        <p:spPr/>
        <p:txBody>
          <a:bodyPr/>
          <a:lstStyle/>
          <a:p>
            <a:r>
              <a:rPr lang="en-US" dirty="0">
                <a:solidFill>
                  <a:schemeClr val="accent6">
                    <a:lumMod val="50000"/>
                  </a:schemeClr>
                </a:solidFill>
              </a:rPr>
              <a:t>Possible scenarios of volcanic activity and flank creep interactions at Pacaya</a:t>
            </a:r>
            <a:r>
              <a:rPr lang="en-US" dirty="0">
                <a:solidFill>
                  <a:schemeClr val="accent6">
                    <a:lumMod val="50000"/>
                  </a:schemeClr>
                </a:solidFill>
                <a:effectLst/>
              </a:rPr>
              <a:t> </a:t>
            </a:r>
            <a:endParaRPr lang="en-US" dirty="0">
              <a:solidFill>
                <a:schemeClr val="accent6">
                  <a:lumMod val="50000"/>
                </a:schemeClr>
              </a:solidFill>
            </a:endParaRPr>
          </a:p>
        </p:txBody>
      </p:sp>
      <p:pic>
        <p:nvPicPr>
          <p:cNvPr id="5" name="Content Placeholder 4">
            <a:extLst>
              <a:ext uri="{FF2B5EF4-FFF2-40B4-BE49-F238E27FC236}">
                <a16:creationId xmlns:a16="http://schemas.microsoft.com/office/drawing/2014/main" id="{CB81F0BD-94C8-344D-8EA3-FD6A13BF27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907" y="2119746"/>
            <a:ext cx="11758420" cy="4337844"/>
          </a:xfrm>
        </p:spPr>
      </p:pic>
      <p:sp>
        <p:nvSpPr>
          <p:cNvPr id="9" name="Rectangle 8">
            <a:extLst>
              <a:ext uri="{FF2B5EF4-FFF2-40B4-BE49-F238E27FC236}">
                <a16:creationId xmlns:a16="http://schemas.microsoft.com/office/drawing/2014/main" id="{F44BE2BB-7A4B-504B-AC37-D1CDC9A387FB}"/>
              </a:ext>
            </a:extLst>
          </p:cNvPr>
          <p:cNvSpPr/>
          <p:nvPr/>
        </p:nvSpPr>
        <p:spPr>
          <a:xfrm>
            <a:off x="6745643" y="2446657"/>
            <a:ext cx="5062044" cy="189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3A5923C-3478-7543-B1AF-8C8F68A172B0}"/>
              </a:ext>
            </a:extLst>
          </p:cNvPr>
          <p:cNvSpPr/>
          <p:nvPr/>
        </p:nvSpPr>
        <p:spPr>
          <a:xfrm>
            <a:off x="6685661" y="4462594"/>
            <a:ext cx="5135881" cy="19672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A76C34-DDCD-8C48-8FC1-AD085C515DA2}"/>
              </a:ext>
            </a:extLst>
          </p:cNvPr>
          <p:cNvSpPr txBox="1"/>
          <p:nvPr/>
        </p:nvSpPr>
        <p:spPr>
          <a:xfrm>
            <a:off x="1629314" y="2957513"/>
            <a:ext cx="1191352" cy="646331"/>
          </a:xfrm>
          <a:prstGeom prst="rect">
            <a:avLst/>
          </a:prstGeom>
          <a:noFill/>
          <a:ln>
            <a:noFill/>
          </a:ln>
        </p:spPr>
        <p:txBody>
          <a:bodyPr wrap="none" rtlCol="0">
            <a:spAutoFit/>
          </a:bodyPr>
          <a:lstStyle/>
          <a:p>
            <a:r>
              <a:rPr lang="en-US" dirty="0"/>
              <a:t>2007-2009</a:t>
            </a:r>
          </a:p>
          <a:p>
            <a:r>
              <a:rPr lang="en-US" dirty="0"/>
              <a:t>2018-2020</a:t>
            </a:r>
          </a:p>
        </p:txBody>
      </p:sp>
      <p:sp>
        <p:nvSpPr>
          <p:cNvPr id="10" name="TextBox 9">
            <a:extLst>
              <a:ext uri="{FF2B5EF4-FFF2-40B4-BE49-F238E27FC236}">
                <a16:creationId xmlns:a16="http://schemas.microsoft.com/office/drawing/2014/main" id="{09017C8D-78A2-5241-AC10-C99260076C82}"/>
              </a:ext>
            </a:extLst>
          </p:cNvPr>
          <p:cNvSpPr txBox="1"/>
          <p:nvPr/>
        </p:nvSpPr>
        <p:spPr>
          <a:xfrm>
            <a:off x="1668331" y="5091378"/>
            <a:ext cx="1113318" cy="369332"/>
          </a:xfrm>
          <a:prstGeom prst="rect">
            <a:avLst/>
          </a:prstGeom>
          <a:noFill/>
          <a:ln>
            <a:noFill/>
          </a:ln>
        </p:spPr>
        <p:txBody>
          <a:bodyPr wrap="none" rtlCol="0">
            <a:spAutoFit/>
          </a:bodyPr>
          <a:lstStyle/>
          <a:p>
            <a:r>
              <a:rPr lang="en-US" dirty="0"/>
              <a:t>May 2010</a:t>
            </a:r>
          </a:p>
        </p:txBody>
      </p:sp>
      <p:sp>
        <p:nvSpPr>
          <p:cNvPr id="12" name="TextBox 11">
            <a:extLst>
              <a:ext uri="{FF2B5EF4-FFF2-40B4-BE49-F238E27FC236}">
                <a16:creationId xmlns:a16="http://schemas.microsoft.com/office/drawing/2014/main" id="{41FCF8CE-1666-064B-99AF-7065ABA9356B}"/>
              </a:ext>
            </a:extLst>
          </p:cNvPr>
          <p:cNvSpPr txBox="1"/>
          <p:nvPr/>
        </p:nvSpPr>
        <p:spPr>
          <a:xfrm>
            <a:off x="7078531" y="5091378"/>
            <a:ext cx="652743" cy="369332"/>
          </a:xfrm>
          <a:prstGeom prst="rect">
            <a:avLst/>
          </a:prstGeom>
          <a:noFill/>
          <a:ln>
            <a:solidFill>
              <a:schemeClr val="accent6"/>
            </a:solidFill>
          </a:ln>
        </p:spPr>
        <p:txBody>
          <a:bodyPr wrap="none" rtlCol="0">
            <a:spAutoFit/>
          </a:bodyPr>
          <a:lstStyle/>
          <a:p>
            <a:r>
              <a:rPr lang="en-US" dirty="0"/>
              <a:t>2014</a:t>
            </a:r>
          </a:p>
        </p:txBody>
      </p:sp>
      <p:sp>
        <p:nvSpPr>
          <p:cNvPr id="4" name="Slide Number Placeholder 3">
            <a:extLst>
              <a:ext uri="{FF2B5EF4-FFF2-40B4-BE49-F238E27FC236}">
                <a16:creationId xmlns:a16="http://schemas.microsoft.com/office/drawing/2014/main" id="{64E32D8E-A020-094A-9D5C-8CD68D08AB9B}"/>
              </a:ext>
            </a:extLst>
          </p:cNvPr>
          <p:cNvSpPr>
            <a:spLocks noGrp="1"/>
          </p:cNvSpPr>
          <p:nvPr>
            <p:ph type="sldNum" sz="quarter" idx="12"/>
          </p:nvPr>
        </p:nvSpPr>
        <p:spPr>
          <a:xfrm>
            <a:off x="9448800" y="6492875"/>
            <a:ext cx="2743200" cy="365125"/>
          </a:xfrm>
        </p:spPr>
        <p:txBody>
          <a:bodyPr/>
          <a:lstStyle/>
          <a:p>
            <a:r>
              <a:rPr lang="en-US" dirty="0"/>
              <a:t>6</a:t>
            </a:r>
          </a:p>
        </p:txBody>
      </p:sp>
      <p:sp>
        <p:nvSpPr>
          <p:cNvPr id="13" name="TextBox 12">
            <a:extLst>
              <a:ext uri="{FF2B5EF4-FFF2-40B4-BE49-F238E27FC236}">
                <a16:creationId xmlns:a16="http://schemas.microsoft.com/office/drawing/2014/main" id="{79FD55AD-9AF2-7041-8D7C-8E3313EAB2A3}"/>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Tree>
    <p:extLst>
      <p:ext uri="{BB962C8B-B14F-4D97-AF65-F5344CB8AC3E}">
        <p14:creationId xmlns:p14="http://schemas.microsoft.com/office/powerpoint/2010/main" val="141318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9178-DACA-2B4B-8C0B-00419B326B3B}"/>
              </a:ext>
            </a:extLst>
          </p:cNvPr>
          <p:cNvSpPr>
            <a:spLocks noGrp="1"/>
          </p:cNvSpPr>
          <p:nvPr>
            <p:ph type="title"/>
          </p:nvPr>
        </p:nvSpPr>
        <p:spPr/>
        <p:txBody>
          <a:bodyPr/>
          <a:lstStyle/>
          <a:p>
            <a:r>
              <a:rPr lang="en-US" dirty="0">
                <a:solidFill>
                  <a:schemeClr val="accent6">
                    <a:lumMod val="50000"/>
                  </a:schemeClr>
                </a:solidFill>
              </a:rPr>
              <a:t>Possible scenarios of volcanic activity and flank creep interactions at Pacaya</a:t>
            </a:r>
            <a:r>
              <a:rPr lang="en-US" dirty="0">
                <a:solidFill>
                  <a:schemeClr val="accent6">
                    <a:lumMod val="50000"/>
                  </a:schemeClr>
                </a:solidFill>
                <a:effectLst/>
              </a:rPr>
              <a:t> </a:t>
            </a:r>
            <a:endParaRPr lang="en-US" dirty="0">
              <a:solidFill>
                <a:schemeClr val="accent6">
                  <a:lumMod val="50000"/>
                </a:schemeClr>
              </a:solidFill>
            </a:endParaRPr>
          </a:p>
        </p:txBody>
      </p:sp>
      <p:pic>
        <p:nvPicPr>
          <p:cNvPr id="5" name="Content Placeholder 4">
            <a:extLst>
              <a:ext uri="{FF2B5EF4-FFF2-40B4-BE49-F238E27FC236}">
                <a16:creationId xmlns:a16="http://schemas.microsoft.com/office/drawing/2014/main" id="{CB81F0BD-94C8-344D-8EA3-FD6A13BF27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907" y="2119746"/>
            <a:ext cx="11758420" cy="4337844"/>
          </a:xfrm>
        </p:spPr>
      </p:pic>
      <p:sp>
        <p:nvSpPr>
          <p:cNvPr id="8" name="Rectangle 7">
            <a:extLst>
              <a:ext uri="{FF2B5EF4-FFF2-40B4-BE49-F238E27FC236}">
                <a16:creationId xmlns:a16="http://schemas.microsoft.com/office/drawing/2014/main" id="{652F2EBB-5152-474D-AE83-EC58EFE64765}"/>
              </a:ext>
            </a:extLst>
          </p:cNvPr>
          <p:cNvSpPr/>
          <p:nvPr/>
        </p:nvSpPr>
        <p:spPr>
          <a:xfrm>
            <a:off x="6698736" y="2390657"/>
            <a:ext cx="5135881" cy="19672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3C049B1-A637-8743-9E35-A9ABCC8AB4AF}"/>
              </a:ext>
            </a:extLst>
          </p:cNvPr>
          <p:cNvSpPr txBox="1"/>
          <p:nvPr/>
        </p:nvSpPr>
        <p:spPr>
          <a:xfrm>
            <a:off x="1629314" y="2957513"/>
            <a:ext cx="1191352" cy="646331"/>
          </a:xfrm>
          <a:prstGeom prst="rect">
            <a:avLst/>
          </a:prstGeom>
          <a:noFill/>
          <a:ln>
            <a:noFill/>
          </a:ln>
        </p:spPr>
        <p:txBody>
          <a:bodyPr wrap="none" rtlCol="0">
            <a:spAutoFit/>
          </a:bodyPr>
          <a:lstStyle/>
          <a:p>
            <a:r>
              <a:rPr lang="en-US" dirty="0"/>
              <a:t>2007-2009</a:t>
            </a:r>
          </a:p>
          <a:p>
            <a:r>
              <a:rPr lang="en-US" dirty="0"/>
              <a:t>2018-2020</a:t>
            </a:r>
          </a:p>
        </p:txBody>
      </p:sp>
      <p:sp>
        <p:nvSpPr>
          <p:cNvPr id="7" name="TextBox 6">
            <a:extLst>
              <a:ext uri="{FF2B5EF4-FFF2-40B4-BE49-F238E27FC236}">
                <a16:creationId xmlns:a16="http://schemas.microsoft.com/office/drawing/2014/main" id="{7D053615-A4E3-2C4B-9B05-5A69506CB923}"/>
              </a:ext>
            </a:extLst>
          </p:cNvPr>
          <p:cNvSpPr txBox="1"/>
          <p:nvPr/>
        </p:nvSpPr>
        <p:spPr>
          <a:xfrm>
            <a:off x="1668331" y="5091378"/>
            <a:ext cx="1113318" cy="369332"/>
          </a:xfrm>
          <a:prstGeom prst="rect">
            <a:avLst/>
          </a:prstGeom>
          <a:noFill/>
          <a:ln>
            <a:noFill/>
          </a:ln>
        </p:spPr>
        <p:txBody>
          <a:bodyPr wrap="none" rtlCol="0">
            <a:spAutoFit/>
          </a:bodyPr>
          <a:lstStyle/>
          <a:p>
            <a:r>
              <a:rPr lang="en-US" dirty="0"/>
              <a:t>May 2010</a:t>
            </a:r>
          </a:p>
        </p:txBody>
      </p:sp>
      <p:sp>
        <p:nvSpPr>
          <p:cNvPr id="9" name="TextBox 8">
            <a:extLst>
              <a:ext uri="{FF2B5EF4-FFF2-40B4-BE49-F238E27FC236}">
                <a16:creationId xmlns:a16="http://schemas.microsoft.com/office/drawing/2014/main" id="{BECD5BEC-6022-9F4B-8C8B-657C4F316500}"/>
              </a:ext>
            </a:extLst>
          </p:cNvPr>
          <p:cNvSpPr txBox="1"/>
          <p:nvPr/>
        </p:nvSpPr>
        <p:spPr>
          <a:xfrm>
            <a:off x="7078530" y="5096406"/>
            <a:ext cx="652743" cy="369332"/>
          </a:xfrm>
          <a:prstGeom prst="rect">
            <a:avLst/>
          </a:prstGeom>
          <a:noFill/>
          <a:ln>
            <a:noFill/>
          </a:ln>
        </p:spPr>
        <p:txBody>
          <a:bodyPr wrap="none" rtlCol="0">
            <a:spAutoFit/>
          </a:bodyPr>
          <a:lstStyle/>
          <a:p>
            <a:r>
              <a:rPr lang="en-US" dirty="0"/>
              <a:t>2014</a:t>
            </a:r>
          </a:p>
        </p:txBody>
      </p:sp>
      <p:sp>
        <p:nvSpPr>
          <p:cNvPr id="10" name="TextBox 9">
            <a:extLst>
              <a:ext uri="{FF2B5EF4-FFF2-40B4-BE49-F238E27FC236}">
                <a16:creationId xmlns:a16="http://schemas.microsoft.com/office/drawing/2014/main" id="{4EE14A8B-C524-AF41-9CE5-C9CF846F245C}"/>
              </a:ext>
            </a:extLst>
          </p:cNvPr>
          <p:cNvSpPr txBox="1"/>
          <p:nvPr/>
        </p:nvSpPr>
        <p:spPr>
          <a:xfrm>
            <a:off x="6809226" y="3096012"/>
            <a:ext cx="1191352" cy="369332"/>
          </a:xfrm>
          <a:prstGeom prst="rect">
            <a:avLst/>
          </a:prstGeom>
          <a:noFill/>
          <a:ln>
            <a:solidFill>
              <a:schemeClr val="accent6"/>
            </a:solidFill>
          </a:ln>
        </p:spPr>
        <p:txBody>
          <a:bodyPr wrap="none" rtlCol="0">
            <a:spAutoFit/>
          </a:bodyPr>
          <a:lstStyle/>
          <a:p>
            <a:r>
              <a:rPr lang="en-US" dirty="0"/>
              <a:t>2017-2018</a:t>
            </a:r>
          </a:p>
        </p:txBody>
      </p:sp>
      <p:sp>
        <p:nvSpPr>
          <p:cNvPr id="4" name="Slide Number Placeholder 3">
            <a:extLst>
              <a:ext uri="{FF2B5EF4-FFF2-40B4-BE49-F238E27FC236}">
                <a16:creationId xmlns:a16="http://schemas.microsoft.com/office/drawing/2014/main" id="{33F63D4D-B5A9-B748-A5AE-12586344B2E6}"/>
              </a:ext>
            </a:extLst>
          </p:cNvPr>
          <p:cNvSpPr>
            <a:spLocks noGrp="1"/>
          </p:cNvSpPr>
          <p:nvPr>
            <p:ph type="sldNum" sz="quarter" idx="12"/>
          </p:nvPr>
        </p:nvSpPr>
        <p:spPr>
          <a:xfrm>
            <a:off x="9448800" y="6492875"/>
            <a:ext cx="2743200" cy="365125"/>
          </a:xfrm>
        </p:spPr>
        <p:txBody>
          <a:bodyPr/>
          <a:lstStyle/>
          <a:p>
            <a:r>
              <a:rPr lang="en-US" dirty="0"/>
              <a:t>6</a:t>
            </a:r>
          </a:p>
        </p:txBody>
      </p:sp>
      <p:sp>
        <p:nvSpPr>
          <p:cNvPr id="12" name="TextBox 11">
            <a:extLst>
              <a:ext uri="{FF2B5EF4-FFF2-40B4-BE49-F238E27FC236}">
                <a16:creationId xmlns:a16="http://schemas.microsoft.com/office/drawing/2014/main" id="{8629ACA3-77B1-F04F-A0B1-C83C3CFF6C5B}"/>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Tree>
    <p:extLst>
      <p:ext uri="{BB962C8B-B14F-4D97-AF65-F5344CB8AC3E}">
        <p14:creationId xmlns:p14="http://schemas.microsoft.com/office/powerpoint/2010/main" val="364623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9178-DACA-2B4B-8C0B-00419B326B3B}"/>
              </a:ext>
            </a:extLst>
          </p:cNvPr>
          <p:cNvSpPr>
            <a:spLocks noGrp="1"/>
          </p:cNvSpPr>
          <p:nvPr>
            <p:ph type="title"/>
          </p:nvPr>
        </p:nvSpPr>
        <p:spPr/>
        <p:txBody>
          <a:bodyPr>
            <a:normAutofit fontScale="90000"/>
          </a:bodyPr>
          <a:lstStyle/>
          <a:p>
            <a:r>
              <a:rPr lang="en-US" dirty="0">
                <a:solidFill>
                  <a:schemeClr val="accent6">
                    <a:lumMod val="50000"/>
                  </a:schemeClr>
                </a:solidFill>
              </a:rPr>
              <a:t>Subtle differences between scenarios -&gt; challenge forecasting flank instability related hazards </a:t>
            </a:r>
          </a:p>
        </p:txBody>
      </p:sp>
      <p:pic>
        <p:nvPicPr>
          <p:cNvPr id="5" name="Content Placeholder 4">
            <a:extLst>
              <a:ext uri="{FF2B5EF4-FFF2-40B4-BE49-F238E27FC236}">
                <a16:creationId xmlns:a16="http://schemas.microsoft.com/office/drawing/2014/main" id="{CB81F0BD-94C8-344D-8EA3-FD6A13BF27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907" y="2119746"/>
            <a:ext cx="11758420" cy="4337844"/>
          </a:xfrm>
        </p:spPr>
      </p:pic>
      <p:sp>
        <p:nvSpPr>
          <p:cNvPr id="6" name="TextBox 5">
            <a:extLst>
              <a:ext uri="{FF2B5EF4-FFF2-40B4-BE49-F238E27FC236}">
                <a16:creationId xmlns:a16="http://schemas.microsoft.com/office/drawing/2014/main" id="{A3C049B1-A637-8743-9E35-A9ABCC8AB4AF}"/>
              </a:ext>
            </a:extLst>
          </p:cNvPr>
          <p:cNvSpPr txBox="1"/>
          <p:nvPr/>
        </p:nvSpPr>
        <p:spPr>
          <a:xfrm>
            <a:off x="1629314" y="2957513"/>
            <a:ext cx="1191352" cy="646331"/>
          </a:xfrm>
          <a:prstGeom prst="rect">
            <a:avLst/>
          </a:prstGeom>
          <a:noFill/>
          <a:ln>
            <a:noFill/>
          </a:ln>
        </p:spPr>
        <p:txBody>
          <a:bodyPr wrap="none" rtlCol="0">
            <a:spAutoFit/>
          </a:bodyPr>
          <a:lstStyle/>
          <a:p>
            <a:r>
              <a:rPr lang="en-US" dirty="0"/>
              <a:t>2007-2009</a:t>
            </a:r>
          </a:p>
          <a:p>
            <a:r>
              <a:rPr lang="en-US" dirty="0"/>
              <a:t>2018-2020</a:t>
            </a:r>
          </a:p>
        </p:txBody>
      </p:sp>
      <p:sp>
        <p:nvSpPr>
          <p:cNvPr id="7" name="TextBox 6">
            <a:extLst>
              <a:ext uri="{FF2B5EF4-FFF2-40B4-BE49-F238E27FC236}">
                <a16:creationId xmlns:a16="http://schemas.microsoft.com/office/drawing/2014/main" id="{7D053615-A4E3-2C4B-9B05-5A69506CB923}"/>
              </a:ext>
            </a:extLst>
          </p:cNvPr>
          <p:cNvSpPr txBox="1"/>
          <p:nvPr/>
        </p:nvSpPr>
        <p:spPr>
          <a:xfrm>
            <a:off x="1668331" y="5091378"/>
            <a:ext cx="1113318" cy="369332"/>
          </a:xfrm>
          <a:prstGeom prst="rect">
            <a:avLst/>
          </a:prstGeom>
          <a:noFill/>
          <a:ln>
            <a:noFill/>
          </a:ln>
        </p:spPr>
        <p:txBody>
          <a:bodyPr wrap="none" rtlCol="0">
            <a:spAutoFit/>
          </a:bodyPr>
          <a:lstStyle/>
          <a:p>
            <a:r>
              <a:rPr lang="en-US" dirty="0"/>
              <a:t>May 2010</a:t>
            </a:r>
          </a:p>
        </p:txBody>
      </p:sp>
      <p:sp>
        <p:nvSpPr>
          <p:cNvPr id="9" name="TextBox 8">
            <a:extLst>
              <a:ext uri="{FF2B5EF4-FFF2-40B4-BE49-F238E27FC236}">
                <a16:creationId xmlns:a16="http://schemas.microsoft.com/office/drawing/2014/main" id="{BECD5BEC-6022-9F4B-8C8B-657C4F316500}"/>
              </a:ext>
            </a:extLst>
          </p:cNvPr>
          <p:cNvSpPr txBox="1"/>
          <p:nvPr/>
        </p:nvSpPr>
        <p:spPr>
          <a:xfrm>
            <a:off x="7078530" y="5096406"/>
            <a:ext cx="652743" cy="369332"/>
          </a:xfrm>
          <a:prstGeom prst="rect">
            <a:avLst/>
          </a:prstGeom>
          <a:noFill/>
          <a:ln>
            <a:noFill/>
          </a:ln>
        </p:spPr>
        <p:txBody>
          <a:bodyPr wrap="none" rtlCol="0">
            <a:spAutoFit/>
          </a:bodyPr>
          <a:lstStyle/>
          <a:p>
            <a:r>
              <a:rPr lang="en-US" dirty="0"/>
              <a:t>2014</a:t>
            </a:r>
          </a:p>
        </p:txBody>
      </p:sp>
      <p:sp>
        <p:nvSpPr>
          <p:cNvPr id="10" name="TextBox 9">
            <a:extLst>
              <a:ext uri="{FF2B5EF4-FFF2-40B4-BE49-F238E27FC236}">
                <a16:creationId xmlns:a16="http://schemas.microsoft.com/office/drawing/2014/main" id="{4EE14A8B-C524-AF41-9CE5-C9CF846F245C}"/>
              </a:ext>
            </a:extLst>
          </p:cNvPr>
          <p:cNvSpPr txBox="1"/>
          <p:nvPr/>
        </p:nvSpPr>
        <p:spPr>
          <a:xfrm>
            <a:off x="6809226" y="3096012"/>
            <a:ext cx="1191352" cy="369332"/>
          </a:xfrm>
          <a:prstGeom prst="rect">
            <a:avLst/>
          </a:prstGeom>
          <a:noFill/>
          <a:ln>
            <a:noFill/>
          </a:ln>
        </p:spPr>
        <p:txBody>
          <a:bodyPr wrap="none" rtlCol="0">
            <a:spAutoFit/>
          </a:bodyPr>
          <a:lstStyle/>
          <a:p>
            <a:r>
              <a:rPr lang="en-US" dirty="0"/>
              <a:t>2017-2018</a:t>
            </a:r>
          </a:p>
        </p:txBody>
      </p:sp>
      <p:sp>
        <p:nvSpPr>
          <p:cNvPr id="4" name="Slide Number Placeholder 3">
            <a:extLst>
              <a:ext uri="{FF2B5EF4-FFF2-40B4-BE49-F238E27FC236}">
                <a16:creationId xmlns:a16="http://schemas.microsoft.com/office/drawing/2014/main" id="{7D12616B-C45D-BC40-AECE-4DEF79035F0A}"/>
              </a:ext>
            </a:extLst>
          </p:cNvPr>
          <p:cNvSpPr>
            <a:spLocks noGrp="1"/>
          </p:cNvSpPr>
          <p:nvPr>
            <p:ph type="sldNum" sz="quarter" idx="12"/>
          </p:nvPr>
        </p:nvSpPr>
        <p:spPr>
          <a:xfrm>
            <a:off x="9448800" y="6492875"/>
            <a:ext cx="2743200" cy="365125"/>
          </a:xfrm>
        </p:spPr>
        <p:txBody>
          <a:bodyPr/>
          <a:lstStyle/>
          <a:p>
            <a:r>
              <a:rPr lang="en-US" dirty="0"/>
              <a:t>6</a:t>
            </a:r>
          </a:p>
        </p:txBody>
      </p:sp>
      <p:sp>
        <p:nvSpPr>
          <p:cNvPr id="12" name="TextBox 11">
            <a:extLst>
              <a:ext uri="{FF2B5EF4-FFF2-40B4-BE49-F238E27FC236}">
                <a16:creationId xmlns:a16="http://schemas.microsoft.com/office/drawing/2014/main" id="{C8C2A2A2-94F7-114D-94ED-1B6C2E91EEE3}"/>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Tree>
    <p:extLst>
      <p:ext uri="{BB962C8B-B14F-4D97-AF65-F5344CB8AC3E}">
        <p14:creationId xmlns:p14="http://schemas.microsoft.com/office/powerpoint/2010/main" val="138045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4FEA-657E-D94C-8E56-41AD42850A3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2F4C18BA-6D08-A34D-BFFE-C3DFA51EBED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78382" y="0"/>
            <a:ext cx="11238026" cy="6867146"/>
          </a:xfrm>
        </p:spPr>
      </p:pic>
      <p:sp>
        <p:nvSpPr>
          <p:cNvPr id="7" name="Title 1">
            <a:extLst>
              <a:ext uri="{FF2B5EF4-FFF2-40B4-BE49-F238E27FC236}">
                <a16:creationId xmlns:a16="http://schemas.microsoft.com/office/drawing/2014/main" id="{2211E877-558E-AC4A-88A6-27888F908DDC}"/>
              </a:ext>
            </a:extLst>
          </p:cNvPr>
          <p:cNvSpPr txBox="1">
            <a:spLocks/>
          </p:cNvSpPr>
          <p:nvPr/>
        </p:nvSpPr>
        <p:spPr>
          <a:xfrm>
            <a:off x="1024128" y="42852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r"/>
            <a:r>
              <a:rPr lang="en-US" dirty="0">
                <a:solidFill>
                  <a:schemeClr val="bg1"/>
                </a:solidFill>
              </a:rPr>
              <a:t>Questions?</a:t>
            </a:r>
          </a:p>
        </p:txBody>
      </p:sp>
      <p:sp>
        <p:nvSpPr>
          <p:cNvPr id="8" name="TextBox 7">
            <a:extLst>
              <a:ext uri="{FF2B5EF4-FFF2-40B4-BE49-F238E27FC236}">
                <a16:creationId xmlns:a16="http://schemas.microsoft.com/office/drawing/2014/main" id="{C73C297E-1CCC-6242-8505-B52273258642}"/>
              </a:ext>
            </a:extLst>
          </p:cNvPr>
          <p:cNvSpPr txBox="1"/>
          <p:nvPr/>
        </p:nvSpPr>
        <p:spPr>
          <a:xfrm>
            <a:off x="519328" y="6211669"/>
            <a:ext cx="3189656" cy="646331"/>
          </a:xfrm>
          <a:prstGeom prst="rect">
            <a:avLst/>
          </a:prstGeom>
          <a:noFill/>
        </p:spPr>
        <p:txBody>
          <a:bodyPr wrap="none" rtlCol="0">
            <a:spAutoFit/>
          </a:bodyPr>
          <a:lstStyle/>
          <a:p>
            <a:r>
              <a:rPr lang="en-US" dirty="0">
                <a:solidFill>
                  <a:schemeClr val="bg1"/>
                </a:solidFill>
              </a:rPr>
              <a:t>David Rojas</a:t>
            </a:r>
          </a:p>
          <a:p>
            <a:r>
              <a:rPr lang="en-US" dirty="0">
                <a:solidFill>
                  <a:schemeClr val="bg1"/>
                </a:solidFill>
              </a:rPr>
              <a:t>Pacaya eruption – 1 April 2021</a:t>
            </a:r>
          </a:p>
        </p:txBody>
      </p:sp>
      <p:sp>
        <p:nvSpPr>
          <p:cNvPr id="9" name="TextBox 8">
            <a:extLst>
              <a:ext uri="{FF2B5EF4-FFF2-40B4-BE49-F238E27FC236}">
                <a16:creationId xmlns:a16="http://schemas.microsoft.com/office/drawing/2014/main" id="{290EEA0C-9BC0-6C48-811D-83A39E998E38}"/>
              </a:ext>
            </a:extLst>
          </p:cNvPr>
          <p:cNvSpPr txBox="1"/>
          <p:nvPr/>
        </p:nvSpPr>
        <p:spPr>
          <a:xfrm>
            <a:off x="9704904" y="5908367"/>
            <a:ext cx="1956433" cy="923330"/>
          </a:xfrm>
          <a:prstGeom prst="rect">
            <a:avLst/>
          </a:prstGeom>
          <a:solidFill>
            <a:schemeClr val="bg1"/>
          </a:solidFill>
        </p:spPr>
        <p:txBody>
          <a:bodyPr wrap="none" rtlCol="0">
            <a:spAutoFit/>
          </a:bodyPr>
          <a:lstStyle/>
          <a:p>
            <a:r>
              <a:rPr lang="en-US" i="1" dirty="0"/>
              <a:t>Contact:</a:t>
            </a:r>
          </a:p>
          <a:p>
            <a:r>
              <a:rPr lang="en-US" dirty="0"/>
              <a:t>jmg6885@psu.edu</a:t>
            </a:r>
          </a:p>
          <a:p>
            <a:r>
              <a:rPr lang="en-US" dirty="0"/>
              <a:t>       @Jmglez_95</a:t>
            </a:r>
          </a:p>
        </p:txBody>
      </p:sp>
      <p:pic>
        <p:nvPicPr>
          <p:cNvPr id="3" name="Picture 2">
            <a:extLst>
              <a:ext uri="{FF2B5EF4-FFF2-40B4-BE49-F238E27FC236}">
                <a16:creationId xmlns:a16="http://schemas.microsoft.com/office/drawing/2014/main" id="{F24C248F-8087-6A48-9383-BD15DCE51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5262" y="6516386"/>
            <a:ext cx="299545" cy="299545"/>
          </a:xfrm>
          <a:prstGeom prst="rect">
            <a:avLst/>
          </a:prstGeom>
        </p:spPr>
      </p:pic>
    </p:spTree>
    <p:extLst>
      <p:ext uri="{BB962C8B-B14F-4D97-AF65-F5344CB8AC3E}">
        <p14:creationId xmlns:p14="http://schemas.microsoft.com/office/powerpoint/2010/main" val="239426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1DD0-CAB5-0B44-91F0-E9789BDCFB60}"/>
              </a:ext>
            </a:extLst>
          </p:cNvPr>
          <p:cNvSpPr>
            <a:spLocks noGrp="1"/>
          </p:cNvSpPr>
          <p:nvPr>
            <p:ph type="title"/>
          </p:nvPr>
        </p:nvSpPr>
        <p:spPr>
          <a:xfrm>
            <a:off x="838199" y="557630"/>
            <a:ext cx="10515600" cy="1325563"/>
          </a:xfrm>
        </p:spPr>
        <p:txBody>
          <a:bodyPr>
            <a:normAutofit/>
          </a:bodyPr>
          <a:lstStyle/>
          <a:p>
            <a:r>
              <a:rPr lang="en-US" dirty="0">
                <a:solidFill>
                  <a:schemeClr val="accent6">
                    <a:lumMod val="50000"/>
                  </a:schemeClr>
                </a:solidFill>
              </a:rPr>
              <a:t>How does flank creep behavior relate to eruptive activity at Pacaya?</a:t>
            </a:r>
          </a:p>
        </p:txBody>
      </p:sp>
      <p:pic>
        <p:nvPicPr>
          <p:cNvPr id="4" name="Content Placeholder 4">
            <a:extLst>
              <a:ext uri="{FF2B5EF4-FFF2-40B4-BE49-F238E27FC236}">
                <a16:creationId xmlns:a16="http://schemas.microsoft.com/office/drawing/2014/main" id="{97F764FA-23F7-7545-BE24-E99BC12A9F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4"/>
          <a:stretch/>
        </p:blipFill>
        <p:spPr>
          <a:xfrm>
            <a:off x="946160" y="2343150"/>
            <a:ext cx="10299679" cy="4029076"/>
          </a:xfrm>
          <a:prstGeom prst="rect">
            <a:avLst/>
          </a:prstGeom>
        </p:spPr>
      </p:pic>
      <p:sp>
        <p:nvSpPr>
          <p:cNvPr id="5" name="Rectangle 4">
            <a:extLst>
              <a:ext uri="{FF2B5EF4-FFF2-40B4-BE49-F238E27FC236}">
                <a16:creationId xmlns:a16="http://schemas.microsoft.com/office/drawing/2014/main" id="{0F57A7B5-94AC-B240-87EE-30A381409066}"/>
              </a:ext>
            </a:extLst>
          </p:cNvPr>
          <p:cNvSpPr/>
          <p:nvPr/>
        </p:nvSpPr>
        <p:spPr>
          <a:xfrm>
            <a:off x="10615614" y="5729287"/>
            <a:ext cx="514350" cy="52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182ABD2-3CAE-FC4D-B12A-C6CF969E3E0F}"/>
              </a:ext>
            </a:extLst>
          </p:cNvPr>
          <p:cNvSpPr txBox="1"/>
          <p:nvPr/>
        </p:nvSpPr>
        <p:spPr>
          <a:xfrm>
            <a:off x="4512039" y="4931764"/>
            <a:ext cx="505267" cy="923330"/>
          </a:xfrm>
          <a:prstGeom prst="rect">
            <a:avLst/>
          </a:prstGeom>
          <a:noFill/>
        </p:spPr>
        <p:txBody>
          <a:bodyPr wrap="none" rtlCol="0">
            <a:spAutoFit/>
          </a:bodyPr>
          <a:lstStyle/>
          <a:p>
            <a:r>
              <a:rPr lang="en-US" sz="5400" dirty="0">
                <a:solidFill>
                  <a:schemeClr val="accent2">
                    <a:lumMod val="50000"/>
                  </a:schemeClr>
                </a:solidFill>
              </a:rPr>
              <a:t>?</a:t>
            </a:r>
          </a:p>
        </p:txBody>
      </p:sp>
      <p:sp>
        <p:nvSpPr>
          <p:cNvPr id="9" name="TextBox 8">
            <a:extLst>
              <a:ext uri="{FF2B5EF4-FFF2-40B4-BE49-F238E27FC236}">
                <a16:creationId xmlns:a16="http://schemas.microsoft.com/office/drawing/2014/main" id="{73C0922D-8C42-A645-B7CE-3BF735868EEB}"/>
              </a:ext>
            </a:extLst>
          </p:cNvPr>
          <p:cNvSpPr txBox="1"/>
          <p:nvPr/>
        </p:nvSpPr>
        <p:spPr>
          <a:xfrm>
            <a:off x="6909406" y="2421410"/>
            <a:ext cx="505267" cy="923330"/>
          </a:xfrm>
          <a:prstGeom prst="rect">
            <a:avLst/>
          </a:prstGeom>
          <a:noFill/>
        </p:spPr>
        <p:txBody>
          <a:bodyPr wrap="none" rtlCol="0">
            <a:spAutoFit/>
          </a:bodyPr>
          <a:lstStyle/>
          <a:p>
            <a:r>
              <a:rPr lang="en-US" sz="5400" dirty="0">
                <a:solidFill>
                  <a:srgbClr val="FF0000"/>
                </a:solidFill>
              </a:rPr>
              <a:t>?</a:t>
            </a:r>
          </a:p>
        </p:txBody>
      </p:sp>
      <p:cxnSp>
        <p:nvCxnSpPr>
          <p:cNvPr id="11" name="Straight Connector 10">
            <a:extLst>
              <a:ext uri="{FF2B5EF4-FFF2-40B4-BE49-F238E27FC236}">
                <a16:creationId xmlns:a16="http://schemas.microsoft.com/office/drawing/2014/main" id="{1B46B966-7C4F-844E-8126-C4B25276E11D}"/>
              </a:ext>
            </a:extLst>
          </p:cNvPr>
          <p:cNvCxnSpPr/>
          <p:nvPr/>
        </p:nvCxnSpPr>
        <p:spPr>
          <a:xfrm>
            <a:off x="5861154" y="3717561"/>
            <a:ext cx="824459" cy="4485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08ABA3-ADCF-7E41-AEDB-10F275F98CD5}"/>
              </a:ext>
            </a:extLst>
          </p:cNvPr>
          <p:cNvCxnSpPr>
            <a:cxnSpLocks noChangeAspect="1"/>
          </p:cNvCxnSpPr>
          <p:nvPr/>
        </p:nvCxnSpPr>
        <p:spPr>
          <a:xfrm>
            <a:off x="5761608" y="3737420"/>
            <a:ext cx="924004" cy="5027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6E0BC71-1513-214A-8D5B-196441581D41}"/>
              </a:ext>
            </a:extLst>
          </p:cNvPr>
          <p:cNvSpPr txBox="1"/>
          <p:nvPr/>
        </p:nvSpPr>
        <p:spPr>
          <a:xfrm>
            <a:off x="5256340" y="2883075"/>
            <a:ext cx="505267" cy="923330"/>
          </a:xfrm>
          <a:prstGeom prst="rect">
            <a:avLst/>
          </a:prstGeom>
          <a:noFill/>
        </p:spPr>
        <p:txBody>
          <a:bodyPr wrap="none" rtlCol="0">
            <a:spAutoFit/>
          </a:bodyPr>
          <a:lstStyle/>
          <a:p>
            <a:r>
              <a:rPr lang="en-US" sz="5400" dirty="0"/>
              <a:t>?</a:t>
            </a:r>
          </a:p>
        </p:txBody>
      </p:sp>
      <p:sp>
        <p:nvSpPr>
          <p:cNvPr id="3" name="TextBox 2">
            <a:extLst>
              <a:ext uri="{FF2B5EF4-FFF2-40B4-BE49-F238E27FC236}">
                <a16:creationId xmlns:a16="http://schemas.microsoft.com/office/drawing/2014/main" id="{C1DACC7C-05FE-944F-B3AF-D8AA7FEB9609}"/>
              </a:ext>
            </a:extLst>
          </p:cNvPr>
          <p:cNvSpPr txBox="1"/>
          <p:nvPr/>
        </p:nvSpPr>
        <p:spPr>
          <a:xfrm>
            <a:off x="1448443" y="3833162"/>
            <a:ext cx="3063596" cy="830997"/>
          </a:xfrm>
          <a:prstGeom prst="rect">
            <a:avLst/>
          </a:prstGeom>
          <a:noFill/>
        </p:spPr>
        <p:txBody>
          <a:bodyPr wrap="none" rtlCol="0">
            <a:spAutoFit/>
          </a:bodyPr>
          <a:lstStyle/>
          <a:p>
            <a:r>
              <a:rPr lang="en-US" sz="2400" dirty="0">
                <a:solidFill>
                  <a:schemeClr val="accent2">
                    <a:lumMod val="50000"/>
                  </a:schemeClr>
                </a:solidFill>
              </a:rPr>
              <a:t>Radar satellite geodesy</a:t>
            </a:r>
          </a:p>
          <a:p>
            <a:r>
              <a:rPr lang="en-US" sz="2400" dirty="0">
                <a:solidFill>
                  <a:schemeClr val="accent2">
                    <a:lumMod val="50000"/>
                  </a:schemeClr>
                </a:solidFill>
              </a:rPr>
              <a:t>(InSAR) time-series</a:t>
            </a:r>
          </a:p>
        </p:txBody>
      </p:sp>
      <p:cxnSp>
        <p:nvCxnSpPr>
          <p:cNvPr id="8" name="Straight Arrow Connector 7">
            <a:extLst>
              <a:ext uri="{FF2B5EF4-FFF2-40B4-BE49-F238E27FC236}">
                <a16:creationId xmlns:a16="http://schemas.microsoft.com/office/drawing/2014/main" id="{D13E7EBD-8147-4B43-83CB-4EEE554A92D7}"/>
              </a:ext>
            </a:extLst>
          </p:cNvPr>
          <p:cNvCxnSpPr>
            <a:cxnSpLocks/>
          </p:cNvCxnSpPr>
          <p:nvPr/>
        </p:nvCxnSpPr>
        <p:spPr>
          <a:xfrm>
            <a:off x="2784286" y="4664159"/>
            <a:ext cx="805507" cy="267605"/>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1C688D-AB71-7548-AAD9-D155F1D18947}"/>
              </a:ext>
            </a:extLst>
          </p:cNvPr>
          <p:cNvSpPr txBox="1"/>
          <p:nvPr/>
        </p:nvSpPr>
        <p:spPr>
          <a:xfrm>
            <a:off x="7986084" y="4299722"/>
            <a:ext cx="2871299" cy="1569660"/>
          </a:xfrm>
          <a:prstGeom prst="rect">
            <a:avLst/>
          </a:prstGeom>
          <a:noFill/>
        </p:spPr>
        <p:txBody>
          <a:bodyPr wrap="none" rtlCol="0">
            <a:spAutoFit/>
          </a:bodyPr>
          <a:lstStyle/>
          <a:p>
            <a:r>
              <a:rPr lang="en-US" sz="2400" dirty="0"/>
              <a:t>1. Activity Reports</a:t>
            </a:r>
          </a:p>
          <a:p>
            <a:r>
              <a:rPr lang="en-US" sz="2400" dirty="0"/>
              <a:t>2. Ash advisories</a:t>
            </a:r>
          </a:p>
          <a:p>
            <a:r>
              <a:rPr lang="en-US" sz="2400" dirty="0"/>
              <a:t>3. Thermal anomalies</a:t>
            </a:r>
          </a:p>
          <a:p>
            <a:r>
              <a:rPr lang="en-US" sz="2400" dirty="0"/>
              <a:t>4. Lava flow maps</a:t>
            </a:r>
          </a:p>
        </p:txBody>
      </p:sp>
      <p:cxnSp>
        <p:nvCxnSpPr>
          <p:cNvPr id="16" name="Straight Arrow Connector 15">
            <a:extLst>
              <a:ext uri="{FF2B5EF4-FFF2-40B4-BE49-F238E27FC236}">
                <a16:creationId xmlns:a16="http://schemas.microsoft.com/office/drawing/2014/main" id="{03BD774D-C550-3349-90A4-12DB255CE547}"/>
              </a:ext>
            </a:extLst>
          </p:cNvPr>
          <p:cNvCxnSpPr>
            <a:cxnSpLocks/>
          </p:cNvCxnSpPr>
          <p:nvPr/>
        </p:nvCxnSpPr>
        <p:spPr>
          <a:xfrm flipH="1" flipV="1">
            <a:off x="7162039" y="3988797"/>
            <a:ext cx="707509" cy="675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980137BE-2CFC-1746-A050-DECFF7E319F5}"/>
              </a:ext>
            </a:extLst>
          </p:cNvPr>
          <p:cNvSpPr>
            <a:spLocks noGrp="1"/>
          </p:cNvSpPr>
          <p:nvPr>
            <p:ph type="sldNum" sz="quarter" idx="12"/>
          </p:nvPr>
        </p:nvSpPr>
        <p:spPr>
          <a:xfrm>
            <a:off x="9448800" y="6477813"/>
            <a:ext cx="2743200" cy="365125"/>
          </a:xfrm>
        </p:spPr>
        <p:txBody>
          <a:bodyPr/>
          <a:lstStyle/>
          <a:p>
            <a:fld id="{4502FE09-E857-7245-8514-C1DD161F96F4}" type="slidenum">
              <a:rPr lang="en-US" smtClean="0"/>
              <a:t>2</a:t>
            </a:fld>
            <a:endParaRPr lang="en-US" dirty="0"/>
          </a:p>
        </p:txBody>
      </p:sp>
    </p:spTree>
    <p:extLst>
      <p:ext uri="{BB962C8B-B14F-4D97-AF65-F5344CB8AC3E}">
        <p14:creationId xmlns:p14="http://schemas.microsoft.com/office/powerpoint/2010/main" val="2489179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E8F0-2156-A340-BE02-74A7CB87CFBE}"/>
              </a:ext>
            </a:extLst>
          </p:cNvPr>
          <p:cNvSpPr>
            <a:spLocks noGrp="1"/>
          </p:cNvSpPr>
          <p:nvPr>
            <p:ph type="title"/>
          </p:nvPr>
        </p:nvSpPr>
        <p:spPr>
          <a:xfrm>
            <a:off x="411225" y="139484"/>
            <a:ext cx="11671766" cy="1535705"/>
          </a:xfrm>
        </p:spPr>
        <p:txBody>
          <a:bodyPr>
            <a:noAutofit/>
          </a:bodyPr>
          <a:lstStyle/>
          <a:p>
            <a:r>
              <a:rPr lang="en-US" sz="3600" dirty="0">
                <a:solidFill>
                  <a:schemeClr val="accent6">
                    <a:lumMod val="50000"/>
                  </a:schemeClr>
                </a:solidFill>
              </a:rPr>
              <a:t>Time-series reveals repeated occurrence of faster deformation after major eruptions, followed by years of slower creep </a:t>
            </a:r>
          </a:p>
        </p:txBody>
      </p:sp>
      <p:pic>
        <p:nvPicPr>
          <p:cNvPr id="5" name="Content Placeholder 4">
            <a:extLst>
              <a:ext uri="{FF2B5EF4-FFF2-40B4-BE49-F238E27FC236}">
                <a16:creationId xmlns:a16="http://schemas.microsoft.com/office/drawing/2014/main" id="{F3BB90D1-9A7A-6E40-8692-628856F7A58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8174" r="8884"/>
          <a:stretch/>
        </p:blipFill>
        <p:spPr>
          <a:xfrm>
            <a:off x="4364810" y="1822658"/>
            <a:ext cx="7746757" cy="4500751"/>
          </a:xfrm>
        </p:spPr>
      </p:pic>
      <p:sp>
        <p:nvSpPr>
          <p:cNvPr id="6" name="TextBox 5">
            <a:extLst>
              <a:ext uri="{FF2B5EF4-FFF2-40B4-BE49-F238E27FC236}">
                <a16:creationId xmlns:a16="http://schemas.microsoft.com/office/drawing/2014/main" id="{2BED4975-B7CC-4F43-8C68-83987B96792E}"/>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grpSp>
        <p:nvGrpSpPr>
          <p:cNvPr id="7" name="Group 6">
            <a:extLst>
              <a:ext uri="{FF2B5EF4-FFF2-40B4-BE49-F238E27FC236}">
                <a16:creationId xmlns:a16="http://schemas.microsoft.com/office/drawing/2014/main" id="{C20F5F2D-8AC2-6D45-8587-B3488F33ADB1}"/>
              </a:ext>
            </a:extLst>
          </p:cNvPr>
          <p:cNvGrpSpPr/>
          <p:nvPr/>
        </p:nvGrpSpPr>
        <p:grpSpPr>
          <a:xfrm>
            <a:off x="55655" y="2587908"/>
            <a:ext cx="3967756" cy="3160465"/>
            <a:chOff x="4110985" y="1682462"/>
            <a:chExt cx="3008862" cy="2325030"/>
          </a:xfrm>
        </p:grpSpPr>
        <p:pic>
          <p:nvPicPr>
            <p:cNvPr id="8" name="Picture 7">
              <a:extLst>
                <a:ext uri="{FF2B5EF4-FFF2-40B4-BE49-F238E27FC236}">
                  <a16:creationId xmlns:a16="http://schemas.microsoft.com/office/drawing/2014/main" id="{5F065EFA-F432-5046-9A36-C9640B4D8FFD}"/>
                </a:ext>
              </a:extLst>
            </p:cNvPr>
            <p:cNvPicPr>
              <a:picLocks noChangeAspect="1"/>
            </p:cNvPicPr>
            <p:nvPr/>
          </p:nvPicPr>
          <p:blipFill>
            <a:blip r:embed="rId4" cstate="screen">
              <a:lum bright="20000" contrast="20000"/>
              <a:extLst>
                <a:ext uri="{28A0092B-C50C-407E-A947-70E740481C1C}">
                  <a14:useLocalDpi xmlns:a14="http://schemas.microsoft.com/office/drawing/2010/main"/>
                </a:ext>
              </a:extLst>
            </a:blip>
            <a:stretch>
              <a:fillRect/>
            </a:stretch>
          </p:blipFill>
          <p:spPr>
            <a:xfrm>
              <a:off x="4110985" y="1682462"/>
              <a:ext cx="3008862" cy="2325030"/>
            </a:xfrm>
            <a:prstGeom prst="rect">
              <a:avLst/>
            </a:prstGeom>
          </p:spPr>
        </p:pic>
        <p:sp>
          <p:nvSpPr>
            <p:cNvPr id="9" name="Rectangle 8">
              <a:extLst>
                <a:ext uri="{FF2B5EF4-FFF2-40B4-BE49-F238E27FC236}">
                  <a16:creationId xmlns:a16="http://schemas.microsoft.com/office/drawing/2014/main" id="{3E532AE2-2992-A844-BE88-00615817B08C}"/>
                </a:ext>
              </a:extLst>
            </p:cNvPr>
            <p:cNvSpPr/>
            <p:nvPr/>
          </p:nvSpPr>
          <p:spPr>
            <a:xfrm>
              <a:off x="5323472" y="2695254"/>
              <a:ext cx="114300" cy="12573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Arrow Connector 9">
            <a:extLst>
              <a:ext uri="{FF2B5EF4-FFF2-40B4-BE49-F238E27FC236}">
                <a16:creationId xmlns:a16="http://schemas.microsoft.com/office/drawing/2014/main" id="{EB28F837-49E4-4F4B-8600-0430CB16DA41}"/>
              </a:ext>
            </a:extLst>
          </p:cNvPr>
          <p:cNvCxnSpPr>
            <a:cxnSpLocks/>
          </p:cNvCxnSpPr>
          <p:nvPr/>
        </p:nvCxnSpPr>
        <p:spPr>
          <a:xfrm>
            <a:off x="1902810" y="4045354"/>
            <a:ext cx="23644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3DDCA70-F03C-8548-B979-D7F15C67FED2}"/>
              </a:ext>
            </a:extLst>
          </p:cNvPr>
          <p:cNvSpPr/>
          <p:nvPr/>
        </p:nvSpPr>
        <p:spPr>
          <a:xfrm>
            <a:off x="799911" y="5400656"/>
            <a:ext cx="213756" cy="16625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6A269569-3F34-3A44-9302-D3BD82F80492}"/>
              </a:ext>
            </a:extLst>
          </p:cNvPr>
          <p:cNvSpPr>
            <a:spLocks noGrp="1"/>
          </p:cNvSpPr>
          <p:nvPr>
            <p:ph type="sldNum" sz="quarter" idx="12"/>
          </p:nvPr>
        </p:nvSpPr>
        <p:spPr>
          <a:xfrm>
            <a:off x="9448800" y="6492875"/>
            <a:ext cx="2743200" cy="365125"/>
          </a:xfrm>
        </p:spPr>
        <p:txBody>
          <a:bodyPr/>
          <a:lstStyle/>
          <a:p>
            <a:fld id="{4502FE09-E857-7245-8514-C1DD161F96F4}" type="slidenum">
              <a:rPr lang="en-US" smtClean="0"/>
              <a:t>3</a:t>
            </a:fld>
            <a:endParaRPr lang="en-US" dirty="0"/>
          </a:p>
        </p:txBody>
      </p:sp>
    </p:spTree>
    <p:extLst>
      <p:ext uri="{BB962C8B-B14F-4D97-AF65-F5344CB8AC3E}">
        <p14:creationId xmlns:p14="http://schemas.microsoft.com/office/powerpoint/2010/main" val="259825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84756D8D-FCD8-4148-9C5C-6B1791499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806" y="1199609"/>
            <a:ext cx="9955655" cy="5597190"/>
          </a:xfrm>
          <a:prstGeom prst="rect">
            <a:avLst/>
          </a:prstGeom>
        </p:spPr>
      </p:pic>
      <p:sp>
        <p:nvSpPr>
          <p:cNvPr id="2" name="Title 1">
            <a:extLst>
              <a:ext uri="{FF2B5EF4-FFF2-40B4-BE49-F238E27FC236}">
                <a16:creationId xmlns:a16="http://schemas.microsoft.com/office/drawing/2014/main" id="{953CE8F0-2156-A340-BE02-74A7CB87CFBE}"/>
              </a:ext>
            </a:extLst>
          </p:cNvPr>
          <p:cNvSpPr>
            <a:spLocks noGrp="1"/>
          </p:cNvSpPr>
          <p:nvPr>
            <p:ph type="title"/>
          </p:nvPr>
        </p:nvSpPr>
        <p:spPr>
          <a:xfrm>
            <a:off x="411225" y="139484"/>
            <a:ext cx="11671766" cy="1535705"/>
          </a:xfrm>
        </p:spPr>
        <p:txBody>
          <a:bodyPr>
            <a:noAutofit/>
          </a:bodyPr>
          <a:lstStyle/>
          <a:p>
            <a:r>
              <a:rPr lang="en-US" sz="3600" dirty="0">
                <a:solidFill>
                  <a:schemeClr val="accent6">
                    <a:lumMod val="50000"/>
                  </a:schemeClr>
                </a:solidFill>
              </a:rPr>
              <a:t>Time-series reveals repeated occurrence of faster deformation after major eruptions, followed by years of slower creep </a:t>
            </a:r>
          </a:p>
        </p:txBody>
      </p:sp>
      <p:sp>
        <p:nvSpPr>
          <p:cNvPr id="7" name="Rectangle 6">
            <a:extLst>
              <a:ext uri="{FF2B5EF4-FFF2-40B4-BE49-F238E27FC236}">
                <a16:creationId xmlns:a16="http://schemas.microsoft.com/office/drawing/2014/main" id="{F376EC96-D7B4-3240-83AA-BAAC7205CAB9}"/>
              </a:ext>
            </a:extLst>
          </p:cNvPr>
          <p:cNvSpPr/>
          <p:nvPr/>
        </p:nvSpPr>
        <p:spPr>
          <a:xfrm>
            <a:off x="6369803" y="3220700"/>
            <a:ext cx="542442" cy="2265700"/>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355FBED-455C-7F45-A128-C50FC952F2AB}"/>
              </a:ext>
            </a:extLst>
          </p:cNvPr>
          <p:cNvSpPr txBox="1"/>
          <p:nvPr/>
        </p:nvSpPr>
        <p:spPr>
          <a:xfrm>
            <a:off x="2980524" y="2585598"/>
            <a:ext cx="1092992" cy="923330"/>
          </a:xfrm>
          <a:prstGeom prst="rect">
            <a:avLst/>
          </a:prstGeom>
          <a:noFill/>
        </p:spPr>
        <p:txBody>
          <a:bodyPr wrap="none" rtlCol="0">
            <a:spAutoFit/>
          </a:bodyPr>
          <a:lstStyle/>
          <a:p>
            <a:pPr algn="ctr"/>
            <a:r>
              <a:rPr lang="en-US" dirty="0">
                <a:solidFill>
                  <a:srgbClr val="7030A0"/>
                </a:solidFill>
              </a:rPr>
              <a:t>2010</a:t>
            </a:r>
          </a:p>
          <a:p>
            <a:pPr algn="ctr"/>
            <a:r>
              <a:rPr lang="en-US" dirty="0">
                <a:solidFill>
                  <a:srgbClr val="7030A0"/>
                </a:solidFill>
              </a:rPr>
              <a:t>transient</a:t>
            </a:r>
          </a:p>
          <a:p>
            <a:pPr algn="ctr"/>
            <a:r>
              <a:rPr lang="en-US" dirty="0">
                <a:solidFill>
                  <a:srgbClr val="7030A0"/>
                </a:solidFill>
              </a:rPr>
              <a:t>instability</a:t>
            </a:r>
          </a:p>
        </p:txBody>
      </p:sp>
      <p:sp>
        <p:nvSpPr>
          <p:cNvPr id="8" name="TextBox 7">
            <a:extLst>
              <a:ext uri="{FF2B5EF4-FFF2-40B4-BE49-F238E27FC236}">
                <a16:creationId xmlns:a16="http://schemas.microsoft.com/office/drawing/2014/main" id="{BFA2320D-C028-0B4B-B1F0-054C4A90C46C}"/>
              </a:ext>
            </a:extLst>
          </p:cNvPr>
          <p:cNvSpPr txBox="1"/>
          <p:nvPr/>
        </p:nvSpPr>
        <p:spPr>
          <a:xfrm>
            <a:off x="6614005" y="2297371"/>
            <a:ext cx="1092992" cy="923330"/>
          </a:xfrm>
          <a:prstGeom prst="rect">
            <a:avLst/>
          </a:prstGeom>
          <a:noFill/>
        </p:spPr>
        <p:txBody>
          <a:bodyPr wrap="none" rtlCol="0">
            <a:spAutoFit/>
          </a:bodyPr>
          <a:lstStyle/>
          <a:p>
            <a:pPr algn="ctr"/>
            <a:r>
              <a:rPr lang="en-US" dirty="0">
                <a:solidFill>
                  <a:srgbClr val="7030A0"/>
                </a:solidFill>
              </a:rPr>
              <a:t>2014</a:t>
            </a:r>
          </a:p>
          <a:p>
            <a:pPr algn="ctr"/>
            <a:r>
              <a:rPr lang="en-US" dirty="0">
                <a:solidFill>
                  <a:srgbClr val="7030A0"/>
                </a:solidFill>
              </a:rPr>
              <a:t>transient</a:t>
            </a:r>
          </a:p>
          <a:p>
            <a:pPr algn="ctr"/>
            <a:r>
              <a:rPr lang="en-US" dirty="0">
                <a:solidFill>
                  <a:srgbClr val="7030A0"/>
                </a:solidFill>
              </a:rPr>
              <a:t>instability</a:t>
            </a:r>
          </a:p>
        </p:txBody>
      </p:sp>
      <p:sp>
        <p:nvSpPr>
          <p:cNvPr id="13" name="Rectangle 12">
            <a:extLst>
              <a:ext uri="{FF2B5EF4-FFF2-40B4-BE49-F238E27FC236}">
                <a16:creationId xmlns:a16="http://schemas.microsoft.com/office/drawing/2014/main" id="{00F00ADF-DC33-DF4D-9590-94FE6BD18A7B}"/>
              </a:ext>
            </a:extLst>
          </p:cNvPr>
          <p:cNvSpPr/>
          <p:nvPr/>
        </p:nvSpPr>
        <p:spPr>
          <a:xfrm>
            <a:off x="4076054" y="1487837"/>
            <a:ext cx="650929" cy="1732863"/>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65ACB15-580A-CE47-A79F-8F9C72EF31B0}"/>
              </a:ext>
            </a:extLst>
          </p:cNvPr>
          <p:cNvSpPr/>
          <p:nvPr/>
        </p:nvSpPr>
        <p:spPr>
          <a:xfrm>
            <a:off x="4401518" y="3672740"/>
            <a:ext cx="1224366" cy="32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95F5F5-5403-4345-8989-390D6E153801}"/>
              </a:ext>
            </a:extLst>
          </p:cNvPr>
          <p:cNvSpPr/>
          <p:nvPr/>
        </p:nvSpPr>
        <p:spPr>
          <a:xfrm>
            <a:off x="7347557" y="5827363"/>
            <a:ext cx="1224366" cy="29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867C68-6318-124E-9E6D-C23B487AA6F0}"/>
              </a:ext>
            </a:extLst>
          </p:cNvPr>
          <p:cNvSpPr/>
          <p:nvPr/>
        </p:nvSpPr>
        <p:spPr>
          <a:xfrm>
            <a:off x="9548288" y="4431121"/>
            <a:ext cx="1224366" cy="29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4ED39D7-F495-1E43-8663-74B6A98124FC}"/>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
        <p:nvSpPr>
          <p:cNvPr id="5" name="Slide Number Placeholder 4">
            <a:extLst>
              <a:ext uri="{FF2B5EF4-FFF2-40B4-BE49-F238E27FC236}">
                <a16:creationId xmlns:a16="http://schemas.microsoft.com/office/drawing/2014/main" id="{2E23E401-7DCE-A040-89B6-D86156D4965A}"/>
              </a:ext>
            </a:extLst>
          </p:cNvPr>
          <p:cNvSpPr>
            <a:spLocks noGrp="1"/>
          </p:cNvSpPr>
          <p:nvPr>
            <p:ph type="sldNum" sz="quarter" idx="12"/>
          </p:nvPr>
        </p:nvSpPr>
        <p:spPr>
          <a:xfrm>
            <a:off x="9448800" y="6492875"/>
            <a:ext cx="2743200" cy="365125"/>
          </a:xfrm>
        </p:spPr>
        <p:txBody>
          <a:bodyPr/>
          <a:lstStyle/>
          <a:p>
            <a:fld id="{4502FE09-E857-7245-8514-C1DD161F96F4}" type="slidenum">
              <a:rPr lang="en-US" smtClean="0"/>
              <a:t>4</a:t>
            </a:fld>
            <a:endParaRPr lang="en-US" dirty="0"/>
          </a:p>
        </p:txBody>
      </p:sp>
    </p:spTree>
    <p:extLst>
      <p:ext uri="{BB962C8B-B14F-4D97-AF65-F5344CB8AC3E}">
        <p14:creationId xmlns:p14="http://schemas.microsoft.com/office/powerpoint/2010/main" val="2061170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22A3D094-0C80-DD48-B7DA-FA3C888853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806" y="1199609"/>
            <a:ext cx="9955655" cy="5597190"/>
          </a:xfrm>
          <a:prstGeom prst="rect">
            <a:avLst/>
          </a:prstGeom>
        </p:spPr>
      </p:pic>
      <p:sp>
        <p:nvSpPr>
          <p:cNvPr id="2" name="Title 1">
            <a:extLst>
              <a:ext uri="{FF2B5EF4-FFF2-40B4-BE49-F238E27FC236}">
                <a16:creationId xmlns:a16="http://schemas.microsoft.com/office/drawing/2014/main" id="{953CE8F0-2156-A340-BE02-74A7CB87CFBE}"/>
              </a:ext>
            </a:extLst>
          </p:cNvPr>
          <p:cNvSpPr>
            <a:spLocks noGrp="1"/>
          </p:cNvSpPr>
          <p:nvPr>
            <p:ph type="title"/>
          </p:nvPr>
        </p:nvSpPr>
        <p:spPr>
          <a:xfrm>
            <a:off x="411225" y="139484"/>
            <a:ext cx="11671766" cy="1535705"/>
          </a:xfrm>
        </p:spPr>
        <p:txBody>
          <a:bodyPr>
            <a:noAutofit/>
          </a:bodyPr>
          <a:lstStyle/>
          <a:p>
            <a:r>
              <a:rPr lang="en-US" sz="3600" dirty="0">
                <a:solidFill>
                  <a:schemeClr val="accent6">
                    <a:lumMod val="50000"/>
                  </a:schemeClr>
                </a:solidFill>
              </a:rPr>
              <a:t>Time-series reveals repeated occurrence of faster deformation after major eruptions, followed by years of slower creep </a:t>
            </a:r>
          </a:p>
        </p:txBody>
      </p:sp>
      <p:sp>
        <p:nvSpPr>
          <p:cNvPr id="4" name="Right Brace 3">
            <a:extLst>
              <a:ext uri="{FF2B5EF4-FFF2-40B4-BE49-F238E27FC236}">
                <a16:creationId xmlns:a16="http://schemas.microsoft.com/office/drawing/2014/main" id="{DEF3AACE-AE4C-1A4A-81E8-7EC7FE2A4C45}"/>
              </a:ext>
            </a:extLst>
          </p:cNvPr>
          <p:cNvSpPr/>
          <p:nvPr/>
        </p:nvSpPr>
        <p:spPr>
          <a:xfrm rot="5400000">
            <a:off x="5427588" y="3706481"/>
            <a:ext cx="224724" cy="1471049"/>
          </a:xfrm>
          <a:prstGeom prst="rightBrace">
            <a:avLst/>
          </a:pr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6E6D42B4-2C03-8844-99C4-CC077849C233}"/>
              </a:ext>
            </a:extLst>
          </p:cNvPr>
          <p:cNvSpPr/>
          <p:nvPr/>
        </p:nvSpPr>
        <p:spPr>
          <a:xfrm rot="16200000">
            <a:off x="7667521" y="3412478"/>
            <a:ext cx="363455" cy="1659611"/>
          </a:xfrm>
          <a:prstGeom prst="rightBrace">
            <a:avLst/>
          </a:pr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6E07112D-57C7-4347-98E3-0E6118381070}"/>
              </a:ext>
            </a:extLst>
          </p:cNvPr>
          <p:cNvSpPr txBox="1"/>
          <p:nvPr/>
        </p:nvSpPr>
        <p:spPr>
          <a:xfrm>
            <a:off x="4758917" y="4671532"/>
            <a:ext cx="1387367" cy="646331"/>
          </a:xfrm>
          <a:prstGeom prst="rect">
            <a:avLst/>
          </a:prstGeom>
          <a:noFill/>
        </p:spPr>
        <p:txBody>
          <a:bodyPr wrap="none" rtlCol="0">
            <a:spAutoFit/>
          </a:bodyPr>
          <a:lstStyle/>
          <a:p>
            <a:pPr algn="ctr"/>
            <a:r>
              <a:rPr lang="en-US" dirty="0">
                <a:solidFill>
                  <a:srgbClr val="7030A0"/>
                </a:solidFill>
              </a:rPr>
              <a:t>2011-2013 </a:t>
            </a:r>
          </a:p>
          <a:p>
            <a:pPr algn="ctr"/>
            <a:r>
              <a:rPr lang="en-US" dirty="0">
                <a:solidFill>
                  <a:srgbClr val="7030A0"/>
                </a:solidFill>
              </a:rPr>
              <a:t>slower creep</a:t>
            </a:r>
          </a:p>
        </p:txBody>
      </p:sp>
      <p:sp>
        <p:nvSpPr>
          <p:cNvPr id="20" name="Rectangle 19">
            <a:extLst>
              <a:ext uri="{FF2B5EF4-FFF2-40B4-BE49-F238E27FC236}">
                <a16:creationId xmlns:a16="http://schemas.microsoft.com/office/drawing/2014/main" id="{DF34B282-9EB8-704A-A23A-6DEB67DD81E7}"/>
              </a:ext>
            </a:extLst>
          </p:cNvPr>
          <p:cNvSpPr/>
          <p:nvPr/>
        </p:nvSpPr>
        <p:spPr>
          <a:xfrm>
            <a:off x="6789449" y="3835472"/>
            <a:ext cx="1224366" cy="32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C32EE6B-02B4-154B-B90F-3EDB9CEC7D62}"/>
              </a:ext>
            </a:extLst>
          </p:cNvPr>
          <p:cNvSpPr/>
          <p:nvPr/>
        </p:nvSpPr>
        <p:spPr>
          <a:xfrm>
            <a:off x="4479010" y="2014780"/>
            <a:ext cx="1224366" cy="32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D321FCB-17FD-FC46-B160-11F8155A3C65}"/>
              </a:ext>
            </a:extLst>
          </p:cNvPr>
          <p:cNvSpPr/>
          <p:nvPr/>
        </p:nvSpPr>
        <p:spPr>
          <a:xfrm>
            <a:off x="6369803" y="3220700"/>
            <a:ext cx="542442" cy="2265700"/>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A6A5164-A43E-4447-B00F-63F66EC1C9CB}"/>
              </a:ext>
            </a:extLst>
          </p:cNvPr>
          <p:cNvSpPr/>
          <p:nvPr/>
        </p:nvSpPr>
        <p:spPr>
          <a:xfrm>
            <a:off x="4076054" y="1487837"/>
            <a:ext cx="650929" cy="1732863"/>
          </a:xfrm>
          <a:prstGeom prst="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334B177-AF26-E240-A5B4-C414C3245B3D}"/>
              </a:ext>
            </a:extLst>
          </p:cNvPr>
          <p:cNvSpPr txBox="1"/>
          <p:nvPr/>
        </p:nvSpPr>
        <p:spPr>
          <a:xfrm>
            <a:off x="7150203" y="3358442"/>
            <a:ext cx="1387367" cy="646331"/>
          </a:xfrm>
          <a:prstGeom prst="rect">
            <a:avLst/>
          </a:prstGeom>
          <a:noFill/>
        </p:spPr>
        <p:txBody>
          <a:bodyPr wrap="none" rtlCol="0">
            <a:spAutoFit/>
          </a:bodyPr>
          <a:lstStyle/>
          <a:p>
            <a:pPr algn="ctr"/>
            <a:r>
              <a:rPr lang="en-US" dirty="0">
                <a:solidFill>
                  <a:srgbClr val="7030A0"/>
                </a:solidFill>
              </a:rPr>
              <a:t>2015-2018 </a:t>
            </a:r>
          </a:p>
          <a:p>
            <a:pPr algn="ctr"/>
            <a:r>
              <a:rPr lang="en-US" dirty="0">
                <a:solidFill>
                  <a:srgbClr val="7030A0"/>
                </a:solidFill>
              </a:rPr>
              <a:t>slower creep</a:t>
            </a:r>
          </a:p>
        </p:txBody>
      </p:sp>
      <p:sp>
        <p:nvSpPr>
          <p:cNvPr id="21" name="Rectangle 20">
            <a:extLst>
              <a:ext uri="{FF2B5EF4-FFF2-40B4-BE49-F238E27FC236}">
                <a16:creationId xmlns:a16="http://schemas.microsoft.com/office/drawing/2014/main" id="{8C6CA22D-95A6-824E-A6F8-9AF00B89C65B}"/>
              </a:ext>
            </a:extLst>
          </p:cNvPr>
          <p:cNvSpPr/>
          <p:nvPr/>
        </p:nvSpPr>
        <p:spPr>
          <a:xfrm>
            <a:off x="9513401" y="4391356"/>
            <a:ext cx="1224366" cy="32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E2A98FD-EBBD-DA46-975A-396FA4DF7FB2}"/>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
        <p:nvSpPr>
          <p:cNvPr id="5" name="Slide Number Placeholder 4">
            <a:extLst>
              <a:ext uri="{FF2B5EF4-FFF2-40B4-BE49-F238E27FC236}">
                <a16:creationId xmlns:a16="http://schemas.microsoft.com/office/drawing/2014/main" id="{B78F59AB-B5C5-A149-B8AE-D17CEFD21AC0}"/>
              </a:ext>
            </a:extLst>
          </p:cNvPr>
          <p:cNvSpPr>
            <a:spLocks noGrp="1"/>
          </p:cNvSpPr>
          <p:nvPr>
            <p:ph type="sldNum" sz="quarter" idx="12"/>
          </p:nvPr>
        </p:nvSpPr>
        <p:spPr>
          <a:xfrm>
            <a:off x="9448800" y="6492875"/>
            <a:ext cx="2743200" cy="365125"/>
          </a:xfrm>
        </p:spPr>
        <p:txBody>
          <a:bodyPr/>
          <a:lstStyle/>
          <a:p>
            <a:r>
              <a:rPr lang="en-US" dirty="0"/>
              <a:t>4</a:t>
            </a:r>
          </a:p>
        </p:txBody>
      </p:sp>
    </p:spTree>
    <p:extLst>
      <p:ext uri="{BB962C8B-B14F-4D97-AF65-F5344CB8AC3E}">
        <p14:creationId xmlns:p14="http://schemas.microsoft.com/office/powerpoint/2010/main" val="66953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4E79-4BDB-D844-B031-E8226D3EA2AB}"/>
              </a:ext>
            </a:extLst>
          </p:cNvPr>
          <p:cNvSpPr>
            <a:spLocks noGrp="1"/>
          </p:cNvSpPr>
          <p:nvPr>
            <p:ph type="title"/>
          </p:nvPr>
        </p:nvSpPr>
        <p:spPr>
          <a:xfrm>
            <a:off x="848216" y="239001"/>
            <a:ext cx="10515600" cy="1325563"/>
          </a:xfrm>
        </p:spPr>
        <p:txBody>
          <a:bodyPr/>
          <a:lstStyle/>
          <a:p>
            <a:r>
              <a:rPr lang="en-US" dirty="0">
                <a:solidFill>
                  <a:schemeClr val="accent6">
                    <a:lumMod val="50000"/>
                  </a:schemeClr>
                </a:solidFill>
              </a:rPr>
              <a:t>Lava flow maps show longest recent flows sourced from NNW-SSE oriented vents</a:t>
            </a:r>
          </a:p>
        </p:txBody>
      </p:sp>
      <p:sp>
        <p:nvSpPr>
          <p:cNvPr id="6" name="TextBox 5">
            <a:extLst>
              <a:ext uri="{FF2B5EF4-FFF2-40B4-BE49-F238E27FC236}">
                <a16:creationId xmlns:a16="http://schemas.microsoft.com/office/drawing/2014/main" id="{0ADE6E32-4F21-304E-AC82-1168BF1C6392}"/>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pic>
        <p:nvPicPr>
          <p:cNvPr id="8" name="Content Placeholder 7">
            <a:extLst>
              <a:ext uri="{FF2B5EF4-FFF2-40B4-BE49-F238E27FC236}">
                <a16:creationId xmlns:a16="http://schemas.microsoft.com/office/drawing/2014/main" id="{5633B849-6B32-9146-8CF4-5DC22D49409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5798" y="1780713"/>
            <a:ext cx="11720436" cy="4587507"/>
          </a:xfrm>
        </p:spPr>
      </p:pic>
      <p:sp>
        <p:nvSpPr>
          <p:cNvPr id="3" name="Rectangle 2">
            <a:extLst>
              <a:ext uri="{FF2B5EF4-FFF2-40B4-BE49-F238E27FC236}">
                <a16:creationId xmlns:a16="http://schemas.microsoft.com/office/drawing/2014/main" id="{20827C70-4D5A-5F47-83DC-A900DE83BF30}"/>
              </a:ext>
            </a:extLst>
          </p:cNvPr>
          <p:cNvSpPr/>
          <p:nvPr/>
        </p:nvSpPr>
        <p:spPr>
          <a:xfrm>
            <a:off x="4181707" y="1564564"/>
            <a:ext cx="6434254" cy="4893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881B35-0E20-7A4A-865E-2B51B8B3F7AA}"/>
              </a:ext>
            </a:extLst>
          </p:cNvPr>
          <p:cNvSpPr/>
          <p:nvPr/>
        </p:nvSpPr>
        <p:spPr>
          <a:xfrm>
            <a:off x="10236171" y="1564563"/>
            <a:ext cx="1802781" cy="321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8125F968-878F-F840-8A78-EA015B506957}"/>
              </a:ext>
            </a:extLst>
          </p:cNvPr>
          <p:cNvSpPr>
            <a:spLocks noGrp="1"/>
          </p:cNvSpPr>
          <p:nvPr>
            <p:ph type="sldNum" sz="quarter" idx="12"/>
          </p:nvPr>
        </p:nvSpPr>
        <p:spPr>
          <a:xfrm>
            <a:off x="9448800" y="6487584"/>
            <a:ext cx="2743200" cy="365125"/>
          </a:xfrm>
        </p:spPr>
        <p:txBody>
          <a:bodyPr/>
          <a:lstStyle/>
          <a:p>
            <a:r>
              <a:rPr lang="en-US" dirty="0"/>
              <a:t>5</a:t>
            </a:r>
          </a:p>
        </p:txBody>
      </p:sp>
    </p:spTree>
    <p:extLst>
      <p:ext uri="{BB962C8B-B14F-4D97-AF65-F5344CB8AC3E}">
        <p14:creationId xmlns:p14="http://schemas.microsoft.com/office/powerpoint/2010/main" val="282804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4E79-4BDB-D844-B031-E8226D3EA2AB}"/>
              </a:ext>
            </a:extLst>
          </p:cNvPr>
          <p:cNvSpPr>
            <a:spLocks noGrp="1"/>
          </p:cNvSpPr>
          <p:nvPr>
            <p:ph type="title"/>
          </p:nvPr>
        </p:nvSpPr>
        <p:spPr>
          <a:xfrm>
            <a:off x="848216" y="239001"/>
            <a:ext cx="10515600" cy="1325563"/>
          </a:xfrm>
        </p:spPr>
        <p:txBody>
          <a:bodyPr/>
          <a:lstStyle/>
          <a:p>
            <a:r>
              <a:rPr lang="en-US" dirty="0">
                <a:solidFill>
                  <a:schemeClr val="accent6">
                    <a:lumMod val="50000"/>
                  </a:schemeClr>
                </a:solidFill>
              </a:rPr>
              <a:t>Lava flow maps show longest recent flows sourced from NNW-SSE oriented vents</a:t>
            </a:r>
          </a:p>
        </p:txBody>
      </p:sp>
      <p:sp>
        <p:nvSpPr>
          <p:cNvPr id="6" name="TextBox 5">
            <a:extLst>
              <a:ext uri="{FF2B5EF4-FFF2-40B4-BE49-F238E27FC236}">
                <a16:creationId xmlns:a16="http://schemas.microsoft.com/office/drawing/2014/main" id="{0ADE6E32-4F21-304E-AC82-1168BF1C6392}"/>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pic>
        <p:nvPicPr>
          <p:cNvPr id="8" name="Content Placeholder 7">
            <a:extLst>
              <a:ext uri="{FF2B5EF4-FFF2-40B4-BE49-F238E27FC236}">
                <a16:creationId xmlns:a16="http://schemas.microsoft.com/office/drawing/2014/main" id="{5633B849-6B32-9146-8CF4-5DC22D49409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5798" y="1780713"/>
            <a:ext cx="11720436" cy="4587507"/>
          </a:xfrm>
        </p:spPr>
      </p:pic>
      <p:sp>
        <p:nvSpPr>
          <p:cNvPr id="5" name="Rectangle 4">
            <a:extLst>
              <a:ext uri="{FF2B5EF4-FFF2-40B4-BE49-F238E27FC236}">
                <a16:creationId xmlns:a16="http://schemas.microsoft.com/office/drawing/2014/main" id="{8FADC1C3-2A3C-7945-9CD0-0A03B73095FD}"/>
              </a:ext>
            </a:extLst>
          </p:cNvPr>
          <p:cNvSpPr/>
          <p:nvPr/>
        </p:nvSpPr>
        <p:spPr>
          <a:xfrm>
            <a:off x="8084633" y="1564564"/>
            <a:ext cx="2531327" cy="4893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9D0AA5-2B7B-344B-981A-453C72F4A4EC}"/>
              </a:ext>
            </a:extLst>
          </p:cNvPr>
          <p:cNvSpPr/>
          <p:nvPr/>
        </p:nvSpPr>
        <p:spPr>
          <a:xfrm>
            <a:off x="10169912" y="1564563"/>
            <a:ext cx="1869040" cy="321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A2FD10A-2BE8-9C4E-BF7F-1C28EDB6CBB5}"/>
              </a:ext>
            </a:extLst>
          </p:cNvPr>
          <p:cNvSpPr>
            <a:spLocks noGrp="1"/>
          </p:cNvSpPr>
          <p:nvPr>
            <p:ph type="sldNum" sz="quarter" idx="12"/>
          </p:nvPr>
        </p:nvSpPr>
        <p:spPr>
          <a:xfrm>
            <a:off x="9448800" y="6494491"/>
            <a:ext cx="2743200" cy="365125"/>
          </a:xfrm>
        </p:spPr>
        <p:txBody>
          <a:bodyPr/>
          <a:lstStyle/>
          <a:p>
            <a:r>
              <a:rPr lang="en-US" dirty="0"/>
              <a:t>5</a:t>
            </a:r>
          </a:p>
        </p:txBody>
      </p:sp>
    </p:spTree>
    <p:extLst>
      <p:ext uri="{BB962C8B-B14F-4D97-AF65-F5344CB8AC3E}">
        <p14:creationId xmlns:p14="http://schemas.microsoft.com/office/powerpoint/2010/main" val="2654178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4E79-4BDB-D844-B031-E8226D3EA2AB}"/>
              </a:ext>
            </a:extLst>
          </p:cNvPr>
          <p:cNvSpPr>
            <a:spLocks noGrp="1"/>
          </p:cNvSpPr>
          <p:nvPr>
            <p:ph type="title"/>
          </p:nvPr>
        </p:nvSpPr>
        <p:spPr>
          <a:xfrm>
            <a:off x="848216" y="239001"/>
            <a:ext cx="10515600" cy="1325563"/>
          </a:xfrm>
        </p:spPr>
        <p:txBody>
          <a:bodyPr/>
          <a:lstStyle/>
          <a:p>
            <a:r>
              <a:rPr lang="en-US" dirty="0">
                <a:solidFill>
                  <a:schemeClr val="accent6">
                    <a:lumMod val="50000"/>
                  </a:schemeClr>
                </a:solidFill>
              </a:rPr>
              <a:t>Lava flow maps show longest recent flows sourced from NNW-SSE oriented vents</a:t>
            </a:r>
          </a:p>
        </p:txBody>
      </p:sp>
      <p:sp>
        <p:nvSpPr>
          <p:cNvPr id="6" name="TextBox 5">
            <a:extLst>
              <a:ext uri="{FF2B5EF4-FFF2-40B4-BE49-F238E27FC236}">
                <a16:creationId xmlns:a16="http://schemas.microsoft.com/office/drawing/2014/main" id="{0ADE6E32-4F21-304E-AC82-1168BF1C6392}"/>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pic>
        <p:nvPicPr>
          <p:cNvPr id="8" name="Content Placeholder 7">
            <a:extLst>
              <a:ext uri="{FF2B5EF4-FFF2-40B4-BE49-F238E27FC236}">
                <a16:creationId xmlns:a16="http://schemas.microsoft.com/office/drawing/2014/main" id="{5633B849-6B32-9146-8CF4-5DC22D49409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5798" y="1780713"/>
            <a:ext cx="11720436" cy="4587507"/>
          </a:xfrm>
        </p:spPr>
      </p:pic>
      <p:sp>
        <p:nvSpPr>
          <p:cNvPr id="4" name="Slide Number Placeholder 3">
            <a:extLst>
              <a:ext uri="{FF2B5EF4-FFF2-40B4-BE49-F238E27FC236}">
                <a16:creationId xmlns:a16="http://schemas.microsoft.com/office/drawing/2014/main" id="{F7E64454-661C-1041-8D4A-8A50FE10C715}"/>
              </a:ext>
            </a:extLst>
          </p:cNvPr>
          <p:cNvSpPr>
            <a:spLocks noGrp="1"/>
          </p:cNvSpPr>
          <p:nvPr>
            <p:ph type="sldNum" sz="quarter" idx="12"/>
          </p:nvPr>
        </p:nvSpPr>
        <p:spPr>
          <a:xfrm>
            <a:off x="9448800" y="6492875"/>
            <a:ext cx="2743200" cy="365125"/>
          </a:xfrm>
        </p:spPr>
        <p:txBody>
          <a:bodyPr/>
          <a:lstStyle/>
          <a:p>
            <a:r>
              <a:rPr lang="en-US" dirty="0"/>
              <a:t>5</a:t>
            </a:r>
          </a:p>
        </p:txBody>
      </p:sp>
    </p:spTree>
    <p:extLst>
      <p:ext uri="{BB962C8B-B14F-4D97-AF65-F5344CB8AC3E}">
        <p14:creationId xmlns:p14="http://schemas.microsoft.com/office/powerpoint/2010/main" val="2101946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9178-DACA-2B4B-8C0B-00419B326B3B}"/>
              </a:ext>
            </a:extLst>
          </p:cNvPr>
          <p:cNvSpPr>
            <a:spLocks noGrp="1"/>
          </p:cNvSpPr>
          <p:nvPr>
            <p:ph type="title"/>
          </p:nvPr>
        </p:nvSpPr>
        <p:spPr/>
        <p:txBody>
          <a:bodyPr/>
          <a:lstStyle/>
          <a:p>
            <a:r>
              <a:rPr lang="en-US" dirty="0">
                <a:solidFill>
                  <a:schemeClr val="accent6">
                    <a:lumMod val="50000"/>
                  </a:schemeClr>
                </a:solidFill>
              </a:rPr>
              <a:t>Possible scenarios of volcanic activity and flank creep interactions at Pacaya</a:t>
            </a:r>
            <a:r>
              <a:rPr lang="en-US" dirty="0">
                <a:solidFill>
                  <a:schemeClr val="accent6">
                    <a:lumMod val="50000"/>
                  </a:schemeClr>
                </a:solidFill>
                <a:effectLst/>
              </a:rPr>
              <a:t> </a:t>
            </a:r>
            <a:endParaRPr lang="en-US" dirty="0">
              <a:solidFill>
                <a:schemeClr val="accent6">
                  <a:lumMod val="50000"/>
                </a:schemeClr>
              </a:solidFill>
            </a:endParaRPr>
          </a:p>
        </p:txBody>
      </p:sp>
      <p:pic>
        <p:nvPicPr>
          <p:cNvPr id="5" name="Content Placeholder 4">
            <a:extLst>
              <a:ext uri="{FF2B5EF4-FFF2-40B4-BE49-F238E27FC236}">
                <a16:creationId xmlns:a16="http://schemas.microsoft.com/office/drawing/2014/main" id="{CB81F0BD-94C8-344D-8EA3-FD6A13BF271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3907" y="2119746"/>
            <a:ext cx="11758420" cy="4337844"/>
          </a:xfrm>
        </p:spPr>
      </p:pic>
      <p:sp>
        <p:nvSpPr>
          <p:cNvPr id="7" name="Rectangle 6">
            <a:extLst>
              <a:ext uri="{FF2B5EF4-FFF2-40B4-BE49-F238E27FC236}">
                <a16:creationId xmlns:a16="http://schemas.microsoft.com/office/drawing/2014/main" id="{D4011E27-C54A-7149-B501-CC4C0FF0E69F}"/>
              </a:ext>
            </a:extLst>
          </p:cNvPr>
          <p:cNvSpPr/>
          <p:nvPr/>
        </p:nvSpPr>
        <p:spPr>
          <a:xfrm>
            <a:off x="6745643" y="4512670"/>
            <a:ext cx="5062044" cy="189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4BE2BB-7A4B-504B-AC37-D1CDC9A387FB}"/>
              </a:ext>
            </a:extLst>
          </p:cNvPr>
          <p:cNvSpPr/>
          <p:nvPr/>
        </p:nvSpPr>
        <p:spPr>
          <a:xfrm>
            <a:off x="6745643" y="2446657"/>
            <a:ext cx="5062044" cy="189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FC3E820-3B8D-0845-B419-C54C51D6E292}"/>
              </a:ext>
            </a:extLst>
          </p:cNvPr>
          <p:cNvSpPr/>
          <p:nvPr/>
        </p:nvSpPr>
        <p:spPr>
          <a:xfrm>
            <a:off x="1515011" y="4495497"/>
            <a:ext cx="5062044" cy="189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35959F7-435C-BC4A-882B-8AD43C2CBE7F}"/>
              </a:ext>
            </a:extLst>
          </p:cNvPr>
          <p:cNvSpPr/>
          <p:nvPr/>
        </p:nvSpPr>
        <p:spPr>
          <a:xfrm>
            <a:off x="1470991" y="2395331"/>
            <a:ext cx="5135881" cy="19672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4706A3-F5C0-0A46-8672-07A5FFCAE0C5}"/>
              </a:ext>
            </a:extLst>
          </p:cNvPr>
          <p:cNvSpPr/>
          <p:nvPr/>
        </p:nvSpPr>
        <p:spPr>
          <a:xfrm>
            <a:off x="0" y="4862945"/>
            <a:ext cx="1460371" cy="171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CA9378-4201-944D-83F7-B6C07CA1ED11}"/>
              </a:ext>
            </a:extLst>
          </p:cNvPr>
          <p:cNvSpPr/>
          <p:nvPr/>
        </p:nvSpPr>
        <p:spPr>
          <a:xfrm>
            <a:off x="8021781" y="1860620"/>
            <a:ext cx="3023905" cy="50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702F086-4180-1A4E-8A94-48FFD282A65E}"/>
              </a:ext>
            </a:extLst>
          </p:cNvPr>
          <p:cNvSpPr txBox="1"/>
          <p:nvPr/>
        </p:nvSpPr>
        <p:spPr>
          <a:xfrm>
            <a:off x="7843887" y="6458245"/>
            <a:ext cx="3852401" cy="338554"/>
          </a:xfrm>
          <a:prstGeom prst="rect">
            <a:avLst/>
          </a:prstGeom>
          <a:noFill/>
        </p:spPr>
        <p:txBody>
          <a:bodyPr wrap="none" rtlCol="0">
            <a:spAutoFit/>
          </a:bodyPr>
          <a:lstStyle/>
          <a:p>
            <a:r>
              <a:rPr lang="en-US" sz="1600" i="1" dirty="0"/>
              <a:t>Gonzalez-Santana et al. (in review, Bull Volc)</a:t>
            </a:r>
          </a:p>
        </p:txBody>
      </p:sp>
      <p:sp>
        <p:nvSpPr>
          <p:cNvPr id="3" name="TextBox 2">
            <a:extLst>
              <a:ext uri="{FF2B5EF4-FFF2-40B4-BE49-F238E27FC236}">
                <a16:creationId xmlns:a16="http://schemas.microsoft.com/office/drawing/2014/main" id="{86A3AA54-4A0A-E241-9307-1216AA5A7179}"/>
              </a:ext>
            </a:extLst>
          </p:cNvPr>
          <p:cNvSpPr txBox="1"/>
          <p:nvPr/>
        </p:nvSpPr>
        <p:spPr>
          <a:xfrm>
            <a:off x="1629314" y="2957513"/>
            <a:ext cx="1191352" cy="646331"/>
          </a:xfrm>
          <a:prstGeom prst="rect">
            <a:avLst/>
          </a:prstGeom>
          <a:noFill/>
          <a:ln>
            <a:solidFill>
              <a:schemeClr val="accent6"/>
            </a:solidFill>
          </a:ln>
        </p:spPr>
        <p:txBody>
          <a:bodyPr wrap="none" rtlCol="0">
            <a:spAutoFit/>
          </a:bodyPr>
          <a:lstStyle/>
          <a:p>
            <a:r>
              <a:rPr lang="en-US" dirty="0"/>
              <a:t>2007-2009</a:t>
            </a:r>
          </a:p>
          <a:p>
            <a:r>
              <a:rPr lang="en-US" dirty="0"/>
              <a:t>2018-2020</a:t>
            </a:r>
          </a:p>
        </p:txBody>
      </p:sp>
      <p:sp>
        <p:nvSpPr>
          <p:cNvPr id="6" name="Slide Number Placeholder 5">
            <a:extLst>
              <a:ext uri="{FF2B5EF4-FFF2-40B4-BE49-F238E27FC236}">
                <a16:creationId xmlns:a16="http://schemas.microsoft.com/office/drawing/2014/main" id="{2A3CD17F-3141-9548-813B-1ADE1DB2060A}"/>
              </a:ext>
            </a:extLst>
          </p:cNvPr>
          <p:cNvSpPr>
            <a:spLocks noGrp="1"/>
          </p:cNvSpPr>
          <p:nvPr>
            <p:ph type="sldNum" sz="quarter" idx="12"/>
          </p:nvPr>
        </p:nvSpPr>
        <p:spPr>
          <a:xfrm>
            <a:off x="9458632" y="6501109"/>
            <a:ext cx="2743200" cy="365125"/>
          </a:xfrm>
        </p:spPr>
        <p:txBody>
          <a:bodyPr/>
          <a:lstStyle/>
          <a:p>
            <a:r>
              <a:rPr lang="en-US" dirty="0"/>
              <a:t>6</a:t>
            </a:r>
          </a:p>
        </p:txBody>
      </p:sp>
    </p:spTree>
    <p:extLst>
      <p:ext uri="{BB962C8B-B14F-4D97-AF65-F5344CB8AC3E}">
        <p14:creationId xmlns:p14="http://schemas.microsoft.com/office/powerpoint/2010/main" val="3082506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3512</TotalTime>
  <Words>1306</Words>
  <Application>Microsoft Macintosh PowerPoint</Application>
  <PresentationFormat>Widescreen</PresentationFormat>
  <Paragraphs>128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A conceptual model for the initiation of flank creep at Pacaya Volcano, Guatemala</vt:lpstr>
      <vt:lpstr>How does flank creep behavior relate to eruptive activity at Pacaya?</vt:lpstr>
      <vt:lpstr>Time-series reveals repeated occurrence of faster deformation after major eruptions, followed by years of slower creep </vt:lpstr>
      <vt:lpstr>Time-series reveals repeated occurrence of faster deformation after major eruptions, followed by years of slower creep </vt:lpstr>
      <vt:lpstr>Time-series reveals repeated occurrence of faster deformation after major eruptions, followed by years of slower creep </vt:lpstr>
      <vt:lpstr>Lava flow maps show longest recent flows sourced from NNW-SSE oriented vents</vt:lpstr>
      <vt:lpstr>Lava flow maps show longest recent flows sourced from NNW-SSE oriented vents</vt:lpstr>
      <vt:lpstr>Lava flow maps show longest recent flows sourced from NNW-SSE oriented vents</vt:lpstr>
      <vt:lpstr>Possible scenarios of volcanic activity and flank creep interactions at Pacaya </vt:lpstr>
      <vt:lpstr>Possible scenarios of volcanic activity and flank creep interactions at Pacaya </vt:lpstr>
      <vt:lpstr>Possible scenarios of volcanic activity and flank creep interactions at Pacaya </vt:lpstr>
      <vt:lpstr>Possible scenarios of volcanic activity and flank creep interactions at Pacaya </vt:lpstr>
      <vt:lpstr>Subtle differences between scenarios -&gt; challenge forecasting flank instability related hazards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Gonzalez Santana, Judit Maria</dc:creator>
  <cp:lastModifiedBy>Gonzalez Santana, Judit Maria</cp:lastModifiedBy>
  <cp:revision>73</cp:revision>
  <cp:lastPrinted>2022-05-22T12:08:54Z</cp:lastPrinted>
  <dcterms:created xsi:type="dcterms:W3CDTF">2021-12-04T18:54:12Z</dcterms:created>
  <dcterms:modified xsi:type="dcterms:W3CDTF">2022-05-24T08:43:46Z</dcterms:modified>
</cp:coreProperties>
</file>