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3">
  <p:sldMasterIdLst>
    <p:sldMasterId id="2147483663" r:id="rId1"/>
  </p:sldMasterIdLst>
  <p:notesMasterIdLst>
    <p:notesMasterId r:id="rId13"/>
  </p:notesMasterIdLst>
  <p:sldIdLst>
    <p:sldId id="400" r:id="rId2"/>
    <p:sldId id="490" r:id="rId3"/>
    <p:sldId id="491" r:id="rId4"/>
    <p:sldId id="494" r:id="rId5"/>
    <p:sldId id="497" r:id="rId6"/>
    <p:sldId id="492" r:id="rId7"/>
    <p:sldId id="486" r:id="rId8"/>
    <p:sldId id="495" r:id="rId9"/>
    <p:sldId id="488" r:id="rId10"/>
    <p:sldId id="498" r:id="rId11"/>
    <p:sldId id="431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gAeW7z+h4SYuOLJyX7IUiUMGQ9N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ja van Meerveld" initials="IvM" lastIdx="7" clrIdx="0">
    <p:extLst>
      <p:ext uri="{19B8F6BF-5375-455C-9EA6-DF929625EA0E}">
        <p15:presenceInfo xmlns:p15="http://schemas.microsoft.com/office/powerpoint/2012/main" userId="S-1-5-21-779717979-6886048-2586669309-1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7F4"/>
    <a:srgbClr val="3F6489"/>
    <a:srgbClr val="A59E8C"/>
    <a:srgbClr val="D7CEB2"/>
    <a:srgbClr val="93A8AC"/>
    <a:srgbClr val="4C5760"/>
    <a:srgbClr val="66635B"/>
    <a:srgbClr val="EEEEEE"/>
    <a:srgbClr val="000000"/>
    <a:srgbClr val="D4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4" autoAdjust="0"/>
    <p:restoredTop sz="87500" autoAdjust="0"/>
  </p:normalViewPr>
  <p:slideViewPr>
    <p:cSldViewPr snapToGrid="0">
      <p:cViewPr varScale="1">
        <p:scale>
          <a:sx n="59" d="100"/>
          <a:sy n="59" d="100"/>
        </p:scale>
        <p:origin x="948" y="56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78" Type="http://customschemas.google.com/relationships/presentationmetadata" Target="meta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WQ_indicator!$J$23</c:f>
              <c:strCache>
                <c:ptCount val="1"/>
                <c:pt idx="0">
                  <c:v>Not important</c:v>
                </c:pt>
              </c:strCache>
            </c:strRef>
          </c:tx>
          <c:spPr>
            <a:solidFill>
              <a:srgbClr val="A59E8C"/>
            </a:solidFill>
            <a:ln>
              <a:noFill/>
            </a:ln>
            <a:effectLst/>
          </c:spPr>
          <c:invertIfNegative val="0"/>
          <c:cat>
            <c:strRef>
              <c:f>WQ_indicator!$I$24:$I$29</c:f>
              <c:strCache>
                <c:ptCount val="6"/>
                <c:pt idx="0">
                  <c:v>Clarity</c:v>
                </c:pt>
                <c:pt idx="1">
                  <c:v>Color</c:v>
                </c:pt>
                <c:pt idx="2">
                  <c:v>Floating substances</c:v>
                </c:pt>
                <c:pt idx="3">
                  <c:v>Odor</c:v>
                </c:pt>
                <c:pt idx="4">
                  <c:v>Nutrients</c:v>
                </c:pt>
                <c:pt idx="5">
                  <c:v>Pathogens</c:v>
                </c:pt>
              </c:strCache>
            </c:strRef>
          </c:cat>
          <c:val>
            <c:numRef>
              <c:f>WQ_indicator!$J$24:$J$29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0-4AA8-A440-DC81E0607EDC}"/>
            </c:ext>
          </c:extLst>
        </c:ser>
        <c:ser>
          <c:idx val="1"/>
          <c:order val="1"/>
          <c:tx>
            <c:strRef>
              <c:f>WQ_indicator!$K$23</c:f>
              <c:strCache>
                <c:ptCount val="1"/>
              </c:strCache>
            </c:strRef>
          </c:tx>
          <c:spPr>
            <a:solidFill>
              <a:srgbClr val="D7CEB2"/>
            </a:solidFill>
            <a:ln>
              <a:noFill/>
            </a:ln>
            <a:effectLst/>
          </c:spPr>
          <c:invertIfNegative val="0"/>
          <c:cat>
            <c:strRef>
              <c:f>WQ_indicator!$I$24:$I$29</c:f>
              <c:strCache>
                <c:ptCount val="6"/>
                <c:pt idx="0">
                  <c:v>Clarity</c:v>
                </c:pt>
                <c:pt idx="1">
                  <c:v>Color</c:v>
                </c:pt>
                <c:pt idx="2">
                  <c:v>Floating substances</c:v>
                </c:pt>
                <c:pt idx="3">
                  <c:v>Odor</c:v>
                </c:pt>
                <c:pt idx="4">
                  <c:v>Nutrients</c:v>
                </c:pt>
                <c:pt idx="5">
                  <c:v>Pathogens</c:v>
                </c:pt>
              </c:strCache>
            </c:strRef>
          </c:cat>
          <c:val>
            <c:numRef>
              <c:f>WQ_indicator!$K$24:$K$29</c:f>
              <c:numCache>
                <c:formatCode>General</c:formatCode>
                <c:ptCount val="6"/>
                <c:pt idx="0">
                  <c:v>5</c:v>
                </c:pt>
                <c:pt idx="1">
                  <c:v>8</c:v>
                </c:pt>
                <c:pt idx="2">
                  <c:v>1</c:v>
                </c:pt>
                <c:pt idx="3">
                  <c:v>3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0-4AA8-A440-DC81E0607EDC}"/>
            </c:ext>
          </c:extLst>
        </c:ser>
        <c:ser>
          <c:idx val="2"/>
          <c:order val="2"/>
          <c:tx>
            <c:strRef>
              <c:f>WQ_indicator!$L$23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WQ_indicator!$I$24:$I$29</c:f>
              <c:strCache>
                <c:ptCount val="6"/>
                <c:pt idx="0">
                  <c:v>Clarity</c:v>
                </c:pt>
                <c:pt idx="1">
                  <c:v>Color</c:v>
                </c:pt>
                <c:pt idx="2">
                  <c:v>Floating substances</c:v>
                </c:pt>
                <c:pt idx="3">
                  <c:v>Odor</c:v>
                </c:pt>
                <c:pt idx="4">
                  <c:v>Nutrients</c:v>
                </c:pt>
                <c:pt idx="5">
                  <c:v>Pathogens</c:v>
                </c:pt>
              </c:strCache>
            </c:strRef>
          </c:cat>
          <c:val>
            <c:numRef>
              <c:f>WQ_indicator!$L$24:$L$29</c:f>
              <c:numCache>
                <c:formatCode>General</c:formatCode>
                <c:ptCount val="6"/>
                <c:pt idx="0">
                  <c:v>13</c:v>
                </c:pt>
                <c:pt idx="1">
                  <c:v>17</c:v>
                </c:pt>
                <c:pt idx="2">
                  <c:v>4</c:v>
                </c:pt>
                <c:pt idx="3">
                  <c:v>12</c:v>
                </c:pt>
                <c:pt idx="4">
                  <c:v>17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60-4AA8-A440-DC81E0607EDC}"/>
            </c:ext>
          </c:extLst>
        </c:ser>
        <c:ser>
          <c:idx val="3"/>
          <c:order val="3"/>
          <c:tx>
            <c:strRef>
              <c:f>WQ_indicator!$M$23</c:f>
              <c:strCache>
                <c:ptCount val="1"/>
              </c:strCache>
            </c:strRef>
          </c:tx>
          <c:spPr>
            <a:solidFill>
              <a:srgbClr val="93A8AC"/>
            </a:solidFill>
            <a:ln>
              <a:noFill/>
            </a:ln>
            <a:effectLst/>
          </c:spPr>
          <c:invertIfNegative val="0"/>
          <c:cat>
            <c:strRef>
              <c:f>WQ_indicator!$I$24:$I$29</c:f>
              <c:strCache>
                <c:ptCount val="6"/>
                <c:pt idx="0">
                  <c:v>Clarity</c:v>
                </c:pt>
                <c:pt idx="1">
                  <c:v>Color</c:v>
                </c:pt>
                <c:pt idx="2">
                  <c:v>Floating substances</c:v>
                </c:pt>
                <c:pt idx="3">
                  <c:v>Odor</c:v>
                </c:pt>
                <c:pt idx="4">
                  <c:v>Nutrients</c:v>
                </c:pt>
                <c:pt idx="5">
                  <c:v>Pathogens</c:v>
                </c:pt>
              </c:strCache>
            </c:strRef>
          </c:cat>
          <c:val>
            <c:numRef>
              <c:f>WQ_indicator!$M$24:$M$29</c:f>
              <c:numCache>
                <c:formatCode>General</c:formatCode>
                <c:ptCount val="6"/>
                <c:pt idx="0">
                  <c:v>32</c:v>
                </c:pt>
                <c:pt idx="1">
                  <c:v>32</c:v>
                </c:pt>
                <c:pt idx="2">
                  <c:v>12</c:v>
                </c:pt>
                <c:pt idx="3">
                  <c:v>21</c:v>
                </c:pt>
                <c:pt idx="4">
                  <c:v>24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60-4AA8-A440-DC81E0607EDC}"/>
            </c:ext>
          </c:extLst>
        </c:ser>
        <c:ser>
          <c:idx val="4"/>
          <c:order val="4"/>
          <c:tx>
            <c:strRef>
              <c:f>WQ_indicator!$N$23</c:f>
              <c:strCache>
                <c:ptCount val="1"/>
                <c:pt idx="0">
                  <c:v>Very important</c:v>
                </c:pt>
              </c:strCache>
            </c:strRef>
          </c:tx>
          <c:spPr>
            <a:solidFill>
              <a:srgbClr val="4C5760"/>
            </a:solidFill>
            <a:ln>
              <a:noFill/>
            </a:ln>
            <a:effectLst/>
          </c:spPr>
          <c:invertIfNegative val="0"/>
          <c:cat>
            <c:strRef>
              <c:f>WQ_indicator!$I$24:$I$29</c:f>
              <c:strCache>
                <c:ptCount val="6"/>
                <c:pt idx="0">
                  <c:v>Clarity</c:v>
                </c:pt>
                <c:pt idx="1">
                  <c:v>Color</c:v>
                </c:pt>
                <c:pt idx="2">
                  <c:v>Floating substances</c:v>
                </c:pt>
                <c:pt idx="3">
                  <c:v>Odor</c:v>
                </c:pt>
                <c:pt idx="4">
                  <c:v>Nutrients</c:v>
                </c:pt>
                <c:pt idx="5">
                  <c:v>Pathogens</c:v>
                </c:pt>
              </c:strCache>
            </c:strRef>
          </c:cat>
          <c:val>
            <c:numRef>
              <c:f>WQ_indicator!$N$24:$N$29</c:f>
              <c:numCache>
                <c:formatCode>General</c:formatCode>
                <c:ptCount val="6"/>
                <c:pt idx="0">
                  <c:v>24</c:v>
                </c:pt>
                <c:pt idx="1">
                  <c:v>15</c:v>
                </c:pt>
                <c:pt idx="2">
                  <c:v>55</c:v>
                </c:pt>
                <c:pt idx="3">
                  <c:v>39</c:v>
                </c:pt>
                <c:pt idx="4">
                  <c:v>24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60-4AA8-A440-DC81E0607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9448224"/>
        <c:axId val="1056009744"/>
      </c:barChart>
      <c:catAx>
        <c:axId val="989448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1056009744"/>
        <c:crosses val="autoZero"/>
        <c:auto val="1"/>
        <c:lblAlgn val="ctr"/>
        <c:lblOffset val="100"/>
        <c:noMultiLvlLbl val="0"/>
      </c:catAx>
      <c:valAx>
        <c:axId val="1056009744"/>
        <c:scaling>
          <c:orientation val="minMax"/>
          <c:max val="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98944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strRef>
              <c:f>Rate!$A$21:$A$25</c:f>
              <c:strCache>
                <c:ptCount val="5"/>
                <c:pt idx="0">
                  <c:v>Excellent</c:v>
                </c:pt>
                <c:pt idx="1">
                  <c:v>Good</c:v>
                </c:pt>
                <c:pt idx="2">
                  <c:v>Moderate</c:v>
                </c:pt>
                <c:pt idx="3">
                  <c:v>Poor</c:v>
                </c:pt>
                <c:pt idx="4">
                  <c:v>Very poor</c:v>
                </c:pt>
              </c:strCache>
            </c:strRef>
          </c:cat>
          <c:val>
            <c:numRef>
              <c:f>Rate!$B$21:$B$25</c:f>
              <c:numCache>
                <c:formatCode>General</c:formatCode>
                <c:ptCount val="5"/>
                <c:pt idx="0">
                  <c:v>2</c:v>
                </c:pt>
                <c:pt idx="1">
                  <c:v>28</c:v>
                </c:pt>
                <c:pt idx="2">
                  <c:v>8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F3-496B-B15B-3C64DE708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020527"/>
        <c:axId val="390354671"/>
      </c:barChart>
      <c:catAx>
        <c:axId val="3320205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90354671"/>
        <c:crosses val="autoZero"/>
        <c:auto val="1"/>
        <c:lblAlgn val="ctr"/>
        <c:lblOffset val="100"/>
        <c:noMultiLvlLbl val="0"/>
      </c:catAx>
      <c:valAx>
        <c:axId val="39035467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3202052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>
        <a:alpha val="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Rate!$B$1</c:f>
              <c:strCache>
                <c:ptCount val="1"/>
                <c:pt idx="0">
                  <c:v>Number of participants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strRef>
              <c:f>Rate!$A$2:$A$6</c:f>
              <c:strCache>
                <c:ptCount val="5"/>
                <c:pt idx="0">
                  <c:v>Excellent</c:v>
                </c:pt>
                <c:pt idx="1">
                  <c:v>Good</c:v>
                </c:pt>
                <c:pt idx="2">
                  <c:v>Moderate</c:v>
                </c:pt>
                <c:pt idx="3">
                  <c:v>Poor</c:v>
                </c:pt>
                <c:pt idx="4">
                  <c:v>Very poor</c:v>
                </c:pt>
              </c:strCache>
            </c:strRef>
          </c:cat>
          <c:val>
            <c:numRef>
              <c:f>Rate!$B$2:$B$6</c:f>
              <c:numCache>
                <c:formatCode>General</c:formatCode>
                <c:ptCount val="5"/>
                <c:pt idx="0">
                  <c:v>2</c:v>
                </c:pt>
                <c:pt idx="1">
                  <c:v>29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2-45BC-BAA9-FC999F00C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489327"/>
        <c:axId val="394842015"/>
      </c:barChart>
      <c:catAx>
        <c:axId val="3904893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94842015"/>
        <c:crosses val="autoZero"/>
        <c:auto val="1"/>
        <c:lblAlgn val="ctr"/>
        <c:lblOffset val="100"/>
        <c:noMultiLvlLbl val="0"/>
      </c:catAx>
      <c:valAx>
        <c:axId val="394842015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9048932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D9D9D9">
          <a:alpha val="0"/>
        </a:srgbClr>
      </a:solidFill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049775"/>
        <c:axId val="569378879"/>
      </c:barChart>
      <c:catAx>
        <c:axId val="390049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69378879"/>
        <c:crosses val="autoZero"/>
        <c:auto val="1"/>
        <c:lblAlgn val="ctr"/>
        <c:lblOffset val="100"/>
        <c:noMultiLvlLbl val="0"/>
      </c:catAx>
      <c:valAx>
        <c:axId val="56937887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90049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8F8F8">
        <a:alpha val="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strRef>
              <c:f>Color!$A$3:$A$10</c:f>
              <c:strCache>
                <c:ptCount val="8"/>
                <c:pt idx="0">
                  <c:v>Clear</c:v>
                </c:pt>
                <c:pt idx="1">
                  <c:v>Green</c:v>
                </c:pt>
                <c:pt idx="2">
                  <c:v>Beige</c:v>
                </c:pt>
                <c:pt idx="3">
                  <c:v>Brown</c:v>
                </c:pt>
                <c:pt idx="4">
                  <c:v>Grey</c:v>
                </c:pt>
                <c:pt idx="5">
                  <c:v>Reddish</c:v>
                </c:pt>
                <c:pt idx="6">
                  <c:v>Blue</c:v>
                </c:pt>
                <c:pt idx="7">
                  <c:v>Other</c:v>
                </c:pt>
              </c:strCache>
            </c:strRef>
          </c:cat>
          <c:val>
            <c:numRef>
              <c:f>Color!$B$3:$B$10</c:f>
              <c:numCache>
                <c:formatCode>General</c:formatCode>
                <c:ptCount val="8"/>
                <c:pt idx="0">
                  <c:v>18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9-46F1-8D63-1BD3E894D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049775"/>
        <c:axId val="569378879"/>
      </c:barChart>
      <c:catAx>
        <c:axId val="390049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69378879"/>
        <c:crosses val="autoZero"/>
        <c:auto val="1"/>
        <c:lblAlgn val="ctr"/>
        <c:lblOffset val="100"/>
        <c:noMultiLvlLbl val="0"/>
      </c:catAx>
      <c:valAx>
        <c:axId val="569378879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90049775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8F8F8">
        <a:alpha val="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strRef>
              <c:f>Color!$A$20:$A$27</c:f>
              <c:strCache>
                <c:ptCount val="8"/>
                <c:pt idx="0">
                  <c:v>Clear</c:v>
                </c:pt>
                <c:pt idx="1">
                  <c:v>Green</c:v>
                </c:pt>
                <c:pt idx="2">
                  <c:v>Beige</c:v>
                </c:pt>
                <c:pt idx="3">
                  <c:v>Brown</c:v>
                </c:pt>
                <c:pt idx="4">
                  <c:v>Grey</c:v>
                </c:pt>
                <c:pt idx="5">
                  <c:v>Reddish</c:v>
                </c:pt>
                <c:pt idx="6">
                  <c:v>Blue</c:v>
                </c:pt>
                <c:pt idx="7">
                  <c:v>Other</c:v>
                </c:pt>
              </c:strCache>
            </c:strRef>
          </c:cat>
          <c:val>
            <c:numRef>
              <c:f>Color!$B$20:$B$27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10</c:v>
                </c:pt>
                <c:pt idx="3">
                  <c:v>17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1-4770-99F9-04853F013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4546959"/>
        <c:axId val="569382207"/>
      </c:barChart>
      <c:catAx>
        <c:axId val="554546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69382207"/>
        <c:crosses val="autoZero"/>
        <c:auto val="1"/>
        <c:lblAlgn val="ctr"/>
        <c:lblOffset val="100"/>
        <c:noMultiLvlLbl val="0"/>
      </c:catAx>
      <c:valAx>
        <c:axId val="569382207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54546959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cat>
            <c:strRef>
              <c:f>Clarity!$A$1:$A$3</c:f>
              <c:strCache>
                <c:ptCount val="3"/>
                <c:pt idx="0">
                  <c:v>Clear</c:v>
                </c:pt>
                <c:pt idx="1">
                  <c:v>Slightly murky</c:v>
                </c:pt>
                <c:pt idx="2">
                  <c:v>Very murky</c:v>
                </c:pt>
              </c:strCache>
            </c:strRef>
          </c:cat>
          <c:val>
            <c:numRef>
              <c:f>Clarity!$B$1:$B$3</c:f>
              <c:numCache>
                <c:formatCode>General</c:formatCode>
                <c:ptCount val="3"/>
                <c:pt idx="0">
                  <c:v>2</c:v>
                </c:pt>
                <c:pt idx="1">
                  <c:v>23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8F-477A-9FE3-793C528ED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4162799"/>
        <c:axId val="540273167"/>
      </c:barChart>
      <c:catAx>
        <c:axId val="54416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40273167"/>
        <c:crosses val="autoZero"/>
        <c:auto val="1"/>
        <c:lblAlgn val="ctr"/>
        <c:lblOffset val="100"/>
        <c:noMultiLvlLbl val="0"/>
      </c:catAx>
      <c:valAx>
        <c:axId val="540273167"/>
        <c:scaling>
          <c:orientation val="minMax"/>
          <c:max val="2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54416279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AB-446E-A73D-6E9AE80E0D5E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AB-446E-A73D-6E9AE80E0D5E}"/>
              </c:ext>
            </c:extLst>
          </c:dPt>
          <c:cat>
            <c:strRef>
              <c:f>Clarity!$A$20:$A$22</c:f>
              <c:strCache>
                <c:ptCount val="3"/>
                <c:pt idx="0">
                  <c:v>Clear</c:v>
                </c:pt>
                <c:pt idx="1">
                  <c:v>Slightly murky</c:v>
                </c:pt>
                <c:pt idx="2">
                  <c:v>Very murky</c:v>
                </c:pt>
              </c:strCache>
            </c:strRef>
          </c:cat>
          <c:val>
            <c:numRef>
              <c:f>Clarity!$B$20:$B$22</c:f>
              <c:numCache>
                <c:formatCode>General</c:formatCode>
                <c:ptCount val="3"/>
                <c:pt idx="0">
                  <c:v>27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AB-446E-A73D-6E9AE80E0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533471"/>
        <c:axId val="333131295"/>
      </c:barChart>
      <c:catAx>
        <c:axId val="62053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333131295"/>
        <c:crosses val="autoZero"/>
        <c:auto val="1"/>
        <c:lblAlgn val="ctr"/>
        <c:lblOffset val="100"/>
        <c:noMultiLvlLbl val="0"/>
      </c:catAx>
      <c:valAx>
        <c:axId val="333131295"/>
        <c:scaling>
          <c:orientation val="minMax"/>
          <c:max val="2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en-CH"/>
          </a:p>
        </c:txPr>
        <c:crossAx val="62053347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09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0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43:notes"/>
          <p:cNvSpPr txBox="1">
            <a:spLocks noGrp="1"/>
          </p:cNvSpPr>
          <p:nvPr>
            <p:ph type="body" idx="1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08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>
              <a:latin typeface="Museo Sans Rounded 500" panose="020000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5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05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26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649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45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26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60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90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9edd3ebd5_4_13"/>
          <p:cNvSpPr/>
          <p:nvPr/>
        </p:nvSpPr>
        <p:spPr>
          <a:xfrm>
            <a:off x="0" y="231829"/>
            <a:ext cx="12192000" cy="1030301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c9edd3ebd5_4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c9edd3ebd5_4_13"/>
          <p:cNvSpPr txBox="1">
            <a:spLocks noGrp="1"/>
          </p:cNvSpPr>
          <p:nvPr>
            <p:ph type="body" idx="1"/>
          </p:nvPr>
        </p:nvSpPr>
        <p:spPr>
          <a:xfrm>
            <a:off x="838200" y="1395426"/>
            <a:ext cx="10515600" cy="478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c9edd3ebd5_4_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c9edd3ebd5_4_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c9edd3ebd5_4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9edd3ebd5_4_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c9edd3ebd5_4_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c9edd3ebd5_4_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c9edd3ebd5_4_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95" name="Google Shape;195;gc9edd3ebd5_4_79"/>
          <p:cNvSpPr txBox="1">
            <a:spLocks noGrp="1"/>
          </p:cNvSpPr>
          <p:nvPr>
            <p:ph type="title"/>
          </p:nvPr>
        </p:nvSpPr>
        <p:spPr>
          <a:xfrm>
            <a:off x="838200" y="892102"/>
            <a:ext cx="10515600" cy="79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9edd3ebd5_4_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gc9edd3ebd5_4_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c9edd3ebd5_4_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c9edd3ebd5_4_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01" name="Google Shape;201;gc9edd3ebd5_4_85"/>
          <p:cNvSpPr txBox="1">
            <a:spLocks noGrp="1"/>
          </p:cNvSpPr>
          <p:nvPr>
            <p:ph type="title"/>
          </p:nvPr>
        </p:nvSpPr>
        <p:spPr>
          <a:xfrm>
            <a:off x="838200" y="892102"/>
            <a:ext cx="10515600" cy="79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9edd3ebd5_4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gc9edd3ebd5_4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c9edd3ebd5_4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c9edd3ebd5_4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07" name="Google Shape;207;gc9edd3ebd5_4_91"/>
          <p:cNvSpPr txBox="1"/>
          <p:nvPr/>
        </p:nvSpPr>
        <p:spPr>
          <a:xfrm>
            <a:off x="8402049" y="25208"/>
            <a:ext cx="16225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Stream Levels</a:t>
            </a:r>
            <a:endParaRPr/>
          </a:p>
        </p:txBody>
      </p:sp>
      <p:sp>
        <p:nvSpPr>
          <p:cNvPr id="208" name="Google Shape;208;gc9edd3ebd5_4_91"/>
          <p:cNvSpPr txBox="1">
            <a:spLocks noGrp="1"/>
          </p:cNvSpPr>
          <p:nvPr>
            <p:ph type="title"/>
          </p:nvPr>
        </p:nvSpPr>
        <p:spPr>
          <a:xfrm>
            <a:off x="838200" y="892102"/>
            <a:ext cx="10515600" cy="79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c9edd3ebd5_4_91"/>
          <p:cNvSpPr/>
          <p:nvPr/>
        </p:nvSpPr>
        <p:spPr>
          <a:xfrm>
            <a:off x="972457" y="580129"/>
            <a:ext cx="10247086" cy="319498"/>
          </a:xfrm>
          <a:custGeom>
            <a:avLst/>
            <a:gdLst/>
            <a:ahLst/>
            <a:cxnLst/>
            <a:rect l="l" t="t" r="r" b="b"/>
            <a:pathLst>
              <a:path w="10247086" h="319498" extrusionOk="0">
                <a:moveTo>
                  <a:pt x="0" y="319498"/>
                </a:moveTo>
                <a:cubicBezTo>
                  <a:pt x="449943" y="184031"/>
                  <a:pt x="899886" y="48564"/>
                  <a:pt x="1480457" y="29212"/>
                </a:cubicBezTo>
                <a:cubicBezTo>
                  <a:pt x="2061028" y="9860"/>
                  <a:pt x="2844800" y="181612"/>
                  <a:pt x="3483429" y="203383"/>
                </a:cubicBezTo>
                <a:cubicBezTo>
                  <a:pt x="4122058" y="225154"/>
                  <a:pt x="4760686" y="193707"/>
                  <a:pt x="5312229" y="159840"/>
                </a:cubicBezTo>
                <a:cubicBezTo>
                  <a:pt x="5863772" y="125973"/>
                  <a:pt x="6267753" y="5021"/>
                  <a:pt x="6792686" y="183"/>
                </a:cubicBezTo>
                <a:cubicBezTo>
                  <a:pt x="7317619" y="-4655"/>
                  <a:pt x="8004629" y="87269"/>
                  <a:pt x="8461829" y="130812"/>
                </a:cubicBezTo>
                <a:cubicBezTo>
                  <a:pt x="8919029" y="174355"/>
                  <a:pt x="9238343" y="251764"/>
                  <a:pt x="9535886" y="261440"/>
                </a:cubicBezTo>
                <a:cubicBezTo>
                  <a:pt x="9833429" y="271116"/>
                  <a:pt x="10040257" y="229992"/>
                  <a:pt x="10247086" y="188869"/>
                </a:cubicBezTo>
              </a:path>
            </a:pathLst>
          </a:custGeom>
          <a:noFill/>
          <a:ln w="190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c9edd3ebd5_4_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7835" y="509037"/>
            <a:ext cx="249647" cy="2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c9edd3ebd5_4_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7375" y="516644"/>
            <a:ext cx="249647" cy="2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c9edd3ebd5_4_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33" y="629932"/>
            <a:ext cx="249647" cy="2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c9edd3ebd5_4_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31753" y="417122"/>
            <a:ext cx="249647" cy="2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c9edd3ebd5_4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8644" y="-992"/>
            <a:ext cx="572977" cy="5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9edd3ebd5_4_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c9edd3ebd5_4_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gc9edd3ebd5_4_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gc9edd3ebd5_4_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gc9edd3ebd5_4_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gc9edd3ebd5_4_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c9edd3ebd5_4_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c9edd3ebd5_4_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9edd3ebd5_4_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c9edd3ebd5_4_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c9edd3ebd5_4_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c9edd3ebd5_4_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c9edd3ebd5_4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9edd3ebd5_4_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c9edd3ebd5_4_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c9edd3ebd5_4_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c9edd3ebd5_4_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c9edd3ebd5_4_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c9edd3ebd5_4_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9edd3ebd5_4_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c9edd3ebd5_4_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c9edd3ebd5_4_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c9edd3ebd5_4_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9edd3ebd5_4_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c9edd3ebd5_4_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6" name="Google Shape;166;gc9edd3ebd5_4_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gc9edd3ebd5_4_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c9edd3ebd5_4_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c9edd3ebd5_4_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9edd3ebd5_4_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c9edd3ebd5_4_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c9edd3ebd5_4_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c9edd3ebd5_4_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c9edd3ebd5_4_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9edd3ebd5_4_7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c9edd3ebd5_4_7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gc9edd3ebd5_4_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c9edd3ebd5_4_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c9edd3ebd5_4_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9edd3ebd5_4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gc9edd3ebd5_4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gc9edd3ebd5_4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gc9edd3ebd5_4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c9edd3ebd5_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2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59" y="2227480"/>
            <a:ext cx="11049000" cy="89700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</a:rPr>
              <a:t>A visual approach for water quality monitoring within the CrowdWater project</a:t>
            </a:r>
            <a:endParaRPr lang="de-CH" sz="4000" b="1" dirty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DBF1E8B4-59BE-446A-BF18-025A02DE5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59" y="3532867"/>
            <a:ext cx="11700641" cy="22006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24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Sara Blanco Ramírez</a:t>
            </a:r>
            <a:r>
              <a:rPr kumimoji="0" lang="en-CH" altLang="en-CH" sz="2400" b="0" i="0" u="none" strike="noStrike" cap="none" normalizeH="0" baseline="300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1</a:t>
            </a:r>
            <a:r>
              <a:rPr kumimoji="0" lang="en-CH" altLang="en-CH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, Ilja van Meerveld</a:t>
            </a:r>
            <a:r>
              <a:rPr kumimoji="0" lang="en-CH" altLang="en-CH" sz="2400" b="0" i="0" u="none" strike="noStrike" cap="none" normalizeH="0" baseline="300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1</a:t>
            </a:r>
            <a:r>
              <a:rPr kumimoji="0" lang="en-CH" altLang="en-CH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, Jan Seibert</a:t>
            </a:r>
            <a:r>
              <a:rPr kumimoji="0" lang="en-CH" altLang="en-CH" sz="2400" b="0" i="0" u="none" strike="noStrike" cap="none" normalizeH="0" baseline="300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1,2</a:t>
            </a:r>
            <a:r>
              <a:rPr kumimoji="0" lang="en-CH" altLang="en-CH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, Mirjam Scheller</a:t>
            </a:r>
            <a:r>
              <a:rPr kumimoji="0" lang="en-CH" altLang="en-CH" sz="2400" b="0" i="0" u="none" strike="noStrike" cap="none" normalizeH="0" baseline="300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1</a:t>
            </a:r>
            <a:r>
              <a:rPr kumimoji="0" lang="en-CH" altLang="en-CH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, </a:t>
            </a:r>
            <a:endParaRPr kumimoji="0" lang="en-US" altLang="en-CH" sz="2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Museo Sans Rounded 500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and Franziska Schwarzenbach</a:t>
            </a:r>
            <a:r>
              <a:rPr kumimoji="0" lang="en-CH" altLang="en-CH" sz="2400" b="0" i="0" u="none" strike="noStrike" cap="none" normalizeH="0" baseline="300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1</a:t>
            </a:r>
            <a:endParaRPr kumimoji="0" lang="en-US" altLang="en-CH" sz="2400" b="0" i="0" u="none" strike="noStrike" cap="none" normalizeH="0" baseline="3000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Museo Sans Rounded 500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altLang="en-CH" sz="2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Museo Sans Rounded 500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CH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Rounded 500" panose="02000000000000000000" pitchFamily="50" charset="0"/>
              </a:rPr>
              <a:t>1 </a:t>
            </a:r>
            <a:r>
              <a:rPr kumimoji="0" lang="en-CH" altLang="en-CH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Department of Geography, University of Zurich, Zurich, Switzerland (</a:t>
            </a:r>
            <a:r>
              <a:rPr kumimoji="0" lang="en-CH" altLang="en-CH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sara.blanco@geo.uzh.ch</a:t>
            </a:r>
            <a:r>
              <a:rPr kumimoji="0" lang="en-CH" altLang="en-CH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CH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Rounded 500" panose="02000000000000000000" pitchFamily="50" charset="0"/>
              </a:rPr>
              <a:t>2 </a:t>
            </a:r>
            <a:r>
              <a:rPr kumimoji="0" lang="en-CH" altLang="en-CH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Department of Aquatic Sciences and Assessment, Swedish University of Agricultural Sciences, </a:t>
            </a:r>
            <a:endParaRPr kumimoji="0" lang="en-US" altLang="en-CH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Museo Sans Rounded 500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CH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  </a:t>
            </a:r>
            <a:r>
              <a:rPr kumimoji="0" lang="en-CH" altLang="en-CH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useo Sans Rounded 500" panose="02000000000000000000" pitchFamily="50" charset="0"/>
              </a:rPr>
              <a:t>Uppsala, Sweden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alt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301309-6443-44D6-A599-D53543CF8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9" y="348106"/>
            <a:ext cx="2336398" cy="707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09A88-70E3-496C-BE18-34E43F3D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632" y="321460"/>
            <a:ext cx="2562993" cy="8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373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93" y="366495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A visual approach for water quality monitoring 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DCE0E2E-51FE-4249-A4FD-DF7F1D44D0AB}"/>
              </a:ext>
            </a:extLst>
          </p:cNvPr>
          <p:cNvSpPr/>
          <p:nvPr/>
        </p:nvSpPr>
        <p:spPr>
          <a:xfrm>
            <a:off x="4756726" y="1533236"/>
            <a:ext cx="7207197" cy="485308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       Take home messages</a:t>
            </a:r>
          </a:p>
          <a:p>
            <a:endParaRPr lang="en-US" sz="3200" b="1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  <a:p>
            <a:pPr>
              <a:buClr>
                <a:schemeClr val="bg2"/>
              </a:buClr>
            </a:pPr>
            <a:r>
              <a:rPr lang="en-US" sz="22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Some uncertainties but many observations agree</a:t>
            </a:r>
          </a:p>
          <a:p>
            <a:pPr>
              <a:buClr>
                <a:schemeClr val="bg2"/>
              </a:buClr>
            </a:pPr>
            <a:endParaRPr lang="en-US" sz="2200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  <a:p>
            <a:pPr>
              <a:buClr>
                <a:schemeClr val="bg2"/>
              </a:buClr>
            </a:pPr>
            <a:r>
              <a:rPr lang="en-US" sz="22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Possible to observe changes over time</a:t>
            </a:r>
          </a:p>
          <a:p>
            <a:pPr marL="457200" indent="-457200">
              <a:buClr>
                <a:schemeClr val="bg2"/>
              </a:buClr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  <a:p>
            <a:pPr>
              <a:buClr>
                <a:schemeClr val="bg2"/>
              </a:buClr>
            </a:pPr>
            <a:r>
              <a:rPr lang="en-US" sz="22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You can already contribute to water quality observations using the </a:t>
            </a:r>
            <a:r>
              <a:rPr lang="en-US" sz="2200" b="1" dirty="0">
                <a:solidFill>
                  <a:srgbClr val="00B0F0"/>
                </a:solidFill>
                <a:latin typeface="Museo Sans Rounded 500" panose="02000000000000000000" pitchFamily="50" charset="0"/>
              </a:rPr>
              <a:t>stream type category</a:t>
            </a:r>
            <a:r>
              <a:rPr lang="en-US" sz="2200" dirty="0">
                <a:solidFill>
                  <a:srgbClr val="00B0F0"/>
                </a:solidFill>
                <a:latin typeface="Museo Sans Rounded 500" panose="02000000000000000000" pitchFamily="50" charset="0"/>
              </a:rPr>
              <a:t> </a:t>
            </a:r>
            <a:r>
              <a:rPr lang="en-US" sz="22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in the CrowdWater app </a:t>
            </a:r>
            <a:endParaRPr lang="en-US" sz="3200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E2C4F-D301-4025-9E45-1C322547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83" y="1393668"/>
            <a:ext cx="2974627" cy="5132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35603-D6C0-4899-AB39-951566A0D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836"/>
          <a:stretch/>
        </p:blipFill>
        <p:spPr>
          <a:xfrm>
            <a:off x="4830616" y="3346334"/>
            <a:ext cx="240145" cy="165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8A499-2B96-4544-8C9E-F6320C38C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836"/>
          <a:stretch/>
        </p:blipFill>
        <p:spPr>
          <a:xfrm>
            <a:off x="4830616" y="4017070"/>
            <a:ext cx="240145" cy="165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C4CA7-84F7-4432-A6F0-518F192F7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836"/>
          <a:stretch/>
        </p:blipFill>
        <p:spPr>
          <a:xfrm>
            <a:off x="4830615" y="4687806"/>
            <a:ext cx="240145" cy="1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054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43"/>
          <p:cNvSpPr/>
          <p:nvPr/>
        </p:nvSpPr>
        <p:spPr>
          <a:xfrm>
            <a:off x="0" y="3225242"/>
            <a:ext cx="12192000" cy="14408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0" name="Google Shape;970;p43"/>
          <p:cNvCxnSpPr/>
          <p:nvPr/>
        </p:nvCxnSpPr>
        <p:spPr>
          <a:xfrm>
            <a:off x="8400540" y="557179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1" name="Google Shape;971;p43"/>
          <p:cNvSpPr txBox="1"/>
          <p:nvPr/>
        </p:nvSpPr>
        <p:spPr>
          <a:xfrm>
            <a:off x="582012" y="3497178"/>
            <a:ext cx="110802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de-DE" sz="4400" b="1" i="0" u="none" strike="noStrike" cap="none" dirty="0" err="1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Thank</a:t>
            </a:r>
            <a:r>
              <a:rPr lang="de-DE" sz="4400" b="1" i="0" u="none" strike="noStrike" cap="none" dirty="0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you</a:t>
            </a:r>
            <a:r>
              <a:rPr lang="de-DE" sz="4400" b="1" i="0" u="none" strike="noStrike" cap="none" dirty="0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for</a:t>
            </a:r>
            <a:r>
              <a:rPr lang="de-DE" sz="4400" b="1" i="0" u="none" strike="noStrike" cap="none" dirty="0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your</a:t>
            </a:r>
            <a:r>
              <a:rPr lang="de-DE" sz="4400" b="1" i="0" u="none" strike="noStrike" cap="none" dirty="0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attention</a:t>
            </a:r>
            <a:r>
              <a:rPr lang="de-DE" sz="4400" b="1" i="0" u="none" strike="noStrike" cap="none" dirty="0">
                <a:solidFill>
                  <a:srgbClr val="EEEEEE"/>
                </a:solidFill>
                <a:latin typeface="Museo Sans Rounded 500" panose="02000000000000000000" pitchFamily="50" charset="0"/>
                <a:sym typeface="Arial"/>
              </a:rPr>
              <a:t>! </a:t>
            </a:r>
            <a:endParaRPr sz="4400" b="1" i="0" u="none" strike="noStrike" cap="none" dirty="0">
              <a:solidFill>
                <a:srgbClr val="EEEEEE"/>
              </a:solidFill>
              <a:latin typeface="Museo Sans Rounded 500" panose="02000000000000000000" pitchFamily="50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9211" y="6322090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B0F0"/>
                </a:solidFill>
                <a:latin typeface="Museo Sans Rounded 500" panose="02000000000000000000" pitchFamily="50" charset="0"/>
                <a:cs typeface="Calibri" panose="020F0502020204030204" pitchFamily="34" charset="0"/>
              </a:rPr>
              <a:t>www.crowdwater.ch</a:t>
            </a:r>
            <a:endParaRPr lang="de-CH" sz="2400" b="1" dirty="0">
              <a:solidFill>
                <a:srgbClr val="00B0F0"/>
              </a:solidFill>
              <a:latin typeface="Museo Sans Rounded 500" panose="020000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23973-027A-4453-A3EC-17C23B18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2" y="223101"/>
            <a:ext cx="4578105" cy="13289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2952C-DEA5-487B-B235-C695C629223C}"/>
              </a:ext>
            </a:extLst>
          </p:cNvPr>
          <p:cNvSpPr txBox="1"/>
          <p:nvPr/>
        </p:nvSpPr>
        <p:spPr>
          <a:xfrm>
            <a:off x="582012" y="4938051"/>
            <a:ext cx="4923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B0F0"/>
                </a:solidFill>
                <a:latin typeface="Museo Sans Rounded 500" panose="02000000000000000000" pitchFamily="50" charset="0"/>
                <a:cs typeface="Calibri" panose="020F0502020204030204" pitchFamily="34" charset="0"/>
              </a:rPr>
              <a:t>sara.blanco@geo.uzh.ch</a:t>
            </a:r>
            <a:endParaRPr lang="de-CH" sz="3200" b="1" dirty="0">
              <a:solidFill>
                <a:srgbClr val="00B0F0"/>
              </a:solidFill>
              <a:latin typeface="Museo Sans Rounded 500" panose="020000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11175D-30DE-46DA-9C3C-CE70490D7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86" y="1991269"/>
            <a:ext cx="3108054" cy="24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BDE7B78-BC38-4F6B-8719-BCDF0AB68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58" y="465885"/>
            <a:ext cx="9954284" cy="62214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92462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5CBF91-38C6-44AB-9715-A83084A06CB6}"/>
              </a:ext>
            </a:extLst>
          </p:cNvPr>
          <p:cNvSpPr/>
          <p:nvPr/>
        </p:nvSpPr>
        <p:spPr>
          <a:xfrm>
            <a:off x="807396" y="4332059"/>
            <a:ext cx="10593421" cy="1146388"/>
          </a:xfrm>
          <a:prstGeom prst="roundRect">
            <a:avLst/>
          </a:prstGeom>
          <a:solidFill>
            <a:srgbClr val="D4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While we can not observe all water quality components, it is possible to quickly obtain some information on stream health.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6" y="311535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Visual water quality observations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4DF24D-3FAE-4128-A43D-A87AC2DF5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308"/>
          <a:stretch/>
        </p:blipFill>
        <p:spPr>
          <a:xfrm rot="5400000">
            <a:off x="6270728" y="1619508"/>
            <a:ext cx="2512683" cy="252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EDF-DBEB-41FD-858A-1CC297C724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339"/>
          <a:stretch/>
        </p:blipFill>
        <p:spPr>
          <a:xfrm rot="5400000">
            <a:off x="3438314" y="1577500"/>
            <a:ext cx="2512684" cy="2524083"/>
          </a:xfrm>
          <a:prstGeom prst="rect">
            <a:avLst/>
          </a:prstGeom>
        </p:spPr>
      </p:pic>
      <p:pic>
        <p:nvPicPr>
          <p:cNvPr id="1030" name="Picture 6" descr="https://files.spotteron.com/images/spots/000007/2021/09/22/v1mlf2yq7y5qvwymtlk1pyobxh41aslo.jpg">
            <a:extLst>
              <a:ext uri="{FF2B5EF4-FFF2-40B4-BE49-F238E27FC236}">
                <a16:creationId xmlns:a16="http://schemas.microsoft.com/office/drawing/2014/main" id="{F6989E65-CDC3-4022-BAB7-D060D18D4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5" r="72408"/>
          <a:stretch/>
        </p:blipFill>
        <p:spPr bwMode="auto">
          <a:xfrm>
            <a:off x="600713" y="1594311"/>
            <a:ext cx="2523059" cy="249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DCC5B-9669-4B39-B102-680D2881C8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45" t="24053" r="-278" b="9147"/>
          <a:stretch/>
        </p:blipFill>
        <p:spPr>
          <a:xfrm>
            <a:off x="9097441" y="1624694"/>
            <a:ext cx="2523059" cy="2512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E7CFC3-CB3B-4AB8-B961-C028F58DBC73}"/>
              </a:ext>
            </a:extLst>
          </p:cNvPr>
          <p:cNvSpPr/>
          <p:nvPr/>
        </p:nvSpPr>
        <p:spPr>
          <a:xfrm>
            <a:off x="10066506" y="751480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CH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5C0EC0-0F87-4DBC-B60A-9DDCDB88A1AE}"/>
              </a:ext>
            </a:extLst>
          </p:cNvPr>
          <p:cNvSpPr/>
          <p:nvPr/>
        </p:nvSpPr>
        <p:spPr>
          <a:xfrm>
            <a:off x="818513" y="5727186"/>
            <a:ext cx="10564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</a:rPr>
              <a:t>We use this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</a:rPr>
              <a:t>information for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</a:rPr>
              <a:t>everyday decisions 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</a:rPr>
              <a:t>e.g., whether to swim in the water or not.</a:t>
            </a:r>
          </a:p>
        </p:txBody>
      </p:sp>
    </p:spTree>
    <p:extLst>
      <p:ext uri="{BB962C8B-B14F-4D97-AF65-F5344CB8AC3E}">
        <p14:creationId xmlns:p14="http://schemas.microsoft.com/office/powerpoint/2010/main" val="42936070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BC087-7494-45E4-81A5-B8B65A12456D}"/>
              </a:ext>
            </a:extLst>
          </p:cNvPr>
          <p:cNvSpPr/>
          <p:nvPr/>
        </p:nvSpPr>
        <p:spPr>
          <a:xfrm>
            <a:off x="675954" y="1721710"/>
            <a:ext cx="2753614" cy="4056477"/>
          </a:xfrm>
          <a:prstGeom prst="rect">
            <a:avLst/>
          </a:prstGeom>
          <a:solidFill>
            <a:srgbClr val="EEF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93" y="366495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A visual approach for water quality monitoring 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7F678CE-F6F4-434A-B3DA-0E6BE57515B8}"/>
              </a:ext>
            </a:extLst>
          </p:cNvPr>
          <p:cNvGrpSpPr/>
          <p:nvPr/>
        </p:nvGrpSpPr>
        <p:grpSpPr>
          <a:xfrm>
            <a:off x="3702761" y="2175788"/>
            <a:ext cx="8365115" cy="1786388"/>
            <a:chOff x="2376229" y="2541003"/>
            <a:chExt cx="8359473" cy="160174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DCE0E2E-51FE-4249-A4FD-DF7F1D44D0AB}"/>
                </a:ext>
              </a:extLst>
            </p:cNvPr>
            <p:cNvSpPr/>
            <p:nvPr/>
          </p:nvSpPr>
          <p:spPr>
            <a:xfrm>
              <a:off x="2427767" y="2654189"/>
              <a:ext cx="8307935" cy="1488558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      	</a:t>
              </a:r>
              <a:r>
                <a:rPr lang="en-US" sz="2800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What are the </a:t>
              </a:r>
              <a: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possibilities and</a:t>
              </a:r>
              <a:b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</a:br>
              <a: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        uncertainties</a:t>
              </a:r>
              <a:r>
                <a:rPr lang="en-US" sz="3200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 </a:t>
              </a:r>
              <a:r>
                <a:rPr lang="en-US" sz="2800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of a</a:t>
              </a:r>
              <a:r>
                <a:rPr lang="en-US" sz="3200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 </a:t>
              </a:r>
              <a: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visual water quality</a:t>
              </a:r>
              <a:b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</a:br>
              <a:r>
                <a:rPr lang="en-US" sz="3200" b="1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        approach</a:t>
              </a:r>
              <a:r>
                <a:rPr lang="en-US" sz="3200" dirty="0">
                  <a:solidFill>
                    <a:srgbClr val="3F6489"/>
                  </a:solidFill>
                  <a:latin typeface="Museo Sans Rounded 500" panose="02000000000000000000" pitchFamily="50" charset="0"/>
                </a:rPr>
                <a:t>? 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B9C2751-028E-44C7-8064-2B362770B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6229" y="2541003"/>
              <a:ext cx="1070432" cy="107577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B6F541B-75E0-45D3-AC91-A718BF042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1" y="1263501"/>
            <a:ext cx="3292361" cy="54292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FEBDB1E-6017-4E4C-BB17-D6161DFB8787}"/>
              </a:ext>
            </a:extLst>
          </p:cNvPr>
          <p:cNvSpPr/>
          <p:nvPr/>
        </p:nvSpPr>
        <p:spPr>
          <a:xfrm>
            <a:off x="1689654" y="5883865"/>
            <a:ext cx="684191" cy="635007"/>
          </a:xfrm>
          <a:prstGeom prst="rect">
            <a:avLst/>
          </a:prstGeom>
          <a:solidFill>
            <a:srgbClr val="EEF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A7EA75-253A-474C-A66A-1B3DD6D6F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09" y="5811896"/>
            <a:ext cx="546066" cy="646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C382B9-2200-4DAC-9D7A-9EE642647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4" y="1767261"/>
            <a:ext cx="1081241" cy="33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AE65ED-09FA-43A7-A2BA-FA18C0D36DB3}"/>
              </a:ext>
            </a:extLst>
          </p:cNvPr>
          <p:cNvPicPr/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70" y="1767261"/>
            <a:ext cx="1008925" cy="2816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861E2C-629B-44A6-9FD1-B61864C59F56}"/>
              </a:ext>
            </a:extLst>
          </p:cNvPr>
          <p:cNvSpPr/>
          <p:nvPr/>
        </p:nvSpPr>
        <p:spPr>
          <a:xfrm>
            <a:off x="1082644" y="2078581"/>
            <a:ext cx="1888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Water Quality Survey</a:t>
            </a:r>
            <a:endParaRPr lang="en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A4217-530A-42F3-9A25-ABEAAA58ED1B}"/>
              </a:ext>
            </a:extLst>
          </p:cNvPr>
          <p:cNvSpPr/>
          <p:nvPr/>
        </p:nvSpPr>
        <p:spPr>
          <a:xfrm>
            <a:off x="675954" y="2311676"/>
            <a:ext cx="2753614" cy="3436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Date: _____________	                         Time: _____________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CrowdWater </a:t>
            </a:r>
            <a:endParaRPr lang="en-CH" sz="900" dirty="0">
              <a:solidFill>
                <a:schemeClr val="tx1">
                  <a:lumMod val="75000"/>
                  <a:lumOff val="25000"/>
                </a:schemeClr>
              </a:solidFill>
              <a:latin typeface="Museo Sans Rounded 5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CrowdWater is a citizen science project in water science that uses a mobile phone application to collect information about rivers. </a:t>
            </a:r>
            <a:endParaRPr lang="en-CH" sz="1000" dirty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CrowdWater app does not have a water quality category yet, and that is why I seek to develop a visual approach to collect information about river’s water quality in the app. </a:t>
            </a:r>
            <a:endParaRPr lang="en-CH" sz="1000" dirty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Your answers to the questions in this survey will help me define this visual approach for water quality observations.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Please answer the following questions individually for the river in front of you.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no right or wrong answers!</a:t>
            </a:r>
            <a:endParaRPr lang="en-CH" sz="1000" dirty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21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93" y="366495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A visual approach for water quality monitoring 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DFD4783-21CE-4B25-915C-A684B0DA6FB0}"/>
              </a:ext>
            </a:extLst>
          </p:cNvPr>
          <p:cNvSpPr/>
          <p:nvPr/>
        </p:nvSpPr>
        <p:spPr>
          <a:xfrm>
            <a:off x="7337539" y="1558207"/>
            <a:ext cx="4556210" cy="3084472"/>
          </a:xfrm>
          <a:prstGeom prst="roundRect">
            <a:avLst>
              <a:gd name="adj" fmla="val 8552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useo Sans Rounded 500" panose="02000000000000000000" pitchFamily="50" charset="0"/>
              </a:rPr>
              <a:t>Water quality surveys</a:t>
            </a: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  <a:p>
            <a:endParaRPr lang="en-US" sz="3200" dirty="0">
              <a:solidFill>
                <a:srgbClr val="3F6489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B31261-8898-4351-9733-9327CFFB5FE6}"/>
              </a:ext>
            </a:extLst>
          </p:cNvPr>
          <p:cNvSpPr/>
          <p:nvPr/>
        </p:nvSpPr>
        <p:spPr>
          <a:xfrm>
            <a:off x="7506289" y="3026552"/>
            <a:ext cx="4218710" cy="1994119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66635B"/>
              </a:solidFill>
              <a:latin typeface="Museo Sans Rounded 500" panose="02000000000000000000" pitchFamily="50" charset="0"/>
            </a:endParaRPr>
          </a:p>
          <a:p>
            <a:pPr>
              <a:lnSpc>
                <a:spcPct val="150000"/>
              </a:lnSpc>
              <a:buClr>
                <a:srgbClr val="66635B"/>
              </a:buClr>
            </a:pPr>
            <a:r>
              <a:rPr lang="en-US" sz="28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      </a:t>
            </a:r>
            <a:r>
              <a:rPr lang="en-US" sz="2800" dirty="0" err="1">
                <a:solidFill>
                  <a:srgbClr val="3F6489"/>
                </a:solidFill>
                <a:latin typeface="Museo Sans Rounded 500" panose="02000000000000000000" pitchFamily="50" charset="0"/>
              </a:rPr>
              <a:t>Sihl</a:t>
            </a:r>
            <a:r>
              <a:rPr lang="en-US" sz="28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 river in Zurich</a:t>
            </a:r>
          </a:p>
          <a:p>
            <a:pPr>
              <a:lnSpc>
                <a:spcPct val="150000"/>
              </a:lnSpc>
              <a:buClr>
                <a:srgbClr val="66635B"/>
              </a:buClr>
            </a:pPr>
            <a:r>
              <a:rPr lang="fr-FR" sz="28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      3 different dates</a:t>
            </a:r>
          </a:p>
          <a:p>
            <a:pPr>
              <a:lnSpc>
                <a:spcPct val="150000"/>
              </a:lnSpc>
              <a:buClr>
                <a:srgbClr val="66635B"/>
              </a:buClr>
            </a:pPr>
            <a:r>
              <a:rPr lang="fr-FR" sz="2800" dirty="0">
                <a:solidFill>
                  <a:srgbClr val="3F6489"/>
                </a:solidFill>
                <a:latin typeface="Museo Sans Rounded 500" panose="02000000000000000000" pitchFamily="50" charset="0"/>
              </a:rPr>
              <a:t>      75 participants</a:t>
            </a:r>
          </a:p>
          <a:p>
            <a:pPr algn="ctr"/>
            <a:endParaRPr lang="en-US" dirty="0">
              <a:solidFill>
                <a:srgbClr val="66635B"/>
              </a:solidFill>
              <a:latin typeface="Museo Sans Rounded 500" panose="02000000000000000000" pitchFamily="50" charset="0"/>
            </a:endParaRPr>
          </a:p>
          <a:p>
            <a:pPr algn="ctr"/>
            <a:endParaRPr lang="en-US" dirty="0">
              <a:solidFill>
                <a:srgbClr val="66635B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CAD578-3DE0-4EAB-9BD6-5D8DB9866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36"/>
          <a:stretch/>
        </p:blipFill>
        <p:spPr>
          <a:xfrm>
            <a:off x="7884596" y="3281337"/>
            <a:ext cx="240145" cy="1653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F8ADE0-3F04-493A-BDDA-F76960EC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36"/>
          <a:stretch/>
        </p:blipFill>
        <p:spPr>
          <a:xfrm>
            <a:off x="7884596" y="3898190"/>
            <a:ext cx="240145" cy="16533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36FF72-1708-47D0-BABA-8D8C07D02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36"/>
          <a:stretch/>
        </p:blipFill>
        <p:spPr>
          <a:xfrm>
            <a:off x="7889887" y="4560013"/>
            <a:ext cx="240145" cy="16533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754B282-EB22-4F15-93E3-C6F6E67EAC95}"/>
              </a:ext>
            </a:extLst>
          </p:cNvPr>
          <p:cNvGrpSpPr/>
          <p:nvPr/>
        </p:nvGrpSpPr>
        <p:grpSpPr>
          <a:xfrm>
            <a:off x="277431" y="1263500"/>
            <a:ext cx="3389899" cy="5529291"/>
            <a:chOff x="289127" y="1363542"/>
            <a:chExt cx="3292361" cy="542924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3E3C468-B15E-44BD-B666-01A199D99134}"/>
                </a:ext>
              </a:extLst>
            </p:cNvPr>
            <p:cNvGrpSpPr/>
            <p:nvPr/>
          </p:nvGrpSpPr>
          <p:grpSpPr>
            <a:xfrm>
              <a:off x="289127" y="1363542"/>
              <a:ext cx="3292361" cy="5429249"/>
              <a:chOff x="289127" y="1363542"/>
              <a:chExt cx="3292361" cy="542924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277C291-526A-4302-8F4C-58E069387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127" y="1363542"/>
                <a:ext cx="3292361" cy="542924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6E72AE5-A521-4AC3-B92B-0E1298E8A3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0432"/>
              <a:stretch/>
            </p:blipFill>
            <p:spPr>
              <a:xfrm>
                <a:off x="560922" y="1820091"/>
                <a:ext cx="2760247" cy="3979712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32B4B41-8CE5-42F0-94F5-C5D5142788A4}"/>
                  </a:ext>
                </a:extLst>
              </p:cNvPr>
              <p:cNvSpPr/>
              <p:nvPr/>
            </p:nvSpPr>
            <p:spPr>
              <a:xfrm>
                <a:off x="1534714" y="5991497"/>
                <a:ext cx="801189" cy="609600"/>
              </a:xfrm>
              <a:prstGeom prst="rect">
                <a:avLst/>
              </a:prstGeom>
              <a:solidFill>
                <a:srgbClr val="EEF7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0B16AF-15EC-49EF-8859-29434F7BC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8160" y="6003668"/>
                <a:ext cx="577834" cy="646324"/>
              </a:xfrm>
              <a:prstGeom prst="rect">
                <a:avLst/>
              </a:prstGeom>
            </p:spPr>
          </p:pic>
        </p:grp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B18D7225-C725-4D8B-946F-C119259FA878}"/>
                </a:ext>
              </a:extLst>
            </p:cNvPr>
            <p:cNvSpPr/>
            <p:nvPr/>
          </p:nvSpPr>
          <p:spPr>
            <a:xfrm>
              <a:off x="1168954" y="3927565"/>
              <a:ext cx="365760" cy="50074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D2709B-A275-433B-9936-C6F40F03049B}"/>
              </a:ext>
            </a:extLst>
          </p:cNvPr>
          <p:cNvGrpSpPr/>
          <p:nvPr/>
        </p:nvGrpSpPr>
        <p:grpSpPr>
          <a:xfrm>
            <a:off x="3836079" y="1263500"/>
            <a:ext cx="3430987" cy="5529291"/>
            <a:chOff x="3836079" y="1263500"/>
            <a:chExt cx="3430987" cy="55292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928C14-7417-4781-A278-AE7A5B74EB92}"/>
                </a:ext>
              </a:extLst>
            </p:cNvPr>
            <p:cNvGrpSpPr/>
            <p:nvPr/>
          </p:nvGrpSpPr>
          <p:grpSpPr>
            <a:xfrm>
              <a:off x="3836079" y="1263500"/>
              <a:ext cx="3430987" cy="5529291"/>
              <a:chOff x="3836079" y="1263500"/>
              <a:chExt cx="3430987" cy="552929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48F2F6-01A6-47F8-9D45-85E94541D8EE}"/>
                  </a:ext>
                </a:extLst>
              </p:cNvPr>
              <p:cNvSpPr/>
              <p:nvPr/>
            </p:nvSpPr>
            <p:spPr>
              <a:xfrm>
                <a:off x="4113026" y="1728462"/>
                <a:ext cx="2818997" cy="4053044"/>
              </a:xfrm>
              <a:prstGeom prst="rect">
                <a:avLst/>
              </a:prstGeom>
              <a:solidFill>
                <a:srgbClr val="EEF7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CFB9806-7145-45BA-9566-C58B7B137D6C}"/>
                  </a:ext>
                </a:extLst>
              </p:cNvPr>
              <p:cNvGrpSpPr/>
              <p:nvPr/>
            </p:nvGrpSpPr>
            <p:grpSpPr>
              <a:xfrm>
                <a:off x="3836079" y="1263500"/>
                <a:ext cx="3430987" cy="5529291"/>
                <a:chOff x="4449819" y="1352549"/>
                <a:chExt cx="3361406" cy="542924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7913C42-BCCB-4025-869D-C3AF3AE7093B}"/>
                    </a:ext>
                  </a:extLst>
                </p:cNvPr>
                <p:cNvGrpSpPr/>
                <p:nvPr/>
              </p:nvGrpSpPr>
              <p:grpSpPr>
                <a:xfrm>
                  <a:off x="4449819" y="1352549"/>
                  <a:ext cx="3292361" cy="5429249"/>
                  <a:chOff x="193789" y="1352550"/>
                  <a:chExt cx="3292361" cy="5429249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EB87D634-6861-4880-B96A-596AA7587BD6}"/>
                      </a:ext>
                    </a:extLst>
                  </p:cNvPr>
                  <p:cNvGrpSpPr/>
                  <p:nvPr/>
                </p:nvGrpSpPr>
                <p:grpSpPr>
                  <a:xfrm>
                    <a:off x="193789" y="1352550"/>
                    <a:ext cx="3292361" cy="5429249"/>
                    <a:chOff x="5173452" y="3926239"/>
                    <a:chExt cx="1964345" cy="2931761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ACA73253-B4D4-42AD-BA53-1D55BAF2E8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73452" y="3926239"/>
                      <a:ext cx="1964345" cy="2931761"/>
                      <a:chOff x="5173452" y="3926239"/>
                      <a:chExt cx="1964345" cy="2931761"/>
                    </a:xfrm>
                  </p:grpSpPr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D3AB96BA-F115-49A0-B04A-2BDC88738A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3452" y="3926239"/>
                        <a:ext cx="1964345" cy="293176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5" name="Rectangle 44">
                        <a:extLst>
                          <a:ext uri="{FF2B5EF4-FFF2-40B4-BE49-F238E27FC236}">
                            <a16:creationId xmlns:a16="http://schemas.microsoft.com/office/drawing/2014/main" id="{8533B341-16B5-4906-87EB-59F84F34D4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51516" y="6400969"/>
                        <a:ext cx="408214" cy="342900"/>
                      </a:xfrm>
                      <a:prstGeom prst="rect">
                        <a:avLst/>
                      </a:prstGeom>
                      <a:solidFill>
                        <a:srgbClr val="EEF7F4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pic>
                  <p:nvPicPr>
                    <p:cNvPr id="43" name="Picture 42">
                      <a:extLst>
                        <a:ext uri="{FF2B5EF4-FFF2-40B4-BE49-F238E27FC236}">
                          <a16:creationId xmlns:a16="http://schemas.microsoft.com/office/drawing/2014/main" id="{952F866F-6F2E-4D62-9247-9544DAD7C6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993646" y="6451923"/>
                      <a:ext cx="325803" cy="34901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EC7A4BA7-9F38-4652-BAB4-06AD2B04CA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87243" y="1844406"/>
                    <a:ext cx="1081241" cy="33878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10966561-F0AB-4EB4-A493-48820BEA3C1E}"/>
                      </a:ext>
                    </a:extLst>
                  </p:cNvPr>
                  <p:cNvPicPr/>
                  <p:nvPr/>
                </p:nvPicPr>
                <p:blipFill>
                  <a:blip r:embed="rId8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82062" y="1847850"/>
                    <a:ext cx="1008925" cy="2816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C20216E-8E58-4E7A-9976-CF858080C90F}"/>
                      </a:ext>
                    </a:extLst>
                  </p:cNvPr>
                  <p:cNvSpPr/>
                  <p:nvPr/>
                </p:nvSpPr>
                <p:spPr>
                  <a:xfrm>
                    <a:off x="890864" y="2235200"/>
                    <a:ext cx="1888659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Rounded 500" panose="020000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Water Quality Survey</a:t>
                    </a:r>
                    <a:endParaRPr lang="en-CH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C169B07-2BBB-4C92-825C-8C3A0387B137}"/>
                    </a:ext>
                  </a:extLst>
                </p:cNvPr>
                <p:cNvSpPr/>
                <p:nvPr/>
              </p:nvSpPr>
              <p:spPr>
                <a:xfrm>
                  <a:off x="4721149" y="2675050"/>
                  <a:ext cx="3090076" cy="5506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R="331470" lvl="0" algn="ctr">
                    <a:lnSpc>
                      <a:spcPct val="150000"/>
                    </a:lnSpc>
                    <a:spcAft>
                      <a:spcPts val="200"/>
                    </a:spcAft>
                  </a:pPr>
                  <a:r>
                    <a:rPr lang="en-US" sz="105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useo Sans Rounded 500" panose="02000000000000000000" pitchFamily="50" charset="0"/>
                    </a:rPr>
                    <a:t>How important are the following water quality indicators in rivers for you?</a:t>
                  </a:r>
                  <a:endParaRPr lang="en-CH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</a:endParaRPr>
                </a:p>
              </p:txBody>
            </p:sp>
          </p:grp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C696AA-6813-46CE-9412-6620EFB42858}"/>
                </a:ext>
              </a:extLst>
            </p:cNvPr>
            <p:cNvSpPr/>
            <p:nvPr/>
          </p:nvSpPr>
          <p:spPr>
            <a:xfrm>
              <a:off x="4048387" y="2701787"/>
              <a:ext cx="2939054" cy="3079719"/>
            </a:xfrm>
            <a:prstGeom prst="rect">
              <a:avLst/>
            </a:prstGeom>
            <a:noFill/>
            <a:ln w="28575">
              <a:solidFill>
                <a:srgbClr val="A59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FAD7E4-C634-4C96-BF9C-550AB12E8A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026" y="3320442"/>
            <a:ext cx="2786860" cy="23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851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3" y="335942"/>
            <a:ext cx="11760739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How important are these water quality indicators</a:t>
            </a:r>
            <a:b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</a:br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to you?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57FC2-C77E-4A0B-A91D-53EE8058E73A}"/>
              </a:ext>
            </a:extLst>
          </p:cNvPr>
          <p:cNvSpPr txBox="1"/>
          <p:nvPr/>
        </p:nvSpPr>
        <p:spPr>
          <a:xfrm>
            <a:off x="5520239" y="1714500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66%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392BC-5DAF-4525-9F3B-87B03B3AA731}"/>
              </a:ext>
            </a:extLst>
          </p:cNvPr>
          <p:cNvSpPr txBox="1"/>
          <p:nvPr/>
        </p:nvSpPr>
        <p:spPr>
          <a:xfrm>
            <a:off x="7520489" y="2533650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36%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E568-1C6A-4A46-A097-6EA6F85C3C58}"/>
              </a:ext>
            </a:extLst>
          </p:cNvPr>
          <p:cNvSpPr txBox="1"/>
          <p:nvPr/>
        </p:nvSpPr>
        <p:spPr>
          <a:xfrm>
            <a:off x="6920414" y="3352800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45%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10D8F-3F61-434D-B174-7F1C0BEEE4BF}"/>
              </a:ext>
            </a:extLst>
          </p:cNvPr>
          <p:cNvSpPr txBox="1"/>
          <p:nvPr/>
        </p:nvSpPr>
        <p:spPr>
          <a:xfrm>
            <a:off x="4786814" y="4174744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76%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164B5-842F-4816-9AB5-CC57D34C2DE3}"/>
              </a:ext>
            </a:extLst>
          </p:cNvPr>
          <p:cNvSpPr txBox="1"/>
          <p:nvPr/>
        </p:nvSpPr>
        <p:spPr>
          <a:xfrm>
            <a:off x="8853989" y="4993894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18%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AB2A1-5392-4DF8-82F9-A229E587BB01}"/>
              </a:ext>
            </a:extLst>
          </p:cNvPr>
          <p:cNvSpPr txBox="1"/>
          <p:nvPr/>
        </p:nvSpPr>
        <p:spPr>
          <a:xfrm>
            <a:off x="8282489" y="5803519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27%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901FF-6A4C-4416-964C-CDF20F38C383}"/>
              </a:ext>
            </a:extLst>
          </p:cNvPr>
          <p:cNvGrpSpPr/>
          <p:nvPr/>
        </p:nvGrpSpPr>
        <p:grpSpPr>
          <a:xfrm>
            <a:off x="2782112" y="1521593"/>
            <a:ext cx="8435237" cy="4720734"/>
            <a:chOff x="2782112" y="1521593"/>
            <a:chExt cx="8435237" cy="47207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CF743E-EF5B-465D-876E-8B7A324A1F9B}"/>
                </a:ext>
              </a:extLst>
            </p:cNvPr>
            <p:cNvGrpSpPr/>
            <p:nvPr/>
          </p:nvGrpSpPr>
          <p:grpSpPr>
            <a:xfrm>
              <a:off x="5158288" y="2030772"/>
              <a:ext cx="5238394" cy="4211555"/>
              <a:chOff x="5158288" y="2030772"/>
              <a:chExt cx="5238394" cy="42115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3698F2-99F8-4B0E-9BE2-913ADA29D2D0}"/>
                  </a:ext>
                </a:extLst>
              </p:cNvPr>
              <p:cNvSpPr txBox="1"/>
              <p:nvPr/>
            </p:nvSpPr>
            <p:spPr>
              <a:xfrm>
                <a:off x="8751344" y="5872995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27%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53DF5C-C64D-4265-9679-08BF0C9B2466}"/>
                  </a:ext>
                </a:extLst>
              </p:cNvPr>
              <p:cNvSpPr txBox="1"/>
              <p:nvPr/>
            </p:nvSpPr>
            <p:spPr>
              <a:xfrm>
                <a:off x="9458971" y="5111156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17%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DB1407-9E5B-46FC-AFA7-42A1ACAC8A26}"/>
                  </a:ext>
                </a:extLst>
              </p:cNvPr>
              <p:cNvSpPr txBox="1"/>
              <p:nvPr/>
            </p:nvSpPr>
            <p:spPr>
              <a:xfrm>
                <a:off x="5158288" y="4332880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74%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344820-4550-44D5-9F61-A44318261754}"/>
                  </a:ext>
                </a:extLst>
              </p:cNvPr>
              <p:cNvSpPr txBox="1"/>
              <p:nvPr/>
            </p:nvSpPr>
            <p:spPr>
              <a:xfrm>
                <a:off x="7184381" y="3562264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47%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B112B1-0F0F-41F2-9D54-CE067865337D}"/>
                  </a:ext>
                </a:extLst>
              </p:cNvPr>
              <p:cNvSpPr txBox="1"/>
              <p:nvPr/>
            </p:nvSpPr>
            <p:spPr>
              <a:xfrm>
                <a:off x="7916278" y="2811543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37%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BA6F18-AF8A-4793-A28A-DD4EC5C5A0F5}"/>
                  </a:ext>
                </a:extLst>
              </p:cNvPr>
              <p:cNvSpPr txBox="1"/>
              <p:nvPr/>
            </p:nvSpPr>
            <p:spPr>
              <a:xfrm>
                <a:off x="5627143" y="2030772"/>
                <a:ext cx="937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latin typeface="Museo Sans Rounded 500" panose="02000000000000000000" pitchFamily="50" charset="0"/>
                  </a:rPr>
                  <a:t>66%</a:t>
                </a:r>
                <a:endParaRPr lang="en-CH" sz="1800" b="1" dirty="0">
                  <a:solidFill>
                    <a:schemeClr val="bg1">
                      <a:lumMod val="95000"/>
                    </a:schemeClr>
                  </a:solidFill>
                  <a:latin typeface="Museo Sans Rounded 500" panose="02000000000000000000" pitchFamily="50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65BC65-E486-4A9D-94FC-E18778701953}"/>
                </a:ext>
              </a:extLst>
            </p:cNvPr>
            <p:cNvSpPr txBox="1"/>
            <p:nvPr/>
          </p:nvSpPr>
          <p:spPr>
            <a:xfrm>
              <a:off x="2782112" y="1529834"/>
              <a:ext cx="2094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A59E8C"/>
                  </a:solidFill>
                  <a:latin typeface="Museo Sans Rounded 500" panose="02000000000000000000" pitchFamily="50" charset="0"/>
                </a:rPr>
                <a:t>Not important</a:t>
              </a:r>
              <a:endParaRPr lang="en-CH" sz="2000" b="1" dirty="0">
                <a:solidFill>
                  <a:srgbClr val="A59E8C"/>
                </a:solidFill>
                <a:latin typeface="Museo Sans Rounded 500" panose="020000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5B20B7-E5AD-446B-804A-8969FB33965A}"/>
                </a:ext>
              </a:extLst>
            </p:cNvPr>
            <p:cNvSpPr txBox="1"/>
            <p:nvPr/>
          </p:nvSpPr>
          <p:spPr>
            <a:xfrm>
              <a:off x="9122661" y="1521593"/>
              <a:ext cx="2094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C5760"/>
                  </a:solidFill>
                  <a:latin typeface="Museo Sans Rounded 500" panose="02000000000000000000" pitchFamily="50" charset="0"/>
                </a:rPr>
                <a:t>Very important</a:t>
              </a:r>
              <a:endParaRPr lang="en-CH" sz="2000" b="1" dirty="0">
                <a:solidFill>
                  <a:srgbClr val="4C5760"/>
                </a:solidFill>
                <a:latin typeface="Museo Sans Rounded 500" panose="02000000000000000000" pitchFamily="50" charset="0"/>
              </a:endParaRPr>
            </a:p>
          </p:txBody>
        </p:sp>
      </p:grp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F9605AC-4B03-400E-894E-24AA85820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772017"/>
              </p:ext>
            </p:extLst>
          </p:nvPr>
        </p:nvGraphicFramePr>
        <p:xfrm>
          <a:off x="516553" y="1746844"/>
          <a:ext cx="10700796" cy="511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4911959-3501-494B-A1A6-3DFDDCE36D2C}"/>
              </a:ext>
            </a:extLst>
          </p:cNvPr>
          <p:cNvSpPr txBox="1"/>
          <p:nvPr/>
        </p:nvSpPr>
        <p:spPr>
          <a:xfrm>
            <a:off x="9749919" y="5888771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32%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9D0C90-54FE-4304-9634-CB1034B2A145}"/>
              </a:ext>
            </a:extLst>
          </p:cNvPr>
          <p:cNvSpPr txBox="1"/>
          <p:nvPr/>
        </p:nvSpPr>
        <p:spPr>
          <a:xfrm>
            <a:off x="6715525" y="5143422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42%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1DE37B-E6ED-42A2-9043-5BDD46901ED8}"/>
              </a:ext>
            </a:extLst>
          </p:cNvPr>
          <p:cNvSpPr txBox="1"/>
          <p:nvPr/>
        </p:nvSpPr>
        <p:spPr>
          <a:xfrm>
            <a:off x="5339616" y="4365224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75%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72B53-4EF5-4E6E-A335-212C01BB7AB7}"/>
              </a:ext>
            </a:extLst>
          </p:cNvPr>
          <p:cNvSpPr txBox="1"/>
          <p:nvPr/>
        </p:nvSpPr>
        <p:spPr>
          <a:xfrm>
            <a:off x="7858125" y="3607149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51%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E10149-7A56-4EB7-9083-EA7F7F913694}"/>
              </a:ext>
            </a:extLst>
          </p:cNvPr>
          <p:cNvSpPr txBox="1"/>
          <p:nvPr/>
        </p:nvSpPr>
        <p:spPr>
          <a:xfrm>
            <a:off x="9458970" y="2839793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32%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7C4A0D-A621-4A46-8C6F-E76A62B54EF6}"/>
              </a:ext>
            </a:extLst>
          </p:cNvPr>
          <p:cNvSpPr txBox="1"/>
          <p:nvPr/>
        </p:nvSpPr>
        <p:spPr>
          <a:xfrm>
            <a:off x="5627143" y="2083832"/>
            <a:ext cx="9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Museo Sans Rounded 500" panose="02000000000000000000" pitchFamily="50" charset="0"/>
              </a:rPr>
              <a:t>66%</a:t>
            </a:r>
            <a:endParaRPr lang="en-CH" sz="1800" b="1" dirty="0">
              <a:solidFill>
                <a:schemeClr val="bg1">
                  <a:lumMod val="95000"/>
                </a:schemeClr>
              </a:solidFill>
              <a:latin typeface="Museo Sans Rounded 500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AFDBB4-D5D2-4483-AAEE-08EC45A877FC}"/>
              </a:ext>
            </a:extLst>
          </p:cNvPr>
          <p:cNvSpPr/>
          <p:nvPr/>
        </p:nvSpPr>
        <p:spPr>
          <a:xfrm rot="5400000">
            <a:off x="5429732" y="-1072158"/>
            <a:ext cx="756477" cy="111794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9B88FD-9AB3-4380-89A3-E696E94B6A15}"/>
              </a:ext>
            </a:extLst>
          </p:cNvPr>
          <p:cNvSpPr/>
          <p:nvPr/>
        </p:nvSpPr>
        <p:spPr>
          <a:xfrm rot="5400000">
            <a:off x="5429732" y="-3330120"/>
            <a:ext cx="756477" cy="111794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834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942"/>
            <a:ext cx="12192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How do you rate the quality of the water in this river?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F9E48-3794-408C-9573-4A5583629E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60" y="2019262"/>
            <a:ext cx="5745404" cy="405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8B694-68F7-4128-B274-7938D9F6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8" r="24471"/>
          <a:stretch/>
        </p:blipFill>
        <p:spPr>
          <a:xfrm rot="5400000">
            <a:off x="1085543" y="1171955"/>
            <a:ext cx="4050788" cy="57454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4DFDEB-F447-4520-B93B-86B4F0CB1197}"/>
              </a:ext>
            </a:extLst>
          </p:cNvPr>
          <p:cNvGrpSpPr/>
          <p:nvPr/>
        </p:nvGrpSpPr>
        <p:grpSpPr>
          <a:xfrm>
            <a:off x="788158" y="3191522"/>
            <a:ext cx="10619754" cy="2751969"/>
            <a:chOff x="788158" y="3191522"/>
            <a:chExt cx="10619754" cy="27519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B843F0-5D34-4909-A94E-7F7251DCB32F}"/>
                </a:ext>
              </a:extLst>
            </p:cNvPr>
            <p:cNvGrpSpPr/>
            <p:nvPr/>
          </p:nvGrpSpPr>
          <p:grpSpPr>
            <a:xfrm>
              <a:off x="788158" y="3191522"/>
              <a:ext cx="10619754" cy="2751969"/>
              <a:chOff x="788158" y="3191522"/>
              <a:chExt cx="10619754" cy="275196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928185-E268-4ECC-829B-4BF2156737AF}"/>
                  </a:ext>
                </a:extLst>
              </p:cNvPr>
              <p:cNvGrpSpPr/>
              <p:nvPr/>
            </p:nvGrpSpPr>
            <p:grpSpPr>
              <a:xfrm>
                <a:off x="6754212" y="3200463"/>
                <a:ext cx="4653700" cy="2734199"/>
                <a:chOff x="6754212" y="3200463"/>
                <a:chExt cx="4653700" cy="273419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960D861-39CF-4DC0-BD38-83978FE0EF75}"/>
                    </a:ext>
                  </a:extLst>
                </p:cNvPr>
                <p:cNvSpPr/>
                <p:nvPr/>
              </p:nvSpPr>
              <p:spPr>
                <a:xfrm>
                  <a:off x="6754212" y="3200463"/>
                  <a:ext cx="4653700" cy="2734199"/>
                </a:xfrm>
                <a:prstGeom prst="rect">
                  <a:avLst/>
                </a:prstGeom>
                <a:solidFill>
                  <a:srgbClr val="EEEEE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graphicFrame>
              <p:nvGraphicFramePr>
                <p:cNvPr id="25" name="Chart 24">
                  <a:extLst>
                    <a:ext uri="{FF2B5EF4-FFF2-40B4-BE49-F238E27FC236}">
                      <a16:creationId xmlns:a16="http://schemas.microsoft.com/office/drawing/2014/main" id="{698ED9CE-D39D-448B-BE01-3F434A0B6B9C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26679359"/>
                    </p:ext>
                  </p:extLst>
                </p:nvPr>
              </p:nvGraphicFramePr>
              <p:xfrm>
                <a:off x="7029161" y="3259156"/>
                <a:ext cx="4317656" cy="263447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7CC0F2-BD50-4B32-9F08-B2D5AAE97A5B}"/>
                  </a:ext>
                </a:extLst>
              </p:cNvPr>
              <p:cNvSpPr/>
              <p:nvPr/>
            </p:nvSpPr>
            <p:spPr>
              <a:xfrm>
                <a:off x="788158" y="3200462"/>
                <a:ext cx="4653700" cy="2734199"/>
              </a:xfrm>
              <a:prstGeom prst="rect">
                <a:avLst/>
              </a:prstGeom>
              <a:solidFill>
                <a:srgbClr val="EEEEEE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EFAF4D-8637-4503-A22E-3DFA96B55528}"/>
                  </a:ext>
                </a:extLst>
              </p:cNvPr>
              <p:cNvSpPr/>
              <p:nvPr/>
            </p:nvSpPr>
            <p:spPr>
              <a:xfrm>
                <a:off x="8172101" y="3209291"/>
                <a:ext cx="689390" cy="2734200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9A0E6E-4A48-4347-89EC-16C5F6595783}"/>
                  </a:ext>
                </a:extLst>
              </p:cNvPr>
              <p:cNvSpPr/>
              <p:nvPr/>
            </p:nvSpPr>
            <p:spPr>
              <a:xfrm>
                <a:off x="2171888" y="3191522"/>
                <a:ext cx="689390" cy="2734200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B0A3F4A0-B378-47B9-A537-F9F9486200F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9168893"/>
                </p:ext>
              </p:extLst>
            </p:nvPr>
          </p:nvGraphicFramePr>
          <p:xfrm>
            <a:off x="1017337" y="3245826"/>
            <a:ext cx="4388863" cy="26888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9972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35942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What is the color of the water?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F9E48-3794-408C-9573-4A5583629E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65" y="1955466"/>
            <a:ext cx="5745404" cy="405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8B694-68F7-4128-B274-7938D9F6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8" r="24471"/>
          <a:stretch/>
        </p:blipFill>
        <p:spPr>
          <a:xfrm rot="5400000">
            <a:off x="1037338" y="1108159"/>
            <a:ext cx="4050788" cy="57454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0BB680-3D7E-4D4B-AB0F-CC9D07D2B728}"/>
              </a:ext>
            </a:extLst>
          </p:cNvPr>
          <p:cNvGrpSpPr/>
          <p:nvPr/>
        </p:nvGrpSpPr>
        <p:grpSpPr>
          <a:xfrm>
            <a:off x="735883" y="2162868"/>
            <a:ext cx="10720234" cy="3754218"/>
            <a:chOff x="735883" y="2162868"/>
            <a:chExt cx="10720234" cy="37542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4DA655-5A51-4A0B-AD4D-D87011EB3DC3}"/>
                </a:ext>
              </a:extLst>
            </p:cNvPr>
            <p:cNvGrpSpPr/>
            <p:nvPr/>
          </p:nvGrpSpPr>
          <p:grpSpPr>
            <a:xfrm>
              <a:off x="735883" y="2962022"/>
              <a:ext cx="4659808" cy="2955064"/>
              <a:chOff x="735883" y="2962022"/>
              <a:chExt cx="4659808" cy="295506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287E9E0-6316-455E-A18D-52BD5264F39A}"/>
                  </a:ext>
                </a:extLst>
              </p:cNvPr>
              <p:cNvGrpSpPr/>
              <p:nvPr/>
            </p:nvGrpSpPr>
            <p:grpSpPr>
              <a:xfrm>
                <a:off x="735883" y="2962022"/>
                <a:ext cx="4659808" cy="2955064"/>
                <a:chOff x="735883" y="3136667"/>
                <a:chExt cx="4659808" cy="278042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C7CC0F2-BD50-4B32-9F08-B2D5AAE97A5B}"/>
                    </a:ext>
                  </a:extLst>
                </p:cNvPr>
                <p:cNvSpPr/>
                <p:nvPr/>
              </p:nvSpPr>
              <p:spPr>
                <a:xfrm>
                  <a:off x="739955" y="3136667"/>
                  <a:ext cx="4653700" cy="2734199"/>
                </a:xfrm>
                <a:prstGeom prst="rect">
                  <a:avLst/>
                </a:prstGeom>
                <a:solidFill>
                  <a:srgbClr val="EEEEE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graphicFrame>
              <p:nvGraphicFramePr>
                <p:cNvPr id="18" name="Chart 17">
                  <a:extLst>
                    <a:ext uri="{FF2B5EF4-FFF2-40B4-BE49-F238E27FC236}">
                      <a16:creationId xmlns:a16="http://schemas.microsoft.com/office/drawing/2014/main" id="{F3B0B98C-4191-4395-A689-30535FBAF10C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890590694"/>
                    </p:ext>
                  </p:extLst>
                </p:nvPr>
              </p:nvGraphicFramePr>
              <p:xfrm>
                <a:off x="735883" y="3243178"/>
                <a:ext cx="4659808" cy="267390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p:grpSp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F3B0B98C-4191-4395-A689-30535FBAF10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27906451"/>
                  </p:ext>
                </p:extLst>
              </p:nvPr>
            </p:nvGraphicFramePr>
            <p:xfrm>
              <a:off x="770575" y="3150777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4BD994-314A-48F4-ACE7-C944E7DA5D86}"/>
                </a:ext>
              </a:extLst>
            </p:cNvPr>
            <p:cNvGrpSpPr/>
            <p:nvPr/>
          </p:nvGrpSpPr>
          <p:grpSpPr>
            <a:xfrm>
              <a:off x="6802417" y="2960935"/>
              <a:ext cx="4653700" cy="2933042"/>
              <a:chOff x="6802417" y="2960935"/>
              <a:chExt cx="4653700" cy="293304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60D861-39CF-4DC0-BD38-83978FE0EF75}"/>
                  </a:ext>
                </a:extLst>
              </p:cNvPr>
              <p:cNvSpPr/>
              <p:nvPr/>
            </p:nvSpPr>
            <p:spPr>
              <a:xfrm>
                <a:off x="6802417" y="2960935"/>
                <a:ext cx="4653700" cy="2909932"/>
              </a:xfrm>
              <a:prstGeom prst="rect">
                <a:avLst/>
              </a:prstGeom>
              <a:solidFill>
                <a:srgbClr val="EEEEEE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aphicFrame>
            <p:nvGraphicFramePr>
              <p:cNvPr id="21" name="Chart 20">
                <a:extLst>
                  <a:ext uri="{FF2B5EF4-FFF2-40B4-BE49-F238E27FC236}">
                    <a16:creationId xmlns:a16="http://schemas.microsoft.com/office/drawing/2014/main" id="{DAE4D928-9A00-4023-908F-B087B789DF0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54292071"/>
                  </p:ext>
                </p:extLst>
              </p:nvPr>
            </p:nvGraphicFramePr>
            <p:xfrm>
              <a:off x="6880045" y="3150777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44946D-CF60-4E16-B33F-DFEE8D38186A}"/>
                </a:ext>
              </a:extLst>
            </p:cNvPr>
            <p:cNvGrpSpPr/>
            <p:nvPr/>
          </p:nvGrpSpPr>
          <p:grpSpPr>
            <a:xfrm>
              <a:off x="8526164" y="2162868"/>
              <a:ext cx="978153" cy="1136620"/>
              <a:chOff x="10124377" y="2292380"/>
              <a:chExt cx="978153" cy="1136620"/>
            </a:xfrm>
          </p:grpSpPr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86BD65E7-A087-4DA5-BDFD-8D360034A0C0}"/>
                  </a:ext>
                </a:extLst>
              </p:cNvPr>
              <p:cNvSpPr/>
              <p:nvPr/>
            </p:nvSpPr>
            <p:spPr>
              <a:xfrm>
                <a:off x="10318424" y="2292380"/>
                <a:ext cx="590058" cy="740814"/>
              </a:xfrm>
              <a:prstGeom prst="down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D30F99-5C93-4473-B18F-7CAACA69C1A2}"/>
                  </a:ext>
                </a:extLst>
              </p:cNvPr>
              <p:cNvSpPr/>
              <p:nvPr/>
            </p:nvSpPr>
            <p:spPr>
              <a:xfrm>
                <a:off x="10124377" y="3090446"/>
                <a:ext cx="97815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accent2">
                        <a:lumMod val="75000"/>
                      </a:schemeClr>
                    </a:solidFill>
                    <a:latin typeface="Museo Sans Rounded 500" panose="02000000000000000000" pitchFamily="50" charset="0"/>
                  </a:rPr>
                  <a:t>BROWN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569734-55BF-43EC-9C25-85181FE4FECB}"/>
                </a:ext>
              </a:extLst>
            </p:cNvPr>
            <p:cNvGrpSpPr/>
            <p:nvPr/>
          </p:nvGrpSpPr>
          <p:grpSpPr>
            <a:xfrm>
              <a:off x="954160" y="2162868"/>
              <a:ext cx="829073" cy="1136620"/>
              <a:chOff x="1309928" y="2292380"/>
              <a:chExt cx="829073" cy="1136620"/>
            </a:xfrm>
          </p:grpSpPr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251F2FDF-F023-48B5-834D-3A8C78138D2A}"/>
                  </a:ext>
                </a:extLst>
              </p:cNvPr>
              <p:cNvSpPr/>
              <p:nvPr/>
            </p:nvSpPr>
            <p:spPr>
              <a:xfrm>
                <a:off x="1429435" y="2292380"/>
                <a:ext cx="590058" cy="740814"/>
              </a:xfrm>
              <a:prstGeom prst="down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F38089-FC25-4908-B453-7F3FFFA6471D}"/>
                  </a:ext>
                </a:extLst>
              </p:cNvPr>
              <p:cNvSpPr/>
              <p:nvPr/>
            </p:nvSpPr>
            <p:spPr>
              <a:xfrm>
                <a:off x="1309928" y="3090446"/>
                <a:ext cx="8290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accent2">
                        <a:lumMod val="75000"/>
                      </a:schemeClr>
                    </a:solidFill>
                    <a:latin typeface="Museo Sans Rounded 500" panose="02000000000000000000" pitchFamily="50" charset="0"/>
                  </a:rPr>
                  <a:t>CLEAR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2031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24C9B2-9F21-40A0-8630-A6777CE5D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63" y="1465600"/>
            <a:ext cx="4653700" cy="524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AB12A2-69D0-4A4B-BE72-3B61F4CB4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08" y="1465600"/>
            <a:ext cx="4653700" cy="5240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35942"/>
            <a:ext cx="11049000" cy="897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EEEEEE"/>
                </a:solidFill>
                <a:latin typeface="Museo Sans Rounded 500" panose="02000000000000000000" pitchFamily="50" charset="0"/>
              </a:rPr>
              <a:t>How clear is the water?</a:t>
            </a:r>
            <a:endParaRPr lang="de-CH" sz="3600" b="1" dirty="0">
              <a:solidFill>
                <a:srgbClr val="EEEEEE"/>
              </a:solidFill>
              <a:latin typeface="Museo Sans Rounded 500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D26806-609D-46D1-9832-BE6500B6896D}"/>
              </a:ext>
            </a:extLst>
          </p:cNvPr>
          <p:cNvGrpSpPr/>
          <p:nvPr/>
        </p:nvGrpSpPr>
        <p:grpSpPr>
          <a:xfrm>
            <a:off x="823663" y="3009922"/>
            <a:ext cx="10331345" cy="3696618"/>
            <a:chOff x="823663" y="3009922"/>
            <a:chExt cx="10331345" cy="36966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79D4BF-D0DB-49C3-8515-D593D3ED34D4}"/>
                </a:ext>
              </a:extLst>
            </p:cNvPr>
            <p:cNvSpPr/>
            <p:nvPr/>
          </p:nvSpPr>
          <p:spPr>
            <a:xfrm>
              <a:off x="6501308" y="3848078"/>
              <a:ext cx="4653700" cy="2858461"/>
            </a:xfrm>
            <a:prstGeom prst="rect">
              <a:avLst/>
            </a:prstGeom>
            <a:solidFill>
              <a:srgbClr val="EEEEE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214B5E-834B-4B7F-9F2D-A0811740C2BB}"/>
                </a:ext>
              </a:extLst>
            </p:cNvPr>
            <p:cNvGrpSpPr/>
            <p:nvPr/>
          </p:nvGrpSpPr>
          <p:grpSpPr>
            <a:xfrm>
              <a:off x="823663" y="3009922"/>
              <a:ext cx="10331345" cy="3696618"/>
              <a:chOff x="823663" y="3009922"/>
              <a:chExt cx="10331345" cy="369661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8DF25E6-3307-4DF9-8F55-6A749D31D5ED}"/>
                  </a:ext>
                </a:extLst>
              </p:cNvPr>
              <p:cNvSpPr/>
              <p:nvPr/>
            </p:nvSpPr>
            <p:spPr>
              <a:xfrm>
                <a:off x="823663" y="3848078"/>
                <a:ext cx="4653700" cy="2858461"/>
              </a:xfrm>
              <a:prstGeom prst="rect">
                <a:avLst/>
              </a:prstGeom>
              <a:solidFill>
                <a:srgbClr val="EEEEEE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2D92854-005F-4B50-A4FD-1172B259B4E9}"/>
                  </a:ext>
                </a:extLst>
              </p:cNvPr>
              <p:cNvGrpSpPr/>
              <p:nvPr/>
            </p:nvGrpSpPr>
            <p:grpSpPr>
              <a:xfrm>
                <a:off x="1514768" y="3009922"/>
                <a:ext cx="829073" cy="1136620"/>
                <a:chOff x="1309928" y="2292380"/>
                <a:chExt cx="829073" cy="1136620"/>
              </a:xfrm>
            </p:grpSpPr>
            <p:sp>
              <p:nvSpPr>
                <p:cNvPr id="17" name="Arrow: Down 16">
                  <a:extLst>
                    <a:ext uri="{FF2B5EF4-FFF2-40B4-BE49-F238E27FC236}">
                      <a16:creationId xmlns:a16="http://schemas.microsoft.com/office/drawing/2014/main" id="{9CA7849E-1864-4797-862C-13657D98DB84}"/>
                    </a:ext>
                  </a:extLst>
                </p:cNvPr>
                <p:cNvSpPr/>
                <p:nvPr/>
              </p:nvSpPr>
              <p:spPr>
                <a:xfrm>
                  <a:off x="1429435" y="2292380"/>
                  <a:ext cx="590058" cy="740814"/>
                </a:xfrm>
                <a:prstGeom prst="downArrow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2015D24-7457-4FBB-95E5-1D39093B3DAC}"/>
                    </a:ext>
                  </a:extLst>
                </p:cNvPr>
                <p:cNvSpPr/>
                <p:nvPr/>
              </p:nvSpPr>
              <p:spPr>
                <a:xfrm>
                  <a:off x="1309928" y="3090446"/>
                  <a:ext cx="82907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2">
                          <a:lumMod val="75000"/>
                        </a:schemeClr>
                      </a:solidFill>
                      <a:latin typeface="Museo Sans Rounded 500" panose="02000000000000000000" pitchFamily="50" charset="0"/>
                    </a:rPr>
                    <a:t>CLEAR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A417BC3-1068-4D24-BC7E-81D7D0CD7B01}"/>
                  </a:ext>
                </a:extLst>
              </p:cNvPr>
              <p:cNvGrpSpPr/>
              <p:nvPr/>
            </p:nvGrpSpPr>
            <p:grpSpPr>
              <a:xfrm>
                <a:off x="8426177" y="3009922"/>
                <a:ext cx="1079142" cy="1310816"/>
                <a:chOff x="10546768" y="2302850"/>
                <a:chExt cx="1079142" cy="1310816"/>
              </a:xfrm>
            </p:grpSpPr>
            <p:sp>
              <p:nvSpPr>
                <p:cNvPr id="20" name="Arrow: Down 19">
                  <a:extLst>
                    <a:ext uri="{FF2B5EF4-FFF2-40B4-BE49-F238E27FC236}">
                      <a16:creationId xmlns:a16="http://schemas.microsoft.com/office/drawing/2014/main" id="{9466846E-F737-486E-B56E-9F8F9DF30EC4}"/>
                    </a:ext>
                  </a:extLst>
                </p:cNvPr>
                <p:cNvSpPr/>
                <p:nvPr/>
              </p:nvSpPr>
              <p:spPr>
                <a:xfrm>
                  <a:off x="10791310" y="2302850"/>
                  <a:ext cx="590058" cy="740814"/>
                </a:xfrm>
                <a:prstGeom prst="downArrow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3483CA6-38A7-42D7-8B63-5E07DE4764E6}"/>
                    </a:ext>
                  </a:extLst>
                </p:cNvPr>
                <p:cNvSpPr/>
                <p:nvPr/>
              </p:nvSpPr>
              <p:spPr>
                <a:xfrm>
                  <a:off x="10546768" y="3090446"/>
                  <a:ext cx="107914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Museo Sans Rounded 500" panose="02000000000000000000" pitchFamily="50" charset="0"/>
                    </a:rPr>
                    <a:t>SLIGHTLY </a:t>
                  </a:r>
                </a:p>
                <a:p>
                  <a:pPr algn="ctr"/>
                  <a:r>
                    <a:rPr 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Museo Sans Rounded 500" panose="02000000000000000000" pitchFamily="50" charset="0"/>
                    </a:rPr>
                    <a:t>MURKY</a:t>
                  </a:r>
                </a:p>
              </p:txBody>
            </p:sp>
          </p:grpSp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B242E72A-4AEB-49BF-BDA5-312CA83C328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71794716"/>
                  </p:ext>
                </p:extLst>
              </p:nvPr>
            </p:nvGraphicFramePr>
            <p:xfrm>
              <a:off x="6583008" y="3963340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23" name="Chart 22">
                <a:extLst>
                  <a:ext uri="{FF2B5EF4-FFF2-40B4-BE49-F238E27FC236}">
                    <a16:creationId xmlns:a16="http://schemas.microsoft.com/office/drawing/2014/main" id="{262E95BB-ADF2-4321-9413-04393E8F2AB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07665894"/>
                  </p:ext>
                </p:extLst>
              </p:nvPr>
            </p:nvGraphicFramePr>
            <p:xfrm>
              <a:off x="905363" y="3963339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893758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446</Words>
  <Application>Microsoft Office PowerPoint</Application>
  <PresentationFormat>Widescreen</PresentationFormat>
  <Paragraphs>80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Museo Sans Rounded 500</vt:lpstr>
      <vt:lpstr>Times New Roman</vt:lpstr>
      <vt:lpstr>Wingdings</vt:lpstr>
      <vt:lpstr>Office Theme</vt:lpstr>
      <vt:lpstr>A visual approach for water quality monitoring within the CrowdWater project</vt:lpstr>
      <vt:lpstr>PowerPoint Presentation</vt:lpstr>
      <vt:lpstr>Visual water quality observations</vt:lpstr>
      <vt:lpstr>A visual approach for water quality monitoring </vt:lpstr>
      <vt:lpstr>A visual approach for water quality monitoring </vt:lpstr>
      <vt:lpstr>How important are these water quality indicators to you?</vt:lpstr>
      <vt:lpstr>How do you rate the quality of the water in this river?</vt:lpstr>
      <vt:lpstr>What is the color of the water?</vt:lpstr>
      <vt:lpstr>How clear is the water?</vt:lpstr>
      <vt:lpstr>A visual approach for water quality monitoring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bstrobl</dc:creator>
  <cp:lastModifiedBy>Sara Blanco</cp:lastModifiedBy>
  <cp:revision>406</cp:revision>
  <dcterms:created xsi:type="dcterms:W3CDTF">2018-10-09T07:53:26Z</dcterms:created>
  <dcterms:modified xsi:type="dcterms:W3CDTF">2022-05-24T11:37:21Z</dcterms:modified>
</cp:coreProperties>
</file>