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5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67" r:id="rId13"/>
  </p:sldIdLst>
  <p:sldSz cx="12192000" cy="6858000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E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WSL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3175" cmpd="sng">
              <a:solidFill>
                <a:schemeClr val="dk2"/>
              </a:solidFill>
            </a:ln>
          </a:top>
          <a:bottom>
            <a:ln w="3175" cmpd="sng">
              <a:solidFill>
                <a:schemeClr val="dk2"/>
              </a:solidFill>
            </a:ln>
          </a:bottom>
          <a:insideH>
            <a:ln w="3175" cmpd="sng">
              <a:solidFill>
                <a:schemeClr val="dk2"/>
              </a:solidFill>
            </a:ln>
          </a:insideH>
          <a:insideV>
            <a:ln w="6350" cmpd="sng">
              <a:solidFill>
                <a:schemeClr val="lt2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schemeClr val="dk1"/>
      </a:tcTxStyle>
      <a:tcStyle>
        <a:tcBdr/>
        <a:fill>
          <a:solidFill>
            <a:schemeClr val="accent5"/>
          </a:solidFill>
        </a:fill>
      </a:tcStyle>
    </a:band1H>
    <a:band2H>
      <a:tcTxStyle>
        <a:schemeClr val="dk1"/>
      </a:tcTxStyle>
      <a:tcStyle>
        <a:tcBdr/>
        <a:fill>
          <a:solidFill>
            <a:schemeClr val="accent6"/>
          </a:solidFill>
        </a:fill>
      </a:tcStyle>
    </a:band2H>
    <a:band1V>
      <a:tcTxStyle>
        <a:schemeClr val="dk1"/>
      </a:tcTxStyle>
      <a:tcStyle>
        <a:tcBdr/>
        <a:fill>
          <a:solidFill>
            <a:schemeClr val="accent5"/>
          </a:solidFill>
        </a:fill>
      </a:tcStyle>
    </a:band1V>
    <a:band2V>
      <a:tcTxStyle>
        <a:schemeClr val="dk1"/>
      </a:tcTxStyle>
      <a:tcStyle>
        <a:tcBdr/>
        <a:fill>
          <a:solidFill>
            <a:schemeClr val="accent6"/>
          </a:solidFill>
        </a:fill>
      </a:tcStyle>
    </a:band2V>
    <a:lastCol>
      <a:tcTxStyle b="on">
        <a:fontRef idx="major"/>
        <a:schemeClr val="dk1"/>
      </a:tcTxStyle>
      <a:tcStyle>
        <a:tcBdr/>
      </a:tcStyle>
    </a:lastCol>
    <a:firstCol>
      <a:tcTxStyle b="on">
        <a:fontRef idx="major"/>
        <a:schemeClr val="dk1"/>
      </a:tcTxStyle>
      <a:tcStyle>
        <a:tcBdr/>
      </a:tcStyle>
    </a:firstCol>
    <a:lastRow>
      <a:tcTxStyle b="on">
        <a:fontRef idx="major"/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</a:tcBdr>
      </a:tcStyle>
    </a:lastRow>
    <a:firstRow>
      <a:tcTxStyle b="on">
        <a:fontRef idx="major"/>
        <a:schemeClr val="dk1"/>
      </a:tcTxStyle>
      <a:tcStyle>
        <a:tcBdr>
          <a:top>
            <a:ln w="12700" cmpd="sng">
              <a:solidFill>
                <a:schemeClr val="lt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1F0F8-87FA-4B3D-9BE9-231B90DC6C05}" type="datetimeFigureOut">
              <a:rPr lang="de-CH" smtClean="0"/>
              <a:t>18.05.2022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E703-AD4E-45C5-9FEA-415D8FE5287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35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570" y="2095500"/>
            <a:ext cx="10677524" cy="3025775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4" y="5296881"/>
            <a:ext cx="10658474" cy="72450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E75640-B4BB-7342-8C7B-A3D819822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6" y="399405"/>
            <a:ext cx="23241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9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26" userDrawn="1">
          <p15:clr>
            <a:srgbClr val="FDE53C"/>
          </p15:clr>
        </p15:guide>
        <p15:guide id="2" orient="horz" pos="3339" userDrawn="1">
          <p15:clr>
            <a:srgbClr val="FDE53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0" y="989999"/>
            <a:ext cx="10658474" cy="54965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46864F-F3C6-42CA-84BC-CE3A5574C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00" y="990000"/>
            <a:ext cx="5257800" cy="54489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8D12E07-B35A-4270-A6DE-0467B2581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89999"/>
            <a:ext cx="5257800" cy="5448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878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198000"/>
            <a:ext cx="6303000" cy="61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46864F-F3C6-42CA-84BC-CE3A5574C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00" y="989999"/>
            <a:ext cx="5617200" cy="545842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BD8D938-52C5-4CFA-9BD5-A0A0AA70CF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5225" y="982470"/>
            <a:ext cx="4357688" cy="48930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2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866707F-28B4-4A2E-AB19-3814D7C2F2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0038" y="296863"/>
            <a:ext cx="11591925" cy="62642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099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C35EA4"/>
          </p15:clr>
        </p15:guide>
        <p15:guide id="2" pos="189" userDrawn="1">
          <p15:clr>
            <a:srgbClr val="C35EA4"/>
          </p15:clr>
        </p15:guide>
        <p15:guide id="3" pos="7491" userDrawn="1">
          <p15:clr>
            <a:srgbClr val="C35E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8817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570" y="2171700"/>
            <a:ext cx="10677524" cy="2403316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4" y="4891507"/>
            <a:ext cx="10658474" cy="72450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B54697-AA62-554D-8BCB-8EB9067C6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53" b="41697"/>
          <a:stretch/>
        </p:blipFill>
        <p:spPr bwMode="black">
          <a:xfrm>
            <a:off x="2016390" y="434367"/>
            <a:ext cx="895775" cy="9537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48D464-9E43-174D-983D-3C07D5986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3"/>
          <a:stretch/>
        </p:blipFill>
        <p:spPr>
          <a:xfrm>
            <a:off x="777350" y="399405"/>
            <a:ext cx="2324100" cy="98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  <p15:guide id="2" orient="horz" pos="3543" userDrawn="1">
          <p15:clr>
            <a:srgbClr val="FBAE40"/>
          </p15:clr>
        </p15:guide>
        <p15:guide id="3" orient="horz" pos="28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198000"/>
            <a:ext cx="10658474" cy="61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0" y="990000"/>
            <a:ext cx="10658474" cy="5001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60" r:id="rId5"/>
    <p:sldLayoutId id="2147483654" r:id="rId6"/>
    <p:sldLayoutId id="2147483655" r:id="rId7"/>
    <p:sldLayoutId id="2147483656" r:id="rId8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858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52000" indent="-25200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4133" userDrawn="1">
          <p15:clr>
            <a:srgbClr val="F26B43"/>
          </p15:clr>
        </p15:guide>
        <p15:guide id="9" pos="3885" userDrawn="1">
          <p15:clr>
            <a:srgbClr val="A4A3A4"/>
          </p15:clr>
        </p15:guide>
        <p15:guide id="10" pos="3318" userDrawn="1">
          <p15:clr>
            <a:srgbClr val="A4A3A4"/>
          </p15:clr>
        </p15:guide>
        <p15:guide id="11" pos="3228" userDrawn="1">
          <p15:clr>
            <a:srgbClr val="A4A3A4"/>
          </p15:clr>
        </p15:guide>
        <p15:guide id="12" pos="2751" userDrawn="1">
          <p15:clr>
            <a:srgbClr val="A4A3A4"/>
          </p15:clr>
        </p15:guide>
        <p15:guide id="13" pos="2661" userDrawn="1">
          <p15:clr>
            <a:srgbClr val="A4A3A4"/>
          </p15:clr>
        </p15:guide>
        <p15:guide id="14" pos="2184" userDrawn="1">
          <p15:clr>
            <a:srgbClr val="A4A3A4"/>
          </p15:clr>
        </p15:guide>
        <p15:guide id="15" pos="2094" userDrawn="1">
          <p15:clr>
            <a:srgbClr val="A4A3A4"/>
          </p15:clr>
        </p15:guide>
        <p15:guide id="16" pos="1617" userDrawn="1">
          <p15:clr>
            <a:srgbClr val="A4A3A4"/>
          </p15:clr>
        </p15:guide>
        <p15:guide id="17" pos="1527" userDrawn="1">
          <p15:clr>
            <a:srgbClr val="A4A3A4"/>
          </p15:clr>
        </p15:guide>
        <p15:guide id="18" pos="1050" userDrawn="1">
          <p15:clr>
            <a:srgbClr val="A4A3A4"/>
          </p15:clr>
        </p15:guide>
        <p15:guide id="19" pos="960" userDrawn="1">
          <p15:clr>
            <a:srgbClr val="A4A3A4"/>
          </p15:clr>
        </p15:guide>
        <p15:guide id="20" pos="483" userDrawn="1">
          <p15:clr>
            <a:srgbClr val="F26B43"/>
          </p15:clr>
        </p15:guide>
        <p15:guide id="21" pos="3795" userDrawn="1">
          <p15:clr>
            <a:srgbClr val="A4A3A4"/>
          </p15:clr>
        </p15:guide>
        <p15:guide id="22" pos="4362" userDrawn="1">
          <p15:clr>
            <a:srgbClr val="A4A3A4"/>
          </p15:clr>
        </p15:guide>
        <p15:guide id="23" pos="4452" userDrawn="1">
          <p15:clr>
            <a:srgbClr val="A4A3A4"/>
          </p15:clr>
        </p15:guide>
        <p15:guide id="24" pos="4929" userDrawn="1">
          <p15:clr>
            <a:srgbClr val="A4A3A4"/>
          </p15:clr>
        </p15:guide>
        <p15:guide id="25" pos="5019" userDrawn="1">
          <p15:clr>
            <a:srgbClr val="A4A3A4"/>
          </p15:clr>
        </p15:guide>
        <p15:guide id="26" pos="5496" userDrawn="1">
          <p15:clr>
            <a:srgbClr val="A4A3A4"/>
          </p15:clr>
        </p15:guide>
        <p15:guide id="27" pos="5586" userDrawn="1">
          <p15:clr>
            <a:srgbClr val="A4A3A4"/>
          </p15:clr>
        </p15:guide>
        <p15:guide id="28" pos="6063" userDrawn="1">
          <p15:clr>
            <a:srgbClr val="A4A3A4"/>
          </p15:clr>
        </p15:guide>
        <p15:guide id="29" pos="6153" userDrawn="1">
          <p15:clr>
            <a:srgbClr val="A4A3A4"/>
          </p15:clr>
        </p15:guide>
        <p15:guide id="30" pos="6630" userDrawn="1">
          <p15:clr>
            <a:srgbClr val="A4A3A4"/>
          </p15:clr>
        </p15:guide>
        <p15:guide id="31" pos="6720" userDrawn="1">
          <p15:clr>
            <a:srgbClr val="A4A3A4"/>
          </p15:clr>
        </p15:guide>
        <p15:guide id="32" pos="7197" userDrawn="1">
          <p15:clr>
            <a:srgbClr val="F26B43"/>
          </p15:clr>
        </p15:guide>
        <p15:guide id="33" orient="horz" pos="482" userDrawn="1">
          <p15:clr>
            <a:srgbClr val="F26B43"/>
          </p15:clr>
        </p15:guide>
        <p15:guide id="34" orient="horz" pos="1185" userDrawn="1">
          <p15:clr>
            <a:srgbClr val="F26B43"/>
          </p15:clr>
        </p15:guide>
        <p15:guide id="35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FF9D7-A027-48DD-B1B2-8A97DFF73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Imaging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transport</a:t>
            </a:r>
            <a:r>
              <a:rPr lang="de-CH" dirty="0"/>
              <a:t> </a:t>
            </a:r>
            <a:r>
              <a:rPr lang="de-CH" dirty="0" err="1"/>
              <a:t>across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-snow interface </a:t>
            </a:r>
            <a:r>
              <a:rPr lang="de-CH" dirty="0" err="1"/>
              <a:t>using</a:t>
            </a:r>
            <a:r>
              <a:rPr lang="de-CH" dirty="0"/>
              <a:t> </a:t>
            </a:r>
            <a:r>
              <a:rPr lang="de-CH" dirty="0" err="1"/>
              <a:t>neutron</a:t>
            </a:r>
            <a:r>
              <a:rPr lang="de-CH" dirty="0"/>
              <a:t> </a:t>
            </a:r>
            <a:r>
              <a:rPr lang="de-CH" dirty="0" err="1"/>
              <a:t>transmission</a:t>
            </a:r>
            <a:r>
              <a:rPr lang="de-CH" dirty="0"/>
              <a:t> </a:t>
            </a:r>
            <a:r>
              <a:rPr lang="de-CH" dirty="0" err="1"/>
              <a:t>radiography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573DD6-11A3-4EB7-9295-A5D76591A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Lombardo</a:t>
            </a:r>
            <a:r>
              <a:rPr lang="en-US" baseline="30000" dirty="0"/>
              <a:t>1</a:t>
            </a:r>
            <a:r>
              <a:rPr lang="en-US" dirty="0"/>
              <a:t>, Peter Lehmann</a:t>
            </a:r>
            <a:r>
              <a:rPr lang="en-US" baseline="30000" dirty="0"/>
              <a:t>2</a:t>
            </a:r>
            <a:r>
              <a:rPr lang="en-US" dirty="0"/>
              <a:t>, Anders Kastner</a:t>
            </a:r>
            <a:r>
              <a:rPr lang="en-US" baseline="30000" dirty="0"/>
              <a:t>3</a:t>
            </a:r>
            <a:r>
              <a:rPr lang="en-US" dirty="0"/>
              <a:t>, Amelie Fees</a:t>
            </a:r>
            <a:r>
              <a:rPr lang="en-US" baseline="30000" dirty="0"/>
              <a:t>1</a:t>
            </a:r>
            <a:r>
              <a:rPr lang="en-US" dirty="0"/>
              <a:t>, Alec van Herwijnen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Jürg</a:t>
            </a:r>
            <a:r>
              <a:rPr lang="en-US" dirty="0"/>
              <a:t> Schweizer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de-CH" dirty="0"/>
          </a:p>
          <a:p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C33E5230-28CB-4116-A0C8-EE66B13B8629}"/>
              </a:ext>
            </a:extLst>
          </p:cNvPr>
          <p:cNvSpPr txBox="1">
            <a:spLocks/>
          </p:cNvSpPr>
          <p:nvPr/>
        </p:nvSpPr>
        <p:spPr>
          <a:xfrm>
            <a:off x="766764" y="6334020"/>
            <a:ext cx="10658474" cy="7245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1. WSL Institute for Snow and Avalanche Research SLF, Davos, Switzerland </a:t>
            </a:r>
          </a:p>
          <a:p>
            <a:r>
              <a:rPr lang="en-US" sz="1100" dirty="0"/>
              <a:t>2. Physics of Soils and Terrestrial Ecosystems, ETH Zürich, Zürich, Switzerland </a:t>
            </a:r>
          </a:p>
          <a:p>
            <a:r>
              <a:rPr lang="en-US" sz="1100" dirty="0"/>
              <a:t>3. Laboratory for Neutron Scattering and Imaging, Paul Scherrer Institute, </a:t>
            </a:r>
            <a:r>
              <a:rPr lang="en-US" sz="1100" dirty="0" err="1"/>
              <a:t>Villigen</a:t>
            </a:r>
            <a:r>
              <a:rPr lang="en-US" sz="1100" dirty="0"/>
              <a:t>, Switzerland </a:t>
            </a:r>
          </a:p>
        </p:txBody>
      </p:sp>
    </p:spTree>
    <p:extLst>
      <p:ext uri="{BB962C8B-B14F-4D97-AF65-F5344CB8AC3E}">
        <p14:creationId xmlns:p14="http://schemas.microsoft.com/office/powerpoint/2010/main" val="98367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0CFEA-0FFB-4B18-B054-F387C1142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DDB21-64F6-44BB-A698-5766CCC1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E9234F-328F-44A1-AC5D-270C410D9518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8F58F-1FFD-40CF-8856-D5AE78ED304B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snow</a:t>
            </a:r>
            <a:r>
              <a:rPr lang="de-CH" sz="3600" dirty="0"/>
              <a:t>/</a:t>
            </a:r>
            <a:r>
              <a:rPr lang="de-CH" sz="3600" dirty="0" err="1"/>
              <a:t>air</a:t>
            </a:r>
            <a:endParaRPr lang="en-US" sz="40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AC63A-02ED-474F-8BB9-4FF574F93406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1C7E3-7538-4C5E-BDEE-AFEDAF4EAEF5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BDB64-F7D5-4E66-A24F-9ECFC8D1057D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0E901F-EDDE-42CD-8265-F2FF904E8256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95D8F-468F-48CE-ABD4-867D7506E01B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C68C1-AF52-4F61-8330-612851CD5EB4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38E5E3-2DCA-4D35-9858-024F309EE400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C899AF-72C5-40A8-9450-AC7B32E0A502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58B26-CD61-43CD-ADC5-43EE5851C7FD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423617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2C570-D828-4BDD-ACB1-CD13AD284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EF411-9C2B-4B2B-B742-4EC565C3A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5C748-0592-4063-8AD6-463854B5E080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F0FE4-6597-41CC-9F06-A987324D0552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air</a:t>
            </a:r>
            <a:endParaRPr lang="en-US" sz="40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507A7-551F-43B7-B7CA-71AEB8AD6403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78984-854F-4E99-84E1-4BFA7CD27EFB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2F6CB1-D6B4-4A2F-AC3C-68DB861C5218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CB768-61A0-4609-80ED-5AEB06440EC4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23A777-1417-4B5D-B065-4B2D7C4B855C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13847-5A8D-44C8-9654-51AD01EBB643}"/>
              </a:ext>
            </a:extLst>
          </p:cNvPr>
          <p:cNvSpPr txBox="1"/>
          <p:nvPr/>
        </p:nvSpPr>
        <p:spPr>
          <a:xfrm>
            <a:off x="3514359" y="4898219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chemeClr val="bg1"/>
                </a:solidFill>
              </a:rPr>
              <a:t>air</a:t>
            </a:r>
            <a:endParaRPr lang="en-US" sz="2400" dirty="0" err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B3585-855D-41C4-B249-7F60457A54E7}"/>
              </a:ext>
            </a:extLst>
          </p:cNvPr>
          <p:cNvSpPr txBox="1"/>
          <p:nvPr/>
        </p:nvSpPr>
        <p:spPr>
          <a:xfrm>
            <a:off x="3514359" y="566794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EB745F-8102-4210-9FFA-1E4000F267FC}"/>
              </a:ext>
            </a:extLst>
          </p:cNvPr>
          <p:cNvSpPr txBox="1"/>
          <p:nvPr/>
        </p:nvSpPr>
        <p:spPr>
          <a:xfrm>
            <a:off x="3514359" y="5238419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1D00F-C05A-4D61-8454-3E6E5A7EB0EF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56E53C-CB4A-459B-86AB-EFF6AA83BEB7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BD8970-7BC4-4940-B350-484C415D7746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3E595F-682D-48EF-95FD-815318A360EA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408907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98457-4033-7245-9100-6CD1BF4B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r>
              <a:rPr lang="de-DE" dirty="0"/>
              <a:t> and Future 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46F17D-3648-DD4C-9B6F-505CB261B2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8800" y="990000"/>
            <a:ext cx="10658474" cy="5001868"/>
          </a:xfrm>
        </p:spPr>
        <p:txBody>
          <a:bodyPr/>
          <a:lstStyle/>
          <a:p>
            <a:endParaRPr lang="de-CH" dirty="0"/>
          </a:p>
          <a:p>
            <a:r>
              <a:rPr lang="de-CH" dirty="0"/>
              <a:t>Neutron </a:t>
            </a:r>
            <a:r>
              <a:rPr lang="de-CH" dirty="0" err="1"/>
              <a:t>transmission</a:t>
            </a:r>
            <a:r>
              <a:rPr lang="de-CH" dirty="0"/>
              <a:t> </a:t>
            </a:r>
            <a:r>
              <a:rPr lang="de-CH" dirty="0" err="1"/>
              <a:t>radiography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used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measure</a:t>
            </a:r>
            <a:r>
              <a:rPr lang="de-CH" dirty="0"/>
              <a:t> liquid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content</a:t>
            </a:r>
            <a:r>
              <a:rPr lang="de-CH" dirty="0"/>
              <a:t> </a:t>
            </a:r>
            <a:r>
              <a:rPr lang="de-CH" dirty="0" err="1"/>
              <a:t>changes</a:t>
            </a:r>
            <a:r>
              <a:rPr lang="de-CH" dirty="0"/>
              <a:t> </a:t>
            </a:r>
            <a:r>
              <a:rPr lang="de-CH" dirty="0" err="1"/>
              <a:t>across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-snow interface</a:t>
            </a:r>
          </a:p>
          <a:p>
            <a:endParaRPr lang="de-CH" dirty="0"/>
          </a:p>
          <a:p>
            <a:r>
              <a:rPr lang="de-CH" dirty="0" err="1"/>
              <a:t>Capillary</a:t>
            </a:r>
            <a:r>
              <a:rPr lang="de-CH" dirty="0"/>
              <a:t> </a:t>
            </a:r>
            <a:r>
              <a:rPr lang="de-CH" dirty="0" err="1"/>
              <a:t>barriers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cause</a:t>
            </a:r>
            <a:r>
              <a:rPr lang="de-CH" dirty="0"/>
              <a:t> </a:t>
            </a:r>
            <a:r>
              <a:rPr lang="de-CH" dirty="0" err="1"/>
              <a:t>accumulation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interfacial</a:t>
            </a:r>
            <a:r>
              <a:rPr lang="de-CH" dirty="0"/>
              <a:t> </a:t>
            </a:r>
            <a:r>
              <a:rPr lang="de-CH" dirty="0" err="1"/>
              <a:t>water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Future </a:t>
            </a:r>
            <a:r>
              <a:rPr lang="de-CH" dirty="0" err="1"/>
              <a:t>experiments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test</a:t>
            </a:r>
            <a:r>
              <a:rPr lang="de-CH" dirty="0"/>
              <a:t> </a:t>
            </a:r>
            <a:r>
              <a:rPr lang="de-CH" dirty="0" err="1"/>
              <a:t>effects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de-CH" sz="2400" dirty="0"/>
              <a:t>interface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de-CH" sz="2400" dirty="0" err="1"/>
              <a:t>melting</a:t>
            </a:r>
            <a:r>
              <a:rPr lang="de-CH" sz="2400" dirty="0"/>
              <a:t> </a:t>
            </a:r>
            <a:r>
              <a:rPr lang="de-CH" sz="2400" dirty="0" err="1"/>
              <a:t>rates</a:t>
            </a:r>
            <a:endParaRPr lang="de-CH" sz="2400" dirty="0"/>
          </a:p>
          <a:p>
            <a:pPr lvl="3">
              <a:buFont typeface="Courier New" panose="02070309020205020404" pitchFamily="49" charset="0"/>
              <a:buChar char="o"/>
            </a:pPr>
            <a:r>
              <a:rPr lang="de-CH" sz="2400" dirty="0" err="1"/>
              <a:t>snow</a:t>
            </a:r>
            <a:r>
              <a:rPr lang="de-CH" sz="2400" dirty="0"/>
              <a:t> and </a:t>
            </a:r>
            <a:r>
              <a:rPr lang="de-CH" sz="2400" dirty="0" err="1"/>
              <a:t>soil</a:t>
            </a:r>
            <a:r>
              <a:rPr lang="de-CH" sz="2400" dirty="0"/>
              <a:t> </a:t>
            </a:r>
            <a:r>
              <a:rPr lang="de-CH" sz="2400" dirty="0" err="1"/>
              <a:t>properties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17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98457-4033-7245-9100-6CD1BF4B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46F17D-3648-DD4C-9B6F-505CB261B2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8800" y="4352785"/>
            <a:ext cx="10658474" cy="1995868"/>
          </a:xfrm>
        </p:spPr>
        <p:txBody>
          <a:bodyPr/>
          <a:lstStyle/>
          <a:p>
            <a:r>
              <a:rPr lang="de-CH" dirty="0" err="1"/>
              <a:t>Know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interfacial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important</a:t>
            </a:r>
            <a:endParaRPr lang="de-CH" dirty="0"/>
          </a:p>
          <a:p>
            <a:endParaRPr lang="de-CH" dirty="0"/>
          </a:p>
          <a:p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generated</a:t>
            </a:r>
            <a:r>
              <a:rPr lang="de-CH" dirty="0"/>
              <a:t>?</a:t>
            </a:r>
          </a:p>
          <a:p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conditions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generated</a:t>
            </a:r>
            <a:r>
              <a:rPr lang="de-CH" dirty="0"/>
              <a:t>?</a:t>
            </a:r>
          </a:p>
          <a:p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much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needed</a:t>
            </a:r>
            <a:r>
              <a:rPr lang="de-CH" dirty="0"/>
              <a:t>?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880254A-920E-44C5-B480-C8CBBB144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3" t="5732" r="3057" b="28263"/>
          <a:stretch/>
        </p:blipFill>
        <p:spPr>
          <a:xfrm>
            <a:off x="7266687" y="997403"/>
            <a:ext cx="4320000" cy="300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F48A5-3C8A-4AB6-8A53-0E731633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2955" r="2087" b="8734"/>
          <a:stretch/>
        </p:blipFill>
        <p:spPr>
          <a:xfrm>
            <a:off x="7266687" y="4077695"/>
            <a:ext cx="4320000" cy="2466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BB694-9D51-450A-841A-F90DD944E581}"/>
              </a:ext>
            </a:extLst>
          </p:cNvPr>
          <p:cNvSpPr txBox="1"/>
          <p:nvPr/>
        </p:nvSpPr>
        <p:spPr>
          <a:xfrm>
            <a:off x="10833520" y="6365278"/>
            <a:ext cx="8046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Photo</a:t>
            </a:r>
            <a:r>
              <a:rPr lang="de-CH" sz="800" dirty="0"/>
              <a:t>: NRPA</a:t>
            </a:r>
            <a:endParaRPr lang="en-US" sz="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7AC3A-28AD-49B5-AFC3-8C90549163B3}"/>
              </a:ext>
            </a:extLst>
          </p:cNvPr>
          <p:cNvSpPr txBox="1"/>
          <p:nvPr/>
        </p:nvSpPr>
        <p:spPr>
          <a:xfrm>
            <a:off x="10657955" y="3827967"/>
            <a:ext cx="9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Photo</a:t>
            </a:r>
            <a:r>
              <a:rPr lang="de-CH" sz="800" dirty="0"/>
              <a:t>: S. </a:t>
            </a:r>
            <a:r>
              <a:rPr lang="de-CH" sz="800" dirty="0" err="1"/>
              <a:t>Bürgler</a:t>
            </a:r>
            <a:endParaRPr lang="en-US" sz="800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DB9E7-2A63-40D5-863C-E84529FD7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0" t="9692" r="39579" b="23503"/>
          <a:stretch/>
        </p:blipFill>
        <p:spPr>
          <a:xfrm>
            <a:off x="468000" y="990000"/>
            <a:ext cx="2592371" cy="300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58D9C-4996-4E08-AF8E-2E95621B2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5634" y="995816"/>
            <a:ext cx="4008733" cy="3006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06CD2-C8AE-4CA9-857B-DD062D763BC4}"/>
              </a:ext>
            </a:extLst>
          </p:cNvPr>
          <p:cNvSpPr txBox="1"/>
          <p:nvPr/>
        </p:nvSpPr>
        <p:spPr>
          <a:xfrm>
            <a:off x="6377568" y="3838251"/>
            <a:ext cx="9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Photo</a:t>
            </a:r>
            <a:r>
              <a:rPr lang="de-CH" sz="800" dirty="0"/>
              <a:t>: A. Fees</a:t>
            </a:r>
            <a:endParaRPr lang="en-US" sz="8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71464-5749-44FC-AC57-5000E20B956B}"/>
              </a:ext>
            </a:extLst>
          </p:cNvPr>
          <p:cNvSpPr txBox="1"/>
          <p:nvPr/>
        </p:nvSpPr>
        <p:spPr>
          <a:xfrm>
            <a:off x="2233698" y="3828630"/>
            <a:ext cx="9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Photo</a:t>
            </a:r>
            <a:r>
              <a:rPr lang="de-CH" sz="800" dirty="0"/>
              <a:t>: P. Höller</a:t>
            </a:r>
            <a:endParaRPr lang="en-US" sz="800" dirty="0" err="1"/>
          </a:p>
        </p:txBody>
      </p:sp>
    </p:spTree>
    <p:extLst>
      <p:ext uri="{BB962C8B-B14F-4D97-AF65-F5344CB8AC3E}">
        <p14:creationId xmlns:p14="http://schemas.microsoft.com/office/powerpoint/2010/main" val="410814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98457-4033-7245-9100-6CD1BF4B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Methods</a:t>
            </a:r>
          </a:p>
        </p:txBody>
      </p:sp>
      <p:pic>
        <p:nvPicPr>
          <p:cNvPr id="4" name="Picture 3" descr="https://www.psi.ch/sites/default/files/styles/primer_full_xl/public/import/niag/WhatIsNIEN/collimator_w800.png?itok=V5COHvWm">
            <a:extLst>
              <a:ext uri="{FF2B5EF4-FFF2-40B4-BE49-F238E27FC236}">
                <a16:creationId xmlns:a16="http://schemas.microsoft.com/office/drawing/2014/main" id="{0621D6E4-57A3-4003-AB3F-69AF55BA5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" y="4069275"/>
            <a:ext cx="3472936" cy="23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ader 2">
            <a:extLst>
              <a:ext uri="{FF2B5EF4-FFF2-40B4-BE49-F238E27FC236}">
                <a16:creationId xmlns:a16="http://schemas.microsoft.com/office/drawing/2014/main" id="{F0728108-CC58-4879-A687-8EA6DBE3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02" y="4069275"/>
            <a:ext cx="8030143" cy="25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AE0F27-971B-45F9-9F66-BF20A2977358}"/>
              </a:ext>
            </a:extLst>
          </p:cNvPr>
          <p:cNvGrpSpPr/>
          <p:nvPr/>
        </p:nvGrpSpPr>
        <p:grpSpPr>
          <a:xfrm>
            <a:off x="216179" y="1606661"/>
            <a:ext cx="3003242" cy="1665857"/>
            <a:chOff x="-1114293" y="766749"/>
            <a:chExt cx="3144888" cy="2316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88EEAD-C050-4F1D-A3E7-CC93A8BB1D0F}"/>
                </a:ext>
              </a:extLst>
            </p:cNvPr>
            <p:cNvGrpSpPr/>
            <p:nvPr/>
          </p:nvGrpSpPr>
          <p:grpSpPr>
            <a:xfrm>
              <a:off x="170552" y="766749"/>
              <a:ext cx="1860043" cy="2316870"/>
              <a:chOff x="448000" y="1615087"/>
              <a:chExt cx="1860043" cy="231687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C042988-AEB9-4C5D-8B24-1F5A987BD372}"/>
                  </a:ext>
                </a:extLst>
              </p:cNvPr>
              <p:cNvSpPr/>
              <p:nvPr/>
            </p:nvSpPr>
            <p:spPr bwMode="auto">
              <a:xfrm>
                <a:off x="448001" y="2635813"/>
                <a:ext cx="1860042" cy="1296144"/>
              </a:xfrm>
              <a:prstGeom prst="cube">
                <a:avLst/>
              </a:prstGeom>
              <a:blipFill>
                <a:blip r:embed="rId4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7ADFBE1A-A06C-424D-B22D-0C198101B166}"/>
                  </a:ext>
                </a:extLst>
              </p:cNvPr>
              <p:cNvSpPr/>
              <p:nvPr/>
            </p:nvSpPr>
            <p:spPr bwMode="auto">
              <a:xfrm>
                <a:off x="448000" y="2555548"/>
                <a:ext cx="1860042" cy="412765"/>
              </a:xfrm>
              <a:prstGeom prst="cube">
                <a:avLst>
                  <a:gd name="adj" fmla="val 71625"/>
                </a:avLst>
              </a:prstGeom>
              <a:blipFill>
                <a:blip r:embed="rId5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B65B7BF8-052E-4FB8-B230-C81829858CA7}"/>
                  </a:ext>
                </a:extLst>
              </p:cNvPr>
              <p:cNvSpPr/>
              <p:nvPr/>
            </p:nvSpPr>
            <p:spPr bwMode="auto">
              <a:xfrm>
                <a:off x="448000" y="1615087"/>
                <a:ext cx="1860042" cy="1252025"/>
              </a:xfrm>
              <a:prstGeom prst="cube">
                <a:avLst/>
              </a:prstGeom>
              <a:blipFill>
                <a:blip r:embed="rId6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63F0B6-4343-4679-BCF1-783DA0193B0B}"/>
                </a:ext>
              </a:extLst>
            </p:cNvPr>
            <p:cNvSpPr txBox="1"/>
            <p:nvPr/>
          </p:nvSpPr>
          <p:spPr>
            <a:xfrm>
              <a:off x="-596547" y="1267979"/>
              <a:ext cx="813710" cy="51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/>
                <a:t>Snow</a:t>
              </a:r>
              <a:endParaRPr lang="en-US" dirty="0" err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457539-98E8-441A-A1A2-33B0F8E6577B}"/>
                </a:ext>
              </a:extLst>
            </p:cNvPr>
            <p:cNvSpPr txBox="1"/>
            <p:nvPr/>
          </p:nvSpPr>
          <p:spPr>
            <a:xfrm>
              <a:off x="-400878" y="2341061"/>
              <a:ext cx="777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 err="1"/>
                <a:t>Soil</a:t>
              </a:r>
              <a:endParaRPr lang="en-US" dirty="0" err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5428E6-D8C6-4201-96A3-26D3F1EC8954}"/>
                </a:ext>
              </a:extLst>
            </p:cNvPr>
            <p:cNvSpPr txBox="1"/>
            <p:nvPr/>
          </p:nvSpPr>
          <p:spPr>
            <a:xfrm>
              <a:off x="-1114293" y="1774563"/>
              <a:ext cx="1426832" cy="51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/>
                <a:t>Vegetation</a:t>
              </a:r>
              <a:endParaRPr lang="en-US" dirty="0" err="1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67A1C-4751-46EA-82EB-4ED44E7DECF3}"/>
              </a:ext>
            </a:extLst>
          </p:cNvPr>
          <p:cNvGrpSpPr/>
          <p:nvPr/>
        </p:nvGrpSpPr>
        <p:grpSpPr>
          <a:xfrm>
            <a:off x="6162962" y="1606661"/>
            <a:ext cx="4431816" cy="1706307"/>
            <a:chOff x="6162962" y="1606661"/>
            <a:chExt cx="4431816" cy="17063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3B2013-74C9-4DCA-A7E8-81E14B590CA4}"/>
                </a:ext>
              </a:extLst>
            </p:cNvPr>
            <p:cNvGrpSpPr/>
            <p:nvPr/>
          </p:nvGrpSpPr>
          <p:grpSpPr>
            <a:xfrm>
              <a:off x="6995086" y="1606661"/>
              <a:ext cx="3599692" cy="1706307"/>
              <a:chOff x="2758407" y="4730831"/>
              <a:chExt cx="3789441" cy="1917204"/>
            </a:xfrm>
          </p:grpSpPr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CEB04C0A-23C5-4D42-956D-AF8FDE5B2615}"/>
                  </a:ext>
                </a:extLst>
              </p:cNvPr>
              <p:cNvSpPr/>
              <p:nvPr/>
            </p:nvSpPr>
            <p:spPr bwMode="auto">
              <a:xfrm rot="5400000">
                <a:off x="5458779" y="6052868"/>
                <a:ext cx="76487" cy="777493"/>
              </a:xfrm>
              <a:prstGeom prst="can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2193B8C2-4FDD-4E6D-993F-8FFCE14BAFE7}"/>
                  </a:ext>
                </a:extLst>
              </p:cNvPr>
              <p:cNvSpPr/>
              <p:nvPr/>
            </p:nvSpPr>
            <p:spPr bwMode="auto">
              <a:xfrm>
                <a:off x="5770353" y="5965314"/>
                <a:ext cx="777495" cy="674971"/>
              </a:xfrm>
              <a:prstGeom prst="can">
                <a:avLst/>
              </a:prstGeom>
              <a:solidFill>
                <a:srgbClr val="BBE0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" name="TextBox 34">
                <a:extLst>
                  <a:ext uri="{FF2B5EF4-FFF2-40B4-BE49-F238E27FC236}">
                    <a16:creationId xmlns:a16="http://schemas.microsoft.com/office/drawing/2014/main" id="{F39F085E-3A07-4E90-9356-3D82E9C2884B}"/>
                  </a:ext>
                </a:extLst>
              </p:cNvPr>
              <p:cNvSpPr txBox="1"/>
              <p:nvPr/>
            </p:nvSpPr>
            <p:spPr>
              <a:xfrm>
                <a:off x="5851666" y="6207733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0"/>
                    <a:cs typeface="+mn-cs"/>
                  </a:rPr>
                  <a:t>H</a:t>
                </a:r>
                <a:r>
                  <a:rPr kumimoji="0" lang="de-CH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0"/>
                    <a:cs typeface="+mn-cs"/>
                  </a:rPr>
                  <a:t>2</a:t>
                </a:r>
                <a:r>
                  <a:rPr kumimoji="0" lang="de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0"/>
                    <a:cs typeface="+mn-cs"/>
                  </a:rPr>
                  <a:t>O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2" name="Cylinder 21">
                <a:extLst>
                  <a:ext uri="{FF2B5EF4-FFF2-40B4-BE49-F238E27FC236}">
                    <a16:creationId xmlns:a16="http://schemas.microsoft.com/office/drawing/2014/main" id="{4B80BC77-6A7F-42CF-B74C-8D7F62AE98D1}"/>
                  </a:ext>
                </a:extLst>
              </p:cNvPr>
              <p:cNvSpPr/>
              <p:nvPr/>
            </p:nvSpPr>
            <p:spPr bwMode="auto">
              <a:xfrm>
                <a:off x="5763854" y="5318095"/>
                <a:ext cx="783994" cy="1329940"/>
              </a:xfrm>
              <a:prstGeom prst="can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129CDA9-847D-4A36-AB06-521A101E6E78}"/>
                  </a:ext>
                </a:extLst>
              </p:cNvPr>
              <p:cNvGrpSpPr/>
              <p:nvPr/>
            </p:nvGrpSpPr>
            <p:grpSpPr>
              <a:xfrm>
                <a:off x="2758407" y="4730831"/>
                <a:ext cx="2389898" cy="1849582"/>
                <a:chOff x="2758407" y="4730831"/>
                <a:chExt cx="2389898" cy="1849582"/>
              </a:xfrm>
            </p:grpSpPr>
            <p:sp>
              <p:nvSpPr>
                <p:cNvPr id="24" name="Cube 23">
                  <a:extLst>
                    <a:ext uri="{FF2B5EF4-FFF2-40B4-BE49-F238E27FC236}">
                      <a16:creationId xmlns:a16="http://schemas.microsoft.com/office/drawing/2014/main" id="{29DDD882-E9EB-43D9-A10C-6DA32000928D}"/>
                    </a:ext>
                  </a:extLst>
                </p:cNvPr>
                <p:cNvSpPr/>
                <p:nvPr/>
              </p:nvSpPr>
              <p:spPr>
                <a:xfrm>
                  <a:off x="2758407" y="4730831"/>
                  <a:ext cx="2389898" cy="1849582"/>
                </a:xfrm>
                <a:prstGeom prst="cube">
                  <a:avLst>
                    <a:gd name="adj" fmla="val 4775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Cube 24">
                  <a:extLst>
                    <a:ext uri="{FF2B5EF4-FFF2-40B4-BE49-F238E27FC236}">
                      <a16:creationId xmlns:a16="http://schemas.microsoft.com/office/drawing/2014/main" id="{D03C4D07-A702-4025-82EC-D2F15D2D980E}"/>
                    </a:ext>
                  </a:extLst>
                </p:cNvPr>
                <p:cNvSpPr/>
                <p:nvPr/>
              </p:nvSpPr>
              <p:spPr>
                <a:xfrm>
                  <a:off x="2758407" y="5626100"/>
                  <a:ext cx="2389898" cy="954313"/>
                </a:xfrm>
                <a:prstGeom prst="cube">
                  <a:avLst>
                    <a:gd name="adj" fmla="val 8050"/>
                  </a:avLst>
                </a:prstGeom>
                <a:blipFill>
                  <a:blip r:embed="rId4"/>
                  <a:tile tx="0" ty="0" sx="100000" sy="100000" flip="none" algn="tl"/>
                </a:blip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Cube 25">
                  <a:extLst>
                    <a:ext uri="{FF2B5EF4-FFF2-40B4-BE49-F238E27FC236}">
                      <a16:creationId xmlns:a16="http://schemas.microsoft.com/office/drawing/2014/main" id="{41F6697B-48FE-4A98-BA9D-2A8A393E21F0}"/>
                    </a:ext>
                  </a:extLst>
                </p:cNvPr>
                <p:cNvSpPr/>
                <p:nvPr/>
              </p:nvSpPr>
              <p:spPr>
                <a:xfrm>
                  <a:off x="2758407" y="5458046"/>
                  <a:ext cx="2389898" cy="239912"/>
                </a:xfrm>
                <a:prstGeom prst="cube">
                  <a:avLst>
                    <a:gd name="adj" fmla="val 37242"/>
                  </a:avLst>
                </a:prstGeom>
                <a:blipFill>
                  <a:blip r:embed="rId7"/>
                  <a:tile tx="0" ty="0" sx="100000" sy="100000" flip="none" algn="tl"/>
                </a:blip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Cube 26">
                  <a:extLst>
                    <a:ext uri="{FF2B5EF4-FFF2-40B4-BE49-F238E27FC236}">
                      <a16:creationId xmlns:a16="http://schemas.microsoft.com/office/drawing/2014/main" id="{E2176589-8596-4999-8B7B-8518B79B0C86}"/>
                    </a:ext>
                  </a:extLst>
                </p:cNvPr>
                <p:cNvSpPr/>
                <p:nvPr/>
              </p:nvSpPr>
              <p:spPr>
                <a:xfrm>
                  <a:off x="2758407" y="4846677"/>
                  <a:ext cx="2389898" cy="699158"/>
                </a:xfrm>
                <a:prstGeom prst="cube">
                  <a:avLst>
                    <a:gd name="adj" fmla="val 11215"/>
                  </a:avLst>
                </a:prstGeom>
                <a:blipFill>
                  <a:blip r:embed="rId6"/>
                  <a:tile tx="0" ty="0" sx="100000" sy="100000" flip="none" algn="tl"/>
                </a:blip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ube 27">
                  <a:extLst>
                    <a:ext uri="{FF2B5EF4-FFF2-40B4-BE49-F238E27FC236}">
                      <a16:creationId xmlns:a16="http://schemas.microsoft.com/office/drawing/2014/main" id="{29B6FB8A-489F-4916-80CD-5E00BEB9C250}"/>
                    </a:ext>
                  </a:extLst>
                </p:cNvPr>
                <p:cNvSpPr/>
                <p:nvPr/>
              </p:nvSpPr>
              <p:spPr>
                <a:xfrm>
                  <a:off x="2758407" y="4730831"/>
                  <a:ext cx="2389898" cy="1849582"/>
                </a:xfrm>
                <a:prstGeom prst="cube">
                  <a:avLst>
                    <a:gd name="adj" fmla="val 4775"/>
                  </a:avLst>
                </a:prstGeom>
                <a:noFill/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0D9441-AAC2-453E-86F8-0D6AA9495B15}"/>
                </a:ext>
              </a:extLst>
            </p:cNvPr>
            <p:cNvSpPr txBox="1"/>
            <p:nvPr/>
          </p:nvSpPr>
          <p:spPr>
            <a:xfrm>
              <a:off x="6317580" y="2621880"/>
              <a:ext cx="777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/>
                <a:t>Sand</a:t>
              </a:r>
              <a:endParaRPr lang="en-US" dirty="0" err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EA10A2-A4D0-47F7-8AE1-2A2379CB46C9}"/>
                </a:ext>
              </a:extLst>
            </p:cNvPr>
            <p:cNvSpPr txBox="1"/>
            <p:nvPr/>
          </p:nvSpPr>
          <p:spPr>
            <a:xfrm>
              <a:off x="6162962" y="2217801"/>
              <a:ext cx="910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 err="1"/>
                <a:t>Gravel</a:t>
              </a:r>
              <a:endParaRPr lang="en-US" dirty="0" err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4E0DCD-AA9B-4C8A-9EF7-ED2631064C8D}"/>
                </a:ext>
              </a:extLst>
            </p:cNvPr>
            <p:cNvSpPr txBox="1"/>
            <p:nvPr/>
          </p:nvSpPr>
          <p:spPr>
            <a:xfrm>
              <a:off x="6251140" y="1866509"/>
              <a:ext cx="910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CH" dirty="0"/>
                <a:t>Snow</a:t>
              </a:r>
              <a:endParaRPr lang="en-US" dirty="0" err="1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0AB121-8475-469B-99C0-97C29A7EACA0}"/>
              </a:ext>
            </a:extLst>
          </p:cNvPr>
          <p:cNvSpPr txBox="1"/>
          <p:nvPr/>
        </p:nvSpPr>
        <p:spPr>
          <a:xfrm>
            <a:off x="2923434" y="977125"/>
            <a:ext cx="170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800" u="sng" dirty="0"/>
              <a:t>Field</a:t>
            </a:r>
            <a:endParaRPr lang="en-US" sz="2800" u="sng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DF765C-6AC9-4FCA-917E-B579B62686FB}"/>
              </a:ext>
            </a:extLst>
          </p:cNvPr>
          <p:cNvSpPr txBox="1"/>
          <p:nvPr/>
        </p:nvSpPr>
        <p:spPr>
          <a:xfrm>
            <a:off x="7894519" y="977125"/>
            <a:ext cx="170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800" u="sng" dirty="0"/>
              <a:t>Lab</a:t>
            </a:r>
            <a:endParaRPr lang="en-US" sz="2800" u="sng" dirty="0" err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64031A-3618-44DD-BCFE-CB4E4C61EB60}"/>
              </a:ext>
            </a:extLst>
          </p:cNvPr>
          <p:cNvSpPr txBox="1"/>
          <p:nvPr/>
        </p:nvSpPr>
        <p:spPr>
          <a:xfrm>
            <a:off x="11387857" y="6413694"/>
            <a:ext cx="9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Diagram</a:t>
            </a:r>
            <a:r>
              <a:rPr lang="de-CH" sz="800" dirty="0"/>
              <a:t>: PSI</a:t>
            </a:r>
            <a:endParaRPr lang="en-US" sz="800" dirty="0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C47EFE-C3EA-4C0B-A97B-631A263FDC4D}"/>
              </a:ext>
            </a:extLst>
          </p:cNvPr>
          <p:cNvSpPr txBox="1"/>
          <p:nvPr/>
        </p:nvSpPr>
        <p:spPr>
          <a:xfrm>
            <a:off x="405319" y="6413694"/>
            <a:ext cx="9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800" dirty="0" err="1"/>
              <a:t>Diagram</a:t>
            </a:r>
            <a:r>
              <a:rPr lang="de-CH" sz="800" dirty="0"/>
              <a:t>: PSI</a:t>
            </a:r>
            <a:endParaRPr lang="en-US" sz="8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F7A55C-76FE-4D77-A9A8-9C299B9CC533}"/>
              </a:ext>
            </a:extLst>
          </p:cNvPr>
          <p:cNvSpPr txBox="1"/>
          <p:nvPr/>
        </p:nvSpPr>
        <p:spPr>
          <a:xfrm>
            <a:off x="6539405" y="3281800"/>
            <a:ext cx="36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/>
              <a:t>14 cm x 10 cm x 2 cm</a:t>
            </a:r>
            <a:endParaRPr lang="en-US" sz="2400" dirty="0" err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0DC095C-7EE1-4149-B7A5-EB619AD95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02307" y="1902740"/>
            <a:ext cx="1611044" cy="120828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190AA4-3287-4D53-8B0A-8B60FDD06A83}"/>
              </a:ext>
            </a:extLst>
          </p:cNvPr>
          <p:cNvCxnSpPr>
            <a:cxnSpLocks/>
          </p:cNvCxnSpPr>
          <p:nvPr/>
        </p:nvCxnSpPr>
        <p:spPr>
          <a:xfrm>
            <a:off x="3003525" y="2594416"/>
            <a:ext cx="698781" cy="5008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C06EA7-E17A-4F66-BD90-51121D225C3B}"/>
              </a:ext>
            </a:extLst>
          </p:cNvPr>
          <p:cNvCxnSpPr>
            <a:cxnSpLocks/>
          </p:cNvCxnSpPr>
          <p:nvPr/>
        </p:nvCxnSpPr>
        <p:spPr>
          <a:xfrm flipV="1">
            <a:off x="3003525" y="1923150"/>
            <a:ext cx="698781" cy="3693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318896C-266E-4BC2-A54E-134D359565A4}"/>
              </a:ext>
            </a:extLst>
          </p:cNvPr>
          <p:cNvSpPr/>
          <p:nvPr/>
        </p:nvSpPr>
        <p:spPr>
          <a:xfrm>
            <a:off x="2737394" y="2303378"/>
            <a:ext cx="266131" cy="2817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F025E-D703-4B61-8EE0-96CA6386DD4C}"/>
              </a:ext>
            </a:extLst>
          </p:cNvPr>
          <p:cNvSpPr/>
          <p:nvPr/>
        </p:nvSpPr>
        <p:spPr>
          <a:xfrm rot="1816992">
            <a:off x="10086015" y="5619937"/>
            <a:ext cx="272788" cy="689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spAutoFit/>
          </a:bodyPr>
          <a:lstStyle/>
          <a:p>
            <a:pPr algn="l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952B2B-85A5-48D0-88F6-B3EBF4AEB34F}"/>
              </a:ext>
            </a:extLst>
          </p:cNvPr>
          <p:cNvSpPr txBox="1"/>
          <p:nvPr/>
        </p:nvSpPr>
        <p:spPr>
          <a:xfrm>
            <a:off x="9737861" y="6307217"/>
            <a:ext cx="113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b="1" dirty="0">
                <a:solidFill>
                  <a:srgbClr val="FF0000"/>
                </a:solidFill>
              </a:rPr>
              <a:t>NEUTRA</a:t>
            </a:r>
            <a:endParaRPr lang="en-US" b="1" dirty="0" err="1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BEAFD3-D21D-4A6E-B5EF-16BA0BF4D8F3}"/>
              </a:ext>
            </a:extLst>
          </p:cNvPr>
          <p:cNvSpPr txBox="1"/>
          <p:nvPr/>
        </p:nvSpPr>
        <p:spPr>
          <a:xfrm>
            <a:off x="8536832" y="3984315"/>
            <a:ext cx="3655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Spallation Neutron Source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(protons → target → neutrons)</a:t>
            </a:r>
            <a:endParaRPr lang="en-CH" sz="2000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1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DAFDC70-6F90-473E-B474-1FA24A8A4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257444-AA13-4C39-B7EF-DEE4958FB9C3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90B535-1587-4B68-825C-F5DBEC3DA9DE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5494F5-3EC0-42F2-BFF0-A81EFA6BED8E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BFE3F7-4C6E-4ECA-8C31-1CE7BC9704B6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32FE327-FC5D-4245-8E62-45FCF743EFD6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ED134D-8357-47B7-887C-6BED8FE2FC33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21070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B65CE-6F69-4461-901B-BB5495A7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03423-0389-402D-A2E9-0FAC2D49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F4D90-8B30-486A-B35E-C1A40871481C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DA487-EC34-4782-9AC1-FDAB40D013E5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EE9CA2-F918-4BAA-8ACC-0F598B143BC3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5EA09-FC98-4889-9500-D6DCB52B554B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2EA69-85C2-4AC1-A618-F61C7954FF11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61FBBF-4F06-4C8D-B2FC-5A41F14CFAB5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D40722-A378-4EAE-919D-A6C4CA83D0DB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F40A47-2790-4B7A-B267-7034D000E5CF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8882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CD939-B3BC-4D96-9869-3D95DD1AC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CD698-A422-4390-8581-120640392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72A4C-D064-4F32-83CA-0F05B56E67B9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snow</a:t>
            </a:r>
            <a:endParaRPr lang="en-US" sz="40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445A9-5747-4FE8-AA40-ADBFD5EB3AB2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10D4D-1694-478D-9C78-38D6E035260A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69C57-D440-4CCF-B954-AA958FEFD522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86711-55B7-4673-80D9-4CBB9916AE0A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26286-AC4B-45FA-AD90-8BDE2CFA4D25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056B3-AAF4-4C5B-8AD2-424A0FC5F102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F6E67-E4DE-41F3-9307-08F1A56AA5FA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0C4E9E-F8FE-4361-BDFD-61C92800085B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CCE4AE-2FF2-4222-AA5A-D4E0CCE08517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8497BC-F195-4A94-8E3E-6BDD04055559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13355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706B9-9B5F-4590-897E-DC99DC53A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82074-D5F3-4C48-A193-0C2E2D178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2D8B8D-4F3C-4AF5-9087-8E571A090E71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F270C-5821-4618-B743-AC4B5794F47B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snow</a:t>
            </a:r>
            <a:endParaRPr lang="en-US" sz="40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F468CA-1A52-4410-8B7C-AE2618C9C308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8E1CE-537C-49CD-A23D-83A0A7B859D5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EB660-01EA-4336-8076-DECB232EFEA9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D3ABB-4C8C-4392-8274-CAAB0D31484E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FE0272-D210-401F-80ED-1B28D393F178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12F0F-3817-4E28-8748-84A996062DE9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0F2A78-33F5-4229-9F52-6C0C621F301E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A77FCF-2544-4D5F-B965-7AD3BE9569C6}"/>
              </a:ext>
            </a:extLst>
          </p:cNvPr>
          <p:cNvCxnSpPr>
            <a:cxnSpLocks/>
          </p:cNvCxnSpPr>
          <p:nvPr/>
        </p:nvCxnSpPr>
        <p:spPr>
          <a:xfrm flipH="1">
            <a:off x="8042250" y="2119173"/>
            <a:ext cx="34103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6B5A3B-36CC-4564-8944-DFAFB38F69F4}"/>
              </a:ext>
            </a:extLst>
          </p:cNvPr>
          <p:cNvCxnSpPr>
            <a:cxnSpLocks/>
          </p:cNvCxnSpPr>
          <p:nvPr/>
        </p:nvCxnSpPr>
        <p:spPr>
          <a:xfrm flipH="1">
            <a:off x="8042250" y="1305798"/>
            <a:ext cx="34103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74CB63-468F-4C83-9479-82C8173DD81D}"/>
              </a:ext>
            </a:extLst>
          </p:cNvPr>
          <p:cNvCxnSpPr>
            <a:cxnSpLocks/>
          </p:cNvCxnSpPr>
          <p:nvPr/>
        </p:nvCxnSpPr>
        <p:spPr>
          <a:xfrm flipH="1">
            <a:off x="3591561" y="1835238"/>
            <a:ext cx="2441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3D997E-60A4-4AD4-BFB0-E4A7880C7607}"/>
              </a:ext>
            </a:extLst>
          </p:cNvPr>
          <p:cNvCxnSpPr>
            <a:cxnSpLocks/>
          </p:cNvCxnSpPr>
          <p:nvPr/>
        </p:nvCxnSpPr>
        <p:spPr>
          <a:xfrm flipH="1">
            <a:off x="3591561" y="1673874"/>
            <a:ext cx="2441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F5FA1D-DE83-4617-BA2A-F6BD54C8FE12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80E505-85F5-47F2-8D42-61E98CF132D1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2744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6942A-2C9A-4FE0-8E44-B282001E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E7A67-7A68-4D4D-8830-FC603FCA7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5AF75-C7FD-4BD7-8CC3-0217C071AFE5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8FF32-5958-427D-A7DC-FD33476A243D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snow</a:t>
            </a:r>
            <a:endParaRPr lang="en-US" sz="4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DAADB-6C29-47C8-B6B6-77BFDA5AA83D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68B82-E1D9-4AB1-A288-43C599E6C044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CE4A8-E348-4D0A-AC85-42EF0FA5C8AA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76DFF-8C16-4603-A48A-C474CDD892E0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3F4300-8A4D-4F5D-83A9-F1BC9D21133A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EA927-A2F3-4048-A8CC-36A6514F6E3A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7F4BCB-0E1D-4416-8745-8375EA3029B6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4C2636-AAEB-474D-88F0-EEB671F6D9FE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5EA2A5-5E48-4C3A-84F9-F5AB184D7E64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55332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17B2-6A31-4C63-BF6B-AE55FE8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90738-E9AB-4806-A3FA-FB83B9C4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70000"/>
            <a:ext cx="4572009" cy="640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7B33D-9135-447D-A607-4713DFF06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90000"/>
            <a:ext cx="5486411" cy="5486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6FC4F-6085-402A-A7F9-296CAB4EA6A1}"/>
              </a:ext>
            </a:extLst>
          </p:cNvPr>
          <p:cNvSpPr txBox="1"/>
          <p:nvPr/>
        </p:nvSpPr>
        <p:spPr>
          <a:xfrm>
            <a:off x="2367727" y="369019"/>
            <a:ext cx="296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/>
              <a:t>white</a:t>
            </a:r>
            <a:r>
              <a:rPr lang="de-CH" sz="2400" dirty="0"/>
              <a:t> = </a:t>
            </a:r>
            <a:r>
              <a:rPr lang="de-CH" sz="2400" dirty="0" err="1"/>
              <a:t>more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de-CH" sz="2400" dirty="0"/>
          </a:p>
          <a:p>
            <a:pPr algn="l"/>
            <a:r>
              <a:rPr lang="de-CH" sz="2400" dirty="0" err="1"/>
              <a:t>black</a:t>
            </a:r>
            <a:r>
              <a:rPr lang="de-CH" sz="2400" dirty="0"/>
              <a:t> = </a:t>
            </a:r>
            <a:r>
              <a:rPr lang="de-CH" sz="2400" dirty="0" err="1"/>
              <a:t>less</a:t>
            </a:r>
            <a:r>
              <a:rPr lang="de-CH" sz="2400" dirty="0"/>
              <a:t> </a:t>
            </a:r>
            <a:r>
              <a:rPr lang="de-CH" sz="2400" dirty="0" err="1"/>
              <a:t>water</a:t>
            </a: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3A5D-DD5B-4748-B270-FF47AAE88218}"/>
              </a:ext>
            </a:extLst>
          </p:cNvPr>
          <p:cNvSpPr txBox="1"/>
          <p:nvPr/>
        </p:nvSpPr>
        <p:spPr>
          <a:xfrm>
            <a:off x="7946613" y="761632"/>
            <a:ext cx="19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snow</a:t>
            </a:r>
            <a:r>
              <a:rPr lang="de-CH" sz="3600" dirty="0"/>
              <a:t>/</a:t>
            </a:r>
            <a:r>
              <a:rPr lang="de-CH" sz="3600" dirty="0" err="1"/>
              <a:t>air</a:t>
            </a:r>
            <a:endParaRPr lang="en-US" sz="40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8F6CC-07A3-42C0-B436-743B5C3F4618}"/>
              </a:ext>
            </a:extLst>
          </p:cNvPr>
          <p:cNvSpPr txBox="1"/>
          <p:nvPr/>
        </p:nvSpPr>
        <p:spPr>
          <a:xfrm>
            <a:off x="10444899" y="4343943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sand</a:t>
            </a:r>
            <a:endParaRPr lang="en-US" sz="4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83E3A-A699-46F0-80DA-0C9F694BB19D}"/>
              </a:ext>
            </a:extLst>
          </p:cNvPr>
          <p:cNvSpPr txBox="1"/>
          <p:nvPr/>
        </p:nvSpPr>
        <p:spPr>
          <a:xfrm>
            <a:off x="9065380" y="2437409"/>
            <a:ext cx="154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3600" dirty="0" err="1"/>
              <a:t>gravel</a:t>
            </a:r>
            <a:endParaRPr lang="de-CH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E6A2EE-E842-4C2F-8DCF-30E0D22C4E04}"/>
              </a:ext>
            </a:extLst>
          </p:cNvPr>
          <p:cNvSpPr txBox="1"/>
          <p:nvPr/>
        </p:nvSpPr>
        <p:spPr>
          <a:xfrm>
            <a:off x="887700" y="13570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snow</a:t>
            </a: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6A4FE-55F1-4DB2-A8C8-594095F51015}"/>
              </a:ext>
            </a:extLst>
          </p:cNvPr>
          <p:cNvSpPr txBox="1"/>
          <p:nvPr/>
        </p:nvSpPr>
        <p:spPr>
          <a:xfrm>
            <a:off x="887700" y="2126821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/>
              <a:t>sand</a:t>
            </a:r>
            <a:endParaRPr lang="en-US" sz="2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837B3-48D8-4FC2-80C0-3ED63BADA6D2}"/>
              </a:ext>
            </a:extLst>
          </p:cNvPr>
          <p:cNvSpPr txBox="1"/>
          <p:nvPr/>
        </p:nvSpPr>
        <p:spPr>
          <a:xfrm>
            <a:off x="887700" y="1697295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 err="1">
                <a:solidFill>
                  <a:srgbClr val="FFFF00"/>
                </a:solidFill>
              </a:rPr>
              <a:t>gravel</a:t>
            </a:r>
            <a:endParaRPr lang="de-CH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FC5E27-33C2-43C4-851E-03751E4D60C5}"/>
              </a:ext>
            </a:extLst>
          </p:cNvPr>
          <p:cNvSpPr txBox="1"/>
          <p:nvPr/>
        </p:nvSpPr>
        <p:spPr>
          <a:xfrm>
            <a:off x="8311647" y="6434243"/>
            <a:ext cx="22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400" dirty="0" err="1">
                <a:solidFill>
                  <a:srgbClr val="FF0000"/>
                </a:solidFill>
              </a:rPr>
              <a:t>water</a:t>
            </a:r>
            <a:r>
              <a:rPr lang="de-CH" sz="2400" dirty="0">
                <a:solidFill>
                  <a:srgbClr val="FF0000"/>
                </a:solidFill>
              </a:rPr>
              <a:t> </a:t>
            </a:r>
            <a:r>
              <a:rPr lang="de-CH" sz="2400" dirty="0" err="1">
                <a:solidFill>
                  <a:srgbClr val="FF0000"/>
                </a:solidFill>
              </a:rPr>
              <a:t>content</a:t>
            </a:r>
            <a:endParaRPr lang="en-US" sz="2400" dirty="0" err="1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DD6F56-4B00-472A-B1D0-57BCBE7837B8}"/>
              </a:ext>
            </a:extLst>
          </p:cNvPr>
          <p:cNvCxnSpPr/>
          <p:nvPr/>
        </p:nvCxnSpPr>
        <p:spPr>
          <a:xfrm>
            <a:off x="10444898" y="6660000"/>
            <a:ext cx="5938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84A955-85CF-48C1-85F6-E5225E4619EB}"/>
              </a:ext>
            </a:extLst>
          </p:cNvPr>
          <p:cNvCxnSpPr>
            <a:cxnSpLocks/>
          </p:cNvCxnSpPr>
          <p:nvPr/>
        </p:nvCxnSpPr>
        <p:spPr>
          <a:xfrm>
            <a:off x="4958802" y="6426362"/>
            <a:ext cx="9292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AD9EA4E-F231-40F1-9FE6-5F8289A10503}"/>
              </a:ext>
            </a:extLst>
          </p:cNvPr>
          <p:cNvSpPr txBox="1"/>
          <p:nvPr/>
        </p:nvSpPr>
        <p:spPr>
          <a:xfrm>
            <a:off x="4958802" y="6428156"/>
            <a:ext cx="110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dirty="0"/>
              <a:t>25 mm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482351764"/>
      </p:ext>
    </p:extLst>
  </p:cSld>
  <p:clrMapOvr>
    <a:masterClrMapping/>
  </p:clrMapOvr>
</p:sld>
</file>

<file path=ppt/theme/theme1.xml><?xml version="1.0" encoding="utf-8"?>
<a:theme xmlns:a="http://schemas.openxmlformats.org/drawingml/2006/main" name="SLF">
  <a:themeElements>
    <a:clrScheme name="SFL">
      <a:dk1>
        <a:srgbClr val="000000"/>
      </a:dk1>
      <a:lt1>
        <a:srgbClr val="FFFFFF"/>
      </a:lt1>
      <a:dk2>
        <a:srgbClr val="0099CC"/>
      </a:dk2>
      <a:lt2>
        <a:srgbClr val="FFFFFF"/>
      </a:lt2>
      <a:accent1>
        <a:srgbClr val="33ADD6"/>
      </a:accent1>
      <a:accent2>
        <a:srgbClr val="66C2E0"/>
      </a:accent2>
      <a:accent3>
        <a:srgbClr val="99D6EB"/>
      </a:accent3>
      <a:accent4>
        <a:srgbClr val="CCEBF5"/>
      </a:accent4>
      <a:accent5>
        <a:srgbClr val="E6F5FA"/>
      </a:accent5>
      <a:accent6>
        <a:srgbClr val="F2FAF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lIns="252000" tIns="288000" rIns="252000" bIns="288000" rtlCol="0" anchor="ctr" anchorCtr="0">
        <a:spAutoFit/>
      </a:bodyPr>
      <a:lstStyle>
        <a:defPPr algn="l">
          <a:defRPr b="1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>
    <a:extraClrScheme>
      <a:clrScheme name="SFL">
        <a:dk1>
          <a:srgbClr val="000000"/>
        </a:dk1>
        <a:lt1>
          <a:srgbClr val="FFFFFF"/>
        </a:lt1>
        <a:dk2>
          <a:srgbClr val="0099CC"/>
        </a:dk2>
        <a:lt2>
          <a:srgbClr val="FFFFFF"/>
        </a:lt2>
        <a:accent1>
          <a:srgbClr val="33ADD6"/>
        </a:accent1>
        <a:accent2>
          <a:srgbClr val="66C2E0"/>
        </a:accent2>
        <a:accent3>
          <a:srgbClr val="99D6EB"/>
        </a:accent3>
        <a:accent4>
          <a:srgbClr val="CCEBF5"/>
        </a:accent4>
        <a:accent5>
          <a:srgbClr val="E6F5FA"/>
        </a:accent5>
        <a:accent6>
          <a:srgbClr val="F2FAFC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3" id="{DF748AEC-A11F-B846-B625-C355B263E97D}" vid="{FEC60D32-5B54-EE4A-9095-F4C7CF7450A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PPT_SLF_EN_Vorlage_01</Template>
  <TotalTime>0</TotalTime>
  <Words>344</Words>
  <Application>Microsoft Office PowerPoint</Application>
  <PresentationFormat>Widescreen</PresentationFormat>
  <Paragraphs>125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Courier New</vt:lpstr>
      <vt:lpstr>SLF</vt:lpstr>
      <vt:lpstr>Imaging water transport across the soil-snow interface using neutron transmission radiography</vt:lpstr>
      <vt:lpstr>Background</vt:lpstr>
      <vt:lpstr>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Avalanches are dragons</dc:title>
  <dc:creator>Schweizer  Jürg</dc:creator>
  <cp:lastModifiedBy>Michael Thomas Lombardo</cp:lastModifiedBy>
  <cp:revision>48</cp:revision>
  <cp:lastPrinted>2022-01-10T12:31:50Z</cp:lastPrinted>
  <dcterms:created xsi:type="dcterms:W3CDTF">2022-05-05T14:48:47Z</dcterms:created>
  <dcterms:modified xsi:type="dcterms:W3CDTF">2022-05-18T13:44:54Z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</Properties>
</file>