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1" r:id="rId3"/>
    <p:sldId id="266" r:id="rId4"/>
    <p:sldId id="319" r:id="rId5"/>
    <p:sldId id="381" r:id="rId6"/>
    <p:sldId id="382" r:id="rId7"/>
    <p:sldId id="385" r:id="rId8"/>
    <p:sldId id="383" r:id="rId9"/>
    <p:sldId id="376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87E23-AF92-4D04-A8AE-7A1E203D68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AF250-FCD2-4E12-BE72-DB42B2C912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10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well-documented chronosequence of permafrost </a:t>
            </a: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Peat plateaus covers approximately 110 km</a:t>
            </a:r>
            <a:r>
              <a:rPr lang="en-GB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the area in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Finnmark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200" dirty="0"/>
              <a:t>Permafrost underlays between 15 and 22 % of the terrestrial surface of the Northern hemisphere</a:t>
            </a:r>
          </a:p>
          <a:p>
            <a:r>
              <a:rPr lang="en-GB" sz="1200" dirty="0"/>
              <a:t>Permafrost peatlands store about one third of all C in permafrost affected soils</a:t>
            </a:r>
          </a:p>
          <a:p>
            <a:r>
              <a:rPr lang="en-GB" sz="1200" dirty="0"/>
              <a:t>Extent of peat plateaus in northern Norway decreased by 33-71 % from 1950s to 2010s </a:t>
            </a:r>
          </a:p>
          <a:p>
            <a:r>
              <a:rPr lang="en-GB" sz="1200" dirty="0"/>
              <a:t>Limited information on C degradation in permafrost peatlands and GHG release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F349-27A5-44C1-8C69-2C3879FAD29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47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Peat from </a:t>
            </a:r>
            <a:r>
              <a:rPr lang="en-US" dirty="0" err="1"/>
              <a:t>Iskoras</a:t>
            </a:r>
            <a:r>
              <a:rPr lang="en-US" dirty="0"/>
              <a:t> and </a:t>
            </a:r>
            <a:r>
              <a:rPr lang="en-US" dirty="0" err="1"/>
              <a:t>Aidejavri</a:t>
            </a:r>
            <a:r>
              <a:rPr lang="en-US" dirty="0"/>
              <a:t> – natural long term experiment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F349-27A5-44C1-8C69-2C3879FAD29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108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F596-878B-4490-80F9-8A0B28C61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AC195-E2A5-408C-B4D7-6E7329D4E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82EE9-751F-4BC6-A280-20C4BB48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EA488-8F85-42E9-B716-4F97F03E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AAB65-F00F-4C56-9FB1-1A579992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B306-60DA-4F4A-AA7D-BC24303B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E9156-DCD0-4DD5-B770-44C2855C6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37F48-7596-4339-AC2B-3B7C5074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448A-7D64-4B6A-83BA-9949E3DA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06C5A-59B0-4F4F-ACD0-37C75EE9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37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D2E94-A7DF-41DB-8F2F-23F2395A2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E3A8C-0256-4F9D-A5E1-F947A592A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8FC28-A821-4FE9-9477-7AD267F2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4F133-F97C-451E-A17F-CBABCAD3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7B94C-4254-4FB5-BB13-1A08DF0D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446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5325" y="1800000"/>
            <a:ext cx="10801350" cy="432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1200"/>
              </a:spcBef>
              <a:defRPr sz="2200" baseline="0"/>
            </a:lvl1pPr>
            <a:lvl2pPr>
              <a:lnSpc>
                <a:spcPts val="2800"/>
              </a:lnSpc>
              <a:spcBef>
                <a:spcPts val="1200"/>
              </a:spcBef>
              <a:defRPr sz="2200" baseline="0"/>
            </a:lvl2pPr>
            <a:lvl3pPr>
              <a:lnSpc>
                <a:spcPts val="2800"/>
              </a:lnSpc>
              <a:spcBef>
                <a:spcPts val="1200"/>
              </a:spcBef>
              <a:defRPr sz="2200" baseline="0"/>
            </a:lvl3pPr>
            <a:lvl4pPr>
              <a:lnSpc>
                <a:spcPts val="2800"/>
              </a:lnSpc>
              <a:spcBef>
                <a:spcPts val="1200"/>
              </a:spcBef>
              <a:defRPr sz="2200" baseline="0"/>
            </a:lvl4pPr>
            <a:lvl5pPr>
              <a:lnSpc>
                <a:spcPts val="2800"/>
              </a:lnSpc>
              <a:spcBef>
                <a:spcPts val="1200"/>
              </a:spcBef>
              <a:defRPr sz="2200" baseline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178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455C-0405-4211-84B5-F31288E8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CCE89-3284-4549-AB04-EACA1BFF6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7CD89-E948-48D6-BCC4-04247A0D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98107-98A0-4B79-881C-D40B61A6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96964-7E3C-4FCB-A623-7F51B507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07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CDA5-749F-487A-9C3D-0EAE2032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D0199-7C9D-49D7-AEE1-D35DB41DB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27E88-6A27-4E24-AACF-1DB95673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7B7D7-FAE5-4663-B6E5-F91CC58D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47BB2-9F33-4943-BCFE-1CA79308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61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809E-137A-4F48-922D-F059F525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3BDF7-80BB-4CF2-B640-349F24D73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5FE41-30ED-4C32-BBC8-1FA1158FC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2E2A1-2EB6-4BB5-9071-20A61F1CA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D1D70-6909-4A13-A70A-946068A7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6D242-177A-4912-896B-8642CF09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34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C13F-DBAC-43E8-ADD3-4389CE43B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06B5F-F233-43B8-A753-16BE6B00A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1831B-7E14-4F3E-B1A8-4A388F676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FD7400-A5DF-4140-84A5-507ABB0B4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2B916-575E-455A-92B2-58C7B12BB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48A859-F021-4753-9514-03FCFC97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4F7E6-7115-4F06-AF99-FC624E7F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F22896-B364-4FE2-BEFA-E3B054AA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8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4C96-4A64-4888-92FA-1787535D3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1F749B-4CB8-4CD8-B6E2-B2392353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5BA88-5DEC-4617-A102-1B872C02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052AE-16CF-4DCE-B07B-4C1F118C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57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BF1AB-C9F5-48A9-9288-965CDC46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6C0F1B-E678-4F6D-B512-CCA6A13E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D565A-7AA6-40EC-BE81-4D4EF92C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7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9E0A-44C8-4FA8-A52C-63071019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C1683-22C8-4426-AA35-B902202E3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419B5-077C-4AA7-9C0C-318C8D109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2F4F4-2961-4C34-A0C4-D73F3A3B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B6732-2B99-4BC4-AEDC-7B2EC78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30C1A-FF3A-4742-8A66-8A01CBA3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6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241C-385F-43B5-8A15-20D338AA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51447-1C98-440A-B2DF-2B1839276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1746B-D65E-4BBD-8E35-28F52585D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98767-2EAB-42FD-8C71-1908819E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AE502-DABA-4CC8-A0C3-19F2631D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79D06-C250-4D96-B26A-C61B0CA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1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F904E8-B8E5-4A30-8CE2-0E1C268E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CC046-9777-4691-885D-C91AF7FC8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80A4A-68D0-484A-A9AA-0757BF27B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80DD8-25F1-4A1C-9BBD-AC99D131B26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B6F-1E45-414E-A78A-95E41C073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ECBFE-FD79-4FE3-84BC-EEAC34A7B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E4335-7A3A-4793-9264-AAF2C8A84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22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50C3AD39-4558-44FC-91BB-843ECFF76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9688" b="531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B46FFE-7DEF-492F-ABD0-9F15F5C50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535" y="1112937"/>
            <a:ext cx="10663880" cy="222077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The long-term biogeochemical fate of carbon in Subarctic thawing peat plateaus</a:t>
            </a:r>
            <a:endParaRPr lang="en-GB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9E243-9312-46A0-A1E7-5FE8A19FD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820160"/>
            <a:ext cx="10567099" cy="1751736"/>
          </a:xfrm>
        </p:spPr>
        <p:txBody>
          <a:bodyPr>
            <a:normAutofit/>
          </a:bodyPr>
          <a:lstStyle/>
          <a:p>
            <a:r>
              <a:rPr lang="en-GB" b="1" i="0" u="none" strike="noStrike" baseline="0" dirty="0">
                <a:solidFill>
                  <a:srgbClr val="FFFFFF"/>
                </a:solidFill>
                <a:latin typeface="OpenSans-Bold"/>
              </a:rPr>
              <a:t>Sigrid Trier Kjær</a:t>
            </a:r>
            <a:r>
              <a:rPr lang="en-GB" b="0" i="0" u="none" strike="noStrike" baseline="30000" dirty="0">
                <a:solidFill>
                  <a:srgbClr val="FFFFFF"/>
                </a:solidFill>
                <a:latin typeface="OpenSans"/>
              </a:rPr>
              <a:t>1,2,3</a:t>
            </a:r>
            <a:r>
              <a:rPr lang="en-GB" b="0" i="0" u="none" strike="noStrike" baseline="0" dirty="0">
                <a:solidFill>
                  <a:srgbClr val="FFFFFF"/>
                </a:solidFill>
                <a:latin typeface="OpenSans"/>
              </a:rPr>
              <a:t>, Nora Nedkvitne</a:t>
            </a:r>
            <a:r>
              <a:rPr lang="en-GB" b="0" i="0" u="none" strike="noStrike" baseline="30000" dirty="0">
                <a:solidFill>
                  <a:srgbClr val="FFFFFF"/>
                </a:solidFill>
                <a:latin typeface="OpenSans"/>
              </a:rPr>
              <a:t>2</a:t>
            </a:r>
            <a:r>
              <a:rPr lang="en-GB" b="0" i="0" u="none" strike="noStrike" baseline="0" dirty="0">
                <a:solidFill>
                  <a:srgbClr val="FFFFFF"/>
                </a:solidFill>
                <a:latin typeface="OpenSans"/>
              </a:rPr>
              <a:t>, Sebastian Westermann</a:t>
            </a:r>
            <a:r>
              <a:rPr lang="en-GB" b="0" i="0" u="none" strike="noStrike" baseline="30000" dirty="0">
                <a:solidFill>
                  <a:srgbClr val="FFFFFF"/>
                </a:solidFill>
                <a:latin typeface="OpenSans"/>
              </a:rPr>
              <a:t>3</a:t>
            </a:r>
            <a:r>
              <a:rPr lang="en-GB" b="0" i="0" u="none" strike="noStrike" baseline="0" dirty="0">
                <a:solidFill>
                  <a:srgbClr val="FFFFFF"/>
                </a:solidFill>
                <a:latin typeface="OpenSans"/>
              </a:rPr>
              <a:t>, and Peter Dörsch</a:t>
            </a:r>
            <a:r>
              <a:rPr lang="en-GB" b="0" i="0" u="none" strike="noStrike" baseline="30000" dirty="0">
                <a:solidFill>
                  <a:srgbClr val="FFFFFF"/>
                </a:solidFill>
                <a:latin typeface="OpenSans"/>
              </a:rPr>
              <a:t>2</a:t>
            </a:r>
          </a:p>
          <a:p>
            <a:r>
              <a:rPr lang="en-US" b="0" i="0" u="none" strike="noStrike" baseline="30000" dirty="0">
                <a:solidFill>
                  <a:srgbClr val="FFFFFF"/>
                </a:solidFill>
                <a:latin typeface="OpenSans"/>
              </a:rPr>
              <a:t>1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OpenSans"/>
              </a:rPr>
              <a:t>ETH Zürich, </a:t>
            </a:r>
            <a:r>
              <a:rPr lang="en-US" b="0" i="0" u="none" strike="noStrike" baseline="30000" dirty="0">
                <a:solidFill>
                  <a:srgbClr val="FFFFFF"/>
                </a:solidFill>
                <a:latin typeface="OpenSans"/>
              </a:rPr>
              <a:t>2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OpenSans"/>
              </a:rPr>
              <a:t>Norwegian University of Life Sciences, </a:t>
            </a:r>
            <a:r>
              <a:rPr lang="en-US" b="0" i="0" u="none" strike="noStrike" baseline="30000" dirty="0">
                <a:solidFill>
                  <a:srgbClr val="FFFFFF"/>
                </a:solidFill>
                <a:latin typeface="OpenSans"/>
              </a:rPr>
              <a:t>3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OpenSans"/>
              </a:rPr>
              <a:t>University of Oslo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2" name="Picture 2" descr="Norwegian University of Life Sciences | Norges miljø- og biovitenskapelige  universitet – (NMBU) - NOBEL - payments for ecosystem services">
            <a:extLst>
              <a:ext uri="{FF2B5EF4-FFF2-40B4-BE49-F238E27FC236}">
                <a16:creationId xmlns:a16="http://schemas.microsoft.com/office/drawing/2014/main" id="{166CAE46-2D8C-4B87-AB5D-F118CB54D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1" b="12653"/>
          <a:stretch/>
        </p:blipFill>
        <p:spPr bwMode="auto">
          <a:xfrm>
            <a:off x="504607" y="5330508"/>
            <a:ext cx="3222230" cy="106708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4" descr="Photos - University of Oslo">
            <a:extLst>
              <a:ext uri="{FF2B5EF4-FFF2-40B4-BE49-F238E27FC236}">
                <a16:creationId xmlns:a16="http://schemas.microsoft.com/office/drawing/2014/main" id="{E437A0AC-B17F-4E14-8F80-50D1F192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80" y="5547103"/>
            <a:ext cx="3960000" cy="67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243A07C-45EF-4866-9636-90B4A5B8917E}"/>
              </a:ext>
            </a:extLst>
          </p:cNvPr>
          <p:cNvGrpSpPr/>
          <p:nvPr/>
        </p:nvGrpSpPr>
        <p:grpSpPr>
          <a:xfrm>
            <a:off x="8738647" y="5330507"/>
            <a:ext cx="3374796" cy="1067087"/>
            <a:chOff x="8738647" y="5330507"/>
            <a:chExt cx="3374796" cy="10670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F7F6F5-9AAB-4364-85C2-E3CFAAD0824D}"/>
                </a:ext>
              </a:extLst>
            </p:cNvPr>
            <p:cNvSpPr/>
            <p:nvPr/>
          </p:nvSpPr>
          <p:spPr>
            <a:xfrm>
              <a:off x="8738647" y="5330507"/>
              <a:ext cx="3374796" cy="10670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2" descr="ETH Zürich - Homepage | ETH Zürich">
              <a:extLst>
                <a:ext uri="{FF2B5EF4-FFF2-40B4-BE49-F238E27FC236}">
                  <a16:creationId xmlns:a16="http://schemas.microsoft.com/office/drawing/2014/main" id="{5A3A6EC2-2259-4D96-8334-95AA76371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7371" y="5413688"/>
              <a:ext cx="3222229" cy="904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5745EE-4C9A-45D1-836F-F0C20D83505C}"/>
              </a:ext>
            </a:extLst>
          </p:cNvPr>
          <p:cNvGrpSpPr/>
          <p:nvPr/>
        </p:nvGrpSpPr>
        <p:grpSpPr>
          <a:xfrm>
            <a:off x="4172805" y="5330507"/>
            <a:ext cx="4119874" cy="1067087"/>
            <a:chOff x="4270610" y="5330507"/>
            <a:chExt cx="4119874" cy="10670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6E35E5-001C-46A8-87F2-4465516A60F1}"/>
                </a:ext>
              </a:extLst>
            </p:cNvPr>
            <p:cNvSpPr/>
            <p:nvPr/>
          </p:nvSpPr>
          <p:spPr>
            <a:xfrm>
              <a:off x="4270610" y="5330507"/>
              <a:ext cx="4119874" cy="10670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4" descr="Photos - University of Oslo">
              <a:extLst>
                <a:ext uri="{FF2B5EF4-FFF2-40B4-BE49-F238E27FC236}">
                  <a16:creationId xmlns:a16="http://schemas.microsoft.com/office/drawing/2014/main" id="{270E8827-8E1B-495D-B6A9-A5D428226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764" y="5547102"/>
              <a:ext cx="3960000" cy="67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247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BEDA-BC2A-4FAC-B48C-F3E63D29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02859"/>
            <a:ext cx="9588000" cy="533642"/>
          </a:xfrm>
        </p:spPr>
        <p:txBody>
          <a:bodyPr>
            <a:normAutofit fontScale="90000"/>
          </a:bodyPr>
          <a:lstStyle/>
          <a:p>
            <a:r>
              <a:rPr lang="nb-NO" dirty="0"/>
              <a:t>Finnmark, Norway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6AB9A-4DDD-4AA0-8EA5-00B50EFD6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r="20782"/>
          <a:stretch/>
        </p:blipFill>
        <p:spPr bwMode="auto">
          <a:xfrm>
            <a:off x="695325" y="1226641"/>
            <a:ext cx="5400675" cy="556669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7643F-89B8-4234-944B-93E311CF6CC6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1625" y="4426733"/>
            <a:ext cx="3503295" cy="2277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3D1F5B-139F-4011-B3C2-C1C1C19932D9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8800" y="230992"/>
            <a:ext cx="3453765" cy="2200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2010B-9D79-4107-99F1-864C30139E21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45012" y="2208213"/>
            <a:ext cx="3476625" cy="2441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5523D6-A4F5-4011-A269-A04D76C204EA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152000" y="1331130"/>
            <a:ext cx="1996800" cy="1126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520DC4-6B80-4745-A374-F1C27A2063E1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304400" y="3429001"/>
            <a:ext cx="4240612" cy="115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369CE1-E6EB-4610-9EB4-7411A435D60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424000" y="5565288"/>
            <a:ext cx="3707625" cy="5277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0F128B7-6C2D-4530-BD01-84FAEF79D560}"/>
              </a:ext>
            </a:extLst>
          </p:cNvPr>
          <p:cNvSpPr txBox="1"/>
          <p:nvPr/>
        </p:nvSpPr>
        <p:spPr>
          <a:xfrm>
            <a:off x="2387662" y="2226557"/>
            <a:ext cx="1008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dirty="0"/>
              <a:t>Peat: 6150*</a:t>
            </a:r>
            <a:br>
              <a:rPr lang="nb-NO" sz="1200" dirty="0"/>
            </a:br>
            <a:r>
              <a:rPr lang="nb-NO" sz="1200" dirty="0"/>
              <a:t>PF: 150*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C1F78-EFC1-4017-A3CE-BDBA84F3CF48}"/>
              </a:ext>
            </a:extLst>
          </p:cNvPr>
          <p:cNvSpPr txBox="1"/>
          <p:nvPr/>
        </p:nvSpPr>
        <p:spPr>
          <a:xfrm>
            <a:off x="2508505" y="6375787"/>
            <a:ext cx="973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*cal. yr BP</a:t>
            </a:r>
            <a:br>
              <a:rPr lang="nb-NO" sz="1200" dirty="0"/>
            </a:b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7F75A-784F-46E2-BC5F-D0B48CFCD7BA}"/>
              </a:ext>
            </a:extLst>
          </p:cNvPr>
          <p:cNvSpPr txBox="1"/>
          <p:nvPr/>
        </p:nvSpPr>
        <p:spPr>
          <a:xfrm>
            <a:off x="2593707" y="4418955"/>
            <a:ext cx="1008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dirty="0"/>
              <a:t>Peat: 9200*</a:t>
            </a:r>
            <a:br>
              <a:rPr lang="nb-NO" sz="1200" dirty="0"/>
            </a:br>
            <a:r>
              <a:rPr lang="nb-NO" sz="1200" dirty="0"/>
              <a:t>PF: 800*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2246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FD8A-EAFE-4C40-8776-2626D84B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365125"/>
            <a:ext cx="649255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Permafrost Peat Plateaus (PP) to Thermokarst (TK) Peat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8AFFD-8F6E-48F1-9E6F-56D25A644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08" y="1825625"/>
            <a:ext cx="6322872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Discontinuous permafrost in “warm” climate </a:t>
            </a:r>
          </a:p>
          <a:p>
            <a:r>
              <a:rPr lang="en-GB" dirty="0"/>
              <a:t>Permafrost thaw → either collapse or gradually</a:t>
            </a:r>
          </a:p>
          <a:p>
            <a:pPr lvl="1"/>
            <a:r>
              <a:rPr lang="en-GB" dirty="0"/>
              <a:t>Example of gradual thaw (Iškoras) →</a:t>
            </a:r>
          </a:p>
          <a:p>
            <a:endParaRPr lang="en-GB" dirty="0"/>
          </a:p>
          <a:p>
            <a:r>
              <a:rPr lang="en-GB" dirty="0"/>
              <a:t>How does the transition from permafrost to thermokarst affect carbon degradation? </a:t>
            </a:r>
          </a:p>
          <a:p>
            <a:pPr lvl="1"/>
            <a:r>
              <a:rPr lang="en-GB" dirty="0"/>
              <a:t>Compare controlled thaw of permafrost peat with thermokarst sediment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86124F-DF98-4BAC-BA93-BCD08341A6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53912"/>
          <a:stretch/>
        </p:blipFill>
        <p:spPr bwMode="auto">
          <a:xfrm>
            <a:off x="6888480" y="8572"/>
            <a:ext cx="5120640" cy="6840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767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E85C-9010-4AA2-BFAE-97C3D5B5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5"/>
            <a:ext cx="10658475" cy="1325563"/>
          </a:xfrm>
        </p:spPr>
        <p:txBody>
          <a:bodyPr/>
          <a:lstStyle/>
          <a:p>
            <a:r>
              <a:rPr lang="nb-NO" dirty="0" err="1"/>
              <a:t>Thawed</a:t>
            </a:r>
            <a:r>
              <a:rPr lang="nb-NO" dirty="0"/>
              <a:t> Permafrost Depth </a:t>
            </a:r>
            <a:r>
              <a:rPr lang="nb-NO" dirty="0" err="1"/>
              <a:t>Profiles</a:t>
            </a:r>
            <a:r>
              <a:rPr lang="nb-NO" dirty="0"/>
              <a:t>: </a:t>
            </a:r>
            <a:br>
              <a:rPr lang="nb-NO" dirty="0"/>
            </a:br>
            <a:r>
              <a:rPr lang="nb-NO" dirty="0" err="1"/>
              <a:t>Controlled</a:t>
            </a:r>
            <a:r>
              <a:rPr lang="nb-NO" dirty="0"/>
              <a:t> </a:t>
            </a:r>
            <a:r>
              <a:rPr lang="nb-NO" dirty="0" err="1"/>
              <a:t>Thawing</a:t>
            </a:r>
            <a:r>
              <a:rPr lang="nb-NO" dirty="0"/>
              <a:t>, </a:t>
            </a:r>
            <a:r>
              <a:rPr lang="nb-NO" dirty="0" err="1"/>
              <a:t>Oxic</a:t>
            </a:r>
            <a:r>
              <a:rPr lang="nb-NO" dirty="0"/>
              <a:t>/</a:t>
            </a:r>
            <a:r>
              <a:rPr lang="nb-NO" dirty="0" err="1"/>
              <a:t>Anoxic</a:t>
            </a:r>
            <a:r>
              <a:rPr lang="nb-NO" dirty="0"/>
              <a:t> 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B9C44-6F72-42D2-89D4-5C1740CB4AB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4E82F-9FAB-4CD1-A474-B26CDD750759}"/>
              </a:ext>
            </a:extLst>
          </p:cNvPr>
          <p:cNvGrpSpPr/>
          <p:nvPr/>
        </p:nvGrpSpPr>
        <p:grpSpPr>
          <a:xfrm>
            <a:off x="5232000" y="1989000"/>
            <a:ext cx="5904000" cy="3816000"/>
            <a:chOff x="7154073" y="3315845"/>
            <a:chExt cx="4774830" cy="2849155"/>
          </a:xfrm>
        </p:grpSpPr>
        <p:pic>
          <p:nvPicPr>
            <p:cNvPr id="5" name="Picture 4" descr="A group of glass jars&#10;&#10;Description automatically generated with low confidence">
              <a:extLst>
                <a:ext uri="{FF2B5EF4-FFF2-40B4-BE49-F238E27FC236}">
                  <a16:creationId xmlns:a16="http://schemas.microsoft.com/office/drawing/2014/main" id="{B1D75718-FDA9-4E1A-9D24-AE7B119D0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886" b="17180"/>
            <a:stretch/>
          </p:blipFill>
          <p:spPr>
            <a:xfrm>
              <a:off x="7154073" y="3315845"/>
              <a:ext cx="4774829" cy="284915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8F979E-CF8C-4B76-BEBC-AEB81C8A7372}"/>
                </a:ext>
              </a:extLst>
            </p:cNvPr>
            <p:cNvSpPr txBox="1"/>
            <p:nvPr/>
          </p:nvSpPr>
          <p:spPr>
            <a:xfrm>
              <a:off x="7154073" y="3315845"/>
              <a:ext cx="1746439" cy="48257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/>
                <a:t>Active layer </a:t>
              </a:r>
            </a:p>
            <a:p>
              <a:pPr algn="ctr"/>
              <a:r>
                <a:rPr lang="nb-NO" dirty="0"/>
                <a:t>(AL)</a:t>
              </a:r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08417-71A1-4AD4-AB08-E7AC39E13F60}"/>
                </a:ext>
              </a:extLst>
            </p:cNvPr>
            <p:cNvSpPr txBox="1"/>
            <p:nvPr/>
          </p:nvSpPr>
          <p:spPr>
            <a:xfrm>
              <a:off x="8571946" y="3315845"/>
              <a:ext cx="2083405" cy="48257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/>
                <a:t>Transition zone </a:t>
              </a:r>
            </a:p>
            <a:p>
              <a:pPr algn="ctr"/>
              <a:r>
                <a:rPr lang="nb-NO" dirty="0"/>
                <a:t>(TZ)</a:t>
              </a:r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87CFEF-29D3-4E51-966B-F91D2BC55820}"/>
                </a:ext>
              </a:extLst>
            </p:cNvPr>
            <p:cNvSpPr txBox="1"/>
            <p:nvPr/>
          </p:nvSpPr>
          <p:spPr>
            <a:xfrm>
              <a:off x="10363069" y="3315845"/>
              <a:ext cx="1565834" cy="48257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/>
                <a:t>Permafrost</a:t>
              </a:r>
            </a:p>
            <a:p>
              <a:pPr algn="ctr"/>
              <a:r>
                <a:rPr lang="nb-NO" dirty="0"/>
                <a:t>(PF)</a:t>
              </a:r>
              <a:endParaRPr lang="en-GB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09BD9A7-1AE8-45C7-A1E5-125A0A2B9531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7698265" y="3798418"/>
              <a:ext cx="329027" cy="5960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3CB60B-77A4-4D6D-BEE3-34F99BE5E843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8027293" y="3798418"/>
              <a:ext cx="273689" cy="5960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9CE8E80-913A-4806-A51F-1361F596EB71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8027293" y="3798418"/>
              <a:ext cx="931467" cy="5965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856FC3A-BC19-4CC9-86C4-A32DA94A61A3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9613649" y="3798418"/>
              <a:ext cx="65039" cy="5965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5E4520-D64C-4132-9806-30A5DE1F447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10447923" y="3798418"/>
              <a:ext cx="698063" cy="5440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F3A4993-D52C-4F10-82F6-9AAE20EFD966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10991358" y="3798418"/>
              <a:ext cx="154628" cy="5440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D346A93-F83E-4B4A-AD0A-E618F22F8F23}"/>
                </a:ext>
              </a:extLst>
            </p:cNvPr>
            <p:cNvCxnSpPr>
              <a:cxnSpLocks/>
            </p:cNvCxnSpPr>
            <p:nvPr/>
          </p:nvCxnSpPr>
          <p:spPr>
            <a:xfrm>
              <a:off x="11141244" y="3798418"/>
              <a:ext cx="340746" cy="5018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2236B9-A10E-49D2-B712-7965490D869C}"/>
                </a:ext>
              </a:extLst>
            </p:cNvPr>
            <p:cNvSpPr txBox="1"/>
            <p:nvPr/>
          </p:nvSpPr>
          <p:spPr>
            <a:xfrm>
              <a:off x="7444943" y="5682915"/>
              <a:ext cx="733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AL1</a:t>
              </a:r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97F71A-536A-4711-A0C6-52C1656772BD}"/>
                </a:ext>
              </a:extLst>
            </p:cNvPr>
            <p:cNvSpPr txBox="1"/>
            <p:nvPr/>
          </p:nvSpPr>
          <p:spPr>
            <a:xfrm>
              <a:off x="8116139" y="5682915"/>
              <a:ext cx="733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AL2</a:t>
              </a:r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848E42-BC06-4FB0-8A46-D5E3F02E8989}"/>
                </a:ext>
              </a:extLst>
            </p:cNvPr>
            <p:cNvSpPr txBox="1"/>
            <p:nvPr/>
          </p:nvSpPr>
          <p:spPr>
            <a:xfrm>
              <a:off x="8809171" y="5682915"/>
              <a:ext cx="733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AL3</a:t>
              </a:r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E96E79-D111-48BA-848A-EB3E214CC082}"/>
                </a:ext>
              </a:extLst>
            </p:cNvPr>
            <p:cNvSpPr txBox="1"/>
            <p:nvPr/>
          </p:nvSpPr>
          <p:spPr>
            <a:xfrm>
              <a:off x="9451732" y="5682915"/>
              <a:ext cx="5810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TZ</a:t>
              </a:r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565437-773B-492A-83D9-0285C787F095}"/>
                </a:ext>
              </a:extLst>
            </p:cNvPr>
            <p:cNvSpPr txBox="1"/>
            <p:nvPr/>
          </p:nvSpPr>
          <p:spPr>
            <a:xfrm>
              <a:off x="10103555" y="5682915"/>
              <a:ext cx="748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PF1</a:t>
              </a:r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03B3B6-752B-4FBF-B53E-BC8AB351DD4A}"/>
                </a:ext>
              </a:extLst>
            </p:cNvPr>
            <p:cNvSpPr txBox="1"/>
            <p:nvPr/>
          </p:nvSpPr>
          <p:spPr>
            <a:xfrm>
              <a:off x="10621635" y="5682915"/>
              <a:ext cx="748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PF2</a:t>
              </a:r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57C5B8-FE41-4844-98D7-98854969B33A}"/>
                </a:ext>
              </a:extLst>
            </p:cNvPr>
            <p:cNvSpPr txBox="1"/>
            <p:nvPr/>
          </p:nvSpPr>
          <p:spPr>
            <a:xfrm>
              <a:off x="11251464" y="5682915"/>
              <a:ext cx="6066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PF3</a:t>
              </a:r>
              <a:endParaRPr lang="en-GB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6764BF-EB37-42EA-BCC2-458E9EBDA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33" y="1804875"/>
            <a:ext cx="2650903" cy="41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9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7ABB-9706-416E-AE8F-4EA68D90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Anoxic CH</a:t>
            </a:r>
            <a:r>
              <a:rPr lang="en-US" baseline="-25000" dirty="0"/>
              <a:t>4</a:t>
            </a:r>
            <a:r>
              <a:rPr lang="en-US" dirty="0"/>
              <a:t> 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37F55-3478-421C-9754-D872B386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800000"/>
            <a:ext cx="4659100" cy="4320000"/>
          </a:xfrm>
        </p:spPr>
        <p:txBody>
          <a:bodyPr>
            <a:normAutofit/>
          </a:bodyPr>
          <a:lstStyle/>
          <a:p>
            <a:r>
              <a:rPr lang="en-US" sz="2400" dirty="0"/>
              <a:t>Highest release in permafrost affected layers </a:t>
            </a:r>
          </a:p>
          <a:p>
            <a:r>
              <a:rPr lang="en-US" sz="2400" dirty="0"/>
              <a:t>Smaller production in beginning </a:t>
            </a:r>
          </a:p>
          <a:p>
            <a:r>
              <a:rPr lang="en-US" sz="2400" dirty="0"/>
              <a:t>CH</a:t>
            </a:r>
            <a:r>
              <a:rPr lang="en-US" sz="2400" baseline="-25000" dirty="0"/>
              <a:t>4</a:t>
            </a:r>
            <a:r>
              <a:rPr lang="en-US" sz="2400" dirty="0"/>
              <a:t> production needs time to get started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770198-B4A7-4044-BE1B-ED621E207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88"/>
          <a:stretch/>
        </p:blipFill>
        <p:spPr>
          <a:xfrm rot="5400000">
            <a:off x="5357998" y="701972"/>
            <a:ext cx="6345336" cy="47861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50A3F3F-6755-4DDF-9A2A-41557093C52D}"/>
              </a:ext>
            </a:extLst>
          </p:cNvPr>
          <p:cNvSpPr/>
          <p:nvPr/>
        </p:nvSpPr>
        <p:spPr>
          <a:xfrm>
            <a:off x="6593549" y="3193708"/>
            <a:ext cx="607767" cy="3077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B71EFF-3F96-4A72-A030-4FE94E5C5F24}"/>
              </a:ext>
            </a:extLst>
          </p:cNvPr>
          <p:cNvSpPr/>
          <p:nvPr/>
        </p:nvSpPr>
        <p:spPr>
          <a:xfrm>
            <a:off x="6593549" y="4785839"/>
            <a:ext cx="3851349" cy="3134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862D71-7666-4430-9153-1D5D3DF55DC1}"/>
              </a:ext>
            </a:extLst>
          </p:cNvPr>
          <p:cNvSpPr/>
          <p:nvPr/>
        </p:nvSpPr>
        <p:spPr>
          <a:xfrm>
            <a:off x="6593549" y="3989773"/>
            <a:ext cx="3106632" cy="3077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91860D-5D1F-48F2-BF40-F52B16D65725}"/>
              </a:ext>
            </a:extLst>
          </p:cNvPr>
          <p:cNvSpPr txBox="1"/>
          <p:nvPr/>
        </p:nvSpPr>
        <p:spPr>
          <a:xfrm>
            <a:off x="7010554" y="4478061"/>
            <a:ext cx="208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88608"/>
                </a:solidFill>
              </a:rPr>
              <a:t>NB: missing after 350 days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10637E2-6279-455B-AE0C-D5AD54583D7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825006" y="4631950"/>
            <a:ext cx="185548" cy="15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23F254-89A0-4C73-9AD1-1052FDB67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650"/>
          <a:stretch/>
        </p:blipFill>
        <p:spPr>
          <a:xfrm>
            <a:off x="4387185" y="5826004"/>
            <a:ext cx="7479936" cy="94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FD17-EBB2-4E7A-8741-0FA87D77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90" y="94457"/>
            <a:ext cx="4176859" cy="50214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Anoxic </a:t>
            </a:r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Release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6578B-EB50-4080-AB41-4C79587EF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309566"/>
            <a:ext cx="10801350" cy="381043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D9E35-D816-433C-882E-6BD2B88C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316352"/>
            <a:ext cx="4828020" cy="4803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39245-F3FB-4CF6-ACD5-635D721E1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420" y="1243200"/>
            <a:ext cx="5119255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05EFC-D13E-4254-A86A-7D9A90028A39}"/>
              </a:ext>
            </a:extLst>
          </p:cNvPr>
          <p:cNvSpPr txBox="1"/>
          <p:nvPr/>
        </p:nvSpPr>
        <p:spPr>
          <a:xfrm>
            <a:off x="1310326" y="942680"/>
            <a:ext cx="40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First 96 days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8D404-2A37-4C1D-B5A1-29AAB5B16E66}"/>
              </a:ext>
            </a:extLst>
          </p:cNvPr>
          <p:cNvSpPr txBox="1"/>
          <p:nvPr/>
        </p:nvSpPr>
        <p:spPr>
          <a:xfrm>
            <a:off x="7147089" y="938844"/>
            <a:ext cx="40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All 350 days </a:t>
            </a:r>
          </a:p>
        </p:txBody>
      </p:sp>
    </p:spTree>
    <p:extLst>
      <p:ext uri="{BB962C8B-B14F-4D97-AF65-F5344CB8AC3E}">
        <p14:creationId xmlns:p14="http://schemas.microsoft.com/office/powerpoint/2010/main" val="43903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0AFC2-3EC9-4DEC-9A9A-E51FBE815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385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/>
              <a:t>Much less CH</a:t>
            </a:r>
            <a:r>
              <a:rPr lang="en-GB" baseline="-25000" dirty="0"/>
              <a:t>4</a:t>
            </a:r>
            <a:r>
              <a:rPr lang="en-GB" dirty="0"/>
              <a:t>-C compared to DOC and CO</a:t>
            </a:r>
            <a:r>
              <a:rPr lang="en-GB" baseline="-25000" dirty="0"/>
              <a:t>2</a:t>
            </a:r>
            <a:r>
              <a:rPr lang="en-GB" dirty="0"/>
              <a:t>-C</a:t>
            </a:r>
            <a:endParaRPr lang="en-GB" baseline="-25000" dirty="0"/>
          </a:p>
          <a:p>
            <a:pPr>
              <a:lnSpc>
                <a:spcPct val="120000"/>
              </a:lnSpc>
            </a:pPr>
            <a:r>
              <a:rPr lang="en-GB" sz="2600" dirty="0"/>
              <a:t>After 350 days, most at </a:t>
            </a:r>
            <a:r>
              <a:rPr lang="en-GB" sz="2600" dirty="0" err="1"/>
              <a:t>Lakselv</a:t>
            </a:r>
            <a:r>
              <a:rPr lang="en-GB" sz="2600" dirty="0"/>
              <a:t> (PF2) = 1.6 µmol CH</a:t>
            </a:r>
            <a:r>
              <a:rPr lang="en-GB" sz="2600" baseline="-25000" dirty="0"/>
              <a:t>4</a:t>
            </a:r>
            <a:r>
              <a:rPr lang="en-GB" sz="2600" dirty="0"/>
              <a:t>-C g dw</a:t>
            </a:r>
            <a:r>
              <a:rPr lang="en-GB" sz="2600" baseline="30000" dirty="0"/>
              <a:t>-1</a:t>
            </a:r>
            <a:r>
              <a:rPr lang="en-GB" sz="2600" dirty="0"/>
              <a:t> 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 marL="0" indent="0">
              <a:lnSpc>
                <a:spcPct val="120000"/>
              </a:lnSpc>
              <a:buNone/>
            </a:pPr>
            <a:r>
              <a:rPr lang="en-GB" dirty="0"/>
              <a:t>Incubated thermokarst sediment shows a different trend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Larger CH</a:t>
            </a:r>
            <a:r>
              <a:rPr lang="en-GB" sz="2600" baseline="-25000" dirty="0"/>
              <a:t>4</a:t>
            </a:r>
            <a:r>
              <a:rPr lang="en-GB" sz="2600" dirty="0"/>
              <a:t>-C release in top of core after 96 days = 14 µmol CH</a:t>
            </a:r>
            <a:r>
              <a:rPr lang="en-GB" sz="2600" baseline="-25000" dirty="0"/>
              <a:t>4</a:t>
            </a:r>
            <a:r>
              <a:rPr lang="en-GB" sz="2600" dirty="0"/>
              <a:t>-C g dw</a:t>
            </a:r>
            <a:r>
              <a:rPr lang="en-GB" sz="2600" baseline="30000" dirty="0"/>
              <a:t>-1</a:t>
            </a:r>
            <a:r>
              <a:rPr lang="en-GB" sz="2600" dirty="0"/>
              <a:t> 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0939DB-A971-48D3-B059-0C51BD2E4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38"/>
          <a:stretch/>
        </p:blipFill>
        <p:spPr>
          <a:xfrm>
            <a:off x="4502106" y="5376582"/>
            <a:ext cx="6489744" cy="11502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6664B5-B133-43A5-B7ED-5CA6EB873866}"/>
              </a:ext>
            </a:extLst>
          </p:cNvPr>
          <p:cNvGrpSpPr/>
          <p:nvPr/>
        </p:nvGrpSpPr>
        <p:grpSpPr>
          <a:xfrm>
            <a:off x="4238624" y="160491"/>
            <a:ext cx="7791450" cy="5235926"/>
            <a:chOff x="2975359" y="1114604"/>
            <a:chExt cx="7791450" cy="523592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91ABA8-C75D-4996-B5D2-3098ACAD5F03}"/>
                </a:ext>
              </a:extLst>
            </p:cNvPr>
            <p:cNvGrpSpPr/>
            <p:nvPr/>
          </p:nvGrpSpPr>
          <p:grpSpPr>
            <a:xfrm>
              <a:off x="2975359" y="1114604"/>
              <a:ext cx="7791450" cy="5235926"/>
              <a:chOff x="2419346" y="1328993"/>
              <a:chExt cx="8234342" cy="523592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0E9FC82-A4F4-4A98-9E46-C49F96D266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8967"/>
              <a:stretch/>
            </p:blipFill>
            <p:spPr>
              <a:xfrm rot="5400000">
                <a:off x="2069095" y="1679244"/>
                <a:ext cx="5030748" cy="433024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7916ABD-7141-497B-AA07-B45B58F79B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7701"/>
              <a:stretch/>
            </p:blipFill>
            <p:spPr>
              <a:xfrm rot="5400000">
                <a:off x="6240957" y="2152189"/>
                <a:ext cx="4845949" cy="3979512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42F672-1078-4713-9D89-232E082B20E7}"/>
                </a:ext>
              </a:extLst>
            </p:cNvPr>
            <p:cNvSpPr txBox="1"/>
            <p:nvPr/>
          </p:nvSpPr>
          <p:spPr>
            <a:xfrm>
              <a:off x="5448689" y="1353705"/>
              <a:ext cx="2903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µmol C g dw</a:t>
              </a:r>
              <a:r>
                <a:rPr lang="en-GB" baseline="30000" dirty="0"/>
                <a:t>-1</a:t>
              </a:r>
              <a:r>
                <a:rPr lang="en-GB" dirty="0"/>
                <a:t> 350 days</a:t>
              </a:r>
              <a:r>
                <a:rPr lang="en-GB" baseline="30000" dirty="0"/>
                <a:t>-1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96EDCF-E21F-4768-9EB4-A75DC2753E64}"/>
                </a:ext>
              </a:extLst>
            </p:cNvPr>
            <p:cNvSpPr txBox="1"/>
            <p:nvPr/>
          </p:nvSpPr>
          <p:spPr>
            <a:xfrm>
              <a:off x="8496413" y="1353705"/>
              <a:ext cx="147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Anoxic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B4AD0A-89CC-43B1-A96A-5F4A9270ADB7}"/>
                </a:ext>
              </a:extLst>
            </p:cNvPr>
            <p:cNvSpPr txBox="1"/>
            <p:nvPr/>
          </p:nvSpPr>
          <p:spPr>
            <a:xfrm>
              <a:off x="4387635" y="1353705"/>
              <a:ext cx="147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/>
                <a:t>Oxic</a:t>
              </a:r>
              <a:endParaRPr lang="en-GB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AB8AE0A-9C2E-457F-A2F6-A1FE8FD8A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45" t="68117" r="16062" b="17701"/>
          <a:stretch/>
        </p:blipFill>
        <p:spPr>
          <a:xfrm rot="5400000">
            <a:off x="1647824" y="-1045588"/>
            <a:ext cx="1228726" cy="36290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C2254F-E22E-4C18-9356-8890054CB5BA}"/>
              </a:ext>
            </a:extLst>
          </p:cNvPr>
          <p:cNvSpPr/>
          <p:nvPr/>
        </p:nvSpPr>
        <p:spPr>
          <a:xfrm>
            <a:off x="8264603" y="4001294"/>
            <a:ext cx="1088947" cy="6088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9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3087BE10-5648-4B6E-86D5-057D25D6B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9688" b="531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7D24B7-6856-4067-B974-75E94D5E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3F470-A742-4DFE-9EBA-5F17F312B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Long anoxic incubation time is needed to see CH</a:t>
            </a:r>
            <a:r>
              <a:rPr lang="en-GB" baseline="-25000" dirty="0"/>
              <a:t>4</a:t>
            </a:r>
            <a:r>
              <a:rPr lang="en-GB" dirty="0"/>
              <a:t> production </a:t>
            </a:r>
          </a:p>
          <a:p>
            <a:r>
              <a:rPr lang="en-GB" dirty="0"/>
              <a:t>CH</a:t>
            </a:r>
            <a:r>
              <a:rPr lang="en-GB" baseline="-25000" dirty="0"/>
              <a:t>4</a:t>
            </a:r>
            <a:r>
              <a:rPr lang="en-GB" dirty="0"/>
              <a:t>-C contributes less to the carbon release than DOC and CO</a:t>
            </a:r>
            <a:r>
              <a:rPr lang="en-GB" baseline="-25000" dirty="0"/>
              <a:t>2</a:t>
            </a:r>
            <a:r>
              <a:rPr lang="en-GB" dirty="0"/>
              <a:t>-C after controlled thaw </a:t>
            </a:r>
          </a:p>
          <a:p>
            <a:r>
              <a:rPr lang="en-GB" dirty="0"/>
              <a:t>CH</a:t>
            </a:r>
            <a:r>
              <a:rPr lang="en-GB" baseline="-25000" dirty="0"/>
              <a:t>4</a:t>
            </a:r>
            <a:r>
              <a:rPr lang="en-GB" dirty="0"/>
              <a:t>-C contributes more to the carbon release in thermokarst sediment </a:t>
            </a:r>
          </a:p>
        </p:txBody>
      </p:sp>
    </p:spTree>
    <p:extLst>
      <p:ext uri="{BB962C8B-B14F-4D97-AF65-F5344CB8AC3E}">
        <p14:creationId xmlns:p14="http://schemas.microsoft.com/office/powerpoint/2010/main" val="355777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rwegian University of Life Sciences | Norges miljø- og biovitenskapelige  universitet – (NMBU) - NOBEL - payments for ecosystem services">
            <a:extLst>
              <a:ext uri="{FF2B5EF4-FFF2-40B4-BE49-F238E27FC236}">
                <a16:creationId xmlns:a16="http://schemas.microsoft.com/office/drawing/2014/main" id="{B4673E10-E634-4046-BD1B-C57BE2C37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070" y="5133717"/>
            <a:ext cx="3444343" cy="155856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8" name="Picture 4" descr="Photos - University of Oslo">
            <a:extLst>
              <a:ext uri="{FF2B5EF4-FFF2-40B4-BE49-F238E27FC236}">
                <a16:creationId xmlns:a16="http://schemas.microsoft.com/office/drawing/2014/main" id="{80802E3D-9FBF-4C44-8106-F7E66A3D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80" y="5575384"/>
            <a:ext cx="3960000" cy="67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422D6D82-D54F-4B4B-BC1C-642E20FED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240" y="-54383"/>
            <a:ext cx="3168000" cy="2376000"/>
          </a:xfrm>
          <a:prstGeom prst="rect">
            <a:avLst/>
          </a:prstGeom>
        </p:spPr>
      </p:pic>
      <p:pic>
        <p:nvPicPr>
          <p:cNvPr id="8" name="Picture 7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83871778-C648-4C5C-B222-5C239E694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7763" y="-98475"/>
            <a:ext cx="3226789" cy="2420092"/>
          </a:xfrm>
          <a:prstGeom prst="rect">
            <a:avLst/>
          </a:prstGeom>
        </p:spPr>
      </p:pic>
      <p:sp>
        <p:nvSpPr>
          <p:cNvPr id="71" name="Title 2">
            <a:extLst>
              <a:ext uri="{FF2B5EF4-FFF2-40B4-BE49-F238E27FC236}">
                <a16:creationId xmlns:a16="http://schemas.microsoft.com/office/drawing/2014/main" id="{4FECD9B0-2B5F-43D2-B454-6EE93B4F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340" y="3465926"/>
            <a:ext cx="9588000" cy="5336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Thank you for your attention!</a:t>
            </a:r>
          </a:p>
        </p:txBody>
      </p:sp>
      <p:pic>
        <p:nvPicPr>
          <p:cNvPr id="2" name="Picture 2" descr="ETH Zürich - Homepage | ETH Zürich">
            <a:extLst>
              <a:ext uri="{FF2B5EF4-FFF2-40B4-BE49-F238E27FC236}">
                <a16:creationId xmlns:a16="http://schemas.microsoft.com/office/drawing/2014/main" id="{21D9B1E1-47F6-488B-9487-E86E1C72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71" y="5460823"/>
            <a:ext cx="3222229" cy="9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standing next to a waterfall&#10;&#10;Description automatically generated with low confidence">
            <a:extLst>
              <a:ext uri="{FF2B5EF4-FFF2-40B4-BE49-F238E27FC236}">
                <a16:creationId xmlns:a16="http://schemas.microsoft.com/office/drawing/2014/main" id="{F93A81BE-EFFD-4592-AED3-832D7942FC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41" r="1398"/>
          <a:stretch/>
        </p:blipFill>
        <p:spPr>
          <a:xfrm>
            <a:off x="6128240" y="-110083"/>
            <a:ext cx="2878413" cy="2432140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07DE0C-2CC8-4EA4-8071-167EE0AF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226" y="-129963"/>
            <a:ext cx="3268774" cy="245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81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Widescreen</PresentationFormat>
  <Paragraphs>58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OpenSans</vt:lpstr>
      <vt:lpstr>OpenSans-Bold</vt:lpstr>
      <vt:lpstr>Times New Roman</vt:lpstr>
      <vt:lpstr>Office Theme</vt:lpstr>
      <vt:lpstr>The long-term biogeochemical fate of carbon in Subarctic thawing peat plateaus</vt:lpstr>
      <vt:lpstr>Finnmark, Norway </vt:lpstr>
      <vt:lpstr>Permafrost Peat Plateaus (PP) to Thermokarst (TK) Peat </vt:lpstr>
      <vt:lpstr>Thawed Permafrost Depth Profiles:  Controlled Thawing, Oxic/Anoxic  </vt:lpstr>
      <vt:lpstr>Anoxic CH4 Release</vt:lpstr>
      <vt:lpstr>Anoxic CH4 Release </vt:lpstr>
      <vt:lpstr>PowerPoint Presentation</vt:lpstr>
      <vt:lpstr>Conclusions 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long-term biogeochemical fate of C in Subarctic thawing peat plateaus</dc:title>
  <dc:creator>Kjaer  Sigrid Trier</dc:creator>
  <cp:lastModifiedBy>Kjaer  Sigrid Trier</cp:lastModifiedBy>
  <cp:revision>34</cp:revision>
  <dcterms:created xsi:type="dcterms:W3CDTF">2022-05-14T07:27:41Z</dcterms:created>
  <dcterms:modified xsi:type="dcterms:W3CDTF">2022-05-23T12:14:19Z</dcterms:modified>
</cp:coreProperties>
</file>