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8" r:id="rId2"/>
    <p:sldId id="340" r:id="rId3"/>
    <p:sldId id="336" r:id="rId4"/>
    <p:sldId id="341" r:id="rId5"/>
    <p:sldId id="332" r:id="rId6"/>
    <p:sldId id="343" r:id="rId7"/>
    <p:sldId id="346" r:id="rId8"/>
    <p:sldId id="32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73"/>
    <p:restoredTop sz="68145"/>
  </p:normalViewPr>
  <p:slideViewPr>
    <p:cSldViewPr snapToGrid="0" snapToObjects="1">
      <p:cViewPr varScale="1">
        <p:scale>
          <a:sx n="100" d="100"/>
          <a:sy n="100" d="100"/>
        </p:scale>
        <p:origin x="3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6" d="100"/>
          <a:sy n="116" d="100"/>
        </p:scale>
        <p:origin x="45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Pouillé" userId="e294e8cf-dcf7-4d37-8547-0fe761226437" providerId="ADAL" clId="{9F632B53-994E-114B-B994-6927B0D958A9}"/>
    <pc:docChg chg="delSld modSld">
      <pc:chgData name="Sophie Pouillé" userId="e294e8cf-dcf7-4d37-8547-0fe761226437" providerId="ADAL" clId="{9F632B53-994E-114B-B994-6927B0D958A9}" dt="2022-05-24T13:37:10.580" v="35" actId="2696"/>
      <pc:docMkLst>
        <pc:docMk/>
      </pc:docMkLst>
      <pc:sldChg chg="modNotesTx">
        <pc:chgData name="Sophie Pouillé" userId="e294e8cf-dcf7-4d37-8547-0fe761226437" providerId="ADAL" clId="{9F632B53-994E-114B-B994-6927B0D958A9}" dt="2022-05-24T13:35:31.744" v="0" actId="20577"/>
        <pc:sldMkLst>
          <pc:docMk/>
          <pc:sldMk cId="501056398" sldId="278"/>
        </pc:sldMkLst>
      </pc:sldChg>
      <pc:sldChg chg="del modNotesTx">
        <pc:chgData name="Sophie Pouillé" userId="e294e8cf-dcf7-4d37-8547-0fe761226437" providerId="ADAL" clId="{9F632B53-994E-114B-B994-6927B0D958A9}" dt="2022-05-24T13:37:05.598" v="34" actId="2696"/>
        <pc:sldMkLst>
          <pc:docMk/>
          <pc:sldMk cId="4115281852" sldId="330"/>
        </pc:sldMkLst>
      </pc:sldChg>
      <pc:sldChg chg="del modNotesTx">
        <pc:chgData name="Sophie Pouillé" userId="e294e8cf-dcf7-4d37-8547-0fe761226437" providerId="ADAL" clId="{9F632B53-994E-114B-B994-6927B0D958A9}" dt="2022-05-24T13:37:10.580" v="35" actId="2696"/>
        <pc:sldMkLst>
          <pc:docMk/>
          <pc:sldMk cId="1279758432" sldId="331"/>
        </pc:sldMkLst>
      </pc:sldChg>
      <pc:sldChg chg="modNotesTx">
        <pc:chgData name="Sophie Pouillé" userId="e294e8cf-dcf7-4d37-8547-0fe761226437" providerId="ADAL" clId="{9F632B53-994E-114B-B994-6927B0D958A9}" dt="2022-05-24T13:36:09.085" v="17" actId="20577"/>
        <pc:sldMkLst>
          <pc:docMk/>
          <pc:sldMk cId="42566973" sldId="332"/>
        </pc:sldMkLst>
      </pc:sldChg>
      <pc:sldChg chg="del modNotesTx">
        <pc:chgData name="Sophie Pouillé" userId="e294e8cf-dcf7-4d37-8547-0fe761226437" providerId="ADAL" clId="{9F632B53-994E-114B-B994-6927B0D958A9}" dt="2022-05-24T13:36:35.768" v="30" actId="2696"/>
        <pc:sldMkLst>
          <pc:docMk/>
          <pc:sldMk cId="3453735329" sldId="334"/>
        </pc:sldMkLst>
      </pc:sldChg>
      <pc:sldChg chg="modNotesTx">
        <pc:chgData name="Sophie Pouillé" userId="e294e8cf-dcf7-4d37-8547-0fe761226437" providerId="ADAL" clId="{9F632B53-994E-114B-B994-6927B0D958A9}" dt="2022-05-24T13:35:52.744" v="5" actId="20577"/>
        <pc:sldMkLst>
          <pc:docMk/>
          <pc:sldMk cId="2322069520" sldId="336"/>
        </pc:sldMkLst>
      </pc:sldChg>
      <pc:sldChg chg="del modNotesTx">
        <pc:chgData name="Sophie Pouillé" userId="e294e8cf-dcf7-4d37-8547-0fe761226437" providerId="ADAL" clId="{9F632B53-994E-114B-B994-6927B0D958A9}" dt="2022-05-24T13:36:56.582" v="33" actId="2696"/>
        <pc:sldMkLst>
          <pc:docMk/>
          <pc:sldMk cId="4231756095" sldId="339"/>
        </pc:sldMkLst>
      </pc:sldChg>
      <pc:sldChg chg="modNotesTx">
        <pc:chgData name="Sophie Pouillé" userId="e294e8cf-dcf7-4d37-8547-0fe761226437" providerId="ADAL" clId="{9F632B53-994E-114B-B994-6927B0D958A9}" dt="2022-05-24T13:35:46.959" v="2" actId="20577"/>
        <pc:sldMkLst>
          <pc:docMk/>
          <pc:sldMk cId="1529859456" sldId="340"/>
        </pc:sldMkLst>
      </pc:sldChg>
      <pc:sldChg chg="modNotesTx">
        <pc:chgData name="Sophie Pouillé" userId="e294e8cf-dcf7-4d37-8547-0fe761226437" providerId="ADAL" clId="{9F632B53-994E-114B-B994-6927B0D958A9}" dt="2022-05-24T13:36:04.461" v="15" actId="20577"/>
        <pc:sldMkLst>
          <pc:docMk/>
          <pc:sldMk cId="13831454" sldId="341"/>
        </pc:sldMkLst>
      </pc:sldChg>
      <pc:sldChg chg="del modNotesTx">
        <pc:chgData name="Sophie Pouillé" userId="e294e8cf-dcf7-4d37-8547-0fe761226437" providerId="ADAL" clId="{9F632B53-994E-114B-B994-6927B0D958A9}" dt="2022-05-24T13:36:56.582" v="33" actId="2696"/>
        <pc:sldMkLst>
          <pc:docMk/>
          <pc:sldMk cId="3230351672" sldId="342"/>
        </pc:sldMkLst>
      </pc:sldChg>
      <pc:sldChg chg="modSp mod modNotesTx">
        <pc:chgData name="Sophie Pouillé" userId="e294e8cf-dcf7-4d37-8547-0fe761226437" providerId="ADAL" clId="{9F632B53-994E-114B-B994-6927B0D958A9}" dt="2022-05-24T13:36:25.246" v="26" actId="20577"/>
        <pc:sldMkLst>
          <pc:docMk/>
          <pc:sldMk cId="1459061567" sldId="343"/>
        </pc:sldMkLst>
        <pc:spChg chg="mod">
          <ac:chgData name="Sophie Pouillé" userId="e294e8cf-dcf7-4d37-8547-0fe761226437" providerId="ADAL" clId="{9F632B53-994E-114B-B994-6927B0D958A9}" dt="2022-05-24T13:36:21.759" v="25" actId="20577"/>
          <ac:spMkLst>
            <pc:docMk/>
            <pc:sldMk cId="1459061567" sldId="343"/>
            <ac:spMk id="32" creationId="{D41C603C-E5C7-7D0C-7B1F-DF9231C35ED3}"/>
          </ac:spMkLst>
        </pc:spChg>
      </pc:sldChg>
      <pc:sldChg chg="del">
        <pc:chgData name="Sophie Pouillé" userId="e294e8cf-dcf7-4d37-8547-0fe761226437" providerId="ADAL" clId="{9F632B53-994E-114B-B994-6927B0D958A9}" dt="2022-05-24T13:36:36.982" v="31" actId="2696"/>
        <pc:sldMkLst>
          <pc:docMk/>
          <pc:sldMk cId="1303565301" sldId="345"/>
        </pc:sldMkLst>
      </pc:sldChg>
      <pc:sldChg chg="modNotesTx">
        <pc:chgData name="Sophie Pouillé" userId="e294e8cf-dcf7-4d37-8547-0fe761226437" providerId="ADAL" clId="{9F632B53-994E-114B-B994-6927B0D958A9}" dt="2022-05-24T13:36:40.502" v="32" actId="20577"/>
        <pc:sldMkLst>
          <pc:docMk/>
          <pc:sldMk cId="637594587" sldId="346"/>
        </pc:sldMkLst>
      </pc:sldChg>
    </pc:docChg>
  </pc:docChgLst>
  <pc:docChgLst>
    <pc:chgData name="Sophie Pouillé" userId="e294e8cf-dcf7-4d37-8547-0fe761226437" providerId="ADAL" clId="{1BDB3E63-2ADD-DE47-B946-1A6A445F4DD9}"/>
    <pc:docChg chg="modSld">
      <pc:chgData name="Sophie Pouillé" userId="e294e8cf-dcf7-4d37-8547-0fe761226437" providerId="ADAL" clId="{1BDB3E63-2ADD-DE47-B946-1A6A445F4DD9}" dt="2022-05-23T13:01:47.640" v="1" actId="1076"/>
      <pc:docMkLst>
        <pc:docMk/>
      </pc:docMkLst>
      <pc:sldChg chg="modSp">
        <pc:chgData name="Sophie Pouillé" userId="e294e8cf-dcf7-4d37-8547-0fe761226437" providerId="ADAL" clId="{1BDB3E63-2ADD-DE47-B946-1A6A445F4DD9}" dt="2022-05-23T13:01:47.640" v="1" actId="1076"/>
        <pc:sldMkLst>
          <pc:docMk/>
          <pc:sldMk cId="4152885768" sldId="329"/>
        </pc:sldMkLst>
        <pc:picChg chg="mod">
          <ac:chgData name="Sophie Pouillé" userId="e294e8cf-dcf7-4d37-8547-0fe761226437" providerId="ADAL" clId="{1BDB3E63-2ADD-DE47-B946-1A6A445F4DD9}" dt="2022-05-23T13:01:47.640" v="1" actId="1076"/>
          <ac:picMkLst>
            <pc:docMk/>
            <pc:sldMk cId="4152885768" sldId="329"/>
            <ac:picMk id="1042" creationId="{FF87C2B7-6B63-3A41-8540-5ED3867A72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37F5-B491-8343-960D-2E15F34968D8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0B004-2038-0248-8005-DE3394A9A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20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51A0F-62DD-E544-80AA-AA73A91C23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13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B004-2038-0248-8005-DE3394A9AF6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71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B004-2038-0248-8005-DE3394A9AF6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31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B004-2038-0248-8005-DE3394A9AF6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0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B004-2038-0248-8005-DE3394A9AF6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0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B004-2038-0248-8005-DE3394A9AF6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1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B004-2038-0248-8005-DE3394A9AF6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2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and I have a lot of people to </a:t>
            </a:r>
            <a:r>
              <a:rPr lang="fr-FR" dirty="0" err="1"/>
              <a:t>acknowledge</a:t>
            </a:r>
            <a:r>
              <a:rPr lang="fr-FR" dirty="0"/>
              <a:t> for the </a:t>
            </a:r>
            <a:r>
              <a:rPr lang="fr-FR" dirty="0" err="1"/>
              <a:t>success</a:t>
            </a:r>
            <a:r>
              <a:rPr lang="fr-FR" dirty="0"/>
              <a:t>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resarch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includes</a:t>
            </a:r>
            <a:r>
              <a:rPr lang="fr-FR" dirty="0"/>
              <a:t> permissions of first nations of the </a:t>
            </a:r>
            <a:r>
              <a:rPr lang="fr-FR" dirty="0" err="1"/>
              <a:t>valley</a:t>
            </a:r>
            <a:r>
              <a:rPr lang="fr-FR" dirty="0"/>
              <a:t>, and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funding</a:t>
            </a:r>
            <a:r>
              <a:rPr lang="fr-FR" dirty="0"/>
              <a:t> sources.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51A0F-62DD-E544-80AA-AA73A91C23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10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3AE75-DAF2-7222-FF5B-C2ECA7F9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79847D-D5BE-0164-84C1-3B36207C2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828D47-F49E-B7C7-9519-EA1703B1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4A26-5DB0-564B-95CA-AE526171C0B1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D38EEF-1C2E-6CB8-2C86-51538EFD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A5554-D87D-A055-DE48-175E8FD6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30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2E228-3984-D081-B9A2-944D229B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77FAAE-E9CE-633A-29B7-F17DAB52B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E89948-4D75-8D2F-ACB1-7BA3AE89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E7F8-B9FF-CE43-91AC-6E7737AB4AF9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B5131-0633-EF68-025F-0F44F05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3D2D36-D12D-15E7-D49D-4626DC29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4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208A21-FA07-9C09-28F6-29B0ABD20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D28DB0-0250-EBBE-42D9-AA6506E22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64EF15-EC33-4F0C-3378-1B6E6853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6944-7BC7-0D4E-9C11-B5824DB59238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9CB052-5F6E-7C28-19F5-EEA3AD33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8E88BB-94EC-015D-0976-26034547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19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B7E9F-A7E7-FC70-8402-70234E14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DF88F9-E24B-9AC5-E552-D49B6506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B726FE-0B1C-9161-A12A-7E9F835B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8F53-52B2-C54F-A6D2-BD5BB82BAE18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C2A122-C25D-F447-BF95-0733C647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3F9F33-4836-AAC7-3A96-9A0E010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3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08874-6DFA-5060-39D8-CA6F9E92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3F723F-0D0C-8B44-910D-E0EF8D3FE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046C1-E92E-6D37-47D5-AF8E9670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7448-24B3-B840-B38C-26ECA42DB5BF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84D490-4D9A-F230-96FC-BDC0D190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EDEBF-15EF-0FF0-FD47-69EAFC87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88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18709-9845-F30F-E097-839D6EDD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F6D9EF-8EAE-C917-BF8F-3467850E4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C9CAA1-2F0A-8BD6-0530-231CCA0DC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C78086-1E48-5286-C97E-0CD11740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119-DC8F-D249-8115-8D73EC8C2847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7965E-BB38-E362-4ED8-6F926F32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6EA15F-0E1C-DD6A-913C-FEC1ABE0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47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AF997-B058-91B6-EE27-FDBAEE1B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DC9657-4393-A98E-9056-7AFEEF6E9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4C6DF3-2FCC-3397-1595-C2217B0C2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E092CD-2485-EEF8-A385-0E36DAE70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4675E8-F486-0659-ED04-3F7AC2474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7391F8-4453-9A1B-55CB-B414E7C1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1BC6-28E9-3442-93DD-EFA1640A47F0}" type="datetime1">
              <a:rPr lang="fr-FR" smtClean="0"/>
              <a:t>24/05/2022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711CF2-EB0C-456A-23DB-6C72E4F3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97D7A1-5E5E-BB87-FE5A-A16BEC0F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11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E2E50-EDDB-C641-CB9E-960C29B0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F4E69F-3A6F-FF7A-6E58-DEEBDBEB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5D-6762-D841-A6B1-1CB80B0DBEE5}" type="datetime1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23041A-AD77-C5FB-C68D-A74D7621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52BA42-967A-F731-33C2-7A0BA3EB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3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793C69-9296-D3A5-3C9C-B0A7242A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9ABD-E927-3E48-97DD-C54E1C9A5B47}" type="datetime1">
              <a:rPr lang="fr-FR" smtClean="0"/>
              <a:t>24/05/2022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D1DDC3-A6B6-1325-AE4F-1639BA86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4AFD97-58C3-D703-FE43-AFCCEE12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98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99D76-D447-7C13-C4F8-2BB998D2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5F6AF4-4745-FC1C-2D32-A3807C1D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DF5328-6D5C-08BE-92B9-38057D599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25B13D-492C-72A8-867A-9F970921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95C5-9572-314A-AF6F-ECB67BBDF96A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7F48F8-F783-4624-C1E4-49976811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F0AFA3-6B28-9DF6-5DF7-F1FF98A0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4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FD6BB-2F61-0B38-B69D-1BCB8B3D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4C80BB-7312-4A9E-FBFA-C13BFE2FB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C7FDDA-14ED-2F52-95C3-DEA2AF1A0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43CB56-21E5-BDA5-B598-F83513A1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E6F-7E6E-8B4E-87FB-CB91730312B2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BF970E-E74F-F723-6D2A-9C6CD85E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4B695C-C27C-5071-F92B-37F91B00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8A29E6-3870-D9D6-0EC0-8481D3BC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BBA302-A6EF-FA3A-2AC8-324FC7797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0E5963-37A8-CC0C-41A8-F8497B6F2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95F-1481-EA41-8FFB-D1E9DD05F3B3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5328AE-4F05-A92F-A686-64E5E497F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8EAF3A-79DA-1897-88EE-519B2CCF8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8C37-A928-274C-AA9D-481C24136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2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4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5908F-A64B-EA4E-85BA-360E8DC22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236" y="762777"/>
            <a:ext cx="9866723" cy="1360811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Impacts of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vegetation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Lù’àn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Mân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Kluane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Lake), Yukon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Territory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DBE46B-C8BB-C14B-9ED4-4A03AE8B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9629-649A-3446-BC76-D35115F8F56A}" type="slidenum">
              <a:rPr lang="fr-FR" smtClean="0"/>
              <a:t>1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EBD141E-9AE2-4148-A0AA-8E60E265CBA2}"/>
              </a:ext>
            </a:extLst>
          </p:cNvPr>
          <p:cNvGrpSpPr/>
          <p:nvPr/>
        </p:nvGrpSpPr>
        <p:grpSpPr>
          <a:xfrm>
            <a:off x="0" y="3988112"/>
            <a:ext cx="12273818" cy="2869888"/>
            <a:chOff x="1" y="4019342"/>
            <a:chExt cx="12273818" cy="2869888"/>
          </a:xfrm>
        </p:grpSpPr>
        <p:pic>
          <p:nvPicPr>
            <p:cNvPr id="7" name="Espace réservé du contenu 5">
              <a:extLst>
                <a:ext uri="{FF2B5EF4-FFF2-40B4-BE49-F238E27FC236}">
                  <a16:creationId xmlns:a16="http://schemas.microsoft.com/office/drawing/2014/main" id="{5F8D3B37-9448-0B47-A7F5-8C7964C85327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4019342"/>
              <a:ext cx="12192000" cy="2869888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0F34F18-B8CD-D84C-A486-A287C114CF6C}"/>
                </a:ext>
              </a:extLst>
            </p:cNvPr>
            <p:cNvSpPr txBox="1"/>
            <p:nvPr/>
          </p:nvSpPr>
          <p:spPr>
            <a:xfrm>
              <a:off x="10964184" y="6586883"/>
              <a:ext cx="1309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©Sophie Pouillé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4EA8925-72E3-AF48-99B2-3F1EA8E5CB43}"/>
              </a:ext>
            </a:extLst>
          </p:cNvPr>
          <p:cNvSpPr txBox="1"/>
          <p:nvPr/>
        </p:nvSpPr>
        <p:spPr>
          <a:xfrm>
            <a:off x="3161612" y="2093731"/>
            <a:ext cx="6064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/>
              <a:t>Sophie Pouillé</a:t>
            </a:r>
            <a:r>
              <a:rPr lang="fr-FR" sz="1600" i="1" dirty="0"/>
              <a:t>, </a:t>
            </a:r>
            <a:r>
              <a:rPr lang="fr-FR" sz="1600" i="1" dirty="0" err="1"/>
              <a:t>University</a:t>
            </a:r>
            <a:r>
              <a:rPr lang="fr-FR" sz="1600" i="1" dirty="0"/>
              <a:t> of </a:t>
            </a:r>
            <a:r>
              <a:rPr lang="fr-FR" sz="1600" i="1" dirty="0" err="1"/>
              <a:t>Montreal</a:t>
            </a:r>
            <a:r>
              <a:rPr lang="fr-FR" sz="1600" i="1" dirty="0"/>
              <a:t>, </a:t>
            </a:r>
            <a:r>
              <a:rPr lang="fr-FR" sz="1600" i="1" dirty="0" err="1"/>
              <a:t>Geography</a:t>
            </a:r>
            <a:r>
              <a:rPr lang="fr-FR" sz="1600" i="1" dirty="0"/>
              <a:t>, </a:t>
            </a:r>
            <a:r>
              <a:rPr lang="fr-FR" sz="1600" i="1" dirty="0" err="1"/>
              <a:t>Montreal</a:t>
            </a:r>
            <a:r>
              <a:rPr lang="fr-FR" sz="1600" i="1" dirty="0"/>
              <a:t>, Canada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1AAEF0-7973-6FD1-7E45-28821253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2696" cy="158780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EE9B85D-1F95-01AE-BA49-3EAD9FA198FD}"/>
              </a:ext>
            </a:extLst>
          </p:cNvPr>
          <p:cNvSpPr txBox="1"/>
          <p:nvPr/>
        </p:nvSpPr>
        <p:spPr>
          <a:xfrm>
            <a:off x="2937014" y="2434089"/>
            <a:ext cx="6064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Julie Talbot</a:t>
            </a:r>
            <a:r>
              <a:rPr lang="fr-FR" sz="1600" i="1" dirty="0"/>
              <a:t>, </a:t>
            </a:r>
            <a:r>
              <a:rPr lang="fr-FR" sz="1600" i="1" dirty="0" err="1"/>
              <a:t>University</a:t>
            </a:r>
            <a:r>
              <a:rPr lang="fr-FR" sz="1600" i="1" dirty="0"/>
              <a:t> of </a:t>
            </a:r>
            <a:r>
              <a:rPr lang="fr-FR" sz="1600" i="1" dirty="0" err="1"/>
              <a:t>Montreal</a:t>
            </a:r>
            <a:r>
              <a:rPr lang="fr-FR" sz="1600" i="1" dirty="0"/>
              <a:t>, </a:t>
            </a:r>
            <a:r>
              <a:rPr lang="fr-FR" sz="1600" i="1" dirty="0" err="1"/>
              <a:t>Geography</a:t>
            </a:r>
            <a:endParaRPr lang="fr-FR" sz="1600" i="1" dirty="0"/>
          </a:p>
          <a:p>
            <a:pPr algn="ctr"/>
            <a:r>
              <a:rPr lang="fr-FR" sz="1600" b="1" i="1" dirty="0"/>
              <a:t>James S. King</a:t>
            </a:r>
            <a:r>
              <a:rPr lang="fr-FR" sz="1600" i="1" dirty="0"/>
              <a:t>, </a:t>
            </a:r>
            <a:r>
              <a:rPr lang="fr-FR" sz="1600" i="1" dirty="0" err="1"/>
              <a:t>University</a:t>
            </a:r>
            <a:r>
              <a:rPr lang="fr-FR" sz="1600" i="1" dirty="0"/>
              <a:t> of </a:t>
            </a:r>
            <a:r>
              <a:rPr lang="fr-FR" sz="1600" i="1" dirty="0" err="1"/>
              <a:t>Montreal</a:t>
            </a:r>
            <a:r>
              <a:rPr lang="fr-FR" sz="1600" i="1" dirty="0"/>
              <a:t>, </a:t>
            </a:r>
            <a:r>
              <a:rPr lang="fr-FR" sz="1600" i="1" dirty="0" err="1"/>
              <a:t>Geography</a:t>
            </a:r>
            <a:endParaRPr lang="fr-FR" sz="16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D71F13-1D4A-DACE-B8E0-A5632F93DCD1}"/>
              </a:ext>
            </a:extLst>
          </p:cNvPr>
          <p:cNvSpPr txBox="1"/>
          <p:nvPr/>
        </p:nvSpPr>
        <p:spPr>
          <a:xfrm>
            <a:off x="2766893" y="3058782"/>
            <a:ext cx="792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AS3.10 – </a:t>
            </a:r>
            <a:r>
              <a:rPr lang="fr-FR" b="1" dirty="0" err="1"/>
              <a:t>Aeolian</a:t>
            </a:r>
            <a:r>
              <a:rPr lang="fr-FR" b="1" dirty="0"/>
              <a:t> </a:t>
            </a:r>
            <a:r>
              <a:rPr lang="fr-FR" b="1" dirty="0" err="1"/>
              <a:t>dust</a:t>
            </a:r>
            <a:r>
              <a:rPr lang="fr-FR" b="1" dirty="0"/>
              <a:t>: </a:t>
            </a:r>
            <a:r>
              <a:rPr lang="fr-FR" b="1" dirty="0" err="1"/>
              <a:t>initiator</a:t>
            </a:r>
            <a:r>
              <a:rPr lang="fr-FR" b="1" dirty="0"/>
              <a:t>, </a:t>
            </a:r>
            <a:r>
              <a:rPr lang="fr-FR" b="1" dirty="0" err="1"/>
              <a:t>player</a:t>
            </a:r>
            <a:r>
              <a:rPr lang="fr-FR" b="1" dirty="0"/>
              <a:t> and recorder of </a:t>
            </a:r>
            <a:r>
              <a:rPr lang="fr-FR" b="1" dirty="0" err="1"/>
              <a:t>environmental</a:t>
            </a:r>
            <a:r>
              <a:rPr lang="fr-FR" b="1" dirty="0"/>
              <a:t> change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8643F5F-F700-CC4F-F076-8F68B7648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215" y="-65989"/>
            <a:ext cx="2594603" cy="12234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8C37DE1-934E-414A-D537-84A76ED4F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0" y="2654612"/>
            <a:ext cx="1333500" cy="1333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382687-92FC-91A5-CFF6-06430A5F37C3}"/>
              </a:ext>
            </a:extLst>
          </p:cNvPr>
          <p:cNvSpPr txBox="1"/>
          <p:nvPr/>
        </p:nvSpPr>
        <p:spPr>
          <a:xfrm>
            <a:off x="4460626" y="3523447"/>
            <a:ext cx="34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May 23, 2022</a:t>
            </a:r>
          </a:p>
        </p:txBody>
      </p:sp>
    </p:spTree>
    <p:extLst>
      <p:ext uri="{BB962C8B-B14F-4D97-AF65-F5344CB8AC3E}">
        <p14:creationId xmlns:p14="http://schemas.microsoft.com/office/powerpoint/2010/main" val="50105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5034F73-6593-679A-3880-26EED120462C}"/>
              </a:ext>
            </a:extLst>
          </p:cNvPr>
          <p:cNvSpPr txBox="1">
            <a:spLocks/>
          </p:cNvSpPr>
          <p:nvPr/>
        </p:nvSpPr>
        <p:spPr>
          <a:xfrm>
            <a:off x="359973" y="166307"/>
            <a:ext cx="11661906" cy="8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 RETREAT, DUST STORMS AND TRACE ELEMENTS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88F63538-7406-9C88-3B0F-05BD25F39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8" t="5698" r="3200" b="5698"/>
          <a:stretch/>
        </p:blipFill>
        <p:spPr>
          <a:xfrm>
            <a:off x="5065080" y="1182750"/>
            <a:ext cx="7126920" cy="4747046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20DA15D4-50BC-5B34-E9FC-0D6AD66AA315}"/>
              </a:ext>
            </a:extLst>
          </p:cNvPr>
          <p:cNvSpPr txBox="1"/>
          <p:nvPr/>
        </p:nvSpPr>
        <p:spPr>
          <a:xfrm>
            <a:off x="494697" y="1182750"/>
            <a:ext cx="4357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Glaciers of Canada’s high latitudes have, and will continue to experience </a:t>
            </a: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substantial retreat </a:t>
            </a:r>
            <a:r>
              <a:rPr lang="en-CA" sz="1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(Bullard et al. 2016)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01972BA-5F52-2F46-3D2B-129EBDC27966}"/>
              </a:ext>
            </a:extLst>
          </p:cNvPr>
          <p:cNvSpPr txBox="1"/>
          <p:nvPr/>
        </p:nvSpPr>
        <p:spPr>
          <a:xfrm>
            <a:off x="494697" y="3244334"/>
            <a:ext cx="4357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Glacier retreat can lead to </a:t>
            </a: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massive dust storms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 as the sediments are newly exposed </a:t>
            </a:r>
            <a:r>
              <a:rPr lang="en-CA" sz="1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(</a:t>
            </a:r>
            <a:r>
              <a:rPr lang="en-CA" sz="1400" dirty="0" err="1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Shugar</a:t>
            </a:r>
            <a:r>
              <a:rPr lang="en-CA" sz="1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 et al. 2017)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7B9CD90-37FB-088D-5B4A-56908209D0E1}"/>
              </a:ext>
            </a:extLst>
          </p:cNvPr>
          <p:cNvSpPr txBox="1"/>
          <p:nvPr/>
        </p:nvSpPr>
        <p:spPr>
          <a:xfrm>
            <a:off x="5065080" y="5852180"/>
            <a:ext cx="494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ct val="20000"/>
              </a:spcBef>
              <a:spcAft>
                <a:spcPts val="600"/>
              </a:spcAft>
            </a:pPr>
            <a:r>
              <a:rPr lang="en-CA" sz="1600" dirty="0" err="1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Lù’àn</a:t>
            </a:r>
            <a:r>
              <a:rPr lang="en-CA" sz="16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 </a:t>
            </a:r>
            <a:r>
              <a:rPr lang="en-CA" sz="1600" dirty="0" err="1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Mân</a:t>
            </a:r>
            <a:r>
              <a:rPr lang="en-CA" sz="16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 (Kluane Lake) is the study site in Yukon territory.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7C375CD-711C-7EF5-DB15-221048CCEE23}"/>
              </a:ext>
            </a:extLst>
          </p:cNvPr>
          <p:cNvSpPr txBox="1"/>
          <p:nvPr/>
        </p:nvSpPr>
        <p:spPr>
          <a:xfrm>
            <a:off x="494697" y="4967364"/>
            <a:ext cx="435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The deposited dust may be rich in trace elements (TE) like arsenic (As) </a:t>
            </a:r>
            <a:r>
              <a:rPr lang="en-CA" sz="1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(</a:t>
            </a:r>
            <a:r>
              <a:rPr lang="en-CA" sz="1400" dirty="0" err="1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Bachelder</a:t>
            </a:r>
            <a:r>
              <a:rPr lang="en-CA" sz="1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 et al. 2020)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940C746B-34AF-6625-63CA-BE28E2E8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85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5034F73-6593-679A-3880-26EED120462C}"/>
              </a:ext>
            </a:extLst>
          </p:cNvPr>
          <p:cNvSpPr txBox="1">
            <a:spLocks/>
          </p:cNvSpPr>
          <p:nvPr/>
        </p:nvSpPr>
        <p:spPr>
          <a:xfrm>
            <a:off x="525840" y="472004"/>
            <a:ext cx="9029639" cy="8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OBJECTIVES AND HYPOTHESES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7C375CD-711C-7EF5-DB15-221048CCEE23}"/>
              </a:ext>
            </a:extLst>
          </p:cNvPr>
          <p:cNvSpPr txBox="1"/>
          <p:nvPr/>
        </p:nvSpPr>
        <p:spPr>
          <a:xfrm>
            <a:off x="692817" y="1713352"/>
            <a:ext cx="928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1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: Determine the impacts of dust deposition on TE concentrations in lichens and soils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940C746B-34AF-6625-63CA-BE28E2E8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792400-6F61-8190-79B1-3E0F2EDE34BD}"/>
              </a:ext>
            </a:extLst>
          </p:cNvPr>
          <p:cNvSpPr txBox="1"/>
          <p:nvPr/>
        </p:nvSpPr>
        <p:spPr>
          <a:xfrm>
            <a:off x="692816" y="2964598"/>
            <a:ext cx="928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2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: Determine if TE concentrations in lichens correlate to that of soil</a:t>
            </a:r>
          </a:p>
        </p:txBody>
      </p:sp>
    </p:spTree>
    <p:extLst>
      <p:ext uri="{BB962C8B-B14F-4D97-AF65-F5344CB8AC3E}">
        <p14:creationId xmlns:p14="http://schemas.microsoft.com/office/powerpoint/2010/main" val="232206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26BA5-4367-6EC7-BB04-7E6E76AC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36" y="182209"/>
            <a:ext cx="7361398" cy="1325563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ARSENIC CONCENTRATIONS IN LICHENS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D18F77-7BFF-F232-87BC-5E2F5277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4E84B4-86A3-66EA-5D7F-7165D87A6DBD}"/>
              </a:ext>
            </a:extLst>
          </p:cNvPr>
          <p:cNvSpPr txBox="1"/>
          <p:nvPr/>
        </p:nvSpPr>
        <p:spPr>
          <a:xfrm>
            <a:off x="263455" y="1585776"/>
            <a:ext cx="601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We sampled lichen </a:t>
            </a:r>
            <a:r>
              <a:rPr lang="en-CA" sz="2400" i="1" dirty="0" err="1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Peltigera</a:t>
            </a:r>
            <a:r>
              <a:rPr lang="en-CA" sz="2400" i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 canina 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and two soil profiles (0-2 cm and 2-10 cm) at 60 sites</a:t>
            </a:r>
            <a:endParaRPr lang="en-CA" sz="2400" b="1" i="1" dirty="0">
              <a:ln>
                <a:solidFill>
                  <a:srgbClr val="23216D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626EAE-77AA-1FDF-8996-7489E9CABBA7}"/>
              </a:ext>
            </a:extLst>
          </p:cNvPr>
          <p:cNvSpPr txBox="1"/>
          <p:nvPr/>
        </p:nvSpPr>
        <p:spPr>
          <a:xfrm>
            <a:off x="213836" y="2981796"/>
            <a:ext cx="5617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Sites closer to the delta have </a:t>
            </a: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higher As concentrations 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compared to sites 5, 10 and 20 km away.</a:t>
            </a:r>
            <a:endParaRPr lang="en-CA" sz="2400" b="1" i="1" dirty="0">
              <a:ln>
                <a:solidFill>
                  <a:srgbClr val="23216D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4066518-5CBC-B799-26E6-EA362D5C0789}"/>
              </a:ext>
            </a:extLst>
          </p:cNvPr>
          <p:cNvGrpSpPr/>
          <p:nvPr/>
        </p:nvGrpSpPr>
        <p:grpSpPr>
          <a:xfrm>
            <a:off x="470643" y="4294992"/>
            <a:ext cx="2115238" cy="2169841"/>
            <a:chOff x="0" y="4688159"/>
            <a:chExt cx="2115238" cy="216984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B5E65C6-8B39-56F3-37BC-0ED74689A3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7" b="12480"/>
            <a:stretch/>
          </p:blipFill>
          <p:spPr bwMode="auto">
            <a:xfrm>
              <a:off x="0" y="4709160"/>
              <a:ext cx="2115238" cy="214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BCB8FC7-12C8-E2B6-3A32-9B5B380192D8}"/>
                </a:ext>
              </a:extLst>
            </p:cNvPr>
            <p:cNvSpPr txBox="1"/>
            <p:nvPr/>
          </p:nvSpPr>
          <p:spPr>
            <a:xfrm>
              <a:off x="0" y="6596390"/>
              <a:ext cx="1249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©Sophie Pouillé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5C931AE-49CD-74F7-399C-C8F72D568A05}"/>
                </a:ext>
              </a:extLst>
            </p:cNvPr>
            <p:cNvSpPr txBox="1"/>
            <p:nvPr/>
          </p:nvSpPr>
          <p:spPr>
            <a:xfrm>
              <a:off x="0" y="4688159"/>
              <a:ext cx="1249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i="1" dirty="0" err="1">
                  <a:solidFill>
                    <a:schemeClr val="bg1"/>
                  </a:solidFill>
                </a:rPr>
                <a:t>Peltigera</a:t>
              </a:r>
              <a:r>
                <a:rPr lang="fr-FR" sz="1100" i="1" dirty="0">
                  <a:solidFill>
                    <a:schemeClr val="bg1"/>
                  </a:solidFill>
                </a:rPr>
                <a:t> </a:t>
              </a:r>
              <a:r>
                <a:rPr lang="fr-FR" sz="1100" i="1" dirty="0" err="1">
                  <a:solidFill>
                    <a:schemeClr val="bg1"/>
                  </a:solidFill>
                </a:rPr>
                <a:t>canina</a:t>
              </a:r>
              <a:endParaRPr lang="fr-FR" sz="11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FDA6F77-8AFE-EAA6-FD03-899531EAFDA7}"/>
              </a:ext>
            </a:extLst>
          </p:cNvPr>
          <p:cNvGrpSpPr/>
          <p:nvPr/>
        </p:nvGrpSpPr>
        <p:grpSpPr>
          <a:xfrm>
            <a:off x="7073164" y="-1521"/>
            <a:ext cx="5265532" cy="6861495"/>
            <a:chOff x="7073164" y="-1521"/>
            <a:chExt cx="5265532" cy="6861495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094F1DAA-D2B7-E3BD-9EDB-BEC2887F7208}"/>
                </a:ext>
              </a:extLst>
            </p:cNvPr>
            <p:cNvGrpSpPr/>
            <p:nvPr/>
          </p:nvGrpSpPr>
          <p:grpSpPr>
            <a:xfrm>
              <a:off x="7073164" y="-1521"/>
              <a:ext cx="5124540" cy="6858000"/>
              <a:chOff x="7073164" y="-1521"/>
              <a:chExt cx="5124540" cy="6858000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ABADABA4-968C-3424-FFAA-EE4B20B5B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3164" y="-1521"/>
                <a:ext cx="5124540" cy="6858000"/>
              </a:xfrm>
              <a:prstGeom prst="rect">
                <a:avLst/>
              </a:prstGeom>
            </p:spPr>
          </p:pic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ABE8B74B-487D-0C0F-E951-9C52C10021F7}"/>
                  </a:ext>
                </a:extLst>
              </p:cNvPr>
              <p:cNvGrpSpPr/>
              <p:nvPr/>
            </p:nvGrpSpPr>
            <p:grpSpPr>
              <a:xfrm>
                <a:off x="7091826" y="18662"/>
                <a:ext cx="2118360" cy="1496312"/>
                <a:chOff x="4179558" y="4794659"/>
                <a:chExt cx="2241296" cy="1583544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A43B6679-3FA9-5401-40BC-B92F312E56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480" t="5753" r="8543" b="6447"/>
                <a:stretch/>
              </p:blipFill>
              <p:spPr>
                <a:xfrm>
                  <a:off x="4179558" y="4794659"/>
                  <a:ext cx="2241296" cy="1583544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C8E6D31-526F-8CA4-397E-EBD00C224556}"/>
                    </a:ext>
                  </a:extLst>
                </p:cNvPr>
                <p:cNvSpPr/>
                <p:nvPr/>
              </p:nvSpPr>
              <p:spPr>
                <a:xfrm>
                  <a:off x="4905745" y="5530660"/>
                  <a:ext cx="1289789" cy="831415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3906BDA-929D-C492-1788-48DF42AD0CBE}"/>
                </a:ext>
              </a:extLst>
            </p:cNvPr>
            <p:cNvSpPr txBox="1"/>
            <p:nvPr/>
          </p:nvSpPr>
          <p:spPr>
            <a:xfrm>
              <a:off x="10970859" y="6582975"/>
              <a:ext cx="13678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© Sophie Pouillé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0D7B0D0-DBDF-ED12-C1FC-C8020FDCBF4B}"/>
              </a:ext>
            </a:extLst>
          </p:cNvPr>
          <p:cNvGrpSpPr/>
          <p:nvPr/>
        </p:nvGrpSpPr>
        <p:grpSpPr>
          <a:xfrm>
            <a:off x="4113075" y="4272146"/>
            <a:ext cx="2666843" cy="2227866"/>
            <a:chOff x="4113075" y="4272146"/>
            <a:chExt cx="2666843" cy="222786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54AA43CD-E5D2-C41B-926D-F8E09EE96426}"/>
                </a:ext>
              </a:extLst>
            </p:cNvPr>
            <p:cNvGrpSpPr/>
            <p:nvPr/>
          </p:nvGrpSpPr>
          <p:grpSpPr>
            <a:xfrm>
              <a:off x="4123317" y="4294992"/>
              <a:ext cx="2656601" cy="2205020"/>
              <a:chOff x="4123317" y="4294992"/>
              <a:chExt cx="2656601" cy="2205020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913E048B-696E-F28B-B0C5-9A2DD9B000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245" t="1754" r="1126" b="2598"/>
              <a:stretch/>
            </p:blipFill>
            <p:spPr>
              <a:xfrm>
                <a:off x="4123317" y="4294992"/>
                <a:ext cx="2478876" cy="2148840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0011C62-082A-C4ED-5FA5-2C82293F41BC}"/>
                  </a:ext>
                </a:extLst>
              </p:cNvPr>
              <p:cNvSpPr txBox="1"/>
              <p:nvPr/>
            </p:nvSpPr>
            <p:spPr>
              <a:xfrm>
                <a:off x="5412081" y="6269180"/>
                <a:ext cx="136783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>
                    <a:solidFill>
                      <a:schemeClr val="bg1"/>
                    </a:solidFill>
                  </a:rPr>
                  <a:t>© Lavergne et al. 2020</a:t>
                </a:r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E6218DD-A7E1-A2CE-8735-F5856740CB65}"/>
                </a:ext>
              </a:extLst>
            </p:cNvPr>
            <p:cNvSpPr txBox="1"/>
            <p:nvPr/>
          </p:nvSpPr>
          <p:spPr>
            <a:xfrm>
              <a:off x="4113075" y="4272146"/>
              <a:ext cx="1249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i="1" dirty="0" err="1">
                  <a:solidFill>
                    <a:schemeClr val="bg1"/>
                  </a:solidFill>
                </a:rPr>
                <a:t>Lepus</a:t>
              </a:r>
              <a:r>
                <a:rPr lang="fr-FR" sz="1100" i="1" dirty="0">
                  <a:solidFill>
                    <a:schemeClr val="bg1"/>
                  </a:solidFill>
                </a:rPr>
                <a:t> </a:t>
              </a:r>
              <a:r>
                <a:rPr lang="fr-FR" sz="1100" i="1" dirty="0" err="1">
                  <a:solidFill>
                    <a:schemeClr val="bg1"/>
                  </a:solidFill>
                </a:rPr>
                <a:t>americanus</a:t>
              </a:r>
              <a:endParaRPr lang="fr-FR" sz="11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A6CF6B-8B7F-9FCD-5C5F-37551C87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5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84A03F9-14B9-D8B9-1297-8201EBB36A1A}"/>
              </a:ext>
            </a:extLst>
          </p:cNvPr>
          <p:cNvSpPr txBox="1">
            <a:spLocks/>
          </p:cNvSpPr>
          <p:nvPr/>
        </p:nvSpPr>
        <p:spPr>
          <a:xfrm>
            <a:off x="256914" y="136525"/>
            <a:ext cx="11935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RELATIONSHIP BETWEEN [As] AND DISTANCE </a:t>
            </a:r>
            <a:r>
              <a:rPr lang="fr-FR" sz="3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(Obj.1)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0C04457-7E2E-BCD3-FA0F-42776D952699}"/>
              </a:ext>
            </a:extLst>
          </p:cNvPr>
          <p:cNvGrpSpPr/>
          <p:nvPr/>
        </p:nvGrpSpPr>
        <p:grpSpPr>
          <a:xfrm>
            <a:off x="4874388" y="1462088"/>
            <a:ext cx="7317612" cy="5397108"/>
            <a:chOff x="4874388" y="1462088"/>
            <a:chExt cx="7317612" cy="539710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6CF8A7F-61E3-6571-385F-92B99AD21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4388" y="1462088"/>
              <a:ext cx="7317612" cy="5397108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EA34C92-0EB7-A29C-3865-0AB8F51ACABE}"/>
                </a:ext>
              </a:extLst>
            </p:cNvPr>
            <p:cNvSpPr txBox="1"/>
            <p:nvPr/>
          </p:nvSpPr>
          <p:spPr>
            <a:xfrm>
              <a:off x="5623560" y="1937539"/>
              <a:ext cx="1828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R</a:t>
              </a:r>
              <a:r>
                <a:rPr lang="fr-FR" sz="1600" b="1" baseline="30000" dirty="0"/>
                <a:t>2</a:t>
              </a:r>
              <a:r>
                <a:rPr lang="fr-FR" sz="1600" b="1" dirty="0"/>
                <a:t> = 0.36</a:t>
              </a:r>
            </a:p>
            <a:p>
              <a:r>
                <a:rPr lang="fr-FR" sz="1600" b="1" dirty="0"/>
                <a:t>p-value&lt;0.001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08CFB511-9652-DE61-C662-74E14E6E8D39}"/>
              </a:ext>
            </a:extLst>
          </p:cNvPr>
          <p:cNvSpPr txBox="1"/>
          <p:nvPr/>
        </p:nvSpPr>
        <p:spPr>
          <a:xfrm>
            <a:off x="516700" y="2002821"/>
            <a:ext cx="4357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As concentrations in lichens were </a:t>
            </a: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significantly and negatively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 correlated with distance from the delta.</a:t>
            </a:r>
            <a:endParaRPr lang="en-CA" sz="2400" b="1" dirty="0">
              <a:ln>
                <a:solidFill>
                  <a:srgbClr val="23216D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A6CF6B-8B7F-9FCD-5C5F-37551C87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6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84A03F9-14B9-D8B9-1297-8201EBB36A1A}"/>
              </a:ext>
            </a:extLst>
          </p:cNvPr>
          <p:cNvSpPr txBox="1">
            <a:spLocks/>
          </p:cNvSpPr>
          <p:nvPr/>
        </p:nvSpPr>
        <p:spPr>
          <a:xfrm>
            <a:off x="400559" y="-101711"/>
            <a:ext cx="121383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RELATIONSHIP WITH ARSENIC AND SOIL SURFACE </a:t>
            </a:r>
            <a:r>
              <a:rPr lang="fr-FR" sz="3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(Obj. 2)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4AD9BA5-03AA-832E-3F59-43A011A29557}"/>
              </a:ext>
            </a:extLst>
          </p:cNvPr>
          <p:cNvGrpSpPr/>
          <p:nvPr/>
        </p:nvGrpSpPr>
        <p:grpSpPr>
          <a:xfrm>
            <a:off x="605794" y="978672"/>
            <a:ext cx="4795200" cy="4395749"/>
            <a:chOff x="605794" y="1075926"/>
            <a:chExt cx="4795200" cy="4395749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37F5C15-417C-D97A-4C63-270ED0930E16}"/>
                </a:ext>
              </a:extLst>
            </p:cNvPr>
            <p:cNvGrpSpPr/>
            <p:nvPr/>
          </p:nvGrpSpPr>
          <p:grpSpPr>
            <a:xfrm>
              <a:off x="605794" y="1580833"/>
              <a:ext cx="4795200" cy="3890842"/>
              <a:chOff x="450151" y="1371327"/>
              <a:chExt cx="4795200" cy="3890842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4A0C99C6-206C-BB4A-C4BC-90454EA75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151" y="1371327"/>
                <a:ext cx="4795200" cy="3890842"/>
              </a:xfrm>
              <a:prstGeom prst="rect">
                <a:avLst/>
              </a:prstGeom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57CEE8C-1F69-2666-5B95-8250BC15DC99}"/>
                  </a:ext>
                </a:extLst>
              </p:cNvPr>
              <p:cNvSpPr txBox="1"/>
              <p:nvPr/>
            </p:nvSpPr>
            <p:spPr>
              <a:xfrm>
                <a:off x="1218011" y="1821820"/>
                <a:ext cx="1927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/>
                  <a:t>R</a:t>
                </a:r>
                <a:r>
                  <a:rPr lang="fr-FR" sz="1600" b="1" baseline="30000" dirty="0"/>
                  <a:t>2</a:t>
                </a:r>
                <a:r>
                  <a:rPr lang="fr-FR" sz="1600" b="1" dirty="0"/>
                  <a:t> = 0.27</a:t>
                </a:r>
              </a:p>
              <a:p>
                <a:r>
                  <a:rPr lang="fr-FR" sz="1600" b="1" dirty="0"/>
                  <a:t>p-value&lt;0.001</a:t>
                </a:r>
              </a:p>
            </p:txBody>
          </p: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3E7D82C-E35D-F0C5-9178-420C825CF86F}"/>
                </a:ext>
              </a:extLst>
            </p:cNvPr>
            <p:cNvSpPr txBox="1"/>
            <p:nvPr/>
          </p:nvSpPr>
          <p:spPr>
            <a:xfrm>
              <a:off x="2112950" y="1075926"/>
              <a:ext cx="1780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09585">
                <a:spcBef>
                  <a:spcPct val="20000"/>
                </a:spcBef>
                <a:spcAft>
                  <a:spcPts val="600"/>
                </a:spcAft>
              </a:pPr>
              <a:r>
                <a:rPr lang="en-CA" sz="2400" u="sng" dirty="0">
                  <a:ln>
                    <a:solidFill>
                      <a:srgbClr val="23216D"/>
                    </a:solidFill>
                  </a:ln>
                  <a:solidFill>
                    <a:srgbClr val="002060"/>
                  </a:solidFill>
                  <a:latin typeface="Arial"/>
                </a:rPr>
                <a:t>Soil surface</a:t>
              </a:r>
              <a:endParaRPr lang="en-CA" sz="2400" b="1" u="sng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85F639F-9706-1006-8266-53A6D80D498F}"/>
              </a:ext>
            </a:extLst>
          </p:cNvPr>
          <p:cNvGrpSpPr/>
          <p:nvPr/>
        </p:nvGrpSpPr>
        <p:grpSpPr>
          <a:xfrm>
            <a:off x="6791006" y="953824"/>
            <a:ext cx="4795200" cy="4420597"/>
            <a:chOff x="6743428" y="953824"/>
            <a:chExt cx="4795200" cy="442059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91E9E30-3E92-6F90-9787-04EFBD92F2CE}"/>
                </a:ext>
              </a:extLst>
            </p:cNvPr>
            <p:cNvSpPr txBox="1"/>
            <p:nvPr/>
          </p:nvSpPr>
          <p:spPr>
            <a:xfrm>
              <a:off x="8304491" y="953824"/>
              <a:ext cx="1780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09585">
                <a:spcBef>
                  <a:spcPct val="20000"/>
                </a:spcBef>
                <a:spcAft>
                  <a:spcPts val="600"/>
                </a:spcAft>
              </a:pPr>
              <a:r>
                <a:rPr lang="en-CA" sz="2400" u="sng" dirty="0">
                  <a:ln>
                    <a:solidFill>
                      <a:srgbClr val="23216D"/>
                    </a:solidFill>
                  </a:ln>
                  <a:solidFill>
                    <a:srgbClr val="002060"/>
                  </a:solidFill>
                  <a:latin typeface="Arial"/>
                </a:rPr>
                <a:t>Bottom soil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19F0BE11-0AAA-0BEA-5B73-F5B868ACA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3428" y="1483579"/>
              <a:ext cx="4795200" cy="3890842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EA05B2D-B108-91DC-E371-C7E8EDD52535}"/>
                </a:ext>
              </a:extLst>
            </p:cNvPr>
            <p:cNvSpPr txBox="1"/>
            <p:nvPr/>
          </p:nvSpPr>
          <p:spPr>
            <a:xfrm>
              <a:off x="7442333" y="1572106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R</a:t>
              </a:r>
              <a:r>
                <a:rPr lang="fr-FR" sz="1600" b="1" baseline="30000" dirty="0"/>
                <a:t>2</a:t>
              </a:r>
              <a:r>
                <a:rPr lang="fr-FR" sz="1600" b="1" dirty="0"/>
                <a:t> = 0.04</a:t>
              </a:r>
            </a:p>
            <a:p>
              <a:r>
                <a:rPr lang="fr-FR" sz="1600" b="1" dirty="0"/>
                <a:t>p-value &gt;0.05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D41C603C-E5C7-7D0C-7B1F-DF9231C35ED3}"/>
              </a:ext>
            </a:extLst>
          </p:cNvPr>
          <p:cNvSpPr txBox="1"/>
          <p:nvPr/>
        </p:nvSpPr>
        <p:spPr>
          <a:xfrm>
            <a:off x="605793" y="5521146"/>
            <a:ext cx="1106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20000"/>
              </a:spcBef>
              <a:spcAft>
                <a:spcPts val="600"/>
              </a:spcAft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It confirms that As in lichens is most likely linked to deposited dust. Otherwise it would be correlated with the bottom soil, that represents the geochemical background.</a:t>
            </a:r>
            <a:endParaRPr lang="en-CA" sz="2400" b="1" dirty="0">
              <a:ln>
                <a:solidFill>
                  <a:srgbClr val="23216D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06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72AFA-CFD1-56ED-5F02-B740BA2D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CONCLUDE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6F6161-607D-7445-CDC4-98628BC8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C37-A928-274C-AA9D-481C241365E6}" type="slidenum">
              <a:rPr lang="fr-FR" smtClean="0"/>
              <a:t>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F159DE-D8C9-AE89-C899-CD425570879F}"/>
              </a:ext>
            </a:extLst>
          </p:cNvPr>
          <p:cNvSpPr txBox="1"/>
          <p:nvPr/>
        </p:nvSpPr>
        <p:spPr>
          <a:xfrm>
            <a:off x="838200" y="1033497"/>
            <a:ext cx="9289383" cy="50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60958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The smaller the distance, the higher As concentrations in lichens (</a:t>
            </a: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Obj. 1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) </a:t>
            </a:r>
          </a:p>
          <a:p>
            <a:pPr marL="342900" lvl="0" indent="-342900" defTabSz="60958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400" dirty="0">
              <a:ln>
                <a:solidFill>
                  <a:srgbClr val="23216D"/>
                </a:solidFill>
              </a:ln>
              <a:solidFill>
                <a:srgbClr val="002060"/>
              </a:solidFill>
              <a:latin typeface="Arial"/>
            </a:endParaRPr>
          </a:p>
          <a:p>
            <a:pPr marL="342900" lvl="0" indent="-342900" defTabSz="60958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There is a positive and significant relationship between As in lichens and soil surface (</a:t>
            </a: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Obj. 2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)</a:t>
            </a:r>
          </a:p>
          <a:p>
            <a:pPr marL="342900" lvl="0" indent="-342900" defTabSz="60958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400" dirty="0">
              <a:ln>
                <a:solidFill>
                  <a:srgbClr val="23216D"/>
                </a:solidFill>
              </a:ln>
              <a:solidFill>
                <a:srgbClr val="002060"/>
              </a:solidFill>
              <a:latin typeface="Arial"/>
            </a:endParaRPr>
          </a:p>
          <a:p>
            <a:pPr marL="342900" lvl="0" indent="-342900" defTabSz="60958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The relationship between As in lichens and bottom soils is not existing (</a:t>
            </a:r>
            <a:r>
              <a:rPr lang="en-CA" sz="2400" b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Obj. 2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)</a:t>
            </a:r>
          </a:p>
          <a:p>
            <a:pPr marL="342900" lvl="0" indent="-342900" defTabSz="60958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400" dirty="0">
              <a:ln>
                <a:solidFill>
                  <a:srgbClr val="23216D"/>
                </a:solidFill>
              </a:ln>
              <a:solidFill>
                <a:srgbClr val="002060"/>
              </a:solidFill>
              <a:latin typeface="Arial"/>
            </a:endParaRPr>
          </a:p>
          <a:p>
            <a:pPr marL="342900" lvl="0" indent="-342900" defTabSz="60958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i="1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Human context</a:t>
            </a:r>
            <a:r>
              <a:rPr lang="en-CA" sz="2400" dirty="0">
                <a:ln>
                  <a:solidFill>
                    <a:srgbClr val="23216D"/>
                  </a:solidFill>
                </a:ln>
                <a:solidFill>
                  <a:srgbClr val="002060"/>
                </a:solidFill>
                <a:latin typeface="Arial"/>
              </a:rPr>
              <a:t>: First Nations communities use much of the landscape as food sources.</a:t>
            </a:r>
          </a:p>
        </p:txBody>
      </p:sp>
    </p:spTree>
    <p:extLst>
      <p:ext uri="{BB962C8B-B14F-4D97-AF65-F5344CB8AC3E}">
        <p14:creationId xmlns:p14="http://schemas.microsoft.com/office/powerpoint/2010/main" val="63759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6680AA3B-DCC8-6A4B-83FD-3F04B3AC3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6C8853-D472-FD4C-883D-A50C3763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9629-649A-3446-BC76-D35115F8F56A}" type="slidenum">
              <a:rPr lang="fr-FR" smtClean="0"/>
              <a:t>8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C98EF2-5FFE-AC49-89BB-C5F80A256288}"/>
              </a:ext>
            </a:extLst>
          </p:cNvPr>
          <p:cNvSpPr txBox="1"/>
          <p:nvPr/>
        </p:nvSpPr>
        <p:spPr>
          <a:xfrm>
            <a:off x="637674" y="312821"/>
            <a:ext cx="4808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fr-FR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luane First Nation">
            <a:extLst>
              <a:ext uri="{FF2B5EF4-FFF2-40B4-BE49-F238E27FC236}">
                <a16:creationId xmlns:a16="http://schemas.microsoft.com/office/drawing/2014/main" id="{0E313570-4407-594E-B95C-4ED87384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06" y="1229657"/>
            <a:ext cx="2199343" cy="21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4D8DB9-5E9A-A741-89BD-2F23E9C4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94000" l="1938" r="95349">
                        <a14:foregroundMark x1="29070" y1="7000" x2="29070" y2="7000"/>
                        <a14:foregroundMark x1="43798" y1="3667" x2="43798" y2="3667"/>
                        <a14:foregroundMark x1="91473" y1="31667" x2="91473" y2="31667"/>
                        <a14:foregroundMark x1="95736" y1="44333" x2="95736" y2="44333"/>
                        <a14:foregroundMark x1="74419" y1="91333" x2="74419" y2="91333"/>
                        <a14:foregroundMark x1="51938" y1="94000" x2="51938" y2="94000"/>
                        <a14:foregroundMark x1="5814" y1="51333" x2="5814" y2="51333"/>
                        <a14:foregroundMark x1="1938" y1="40333" x2="1938" y2="40333"/>
                        <a14:foregroundMark x1="52713" y1="2333" x2="52713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49" y="1052592"/>
            <a:ext cx="2331309" cy="27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AMPAGNE AND AISHIHIK FIRST NATIONS AND THE VILLAGE OF HAINES JUNCTION  WORK TOGETHER FOR OUR COMMUNITY | Champagne and Aishihik First Nations">
            <a:extLst>
              <a:ext uri="{FF2B5EF4-FFF2-40B4-BE49-F238E27FC236}">
                <a16:creationId xmlns:a16="http://schemas.microsoft.com/office/drawing/2014/main" id="{8C440FF8-2442-9941-B1AA-64D110C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2" y="3961798"/>
            <a:ext cx="3702405" cy="9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7B7094-57E5-AB48-9D30-415660890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0045" y="5661548"/>
            <a:ext cx="2667319" cy="1257711"/>
          </a:xfrm>
          <a:prstGeom prst="rect">
            <a:avLst/>
          </a:prstGeom>
        </p:spPr>
      </p:pic>
      <p:pic>
        <p:nvPicPr>
          <p:cNvPr id="1032" name="Picture 8" descr="Parks Canada Agency | Carolinian Canada">
            <a:extLst>
              <a:ext uri="{FF2B5EF4-FFF2-40B4-BE49-F238E27FC236}">
                <a16:creationId xmlns:a16="http://schemas.microsoft.com/office/drawing/2014/main" id="{88F38EB0-FDEC-F14A-A7CF-501A1EE8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15" y="3832127"/>
            <a:ext cx="3026984" cy="10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nadian Mountain Network">
            <a:extLst>
              <a:ext uri="{FF2B5EF4-FFF2-40B4-BE49-F238E27FC236}">
                <a16:creationId xmlns:a16="http://schemas.microsoft.com/office/drawing/2014/main" id="{FF87C2B7-6B63-3A41-8540-5ED3867A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93" y="5125383"/>
            <a:ext cx="3026984" cy="17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LRS Logo">
            <a:extLst>
              <a:ext uri="{FF2B5EF4-FFF2-40B4-BE49-F238E27FC236}">
                <a16:creationId xmlns:a16="http://schemas.microsoft.com/office/drawing/2014/main" id="{55181FC0-2875-F14B-B208-CAEDDD71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31" y="3366984"/>
            <a:ext cx="1686143" cy="14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Yukon government defends $493K rebranding exercise - North ...">
            <a:extLst>
              <a:ext uri="{FF2B5EF4-FFF2-40B4-BE49-F238E27FC236}">
                <a16:creationId xmlns:a16="http://schemas.microsoft.com/office/drawing/2014/main" id="{26B3543D-097D-984C-B80C-C91071A08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5066" r="6615" b="18501"/>
          <a:stretch/>
        </p:blipFill>
        <p:spPr bwMode="auto">
          <a:xfrm>
            <a:off x="1466593" y="5287538"/>
            <a:ext cx="3756923" cy="157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2D55E8-60A1-4FF1-7974-94D061BEE1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8500" y="5547412"/>
            <a:ext cx="1333500" cy="13335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A09CC3C-3830-222A-0B7C-FEFE6A3A91AC}"/>
              </a:ext>
            </a:extLst>
          </p:cNvPr>
          <p:cNvSpPr txBox="1"/>
          <p:nvPr/>
        </p:nvSpPr>
        <p:spPr>
          <a:xfrm>
            <a:off x="637674" y="1830362"/>
            <a:ext cx="5908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: AS3.10 –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Aeolian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initiatior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and recorder of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change </a:t>
            </a:r>
          </a:p>
          <a:p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Day/Time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 Monday, 23 May 2022, 14:18 CEST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22E4F86-3F89-4E27-6726-C9C38CCC9B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270182"/>
            <a:ext cx="1192696" cy="158780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675BC76-07E0-D1C4-A6E9-CE7B1A322491}"/>
              </a:ext>
            </a:extLst>
          </p:cNvPr>
          <p:cNvSpPr txBox="1"/>
          <p:nvPr/>
        </p:nvSpPr>
        <p:spPr>
          <a:xfrm>
            <a:off x="596348" y="1159068"/>
            <a:ext cx="590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2885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8177</TotalTime>
  <Words>488</Words>
  <Application>Microsoft Macintosh PowerPoint</Application>
  <PresentationFormat>Grand écran</PresentationFormat>
  <Paragraphs>68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Impacts of mineral dust on soils and vegetation at Lù’àn Mân (Kluane Lake), Yukon Territory</vt:lpstr>
      <vt:lpstr>Présentation PowerPoint</vt:lpstr>
      <vt:lpstr>Présentation PowerPoint</vt:lpstr>
      <vt:lpstr>ARSENIC CONCENTRATIONS IN LICHENS</vt:lpstr>
      <vt:lpstr>Présentation PowerPoint</vt:lpstr>
      <vt:lpstr>Présentation PowerPoint</vt:lpstr>
      <vt:lpstr>TO CONCLUDE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mineral dust on soils and vegetation at Lù’àn Mân (Kluane Lake), Yukon Territory).</dc:title>
  <dc:creator>Sophie Pouillé</dc:creator>
  <cp:lastModifiedBy>Sophie Pouillé</cp:lastModifiedBy>
  <cp:revision>166</cp:revision>
  <dcterms:created xsi:type="dcterms:W3CDTF">2022-05-11T13:59:47Z</dcterms:created>
  <dcterms:modified xsi:type="dcterms:W3CDTF">2022-05-24T13:37:12Z</dcterms:modified>
</cp:coreProperties>
</file>