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0" r:id="rId3"/>
    <p:sldId id="291" r:id="rId4"/>
    <p:sldId id="293" r:id="rId5"/>
    <p:sldId id="294" r:id="rId6"/>
    <p:sldId id="295" r:id="rId7"/>
    <p:sldId id="296" r:id="rId8"/>
    <p:sldId id="297" r:id="rId9"/>
    <p:sldId id="298" r:id="rId10"/>
    <p:sldId id="299" r:id="rId11"/>
    <p:sldId id="300" r:id="rId12"/>
    <p:sldId id="302" r:id="rId13"/>
    <p:sldId id="303" r:id="rId14"/>
    <p:sldId id="292" r:id="rId15"/>
    <p:sldId id="308" r:id="rId16"/>
    <p:sldId id="309" r:id="rId17"/>
    <p:sldId id="305" r:id="rId18"/>
    <p:sldId id="304" r:id="rId19"/>
    <p:sldId id="307" r:id="rId20"/>
    <p:sldId id="306" r:id="rId21"/>
    <p:sldId id="280" r:id="rId22"/>
    <p:sldId id="282" r:id="rId23"/>
    <p:sldId id="283" r:id="rId24"/>
    <p:sldId id="284" r:id="rId25"/>
    <p:sldId id="31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7"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5A172-83AB-4AF8-9450-0CFCA1AF8023}" type="doc">
      <dgm:prSet loTypeId="urn:microsoft.com/office/officeart/2008/layout/NameandTitleOrganizationalChart" loCatId="hierarchy" qsTypeId="urn:microsoft.com/office/officeart/2005/8/quickstyle/simple3" qsCatId="simple" csTypeId="urn:microsoft.com/office/officeart/2005/8/colors/accent1_2" csCatId="accent1" phldr="1"/>
      <dgm:spPr/>
      <dgm:t>
        <a:bodyPr/>
        <a:lstStyle/>
        <a:p>
          <a:endParaRPr lang="it-IT"/>
        </a:p>
      </dgm:t>
    </dgm:pt>
    <dgm:pt modelId="{DAF75495-C768-4230-9059-D5E3F36BA355}">
      <dgm:prSet custT="1"/>
      <dgm:spPr/>
      <dgm:t>
        <a:bodyPr/>
        <a:lstStyle/>
        <a:p>
          <a:r>
            <a:rPr lang="it-IT" sz="1800" dirty="0"/>
            <a:t>Bertello et al.</a:t>
          </a:r>
        </a:p>
      </dgm:t>
    </dgm:pt>
    <dgm:pt modelId="{29D79A1D-D602-4B5E-A265-B0D2FAE7ED15}" type="parTrans" cxnId="{484AE207-E386-486C-A1B2-57B10F2C9EF2}">
      <dgm:prSet/>
      <dgm:spPr/>
      <dgm:t>
        <a:bodyPr/>
        <a:lstStyle/>
        <a:p>
          <a:endParaRPr lang="it-IT"/>
        </a:p>
      </dgm:t>
    </dgm:pt>
    <dgm:pt modelId="{3A005571-AE7A-4F55-A06C-FD1EE8EF05F9}" type="sibTrans" cxnId="{484AE207-E386-486C-A1B2-57B10F2C9EF2}">
      <dgm:prSet/>
      <dgm:spPr/>
      <dgm:t>
        <a:bodyPr/>
        <a:lstStyle/>
        <a:p>
          <a:r>
            <a:rPr lang="it-IT" dirty="0"/>
            <a:t>2018</a:t>
          </a:r>
        </a:p>
      </dgm:t>
    </dgm:pt>
    <dgm:pt modelId="{F9B4EF3F-3DD6-4C03-BBE4-A9E9C72AB617}">
      <dgm:prSet custT="1"/>
      <dgm:spPr/>
      <dgm:t>
        <a:bodyPr/>
        <a:lstStyle/>
        <a:p>
          <a:r>
            <a:rPr lang="it-IT" sz="1800" dirty="0"/>
            <a:t>Piersanti et al.</a:t>
          </a:r>
        </a:p>
      </dgm:t>
    </dgm:pt>
    <dgm:pt modelId="{E8F176FF-04FA-483B-9E2D-3B3D02B3A327}" type="parTrans" cxnId="{83995FB2-C634-4FDF-B0DC-D9DA32D2CECD}">
      <dgm:prSet/>
      <dgm:spPr/>
      <dgm:t>
        <a:bodyPr/>
        <a:lstStyle/>
        <a:p>
          <a:endParaRPr lang="it-IT"/>
        </a:p>
      </dgm:t>
    </dgm:pt>
    <dgm:pt modelId="{67D28BA9-2F42-4901-A319-1386B60C49B6}" type="sibTrans" cxnId="{83995FB2-C634-4FDF-B0DC-D9DA32D2CECD}">
      <dgm:prSet/>
      <dgm:spPr/>
      <dgm:t>
        <a:bodyPr/>
        <a:lstStyle/>
        <a:p>
          <a:r>
            <a:rPr lang="it-IT" dirty="0"/>
            <a:t>2020</a:t>
          </a:r>
        </a:p>
      </dgm:t>
    </dgm:pt>
    <dgm:pt modelId="{91943746-92D0-461F-9F27-1882422F1D76}" type="pres">
      <dgm:prSet presAssocID="{58F5A172-83AB-4AF8-9450-0CFCA1AF8023}" presName="hierChild1" presStyleCnt="0">
        <dgm:presLayoutVars>
          <dgm:orgChart val="1"/>
          <dgm:chPref val="1"/>
          <dgm:dir/>
          <dgm:animOne val="branch"/>
          <dgm:animLvl val="lvl"/>
          <dgm:resizeHandles/>
        </dgm:presLayoutVars>
      </dgm:prSet>
      <dgm:spPr/>
    </dgm:pt>
    <dgm:pt modelId="{39AABB11-6788-4C9C-ABCC-36EEA30C421E}" type="pres">
      <dgm:prSet presAssocID="{DAF75495-C768-4230-9059-D5E3F36BA355}" presName="hierRoot1" presStyleCnt="0">
        <dgm:presLayoutVars>
          <dgm:hierBranch val="init"/>
        </dgm:presLayoutVars>
      </dgm:prSet>
      <dgm:spPr/>
    </dgm:pt>
    <dgm:pt modelId="{4AC1609C-64F0-43DB-A056-956C923F36B6}" type="pres">
      <dgm:prSet presAssocID="{DAF75495-C768-4230-9059-D5E3F36BA355}" presName="rootComposite1" presStyleCnt="0"/>
      <dgm:spPr/>
    </dgm:pt>
    <dgm:pt modelId="{3887ADAC-D323-4F7D-BE33-D65D29AD22D5}" type="pres">
      <dgm:prSet presAssocID="{DAF75495-C768-4230-9059-D5E3F36BA355}" presName="rootText1" presStyleLbl="node0" presStyleIdx="0" presStyleCnt="2" custScaleX="113608">
        <dgm:presLayoutVars>
          <dgm:chMax/>
          <dgm:chPref val="3"/>
        </dgm:presLayoutVars>
      </dgm:prSet>
      <dgm:spPr/>
    </dgm:pt>
    <dgm:pt modelId="{DA2799A5-DF3C-4313-904F-F8388A4191F3}" type="pres">
      <dgm:prSet presAssocID="{DAF75495-C768-4230-9059-D5E3F36BA355}" presName="titleText1" presStyleLbl="fgAcc0" presStyleIdx="0" presStyleCnt="2">
        <dgm:presLayoutVars>
          <dgm:chMax val="0"/>
          <dgm:chPref val="0"/>
        </dgm:presLayoutVars>
      </dgm:prSet>
      <dgm:spPr/>
    </dgm:pt>
    <dgm:pt modelId="{89E2DE23-08E7-4AE4-9982-BD9F9B76DAB5}" type="pres">
      <dgm:prSet presAssocID="{DAF75495-C768-4230-9059-D5E3F36BA355}" presName="rootConnector1" presStyleLbl="node1" presStyleIdx="0" presStyleCnt="0"/>
      <dgm:spPr/>
    </dgm:pt>
    <dgm:pt modelId="{E58968C3-6A1E-4145-A235-6C794A871514}" type="pres">
      <dgm:prSet presAssocID="{DAF75495-C768-4230-9059-D5E3F36BA355}" presName="hierChild2" presStyleCnt="0"/>
      <dgm:spPr/>
    </dgm:pt>
    <dgm:pt modelId="{C3421097-3B4F-4559-913D-3E57C8DC585B}" type="pres">
      <dgm:prSet presAssocID="{DAF75495-C768-4230-9059-D5E3F36BA355}" presName="hierChild3" presStyleCnt="0"/>
      <dgm:spPr/>
    </dgm:pt>
    <dgm:pt modelId="{257ADF30-6006-440C-8D55-C07648185CAA}" type="pres">
      <dgm:prSet presAssocID="{F9B4EF3F-3DD6-4C03-BBE4-A9E9C72AB617}" presName="hierRoot1" presStyleCnt="0">
        <dgm:presLayoutVars>
          <dgm:hierBranch val="init"/>
        </dgm:presLayoutVars>
      </dgm:prSet>
      <dgm:spPr/>
    </dgm:pt>
    <dgm:pt modelId="{7A42F437-0F6A-4E6B-A07F-143A60DC4634}" type="pres">
      <dgm:prSet presAssocID="{F9B4EF3F-3DD6-4C03-BBE4-A9E9C72AB617}" presName="rootComposite1" presStyleCnt="0"/>
      <dgm:spPr/>
    </dgm:pt>
    <dgm:pt modelId="{1A28C3FB-8D95-480B-925B-6FBBC269A049}" type="pres">
      <dgm:prSet presAssocID="{F9B4EF3F-3DD6-4C03-BBE4-A9E9C72AB617}" presName="rootText1" presStyleLbl="node0" presStyleIdx="1" presStyleCnt="2" custScaleX="118069">
        <dgm:presLayoutVars>
          <dgm:chMax/>
          <dgm:chPref val="3"/>
        </dgm:presLayoutVars>
      </dgm:prSet>
      <dgm:spPr/>
    </dgm:pt>
    <dgm:pt modelId="{09985EEC-434C-4C04-AE16-3B75C6E35297}" type="pres">
      <dgm:prSet presAssocID="{F9B4EF3F-3DD6-4C03-BBE4-A9E9C72AB617}" presName="titleText1" presStyleLbl="fgAcc0" presStyleIdx="1" presStyleCnt="2">
        <dgm:presLayoutVars>
          <dgm:chMax val="0"/>
          <dgm:chPref val="0"/>
        </dgm:presLayoutVars>
      </dgm:prSet>
      <dgm:spPr/>
    </dgm:pt>
    <dgm:pt modelId="{E2E60C5F-F865-4D45-9D8B-F19BD0017AFC}" type="pres">
      <dgm:prSet presAssocID="{F9B4EF3F-3DD6-4C03-BBE4-A9E9C72AB617}" presName="rootConnector1" presStyleLbl="node1" presStyleIdx="0" presStyleCnt="0"/>
      <dgm:spPr/>
    </dgm:pt>
    <dgm:pt modelId="{44690911-33AC-4CFE-8F7B-2B03560ACE6E}" type="pres">
      <dgm:prSet presAssocID="{F9B4EF3F-3DD6-4C03-BBE4-A9E9C72AB617}" presName="hierChild2" presStyleCnt="0"/>
      <dgm:spPr/>
    </dgm:pt>
    <dgm:pt modelId="{1035777A-FD44-4E95-A1CA-1AFDD1D14308}" type="pres">
      <dgm:prSet presAssocID="{F9B4EF3F-3DD6-4C03-BBE4-A9E9C72AB617}" presName="hierChild3" presStyleCnt="0"/>
      <dgm:spPr/>
    </dgm:pt>
  </dgm:ptLst>
  <dgm:cxnLst>
    <dgm:cxn modelId="{484AE207-E386-486C-A1B2-57B10F2C9EF2}" srcId="{58F5A172-83AB-4AF8-9450-0CFCA1AF8023}" destId="{DAF75495-C768-4230-9059-D5E3F36BA355}" srcOrd="0" destOrd="0" parTransId="{29D79A1D-D602-4B5E-A265-B0D2FAE7ED15}" sibTransId="{3A005571-AE7A-4F55-A06C-FD1EE8EF05F9}"/>
    <dgm:cxn modelId="{E97C2C2D-4756-40AF-883B-E528EF6B8190}" type="presOf" srcId="{F9B4EF3F-3DD6-4C03-BBE4-A9E9C72AB617}" destId="{E2E60C5F-F865-4D45-9D8B-F19BD0017AFC}" srcOrd="1" destOrd="0" presId="urn:microsoft.com/office/officeart/2008/layout/NameandTitleOrganizationalChart"/>
    <dgm:cxn modelId="{EDE4E263-EA62-4245-A163-3DB572A75400}" type="presOf" srcId="{67D28BA9-2F42-4901-A319-1386B60C49B6}" destId="{09985EEC-434C-4C04-AE16-3B75C6E35297}" srcOrd="0" destOrd="0" presId="urn:microsoft.com/office/officeart/2008/layout/NameandTitleOrganizationalChart"/>
    <dgm:cxn modelId="{183AF570-C892-4E29-8872-E3E05E6725AC}" type="presOf" srcId="{DAF75495-C768-4230-9059-D5E3F36BA355}" destId="{3887ADAC-D323-4F7D-BE33-D65D29AD22D5}" srcOrd="0" destOrd="0" presId="urn:microsoft.com/office/officeart/2008/layout/NameandTitleOrganizationalChart"/>
    <dgm:cxn modelId="{B2715053-8B4F-4AFA-956F-47403C2B99C4}" type="presOf" srcId="{3A005571-AE7A-4F55-A06C-FD1EE8EF05F9}" destId="{DA2799A5-DF3C-4313-904F-F8388A4191F3}" srcOrd="0" destOrd="0" presId="urn:microsoft.com/office/officeart/2008/layout/NameandTitleOrganizationalChart"/>
    <dgm:cxn modelId="{B5AD4F85-CF85-4A30-86B0-CBDC8FDA033B}" type="presOf" srcId="{DAF75495-C768-4230-9059-D5E3F36BA355}" destId="{89E2DE23-08E7-4AE4-9982-BD9F9B76DAB5}" srcOrd="1" destOrd="0" presId="urn:microsoft.com/office/officeart/2008/layout/NameandTitleOrganizationalChart"/>
    <dgm:cxn modelId="{F6D66CB1-62CE-467B-8848-7F44875F7B0C}" type="presOf" srcId="{58F5A172-83AB-4AF8-9450-0CFCA1AF8023}" destId="{91943746-92D0-461F-9F27-1882422F1D76}" srcOrd="0" destOrd="0" presId="urn:microsoft.com/office/officeart/2008/layout/NameandTitleOrganizationalChart"/>
    <dgm:cxn modelId="{83995FB2-C634-4FDF-B0DC-D9DA32D2CECD}" srcId="{58F5A172-83AB-4AF8-9450-0CFCA1AF8023}" destId="{F9B4EF3F-3DD6-4C03-BBE4-A9E9C72AB617}" srcOrd="1" destOrd="0" parTransId="{E8F176FF-04FA-483B-9E2D-3B3D02B3A327}" sibTransId="{67D28BA9-2F42-4901-A319-1386B60C49B6}"/>
    <dgm:cxn modelId="{AB93A3E6-75DB-4F28-9CA3-725C7A7E3BA7}" type="presOf" srcId="{F9B4EF3F-3DD6-4C03-BBE4-A9E9C72AB617}" destId="{1A28C3FB-8D95-480B-925B-6FBBC269A049}" srcOrd="0" destOrd="0" presId="urn:microsoft.com/office/officeart/2008/layout/NameandTitleOrganizationalChart"/>
    <dgm:cxn modelId="{627E3D13-CE8E-4513-BAE2-5FD7B38B9ADA}" type="presParOf" srcId="{91943746-92D0-461F-9F27-1882422F1D76}" destId="{39AABB11-6788-4C9C-ABCC-36EEA30C421E}" srcOrd="0" destOrd="0" presId="urn:microsoft.com/office/officeart/2008/layout/NameandTitleOrganizationalChart"/>
    <dgm:cxn modelId="{B3C0F538-A4D5-4BA8-A9BA-AE82D275376A}" type="presParOf" srcId="{39AABB11-6788-4C9C-ABCC-36EEA30C421E}" destId="{4AC1609C-64F0-43DB-A056-956C923F36B6}" srcOrd="0" destOrd="0" presId="urn:microsoft.com/office/officeart/2008/layout/NameandTitleOrganizationalChart"/>
    <dgm:cxn modelId="{5B432A23-2B1D-466D-AC8C-9B6073E92AEE}" type="presParOf" srcId="{4AC1609C-64F0-43DB-A056-956C923F36B6}" destId="{3887ADAC-D323-4F7D-BE33-D65D29AD22D5}" srcOrd="0" destOrd="0" presId="urn:microsoft.com/office/officeart/2008/layout/NameandTitleOrganizationalChart"/>
    <dgm:cxn modelId="{84776738-1E37-4A7B-A890-337CDB7BC282}" type="presParOf" srcId="{4AC1609C-64F0-43DB-A056-956C923F36B6}" destId="{DA2799A5-DF3C-4313-904F-F8388A4191F3}" srcOrd="1" destOrd="0" presId="urn:microsoft.com/office/officeart/2008/layout/NameandTitleOrganizationalChart"/>
    <dgm:cxn modelId="{0CEA0F1D-C1CB-4263-82DF-1F4D54460F5F}" type="presParOf" srcId="{4AC1609C-64F0-43DB-A056-956C923F36B6}" destId="{89E2DE23-08E7-4AE4-9982-BD9F9B76DAB5}" srcOrd="2" destOrd="0" presId="urn:microsoft.com/office/officeart/2008/layout/NameandTitleOrganizationalChart"/>
    <dgm:cxn modelId="{5170BCA4-73BA-446B-AACB-7ED672806214}" type="presParOf" srcId="{39AABB11-6788-4C9C-ABCC-36EEA30C421E}" destId="{E58968C3-6A1E-4145-A235-6C794A871514}" srcOrd="1" destOrd="0" presId="urn:microsoft.com/office/officeart/2008/layout/NameandTitleOrganizationalChart"/>
    <dgm:cxn modelId="{1A781B50-3917-4574-B37B-D3FE0685A18F}" type="presParOf" srcId="{39AABB11-6788-4C9C-ABCC-36EEA30C421E}" destId="{C3421097-3B4F-4559-913D-3E57C8DC585B}" srcOrd="2" destOrd="0" presId="urn:microsoft.com/office/officeart/2008/layout/NameandTitleOrganizationalChart"/>
    <dgm:cxn modelId="{30FE172F-DA8A-4031-8D30-A1C773292987}" type="presParOf" srcId="{91943746-92D0-461F-9F27-1882422F1D76}" destId="{257ADF30-6006-440C-8D55-C07648185CAA}" srcOrd="1" destOrd="0" presId="urn:microsoft.com/office/officeart/2008/layout/NameandTitleOrganizationalChart"/>
    <dgm:cxn modelId="{EB9B4803-AC99-44A3-864F-0CF7BCE1DB71}" type="presParOf" srcId="{257ADF30-6006-440C-8D55-C07648185CAA}" destId="{7A42F437-0F6A-4E6B-A07F-143A60DC4634}" srcOrd="0" destOrd="0" presId="urn:microsoft.com/office/officeart/2008/layout/NameandTitleOrganizationalChart"/>
    <dgm:cxn modelId="{0ECA3F89-5F3F-4EAE-8EBC-275B2416463A}" type="presParOf" srcId="{7A42F437-0F6A-4E6B-A07F-143A60DC4634}" destId="{1A28C3FB-8D95-480B-925B-6FBBC269A049}" srcOrd="0" destOrd="0" presId="urn:microsoft.com/office/officeart/2008/layout/NameandTitleOrganizationalChart"/>
    <dgm:cxn modelId="{7FB951C0-ECD0-423D-8E2B-E26FEBEF5FE1}" type="presParOf" srcId="{7A42F437-0F6A-4E6B-A07F-143A60DC4634}" destId="{09985EEC-434C-4C04-AE16-3B75C6E35297}" srcOrd="1" destOrd="0" presId="urn:microsoft.com/office/officeart/2008/layout/NameandTitleOrganizationalChart"/>
    <dgm:cxn modelId="{69AFBB9E-647E-4FA7-8FF8-BA2B09E93BBF}" type="presParOf" srcId="{7A42F437-0F6A-4E6B-A07F-143A60DC4634}" destId="{E2E60C5F-F865-4D45-9D8B-F19BD0017AFC}" srcOrd="2" destOrd="0" presId="urn:microsoft.com/office/officeart/2008/layout/NameandTitleOrganizationalChart"/>
    <dgm:cxn modelId="{33854D63-0535-48D8-AC45-0C4B7F0DD7BE}" type="presParOf" srcId="{257ADF30-6006-440C-8D55-C07648185CAA}" destId="{44690911-33AC-4CFE-8F7B-2B03560ACE6E}" srcOrd="1" destOrd="0" presId="urn:microsoft.com/office/officeart/2008/layout/NameandTitleOrganizationalChart"/>
    <dgm:cxn modelId="{1BAC1474-D9EC-4CAC-9DEA-2B3E0FC15073}" type="presParOf" srcId="{257ADF30-6006-440C-8D55-C07648185CAA}" destId="{1035777A-FD44-4E95-A1CA-1AFDD1D1430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AC860-FE9D-407C-B1A2-5D5E8B75EC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DC78C5CB-1119-4F5E-8698-D90A11316025}">
      <dgm:prSet/>
      <dgm:spPr/>
      <dgm:t>
        <a:bodyPr/>
        <a:lstStyle/>
        <a:p>
          <a:r>
            <a:rPr lang="it-IT" b="1"/>
            <a:t>SYM-H</a:t>
          </a:r>
          <a:endParaRPr lang="it-IT"/>
        </a:p>
      </dgm:t>
    </dgm:pt>
    <dgm:pt modelId="{BCC7BFA0-4879-48FF-9E9F-88F1809EF036}" type="parTrans" cxnId="{A07D2F0A-967E-4CCB-8792-AF0D88584EE1}">
      <dgm:prSet/>
      <dgm:spPr/>
      <dgm:t>
        <a:bodyPr/>
        <a:lstStyle/>
        <a:p>
          <a:endParaRPr lang="it-IT"/>
        </a:p>
      </dgm:t>
    </dgm:pt>
    <dgm:pt modelId="{29883A13-FEB3-470C-A365-144AACC5ED6F}" type="sibTrans" cxnId="{A07D2F0A-967E-4CCB-8792-AF0D88584EE1}">
      <dgm:prSet/>
      <dgm:spPr/>
      <dgm:t>
        <a:bodyPr/>
        <a:lstStyle/>
        <a:p>
          <a:endParaRPr lang="it-IT"/>
        </a:p>
      </dgm:t>
    </dgm:pt>
    <dgm:pt modelId="{C86367AE-2E9E-4812-8BE5-1A9BAF50E651}">
      <dgm:prSet/>
      <dgm:spPr/>
      <dgm:t>
        <a:bodyPr/>
        <a:lstStyle/>
        <a:p>
          <a:r>
            <a:rPr lang="en-CA"/>
            <a:t>OMNI dataset</a:t>
          </a:r>
          <a:endParaRPr lang="it-IT"/>
        </a:p>
      </dgm:t>
    </dgm:pt>
    <dgm:pt modelId="{591D4F62-5923-4290-B952-4700C7367473}" type="parTrans" cxnId="{865EA591-5F0D-465F-8DFA-51D703A81A67}">
      <dgm:prSet/>
      <dgm:spPr/>
      <dgm:t>
        <a:bodyPr/>
        <a:lstStyle/>
        <a:p>
          <a:endParaRPr lang="it-IT"/>
        </a:p>
      </dgm:t>
    </dgm:pt>
    <dgm:pt modelId="{2AC167A4-286C-44AE-86E3-9DA3C56B3DFD}" type="sibTrans" cxnId="{865EA591-5F0D-465F-8DFA-51D703A81A67}">
      <dgm:prSet/>
      <dgm:spPr/>
      <dgm:t>
        <a:bodyPr/>
        <a:lstStyle/>
        <a:p>
          <a:endParaRPr lang="it-IT"/>
        </a:p>
      </dgm:t>
    </dgm:pt>
    <dgm:pt modelId="{D377B7D4-D561-4AC0-A7BC-9027055215C5}">
      <dgm:prSet/>
      <dgm:spPr/>
      <dgm:t>
        <a:bodyPr/>
        <a:lstStyle/>
        <a:p>
          <a:r>
            <a:rPr lang="en-CA"/>
            <a:t>1 min resolution</a:t>
          </a:r>
          <a:endParaRPr lang="it-IT"/>
        </a:p>
      </dgm:t>
    </dgm:pt>
    <dgm:pt modelId="{E735D038-609F-4040-BB20-263B0168DAFE}" type="parTrans" cxnId="{BA3D185E-9601-457E-AA92-916EE2344587}">
      <dgm:prSet/>
      <dgm:spPr/>
      <dgm:t>
        <a:bodyPr/>
        <a:lstStyle/>
        <a:p>
          <a:endParaRPr lang="it-IT"/>
        </a:p>
      </dgm:t>
    </dgm:pt>
    <dgm:pt modelId="{29E79242-2160-40ED-BC44-4C3B7698F541}" type="sibTrans" cxnId="{BA3D185E-9601-457E-AA92-916EE2344587}">
      <dgm:prSet/>
      <dgm:spPr/>
      <dgm:t>
        <a:bodyPr/>
        <a:lstStyle/>
        <a:p>
          <a:endParaRPr lang="it-IT"/>
        </a:p>
      </dgm:t>
    </dgm:pt>
    <dgm:pt modelId="{E86920C1-0A19-4D07-B438-EF6017923D5A}" type="pres">
      <dgm:prSet presAssocID="{F6BAC860-FE9D-407C-B1A2-5D5E8B75ECAF}" presName="linear" presStyleCnt="0">
        <dgm:presLayoutVars>
          <dgm:animLvl val="lvl"/>
          <dgm:resizeHandles val="exact"/>
        </dgm:presLayoutVars>
      </dgm:prSet>
      <dgm:spPr/>
    </dgm:pt>
    <dgm:pt modelId="{F6830C4E-0ADF-4637-95DE-1FFD525CD4F9}" type="pres">
      <dgm:prSet presAssocID="{DC78C5CB-1119-4F5E-8698-D90A11316025}" presName="parentText" presStyleLbl="node1" presStyleIdx="0" presStyleCnt="1" custLinFactX="-28697" custLinFactNeighborX="-100000" custLinFactNeighborY="-14598">
        <dgm:presLayoutVars>
          <dgm:chMax val="0"/>
          <dgm:bulletEnabled val="1"/>
        </dgm:presLayoutVars>
      </dgm:prSet>
      <dgm:spPr/>
    </dgm:pt>
    <dgm:pt modelId="{EA41E9C8-CE7D-459F-8043-2234BEC179DB}" type="pres">
      <dgm:prSet presAssocID="{DC78C5CB-1119-4F5E-8698-D90A11316025}" presName="childText" presStyleLbl="revTx" presStyleIdx="0" presStyleCnt="1">
        <dgm:presLayoutVars>
          <dgm:bulletEnabled val="1"/>
        </dgm:presLayoutVars>
      </dgm:prSet>
      <dgm:spPr/>
    </dgm:pt>
  </dgm:ptLst>
  <dgm:cxnLst>
    <dgm:cxn modelId="{A07D2F0A-967E-4CCB-8792-AF0D88584EE1}" srcId="{F6BAC860-FE9D-407C-B1A2-5D5E8B75ECAF}" destId="{DC78C5CB-1119-4F5E-8698-D90A11316025}" srcOrd="0" destOrd="0" parTransId="{BCC7BFA0-4879-48FF-9E9F-88F1809EF036}" sibTransId="{29883A13-FEB3-470C-A365-144AACC5ED6F}"/>
    <dgm:cxn modelId="{11AE1022-499C-4552-A715-7FE380683492}" type="presOf" srcId="{F6BAC860-FE9D-407C-B1A2-5D5E8B75ECAF}" destId="{E86920C1-0A19-4D07-B438-EF6017923D5A}" srcOrd="0" destOrd="0" presId="urn:microsoft.com/office/officeart/2005/8/layout/vList2"/>
    <dgm:cxn modelId="{4918693F-0A34-4724-A21A-A9FADEF2CFB3}" type="presOf" srcId="{D377B7D4-D561-4AC0-A7BC-9027055215C5}" destId="{EA41E9C8-CE7D-459F-8043-2234BEC179DB}" srcOrd="0" destOrd="1" presId="urn:microsoft.com/office/officeart/2005/8/layout/vList2"/>
    <dgm:cxn modelId="{BA3D185E-9601-457E-AA92-916EE2344587}" srcId="{DC78C5CB-1119-4F5E-8698-D90A11316025}" destId="{D377B7D4-D561-4AC0-A7BC-9027055215C5}" srcOrd="1" destOrd="0" parTransId="{E735D038-609F-4040-BB20-263B0168DAFE}" sibTransId="{29E79242-2160-40ED-BC44-4C3B7698F541}"/>
    <dgm:cxn modelId="{59549960-6265-48CE-BBD0-8A639A5A9A47}" type="presOf" srcId="{DC78C5CB-1119-4F5E-8698-D90A11316025}" destId="{F6830C4E-0ADF-4637-95DE-1FFD525CD4F9}" srcOrd="0" destOrd="0" presId="urn:microsoft.com/office/officeart/2005/8/layout/vList2"/>
    <dgm:cxn modelId="{D4C4504A-2CFD-44E3-902F-561002316EA6}" type="presOf" srcId="{C86367AE-2E9E-4812-8BE5-1A9BAF50E651}" destId="{EA41E9C8-CE7D-459F-8043-2234BEC179DB}" srcOrd="0" destOrd="0" presId="urn:microsoft.com/office/officeart/2005/8/layout/vList2"/>
    <dgm:cxn modelId="{865EA591-5F0D-465F-8DFA-51D703A81A67}" srcId="{DC78C5CB-1119-4F5E-8698-D90A11316025}" destId="{C86367AE-2E9E-4812-8BE5-1A9BAF50E651}" srcOrd="0" destOrd="0" parTransId="{591D4F62-5923-4290-B952-4700C7367473}" sibTransId="{2AC167A4-286C-44AE-86E3-9DA3C56B3DFD}"/>
    <dgm:cxn modelId="{95BEC7EC-187E-403C-9D89-C5C96D76F7DA}" type="presParOf" srcId="{E86920C1-0A19-4D07-B438-EF6017923D5A}" destId="{F6830C4E-0ADF-4637-95DE-1FFD525CD4F9}" srcOrd="0" destOrd="0" presId="urn:microsoft.com/office/officeart/2005/8/layout/vList2"/>
    <dgm:cxn modelId="{B8C9A902-CAE7-4096-BF80-ED829C4B02DE}" type="presParOf" srcId="{E86920C1-0A19-4D07-B438-EF6017923D5A}" destId="{EA41E9C8-CE7D-459F-8043-2234BEC179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9EAAE-ABEC-494A-B638-9B9C799192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3FB29C5A-E7B4-4BA9-BBAD-4EB87560E118}">
      <dgm:prSet/>
      <dgm:spPr/>
      <dgm:t>
        <a:bodyPr/>
        <a:lstStyle/>
        <a:p>
          <a:r>
            <a:rPr lang="it-IT"/>
            <a:t>Latitudes</a:t>
          </a:r>
        </a:p>
      </dgm:t>
    </dgm:pt>
    <dgm:pt modelId="{20877C30-B58E-4E45-9546-ABBF9AAB76EC}" type="parTrans" cxnId="{38A78E57-8409-427C-A417-59A73DC85EE7}">
      <dgm:prSet/>
      <dgm:spPr/>
      <dgm:t>
        <a:bodyPr/>
        <a:lstStyle/>
        <a:p>
          <a:endParaRPr lang="it-IT"/>
        </a:p>
      </dgm:t>
    </dgm:pt>
    <dgm:pt modelId="{B4967D72-53DD-4CFB-82A7-12B3F8607660}" type="sibTrans" cxnId="{38A78E57-8409-427C-A417-59A73DC85EE7}">
      <dgm:prSet/>
      <dgm:spPr/>
      <dgm:t>
        <a:bodyPr/>
        <a:lstStyle/>
        <a:p>
          <a:endParaRPr lang="it-IT"/>
        </a:p>
      </dgm:t>
    </dgm:pt>
    <mc:AlternateContent xmlns:mc="http://schemas.openxmlformats.org/markup-compatibility/2006" xmlns:a14="http://schemas.microsoft.com/office/drawing/2010/main">
      <mc:Choice Requires="a14">
        <dgm:pt modelId="{446D57F7-708D-40CC-857E-E7B974AB181A}">
          <dgm:prSet/>
          <dgm:spPr/>
          <dgm:t>
            <a:bodyPr/>
            <a:lstStyle/>
            <a:p>
              <a:r>
                <a:rPr lang="en-US" b="1" dirty="0"/>
                <a:t>Linear spacing </a:t>
              </a:r>
              <a:r>
                <a:rPr lang="en-US" dirty="0"/>
                <a:t>from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𝜙</m:t>
                      </m:r>
                    </m:e>
                    <m:sub>
                      <m:r>
                        <a:rPr lang="en-US" b="0" i="1">
                          <a:latin typeface="Cambria Math" panose="02040503050406030204" pitchFamily="18" charset="0"/>
                        </a:rPr>
                        <m:t>𝐸𝐸</m:t>
                      </m:r>
                    </m:sub>
                  </m:sSub>
                  <m:r>
                    <a:rPr lang="en-US" b="0" i="1">
                      <a:latin typeface="Cambria Math" panose="02040503050406030204" pitchFamily="18" charset="0"/>
                    </a:rPr>
                    <m:t>−3° </m:t>
                  </m:r>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𝐸𝐸</m:t>
                      </m:r>
                    </m:sub>
                  </m:sSub>
                  <m:r>
                    <a:rPr lang="en-US" b="0" i="1">
                      <a:latin typeface="Cambria Math" panose="02040503050406030204" pitchFamily="18" charset="0"/>
                    </a:rPr>
                    <m:t>+</m:t>
                  </m:r>
                  <m:r>
                    <a:rPr lang="en-US" i="1">
                      <a:latin typeface="Cambria Math" panose="02040503050406030204" pitchFamily="18" charset="0"/>
                    </a:rPr>
                    <m:t>3</m:t>
                  </m:r>
                  <m:r>
                    <a:rPr lang="en-US" b="0" i="1">
                      <a:latin typeface="Cambria Math" panose="02040503050406030204" pitchFamily="18" charset="0"/>
                    </a:rPr>
                    <m:t>°</m:t>
                  </m:r>
                </m:oMath>
              </a14:m>
              <a:r>
                <a:rPr lang="en-US" dirty="0"/>
                <a:t> with 0.1° spacing</a:t>
              </a:r>
              <a:endParaRPr lang="it-IT" dirty="0"/>
            </a:p>
          </dgm:t>
        </dgm:pt>
      </mc:Choice>
      <mc:Fallback xmlns="">
        <dgm:pt modelId="{446D57F7-708D-40CC-857E-E7B974AB181A}">
          <dgm:prSet/>
          <dgm:spPr/>
          <dgm:t>
            <a:bodyPr/>
            <a:lstStyle/>
            <a:p>
              <a:r>
                <a:rPr lang="en-US" b="1" dirty="0"/>
                <a:t>Linear spacing </a:t>
              </a:r>
              <a:r>
                <a:rPr lang="en-US" dirty="0"/>
                <a:t>from </a:t>
              </a:r>
              <a:r>
                <a:rPr lang="en-US" b="0" i="0"/>
                <a:t>𝜙_𝐸𝐸−3° </a:t>
              </a:r>
              <a:r>
                <a:rPr lang="en-US" dirty="0"/>
                <a:t> to </a:t>
              </a:r>
              <a:r>
                <a:rPr lang="en-US" i="0"/>
                <a:t>𝜙_𝐸𝐸</a:t>
              </a:r>
              <a:r>
                <a:rPr lang="en-US" b="0" i="0"/>
                <a:t>+</a:t>
              </a:r>
              <a:r>
                <a:rPr lang="en-US" i="0"/>
                <a:t>3</a:t>
              </a:r>
              <a:r>
                <a:rPr lang="en-US" b="0" i="0"/>
                <a:t>°</a:t>
              </a:r>
              <a:r>
                <a:rPr lang="en-US" dirty="0"/>
                <a:t> with 0.1° spacing</a:t>
              </a:r>
              <a:endParaRPr lang="it-IT" dirty="0"/>
            </a:p>
          </dgm:t>
        </dgm:pt>
      </mc:Fallback>
    </mc:AlternateContent>
    <dgm:pt modelId="{2C8E8B51-C762-4BFB-8232-73B8943F5651}" type="parTrans" cxnId="{C8FB132D-8670-4F7A-BDDD-ED72F3FA28C3}">
      <dgm:prSet/>
      <dgm:spPr/>
      <dgm:t>
        <a:bodyPr/>
        <a:lstStyle/>
        <a:p>
          <a:endParaRPr lang="it-IT"/>
        </a:p>
      </dgm:t>
    </dgm:pt>
    <dgm:pt modelId="{323A71D8-0AEF-422A-B4C0-59E6E0811B9E}" type="sibTrans" cxnId="{C8FB132D-8670-4F7A-BDDD-ED72F3FA28C3}">
      <dgm:prSet/>
      <dgm:spPr/>
      <dgm:t>
        <a:bodyPr/>
        <a:lstStyle/>
        <a:p>
          <a:endParaRPr lang="it-IT"/>
        </a:p>
      </dgm:t>
    </dgm:pt>
    <dgm:pt modelId="{91104D00-CA1F-49B0-A062-6062335677B5}">
      <dgm:prSet/>
      <dgm:spPr/>
      <dgm:t>
        <a:bodyPr/>
        <a:lstStyle/>
        <a:p>
          <a:r>
            <a:rPr lang="en-US"/>
            <a:t>Frequencies</a:t>
          </a:r>
          <a:endParaRPr lang="it-IT"/>
        </a:p>
      </dgm:t>
    </dgm:pt>
    <dgm:pt modelId="{656A6547-2D4F-46AD-8D3A-0B465E37E04E}" type="parTrans" cxnId="{444432D6-2649-489B-BDF2-1357F8A5150F}">
      <dgm:prSet/>
      <dgm:spPr/>
      <dgm:t>
        <a:bodyPr/>
        <a:lstStyle/>
        <a:p>
          <a:endParaRPr lang="it-IT"/>
        </a:p>
      </dgm:t>
    </dgm:pt>
    <dgm:pt modelId="{D67CE9E2-D10A-4BB6-94B0-D535F0F9F2D4}" type="sibTrans" cxnId="{444432D6-2649-489B-BDF2-1357F8A5150F}">
      <dgm:prSet/>
      <dgm:spPr/>
      <dgm:t>
        <a:bodyPr/>
        <a:lstStyle/>
        <a:p>
          <a:endParaRPr lang="it-IT"/>
        </a:p>
      </dgm:t>
    </dgm:pt>
    <mc:AlternateContent xmlns:mc="http://schemas.openxmlformats.org/markup-compatibility/2006" xmlns:a14="http://schemas.microsoft.com/office/drawing/2010/main">
      <mc:Choice Requires="a14">
        <dgm:pt modelId="{C2E22071-FE94-4979-83DD-4C24C93CBB54}">
          <dgm:prSet/>
          <dgm:spPr/>
          <dgm:t>
            <a:bodyPr/>
            <a:lstStyle/>
            <a:p>
              <a:r>
                <a:rPr lang="en-US" noProof="0" dirty="0"/>
                <a:t>Frequency values span from 0.1 mHz to 2.5 kHz </a:t>
              </a:r>
              <a14:m>
                <m:oMath xmlns:m="http://schemas.openxmlformats.org/officeDocument/2006/math">
                  <m:r>
                    <a:rPr lang="en-US" b="0" i="1" noProof="0" smtClean="0">
                      <a:latin typeface="Cambria Math" panose="02040503050406030204" pitchFamily="18" charset="0"/>
                    </a:rPr>
                    <m:t>⇒</m:t>
                  </m:r>
                </m:oMath>
              </a14:m>
              <a:r>
                <a:rPr lang="en-US" noProof="0" dirty="0"/>
                <a:t> </a:t>
              </a:r>
              <a:r>
                <a:rPr lang="en-US" b="1" noProof="0" dirty="0"/>
                <a:t>Logarithmic spacing</a:t>
              </a:r>
            </a:p>
          </dgm:t>
        </dgm:pt>
      </mc:Choice>
      <mc:Fallback xmlns="">
        <dgm:pt modelId="{C2E22071-FE94-4979-83DD-4C24C93CBB54}">
          <dgm:prSet/>
          <dgm:spPr/>
          <dgm:t>
            <a:bodyPr/>
            <a:lstStyle/>
            <a:p>
              <a:r>
                <a:rPr lang="en-US" noProof="0" dirty="0"/>
                <a:t>Frequency values span from 0.1 mHz to 2.5 kHz </a:t>
              </a:r>
              <a:r>
                <a:rPr lang="en-US" b="0" i="0" noProof="0">
                  <a:latin typeface="Cambria Math" panose="02040503050406030204" pitchFamily="18" charset="0"/>
                </a:rPr>
                <a:t>⇒</a:t>
              </a:r>
              <a:r>
                <a:rPr lang="en-US" noProof="0" dirty="0"/>
                <a:t> </a:t>
              </a:r>
              <a:r>
                <a:rPr lang="en-US" b="1" noProof="0" dirty="0"/>
                <a:t>Logarithmic spacing</a:t>
              </a:r>
            </a:p>
          </dgm:t>
        </dgm:pt>
      </mc:Fallback>
    </mc:AlternateContent>
    <dgm:pt modelId="{3615656D-E316-4331-BCA8-5A0E941A5A3F}" type="parTrans" cxnId="{2A66F9E4-3737-4840-BF2C-3171EF9DB1B3}">
      <dgm:prSet/>
      <dgm:spPr/>
      <dgm:t>
        <a:bodyPr/>
        <a:lstStyle/>
        <a:p>
          <a:endParaRPr lang="it-IT"/>
        </a:p>
      </dgm:t>
    </dgm:pt>
    <dgm:pt modelId="{2479ED94-A4BF-4C46-A4DF-FE4B6ED4A293}" type="sibTrans" cxnId="{2A66F9E4-3737-4840-BF2C-3171EF9DB1B3}">
      <dgm:prSet/>
      <dgm:spPr/>
      <dgm:t>
        <a:bodyPr/>
        <a:lstStyle/>
        <a:p>
          <a:endParaRPr lang="it-IT"/>
        </a:p>
      </dgm:t>
    </dgm:pt>
    <dgm:pt modelId="{B6744B6D-398F-4849-BE20-00F3D6F62093}">
      <dgm:prSet/>
      <dgm:spPr/>
      <dgm:t>
        <a:bodyPr/>
        <a:lstStyle/>
        <a:p>
          <a:r>
            <a:rPr lang="en-US" b="0" noProof="0" dirty="0"/>
            <a:t>Number of frequencies on the grid is chosen as the average of the number of frequencies for each orbit. In this way, on average, there will be a frequency value for each grid point.</a:t>
          </a:r>
        </a:p>
      </dgm:t>
    </dgm:pt>
    <dgm:pt modelId="{7D0DAADC-6056-4A8E-9EA9-324CD84C819B}" type="parTrans" cxnId="{EEC2377E-9ACD-4BB5-B8B9-9F623049FA3F}">
      <dgm:prSet/>
      <dgm:spPr/>
      <dgm:t>
        <a:bodyPr/>
        <a:lstStyle/>
        <a:p>
          <a:endParaRPr lang="it-IT"/>
        </a:p>
      </dgm:t>
    </dgm:pt>
    <dgm:pt modelId="{FACE2A36-165F-4725-B8E9-462A953A2B9C}" type="sibTrans" cxnId="{EEC2377E-9ACD-4BB5-B8B9-9F623049FA3F}">
      <dgm:prSet/>
      <dgm:spPr/>
      <dgm:t>
        <a:bodyPr/>
        <a:lstStyle/>
        <a:p>
          <a:endParaRPr lang="it-IT"/>
        </a:p>
      </dgm:t>
    </dgm:pt>
    <dgm:pt modelId="{5ACDE32A-3678-4CDE-9A3A-1C0368264DE2}" type="pres">
      <dgm:prSet presAssocID="{8DD9EAAE-ABEC-494A-B638-9B9C799192B8}" presName="linear" presStyleCnt="0">
        <dgm:presLayoutVars>
          <dgm:animLvl val="lvl"/>
          <dgm:resizeHandles val="exact"/>
        </dgm:presLayoutVars>
      </dgm:prSet>
      <dgm:spPr/>
    </dgm:pt>
    <dgm:pt modelId="{01CD22AF-8085-4C52-8AEF-4D21D2303A25}" type="pres">
      <dgm:prSet presAssocID="{3FB29C5A-E7B4-4BA9-BBAD-4EB87560E118}" presName="parentText" presStyleLbl="node1" presStyleIdx="0" presStyleCnt="2" custScaleY="73080">
        <dgm:presLayoutVars>
          <dgm:chMax val="0"/>
          <dgm:bulletEnabled val="1"/>
        </dgm:presLayoutVars>
      </dgm:prSet>
      <dgm:spPr/>
    </dgm:pt>
    <dgm:pt modelId="{918BAE71-CF3E-48BC-9BCB-457EBEC60FB1}" type="pres">
      <dgm:prSet presAssocID="{3FB29C5A-E7B4-4BA9-BBAD-4EB87560E118}" presName="childText" presStyleLbl="revTx" presStyleIdx="0" presStyleCnt="2">
        <dgm:presLayoutVars>
          <dgm:bulletEnabled val="1"/>
        </dgm:presLayoutVars>
      </dgm:prSet>
      <dgm:spPr/>
    </dgm:pt>
    <dgm:pt modelId="{9AFF26BA-9B16-45DE-B4F9-D503C86A3137}" type="pres">
      <dgm:prSet presAssocID="{91104D00-CA1F-49B0-A062-6062335677B5}" presName="parentText" presStyleLbl="node1" presStyleIdx="1" presStyleCnt="2" custScaleY="66089">
        <dgm:presLayoutVars>
          <dgm:chMax val="0"/>
          <dgm:bulletEnabled val="1"/>
        </dgm:presLayoutVars>
      </dgm:prSet>
      <dgm:spPr/>
    </dgm:pt>
    <dgm:pt modelId="{40A0037C-545A-4C8B-9682-6D03D3D2F94A}" type="pres">
      <dgm:prSet presAssocID="{91104D00-CA1F-49B0-A062-6062335677B5}" presName="childText" presStyleLbl="revTx" presStyleIdx="1" presStyleCnt="2" custScaleY="54747">
        <dgm:presLayoutVars>
          <dgm:bulletEnabled val="1"/>
        </dgm:presLayoutVars>
      </dgm:prSet>
      <dgm:spPr/>
    </dgm:pt>
  </dgm:ptLst>
  <dgm:cxnLst>
    <dgm:cxn modelId="{44D1AD29-F56E-4FA8-A53A-966033445375}" type="presOf" srcId="{C2E22071-FE94-4979-83DD-4C24C93CBB54}" destId="{40A0037C-545A-4C8B-9682-6D03D3D2F94A}" srcOrd="0" destOrd="0" presId="urn:microsoft.com/office/officeart/2005/8/layout/vList2"/>
    <dgm:cxn modelId="{C8FB132D-8670-4F7A-BDDD-ED72F3FA28C3}" srcId="{3FB29C5A-E7B4-4BA9-BBAD-4EB87560E118}" destId="{446D57F7-708D-40CC-857E-E7B974AB181A}" srcOrd="0" destOrd="0" parTransId="{2C8E8B51-C762-4BFB-8232-73B8943F5651}" sibTransId="{323A71D8-0AEF-422A-B4C0-59E6E0811B9E}"/>
    <dgm:cxn modelId="{8E3FC32E-BDB2-450D-A6EF-9EF9270CF0E7}" type="presOf" srcId="{91104D00-CA1F-49B0-A062-6062335677B5}" destId="{9AFF26BA-9B16-45DE-B4F9-D503C86A3137}" srcOrd="0" destOrd="0" presId="urn:microsoft.com/office/officeart/2005/8/layout/vList2"/>
    <dgm:cxn modelId="{C9825948-D561-4455-989D-671F7518C72B}" type="presOf" srcId="{B6744B6D-398F-4849-BE20-00F3D6F62093}" destId="{40A0037C-545A-4C8B-9682-6D03D3D2F94A}" srcOrd="0" destOrd="1" presId="urn:microsoft.com/office/officeart/2005/8/layout/vList2"/>
    <dgm:cxn modelId="{2AB47D6E-1242-47B5-8ED9-1AAFC014CC9C}" type="presOf" srcId="{8DD9EAAE-ABEC-494A-B638-9B9C799192B8}" destId="{5ACDE32A-3678-4CDE-9A3A-1C0368264DE2}" srcOrd="0" destOrd="0" presId="urn:microsoft.com/office/officeart/2005/8/layout/vList2"/>
    <dgm:cxn modelId="{8C66CF73-4B33-4A06-BF67-A4874F4595B9}" type="presOf" srcId="{446D57F7-708D-40CC-857E-E7B974AB181A}" destId="{918BAE71-CF3E-48BC-9BCB-457EBEC60FB1}" srcOrd="0" destOrd="0" presId="urn:microsoft.com/office/officeart/2005/8/layout/vList2"/>
    <dgm:cxn modelId="{38A78E57-8409-427C-A417-59A73DC85EE7}" srcId="{8DD9EAAE-ABEC-494A-B638-9B9C799192B8}" destId="{3FB29C5A-E7B4-4BA9-BBAD-4EB87560E118}" srcOrd="0" destOrd="0" parTransId="{20877C30-B58E-4E45-9546-ABBF9AAB76EC}" sibTransId="{B4967D72-53DD-4CFB-82A7-12B3F8607660}"/>
    <dgm:cxn modelId="{EEC2377E-9ACD-4BB5-B8B9-9F623049FA3F}" srcId="{91104D00-CA1F-49B0-A062-6062335677B5}" destId="{B6744B6D-398F-4849-BE20-00F3D6F62093}" srcOrd="1" destOrd="0" parTransId="{7D0DAADC-6056-4A8E-9EA9-324CD84C819B}" sibTransId="{FACE2A36-165F-4725-B8E9-462A953A2B9C}"/>
    <dgm:cxn modelId="{E6C505A4-13DA-43DA-AC83-2895702E482B}" type="presOf" srcId="{3FB29C5A-E7B4-4BA9-BBAD-4EB87560E118}" destId="{01CD22AF-8085-4C52-8AEF-4D21D2303A25}" srcOrd="0" destOrd="0" presId="urn:microsoft.com/office/officeart/2005/8/layout/vList2"/>
    <dgm:cxn modelId="{444432D6-2649-489B-BDF2-1357F8A5150F}" srcId="{8DD9EAAE-ABEC-494A-B638-9B9C799192B8}" destId="{91104D00-CA1F-49B0-A062-6062335677B5}" srcOrd="1" destOrd="0" parTransId="{656A6547-2D4F-46AD-8D3A-0B465E37E04E}" sibTransId="{D67CE9E2-D10A-4BB6-94B0-D535F0F9F2D4}"/>
    <dgm:cxn modelId="{2A66F9E4-3737-4840-BF2C-3171EF9DB1B3}" srcId="{91104D00-CA1F-49B0-A062-6062335677B5}" destId="{C2E22071-FE94-4979-83DD-4C24C93CBB54}" srcOrd="0" destOrd="0" parTransId="{3615656D-E316-4331-BCA8-5A0E941A5A3F}" sibTransId="{2479ED94-A4BF-4C46-A4DF-FE4B6ED4A293}"/>
    <dgm:cxn modelId="{851A2D42-0AA4-405D-ABFC-03671072F103}" type="presParOf" srcId="{5ACDE32A-3678-4CDE-9A3A-1C0368264DE2}" destId="{01CD22AF-8085-4C52-8AEF-4D21D2303A25}" srcOrd="0" destOrd="0" presId="urn:microsoft.com/office/officeart/2005/8/layout/vList2"/>
    <dgm:cxn modelId="{993C1ECC-AFE6-491A-A378-468C9D1606B3}" type="presParOf" srcId="{5ACDE32A-3678-4CDE-9A3A-1C0368264DE2}" destId="{918BAE71-CF3E-48BC-9BCB-457EBEC60FB1}" srcOrd="1" destOrd="0" presId="urn:microsoft.com/office/officeart/2005/8/layout/vList2"/>
    <dgm:cxn modelId="{9B5CBAA9-05E3-4C68-998A-1C1A7AAC05D3}" type="presParOf" srcId="{5ACDE32A-3678-4CDE-9A3A-1C0368264DE2}" destId="{9AFF26BA-9B16-45DE-B4F9-D503C86A3137}" srcOrd="2" destOrd="0" presId="urn:microsoft.com/office/officeart/2005/8/layout/vList2"/>
    <dgm:cxn modelId="{DB05AD56-9C90-4F21-8B41-23438D302FA7}" type="presParOf" srcId="{5ACDE32A-3678-4CDE-9A3A-1C0368264DE2}" destId="{40A0037C-545A-4C8B-9682-6D03D3D2F9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D9EAAE-ABEC-494A-B638-9B9C799192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3FB29C5A-E7B4-4BA9-BBAD-4EB87560E118}">
      <dgm:prSet/>
      <dgm:spPr/>
      <dgm:t>
        <a:bodyPr/>
        <a:lstStyle/>
        <a:p>
          <a:r>
            <a:rPr lang="it-IT"/>
            <a:t>Latitudes</a:t>
          </a:r>
        </a:p>
      </dgm:t>
    </dgm:pt>
    <dgm:pt modelId="{20877C30-B58E-4E45-9546-ABBF9AAB76EC}" type="parTrans" cxnId="{38A78E57-8409-427C-A417-59A73DC85EE7}">
      <dgm:prSet/>
      <dgm:spPr/>
      <dgm:t>
        <a:bodyPr/>
        <a:lstStyle/>
        <a:p>
          <a:endParaRPr lang="it-IT"/>
        </a:p>
      </dgm:t>
    </dgm:pt>
    <dgm:pt modelId="{B4967D72-53DD-4CFB-82A7-12B3F8607660}" type="sibTrans" cxnId="{38A78E57-8409-427C-A417-59A73DC85EE7}">
      <dgm:prSet/>
      <dgm:spPr/>
      <dgm:t>
        <a:bodyPr/>
        <a:lstStyle/>
        <a:p>
          <a:endParaRPr lang="it-IT"/>
        </a:p>
      </dgm:t>
    </dgm:pt>
    <dgm:pt modelId="{446D57F7-708D-40CC-857E-E7B974AB181A}">
      <dgm:prSet/>
      <dgm:spPr>
        <a:blipFill>
          <a:blip xmlns:r="http://schemas.openxmlformats.org/officeDocument/2006/relationships" r:embed="rId1"/>
          <a:stretch>
            <a:fillRect t="-12195"/>
          </a:stretch>
        </a:blipFill>
      </dgm:spPr>
      <dgm:t>
        <a:bodyPr/>
        <a:lstStyle/>
        <a:p>
          <a:r>
            <a:rPr lang="it-IT">
              <a:noFill/>
            </a:rPr>
            <a:t> </a:t>
          </a:r>
        </a:p>
      </dgm:t>
    </dgm:pt>
    <dgm:pt modelId="{2C8E8B51-C762-4BFB-8232-73B8943F5651}" type="parTrans" cxnId="{C8FB132D-8670-4F7A-BDDD-ED72F3FA28C3}">
      <dgm:prSet/>
      <dgm:spPr/>
      <dgm:t>
        <a:bodyPr/>
        <a:lstStyle/>
        <a:p>
          <a:endParaRPr lang="it-IT"/>
        </a:p>
      </dgm:t>
    </dgm:pt>
    <dgm:pt modelId="{323A71D8-0AEF-422A-B4C0-59E6E0811B9E}" type="sibTrans" cxnId="{C8FB132D-8670-4F7A-BDDD-ED72F3FA28C3}">
      <dgm:prSet/>
      <dgm:spPr/>
      <dgm:t>
        <a:bodyPr/>
        <a:lstStyle/>
        <a:p>
          <a:endParaRPr lang="it-IT"/>
        </a:p>
      </dgm:t>
    </dgm:pt>
    <dgm:pt modelId="{91104D00-CA1F-49B0-A062-6062335677B5}">
      <dgm:prSet/>
      <dgm:spPr/>
      <dgm:t>
        <a:bodyPr/>
        <a:lstStyle/>
        <a:p>
          <a:r>
            <a:rPr lang="en-US"/>
            <a:t>Frequencies</a:t>
          </a:r>
          <a:endParaRPr lang="it-IT"/>
        </a:p>
      </dgm:t>
    </dgm:pt>
    <dgm:pt modelId="{656A6547-2D4F-46AD-8D3A-0B465E37E04E}" type="parTrans" cxnId="{444432D6-2649-489B-BDF2-1357F8A5150F}">
      <dgm:prSet/>
      <dgm:spPr/>
      <dgm:t>
        <a:bodyPr/>
        <a:lstStyle/>
        <a:p>
          <a:endParaRPr lang="it-IT"/>
        </a:p>
      </dgm:t>
    </dgm:pt>
    <dgm:pt modelId="{D67CE9E2-D10A-4BB6-94B0-D535F0F9F2D4}" type="sibTrans" cxnId="{444432D6-2649-489B-BDF2-1357F8A5150F}">
      <dgm:prSet/>
      <dgm:spPr/>
      <dgm:t>
        <a:bodyPr/>
        <a:lstStyle/>
        <a:p>
          <a:endParaRPr lang="it-IT"/>
        </a:p>
      </dgm:t>
    </dgm:pt>
    <dgm:pt modelId="{C2E22071-FE94-4979-83DD-4C24C93CBB54}">
      <dgm:prSet/>
      <dgm:spPr>
        <a:blipFill>
          <a:blip xmlns:r="http://schemas.openxmlformats.org/officeDocument/2006/relationships" r:embed="rId2"/>
          <a:stretch>
            <a:fillRect t="-7634" b="-1527"/>
          </a:stretch>
        </a:blipFill>
      </dgm:spPr>
      <dgm:t>
        <a:bodyPr/>
        <a:lstStyle/>
        <a:p>
          <a:r>
            <a:rPr lang="it-IT">
              <a:noFill/>
            </a:rPr>
            <a:t> </a:t>
          </a:r>
        </a:p>
      </dgm:t>
    </dgm:pt>
    <dgm:pt modelId="{3615656D-E316-4331-BCA8-5A0E941A5A3F}" type="parTrans" cxnId="{2A66F9E4-3737-4840-BF2C-3171EF9DB1B3}">
      <dgm:prSet/>
      <dgm:spPr/>
      <dgm:t>
        <a:bodyPr/>
        <a:lstStyle/>
        <a:p>
          <a:endParaRPr lang="it-IT"/>
        </a:p>
      </dgm:t>
    </dgm:pt>
    <dgm:pt modelId="{2479ED94-A4BF-4C46-A4DF-FE4B6ED4A293}" type="sibTrans" cxnId="{2A66F9E4-3737-4840-BF2C-3171EF9DB1B3}">
      <dgm:prSet/>
      <dgm:spPr/>
      <dgm:t>
        <a:bodyPr/>
        <a:lstStyle/>
        <a:p>
          <a:endParaRPr lang="it-IT"/>
        </a:p>
      </dgm:t>
    </dgm:pt>
    <dgm:pt modelId="{B6744B6D-398F-4849-BE20-00F3D6F62093}">
      <dgm:prSet/>
      <dgm:spPr/>
      <dgm:t>
        <a:bodyPr/>
        <a:lstStyle/>
        <a:p>
          <a:r>
            <a:rPr lang="it-IT">
              <a:noFill/>
            </a:rPr>
            <a:t> </a:t>
          </a:r>
        </a:p>
      </dgm:t>
    </dgm:pt>
    <dgm:pt modelId="{7D0DAADC-6056-4A8E-9EA9-324CD84C819B}" type="parTrans" cxnId="{EEC2377E-9ACD-4BB5-B8B9-9F623049FA3F}">
      <dgm:prSet/>
      <dgm:spPr/>
      <dgm:t>
        <a:bodyPr/>
        <a:lstStyle/>
        <a:p>
          <a:endParaRPr lang="it-IT"/>
        </a:p>
      </dgm:t>
    </dgm:pt>
    <dgm:pt modelId="{FACE2A36-165F-4725-B8E9-462A953A2B9C}" type="sibTrans" cxnId="{EEC2377E-9ACD-4BB5-B8B9-9F623049FA3F}">
      <dgm:prSet/>
      <dgm:spPr/>
      <dgm:t>
        <a:bodyPr/>
        <a:lstStyle/>
        <a:p>
          <a:endParaRPr lang="it-IT"/>
        </a:p>
      </dgm:t>
    </dgm:pt>
    <dgm:pt modelId="{5ACDE32A-3678-4CDE-9A3A-1C0368264DE2}" type="pres">
      <dgm:prSet presAssocID="{8DD9EAAE-ABEC-494A-B638-9B9C799192B8}" presName="linear" presStyleCnt="0">
        <dgm:presLayoutVars>
          <dgm:animLvl val="lvl"/>
          <dgm:resizeHandles val="exact"/>
        </dgm:presLayoutVars>
      </dgm:prSet>
      <dgm:spPr/>
    </dgm:pt>
    <dgm:pt modelId="{01CD22AF-8085-4C52-8AEF-4D21D2303A25}" type="pres">
      <dgm:prSet presAssocID="{3FB29C5A-E7B4-4BA9-BBAD-4EB87560E118}" presName="parentText" presStyleLbl="node1" presStyleIdx="0" presStyleCnt="2" custScaleY="73080">
        <dgm:presLayoutVars>
          <dgm:chMax val="0"/>
          <dgm:bulletEnabled val="1"/>
        </dgm:presLayoutVars>
      </dgm:prSet>
      <dgm:spPr/>
    </dgm:pt>
    <dgm:pt modelId="{918BAE71-CF3E-48BC-9BCB-457EBEC60FB1}" type="pres">
      <dgm:prSet presAssocID="{3FB29C5A-E7B4-4BA9-BBAD-4EB87560E118}" presName="childText" presStyleLbl="revTx" presStyleIdx="0" presStyleCnt="2">
        <dgm:presLayoutVars>
          <dgm:bulletEnabled val="1"/>
        </dgm:presLayoutVars>
      </dgm:prSet>
      <dgm:spPr/>
    </dgm:pt>
    <dgm:pt modelId="{9AFF26BA-9B16-45DE-B4F9-D503C86A3137}" type="pres">
      <dgm:prSet presAssocID="{91104D00-CA1F-49B0-A062-6062335677B5}" presName="parentText" presStyleLbl="node1" presStyleIdx="1" presStyleCnt="2" custScaleY="66089">
        <dgm:presLayoutVars>
          <dgm:chMax val="0"/>
          <dgm:bulletEnabled val="1"/>
        </dgm:presLayoutVars>
      </dgm:prSet>
      <dgm:spPr/>
    </dgm:pt>
    <dgm:pt modelId="{40A0037C-545A-4C8B-9682-6D03D3D2F94A}" type="pres">
      <dgm:prSet presAssocID="{91104D00-CA1F-49B0-A062-6062335677B5}" presName="childText" presStyleLbl="revTx" presStyleIdx="1" presStyleCnt="2" custScaleY="54747">
        <dgm:presLayoutVars>
          <dgm:bulletEnabled val="1"/>
        </dgm:presLayoutVars>
      </dgm:prSet>
      <dgm:spPr/>
    </dgm:pt>
  </dgm:ptLst>
  <dgm:cxnLst>
    <dgm:cxn modelId="{44D1AD29-F56E-4FA8-A53A-966033445375}" type="presOf" srcId="{C2E22071-FE94-4979-83DD-4C24C93CBB54}" destId="{40A0037C-545A-4C8B-9682-6D03D3D2F94A}" srcOrd="0" destOrd="0" presId="urn:microsoft.com/office/officeart/2005/8/layout/vList2"/>
    <dgm:cxn modelId="{C8FB132D-8670-4F7A-BDDD-ED72F3FA28C3}" srcId="{3FB29C5A-E7B4-4BA9-BBAD-4EB87560E118}" destId="{446D57F7-708D-40CC-857E-E7B974AB181A}" srcOrd="0" destOrd="0" parTransId="{2C8E8B51-C762-4BFB-8232-73B8943F5651}" sibTransId="{323A71D8-0AEF-422A-B4C0-59E6E0811B9E}"/>
    <dgm:cxn modelId="{8E3FC32E-BDB2-450D-A6EF-9EF9270CF0E7}" type="presOf" srcId="{91104D00-CA1F-49B0-A062-6062335677B5}" destId="{9AFF26BA-9B16-45DE-B4F9-D503C86A3137}" srcOrd="0" destOrd="0" presId="urn:microsoft.com/office/officeart/2005/8/layout/vList2"/>
    <dgm:cxn modelId="{C9825948-D561-4455-989D-671F7518C72B}" type="presOf" srcId="{B6744B6D-398F-4849-BE20-00F3D6F62093}" destId="{40A0037C-545A-4C8B-9682-6D03D3D2F94A}" srcOrd="0" destOrd="1" presId="urn:microsoft.com/office/officeart/2005/8/layout/vList2"/>
    <dgm:cxn modelId="{2AB47D6E-1242-47B5-8ED9-1AAFC014CC9C}" type="presOf" srcId="{8DD9EAAE-ABEC-494A-B638-9B9C799192B8}" destId="{5ACDE32A-3678-4CDE-9A3A-1C0368264DE2}" srcOrd="0" destOrd="0" presId="urn:microsoft.com/office/officeart/2005/8/layout/vList2"/>
    <dgm:cxn modelId="{8C66CF73-4B33-4A06-BF67-A4874F4595B9}" type="presOf" srcId="{446D57F7-708D-40CC-857E-E7B974AB181A}" destId="{918BAE71-CF3E-48BC-9BCB-457EBEC60FB1}" srcOrd="0" destOrd="0" presId="urn:microsoft.com/office/officeart/2005/8/layout/vList2"/>
    <dgm:cxn modelId="{38A78E57-8409-427C-A417-59A73DC85EE7}" srcId="{8DD9EAAE-ABEC-494A-B638-9B9C799192B8}" destId="{3FB29C5A-E7B4-4BA9-BBAD-4EB87560E118}" srcOrd="0" destOrd="0" parTransId="{20877C30-B58E-4E45-9546-ABBF9AAB76EC}" sibTransId="{B4967D72-53DD-4CFB-82A7-12B3F8607660}"/>
    <dgm:cxn modelId="{EEC2377E-9ACD-4BB5-B8B9-9F623049FA3F}" srcId="{91104D00-CA1F-49B0-A062-6062335677B5}" destId="{B6744B6D-398F-4849-BE20-00F3D6F62093}" srcOrd="1" destOrd="0" parTransId="{7D0DAADC-6056-4A8E-9EA9-324CD84C819B}" sibTransId="{FACE2A36-165F-4725-B8E9-462A953A2B9C}"/>
    <dgm:cxn modelId="{E6C505A4-13DA-43DA-AC83-2895702E482B}" type="presOf" srcId="{3FB29C5A-E7B4-4BA9-BBAD-4EB87560E118}" destId="{01CD22AF-8085-4C52-8AEF-4D21D2303A25}" srcOrd="0" destOrd="0" presId="urn:microsoft.com/office/officeart/2005/8/layout/vList2"/>
    <dgm:cxn modelId="{444432D6-2649-489B-BDF2-1357F8A5150F}" srcId="{8DD9EAAE-ABEC-494A-B638-9B9C799192B8}" destId="{91104D00-CA1F-49B0-A062-6062335677B5}" srcOrd="1" destOrd="0" parTransId="{656A6547-2D4F-46AD-8D3A-0B465E37E04E}" sibTransId="{D67CE9E2-D10A-4BB6-94B0-D535F0F9F2D4}"/>
    <dgm:cxn modelId="{2A66F9E4-3737-4840-BF2C-3171EF9DB1B3}" srcId="{91104D00-CA1F-49B0-A062-6062335677B5}" destId="{C2E22071-FE94-4979-83DD-4C24C93CBB54}" srcOrd="0" destOrd="0" parTransId="{3615656D-E316-4331-BCA8-5A0E941A5A3F}" sibTransId="{2479ED94-A4BF-4C46-A4DF-FE4B6ED4A293}"/>
    <dgm:cxn modelId="{851A2D42-0AA4-405D-ABFC-03671072F103}" type="presParOf" srcId="{5ACDE32A-3678-4CDE-9A3A-1C0368264DE2}" destId="{01CD22AF-8085-4C52-8AEF-4D21D2303A25}" srcOrd="0" destOrd="0" presId="urn:microsoft.com/office/officeart/2005/8/layout/vList2"/>
    <dgm:cxn modelId="{993C1ECC-AFE6-491A-A378-468C9D1606B3}" type="presParOf" srcId="{5ACDE32A-3678-4CDE-9A3A-1C0368264DE2}" destId="{918BAE71-CF3E-48BC-9BCB-457EBEC60FB1}" srcOrd="1" destOrd="0" presId="urn:microsoft.com/office/officeart/2005/8/layout/vList2"/>
    <dgm:cxn modelId="{9B5CBAA9-05E3-4C68-998A-1C1A7AAC05D3}" type="presParOf" srcId="{5ACDE32A-3678-4CDE-9A3A-1C0368264DE2}" destId="{9AFF26BA-9B16-45DE-B4F9-D503C86A3137}" srcOrd="2" destOrd="0" presId="urn:microsoft.com/office/officeart/2005/8/layout/vList2"/>
    <dgm:cxn modelId="{DB05AD56-9C90-4F21-8B41-23438D302FA7}" type="presParOf" srcId="{5ACDE32A-3678-4CDE-9A3A-1C0368264DE2}" destId="{40A0037C-545A-4C8B-9682-6D03D3D2F9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ADAC-D323-4F7D-BE33-D65D29AD22D5}">
      <dsp:nvSpPr>
        <dsp:cNvPr id="0" name=""/>
        <dsp:cNvSpPr/>
      </dsp:nvSpPr>
      <dsp:spPr>
        <a:xfrm>
          <a:off x="33494" y="397042"/>
          <a:ext cx="1382373" cy="63000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88900" numCol="1" spcCol="1270" anchor="ctr" anchorCtr="0">
          <a:noAutofit/>
        </a:bodyPr>
        <a:lstStyle/>
        <a:p>
          <a:pPr marL="0" lvl="0" indent="0" algn="ctr" defTabSz="800100">
            <a:lnSpc>
              <a:spcPct val="90000"/>
            </a:lnSpc>
            <a:spcBef>
              <a:spcPct val="0"/>
            </a:spcBef>
            <a:spcAft>
              <a:spcPct val="35000"/>
            </a:spcAft>
            <a:buNone/>
          </a:pPr>
          <a:r>
            <a:rPr lang="it-IT" sz="1800" kern="1200" dirty="0"/>
            <a:t>Bertello et al.</a:t>
          </a:r>
        </a:p>
      </dsp:txBody>
      <dsp:txXfrm>
        <a:off x="33494" y="397042"/>
        <a:ext cx="1382373" cy="630000"/>
      </dsp:txXfrm>
    </dsp:sp>
    <dsp:sp modelId="{DA2799A5-DF3C-4313-904F-F8388A4191F3}">
      <dsp:nvSpPr>
        <dsp:cNvPr id="0" name=""/>
        <dsp:cNvSpPr/>
      </dsp:nvSpPr>
      <dsp:spPr>
        <a:xfrm>
          <a:off x="359643" y="887043"/>
          <a:ext cx="1095112" cy="21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it-IT" sz="1300" kern="1200" dirty="0"/>
            <a:t>2018</a:t>
          </a:r>
        </a:p>
      </dsp:txBody>
      <dsp:txXfrm>
        <a:off x="359643" y="887043"/>
        <a:ext cx="1095112" cy="210000"/>
      </dsp:txXfrm>
    </dsp:sp>
    <dsp:sp modelId="{1A28C3FB-8D95-480B-925B-6FBBC269A049}">
      <dsp:nvSpPr>
        <dsp:cNvPr id="0" name=""/>
        <dsp:cNvSpPr/>
      </dsp:nvSpPr>
      <dsp:spPr>
        <a:xfrm>
          <a:off x="1748756" y="397042"/>
          <a:ext cx="1436654" cy="63000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88900" numCol="1" spcCol="1270" anchor="ctr" anchorCtr="0">
          <a:noAutofit/>
        </a:bodyPr>
        <a:lstStyle/>
        <a:p>
          <a:pPr marL="0" lvl="0" indent="0" algn="ctr" defTabSz="800100">
            <a:lnSpc>
              <a:spcPct val="90000"/>
            </a:lnSpc>
            <a:spcBef>
              <a:spcPct val="0"/>
            </a:spcBef>
            <a:spcAft>
              <a:spcPct val="35000"/>
            </a:spcAft>
            <a:buNone/>
          </a:pPr>
          <a:r>
            <a:rPr lang="it-IT" sz="1800" kern="1200" dirty="0"/>
            <a:t>Piersanti et al.</a:t>
          </a:r>
        </a:p>
      </dsp:txBody>
      <dsp:txXfrm>
        <a:off x="1748756" y="397042"/>
        <a:ext cx="1436654" cy="630000"/>
      </dsp:txXfrm>
    </dsp:sp>
    <dsp:sp modelId="{09985EEC-434C-4C04-AE16-3B75C6E35297}">
      <dsp:nvSpPr>
        <dsp:cNvPr id="0" name=""/>
        <dsp:cNvSpPr/>
      </dsp:nvSpPr>
      <dsp:spPr>
        <a:xfrm>
          <a:off x="2102045" y="887043"/>
          <a:ext cx="1095112" cy="21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it-IT" sz="1300" kern="1200" dirty="0"/>
            <a:t>2020</a:t>
          </a:r>
        </a:p>
      </dsp:txBody>
      <dsp:txXfrm>
        <a:off x="2102045" y="887043"/>
        <a:ext cx="1095112" cy="21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30C4E-0ADF-4637-95DE-1FFD525CD4F9}">
      <dsp:nvSpPr>
        <dsp:cNvPr id="0" name=""/>
        <dsp:cNvSpPr/>
      </dsp:nvSpPr>
      <dsp:spPr>
        <a:xfrm>
          <a:off x="0" y="0"/>
          <a:ext cx="2485005"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kern="1200"/>
            <a:t>SYM-H</a:t>
          </a:r>
          <a:endParaRPr lang="it-IT" sz="2400" kern="1200"/>
        </a:p>
      </dsp:txBody>
      <dsp:txXfrm>
        <a:off x="28100" y="28100"/>
        <a:ext cx="2428805" cy="519439"/>
      </dsp:txXfrm>
    </dsp:sp>
    <dsp:sp modelId="{EA41E9C8-CE7D-459F-8043-2234BEC179DB}">
      <dsp:nvSpPr>
        <dsp:cNvPr id="0" name=""/>
        <dsp:cNvSpPr/>
      </dsp:nvSpPr>
      <dsp:spPr>
        <a:xfrm>
          <a:off x="0" y="601308"/>
          <a:ext cx="2485005"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CA" sz="1900" kern="1200"/>
            <a:t>OMNI dataset</a:t>
          </a:r>
          <a:endParaRPr lang="it-IT" sz="1900" kern="1200"/>
        </a:p>
        <a:p>
          <a:pPr marL="171450" lvl="1" indent="-171450" algn="l" defTabSz="844550">
            <a:lnSpc>
              <a:spcPct val="90000"/>
            </a:lnSpc>
            <a:spcBef>
              <a:spcPct val="0"/>
            </a:spcBef>
            <a:spcAft>
              <a:spcPct val="20000"/>
            </a:spcAft>
            <a:buChar char="•"/>
          </a:pPr>
          <a:r>
            <a:rPr lang="en-CA" sz="1900" kern="1200"/>
            <a:t>1 min resolution</a:t>
          </a:r>
          <a:endParaRPr lang="it-IT" sz="1900" kern="1200"/>
        </a:p>
      </dsp:txBody>
      <dsp:txXfrm>
        <a:off x="0" y="601308"/>
        <a:ext cx="2485005" cy="65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D22AF-8085-4C52-8AEF-4D21D2303A25}">
      <dsp:nvSpPr>
        <dsp:cNvPr id="0" name=""/>
        <dsp:cNvSpPr/>
      </dsp:nvSpPr>
      <dsp:spPr>
        <a:xfrm>
          <a:off x="0" y="28820"/>
          <a:ext cx="9925690" cy="5258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Latitudes</a:t>
          </a:r>
        </a:p>
      </dsp:txBody>
      <dsp:txXfrm>
        <a:off x="25670" y="54490"/>
        <a:ext cx="9874350" cy="474507"/>
      </dsp:txXfrm>
    </dsp:sp>
    <dsp:sp modelId="{918BAE71-CF3E-48BC-9BCB-457EBEC60FB1}">
      <dsp:nvSpPr>
        <dsp:cNvPr id="0" name=""/>
        <dsp:cNvSpPr/>
      </dsp:nvSpPr>
      <dsp:spPr>
        <a:xfrm>
          <a:off x="0" y="554667"/>
          <a:ext cx="992569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Linear spacing </a:t>
          </a:r>
          <a:r>
            <a:rPr lang="en-US" sz="1500" kern="1200" dirty="0"/>
            <a:t>from </a:t>
          </a:r>
          <a14:m xmlns:a14="http://schemas.microsoft.com/office/drawing/2010/main">
            <m:oMath xmlns:m="http://schemas.openxmlformats.org/officeDocument/2006/math">
              <m:sSub>
                <m:sSubPr>
                  <m:ctrlPr>
                    <a:rPr lang="en-US" sz="1500" b="0" i="1" kern="1200">
                      <a:latin typeface="Cambria Math" panose="02040503050406030204" pitchFamily="18" charset="0"/>
                    </a:rPr>
                  </m:ctrlPr>
                </m:sSubPr>
                <m:e>
                  <m:r>
                    <a:rPr lang="en-US" sz="1500" b="0" i="1" kern="1200">
                      <a:latin typeface="Cambria Math" panose="02040503050406030204" pitchFamily="18" charset="0"/>
                    </a:rPr>
                    <m:t>𝜙</m:t>
                  </m:r>
                </m:e>
                <m:sub>
                  <m:r>
                    <a:rPr lang="en-US" sz="1500" b="0" i="1" kern="1200">
                      <a:latin typeface="Cambria Math" panose="02040503050406030204" pitchFamily="18" charset="0"/>
                    </a:rPr>
                    <m:t>𝐸𝐸</m:t>
                  </m:r>
                </m:sub>
              </m:sSub>
              <m:r>
                <a:rPr lang="en-US" sz="1500" b="0" i="1" kern="1200">
                  <a:latin typeface="Cambria Math" panose="02040503050406030204" pitchFamily="18" charset="0"/>
                </a:rPr>
                <m:t>−3° </m:t>
              </m:r>
            </m:oMath>
          </a14:m>
          <a:r>
            <a:rPr lang="en-US" sz="1500" kern="1200" dirty="0"/>
            <a:t> to </a:t>
          </a:r>
          <a14:m xmlns:a14="http://schemas.microsoft.com/office/drawing/2010/main">
            <m:oMath xmlns:m="http://schemas.openxmlformats.org/officeDocument/2006/math">
              <m:sSub>
                <m:sSubPr>
                  <m:ctrlPr>
                    <a:rPr lang="en-US" sz="1500" i="1" kern="1200">
                      <a:latin typeface="Cambria Math" panose="02040503050406030204" pitchFamily="18" charset="0"/>
                    </a:rPr>
                  </m:ctrlPr>
                </m:sSubPr>
                <m:e>
                  <m:r>
                    <a:rPr lang="en-US" sz="1500" i="1" kern="1200">
                      <a:latin typeface="Cambria Math" panose="02040503050406030204" pitchFamily="18" charset="0"/>
                    </a:rPr>
                    <m:t>𝜙</m:t>
                  </m:r>
                </m:e>
                <m:sub>
                  <m:r>
                    <a:rPr lang="en-US" sz="1500" i="1" kern="1200">
                      <a:latin typeface="Cambria Math" panose="02040503050406030204" pitchFamily="18" charset="0"/>
                    </a:rPr>
                    <m:t>𝐸𝐸</m:t>
                  </m:r>
                </m:sub>
              </m:sSub>
              <m:r>
                <a:rPr lang="en-US" sz="1500" b="0" i="1" kern="1200">
                  <a:latin typeface="Cambria Math" panose="02040503050406030204" pitchFamily="18" charset="0"/>
                </a:rPr>
                <m:t>+</m:t>
              </m:r>
              <m:r>
                <a:rPr lang="en-US" sz="1500" i="1" kern="1200">
                  <a:latin typeface="Cambria Math" panose="02040503050406030204" pitchFamily="18" charset="0"/>
                </a:rPr>
                <m:t>3</m:t>
              </m:r>
              <m:r>
                <a:rPr lang="en-US" sz="1500" b="0" i="1" kern="1200">
                  <a:latin typeface="Cambria Math" panose="02040503050406030204" pitchFamily="18" charset="0"/>
                </a:rPr>
                <m:t>°</m:t>
              </m:r>
            </m:oMath>
          </a14:m>
          <a:r>
            <a:rPr lang="en-US" sz="1500" kern="1200" dirty="0"/>
            <a:t> with 0.1° spacing</a:t>
          </a:r>
          <a:endParaRPr lang="it-IT" sz="1500" kern="1200" dirty="0"/>
        </a:p>
      </dsp:txBody>
      <dsp:txXfrm>
        <a:off x="0" y="554667"/>
        <a:ext cx="9925690" cy="496800"/>
      </dsp:txXfrm>
    </dsp:sp>
    <dsp:sp modelId="{9AFF26BA-9B16-45DE-B4F9-D503C86A3137}">
      <dsp:nvSpPr>
        <dsp:cNvPr id="0" name=""/>
        <dsp:cNvSpPr/>
      </dsp:nvSpPr>
      <dsp:spPr>
        <a:xfrm>
          <a:off x="0" y="1051467"/>
          <a:ext cx="9925690" cy="4755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Frequencies</a:t>
          </a:r>
          <a:endParaRPr lang="it-IT" sz="1900" kern="1200"/>
        </a:p>
      </dsp:txBody>
      <dsp:txXfrm>
        <a:off x="23214" y="1074681"/>
        <a:ext cx="9879262" cy="429115"/>
      </dsp:txXfrm>
    </dsp:sp>
    <dsp:sp modelId="{40A0037C-545A-4C8B-9682-6D03D3D2F94A}">
      <dsp:nvSpPr>
        <dsp:cNvPr id="0" name=""/>
        <dsp:cNvSpPr/>
      </dsp:nvSpPr>
      <dsp:spPr>
        <a:xfrm>
          <a:off x="0" y="1527011"/>
          <a:ext cx="9925690" cy="7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noProof="0" dirty="0"/>
            <a:t>Frequency values span from 0.1 mHz to 2.5 kHz </a:t>
          </a:r>
          <a14:m xmlns:a14="http://schemas.microsoft.com/office/drawing/2010/main">
            <m:oMath xmlns:m="http://schemas.openxmlformats.org/officeDocument/2006/math">
              <m:r>
                <a:rPr lang="en-US" sz="1500" b="0" i="1" kern="1200" noProof="0" smtClean="0">
                  <a:latin typeface="Cambria Math" panose="02040503050406030204" pitchFamily="18" charset="0"/>
                </a:rPr>
                <m:t>⇒</m:t>
              </m:r>
            </m:oMath>
          </a14:m>
          <a:r>
            <a:rPr lang="en-US" sz="1500" kern="1200" noProof="0" dirty="0"/>
            <a:t> </a:t>
          </a:r>
          <a:r>
            <a:rPr lang="en-US" sz="1500" b="1" kern="1200" noProof="0" dirty="0"/>
            <a:t>Logarithmic spacing</a:t>
          </a:r>
        </a:p>
        <a:p>
          <a:pPr marL="114300" lvl="1" indent="-114300" algn="l" defTabSz="666750">
            <a:lnSpc>
              <a:spcPct val="90000"/>
            </a:lnSpc>
            <a:spcBef>
              <a:spcPct val="0"/>
            </a:spcBef>
            <a:spcAft>
              <a:spcPct val="20000"/>
            </a:spcAft>
            <a:buChar char="•"/>
          </a:pPr>
          <a:r>
            <a:rPr lang="en-US" sz="1500" b="0" kern="1200" noProof="0" dirty="0"/>
            <a:t>Number of frequencies on the grid is chosen as the average of the number of frequencies for each orbit. In this way, on average, there will be a frequency value for each grid point.</a:t>
          </a:r>
        </a:p>
      </dsp:txBody>
      <dsp:txXfrm>
        <a:off x="0" y="1527011"/>
        <a:ext cx="9925690" cy="79895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ACDF5-96D3-4068-99E8-712B46DEC951}" type="datetimeFigureOut">
              <a:rPr lang="it-IT" smtClean="0"/>
              <a:t>27/05/2022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C9246-6AC7-4F0A-97D4-701984490ED9}" type="slidenum">
              <a:rPr lang="it-IT" smtClean="0"/>
              <a:t>‹N›</a:t>
            </a:fld>
            <a:endParaRPr lang="it-IT"/>
          </a:p>
        </p:txBody>
      </p:sp>
    </p:spTree>
    <p:extLst>
      <p:ext uri="{BB962C8B-B14F-4D97-AF65-F5344CB8AC3E}">
        <p14:creationId xmlns:p14="http://schemas.microsoft.com/office/powerpoint/2010/main" val="99874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5FC9246-6AC7-4F0A-97D4-701984490ED9}" type="slidenum">
              <a:rPr lang="it-IT" smtClean="0"/>
              <a:t>2</a:t>
            </a:fld>
            <a:endParaRPr lang="it-IT"/>
          </a:p>
        </p:txBody>
      </p:sp>
    </p:spTree>
    <p:extLst>
      <p:ext uri="{BB962C8B-B14F-4D97-AF65-F5344CB8AC3E}">
        <p14:creationId xmlns:p14="http://schemas.microsoft.com/office/powerpoint/2010/main" val="308503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grafico restituisce la ridistribuzione dell’energia su varie bande, permette di studiare quando fenomeni si accendono o rimangono stazionari.</a:t>
            </a:r>
          </a:p>
        </p:txBody>
      </p:sp>
      <p:sp>
        <p:nvSpPr>
          <p:cNvPr id="4" name="Segnaposto numero diapositiva 3"/>
          <p:cNvSpPr>
            <a:spLocks noGrp="1"/>
          </p:cNvSpPr>
          <p:nvPr>
            <p:ph type="sldNum" sz="quarter" idx="5"/>
          </p:nvPr>
        </p:nvSpPr>
        <p:spPr/>
        <p:txBody>
          <a:bodyPr/>
          <a:lstStyle/>
          <a:p>
            <a:fld id="{45FC9246-6AC7-4F0A-97D4-701984490ED9}" type="slidenum">
              <a:rPr lang="it-IT" smtClean="0"/>
              <a:t>10</a:t>
            </a:fld>
            <a:endParaRPr lang="it-IT"/>
          </a:p>
        </p:txBody>
      </p:sp>
    </p:spTree>
    <p:extLst>
      <p:ext uri="{BB962C8B-B14F-4D97-AF65-F5344CB8AC3E}">
        <p14:creationId xmlns:p14="http://schemas.microsoft.com/office/powerpoint/2010/main" val="325175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banda intorno a 20 Hz è la seconda risonanza di Schumann che si vede sempre bene su SCM</a:t>
            </a:r>
          </a:p>
        </p:txBody>
      </p:sp>
      <p:sp>
        <p:nvSpPr>
          <p:cNvPr id="4" name="Segnaposto numero diapositiva 3"/>
          <p:cNvSpPr>
            <a:spLocks noGrp="1"/>
          </p:cNvSpPr>
          <p:nvPr>
            <p:ph type="sldNum" sz="quarter" idx="5"/>
          </p:nvPr>
        </p:nvSpPr>
        <p:spPr/>
        <p:txBody>
          <a:bodyPr/>
          <a:lstStyle/>
          <a:p>
            <a:fld id="{45FC9246-6AC7-4F0A-97D4-701984490ED9}" type="slidenum">
              <a:rPr lang="it-IT" smtClean="0"/>
              <a:t>12</a:t>
            </a:fld>
            <a:endParaRPr lang="it-IT"/>
          </a:p>
        </p:txBody>
      </p:sp>
    </p:spTree>
    <p:extLst>
      <p:ext uri="{BB962C8B-B14F-4D97-AF65-F5344CB8AC3E}">
        <p14:creationId xmlns:p14="http://schemas.microsoft.com/office/powerpoint/2010/main" val="2230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Numerical</a:t>
            </a:r>
            <a:r>
              <a:rPr lang="it-IT" dirty="0"/>
              <a:t> and not </a:t>
            </a:r>
            <a:r>
              <a:rPr lang="it-IT" dirty="0" err="1"/>
              <a:t>analytical</a:t>
            </a:r>
            <a:r>
              <a:rPr lang="it-IT" dirty="0"/>
              <a:t> </a:t>
            </a:r>
            <a:r>
              <a:rPr lang="it-IT" dirty="0" err="1"/>
              <a:t>because</a:t>
            </a:r>
            <a:r>
              <a:rPr lang="it-IT" dirty="0"/>
              <a:t> the </a:t>
            </a:r>
            <a:r>
              <a:rPr lang="it-IT" dirty="0" err="1"/>
              <a:t>analytical</a:t>
            </a:r>
            <a:r>
              <a:rPr lang="it-IT" dirty="0"/>
              <a:t> </a:t>
            </a:r>
            <a:r>
              <a:rPr lang="it-IT" dirty="0" err="1"/>
              <a:t>was</a:t>
            </a:r>
            <a:r>
              <a:rPr lang="it-IT" dirty="0"/>
              <a:t> not </a:t>
            </a:r>
            <a:r>
              <a:rPr lang="it-IT" dirty="0" err="1"/>
              <a:t>solved</a:t>
            </a:r>
            <a:r>
              <a:rPr lang="it-IT" dirty="0"/>
              <a:t> </a:t>
            </a:r>
            <a:r>
              <a:rPr lang="it-IT" dirty="0" err="1"/>
              <a:t>yet</a:t>
            </a:r>
            <a:endParaRPr lang="it-IT" dirty="0"/>
          </a:p>
        </p:txBody>
      </p:sp>
      <p:sp>
        <p:nvSpPr>
          <p:cNvPr id="4" name="Segnaposto numero diapositiva 3"/>
          <p:cNvSpPr>
            <a:spLocks noGrp="1"/>
          </p:cNvSpPr>
          <p:nvPr>
            <p:ph type="sldNum" sz="quarter" idx="5"/>
          </p:nvPr>
        </p:nvSpPr>
        <p:spPr/>
        <p:txBody>
          <a:bodyPr/>
          <a:lstStyle/>
          <a:p>
            <a:fld id="{45FC9246-6AC7-4F0A-97D4-701984490ED9}" type="slidenum">
              <a:rPr lang="it-IT" smtClean="0"/>
              <a:t>19</a:t>
            </a:fld>
            <a:endParaRPr lang="it-IT"/>
          </a:p>
        </p:txBody>
      </p:sp>
    </p:spTree>
    <p:extLst>
      <p:ext uri="{BB962C8B-B14F-4D97-AF65-F5344CB8AC3E}">
        <p14:creationId xmlns:p14="http://schemas.microsoft.com/office/powerpoint/2010/main" val="2315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4FA9C8-081B-4A19-BE67-F26CB3C96AD7}" type="datetime1">
              <a:rPr lang="it-IT" smtClean="0"/>
              <a:t>27/05/2022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A857F7-92AE-46F6-A9D2-F2476DDD0E7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30153C-89F1-483F-BD0F-E97B3135AA3C}" type="datetime1">
              <a:rPr lang="it-IT" smtClean="0"/>
              <a:t>27/05/2022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32106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94F163C-2543-4500-9388-CE774F96AB67}" type="datetime1">
              <a:rPr lang="it-IT" smtClean="0"/>
              <a:t>27/05/2022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356752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74E8FD-9039-4FA7-8601-422D9B8F2DC6}" type="datetime1">
              <a:rPr lang="it-IT" smtClean="0"/>
              <a:t>27/05/2022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191377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39552D-A278-4EDA-9D3D-17FC55EFF3D7}" type="datetime1">
              <a:rPr lang="it-IT" smtClean="0"/>
              <a:t>27/05/2022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A857F7-92AE-46F6-A9D2-F2476DDD0E7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4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6163005-875C-4E1C-BBA0-3A7FFEC4EE61}" type="datetime1">
              <a:rPr lang="it-IT" smtClean="0"/>
              <a:t>27/05/2022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206175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7487BF4-A777-49A0-B595-B135741D16B6}" type="datetime1">
              <a:rPr lang="it-IT" smtClean="0"/>
              <a:t>27/05/2022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129469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2301851-1E29-4B79-A2EC-0885FAE015B7}" type="datetime1">
              <a:rPr lang="it-IT" smtClean="0"/>
              <a:t>27/05/2022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68523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C41493-3ADE-4BD8-92AA-989230BA558A}" type="datetime1">
              <a:rPr lang="it-IT" smtClean="0"/>
              <a:t>27/05/2022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380763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31613F-F0C7-4A51-940D-C99693389659}" type="datetime1">
              <a:rPr lang="it-IT" smtClean="0"/>
              <a:t>27/05/2022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A857F7-92AE-46F6-A9D2-F2476DDD0E77}" type="slidenum">
              <a:rPr lang="it-IT" smtClean="0"/>
              <a:t>‹N›</a:t>
            </a:fld>
            <a:endParaRPr lang="it-IT"/>
          </a:p>
        </p:txBody>
      </p:sp>
    </p:spTree>
    <p:extLst>
      <p:ext uri="{BB962C8B-B14F-4D97-AF65-F5344CB8AC3E}">
        <p14:creationId xmlns:p14="http://schemas.microsoft.com/office/powerpoint/2010/main" val="402249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A96A218-9DE6-4E7E-8E86-14870C908717}" type="datetime1">
              <a:rPr lang="it-IT" smtClean="0"/>
              <a:t>27/05/2022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A857F7-92AE-46F6-A9D2-F2476DDD0E77}" type="slidenum">
              <a:rPr lang="it-IT" smtClean="0"/>
              <a:t>‹N›</a:t>
            </a:fld>
            <a:endParaRPr lang="it-IT"/>
          </a:p>
        </p:txBody>
      </p:sp>
    </p:spTree>
    <p:extLst>
      <p:ext uri="{BB962C8B-B14F-4D97-AF65-F5344CB8AC3E}">
        <p14:creationId xmlns:p14="http://schemas.microsoft.com/office/powerpoint/2010/main" val="420673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93D403-D32F-4C03-A82D-428E3D210A11}" type="datetime1">
              <a:rPr lang="it-IT" smtClean="0"/>
              <a:t>27/05/2022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A857F7-92AE-46F6-A9D2-F2476DDD0E77}"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712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50.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5.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3.png"/><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E76B0-DB8B-4A09-A69C-D0E5E248F20E}"/>
              </a:ext>
            </a:extLst>
          </p:cNvPr>
          <p:cNvSpPr>
            <a:spLocks noGrp="1"/>
          </p:cNvSpPr>
          <p:nvPr>
            <p:ph type="ctrTitle"/>
          </p:nvPr>
        </p:nvSpPr>
        <p:spPr>
          <a:xfrm>
            <a:off x="909850" y="1451586"/>
            <a:ext cx="10599762" cy="1655761"/>
          </a:xfrm>
        </p:spPr>
        <p:txBody>
          <a:bodyPr>
            <a:noAutofit/>
          </a:bodyPr>
          <a:lstStyle/>
          <a:p>
            <a:r>
              <a:rPr lang="en-US" sz="7000" b="1" dirty="0"/>
              <a:t>Electromagnetic anomalies detection over seismic regions during an earthquake</a:t>
            </a:r>
          </a:p>
        </p:txBody>
      </p:sp>
      <p:sp>
        <p:nvSpPr>
          <p:cNvPr id="8" name="CasellaDiTesto 7">
            <a:extLst>
              <a:ext uri="{FF2B5EF4-FFF2-40B4-BE49-F238E27FC236}">
                <a16:creationId xmlns:a16="http://schemas.microsoft.com/office/drawing/2014/main" id="{9EFB9C62-126D-40A4-911C-EA377BCBAAAC}"/>
              </a:ext>
            </a:extLst>
          </p:cNvPr>
          <p:cNvSpPr txBox="1"/>
          <p:nvPr/>
        </p:nvSpPr>
        <p:spPr>
          <a:xfrm>
            <a:off x="1148665" y="4406247"/>
            <a:ext cx="10122131" cy="1754326"/>
          </a:xfrm>
          <a:prstGeom prst="rect">
            <a:avLst/>
          </a:prstGeom>
          <a:noFill/>
        </p:spPr>
        <p:txBody>
          <a:bodyPr wrap="square" rtlCol="0">
            <a:spAutoFit/>
          </a:bodyPr>
          <a:lstStyle/>
          <a:p>
            <a:r>
              <a:rPr lang="it-IT" b="1" dirty="0"/>
              <a:t>D. Recchiuti</a:t>
            </a:r>
            <a:r>
              <a:rPr lang="it-IT" b="1" baseline="30000" dirty="0"/>
              <a:t>1,2*</a:t>
            </a:r>
            <a:r>
              <a:rPr lang="it-IT" dirty="0"/>
              <a:t>, G. D’Angelo</a:t>
            </a:r>
            <a:r>
              <a:rPr lang="it-IT" baseline="30000" dirty="0"/>
              <a:t>1</a:t>
            </a:r>
            <a:r>
              <a:rPr lang="it-IT" dirty="0"/>
              <a:t>, E. Papini</a:t>
            </a:r>
            <a:r>
              <a:rPr lang="it-IT" baseline="30000" dirty="0"/>
              <a:t>1</a:t>
            </a:r>
            <a:r>
              <a:rPr lang="it-IT" dirty="0"/>
              <a:t>, P. Diego</a:t>
            </a:r>
            <a:r>
              <a:rPr lang="it-IT" baseline="30000" dirty="0"/>
              <a:t>1</a:t>
            </a:r>
            <a:r>
              <a:rPr lang="it-IT" dirty="0"/>
              <a:t>, A. Cicone</a:t>
            </a:r>
            <a:r>
              <a:rPr lang="it-IT" baseline="30000" dirty="0"/>
              <a:t>3,1</a:t>
            </a:r>
            <a:r>
              <a:rPr lang="it-IT" dirty="0"/>
              <a:t>, A. Parmentier</a:t>
            </a:r>
            <a:r>
              <a:rPr lang="it-IT" baseline="30000" dirty="0"/>
              <a:t>1</a:t>
            </a:r>
            <a:r>
              <a:rPr lang="it-IT" dirty="0"/>
              <a:t>, P. Ubertini</a:t>
            </a:r>
            <a:r>
              <a:rPr lang="it-IT" baseline="30000" dirty="0"/>
              <a:t>1</a:t>
            </a:r>
            <a:r>
              <a:rPr lang="it-IT" dirty="0"/>
              <a:t>, R. Battiston</a:t>
            </a:r>
            <a:r>
              <a:rPr lang="it-IT" baseline="30000" dirty="0"/>
              <a:t>2</a:t>
            </a:r>
            <a:r>
              <a:rPr lang="it-IT" dirty="0"/>
              <a:t>, and M. Piersanti</a:t>
            </a:r>
            <a:r>
              <a:rPr lang="it-IT" baseline="30000" dirty="0"/>
              <a:t>3,1</a:t>
            </a:r>
          </a:p>
          <a:p>
            <a:endParaRPr lang="it-IT" baseline="30000" dirty="0"/>
          </a:p>
          <a:p>
            <a:r>
              <a:rPr lang="it-IT" sz="1600" baseline="30000" dirty="0"/>
              <a:t>1</a:t>
            </a:r>
            <a:r>
              <a:rPr lang="it-IT" sz="1600" dirty="0"/>
              <a:t>National Institute of Astrophysics – IAPS, Rome, </a:t>
            </a:r>
            <a:r>
              <a:rPr lang="it-IT" sz="1600" dirty="0" err="1"/>
              <a:t>Italy</a:t>
            </a:r>
            <a:endParaRPr lang="it-IT" sz="1600" dirty="0"/>
          </a:p>
          <a:p>
            <a:r>
              <a:rPr lang="it-IT" sz="1600" baseline="30000" dirty="0"/>
              <a:t>2</a:t>
            </a:r>
            <a:r>
              <a:rPr lang="it-IT" sz="1600" dirty="0"/>
              <a:t>University of Trento, Physics Department, Trento, </a:t>
            </a:r>
            <a:r>
              <a:rPr lang="it-IT" sz="1600" dirty="0" err="1"/>
              <a:t>Italy</a:t>
            </a:r>
            <a:endParaRPr lang="it-IT" sz="1600" dirty="0"/>
          </a:p>
          <a:p>
            <a:r>
              <a:rPr lang="it-IT" sz="1600" baseline="30000" dirty="0"/>
              <a:t>3</a:t>
            </a:r>
            <a:r>
              <a:rPr lang="it-IT" sz="1600" dirty="0"/>
              <a:t>University of L’Aquila</a:t>
            </a:r>
            <a:r>
              <a:rPr lang="en-US" sz="1600" dirty="0"/>
              <a:t>, L’Aquila, Italy</a:t>
            </a:r>
            <a:endParaRPr lang="it-IT" sz="1600" dirty="0"/>
          </a:p>
          <a:p>
            <a:endParaRPr lang="it-IT" baseline="30000" dirty="0"/>
          </a:p>
        </p:txBody>
      </p:sp>
      <p:pic>
        <p:nvPicPr>
          <p:cNvPr id="3" name="Immagine 2">
            <a:extLst>
              <a:ext uri="{FF2B5EF4-FFF2-40B4-BE49-F238E27FC236}">
                <a16:creationId xmlns:a16="http://schemas.microsoft.com/office/drawing/2014/main" id="{64B6DC30-0F1C-454E-A53C-B915BDA377DF}"/>
              </a:ext>
            </a:extLst>
          </p:cNvPr>
          <p:cNvPicPr>
            <a:picLocks noChangeAspect="1"/>
          </p:cNvPicPr>
          <p:nvPr/>
        </p:nvPicPr>
        <p:blipFill rotWithShape="1">
          <a:blip r:embed="rId2"/>
          <a:srcRect t="20126" b="18264"/>
          <a:stretch/>
        </p:blipFill>
        <p:spPr>
          <a:xfrm>
            <a:off x="9155280" y="5586085"/>
            <a:ext cx="2115516" cy="724094"/>
          </a:xfrm>
          <a:prstGeom prst="rect">
            <a:avLst/>
          </a:prstGeom>
        </p:spPr>
      </p:pic>
      <p:pic>
        <p:nvPicPr>
          <p:cNvPr id="5" name="Immagine 4">
            <a:extLst>
              <a:ext uri="{FF2B5EF4-FFF2-40B4-BE49-F238E27FC236}">
                <a16:creationId xmlns:a16="http://schemas.microsoft.com/office/drawing/2014/main" id="{7F3B79A8-97A6-47D8-8395-54297D7F3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842" y="4694682"/>
            <a:ext cx="1741675" cy="970195"/>
          </a:xfrm>
          <a:prstGeom prst="rect">
            <a:avLst/>
          </a:prstGeom>
        </p:spPr>
      </p:pic>
      <p:pic>
        <p:nvPicPr>
          <p:cNvPr id="7" name="Immagine 6">
            <a:extLst>
              <a:ext uri="{FF2B5EF4-FFF2-40B4-BE49-F238E27FC236}">
                <a16:creationId xmlns:a16="http://schemas.microsoft.com/office/drawing/2014/main" id="{1C29A570-AB85-4166-A50A-BC0ED073E7FB}"/>
              </a:ext>
            </a:extLst>
          </p:cNvPr>
          <p:cNvPicPr>
            <a:picLocks noChangeAspect="1"/>
          </p:cNvPicPr>
          <p:nvPr/>
        </p:nvPicPr>
        <p:blipFill>
          <a:blip r:embed="rId4"/>
          <a:stretch>
            <a:fillRect/>
          </a:stretch>
        </p:blipFill>
        <p:spPr>
          <a:xfrm>
            <a:off x="5546472" y="3107347"/>
            <a:ext cx="1099056" cy="1113841"/>
          </a:xfrm>
          <a:prstGeom prst="rect">
            <a:avLst/>
          </a:prstGeom>
        </p:spPr>
      </p:pic>
      <p:pic>
        <p:nvPicPr>
          <p:cNvPr id="9" name="Immagine 8">
            <a:extLst>
              <a:ext uri="{FF2B5EF4-FFF2-40B4-BE49-F238E27FC236}">
                <a16:creationId xmlns:a16="http://schemas.microsoft.com/office/drawing/2014/main" id="{CF319375-CE88-4B54-9AE1-0AD26BE59017}"/>
              </a:ext>
            </a:extLst>
          </p:cNvPr>
          <p:cNvPicPr>
            <a:picLocks noChangeAspect="1"/>
          </p:cNvPicPr>
          <p:nvPr/>
        </p:nvPicPr>
        <p:blipFill>
          <a:blip r:embed="rId5"/>
          <a:stretch>
            <a:fillRect/>
          </a:stretch>
        </p:blipFill>
        <p:spPr>
          <a:xfrm>
            <a:off x="1598969" y="3107347"/>
            <a:ext cx="976864" cy="999688"/>
          </a:xfrm>
          <a:prstGeom prst="rect">
            <a:avLst/>
          </a:prstGeom>
        </p:spPr>
      </p:pic>
      <p:pic>
        <p:nvPicPr>
          <p:cNvPr id="10" name="Immagine 9">
            <a:extLst>
              <a:ext uri="{FF2B5EF4-FFF2-40B4-BE49-F238E27FC236}">
                <a16:creationId xmlns:a16="http://schemas.microsoft.com/office/drawing/2014/main" id="{DBC250B4-1BCD-4422-8711-36E7E0E21D25}"/>
              </a:ext>
            </a:extLst>
          </p:cNvPr>
          <p:cNvPicPr>
            <a:picLocks noChangeAspect="1"/>
          </p:cNvPicPr>
          <p:nvPr/>
        </p:nvPicPr>
        <p:blipFill>
          <a:blip r:embed="rId6"/>
          <a:stretch>
            <a:fillRect/>
          </a:stretch>
        </p:blipFill>
        <p:spPr>
          <a:xfrm>
            <a:off x="10054225" y="3107348"/>
            <a:ext cx="909291" cy="999688"/>
          </a:xfrm>
          <a:prstGeom prst="rect">
            <a:avLst/>
          </a:prstGeom>
        </p:spPr>
      </p:pic>
      <p:pic>
        <p:nvPicPr>
          <p:cNvPr id="4" name="Immagine 3">
            <a:extLst>
              <a:ext uri="{FF2B5EF4-FFF2-40B4-BE49-F238E27FC236}">
                <a16:creationId xmlns:a16="http://schemas.microsoft.com/office/drawing/2014/main" id="{02E972A7-5E3F-FA57-FD4E-70CBD20CA5E0}"/>
              </a:ext>
            </a:extLst>
          </p:cNvPr>
          <p:cNvPicPr>
            <a:picLocks noChangeAspect="1"/>
          </p:cNvPicPr>
          <p:nvPr/>
        </p:nvPicPr>
        <p:blipFill>
          <a:blip r:embed="rId7"/>
          <a:stretch>
            <a:fillRect/>
          </a:stretch>
        </p:blipFill>
        <p:spPr>
          <a:xfrm>
            <a:off x="0" y="5235311"/>
            <a:ext cx="776746" cy="1086946"/>
          </a:xfrm>
          <a:prstGeom prst="rect">
            <a:avLst/>
          </a:prstGeom>
        </p:spPr>
      </p:pic>
      <p:sp>
        <p:nvSpPr>
          <p:cNvPr id="15" name="Segnaposto numero diapositiva 14">
            <a:extLst>
              <a:ext uri="{FF2B5EF4-FFF2-40B4-BE49-F238E27FC236}">
                <a16:creationId xmlns:a16="http://schemas.microsoft.com/office/drawing/2014/main" id="{77B38C21-049B-9717-0302-5526D0C9EB4B}"/>
              </a:ext>
            </a:extLst>
          </p:cNvPr>
          <p:cNvSpPr>
            <a:spLocks noGrp="1"/>
          </p:cNvSpPr>
          <p:nvPr>
            <p:ph type="sldNum" sz="quarter" idx="12"/>
          </p:nvPr>
        </p:nvSpPr>
        <p:spPr/>
        <p:txBody>
          <a:bodyPr/>
          <a:lstStyle/>
          <a:p>
            <a:fld id="{2AA857F7-92AE-46F6-A9D2-F2476DDD0E77}" type="slidenum">
              <a:rPr lang="it-IT" smtClean="0"/>
              <a:t>1</a:t>
            </a:fld>
            <a:endParaRPr lang="it-IT"/>
          </a:p>
        </p:txBody>
      </p:sp>
      <p:sp>
        <p:nvSpPr>
          <p:cNvPr id="16" name="Segnaposto piè di pagina 11">
            <a:extLst>
              <a:ext uri="{FF2B5EF4-FFF2-40B4-BE49-F238E27FC236}">
                <a16:creationId xmlns:a16="http://schemas.microsoft.com/office/drawing/2014/main" id="{4A5261E7-8B03-5B0C-6DC6-4BD713DB38A2}"/>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pic>
        <p:nvPicPr>
          <p:cNvPr id="6" name="Immagine 5">
            <a:extLst>
              <a:ext uri="{FF2B5EF4-FFF2-40B4-BE49-F238E27FC236}">
                <a16:creationId xmlns:a16="http://schemas.microsoft.com/office/drawing/2014/main" id="{438CA346-085F-4CBB-B576-52AF933B8396}"/>
              </a:ext>
            </a:extLst>
          </p:cNvPr>
          <p:cNvPicPr>
            <a:picLocks noChangeAspect="1"/>
          </p:cNvPicPr>
          <p:nvPr/>
        </p:nvPicPr>
        <p:blipFill>
          <a:blip r:embed="rId8"/>
          <a:stretch>
            <a:fillRect/>
          </a:stretch>
        </p:blipFill>
        <p:spPr>
          <a:xfrm>
            <a:off x="-221" y="0"/>
            <a:ext cx="776967" cy="1034997"/>
          </a:xfrm>
          <a:prstGeom prst="rect">
            <a:avLst/>
          </a:prstGeom>
        </p:spPr>
      </p:pic>
    </p:spTree>
    <p:extLst>
      <p:ext uri="{BB962C8B-B14F-4D97-AF65-F5344CB8AC3E}">
        <p14:creationId xmlns:p14="http://schemas.microsoft.com/office/powerpoint/2010/main" val="159905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09549-B005-4EB8-8D1A-36819B437960}"/>
              </a:ext>
            </a:extLst>
          </p:cNvPr>
          <p:cNvSpPr>
            <a:spLocks noGrp="1"/>
          </p:cNvSpPr>
          <p:nvPr>
            <p:ph type="title"/>
          </p:nvPr>
        </p:nvSpPr>
        <p:spPr/>
        <p:txBody>
          <a:bodyPr/>
          <a:lstStyle/>
          <a:p>
            <a:r>
              <a:rPr lang="it-IT" dirty="0"/>
              <a:t>Case event 1: August 14, 2021 Haiti</a:t>
            </a:r>
            <a:br>
              <a:rPr lang="it-IT" dirty="0"/>
            </a:br>
            <a:r>
              <a:rPr lang="it-IT" sz="3200" dirty="0"/>
              <a:t>BACKGROUND SPECTRA - EFD</a:t>
            </a:r>
          </a:p>
        </p:txBody>
      </p:sp>
      <p:pic>
        <p:nvPicPr>
          <p:cNvPr id="6" name="Segnaposto contenuto 5">
            <a:extLst>
              <a:ext uri="{FF2B5EF4-FFF2-40B4-BE49-F238E27FC236}">
                <a16:creationId xmlns:a16="http://schemas.microsoft.com/office/drawing/2014/main" id="{20D071F3-4A04-4ADF-BB4E-1BA31B7C6B0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872380" y="2495868"/>
            <a:ext cx="6487910" cy="1661537"/>
          </a:xfrm>
        </p:spPr>
      </p:pic>
      <p:sp>
        <p:nvSpPr>
          <p:cNvPr id="4" name="Segnaposto numero diapositiva 3">
            <a:extLst>
              <a:ext uri="{FF2B5EF4-FFF2-40B4-BE49-F238E27FC236}">
                <a16:creationId xmlns:a16="http://schemas.microsoft.com/office/drawing/2014/main" id="{CAA155BE-F70D-4C60-A299-667049255175}"/>
              </a:ext>
            </a:extLst>
          </p:cNvPr>
          <p:cNvSpPr>
            <a:spLocks noGrp="1"/>
          </p:cNvSpPr>
          <p:nvPr>
            <p:ph type="sldNum" sz="quarter" idx="12"/>
          </p:nvPr>
        </p:nvSpPr>
        <p:spPr/>
        <p:txBody>
          <a:bodyPr/>
          <a:lstStyle/>
          <a:p>
            <a:fld id="{2AA857F7-92AE-46F6-A9D2-F2476DDD0E77}" type="slidenum">
              <a:rPr lang="it-IT" smtClean="0"/>
              <a:t>10</a:t>
            </a:fld>
            <a:endParaRPr lang="it-IT"/>
          </a:p>
        </p:txBody>
      </p:sp>
      <p:pic>
        <p:nvPicPr>
          <p:cNvPr id="8" name="Immagine 7">
            <a:extLst>
              <a:ext uri="{FF2B5EF4-FFF2-40B4-BE49-F238E27FC236}">
                <a16:creationId xmlns:a16="http://schemas.microsoft.com/office/drawing/2014/main" id="{9FB4F70A-46A8-458D-ABF3-DAB22BFD42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5676" y="4397398"/>
            <a:ext cx="6424613" cy="1661537"/>
          </a:xfrm>
          <a:prstGeom prst="rect">
            <a:avLst/>
          </a:prstGeom>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191869A-1210-419E-9809-775401DBA667}"/>
                  </a:ext>
                </a:extLst>
              </p:cNvPr>
              <p:cNvSpPr txBox="1"/>
              <p:nvPr/>
            </p:nvSpPr>
            <p:spPr>
              <a:xfrm>
                <a:off x="1213806" y="1864991"/>
                <a:ext cx="10058400" cy="400110"/>
              </a:xfrm>
              <a:prstGeom prst="rect">
                <a:avLst/>
              </a:prstGeom>
              <a:noFill/>
            </p:spPr>
            <p:txBody>
              <a:bodyPr wrap="square" rtlCol="0">
                <a:spAutoFit/>
              </a:bodyPr>
              <a:lstStyle/>
              <a:p>
                <a:pPr algn="ctr">
                  <a:tabLst>
                    <a:tab pos="7445375" algn="l"/>
                  </a:tabLst>
                </a:pPr>
                <a14:m>
                  <m:oMath xmlns:m="http://schemas.openxmlformats.org/officeDocument/2006/math">
                    <m:r>
                      <a:rPr lang="it-IT" sz="2000" b="0" i="1" smtClean="0">
                        <a:latin typeface="Cambria Math" panose="02040503050406030204" pitchFamily="18" charset="0"/>
                      </a:rPr>
                      <m:t>⋄</m:t>
                    </m:r>
                  </m:oMath>
                </a14:m>
                <a:r>
                  <a:rPr lang="en-US" sz="2000" dirty="0"/>
                  <a:t>Magnitude: </a:t>
                </a:r>
                <a14:m>
                  <m:oMath xmlns:m="http://schemas.openxmlformats.org/officeDocument/2006/math">
                    <m:r>
                      <a:rPr lang="en-US" sz="2000" b="0" i="1" smtClean="0">
                        <a:latin typeface="Cambria Math" panose="02040503050406030204" pitchFamily="18" charset="0"/>
                      </a:rPr>
                      <m:t>7.2 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𝑊</m:t>
                        </m:r>
                      </m:sub>
                    </m:sSub>
                  </m:oMath>
                </a14:m>
                <a:r>
                  <a:rPr lang="en-US" sz="2000" dirty="0"/>
                  <a:t>    </a:t>
                </a:r>
                <a14:m>
                  <m:oMath xmlns:m="http://schemas.openxmlformats.org/officeDocument/2006/math">
                    <m:r>
                      <a:rPr lang="it-IT" sz="2000" i="1">
                        <a:latin typeface="Cambria Math" panose="02040503050406030204" pitchFamily="18" charset="0"/>
                      </a:rPr>
                      <m:t>⋄</m:t>
                    </m:r>
                  </m:oMath>
                </a14:m>
                <a:r>
                  <a:rPr lang="en-US" sz="2000" dirty="0"/>
                  <a:t> Latitude: </a:t>
                </a:r>
                <a14:m>
                  <m:oMath xmlns:m="http://schemas.openxmlformats.org/officeDocument/2006/math">
                    <m:r>
                      <a:rPr lang="en-US" sz="2000" b="0" i="1" smtClean="0">
                        <a:latin typeface="Cambria Math" panose="02040503050406030204" pitchFamily="18" charset="0"/>
                      </a:rPr>
                      <m:t>18.417°</m:t>
                    </m:r>
                    <m:r>
                      <a:rPr lang="en-US" sz="2000" b="0" i="1" smtClean="0">
                        <a:latin typeface="Cambria Math" panose="02040503050406030204" pitchFamily="18" charset="0"/>
                      </a:rPr>
                      <m:t>𝑁</m:t>
                    </m:r>
                  </m:oMath>
                </a14:m>
                <a:r>
                  <a:rPr lang="en-US" sz="2000" dirty="0"/>
                  <a:t>    </a:t>
                </a:r>
                <a14:m>
                  <m:oMath xmlns:m="http://schemas.openxmlformats.org/officeDocument/2006/math">
                    <m:r>
                      <a:rPr lang="it-IT" sz="2000" i="1">
                        <a:latin typeface="Cambria Math" panose="02040503050406030204" pitchFamily="18" charset="0"/>
                      </a:rPr>
                      <m:t>⋄</m:t>
                    </m:r>
                  </m:oMath>
                </a14:m>
                <a:r>
                  <a:rPr lang="en-US" sz="2000" dirty="0"/>
                  <a:t> Longitude: 73.480°W</a:t>
                </a:r>
              </a:p>
            </p:txBody>
          </p:sp>
        </mc:Choice>
        <mc:Fallback xmlns="">
          <p:sp>
            <p:nvSpPr>
              <p:cNvPr id="9" name="CasellaDiTesto 8">
                <a:extLst>
                  <a:ext uri="{FF2B5EF4-FFF2-40B4-BE49-F238E27FC236}">
                    <a16:creationId xmlns:a16="http://schemas.microsoft.com/office/drawing/2014/main" id="{A191869A-1210-419E-9809-775401DBA667}"/>
                  </a:ext>
                </a:extLst>
              </p:cNvPr>
              <p:cNvSpPr txBox="1">
                <a:spLocks noRot="1" noChangeAspect="1" noMove="1" noResize="1" noEditPoints="1" noAdjustHandles="1" noChangeArrowheads="1" noChangeShapeType="1" noTextEdit="1"/>
              </p:cNvSpPr>
              <p:nvPr/>
            </p:nvSpPr>
            <p:spPr>
              <a:xfrm>
                <a:off x="1213806" y="1864991"/>
                <a:ext cx="10058400" cy="400110"/>
              </a:xfrm>
              <a:prstGeom prst="rect">
                <a:avLst/>
              </a:prstGeom>
              <a:blipFill>
                <a:blip r:embed="rId5"/>
                <a:stretch>
                  <a:fillRect t="-9091" b="-257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7699AE28-C4A3-4780-9F42-E95836DBD4F2}"/>
                  </a:ext>
                </a:extLst>
              </p:cNvPr>
              <p:cNvSpPr txBox="1"/>
              <p:nvPr/>
            </p:nvSpPr>
            <p:spPr>
              <a:xfrm>
                <a:off x="1097279" y="2324080"/>
                <a:ext cx="3814585" cy="3970318"/>
              </a:xfrm>
              <a:prstGeom prst="rect">
                <a:avLst/>
              </a:prstGeom>
              <a:noFill/>
            </p:spPr>
            <p:txBody>
              <a:bodyPr wrap="square" rtlCol="0">
                <a:spAutoFit/>
              </a:bodyPr>
              <a:lstStyle/>
              <a:p>
                <a:pPr algn="just"/>
                <a:r>
                  <a:rPr lang="en-US" dirty="0"/>
                  <a:t>Quiet and disturbed spectra reveal activity in the same frequency band. Not surprisingly, the energetic content of the disturbed is higher.</a:t>
                </a:r>
              </a:p>
              <a:p>
                <a:pPr algn="just"/>
                <a:endParaRPr lang="en-US" dirty="0"/>
              </a:p>
              <a:p>
                <a:pPr marL="285750" indent="-285750" algn="just">
                  <a:buFont typeface="Arial" panose="020B0604020202020204" pitchFamily="34" charset="0"/>
                  <a:buChar char="•"/>
                </a:pPr>
                <a14:m>
                  <m:oMath xmlns:m="http://schemas.openxmlformats.org/officeDocument/2006/math">
                    <m:r>
                      <a:rPr lang="en-US" b="0" i="1" smtClean="0">
                        <a:latin typeface="Cambria Math" panose="02040503050406030204" pitchFamily="18" charset="0"/>
                      </a:rPr>
                      <m:t>≈2 </m:t>
                    </m:r>
                    <m:r>
                      <a:rPr lang="en-US" b="0" i="1" smtClean="0">
                        <a:latin typeface="Cambria Math" panose="02040503050406030204" pitchFamily="18" charset="0"/>
                      </a:rPr>
                      <m:t>𝐻𝑧</m:t>
                    </m:r>
                  </m:oMath>
                </a14:m>
                <a:r>
                  <a:rPr lang="en-US" b="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𝐸</m:t>
                        </m:r>
                      </m:e>
                      <m:sub>
                        <m:r>
                          <a:rPr lang="it-IT" b="0" i="1" dirty="0" smtClean="0">
                            <a:latin typeface="Cambria Math" panose="02040503050406030204" pitchFamily="18" charset="0"/>
                          </a:rPr>
                          <m:t>𝑦</m:t>
                        </m:r>
                      </m:sub>
                    </m:sSub>
                  </m:oMath>
                </a14:m>
                <a:r>
                  <a:rPr lang="en-US" b="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𝐸</m:t>
                        </m:r>
                      </m:e>
                      <m:sub>
                        <m:r>
                          <a:rPr lang="it-IT" b="0" i="1" dirty="0" smtClean="0">
                            <a:latin typeface="Cambria Math" panose="02040503050406030204" pitchFamily="18" charset="0"/>
                          </a:rPr>
                          <m:t>𝑧</m:t>
                        </m:r>
                      </m:sub>
                    </m:sSub>
                  </m:oMath>
                </a14:m>
                <a:r>
                  <a:rPr lang="en-US" b="0" dirty="0"/>
                  <a:t>): due to the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b="0" dirty="0"/>
                  <a:t> electric field present in the  ELF band, caused by satellite’s motion into a magnetic field</a:t>
                </a:r>
              </a:p>
              <a:p>
                <a:pPr marL="285750" indent="-285750" algn="just">
                  <a:buFont typeface="Arial" panose="020B0604020202020204" pitchFamily="34" charset="0"/>
                  <a:buChar char="•"/>
                </a:pPr>
                <a14:m>
                  <m:oMath xmlns:m="http://schemas.openxmlformats.org/officeDocument/2006/math">
                    <m:r>
                      <a:rPr lang="en-US" b="0" i="1" smtClean="0">
                        <a:latin typeface="Cambria Math" panose="02040503050406030204" pitchFamily="18" charset="0"/>
                      </a:rPr>
                      <m:t>≈</m:t>
                    </m:r>
                    <m:r>
                      <a:rPr lang="it-IT" b="0" i="1" smtClean="0">
                        <a:latin typeface="Cambria Math" panose="02040503050406030204" pitchFamily="18" charset="0"/>
                      </a:rPr>
                      <m:t>8</m:t>
                    </m:r>
                    <m:r>
                      <a:rPr lang="en-US" b="0" i="1" smtClean="0">
                        <a:latin typeface="Cambria Math" panose="02040503050406030204" pitchFamily="18" charset="0"/>
                      </a:rPr>
                      <m:t> </m:t>
                    </m:r>
                  </m:oMath>
                </a14:m>
                <a:r>
                  <a:rPr lang="en-US" dirty="0"/>
                  <a:t>and </a:t>
                </a:r>
                <a14:m>
                  <m:oMath xmlns:m="http://schemas.openxmlformats.org/officeDocument/2006/math">
                    <m:r>
                      <a:rPr lang="en-US" i="1" smtClean="0">
                        <a:latin typeface="Cambria Math" panose="02040503050406030204" pitchFamily="18" charset="0"/>
                      </a:rPr>
                      <m:t>≈</m:t>
                    </m:r>
                    <m:r>
                      <a:rPr lang="it-IT" b="0" i="1" smtClean="0">
                        <a:latin typeface="Cambria Math" panose="02040503050406030204" pitchFamily="18" charset="0"/>
                      </a:rPr>
                      <m:t>15</m:t>
                    </m:r>
                    <m:r>
                      <a:rPr lang="en-US" i="1" smtClean="0">
                        <a:latin typeface="Cambria Math" panose="02040503050406030204" pitchFamily="18" charset="0"/>
                      </a:rPr>
                      <m:t> </m:t>
                    </m:r>
                    <m:r>
                      <a:rPr lang="en-US" i="1" smtClean="0">
                        <a:latin typeface="Cambria Math" panose="02040503050406030204" pitchFamily="18" charset="0"/>
                      </a:rPr>
                      <m:t>𝐻𝑧</m:t>
                    </m:r>
                    <m:r>
                      <a:rPr lang="it-IT" b="0" i="1" smtClean="0">
                        <a:latin typeface="Cambria Math" panose="02040503050406030204" pitchFamily="18" charset="0"/>
                      </a:rPr>
                      <m:t> </m:t>
                    </m:r>
                  </m:oMath>
                </a14:m>
                <a:r>
                  <a:rPr lang="en-US" dirty="0"/>
                  <a:t>(3 components): first and second Schumann ionospheric resonance at CSES orbit</a:t>
                </a:r>
              </a:p>
              <a:p>
                <a:pPr marL="285750" indent="-285750" algn="just">
                  <a:buFont typeface="Arial" panose="020B0604020202020204" pitchFamily="34" charset="0"/>
                  <a:buChar char="•"/>
                </a:pPr>
                <a14:m>
                  <m:oMath xmlns:m="http://schemas.openxmlformats.org/officeDocument/2006/math">
                    <m:r>
                      <a:rPr lang="en-US" b="0" i="1" smtClean="0">
                        <a:latin typeface="Cambria Math" panose="02040503050406030204" pitchFamily="18" charset="0"/>
                      </a:rPr>
                      <m:t>≈</m:t>
                    </m:r>
                    <m:r>
                      <a:rPr lang="it-IT" b="0" i="1" smtClean="0">
                        <a:latin typeface="Cambria Math" panose="02040503050406030204" pitchFamily="18" charset="0"/>
                      </a:rPr>
                      <m:t>1</m:t>
                    </m:r>
                    <m:r>
                      <a:rPr lang="en-US" b="0" i="1" smtClean="0">
                        <a:latin typeface="Cambria Math" panose="02040503050406030204" pitchFamily="18" charset="0"/>
                      </a:rPr>
                      <m:t> </m:t>
                    </m:r>
                    <m:r>
                      <a:rPr lang="it-IT" b="0" i="1" smtClean="0">
                        <a:latin typeface="Cambria Math" panose="02040503050406030204" pitchFamily="18" charset="0"/>
                      </a:rPr>
                      <m:t>𝑘</m:t>
                    </m:r>
                    <m:r>
                      <a:rPr lang="en-US" b="0" i="1" smtClean="0">
                        <a:latin typeface="Cambria Math" panose="02040503050406030204" pitchFamily="18" charset="0"/>
                      </a:rPr>
                      <m:t>𝐻𝑧</m:t>
                    </m:r>
                  </m:oMath>
                </a14:m>
                <a:r>
                  <a:rPr lang="en-US" dirty="0"/>
                  <a:t> (</a:t>
                </a:r>
                <a14:m>
                  <m:oMath xmlns:m="http://schemas.openxmlformats.org/officeDocument/2006/math">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𝐸</m:t>
                        </m:r>
                      </m:e>
                      <m:sub>
                        <m:r>
                          <a:rPr lang="it-IT" b="0" i="1" dirty="0" smtClean="0">
                            <a:latin typeface="Cambria Math" panose="02040503050406030204" pitchFamily="18" charset="0"/>
                          </a:rPr>
                          <m:t>𝑥</m:t>
                        </m:r>
                      </m:sub>
                    </m:sSub>
                  </m:oMath>
                </a14:m>
                <a:r>
                  <a:rPr lang="en-US" dirty="0"/>
                  <a:t>): signature of the plasmaspheric hiss.</a:t>
                </a:r>
                <a:endParaRPr lang="it-IT" dirty="0"/>
              </a:p>
            </p:txBody>
          </p:sp>
        </mc:Choice>
        <mc:Fallback xmlns="">
          <p:sp>
            <p:nvSpPr>
              <p:cNvPr id="3" name="CasellaDiTesto 2">
                <a:extLst>
                  <a:ext uri="{FF2B5EF4-FFF2-40B4-BE49-F238E27FC236}">
                    <a16:creationId xmlns:a16="http://schemas.microsoft.com/office/drawing/2014/main" id="{7699AE28-C4A3-4780-9F42-E95836DBD4F2}"/>
                  </a:ext>
                </a:extLst>
              </p:cNvPr>
              <p:cNvSpPr txBox="1">
                <a:spLocks noRot="1" noChangeAspect="1" noMove="1" noResize="1" noEditPoints="1" noAdjustHandles="1" noChangeArrowheads="1" noChangeShapeType="1" noTextEdit="1"/>
              </p:cNvSpPr>
              <p:nvPr/>
            </p:nvSpPr>
            <p:spPr>
              <a:xfrm>
                <a:off x="1097279" y="2324080"/>
                <a:ext cx="3814585" cy="3970318"/>
              </a:xfrm>
              <a:prstGeom prst="rect">
                <a:avLst/>
              </a:prstGeom>
              <a:blipFill>
                <a:blip r:embed="rId6"/>
                <a:stretch>
                  <a:fillRect l="-1278" t="-767" r="-1278" b="-1994"/>
                </a:stretch>
              </a:blipFill>
            </p:spPr>
            <p:txBody>
              <a:bodyPr/>
              <a:lstStyle/>
              <a:p>
                <a:r>
                  <a:rPr lang="it-IT">
                    <a:noFill/>
                  </a:rPr>
                  <a:t> </a:t>
                </a:r>
              </a:p>
            </p:txBody>
          </p:sp>
        </mc:Fallback>
      </mc:AlternateContent>
      <p:sp>
        <p:nvSpPr>
          <p:cNvPr id="10" name="Segnaposto piè di pagina 11">
            <a:extLst>
              <a:ext uri="{FF2B5EF4-FFF2-40B4-BE49-F238E27FC236}">
                <a16:creationId xmlns:a16="http://schemas.microsoft.com/office/drawing/2014/main" id="{C5AC4E2B-CB0F-8270-C05E-59198D8CE9BB}"/>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366202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09549-B005-4EB8-8D1A-36819B437960}"/>
              </a:ext>
            </a:extLst>
          </p:cNvPr>
          <p:cNvSpPr>
            <a:spLocks noGrp="1"/>
          </p:cNvSpPr>
          <p:nvPr>
            <p:ph type="title"/>
          </p:nvPr>
        </p:nvSpPr>
        <p:spPr/>
        <p:txBody>
          <a:bodyPr>
            <a:normAutofit fontScale="90000"/>
          </a:bodyPr>
          <a:lstStyle/>
          <a:p>
            <a:r>
              <a:rPr lang="it-IT" dirty="0"/>
              <a:t>Case event 1: August 14, 2021 Haiti</a:t>
            </a:r>
            <a:br>
              <a:rPr lang="it-IT" dirty="0"/>
            </a:br>
            <a:r>
              <a:rPr lang="it-IT" sz="3200" dirty="0"/>
              <a:t>OBSERVATIONS AROUND THE EARTHQUAKE EPICENTER (EE) - EFD</a:t>
            </a:r>
          </a:p>
        </p:txBody>
      </p:sp>
      <p:sp>
        <p:nvSpPr>
          <p:cNvPr id="4" name="Segnaposto numero diapositiva 3">
            <a:extLst>
              <a:ext uri="{FF2B5EF4-FFF2-40B4-BE49-F238E27FC236}">
                <a16:creationId xmlns:a16="http://schemas.microsoft.com/office/drawing/2014/main" id="{CAA155BE-F70D-4C60-A299-667049255175}"/>
              </a:ext>
            </a:extLst>
          </p:cNvPr>
          <p:cNvSpPr>
            <a:spLocks noGrp="1"/>
          </p:cNvSpPr>
          <p:nvPr>
            <p:ph type="sldNum" sz="quarter" idx="12"/>
          </p:nvPr>
        </p:nvSpPr>
        <p:spPr/>
        <p:txBody>
          <a:bodyPr/>
          <a:lstStyle/>
          <a:p>
            <a:fld id="{2AA857F7-92AE-46F6-A9D2-F2476DDD0E77}" type="slidenum">
              <a:rPr lang="it-IT" smtClean="0"/>
              <a:t>11</a:t>
            </a:fld>
            <a:endParaRPr lang="it-IT"/>
          </a:p>
        </p:txBody>
      </p:sp>
      <p:pic>
        <p:nvPicPr>
          <p:cNvPr id="13" name="Immagine 12">
            <a:extLst>
              <a:ext uri="{FF2B5EF4-FFF2-40B4-BE49-F238E27FC236}">
                <a16:creationId xmlns:a16="http://schemas.microsoft.com/office/drawing/2014/main" id="{AA1E804B-6DF7-4A94-97F5-ECA6AF1A3A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6200" y="2096748"/>
            <a:ext cx="6664835" cy="1701296"/>
          </a:xfrm>
          <a:prstGeom prst="rect">
            <a:avLst/>
          </a:prstGeom>
        </p:spPr>
      </p:pic>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2E52D5F-7E48-4B7C-B483-0117695F0CC1}"/>
                  </a:ext>
                </a:extLst>
              </p:cNvPr>
              <p:cNvSpPr txBox="1"/>
              <p:nvPr/>
            </p:nvSpPr>
            <p:spPr>
              <a:xfrm>
                <a:off x="928956" y="2714229"/>
                <a:ext cx="1695963" cy="1938992"/>
              </a:xfrm>
              <a:prstGeom prst="rect">
                <a:avLst/>
              </a:prstGeom>
              <a:noFill/>
            </p:spPr>
            <p:txBody>
              <a:bodyPr wrap="square" rtlCol="0">
                <a:spAutoFit/>
              </a:bodyPr>
              <a:lstStyle/>
              <a:p>
                <a:pPr algn="ctr"/>
                <a:r>
                  <a:rPr lang="en-US" sz="2400" b="1" dirty="0"/>
                  <a:t>CSES flies over the EE </a:t>
                </a:r>
                <a14:m>
                  <m:oMath xmlns:m="http://schemas.openxmlformats.org/officeDocument/2006/math">
                    <m:r>
                      <a:rPr lang="en-US" sz="2400" b="1" i="1" smtClean="0">
                        <a:latin typeface="Cambria Math" panose="02040503050406030204" pitchFamily="18" charset="0"/>
                      </a:rPr>
                      <m:t>≈</m:t>
                    </m:r>
                  </m:oMath>
                </a14:m>
                <a:r>
                  <a:rPr lang="en-US" sz="2400" b="1" dirty="0"/>
                  <a:t>6 hours before the earthquake</a:t>
                </a:r>
              </a:p>
            </p:txBody>
          </p:sp>
        </mc:Choice>
        <mc:Fallback xmlns="">
          <p:sp>
            <p:nvSpPr>
              <p:cNvPr id="14" name="CasellaDiTesto 13">
                <a:extLst>
                  <a:ext uri="{FF2B5EF4-FFF2-40B4-BE49-F238E27FC236}">
                    <a16:creationId xmlns:a16="http://schemas.microsoft.com/office/drawing/2014/main" id="{02E52D5F-7E48-4B7C-B483-0117695F0CC1}"/>
                  </a:ext>
                </a:extLst>
              </p:cNvPr>
              <p:cNvSpPr txBox="1">
                <a:spLocks noRot="1" noChangeAspect="1" noMove="1" noResize="1" noEditPoints="1" noAdjustHandles="1" noChangeArrowheads="1" noChangeShapeType="1" noTextEdit="1"/>
              </p:cNvSpPr>
              <p:nvPr/>
            </p:nvSpPr>
            <p:spPr>
              <a:xfrm>
                <a:off x="928956" y="2714229"/>
                <a:ext cx="1695963" cy="1938992"/>
              </a:xfrm>
              <a:prstGeom prst="rect">
                <a:avLst/>
              </a:prstGeom>
              <a:blipFill>
                <a:blip r:embed="rId3"/>
                <a:stretch>
                  <a:fillRect l="-3943" t="-2516" r="-6810"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8B1AE011-1C7F-44AC-983B-2521A9B1DF0B}"/>
                  </a:ext>
                </a:extLst>
              </p:cNvPr>
              <p:cNvSpPr txBox="1"/>
              <p:nvPr/>
            </p:nvSpPr>
            <p:spPr>
              <a:xfrm>
                <a:off x="5286234" y="4157433"/>
                <a:ext cx="6569122" cy="1569660"/>
              </a:xfrm>
              <a:prstGeom prst="rect">
                <a:avLst/>
              </a:prstGeom>
              <a:noFill/>
              <a:ln w="38100">
                <a:solidFill>
                  <a:schemeClr val="accent1"/>
                </a:solidFill>
              </a:ln>
            </p:spPr>
            <p:txBody>
              <a:bodyPr wrap="square" rtlCol="0">
                <a:spAutoFit/>
              </a:bodyPr>
              <a:lstStyle/>
              <a:p>
                <a:pPr algn="just"/>
                <a:r>
                  <a:rPr lang="en-US" sz="3200" dirty="0"/>
                  <a:t>Anomalous signal with respect to the background is detected at </a:t>
                </a:r>
                <a14:m>
                  <m:oMath xmlns:m="http://schemas.openxmlformats.org/officeDocument/2006/math">
                    <m:r>
                      <a:rPr lang="en-US" sz="3200" b="0" i="1" smtClean="0">
                        <a:latin typeface="Cambria Math" panose="02040503050406030204" pitchFamily="18" charset="0"/>
                      </a:rPr>
                      <m:t>≈2</m:t>
                    </m:r>
                    <m:r>
                      <a:rPr lang="it-IT" sz="3200" b="0" i="1" smtClean="0">
                        <a:latin typeface="Cambria Math" panose="02040503050406030204" pitchFamily="18" charset="0"/>
                      </a:rPr>
                      <m:t>5</m:t>
                    </m:r>
                    <m:r>
                      <a:rPr lang="en-US" sz="3200" b="0" i="1" smtClean="0">
                        <a:latin typeface="Cambria Math" panose="02040503050406030204" pitchFamily="18" charset="0"/>
                      </a:rPr>
                      <m:t>0 </m:t>
                    </m:r>
                    <m:r>
                      <a:rPr lang="en-US" sz="3200" b="0" i="1" smtClean="0">
                        <a:latin typeface="Cambria Math" panose="02040503050406030204" pitchFamily="18" charset="0"/>
                      </a:rPr>
                      <m:t>𝐻𝑧</m:t>
                    </m:r>
                  </m:oMath>
                </a14:m>
                <a:r>
                  <a:rPr lang="en-US" sz="3200" dirty="0"/>
                  <a:t> along E</a:t>
                </a:r>
                <a:r>
                  <a:rPr lang="en-US" sz="3200" baseline="-25000" dirty="0"/>
                  <a:t>x</a:t>
                </a:r>
                <a:r>
                  <a:rPr lang="en-US" sz="3200" dirty="0"/>
                  <a:t> &amp; E</a:t>
                </a:r>
                <a:r>
                  <a:rPr lang="en-US" sz="3200" baseline="-25000" dirty="0"/>
                  <a:t>y</a:t>
                </a:r>
                <a:r>
                  <a:rPr lang="en-US" sz="3200" dirty="0"/>
                  <a:t> components (weak on E</a:t>
                </a:r>
                <a:r>
                  <a:rPr lang="en-US" sz="3200" baseline="-25000" dirty="0"/>
                  <a:t>z</a:t>
                </a:r>
                <a:r>
                  <a:rPr lang="en-US" sz="3200" dirty="0"/>
                  <a:t>)</a:t>
                </a:r>
              </a:p>
            </p:txBody>
          </p:sp>
        </mc:Choice>
        <mc:Fallback xmlns="">
          <p:sp>
            <p:nvSpPr>
              <p:cNvPr id="18" name="CasellaDiTesto 17">
                <a:extLst>
                  <a:ext uri="{FF2B5EF4-FFF2-40B4-BE49-F238E27FC236}">
                    <a16:creationId xmlns:a16="http://schemas.microsoft.com/office/drawing/2014/main" id="{8B1AE011-1C7F-44AC-983B-2521A9B1DF0B}"/>
                  </a:ext>
                </a:extLst>
              </p:cNvPr>
              <p:cNvSpPr txBox="1">
                <a:spLocks noRot="1" noChangeAspect="1" noMove="1" noResize="1" noEditPoints="1" noAdjustHandles="1" noChangeArrowheads="1" noChangeShapeType="1" noTextEdit="1"/>
              </p:cNvSpPr>
              <p:nvPr/>
            </p:nvSpPr>
            <p:spPr>
              <a:xfrm>
                <a:off x="5286234" y="4157433"/>
                <a:ext cx="6569122" cy="1569660"/>
              </a:xfrm>
              <a:prstGeom prst="rect">
                <a:avLst/>
              </a:prstGeom>
              <a:blipFill>
                <a:blip r:embed="rId4"/>
                <a:stretch>
                  <a:fillRect l="-2030" t="-3802" r="-2030" b="-10646"/>
                </a:stretch>
              </a:blipFill>
              <a:ln w="38100">
                <a:solidFill>
                  <a:schemeClr val="accent1"/>
                </a:solidFill>
              </a:ln>
            </p:spPr>
            <p:txBody>
              <a:bodyPr/>
              <a:lstStyle/>
              <a:p>
                <a:r>
                  <a:rPr lang="it-IT">
                    <a:noFill/>
                  </a:rPr>
                  <a:t> </a:t>
                </a:r>
              </a:p>
            </p:txBody>
          </p:sp>
        </mc:Fallback>
      </mc:AlternateContent>
      <p:pic>
        <p:nvPicPr>
          <p:cNvPr id="9" name="Immagine 8">
            <a:extLst>
              <a:ext uri="{FF2B5EF4-FFF2-40B4-BE49-F238E27FC236}">
                <a16:creationId xmlns:a16="http://schemas.microsoft.com/office/drawing/2014/main" id="{F0F4D9B4-5166-4334-8A16-7F2EEAD0EAAF}"/>
              </a:ext>
            </a:extLst>
          </p:cNvPr>
          <p:cNvPicPr>
            <a:picLocks noChangeAspect="1"/>
          </p:cNvPicPr>
          <p:nvPr/>
        </p:nvPicPr>
        <p:blipFill>
          <a:blip r:embed="rId5"/>
          <a:stretch>
            <a:fillRect/>
          </a:stretch>
        </p:blipFill>
        <p:spPr>
          <a:xfrm>
            <a:off x="2624920" y="1906310"/>
            <a:ext cx="2406555" cy="3970235"/>
          </a:xfrm>
          <a:prstGeom prst="rect">
            <a:avLst/>
          </a:prstGeom>
        </p:spPr>
      </p:pic>
      <p:sp>
        <p:nvSpPr>
          <p:cNvPr id="10" name="Segnaposto piè di pagina 11">
            <a:extLst>
              <a:ext uri="{FF2B5EF4-FFF2-40B4-BE49-F238E27FC236}">
                <a16:creationId xmlns:a16="http://schemas.microsoft.com/office/drawing/2014/main" id="{3CECE217-5450-52B9-D0F9-E4AF36624351}"/>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408922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09549-B005-4EB8-8D1A-36819B437960}"/>
              </a:ext>
            </a:extLst>
          </p:cNvPr>
          <p:cNvSpPr>
            <a:spLocks noGrp="1"/>
          </p:cNvSpPr>
          <p:nvPr>
            <p:ph type="title"/>
          </p:nvPr>
        </p:nvSpPr>
        <p:spPr/>
        <p:txBody>
          <a:bodyPr/>
          <a:lstStyle/>
          <a:p>
            <a:r>
              <a:rPr lang="it-IT" dirty="0"/>
              <a:t>Case event 1: August 14, 2021 Haiti</a:t>
            </a:r>
            <a:br>
              <a:rPr lang="it-IT" dirty="0"/>
            </a:br>
            <a:r>
              <a:rPr lang="it-IT" sz="3200" dirty="0"/>
              <a:t>OBSERVATIONS AROUND THE EARTHQUAKE EE - SCM</a:t>
            </a:r>
          </a:p>
        </p:txBody>
      </p:sp>
      <p:sp>
        <p:nvSpPr>
          <p:cNvPr id="4" name="Segnaposto numero diapositiva 3">
            <a:extLst>
              <a:ext uri="{FF2B5EF4-FFF2-40B4-BE49-F238E27FC236}">
                <a16:creationId xmlns:a16="http://schemas.microsoft.com/office/drawing/2014/main" id="{CAA155BE-F70D-4C60-A299-667049255175}"/>
              </a:ext>
            </a:extLst>
          </p:cNvPr>
          <p:cNvSpPr>
            <a:spLocks noGrp="1"/>
          </p:cNvSpPr>
          <p:nvPr>
            <p:ph type="sldNum" sz="quarter" idx="12"/>
          </p:nvPr>
        </p:nvSpPr>
        <p:spPr/>
        <p:txBody>
          <a:bodyPr/>
          <a:lstStyle/>
          <a:p>
            <a:fld id="{2AA857F7-92AE-46F6-A9D2-F2476DDD0E77}" type="slidenum">
              <a:rPr lang="it-IT" smtClean="0"/>
              <a:t>12</a:t>
            </a:fld>
            <a:endParaRPr lang="it-IT"/>
          </a:p>
        </p:txBody>
      </p:sp>
      <p:sp>
        <p:nvSpPr>
          <p:cNvPr id="18" name="CasellaDiTesto 17">
            <a:extLst>
              <a:ext uri="{FF2B5EF4-FFF2-40B4-BE49-F238E27FC236}">
                <a16:creationId xmlns:a16="http://schemas.microsoft.com/office/drawing/2014/main" id="{8B1AE011-1C7F-44AC-983B-2521A9B1DF0B}"/>
              </a:ext>
            </a:extLst>
          </p:cNvPr>
          <p:cNvSpPr txBox="1"/>
          <p:nvPr/>
        </p:nvSpPr>
        <p:spPr>
          <a:xfrm>
            <a:off x="1307998" y="4059747"/>
            <a:ext cx="10165521" cy="1077218"/>
          </a:xfrm>
          <a:prstGeom prst="rect">
            <a:avLst/>
          </a:prstGeom>
          <a:noFill/>
          <a:ln w="38100">
            <a:solidFill>
              <a:schemeClr val="accent1"/>
            </a:solidFill>
          </a:ln>
        </p:spPr>
        <p:txBody>
          <a:bodyPr wrap="square" rtlCol="0">
            <a:spAutoFit/>
          </a:bodyPr>
          <a:lstStyle/>
          <a:p>
            <a:pPr algn="just"/>
            <a:r>
              <a:rPr lang="en-US" sz="3200" dirty="0"/>
              <a:t>The anomalous signal is still present. This time it appears clearly on </a:t>
            </a:r>
            <a:r>
              <a:rPr lang="en-US" sz="3200" dirty="0" err="1"/>
              <a:t>B</a:t>
            </a:r>
            <a:r>
              <a:rPr lang="en-US" sz="3200" baseline="-25000" dirty="0" err="1"/>
              <a:t>z</a:t>
            </a:r>
            <a:r>
              <a:rPr lang="en-US" sz="3200" dirty="0"/>
              <a:t> and it’s weak along B</a:t>
            </a:r>
            <a:r>
              <a:rPr lang="en-US" sz="3200" baseline="-25000" dirty="0"/>
              <a:t>x</a:t>
            </a:r>
            <a:r>
              <a:rPr lang="en-US" sz="3200" dirty="0"/>
              <a:t> &amp; B</a:t>
            </a:r>
            <a:r>
              <a:rPr lang="en-US" sz="3200" baseline="-25000" dirty="0"/>
              <a:t>y</a:t>
            </a:r>
            <a:r>
              <a:rPr lang="en-US" sz="3200" dirty="0"/>
              <a:t> components.</a:t>
            </a:r>
          </a:p>
        </p:txBody>
      </p:sp>
      <p:pic>
        <p:nvPicPr>
          <p:cNvPr id="5" name="Immagine 4">
            <a:extLst>
              <a:ext uri="{FF2B5EF4-FFF2-40B4-BE49-F238E27FC236}">
                <a16:creationId xmlns:a16="http://schemas.microsoft.com/office/drawing/2014/main" id="{5FDBAE96-AB05-4B67-832F-2F4E79EFD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98" y="1865991"/>
            <a:ext cx="2730240" cy="2046900"/>
          </a:xfrm>
          <a:prstGeom prst="rect">
            <a:avLst/>
          </a:prstGeom>
        </p:spPr>
      </p:pic>
      <p:pic>
        <p:nvPicPr>
          <p:cNvPr id="7" name="Immagine 6">
            <a:extLst>
              <a:ext uri="{FF2B5EF4-FFF2-40B4-BE49-F238E27FC236}">
                <a16:creationId xmlns:a16="http://schemas.microsoft.com/office/drawing/2014/main" id="{073AB4CC-8103-4B62-BF9D-8EDAE323A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028" y="1865992"/>
            <a:ext cx="2730240" cy="2046900"/>
          </a:xfrm>
          <a:prstGeom prst="rect">
            <a:avLst/>
          </a:prstGeom>
        </p:spPr>
      </p:pic>
      <p:pic>
        <p:nvPicPr>
          <p:cNvPr id="10" name="Immagine 9">
            <a:extLst>
              <a:ext uri="{FF2B5EF4-FFF2-40B4-BE49-F238E27FC236}">
                <a16:creationId xmlns:a16="http://schemas.microsoft.com/office/drawing/2014/main" id="{3D6F6D3B-D777-4EC1-A406-9FC5B6E9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058" y="1884216"/>
            <a:ext cx="2730240" cy="2046900"/>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6F22B98-F041-4B62-8ED8-FEDA713C1BDB}"/>
                  </a:ext>
                </a:extLst>
              </p:cNvPr>
              <p:cNvSpPr txBox="1"/>
              <p:nvPr/>
            </p:nvSpPr>
            <p:spPr>
              <a:xfrm>
                <a:off x="3348399" y="5476770"/>
                <a:ext cx="4488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m:t>
                      </m:r>
                    </m:oMath>
                  </m:oMathPara>
                </a14:m>
                <a:endParaRPr lang="it-IT" sz="3200" dirty="0"/>
              </a:p>
            </p:txBody>
          </p:sp>
        </mc:Choice>
        <mc:Fallback xmlns="">
          <p:sp>
            <p:nvSpPr>
              <p:cNvPr id="12" name="CasellaDiTesto 11">
                <a:extLst>
                  <a:ext uri="{FF2B5EF4-FFF2-40B4-BE49-F238E27FC236}">
                    <a16:creationId xmlns:a16="http://schemas.microsoft.com/office/drawing/2014/main" id="{36F22B98-F041-4B62-8ED8-FEDA713C1BDB}"/>
                  </a:ext>
                </a:extLst>
              </p:cNvPr>
              <p:cNvSpPr txBox="1">
                <a:spLocks noRot="1" noChangeAspect="1" noMove="1" noResize="1" noEditPoints="1" noAdjustHandles="1" noChangeArrowheads="1" noChangeShapeType="1" noTextEdit="1"/>
              </p:cNvSpPr>
              <p:nvPr/>
            </p:nvSpPr>
            <p:spPr>
              <a:xfrm>
                <a:off x="3348399" y="5476770"/>
                <a:ext cx="448841"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60C0F102-5498-4043-B9AA-026442B002B0}"/>
                  </a:ext>
                </a:extLst>
              </p:cNvPr>
              <p:cNvSpPr txBox="1"/>
              <p:nvPr/>
            </p:nvSpPr>
            <p:spPr>
              <a:xfrm>
                <a:off x="4008040" y="5446825"/>
                <a:ext cx="1239314" cy="552331"/>
              </a:xfrm>
              <a:prstGeom prst="rect">
                <a:avLst/>
              </a:prstGeom>
              <a:noFill/>
            </p:spPr>
            <p:txBody>
              <a:bodyPr wrap="none" lIns="0" tIns="0" rIns="0" bIns="0" rtlCol="0">
                <a:spAutoFit/>
              </a:bodyPr>
              <a:lstStyle/>
              <a:p>
                <a14:m>
                  <m:oMath xmlns:m="http://schemas.openxmlformats.org/officeDocument/2006/math">
                    <m:acc>
                      <m:accPr>
                        <m:chr m:val="⃗"/>
                        <m:ctrlPr>
                          <a:rPr lang="it-IT" sz="3200" b="0" i="1" smtClean="0">
                            <a:latin typeface="Cambria Math" panose="02040503050406030204" pitchFamily="18" charset="0"/>
                          </a:rPr>
                        </m:ctrlPr>
                      </m:accPr>
                      <m:e>
                        <m:r>
                          <a:rPr lang="it-IT" sz="3200" b="0" i="1" smtClean="0">
                            <a:latin typeface="Cambria Math" panose="02040503050406030204" pitchFamily="18" charset="0"/>
                          </a:rPr>
                          <m:t>𝐸</m:t>
                        </m:r>
                      </m:e>
                    </m:acc>
                    <m:r>
                      <a:rPr lang="it-IT" sz="3200" b="0" i="1" smtClean="0">
                        <a:latin typeface="Cambria Math" panose="02040503050406030204" pitchFamily="18" charset="0"/>
                      </a:rPr>
                      <m:t>⊥</m:t>
                    </m:r>
                    <m:acc>
                      <m:accPr>
                        <m:chr m:val="⃗"/>
                        <m:ctrlPr>
                          <a:rPr lang="it-IT" sz="3200" b="0" i="1" smtClean="0">
                            <a:latin typeface="Cambria Math" panose="02040503050406030204" pitchFamily="18" charset="0"/>
                          </a:rPr>
                        </m:ctrlPr>
                      </m:accPr>
                      <m:e>
                        <m:r>
                          <a:rPr lang="it-IT" sz="3200" b="0" i="1" smtClean="0">
                            <a:latin typeface="Cambria Math" panose="02040503050406030204" pitchFamily="18" charset="0"/>
                          </a:rPr>
                          <m:t>𝐵</m:t>
                        </m:r>
                      </m:e>
                    </m:acc>
                  </m:oMath>
                </a14:m>
                <a:r>
                  <a:rPr lang="it-IT" sz="3200" dirty="0"/>
                  <a:t>  </a:t>
                </a:r>
              </a:p>
            </p:txBody>
          </p:sp>
        </mc:Choice>
        <mc:Fallback xmlns="">
          <p:sp>
            <p:nvSpPr>
              <p:cNvPr id="16" name="CasellaDiTesto 15">
                <a:extLst>
                  <a:ext uri="{FF2B5EF4-FFF2-40B4-BE49-F238E27FC236}">
                    <a16:creationId xmlns:a16="http://schemas.microsoft.com/office/drawing/2014/main" id="{60C0F102-5498-4043-B9AA-026442B002B0}"/>
                  </a:ext>
                </a:extLst>
              </p:cNvPr>
              <p:cNvSpPr txBox="1">
                <a:spLocks noRot="1" noChangeAspect="1" noMove="1" noResize="1" noEditPoints="1" noAdjustHandles="1" noChangeArrowheads="1" noChangeShapeType="1" noTextEdit="1"/>
              </p:cNvSpPr>
              <p:nvPr/>
            </p:nvSpPr>
            <p:spPr>
              <a:xfrm>
                <a:off x="4008040" y="5446825"/>
                <a:ext cx="1239314" cy="552331"/>
              </a:xfrm>
              <a:prstGeom prst="rect">
                <a:avLst/>
              </a:prstGeom>
              <a:blipFill>
                <a:blip r:embed="rId7"/>
                <a:stretch>
                  <a:fillRect/>
                </a:stretch>
              </a:blipFill>
            </p:spPr>
            <p:txBody>
              <a:bodyPr/>
              <a:lstStyle/>
              <a:p>
                <a:r>
                  <a:rPr lang="en-US">
                    <a:noFill/>
                  </a:rPr>
                  <a:t> </a:t>
                </a:r>
              </a:p>
            </p:txBody>
          </p:sp>
        </mc:Fallback>
      </mc:AlternateContent>
      <p:sp>
        <p:nvSpPr>
          <p:cNvPr id="17" name="CasellaDiTesto 16">
            <a:extLst>
              <a:ext uri="{FF2B5EF4-FFF2-40B4-BE49-F238E27FC236}">
                <a16:creationId xmlns:a16="http://schemas.microsoft.com/office/drawing/2014/main" id="{CE05FD56-769E-4794-BEB1-EAEBC8CB5779}"/>
              </a:ext>
            </a:extLst>
          </p:cNvPr>
          <p:cNvSpPr txBox="1"/>
          <p:nvPr/>
        </p:nvSpPr>
        <p:spPr>
          <a:xfrm>
            <a:off x="5420584" y="5414381"/>
            <a:ext cx="2943367" cy="584775"/>
          </a:xfrm>
          <a:prstGeom prst="rect">
            <a:avLst/>
          </a:prstGeom>
          <a:noFill/>
        </p:spPr>
        <p:txBody>
          <a:bodyPr wrap="square" rtlCol="0">
            <a:spAutoFit/>
          </a:bodyPr>
          <a:lstStyle/>
          <a:p>
            <a:r>
              <a:rPr lang="en-US" sz="3200" dirty="0">
                <a:solidFill>
                  <a:srgbClr val="FF0000"/>
                </a:solidFill>
              </a:rPr>
              <a:t>It’s an EM wave!</a:t>
            </a:r>
          </a:p>
        </p:txBody>
      </p:sp>
      <p:sp>
        <p:nvSpPr>
          <p:cNvPr id="19" name="Ovale 18">
            <a:extLst>
              <a:ext uri="{FF2B5EF4-FFF2-40B4-BE49-F238E27FC236}">
                <a16:creationId xmlns:a16="http://schemas.microsoft.com/office/drawing/2014/main" id="{C152D867-78FA-4CE2-841C-BC1944F55367}"/>
              </a:ext>
            </a:extLst>
          </p:cNvPr>
          <p:cNvSpPr/>
          <p:nvPr/>
        </p:nvSpPr>
        <p:spPr>
          <a:xfrm>
            <a:off x="2779594" y="2091825"/>
            <a:ext cx="350292" cy="1464860"/>
          </a:xfrm>
          <a:prstGeom prst="ellipse">
            <a:avLst/>
          </a:prstGeom>
          <a:noFill/>
          <a:ln w="28575">
            <a:solidFill>
              <a:srgbClr val="FF4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4AE9AEE2-8407-4378-B01B-76C3CD572AB8}"/>
              </a:ext>
            </a:extLst>
          </p:cNvPr>
          <p:cNvSpPr/>
          <p:nvPr/>
        </p:nvSpPr>
        <p:spPr>
          <a:xfrm>
            <a:off x="5666096" y="2099200"/>
            <a:ext cx="350292" cy="1464860"/>
          </a:xfrm>
          <a:prstGeom prst="ellipse">
            <a:avLst/>
          </a:prstGeom>
          <a:noFill/>
          <a:ln w="28575">
            <a:solidFill>
              <a:srgbClr val="FF4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15913CC2-81C9-4B26-88DB-D9316F0B41F2}"/>
              </a:ext>
            </a:extLst>
          </p:cNvPr>
          <p:cNvSpPr/>
          <p:nvPr/>
        </p:nvSpPr>
        <p:spPr>
          <a:xfrm>
            <a:off x="8518478" y="2157011"/>
            <a:ext cx="350292" cy="1464860"/>
          </a:xfrm>
          <a:prstGeom prst="ellipse">
            <a:avLst/>
          </a:prstGeom>
          <a:noFill/>
          <a:ln w="28575">
            <a:solidFill>
              <a:srgbClr val="FF4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egnaposto piè di pagina 11">
            <a:extLst>
              <a:ext uri="{FF2B5EF4-FFF2-40B4-BE49-F238E27FC236}">
                <a16:creationId xmlns:a16="http://schemas.microsoft.com/office/drawing/2014/main" id="{669DE51E-B962-EF65-B9C7-90298C139E79}"/>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129181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09549-B005-4EB8-8D1A-36819B437960}"/>
              </a:ext>
            </a:extLst>
          </p:cNvPr>
          <p:cNvSpPr>
            <a:spLocks noGrp="1"/>
          </p:cNvSpPr>
          <p:nvPr>
            <p:ph type="title"/>
          </p:nvPr>
        </p:nvSpPr>
        <p:spPr/>
        <p:txBody>
          <a:bodyPr/>
          <a:lstStyle/>
          <a:p>
            <a:r>
              <a:rPr lang="en-US" dirty="0"/>
              <a:t>Case event 2: September 27, 2021 Crete</a:t>
            </a:r>
          </a:p>
        </p:txBody>
      </p:sp>
      <p:pic>
        <p:nvPicPr>
          <p:cNvPr id="6" name="Segnaposto contenuto 5">
            <a:extLst>
              <a:ext uri="{FF2B5EF4-FFF2-40B4-BE49-F238E27FC236}">
                <a16:creationId xmlns:a16="http://schemas.microsoft.com/office/drawing/2014/main" id="{20D071F3-4A04-4ADF-BB4E-1BA31B7C6B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30437" y="2439261"/>
            <a:ext cx="6382110" cy="1665041"/>
          </a:xfrm>
        </p:spPr>
      </p:pic>
      <p:sp>
        <p:nvSpPr>
          <p:cNvPr id="4" name="Segnaposto numero diapositiva 3">
            <a:extLst>
              <a:ext uri="{FF2B5EF4-FFF2-40B4-BE49-F238E27FC236}">
                <a16:creationId xmlns:a16="http://schemas.microsoft.com/office/drawing/2014/main" id="{CAA155BE-F70D-4C60-A299-667049255175}"/>
              </a:ext>
            </a:extLst>
          </p:cNvPr>
          <p:cNvSpPr>
            <a:spLocks noGrp="1"/>
          </p:cNvSpPr>
          <p:nvPr>
            <p:ph type="sldNum" sz="quarter" idx="12"/>
          </p:nvPr>
        </p:nvSpPr>
        <p:spPr/>
        <p:txBody>
          <a:bodyPr/>
          <a:lstStyle/>
          <a:p>
            <a:fld id="{2AA857F7-92AE-46F6-A9D2-F2476DDD0E77}" type="slidenum">
              <a:rPr lang="it-IT" smtClean="0"/>
              <a:t>13</a:t>
            </a:fld>
            <a:endParaRPr lang="it-IT"/>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191869A-1210-419E-9809-775401DBA667}"/>
                  </a:ext>
                </a:extLst>
              </p:cNvPr>
              <p:cNvSpPr txBox="1"/>
              <p:nvPr/>
            </p:nvSpPr>
            <p:spPr>
              <a:xfrm>
                <a:off x="1213806" y="1864991"/>
                <a:ext cx="10058400" cy="400110"/>
              </a:xfrm>
              <a:prstGeom prst="rect">
                <a:avLst/>
              </a:prstGeom>
              <a:noFill/>
            </p:spPr>
            <p:txBody>
              <a:bodyPr wrap="square" rtlCol="0">
                <a:spAutoFit/>
              </a:bodyPr>
              <a:lstStyle/>
              <a:p>
                <a:pPr algn="ctr">
                  <a:tabLst>
                    <a:tab pos="7445375" algn="l"/>
                  </a:tabLst>
                </a:pPr>
                <a14:m>
                  <m:oMath xmlns:m="http://schemas.openxmlformats.org/officeDocument/2006/math">
                    <m:r>
                      <a:rPr lang="it-IT" sz="2000" b="0" i="1" smtClean="0">
                        <a:latin typeface="Cambria Math" panose="02040503050406030204" pitchFamily="18" charset="0"/>
                      </a:rPr>
                      <m:t>⋄</m:t>
                    </m:r>
                  </m:oMath>
                </a14:m>
                <a:r>
                  <a:rPr lang="en-US" sz="2000" dirty="0"/>
                  <a:t>Magnitude: </a:t>
                </a:r>
                <a14:m>
                  <m:oMath xmlns:m="http://schemas.openxmlformats.org/officeDocument/2006/math">
                    <m:r>
                      <a:rPr lang="en-US" sz="2000" i="1">
                        <a:latin typeface="Cambria Math" panose="02040503050406030204" pitchFamily="18" charset="0"/>
                      </a:rPr>
                      <m:t>6</m:t>
                    </m:r>
                    <m:r>
                      <a:rPr lang="it-IT" sz="2000" b="0" i="1" smtClean="0">
                        <a:latin typeface="Cambria Math" panose="02040503050406030204" pitchFamily="18" charset="0"/>
                      </a:rPr>
                      <m:t>.0</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𝑊</m:t>
                        </m:r>
                      </m:sub>
                    </m:sSub>
                  </m:oMath>
                </a14:m>
                <a:r>
                  <a:rPr lang="en-US" sz="2000" dirty="0"/>
                  <a:t>    </a:t>
                </a:r>
                <a14:m>
                  <m:oMath xmlns:m="http://schemas.openxmlformats.org/officeDocument/2006/math">
                    <m:r>
                      <a:rPr lang="it-IT" sz="2000" i="1">
                        <a:latin typeface="Cambria Math" panose="02040503050406030204" pitchFamily="18" charset="0"/>
                      </a:rPr>
                      <m:t>⋄</m:t>
                    </m:r>
                  </m:oMath>
                </a14:m>
                <a:r>
                  <a:rPr lang="en-US" sz="2000" dirty="0"/>
                  <a:t> Latitude: </a:t>
                </a:r>
                <a14:m>
                  <m:oMath xmlns:m="http://schemas.openxmlformats.org/officeDocument/2006/math">
                    <m:r>
                      <a:rPr lang="en-US" sz="2000" i="1">
                        <a:latin typeface="Cambria Math" panose="02040503050406030204" pitchFamily="18" charset="0"/>
                      </a:rPr>
                      <m:t>3</m:t>
                    </m:r>
                    <m:r>
                      <a:rPr lang="it-IT" sz="2000" b="0" i="1" smtClean="0">
                        <a:latin typeface="Cambria Math" panose="02040503050406030204" pitchFamily="18" charset="0"/>
                      </a:rPr>
                      <m:t>5</m:t>
                    </m:r>
                    <m:r>
                      <a:rPr lang="en-US" sz="2000" b="0" i="1" smtClean="0">
                        <a:latin typeface="Cambria Math" panose="02040503050406030204" pitchFamily="18" charset="0"/>
                      </a:rPr>
                      <m:t>.</m:t>
                    </m:r>
                    <m:r>
                      <a:rPr lang="it-IT" sz="2000" b="0" i="1" smtClean="0">
                        <a:latin typeface="Cambria Math" panose="02040503050406030204" pitchFamily="18" charset="0"/>
                      </a:rPr>
                      <m:t>252</m:t>
                    </m:r>
                    <m:r>
                      <a:rPr lang="en-US" sz="2000" b="0" i="1" smtClean="0">
                        <a:latin typeface="Cambria Math" panose="02040503050406030204" pitchFamily="18" charset="0"/>
                      </a:rPr>
                      <m:t>°</m:t>
                    </m:r>
                    <m:r>
                      <a:rPr lang="en-US" sz="2000" b="0" i="1" smtClean="0">
                        <a:latin typeface="Cambria Math" panose="02040503050406030204" pitchFamily="18" charset="0"/>
                      </a:rPr>
                      <m:t>𝑁</m:t>
                    </m:r>
                  </m:oMath>
                </a14:m>
                <a:r>
                  <a:rPr lang="en-US" sz="2000" dirty="0"/>
                  <a:t>    </a:t>
                </a:r>
                <a14:m>
                  <m:oMath xmlns:m="http://schemas.openxmlformats.org/officeDocument/2006/math">
                    <m:r>
                      <a:rPr lang="it-IT" sz="2000" i="1">
                        <a:latin typeface="Cambria Math" panose="02040503050406030204" pitchFamily="18" charset="0"/>
                      </a:rPr>
                      <m:t>⋄</m:t>
                    </m:r>
                  </m:oMath>
                </a14:m>
                <a:r>
                  <a:rPr lang="en-US" sz="2000" dirty="0"/>
                  <a:t> Longitude: 25.260°E</a:t>
                </a:r>
              </a:p>
            </p:txBody>
          </p:sp>
        </mc:Choice>
        <mc:Fallback xmlns="">
          <p:sp>
            <p:nvSpPr>
              <p:cNvPr id="9" name="CasellaDiTesto 8">
                <a:extLst>
                  <a:ext uri="{FF2B5EF4-FFF2-40B4-BE49-F238E27FC236}">
                    <a16:creationId xmlns:a16="http://schemas.microsoft.com/office/drawing/2014/main" id="{A191869A-1210-419E-9809-775401DBA667}"/>
                  </a:ext>
                </a:extLst>
              </p:cNvPr>
              <p:cNvSpPr txBox="1">
                <a:spLocks noRot="1" noChangeAspect="1" noMove="1" noResize="1" noEditPoints="1" noAdjustHandles="1" noChangeArrowheads="1" noChangeShapeType="1" noTextEdit="1"/>
              </p:cNvSpPr>
              <p:nvPr/>
            </p:nvSpPr>
            <p:spPr>
              <a:xfrm>
                <a:off x="1213806" y="1864991"/>
                <a:ext cx="10058400" cy="400110"/>
              </a:xfrm>
              <a:prstGeom prst="rect">
                <a:avLst/>
              </a:prstGeom>
              <a:blipFill>
                <a:blip r:embed="rId3"/>
                <a:stretch>
                  <a:fillRect t="-9091" b="-25758"/>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2885E375-84B3-4B2E-8BD2-9A5051A8A0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3806" y="4455774"/>
            <a:ext cx="6415088" cy="1639848"/>
          </a:xfrm>
          <a:prstGeom prst="rect">
            <a:avLst/>
          </a:prstGeom>
        </p:spPr>
      </p:pic>
      <p:pic>
        <p:nvPicPr>
          <p:cNvPr id="11" name="Immagine 10">
            <a:extLst>
              <a:ext uri="{FF2B5EF4-FFF2-40B4-BE49-F238E27FC236}">
                <a16:creationId xmlns:a16="http://schemas.microsoft.com/office/drawing/2014/main" id="{0A251524-CDE5-43DF-97EC-795D0F8DA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8" y="4104302"/>
            <a:ext cx="2535022" cy="2062336"/>
          </a:xfrm>
          <a:prstGeom prst="rect">
            <a:avLst/>
          </a:prstGeom>
        </p:spPr>
      </p:pic>
      <p:sp>
        <p:nvSpPr>
          <p:cNvPr id="14" name="CasellaDiTesto 13">
            <a:extLst>
              <a:ext uri="{FF2B5EF4-FFF2-40B4-BE49-F238E27FC236}">
                <a16:creationId xmlns:a16="http://schemas.microsoft.com/office/drawing/2014/main" id="{24C8962A-D57C-4E58-BD56-E5D6AE399912}"/>
              </a:ext>
            </a:extLst>
          </p:cNvPr>
          <p:cNvSpPr txBox="1"/>
          <p:nvPr/>
        </p:nvSpPr>
        <p:spPr>
          <a:xfrm>
            <a:off x="7628894" y="2392732"/>
            <a:ext cx="3916545"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t>No evidence </a:t>
            </a:r>
            <a:r>
              <a:rPr lang="en-US" sz="2000" dirty="0"/>
              <a:t>of signals emerging clearly from the background.</a:t>
            </a:r>
          </a:p>
          <a:p>
            <a:pPr marL="285750" indent="-285750" algn="just">
              <a:buFont typeface="Arial" panose="020B0604020202020204" pitchFamily="34" charset="0"/>
              <a:buChar char="•"/>
            </a:pPr>
            <a:r>
              <a:rPr lang="en-US" sz="2000" b="1" dirty="0"/>
              <a:t>External forcing is dominant</a:t>
            </a:r>
            <a:r>
              <a:rPr lang="en-US" sz="2000" dirty="0"/>
              <a:t>, in fact this day is categorized as </a:t>
            </a:r>
            <a:r>
              <a:rPr lang="en-US" sz="2000" b="1" dirty="0"/>
              <a:t>STORM</a:t>
            </a:r>
            <a:r>
              <a:rPr lang="en-US" sz="2000" dirty="0"/>
              <a:t>. </a:t>
            </a:r>
          </a:p>
        </p:txBody>
      </p:sp>
      <p:sp>
        <p:nvSpPr>
          <p:cNvPr id="12" name="Segnaposto piè di pagina 11">
            <a:extLst>
              <a:ext uri="{FF2B5EF4-FFF2-40B4-BE49-F238E27FC236}">
                <a16:creationId xmlns:a16="http://schemas.microsoft.com/office/drawing/2014/main" id="{78568712-B903-7A5C-20E5-F37FBD6D988E}"/>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217945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E8716-42BF-4E57-8171-28220C243D97}"/>
              </a:ext>
            </a:extLst>
          </p:cNvPr>
          <p:cNvSpPr>
            <a:spLocks noGrp="1"/>
          </p:cNvSpPr>
          <p:nvPr>
            <p:ph type="title"/>
          </p:nvPr>
        </p:nvSpPr>
        <p:spPr/>
        <p:txBody>
          <a:bodyPr/>
          <a:lstStyle/>
          <a:p>
            <a:r>
              <a:rPr lang="en-US" dirty="0"/>
              <a:t>Conclusions</a:t>
            </a:r>
          </a:p>
        </p:txBody>
      </p:sp>
      <p:sp>
        <p:nvSpPr>
          <p:cNvPr id="4" name="Segnaposto numero diapositiva 3">
            <a:extLst>
              <a:ext uri="{FF2B5EF4-FFF2-40B4-BE49-F238E27FC236}">
                <a16:creationId xmlns:a16="http://schemas.microsoft.com/office/drawing/2014/main" id="{CF5DFFFC-195A-4D55-8CAE-A3EAD455EAEC}"/>
              </a:ext>
            </a:extLst>
          </p:cNvPr>
          <p:cNvSpPr>
            <a:spLocks noGrp="1"/>
          </p:cNvSpPr>
          <p:nvPr>
            <p:ph type="sldNum" sz="quarter" idx="12"/>
          </p:nvPr>
        </p:nvSpPr>
        <p:spPr/>
        <p:txBody>
          <a:bodyPr/>
          <a:lstStyle/>
          <a:p>
            <a:fld id="{2AA857F7-92AE-46F6-A9D2-F2476DDD0E77}" type="slidenum">
              <a:rPr lang="it-IT" smtClean="0"/>
              <a:t>14</a:t>
            </a:fld>
            <a:endParaRPr lang="it-IT"/>
          </a:p>
        </p:txBody>
      </p:sp>
      <p:sp>
        <p:nvSpPr>
          <p:cNvPr id="5" name="CasellaDiTesto 4">
            <a:extLst>
              <a:ext uri="{FF2B5EF4-FFF2-40B4-BE49-F238E27FC236}">
                <a16:creationId xmlns:a16="http://schemas.microsoft.com/office/drawing/2014/main" id="{12E49C8A-99BA-4CD7-9F45-87A90498D551}"/>
              </a:ext>
            </a:extLst>
          </p:cNvPr>
          <p:cNvSpPr txBox="1"/>
          <p:nvPr/>
        </p:nvSpPr>
        <p:spPr>
          <a:xfrm>
            <a:off x="1097280" y="1737360"/>
            <a:ext cx="10371388" cy="3477875"/>
          </a:xfrm>
          <a:prstGeom prst="rect">
            <a:avLst/>
          </a:prstGeom>
          <a:noFill/>
        </p:spPr>
        <p:txBody>
          <a:bodyPr wrap="square" rtlCol="0">
            <a:spAutoFit/>
          </a:bodyPr>
          <a:lstStyle/>
          <a:p>
            <a:pPr algn="just"/>
            <a:r>
              <a:rPr lang="en-US" sz="2000" dirty="0"/>
              <a:t>The algorithm presented here represents a very efficient technique to discriminate a signal detected from satellite observations from the background and external sources signals.</a:t>
            </a:r>
          </a:p>
          <a:p>
            <a:pPr algn="just"/>
            <a:endParaRPr lang="en-US" sz="2000" dirty="0"/>
          </a:p>
          <a:p>
            <a:pPr marL="285750" indent="-285750" algn="just">
              <a:buFont typeface="Arial" panose="020B0604020202020204" pitchFamily="34" charset="0"/>
              <a:buChar char="•"/>
            </a:pPr>
            <a:r>
              <a:rPr lang="en-US" sz="2000" dirty="0"/>
              <a:t>The background spectra obtained:</a:t>
            </a:r>
          </a:p>
          <a:p>
            <a:pPr marL="742950" lvl="1" indent="-285750" algn="just">
              <a:buFont typeface="Courier New" panose="02070309020205020404" pitchFamily="49" charset="0"/>
              <a:buChar char="o"/>
            </a:pPr>
            <a:r>
              <a:rPr lang="en-US" sz="2000" b="1" dirty="0"/>
              <a:t>includes only EM observation geographically close to the earthquake </a:t>
            </a:r>
            <a:r>
              <a:rPr lang="en-US" sz="2000" dirty="0"/>
              <a:t>(avoiding possible local effects far from the region of interest that can contaminate the spectrum);</a:t>
            </a:r>
          </a:p>
          <a:p>
            <a:pPr marL="742950" lvl="1" indent="-285750" algn="just">
              <a:buFont typeface="Courier New" panose="02070309020205020404" pitchFamily="49" charset="0"/>
              <a:buChar char="o"/>
            </a:pPr>
            <a:r>
              <a:rPr lang="en-US" sz="2000" b="1" dirty="0"/>
              <a:t>exclude outliers </a:t>
            </a:r>
            <a:r>
              <a:rPr lang="en-US" sz="2000" dirty="0"/>
              <a:t>due to possible extreme events occurred before the earthquake to be analyzed (the threshold equal to 5σ should exclude possible false positives and ensures an anomaly selection as strong as possible)</a:t>
            </a:r>
          </a:p>
          <a:p>
            <a:pPr marL="285750" indent="-285750" algn="just">
              <a:buFont typeface="Arial" panose="020B0604020202020204" pitchFamily="34" charset="0"/>
              <a:buChar char="•"/>
            </a:pPr>
            <a:r>
              <a:rPr lang="en-US" sz="2000" dirty="0"/>
              <a:t>FIF technique represent at the moment the state of the art for non-linear and non-stationary signal analysis.</a:t>
            </a:r>
          </a:p>
        </p:txBody>
      </p:sp>
      <p:sp>
        <p:nvSpPr>
          <p:cNvPr id="7" name="Segnaposto piè di pagina 11">
            <a:extLst>
              <a:ext uri="{FF2B5EF4-FFF2-40B4-BE49-F238E27FC236}">
                <a16:creationId xmlns:a16="http://schemas.microsoft.com/office/drawing/2014/main" id="{207CB6D6-36EA-8D92-39A8-3C930631FBC4}"/>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301070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E8716-42BF-4E57-8171-28220C243D97}"/>
              </a:ext>
            </a:extLst>
          </p:cNvPr>
          <p:cNvSpPr>
            <a:spLocks noGrp="1"/>
          </p:cNvSpPr>
          <p:nvPr>
            <p:ph type="title"/>
          </p:nvPr>
        </p:nvSpPr>
        <p:spPr/>
        <p:txBody>
          <a:bodyPr/>
          <a:lstStyle/>
          <a:p>
            <a:r>
              <a:rPr lang="en-US" dirty="0"/>
              <a:t>Conclusions</a:t>
            </a:r>
          </a:p>
        </p:txBody>
      </p:sp>
      <p:sp>
        <p:nvSpPr>
          <p:cNvPr id="4" name="Segnaposto numero diapositiva 3">
            <a:extLst>
              <a:ext uri="{FF2B5EF4-FFF2-40B4-BE49-F238E27FC236}">
                <a16:creationId xmlns:a16="http://schemas.microsoft.com/office/drawing/2014/main" id="{CF5DFFFC-195A-4D55-8CAE-A3EAD455EAEC}"/>
              </a:ext>
            </a:extLst>
          </p:cNvPr>
          <p:cNvSpPr>
            <a:spLocks noGrp="1"/>
          </p:cNvSpPr>
          <p:nvPr>
            <p:ph type="sldNum" sz="quarter" idx="12"/>
          </p:nvPr>
        </p:nvSpPr>
        <p:spPr/>
        <p:txBody>
          <a:bodyPr/>
          <a:lstStyle/>
          <a:p>
            <a:fld id="{2AA857F7-92AE-46F6-A9D2-F2476DDD0E77}" type="slidenum">
              <a:rPr lang="it-IT" smtClean="0"/>
              <a:t>15</a:t>
            </a:fld>
            <a:endParaRPr lang="it-IT"/>
          </a:p>
        </p:txBody>
      </p:sp>
      <p:graphicFrame>
        <p:nvGraphicFramePr>
          <p:cNvPr id="7" name="Tabella 7">
            <a:extLst>
              <a:ext uri="{FF2B5EF4-FFF2-40B4-BE49-F238E27FC236}">
                <a16:creationId xmlns:a16="http://schemas.microsoft.com/office/drawing/2014/main" id="{70DB303D-1230-4AB9-8D1C-78B79885235B}"/>
              </a:ext>
            </a:extLst>
          </p:cNvPr>
          <p:cNvGraphicFramePr>
            <a:graphicFrameLocks noGrp="1"/>
          </p:cNvGraphicFramePr>
          <p:nvPr>
            <p:extLst>
              <p:ext uri="{D42A27DB-BD31-4B8C-83A1-F6EECF244321}">
                <p14:modId xmlns:p14="http://schemas.microsoft.com/office/powerpoint/2010/main" val="2497438976"/>
              </p:ext>
            </p:extLst>
          </p:nvPr>
        </p:nvGraphicFramePr>
        <p:xfrm>
          <a:off x="1192814" y="1804663"/>
          <a:ext cx="9916464" cy="3296920"/>
        </p:xfrm>
        <a:graphic>
          <a:graphicData uri="http://schemas.openxmlformats.org/drawingml/2006/table">
            <a:tbl>
              <a:tblPr firstRow="1" bandRow="1">
                <a:tableStyleId>{5C22544A-7EE6-4342-B048-85BDC9FD1C3A}</a:tableStyleId>
              </a:tblPr>
              <a:tblGrid>
                <a:gridCol w="4958232">
                  <a:extLst>
                    <a:ext uri="{9D8B030D-6E8A-4147-A177-3AD203B41FA5}">
                      <a16:colId xmlns:a16="http://schemas.microsoft.com/office/drawing/2014/main" val="3627921764"/>
                    </a:ext>
                  </a:extLst>
                </a:gridCol>
                <a:gridCol w="4958232">
                  <a:extLst>
                    <a:ext uri="{9D8B030D-6E8A-4147-A177-3AD203B41FA5}">
                      <a16:colId xmlns:a16="http://schemas.microsoft.com/office/drawing/2014/main" val="3148458661"/>
                    </a:ext>
                  </a:extLst>
                </a:gridCol>
              </a:tblGrid>
              <a:tr h="370840">
                <a:tc>
                  <a:txBody>
                    <a:bodyPr/>
                    <a:lstStyle/>
                    <a:p>
                      <a:r>
                        <a:rPr lang="it-IT" dirty="0"/>
                        <a:t>CASE EVENT 1 </a:t>
                      </a:r>
                    </a:p>
                  </a:txBody>
                  <a:tcPr/>
                </a:tc>
                <a:tc>
                  <a:txBody>
                    <a:bodyPr/>
                    <a:lstStyle/>
                    <a:p>
                      <a:r>
                        <a:rPr lang="it-IT" dirty="0"/>
                        <a:t>CASE EVENT 2 </a:t>
                      </a:r>
                    </a:p>
                  </a:txBody>
                  <a:tcPr/>
                </a:tc>
                <a:extLst>
                  <a:ext uri="{0D108BD9-81ED-4DB2-BD59-A6C34878D82A}">
                    <a16:rowId xmlns:a16="http://schemas.microsoft.com/office/drawing/2014/main" val="3189763833"/>
                  </a:ext>
                </a:extLst>
              </a:tr>
              <a:tr h="370840">
                <a:tc>
                  <a:txBody>
                    <a:bodyPr/>
                    <a:lstStyle/>
                    <a:p>
                      <a:r>
                        <a:rPr lang="en-US" b="1" i="1" dirty="0"/>
                        <a:t>Quiet or mildly disturbed geomagnetic conditions</a:t>
                      </a:r>
                      <a:r>
                        <a:rPr lang="en-US" b="1" dirty="0"/>
                        <a:t>:</a:t>
                      </a:r>
                      <a:r>
                        <a:rPr lang="en-US" dirty="0"/>
                        <a:t> Electromagnetic anomalies could be detected through a proper comparison with the background spectra.</a:t>
                      </a:r>
                      <a:endParaRPr lang="it-IT" dirty="0"/>
                    </a:p>
                  </a:txBody>
                  <a:tcPr/>
                </a:tc>
                <a:tc>
                  <a:txBody>
                    <a:bodyPr/>
                    <a:lstStyle/>
                    <a:p>
                      <a:r>
                        <a:rPr lang="en-US" b="1" i="1" dirty="0"/>
                        <a:t>Highly disturbed geomagnetic conditions</a:t>
                      </a:r>
                      <a:r>
                        <a:rPr lang="en-US" b="1" dirty="0"/>
                        <a:t>:</a:t>
                      </a:r>
                      <a:r>
                        <a:rPr lang="en-US" dirty="0"/>
                        <a:t> Background spectra regarding storm days weren't computed, since defining an average spectrum in such extreme situations would not represent a proper description of the ionospheric conditions.</a:t>
                      </a:r>
                      <a:endParaRPr lang="it-IT" dirty="0"/>
                    </a:p>
                  </a:txBody>
                  <a:tcPr/>
                </a:tc>
                <a:extLst>
                  <a:ext uri="{0D108BD9-81ED-4DB2-BD59-A6C34878D82A}">
                    <a16:rowId xmlns:a16="http://schemas.microsoft.com/office/drawing/2014/main" val="1229228014"/>
                  </a:ext>
                </a:extLst>
              </a:tr>
              <a:tr h="370840">
                <a:tc>
                  <a:txBody>
                    <a:bodyPr/>
                    <a:lstStyle/>
                    <a:p>
                      <a:r>
                        <a:rPr lang="en-US" b="1" dirty="0"/>
                        <a:t>The ≈ 250 Hz signals showing up both in the EFD and SCM spectra when CSES flew exactly over the EE for Haitian earthquake, doesn’t appear in the corresponding background and may represents an interesting anomalous signal.</a:t>
                      </a:r>
                    </a:p>
                  </a:txBody>
                  <a:tcPr/>
                </a:tc>
                <a:tc>
                  <a:txBody>
                    <a:bodyPr/>
                    <a:lstStyle/>
                    <a:p>
                      <a:r>
                        <a:rPr lang="en-US" b="1" dirty="0"/>
                        <a:t>A particular caution is required before correlating a signal to the seismic activity</a:t>
                      </a:r>
                      <a:r>
                        <a:rPr lang="en-US" dirty="0"/>
                        <a:t>, because external forcing represent the principal disturbance of the ionospheric field.</a:t>
                      </a:r>
                      <a:endParaRPr lang="it-IT" dirty="0"/>
                    </a:p>
                  </a:txBody>
                  <a:tcPr/>
                </a:tc>
                <a:extLst>
                  <a:ext uri="{0D108BD9-81ED-4DB2-BD59-A6C34878D82A}">
                    <a16:rowId xmlns:a16="http://schemas.microsoft.com/office/drawing/2014/main" val="3072797038"/>
                  </a:ext>
                </a:extLst>
              </a:tr>
            </a:tbl>
          </a:graphicData>
        </a:graphic>
      </p:graphicFrame>
      <p:sp>
        <p:nvSpPr>
          <p:cNvPr id="5" name="CasellaDiTesto 4">
            <a:extLst>
              <a:ext uri="{FF2B5EF4-FFF2-40B4-BE49-F238E27FC236}">
                <a16:creationId xmlns:a16="http://schemas.microsoft.com/office/drawing/2014/main" id="{FCD81503-C662-4241-81E9-5556C62291DA}"/>
              </a:ext>
            </a:extLst>
          </p:cNvPr>
          <p:cNvSpPr txBox="1"/>
          <p:nvPr/>
        </p:nvSpPr>
        <p:spPr>
          <a:xfrm>
            <a:off x="1192814" y="5101583"/>
            <a:ext cx="9916464" cy="1292662"/>
          </a:xfrm>
          <a:prstGeom prst="rect">
            <a:avLst/>
          </a:prstGeom>
          <a:noFill/>
        </p:spPr>
        <p:txBody>
          <a:bodyPr wrap="square" rtlCol="0">
            <a:spAutoFit/>
          </a:bodyPr>
          <a:lstStyle/>
          <a:p>
            <a:r>
              <a:rPr lang="en-US" dirty="0"/>
              <a:t>References:</a:t>
            </a:r>
          </a:p>
          <a:p>
            <a:r>
              <a:rPr lang="en-US" sz="1200" dirty="0"/>
              <a:t>1. </a:t>
            </a:r>
            <a:r>
              <a:rPr lang="it-IT" sz="1200" b="0" i="0" dirty="0">
                <a:solidFill>
                  <a:srgbClr val="464646"/>
                </a:solidFill>
                <a:effectLst/>
                <a:latin typeface="Open Sans" panose="020B0606030504020204" pitchFamily="34" charset="0"/>
              </a:rPr>
              <a:t>Bertello, I., Piersanti, M., Candidi, M., Diego, P., and Ubertini, P.: </a:t>
            </a:r>
            <a:r>
              <a:rPr lang="it-IT" sz="1200" b="0" i="0" dirty="0" err="1">
                <a:solidFill>
                  <a:srgbClr val="464646"/>
                </a:solidFill>
                <a:effectLst/>
                <a:latin typeface="Open Sans" panose="020B0606030504020204" pitchFamily="34" charset="0"/>
              </a:rPr>
              <a:t>Electromagnetic</a:t>
            </a:r>
            <a:r>
              <a:rPr lang="it-IT" sz="1200" b="0" i="0" dirty="0">
                <a:solidFill>
                  <a:srgbClr val="464646"/>
                </a:solidFill>
                <a:effectLst/>
                <a:latin typeface="Open Sans" panose="020B0606030504020204" pitchFamily="34" charset="0"/>
              </a:rPr>
              <a:t> field observations by the DEMETER satellite in connection with the 2009 L'Aquila </a:t>
            </a:r>
            <a:r>
              <a:rPr lang="it-IT" sz="1200" b="0" i="0" dirty="0" err="1">
                <a:solidFill>
                  <a:srgbClr val="464646"/>
                </a:solidFill>
                <a:effectLst/>
                <a:latin typeface="Open Sans" panose="020B0606030504020204" pitchFamily="34" charset="0"/>
              </a:rPr>
              <a:t>earthquake</a:t>
            </a:r>
            <a:r>
              <a:rPr lang="it-IT" sz="1200" b="0" i="0" dirty="0">
                <a:solidFill>
                  <a:srgbClr val="464646"/>
                </a:solidFill>
                <a:effectLst/>
                <a:latin typeface="Open Sans" panose="020B0606030504020204" pitchFamily="34" charset="0"/>
              </a:rPr>
              <a:t>, Ann. </a:t>
            </a:r>
            <a:r>
              <a:rPr lang="it-IT" sz="1200" b="0" i="0" dirty="0" err="1">
                <a:solidFill>
                  <a:srgbClr val="464646"/>
                </a:solidFill>
                <a:effectLst/>
                <a:latin typeface="Open Sans" panose="020B0606030504020204" pitchFamily="34" charset="0"/>
              </a:rPr>
              <a:t>Geophys</a:t>
            </a:r>
            <a:r>
              <a:rPr lang="it-IT" sz="1200" b="0" i="0" dirty="0">
                <a:solidFill>
                  <a:srgbClr val="464646"/>
                </a:solidFill>
                <a:effectLst/>
                <a:latin typeface="Open Sans" panose="020B0606030504020204" pitchFamily="34" charset="0"/>
              </a:rPr>
              <a:t>., 36, 1483–1493, https://doi.org/10.5194/angeo-36-1483-2018, 2018</a:t>
            </a:r>
            <a:r>
              <a:rPr lang="it-IT" sz="1200" dirty="0">
                <a:solidFill>
                  <a:srgbClr val="464646"/>
                </a:solidFill>
                <a:latin typeface="Open Sans" panose="020B0606030504020204" pitchFamily="34" charset="0"/>
              </a:rPr>
              <a:t>.</a:t>
            </a:r>
          </a:p>
          <a:p>
            <a:r>
              <a:rPr lang="it-IT" sz="1200" dirty="0">
                <a:solidFill>
                  <a:srgbClr val="464646"/>
                </a:solidFill>
                <a:latin typeface="Open Sans" panose="020B0606030504020204" pitchFamily="34" charset="0"/>
              </a:rPr>
              <a:t>2. Piersanti, M.; Materassi, M.; Battiston, R.; Carbone, V.; </a:t>
            </a:r>
            <a:r>
              <a:rPr lang="it-IT" sz="1200" dirty="0" err="1">
                <a:solidFill>
                  <a:srgbClr val="464646"/>
                </a:solidFill>
                <a:latin typeface="Open Sans" panose="020B0606030504020204" pitchFamily="34" charset="0"/>
              </a:rPr>
              <a:t>Cicone</a:t>
            </a:r>
            <a:r>
              <a:rPr lang="it-IT" sz="1200" dirty="0">
                <a:solidFill>
                  <a:srgbClr val="464646"/>
                </a:solidFill>
                <a:latin typeface="Open Sans" panose="020B0606030504020204" pitchFamily="34" charset="0"/>
              </a:rPr>
              <a:t>, A.; D’Angelo, G.; Diego, P.; Ubertini, P. </a:t>
            </a:r>
            <a:r>
              <a:rPr lang="it-IT" sz="1200" dirty="0" err="1">
                <a:solidFill>
                  <a:srgbClr val="464646"/>
                </a:solidFill>
                <a:latin typeface="Open Sans" panose="020B0606030504020204" pitchFamily="34" charset="0"/>
              </a:rPr>
              <a:t>Magnetospheric</a:t>
            </a:r>
            <a:r>
              <a:rPr lang="it-IT" sz="1200" dirty="0">
                <a:solidFill>
                  <a:srgbClr val="464646"/>
                </a:solidFill>
                <a:latin typeface="Open Sans" panose="020B0606030504020204" pitchFamily="34" charset="0"/>
              </a:rPr>
              <a:t>–</a:t>
            </a:r>
            <a:r>
              <a:rPr lang="it-IT" sz="1200" dirty="0" err="1">
                <a:solidFill>
                  <a:srgbClr val="464646"/>
                </a:solidFill>
                <a:latin typeface="Open Sans" panose="020B0606030504020204" pitchFamily="34" charset="0"/>
              </a:rPr>
              <a:t>Ionospheric</a:t>
            </a:r>
            <a:r>
              <a:rPr lang="it-IT" sz="1200" dirty="0">
                <a:solidFill>
                  <a:srgbClr val="464646"/>
                </a:solidFill>
                <a:latin typeface="Open Sans" panose="020B0606030504020204" pitchFamily="34" charset="0"/>
              </a:rPr>
              <a:t>–</a:t>
            </a:r>
            <a:r>
              <a:rPr lang="it-IT" sz="1200" dirty="0" err="1">
                <a:solidFill>
                  <a:srgbClr val="464646"/>
                </a:solidFill>
                <a:latin typeface="Open Sans" panose="020B0606030504020204" pitchFamily="34" charset="0"/>
              </a:rPr>
              <a:t>Lithospheric</a:t>
            </a:r>
            <a:r>
              <a:rPr lang="it-IT" sz="1200" dirty="0">
                <a:solidFill>
                  <a:srgbClr val="464646"/>
                </a:solidFill>
                <a:latin typeface="Open Sans" panose="020B0606030504020204" pitchFamily="34" charset="0"/>
              </a:rPr>
              <a:t> </a:t>
            </a:r>
            <a:r>
              <a:rPr lang="it-IT" sz="1200" dirty="0" err="1">
                <a:solidFill>
                  <a:srgbClr val="464646"/>
                </a:solidFill>
                <a:latin typeface="Open Sans" panose="020B0606030504020204" pitchFamily="34" charset="0"/>
              </a:rPr>
              <a:t>Coupling</a:t>
            </a:r>
            <a:r>
              <a:rPr lang="it-IT" sz="1200" dirty="0">
                <a:solidFill>
                  <a:srgbClr val="464646"/>
                </a:solidFill>
                <a:latin typeface="Open Sans" panose="020B0606030504020204" pitchFamily="34" charset="0"/>
              </a:rPr>
              <a:t> Model. 1: Observations during the 5 August 2018 </a:t>
            </a:r>
            <a:r>
              <a:rPr lang="it-IT" sz="1200" dirty="0" err="1">
                <a:solidFill>
                  <a:srgbClr val="464646"/>
                </a:solidFill>
                <a:latin typeface="Open Sans" panose="020B0606030504020204" pitchFamily="34" charset="0"/>
              </a:rPr>
              <a:t>Bayan</a:t>
            </a:r>
            <a:r>
              <a:rPr lang="it-IT" sz="1200" dirty="0">
                <a:solidFill>
                  <a:srgbClr val="464646"/>
                </a:solidFill>
                <a:latin typeface="Open Sans" panose="020B0606030504020204" pitchFamily="34" charset="0"/>
              </a:rPr>
              <a:t> </a:t>
            </a:r>
            <a:r>
              <a:rPr lang="it-IT" sz="1200" dirty="0" err="1">
                <a:solidFill>
                  <a:srgbClr val="464646"/>
                </a:solidFill>
                <a:latin typeface="Open Sans" panose="020B0606030504020204" pitchFamily="34" charset="0"/>
              </a:rPr>
              <a:t>Earthquake</a:t>
            </a:r>
            <a:r>
              <a:rPr lang="it-IT" sz="1200" dirty="0">
                <a:solidFill>
                  <a:srgbClr val="464646"/>
                </a:solidFill>
                <a:latin typeface="Open Sans" panose="020B0606030504020204" pitchFamily="34" charset="0"/>
              </a:rPr>
              <a:t>. Remote </a:t>
            </a:r>
            <a:r>
              <a:rPr lang="it-IT" sz="1200" dirty="0" err="1">
                <a:solidFill>
                  <a:srgbClr val="464646"/>
                </a:solidFill>
                <a:latin typeface="Open Sans" panose="020B0606030504020204" pitchFamily="34" charset="0"/>
              </a:rPr>
              <a:t>Sens</a:t>
            </a:r>
            <a:r>
              <a:rPr lang="it-IT" sz="1200" dirty="0">
                <a:solidFill>
                  <a:srgbClr val="464646"/>
                </a:solidFill>
                <a:latin typeface="Open Sans" panose="020B0606030504020204" pitchFamily="34" charset="0"/>
              </a:rPr>
              <a:t>. 2020, 12, 3299. https://doi.org/10.3390/rs12203299.</a:t>
            </a:r>
            <a:endParaRPr lang="en-US" dirty="0"/>
          </a:p>
        </p:txBody>
      </p:sp>
      <p:sp>
        <p:nvSpPr>
          <p:cNvPr id="8" name="Segnaposto piè di pagina 11">
            <a:extLst>
              <a:ext uri="{FF2B5EF4-FFF2-40B4-BE49-F238E27FC236}">
                <a16:creationId xmlns:a16="http://schemas.microsoft.com/office/drawing/2014/main" id="{41D1F4AC-869A-3C52-C452-E4B35675A290}"/>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9504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1E3B5-0900-3681-0686-22F4C0DD4B9B}"/>
              </a:ext>
            </a:extLst>
          </p:cNvPr>
          <p:cNvSpPr>
            <a:spLocks noGrp="1"/>
          </p:cNvSpPr>
          <p:nvPr>
            <p:ph type="title"/>
          </p:nvPr>
        </p:nvSpPr>
        <p:spPr/>
        <p:txBody>
          <a:bodyPr/>
          <a:lstStyle/>
          <a:p>
            <a:pPr algn="ctr"/>
            <a:r>
              <a:rPr lang="en-US" dirty="0"/>
              <a:t>Thank you!</a:t>
            </a:r>
          </a:p>
        </p:txBody>
      </p:sp>
      <p:sp>
        <p:nvSpPr>
          <p:cNvPr id="4" name="Segnaposto numero diapositiva 3">
            <a:extLst>
              <a:ext uri="{FF2B5EF4-FFF2-40B4-BE49-F238E27FC236}">
                <a16:creationId xmlns:a16="http://schemas.microsoft.com/office/drawing/2014/main" id="{53EB93AA-B237-F613-5BC4-E78BC5F5FD5F}"/>
              </a:ext>
            </a:extLst>
          </p:cNvPr>
          <p:cNvSpPr>
            <a:spLocks noGrp="1"/>
          </p:cNvSpPr>
          <p:nvPr>
            <p:ph type="sldNum" sz="quarter" idx="12"/>
          </p:nvPr>
        </p:nvSpPr>
        <p:spPr/>
        <p:txBody>
          <a:bodyPr/>
          <a:lstStyle/>
          <a:p>
            <a:fld id="{2AA857F7-92AE-46F6-A9D2-F2476DDD0E77}" type="slidenum">
              <a:rPr lang="it-IT" smtClean="0"/>
              <a:t>16</a:t>
            </a:fld>
            <a:endParaRPr lang="it-IT"/>
          </a:p>
        </p:txBody>
      </p:sp>
      <p:sp>
        <p:nvSpPr>
          <p:cNvPr id="7" name="Segnaposto piè di pagina 11">
            <a:extLst>
              <a:ext uri="{FF2B5EF4-FFF2-40B4-BE49-F238E27FC236}">
                <a16:creationId xmlns:a16="http://schemas.microsoft.com/office/drawing/2014/main" id="{32EC5D6F-E8FB-5FCE-01BB-780C687358C4}"/>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69893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0A15E-559A-4920-906F-60421DE14C65}"/>
              </a:ext>
            </a:extLst>
          </p:cNvPr>
          <p:cNvSpPr>
            <a:spLocks noGrp="1"/>
          </p:cNvSpPr>
          <p:nvPr>
            <p:ph type="title"/>
          </p:nvPr>
        </p:nvSpPr>
        <p:spPr/>
        <p:txBody>
          <a:bodyPr/>
          <a:lstStyle/>
          <a:p>
            <a:r>
              <a:rPr lang="it-IT" dirty="0"/>
              <a:t>Backup slides</a:t>
            </a:r>
          </a:p>
        </p:txBody>
      </p:sp>
      <p:sp>
        <p:nvSpPr>
          <p:cNvPr id="4" name="Segnaposto numero diapositiva 3">
            <a:extLst>
              <a:ext uri="{FF2B5EF4-FFF2-40B4-BE49-F238E27FC236}">
                <a16:creationId xmlns:a16="http://schemas.microsoft.com/office/drawing/2014/main" id="{089A56DB-DA76-4CEC-B334-6A84965325AF}"/>
              </a:ext>
            </a:extLst>
          </p:cNvPr>
          <p:cNvSpPr>
            <a:spLocks noGrp="1"/>
          </p:cNvSpPr>
          <p:nvPr>
            <p:ph type="sldNum" sz="quarter" idx="12"/>
          </p:nvPr>
        </p:nvSpPr>
        <p:spPr/>
        <p:txBody>
          <a:bodyPr/>
          <a:lstStyle/>
          <a:p>
            <a:fld id="{2AA857F7-92AE-46F6-A9D2-F2476DDD0E77}" type="slidenum">
              <a:rPr lang="it-IT" smtClean="0"/>
              <a:t>17</a:t>
            </a:fld>
            <a:endParaRPr lang="it-IT"/>
          </a:p>
        </p:txBody>
      </p:sp>
      <p:sp>
        <p:nvSpPr>
          <p:cNvPr id="5" name="Segnaposto piè di pagina 4">
            <a:extLst>
              <a:ext uri="{FF2B5EF4-FFF2-40B4-BE49-F238E27FC236}">
                <a16:creationId xmlns:a16="http://schemas.microsoft.com/office/drawing/2014/main" id="{EE72208C-28A6-1DE4-9C10-66C137E74CED}"/>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56209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A660A1-8983-4B9E-8721-05CC96EEF06D}"/>
              </a:ext>
            </a:extLst>
          </p:cNvPr>
          <p:cNvSpPr>
            <a:spLocks noGrp="1"/>
          </p:cNvSpPr>
          <p:nvPr>
            <p:ph type="title"/>
          </p:nvPr>
        </p:nvSpPr>
        <p:spPr/>
        <p:txBody>
          <a:bodyPr/>
          <a:lstStyle/>
          <a:p>
            <a:r>
              <a:rPr lang="en-GB" dirty="0"/>
              <a:t>Improvements with respects to previous works</a:t>
            </a:r>
          </a:p>
        </p:txBody>
      </p:sp>
      <p:sp>
        <p:nvSpPr>
          <p:cNvPr id="4" name="Segnaposto numero diapositiva 3">
            <a:extLst>
              <a:ext uri="{FF2B5EF4-FFF2-40B4-BE49-F238E27FC236}">
                <a16:creationId xmlns:a16="http://schemas.microsoft.com/office/drawing/2014/main" id="{C7483A48-26EF-4FA5-8754-C2026ABEA9A1}"/>
              </a:ext>
            </a:extLst>
          </p:cNvPr>
          <p:cNvSpPr>
            <a:spLocks noGrp="1"/>
          </p:cNvSpPr>
          <p:nvPr>
            <p:ph type="sldNum" sz="quarter" idx="12"/>
          </p:nvPr>
        </p:nvSpPr>
        <p:spPr/>
        <p:txBody>
          <a:bodyPr/>
          <a:lstStyle/>
          <a:p>
            <a:fld id="{2AA857F7-92AE-46F6-A9D2-F2476DDD0E77}" type="slidenum">
              <a:rPr lang="it-IT" smtClean="0"/>
              <a:t>18</a:t>
            </a:fld>
            <a:endParaRPr lang="it-IT" dirty="0"/>
          </a:p>
        </p:txBody>
      </p:sp>
      <p:sp>
        <p:nvSpPr>
          <p:cNvPr id="6" name="CasellaDiTesto 5">
            <a:extLst>
              <a:ext uri="{FF2B5EF4-FFF2-40B4-BE49-F238E27FC236}">
                <a16:creationId xmlns:a16="http://schemas.microsoft.com/office/drawing/2014/main" id="{894AF7F5-4424-4949-B7D6-E2013912BC6B}"/>
              </a:ext>
            </a:extLst>
          </p:cNvPr>
          <p:cNvSpPr txBox="1"/>
          <p:nvPr/>
        </p:nvSpPr>
        <p:spPr>
          <a:xfrm>
            <a:off x="1097280" y="1927613"/>
            <a:ext cx="10115203"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Thresholds on the SYM-H index were redefined  for a better inclusion of the geomagnetic situation: the external forcing is now automatically considered.</a:t>
            </a:r>
          </a:p>
          <a:p>
            <a:pPr marL="285750" indent="-285750" algn="just">
              <a:buFont typeface="Arial" panose="020B0604020202020204" pitchFamily="34" charset="0"/>
              <a:buChar char="•"/>
            </a:pPr>
            <a:r>
              <a:rPr lang="en-US" dirty="0"/>
              <a:t>The background computation include 4 years of data (2018-2022). In addition, the algorithm allows the dynamic input of data. In such way every time the algorithm is launched, if new data are available, they are automatically added and they contribute to generate a background more and more robust.</a:t>
            </a:r>
          </a:p>
          <a:p>
            <a:pPr marL="285750" indent="-285750" algn="just">
              <a:buFont typeface="Arial" panose="020B0604020202020204" pitchFamily="34" charset="0"/>
              <a:buChar char="•"/>
            </a:pPr>
            <a:r>
              <a:rPr lang="en-US" dirty="0"/>
              <a:t>The construction of a grid with a logarithmic scale for frequencies on which remap all the selected orbits allow a better comparison between them.</a:t>
            </a:r>
          </a:p>
          <a:p>
            <a:pPr marL="285750" indent="-285750" algn="just">
              <a:buFont typeface="Arial" panose="020B0604020202020204" pitchFamily="34" charset="0"/>
              <a:buChar char="•"/>
            </a:pPr>
            <a:r>
              <a:rPr lang="en-US" dirty="0"/>
              <a:t>Automatization of the whole process: now it can be applied on every event. It only need significant computational time due to the large amount of data.</a:t>
            </a:r>
          </a:p>
        </p:txBody>
      </p:sp>
      <p:sp>
        <p:nvSpPr>
          <p:cNvPr id="5" name="Segnaposto piè di pagina 4">
            <a:extLst>
              <a:ext uri="{FF2B5EF4-FFF2-40B4-BE49-F238E27FC236}">
                <a16:creationId xmlns:a16="http://schemas.microsoft.com/office/drawing/2014/main" id="{40822981-C746-AAD6-8F80-55F7FECA06EE}"/>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01352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3C2B6-6EE4-4776-ACEA-9FF7E3D7D905}"/>
              </a:ext>
            </a:extLst>
          </p:cNvPr>
          <p:cNvSpPr>
            <a:spLocks noGrp="1"/>
          </p:cNvSpPr>
          <p:nvPr>
            <p:ph type="title"/>
          </p:nvPr>
        </p:nvSpPr>
        <p:spPr/>
        <p:txBody>
          <a:bodyPr/>
          <a:lstStyle/>
          <a:p>
            <a:r>
              <a:rPr lang="en-GB" dirty="0"/>
              <a:t>Future developments</a:t>
            </a:r>
          </a:p>
        </p:txBody>
      </p:sp>
      <p:sp>
        <p:nvSpPr>
          <p:cNvPr id="4" name="Segnaposto numero diapositiva 3">
            <a:extLst>
              <a:ext uri="{FF2B5EF4-FFF2-40B4-BE49-F238E27FC236}">
                <a16:creationId xmlns:a16="http://schemas.microsoft.com/office/drawing/2014/main" id="{7825E3F4-FA91-4388-AC1B-2157CD977F26}"/>
              </a:ext>
            </a:extLst>
          </p:cNvPr>
          <p:cNvSpPr>
            <a:spLocks noGrp="1"/>
          </p:cNvSpPr>
          <p:nvPr>
            <p:ph type="sldNum" sz="quarter" idx="12"/>
          </p:nvPr>
        </p:nvSpPr>
        <p:spPr/>
        <p:txBody>
          <a:bodyPr/>
          <a:lstStyle/>
          <a:p>
            <a:fld id="{2AA857F7-92AE-46F6-A9D2-F2476DDD0E77}" type="slidenum">
              <a:rPr lang="it-IT" smtClean="0"/>
              <a:t>19</a:t>
            </a:fld>
            <a:endParaRPr lang="it-IT"/>
          </a:p>
        </p:txBody>
      </p:sp>
      <p:sp>
        <p:nvSpPr>
          <p:cNvPr id="5" name="CasellaDiTesto 4">
            <a:extLst>
              <a:ext uri="{FF2B5EF4-FFF2-40B4-BE49-F238E27FC236}">
                <a16:creationId xmlns:a16="http://schemas.microsoft.com/office/drawing/2014/main" id="{7DED624A-C4D1-4063-AD2C-582BD00B8A09}"/>
              </a:ext>
            </a:extLst>
          </p:cNvPr>
          <p:cNvSpPr txBox="1"/>
          <p:nvPr/>
        </p:nvSpPr>
        <p:spPr>
          <a:xfrm>
            <a:off x="1097280" y="1927613"/>
            <a:ext cx="10115203"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Computation of the Poynting vector, indicating the wave’s propagation direction with respect to the satellite.</a:t>
            </a:r>
          </a:p>
          <a:p>
            <a:pPr marL="285750" indent="-285750" algn="just">
              <a:buFont typeface="Arial" panose="020B0604020202020204" pitchFamily="34" charset="0"/>
              <a:buChar char="•"/>
            </a:pPr>
            <a:r>
              <a:rPr lang="en-US" dirty="0"/>
              <a:t>Analysis on more events.</a:t>
            </a:r>
          </a:p>
          <a:p>
            <a:pPr marL="285750" indent="-285750" algn="just">
              <a:buFont typeface="Arial" panose="020B0604020202020204" pitchFamily="34" charset="0"/>
              <a:buChar char="•"/>
            </a:pPr>
            <a:r>
              <a:rPr lang="en-US" dirty="0"/>
              <a:t>Definition of the spatial distance from the epicenter of the earthquake and the temporal distance from the onset of the earthquake from which it is possible to identify EM anomalies.</a:t>
            </a:r>
          </a:p>
          <a:p>
            <a:pPr marL="285750" indent="-285750" algn="just">
              <a:buFont typeface="Arial" panose="020B0604020202020204" pitchFamily="34" charset="0"/>
              <a:buChar char="•"/>
            </a:pPr>
            <a:r>
              <a:rPr lang="en-US" dirty="0"/>
              <a:t>Numerical simulation of electro-magnetic ionospheric field. This will allow a causality analysis. It will involve MHD equation with time-scale of 1-min (no turbulence).</a:t>
            </a:r>
          </a:p>
          <a:p>
            <a:pPr marL="285750" indent="-285750" algn="just">
              <a:buFont typeface="Arial" panose="020B0604020202020204" pitchFamily="34" charset="0"/>
              <a:buChar char="•"/>
            </a:pPr>
            <a:r>
              <a:rPr lang="en-US" dirty="0"/>
              <a:t>Analysis on the VLF band (VLF anomalies could be linked to seismic precursor)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6" name="Segnaposto piè di pagina 5">
            <a:extLst>
              <a:ext uri="{FF2B5EF4-FFF2-40B4-BE49-F238E27FC236}">
                <a16:creationId xmlns:a16="http://schemas.microsoft.com/office/drawing/2014/main" id="{3CCC6DAB-457F-F703-2BF3-4A0AC1260B7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87894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347A5-A50B-4A3C-A0FD-E2683835E3B6}"/>
              </a:ext>
            </a:extLst>
          </p:cNvPr>
          <p:cNvSpPr>
            <a:spLocks noGrp="1"/>
          </p:cNvSpPr>
          <p:nvPr>
            <p:ph type="title"/>
          </p:nvPr>
        </p:nvSpPr>
        <p:spPr/>
        <p:txBody>
          <a:bodyPr/>
          <a:lstStyle/>
          <a:p>
            <a:r>
              <a:rPr lang="it-IT" dirty="0"/>
              <a:t>The MILC model (Piersanti et al. 2020)</a:t>
            </a:r>
          </a:p>
        </p:txBody>
      </p:sp>
      <p:sp>
        <p:nvSpPr>
          <p:cNvPr id="4" name="Segnaposto numero diapositiva 3">
            <a:extLst>
              <a:ext uri="{FF2B5EF4-FFF2-40B4-BE49-F238E27FC236}">
                <a16:creationId xmlns:a16="http://schemas.microsoft.com/office/drawing/2014/main" id="{76A6BB8D-F2D0-4690-885C-3CCBDF653024}"/>
              </a:ext>
            </a:extLst>
          </p:cNvPr>
          <p:cNvSpPr>
            <a:spLocks noGrp="1"/>
          </p:cNvSpPr>
          <p:nvPr>
            <p:ph type="sldNum" sz="quarter" idx="12"/>
          </p:nvPr>
        </p:nvSpPr>
        <p:spPr/>
        <p:txBody>
          <a:bodyPr/>
          <a:lstStyle/>
          <a:p>
            <a:fld id="{2AA857F7-92AE-46F6-A9D2-F2476DDD0E77}" type="slidenum">
              <a:rPr lang="it-IT" smtClean="0"/>
              <a:t>2</a:t>
            </a:fld>
            <a:endParaRPr lang="it-IT" dirty="0"/>
          </a:p>
        </p:txBody>
      </p:sp>
      <p:pic>
        <p:nvPicPr>
          <p:cNvPr id="5" name="Immagine 4">
            <a:extLst>
              <a:ext uri="{FF2B5EF4-FFF2-40B4-BE49-F238E27FC236}">
                <a16:creationId xmlns:a16="http://schemas.microsoft.com/office/drawing/2014/main" id="{3B52E6DC-C462-41C7-B4B1-1B55E1F29228}"/>
              </a:ext>
            </a:extLst>
          </p:cNvPr>
          <p:cNvPicPr>
            <a:picLocks noChangeAspect="1"/>
          </p:cNvPicPr>
          <p:nvPr/>
        </p:nvPicPr>
        <p:blipFill>
          <a:blip r:embed="rId3"/>
          <a:stretch>
            <a:fillRect/>
          </a:stretch>
        </p:blipFill>
        <p:spPr>
          <a:xfrm>
            <a:off x="4458459" y="1909139"/>
            <a:ext cx="4159364" cy="3372545"/>
          </a:xfrm>
          <a:prstGeom prst="rect">
            <a:avLst/>
          </a:prstGeom>
        </p:spPr>
      </p:pic>
      <p:sp>
        <p:nvSpPr>
          <p:cNvPr id="6" name="CasellaDiTesto 5">
            <a:extLst>
              <a:ext uri="{FF2B5EF4-FFF2-40B4-BE49-F238E27FC236}">
                <a16:creationId xmlns:a16="http://schemas.microsoft.com/office/drawing/2014/main" id="{66D2A67D-0CD4-45C5-ABA0-DE485F5D6913}"/>
              </a:ext>
            </a:extLst>
          </p:cNvPr>
          <p:cNvSpPr txBox="1"/>
          <p:nvPr/>
        </p:nvSpPr>
        <p:spPr>
          <a:xfrm>
            <a:off x="843824" y="1901178"/>
            <a:ext cx="3568952" cy="3293209"/>
          </a:xfrm>
          <a:prstGeom prst="rect">
            <a:avLst/>
          </a:prstGeom>
          <a:noFill/>
        </p:spPr>
        <p:txBody>
          <a:bodyPr wrap="square" rtlCol="0">
            <a:spAutoFit/>
          </a:bodyPr>
          <a:lstStyle/>
          <a:p>
            <a:pPr marL="457200" indent="-457200" algn="just">
              <a:buFont typeface="+mj-lt"/>
              <a:buAutoNum type="arabicPeriod"/>
            </a:pPr>
            <a:r>
              <a:rPr lang="en-US" sz="1600" dirty="0"/>
              <a:t>The earthquake generates an AGW, propagating through the atmosphere;</a:t>
            </a:r>
          </a:p>
          <a:p>
            <a:pPr marL="457200" indent="-457200" algn="just">
              <a:buFont typeface="+mj-lt"/>
              <a:buAutoNum type="arabicPeriod"/>
            </a:pPr>
            <a:r>
              <a:rPr lang="en-US" sz="1600" dirty="0"/>
              <a:t>The AGW interacts with the ionosphere generating local instability in the plasma distribution through a pressure gradient which results in plasma and/or EM wave injection; </a:t>
            </a:r>
          </a:p>
          <a:p>
            <a:pPr marL="457200" indent="-457200" algn="just">
              <a:buFont typeface="+mj-lt"/>
              <a:buAutoNum type="arabicPeriod"/>
            </a:pPr>
            <a:r>
              <a:rPr lang="en-US" sz="1600" dirty="0"/>
              <a:t>TID + EM propagating through the ionosphere interacts with the local magnetospheric field and causes a FL eigen-frequency change.</a:t>
            </a:r>
          </a:p>
        </p:txBody>
      </p:sp>
      <p:sp>
        <p:nvSpPr>
          <p:cNvPr id="3" name="Rettangolo 2">
            <a:extLst>
              <a:ext uri="{FF2B5EF4-FFF2-40B4-BE49-F238E27FC236}">
                <a16:creationId xmlns:a16="http://schemas.microsoft.com/office/drawing/2014/main" id="{2725BAC0-EA8D-473D-91BD-301B015C710E}"/>
              </a:ext>
            </a:extLst>
          </p:cNvPr>
          <p:cNvSpPr/>
          <p:nvPr/>
        </p:nvSpPr>
        <p:spPr>
          <a:xfrm>
            <a:off x="7328848" y="3220872"/>
            <a:ext cx="1028131" cy="159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ln w="0"/>
                <a:solidFill>
                  <a:srgbClr val="FF0000"/>
                </a:solidFill>
                <a:effectLst>
                  <a:outerShdw blurRad="38100" dist="19050" dir="2700000" algn="tl" rotWithShape="0">
                    <a:schemeClr val="dk1">
                      <a:alpha val="40000"/>
                    </a:schemeClr>
                  </a:outerShdw>
                </a:effectLst>
              </a:rPr>
              <a:t>TID + EM</a:t>
            </a:r>
            <a:endParaRPr lang="it-IT" sz="1400" dirty="0">
              <a:solidFill>
                <a:srgbClr val="FF0000"/>
              </a:solidFill>
            </a:endParaRPr>
          </a:p>
        </p:txBody>
      </p:sp>
      <p:cxnSp>
        <p:nvCxnSpPr>
          <p:cNvPr id="9" name="Connettore 2 8">
            <a:extLst>
              <a:ext uri="{FF2B5EF4-FFF2-40B4-BE49-F238E27FC236}">
                <a16:creationId xmlns:a16="http://schemas.microsoft.com/office/drawing/2014/main" id="{54564013-2B73-4203-A843-95D6A3E0A5B5}"/>
              </a:ext>
            </a:extLst>
          </p:cNvPr>
          <p:cNvCxnSpPr>
            <a:cxnSpLocks/>
          </p:cNvCxnSpPr>
          <p:nvPr/>
        </p:nvCxnSpPr>
        <p:spPr>
          <a:xfrm flipH="1">
            <a:off x="8495903" y="3298209"/>
            <a:ext cx="278169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E570F37E-BFBD-45E5-A26D-EB0C0964FD96}"/>
              </a:ext>
            </a:extLst>
          </p:cNvPr>
          <p:cNvSpPr txBox="1"/>
          <p:nvPr/>
        </p:nvSpPr>
        <p:spPr>
          <a:xfrm>
            <a:off x="8556859" y="3493827"/>
            <a:ext cx="2781697" cy="1477328"/>
          </a:xfrm>
          <a:prstGeom prst="rect">
            <a:avLst/>
          </a:prstGeom>
          <a:noFill/>
        </p:spPr>
        <p:txBody>
          <a:bodyPr wrap="square" rtlCol="0">
            <a:spAutoFit/>
          </a:bodyPr>
          <a:lstStyle/>
          <a:p>
            <a:r>
              <a:rPr lang="en-US" b="1" dirty="0"/>
              <a:t>The work focuses on the development of this part of the model:</a:t>
            </a:r>
          </a:p>
          <a:p>
            <a:pPr marL="285750" indent="-285750">
              <a:buFont typeface="Arial" panose="020B0604020202020204" pitchFamily="34" charset="0"/>
              <a:buChar char="•"/>
            </a:pPr>
            <a:r>
              <a:rPr lang="en-US" b="1" dirty="0"/>
              <a:t>Ionospheric background determination</a:t>
            </a:r>
            <a:endParaRPr lang="it-IT" b="1" dirty="0"/>
          </a:p>
        </p:txBody>
      </p:sp>
      <p:sp>
        <p:nvSpPr>
          <p:cNvPr id="7" name="CasellaDiTesto 6">
            <a:extLst>
              <a:ext uri="{FF2B5EF4-FFF2-40B4-BE49-F238E27FC236}">
                <a16:creationId xmlns:a16="http://schemas.microsoft.com/office/drawing/2014/main" id="{3594D368-0C5A-4322-9FF6-A2C380F4B3E0}"/>
              </a:ext>
            </a:extLst>
          </p:cNvPr>
          <p:cNvSpPr txBox="1"/>
          <p:nvPr/>
        </p:nvSpPr>
        <p:spPr>
          <a:xfrm>
            <a:off x="887104" y="5531893"/>
            <a:ext cx="10772633" cy="646331"/>
          </a:xfrm>
          <a:prstGeom prst="rect">
            <a:avLst/>
          </a:prstGeom>
          <a:noFill/>
        </p:spPr>
        <p:txBody>
          <a:bodyPr wrap="square" rtlCol="0">
            <a:spAutoFit/>
          </a:bodyPr>
          <a:lstStyle/>
          <a:p>
            <a:r>
              <a:rPr lang="en-US" b="1" dirty="0"/>
              <a:t>An accurate procedure for identification of ionospheric anomalies is necessary for a better understanding of the physics behind the lithosphere-atmosphere-ionosphere coupling.</a:t>
            </a:r>
            <a:endParaRPr lang="it-IT" b="1" dirty="0"/>
          </a:p>
        </p:txBody>
      </p:sp>
      <p:sp>
        <p:nvSpPr>
          <p:cNvPr id="12" name="Segnaposto piè di pagina 11">
            <a:extLst>
              <a:ext uri="{FF2B5EF4-FFF2-40B4-BE49-F238E27FC236}">
                <a16:creationId xmlns:a16="http://schemas.microsoft.com/office/drawing/2014/main" id="{98388D54-6E60-341A-3401-F0B117DD392B}"/>
              </a:ext>
            </a:extLst>
          </p:cNvPr>
          <p:cNvSpPr>
            <a:spLocks noGrp="1"/>
          </p:cNvSpPr>
          <p:nvPr>
            <p:ph type="ftr" sz="quarter" idx="11"/>
          </p:nvPr>
        </p:nvSpPr>
        <p:spPr/>
        <p:txBody>
          <a:bodyPr/>
          <a:lstStyle/>
          <a:p>
            <a:r>
              <a:rPr lang="it-IT" cap="none" dirty="0"/>
              <a:t>Dario Recchiuti – dario.recchiuti@unitn.it</a:t>
            </a:r>
          </a:p>
        </p:txBody>
      </p:sp>
    </p:spTree>
    <p:extLst>
      <p:ext uri="{BB962C8B-B14F-4D97-AF65-F5344CB8AC3E}">
        <p14:creationId xmlns:p14="http://schemas.microsoft.com/office/powerpoint/2010/main" val="356662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2DB56-E6A4-4CBD-8B3E-350F034839F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8C6440B-4236-4CCC-A81B-95B232B80A2D}"/>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4E9F5C94-B519-44CB-ABB5-52B13C282B8E}"/>
              </a:ext>
            </a:extLst>
          </p:cNvPr>
          <p:cNvSpPr>
            <a:spLocks noGrp="1"/>
          </p:cNvSpPr>
          <p:nvPr>
            <p:ph type="sldNum" sz="quarter" idx="12"/>
          </p:nvPr>
        </p:nvSpPr>
        <p:spPr/>
        <p:txBody>
          <a:bodyPr/>
          <a:lstStyle/>
          <a:p>
            <a:fld id="{2AA857F7-92AE-46F6-A9D2-F2476DDD0E77}" type="slidenum">
              <a:rPr lang="it-IT" smtClean="0"/>
              <a:t>20</a:t>
            </a:fld>
            <a:endParaRPr lang="it-IT"/>
          </a:p>
        </p:txBody>
      </p:sp>
      <p:sp>
        <p:nvSpPr>
          <p:cNvPr id="6" name="Segnaposto piè di pagina 5">
            <a:extLst>
              <a:ext uri="{FF2B5EF4-FFF2-40B4-BE49-F238E27FC236}">
                <a16:creationId xmlns:a16="http://schemas.microsoft.com/office/drawing/2014/main" id="{2E940F85-D300-8FCA-DA9E-8A1F5F4DEDA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56710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CEB19-9E4E-4970-9695-ED56B682183E}"/>
              </a:ext>
            </a:extLst>
          </p:cNvPr>
          <p:cNvSpPr>
            <a:spLocks noGrp="1"/>
          </p:cNvSpPr>
          <p:nvPr>
            <p:ph type="title"/>
          </p:nvPr>
        </p:nvSpPr>
        <p:spPr/>
        <p:txBody>
          <a:bodyPr/>
          <a:lstStyle/>
          <a:p>
            <a:r>
              <a:rPr lang="en-US" dirty="0"/>
              <a:t>The anomalous signal: When &amp; Where?</a:t>
            </a:r>
          </a:p>
        </p:txBody>
      </p:sp>
      <p:sp>
        <p:nvSpPr>
          <p:cNvPr id="4" name="Segnaposto numero diapositiva 3">
            <a:extLst>
              <a:ext uri="{FF2B5EF4-FFF2-40B4-BE49-F238E27FC236}">
                <a16:creationId xmlns:a16="http://schemas.microsoft.com/office/drawing/2014/main" id="{E35CBF88-8ED3-4A5B-BEE3-A33762FC3555}"/>
              </a:ext>
            </a:extLst>
          </p:cNvPr>
          <p:cNvSpPr>
            <a:spLocks noGrp="1"/>
          </p:cNvSpPr>
          <p:nvPr>
            <p:ph type="sldNum" sz="quarter" idx="12"/>
          </p:nvPr>
        </p:nvSpPr>
        <p:spPr/>
        <p:txBody>
          <a:bodyPr/>
          <a:lstStyle/>
          <a:p>
            <a:fld id="{2AA857F7-92AE-46F6-A9D2-F2476DDD0E77}" type="slidenum">
              <a:rPr lang="it-IT" smtClean="0"/>
              <a:t>21</a:t>
            </a:fld>
            <a:endParaRPr lang="it-IT"/>
          </a:p>
        </p:txBody>
      </p:sp>
      <p:sp>
        <p:nvSpPr>
          <p:cNvPr id="5" name="CasellaDiTesto 4">
            <a:extLst>
              <a:ext uri="{FF2B5EF4-FFF2-40B4-BE49-F238E27FC236}">
                <a16:creationId xmlns:a16="http://schemas.microsoft.com/office/drawing/2014/main" id="{652806C7-4881-4707-9D0C-5D05005E5726}"/>
              </a:ext>
            </a:extLst>
          </p:cNvPr>
          <p:cNvSpPr txBox="1"/>
          <p:nvPr/>
        </p:nvSpPr>
        <p:spPr>
          <a:xfrm>
            <a:off x="1215483" y="1918010"/>
            <a:ext cx="9940197" cy="2246769"/>
          </a:xfrm>
          <a:prstGeom prst="rect">
            <a:avLst/>
          </a:prstGeom>
          <a:noFill/>
        </p:spPr>
        <p:txBody>
          <a:bodyPr wrap="square" rtlCol="0">
            <a:spAutoFit/>
          </a:bodyPr>
          <a:lstStyle/>
          <a:p>
            <a:pPr algn="just"/>
            <a:r>
              <a:rPr lang="en-US" sz="2800" dirty="0"/>
              <a:t>In order to establish the spatial and temporal persistence of the anomalous signal, we generated the ELF spectra for all the orbits of 13, 14, and 15 of August.</a:t>
            </a:r>
          </a:p>
          <a:p>
            <a:pPr algn="just"/>
            <a:r>
              <a:rPr lang="en-US" sz="2800" dirty="0"/>
              <a:t>This time we analyzed the whole orbit and not only the part crossing the cell over the EE.</a:t>
            </a:r>
          </a:p>
        </p:txBody>
      </p:sp>
      <p:sp>
        <p:nvSpPr>
          <p:cNvPr id="6" name="Segnaposto piè di pagina 5">
            <a:extLst>
              <a:ext uri="{FF2B5EF4-FFF2-40B4-BE49-F238E27FC236}">
                <a16:creationId xmlns:a16="http://schemas.microsoft.com/office/drawing/2014/main" id="{4DCD5416-C86E-5E38-34B8-C62DC3DC0975}"/>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1277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CEB19-9E4E-4970-9695-ED56B682183E}"/>
              </a:ext>
            </a:extLst>
          </p:cNvPr>
          <p:cNvSpPr>
            <a:spLocks noGrp="1"/>
          </p:cNvSpPr>
          <p:nvPr>
            <p:ph type="title"/>
          </p:nvPr>
        </p:nvSpPr>
        <p:spPr/>
        <p:txBody>
          <a:bodyPr/>
          <a:lstStyle/>
          <a:p>
            <a:r>
              <a:rPr lang="en-US" dirty="0"/>
              <a:t>The anomalous signal: When &amp; Where?</a:t>
            </a:r>
          </a:p>
        </p:txBody>
      </p:sp>
      <p:sp>
        <p:nvSpPr>
          <p:cNvPr id="4" name="Segnaposto numero diapositiva 3">
            <a:extLst>
              <a:ext uri="{FF2B5EF4-FFF2-40B4-BE49-F238E27FC236}">
                <a16:creationId xmlns:a16="http://schemas.microsoft.com/office/drawing/2014/main" id="{E35CBF88-8ED3-4A5B-BEE3-A33762FC3555}"/>
              </a:ext>
            </a:extLst>
          </p:cNvPr>
          <p:cNvSpPr>
            <a:spLocks noGrp="1"/>
          </p:cNvSpPr>
          <p:nvPr>
            <p:ph type="sldNum" sz="quarter" idx="12"/>
          </p:nvPr>
        </p:nvSpPr>
        <p:spPr/>
        <p:txBody>
          <a:bodyPr/>
          <a:lstStyle/>
          <a:p>
            <a:fld id="{2AA857F7-92AE-46F6-A9D2-F2476DDD0E77}" type="slidenum">
              <a:rPr lang="it-IT" smtClean="0"/>
              <a:t>22</a:t>
            </a:fld>
            <a:endParaRPr lang="it-IT"/>
          </a:p>
        </p:txBody>
      </p:sp>
      <p:pic>
        <p:nvPicPr>
          <p:cNvPr id="5" name="Immagine 4">
            <a:extLst>
              <a:ext uri="{FF2B5EF4-FFF2-40B4-BE49-F238E27FC236}">
                <a16:creationId xmlns:a16="http://schemas.microsoft.com/office/drawing/2014/main" id="{DB4D7951-EC6B-467B-9D44-0FA4B326E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866977"/>
            <a:ext cx="8209123" cy="4163722"/>
          </a:xfrm>
          <a:prstGeom prst="rect">
            <a:avLst/>
          </a:prstGeom>
        </p:spPr>
      </p:pic>
      <p:sp>
        <p:nvSpPr>
          <p:cNvPr id="7" name="Ovale 6">
            <a:extLst>
              <a:ext uri="{FF2B5EF4-FFF2-40B4-BE49-F238E27FC236}">
                <a16:creationId xmlns:a16="http://schemas.microsoft.com/office/drawing/2014/main" id="{B785F31D-094F-4E80-B1B6-353AEE6DA444}"/>
              </a:ext>
            </a:extLst>
          </p:cNvPr>
          <p:cNvSpPr/>
          <p:nvPr/>
        </p:nvSpPr>
        <p:spPr>
          <a:xfrm>
            <a:off x="2743200" y="2397456"/>
            <a:ext cx="1510352" cy="17742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7C5650DC-E8CB-407C-A042-1D86D9F3F3D5}"/>
              </a:ext>
            </a:extLst>
          </p:cNvPr>
          <p:cNvSpPr txBox="1"/>
          <p:nvPr/>
        </p:nvSpPr>
        <p:spPr>
          <a:xfrm>
            <a:off x="8975678" y="2179093"/>
            <a:ext cx="2392907" cy="2246769"/>
          </a:xfrm>
          <a:prstGeom prst="rect">
            <a:avLst/>
          </a:prstGeom>
          <a:noFill/>
        </p:spPr>
        <p:txBody>
          <a:bodyPr wrap="square" rtlCol="0">
            <a:spAutoFit/>
          </a:bodyPr>
          <a:lstStyle/>
          <a:p>
            <a:r>
              <a:rPr lang="en-US" sz="2800" dirty="0">
                <a:solidFill>
                  <a:srgbClr val="FF0000"/>
                </a:solidFill>
              </a:rPr>
              <a:t>The signal seems to appear only over the earthquake!</a:t>
            </a:r>
          </a:p>
        </p:txBody>
      </p:sp>
      <p:sp>
        <p:nvSpPr>
          <p:cNvPr id="6" name="Segnaposto piè di pagina 5">
            <a:extLst>
              <a:ext uri="{FF2B5EF4-FFF2-40B4-BE49-F238E27FC236}">
                <a16:creationId xmlns:a16="http://schemas.microsoft.com/office/drawing/2014/main" id="{3B5700CE-F75B-302C-7B5E-C1D1D553F7C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95021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CEB19-9E4E-4970-9695-ED56B682183E}"/>
              </a:ext>
            </a:extLst>
          </p:cNvPr>
          <p:cNvSpPr>
            <a:spLocks noGrp="1"/>
          </p:cNvSpPr>
          <p:nvPr>
            <p:ph type="title"/>
          </p:nvPr>
        </p:nvSpPr>
        <p:spPr/>
        <p:txBody>
          <a:bodyPr/>
          <a:lstStyle/>
          <a:p>
            <a:r>
              <a:rPr lang="en-US" dirty="0"/>
              <a:t>The anomalous signal: When &amp; Where?</a:t>
            </a:r>
          </a:p>
        </p:txBody>
      </p:sp>
      <p:sp>
        <p:nvSpPr>
          <p:cNvPr id="4" name="Segnaposto numero diapositiva 3">
            <a:extLst>
              <a:ext uri="{FF2B5EF4-FFF2-40B4-BE49-F238E27FC236}">
                <a16:creationId xmlns:a16="http://schemas.microsoft.com/office/drawing/2014/main" id="{E35CBF88-8ED3-4A5B-BEE3-A33762FC3555}"/>
              </a:ext>
            </a:extLst>
          </p:cNvPr>
          <p:cNvSpPr>
            <a:spLocks noGrp="1"/>
          </p:cNvSpPr>
          <p:nvPr>
            <p:ph type="sldNum" sz="quarter" idx="12"/>
          </p:nvPr>
        </p:nvSpPr>
        <p:spPr/>
        <p:txBody>
          <a:bodyPr/>
          <a:lstStyle/>
          <a:p>
            <a:fld id="{2AA857F7-92AE-46F6-A9D2-F2476DDD0E77}" type="slidenum">
              <a:rPr lang="it-IT" smtClean="0"/>
              <a:t>23</a:t>
            </a:fld>
            <a:endParaRPr lang="it-IT"/>
          </a:p>
        </p:txBody>
      </p:sp>
      <p:sp>
        <p:nvSpPr>
          <p:cNvPr id="8" name="CasellaDiTesto 7">
            <a:extLst>
              <a:ext uri="{FF2B5EF4-FFF2-40B4-BE49-F238E27FC236}">
                <a16:creationId xmlns:a16="http://schemas.microsoft.com/office/drawing/2014/main" id="{7C5650DC-E8CB-407C-A042-1D86D9F3F3D5}"/>
              </a:ext>
            </a:extLst>
          </p:cNvPr>
          <p:cNvSpPr txBox="1"/>
          <p:nvPr/>
        </p:nvSpPr>
        <p:spPr>
          <a:xfrm>
            <a:off x="8819576" y="3465126"/>
            <a:ext cx="2392907" cy="523220"/>
          </a:xfrm>
          <a:prstGeom prst="rect">
            <a:avLst/>
          </a:prstGeom>
          <a:noFill/>
        </p:spPr>
        <p:txBody>
          <a:bodyPr wrap="square" rtlCol="0">
            <a:spAutoFit/>
          </a:bodyPr>
          <a:lstStyle/>
          <a:p>
            <a:r>
              <a:rPr lang="en-US" sz="2800" dirty="0"/>
              <a:t>Previous orbit</a:t>
            </a:r>
          </a:p>
        </p:txBody>
      </p:sp>
      <p:pic>
        <p:nvPicPr>
          <p:cNvPr id="6" name="Immagine 5">
            <a:extLst>
              <a:ext uri="{FF2B5EF4-FFF2-40B4-BE49-F238E27FC236}">
                <a16:creationId xmlns:a16="http://schemas.microsoft.com/office/drawing/2014/main" id="{2EA1E95D-6224-428F-B926-34B5A3848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58" y="1965278"/>
            <a:ext cx="7977295" cy="4046137"/>
          </a:xfrm>
          <a:prstGeom prst="rect">
            <a:avLst/>
          </a:prstGeom>
        </p:spPr>
      </p:pic>
      <p:sp>
        <p:nvSpPr>
          <p:cNvPr id="5" name="Segnaposto piè di pagina 4">
            <a:extLst>
              <a:ext uri="{FF2B5EF4-FFF2-40B4-BE49-F238E27FC236}">
                <a16:creationId xmlns:a16="http://schemas.microsoft.com/office/drawing/2014/main" id="{59D37453-C9E8-4114-416E-3E55420FD475}"/>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39403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CEB19-9E4E-4970-9695-ED56B682183E}"/>
              </a:ext>
            </a:extLst>
          </p:cNvPr>
          <p:cNvSpPr>
            <a:spLocks noGrp="1"/>
          </p:cNvSpPr>
          <p:nvPr>
            <p:ph type="title"/>
          </p:nvPr>
        </p:nvSpPr>
        <p:spPr/>
        <p:txBody>
          <a:bodyPr/>
          <a:lstStyle/>
          <a:p>
            <a:r>
              <a:rPr lang="en-US" dirty="0"/>
              <a:t>The anomalous signal: When &amp; Where?</a:t>
            </a:r>
          </a:p>
        </p:txBody>
      </p:sp>
      <p:sp>
        <p:nvSpPr>
          <p:cNvPr id="4" name="Segnaposto numero diapositiva 3">
            <a:extLst>
              <a:ext uri="{FF2B5EF4-FFF2-40B4-BE49-F238E27FC236}">
                <a16:creationId xmlns:a16="http://schemas.microsoft.com/office/drawing/2014/main" id="{E35CBF88-8ED3-4A5B-BEE3-A33762FC3555}"/>
              </a:ext>
            </a:extLst>
          </p:cNvPr>
          <p:cNvSpPr>
            <a:spLocks noGrp="1"/>
          </p:cNvSpPr>
          <p:nvPr>
            <p:ph type="sldNum" sz="quarter" idx="12"/>
          </p:nvPr>
        </p:nvSpPr>
        <p:spPr/>
        <p:txBody>
          <a:bodyPr/>
          <a:lstStyle/>
          <a:p>
            <a:fld id="{2AA857F7-92AE-46F6-A9D2-F2476DDD0E77}" type="slidenum">
              <a:rPr lang="it-IT" smtClean="0"/>
              <a:t>24</a:t>
            </a:fld>
            <a:endParaRPr lang="it-IT"/>
          </a:p>
        </p:txBody>
      </p:sp>
      <p:sp>
        <p:nvSpPr>
          <p:cNvPr id="8" name="CasellaDiTesto 7">
            <a:extLst>
              <a:ext uri="{FF2B5EF4-FFF2-40B4-BE49-F238E27FC236}">
                <a16:creationId xmlns:a16="http://schemas.microsoft.com/office/drawing/2014/main" id="{7C5650DC-E8CB-407C-A042-1D86D9F3F3D5}"/>
              </a:ext>
            </a:extLst>
          </p:cNvPr>
          <p:cNvSpPr txBox="1"/>
          <p:nvPr/>
        </p:nvSpPr>
        <p:spPr>
          <a:xfrm>
            <a:off x="8614860" y="2095800"/>
            <a:ext cx="2712781" cy="523220"/>
          </a:xfrm>
          <a:prstGeom prst="rect">
            <a:avLst/>
          </a:prstGeom>
          <a:noFill/>
        </p:spPr>
        <p:txBody>
          <a:bodyPr wrap="square" rtlCol="0">
            <a:spAutoFit/>
          </a:bodyPr>
          <a:lstStyle/>
          <a:p>
            <a:r>
              <a:rPr lang="en-US" sz="2800" dirty="0"/>
              <a:t>Subsequent orbit</a:t>
            </a:r>
          </a:p>
        </p:txBody>
      </p:sp>
      <p:pic>
        <p:nvPicPr>
          <p:cNvPr id="6" name="Immagine 5">
            <a:extLst>
              <a:ext uri="{FF2B5EF4-FFF2-40B4-BE49-F238E27FC236}">
                <a16:creationId xmlns:a16="http://schemas.microsoft.com/office/drawing/2014/main" id="{2EA1E95D-6224-428F-B926-34B5A38489B0}"/>
              </a:ext>
            </a:extLst>
          </p:cNvPr>
          <p:cNvPicPr>
            <a:picLocks noChangeAspect="1"/>
          </p:cNvPicPr>
          <p:nvPr/>
        </p:nvPicPr>
        <p:blipFill rotWithShape="1">
          <a:blip r:embed="rId2">
            <a:extLst>
              <a:ext uri="{28A0092B-C50C-407E-A947-70E740481C1C}">
                <a14:useLocalDpi xmlns:a14="http://schemas.microsoft.com/office/drawing/2010/main" val="0"/>
              </a:ext>
            </a:extLst>
          </a:blip>
          <a:srcRect l="-1" r="3980"/>
          <a:stretch/>
        </p:blipFill>
        <p:spPr>
          <a:xfrm>
            <a:off x="864359" y="1965278"/>
            <a:ext cx="7683690" cy="4046136"/>
          </a:xfrm>
          <a:prstGeom prst="rect">
            <a:avLst/>
          </a:prstGeom>
        </p:spPr>
      </p:pic>
      <p:sp>
        <p:nvSpPr>
          <p:cNvPr id="7" name="CasellaDiTesto 6">
            <a:extLst>
              <a:ext uri="{FF2B5EF4-FFF2-40B4-BE49-F238E27FC236}">
                <a16:creationId xmlns:a16="http://schemas.microsoft.com/office/drawing/2014/main" id="{1C8BF93B-93DD-4063-A39D-8ADAB9DF6C48}"/>
              </a:ext>
            </a:extLst>
          </p:cNvPr>
          <p:cNvSpPr txBox="1"/>
          <p:nvPr/>
        </p:nvSpPr>
        <p:spPr>
          <a:xfrm>
            <a:off x="8614860" y="2734102"/>
            <a:ext cx="2392907" cy="1815882"/>
          </a:xfrm>
          <a:prstGeom prst="rect">
            <a:avLst/>
          </a:prstGeom>
          <a:noFill/>
        </p:spPr>
        <p:txBody>
          <a:bodyPr wrap="square" rtlCol="0">
            <a:spAutoFit/>
          </a:bodyPr>
          <a:lstStyle/>
          <a:p>
            <a:r>
              <a:rPr lang="en-US" sz="2800" dirty="0">
                <a:solidFill>
                  <a:srgbClr val="FF0000"/>
                </a:solidFill>
              </a:rPr>
              <a:t>The signal does not appear before and after!</a:t>
            </a:r>
          </a:p>
        </p:txBody>
      </p:sp>
      <p:sp>
        <p:nvSpPr>
          <p:cNvPr id="5" name="Segnaposto piè di pagina 4">
            <a:extLst>
              <a:ext uri="{FF2B5EF4-FFF2-40B4-BE49-F238E27FC236}">
                <a16:creationId xmlns:a16="http://schemas.microsoft.com/office/drawing/2014/main" id="{D3638ACD-338D-343F-080C-C9057A5EB702}"/>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7188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3D0-57D4-D363-C32A-00027FC6C5E4}"/>
              </a:ext>
            </a:extLst>
          </p:cNvPr>
          <p:cNvSpPr>
            <a:spLocks noGrp="1"/>
          </p:cNvSpPr>
          <p:nvPr>
            <p:ph type="title"/>
          </p:nvPr>
        </p:nvSpPr>
        <p:spPr/>
        <p:txBody>
          <a:bodyPr/>
          <a:lstStyle/>
          <a:p>
            <a:r>
              <a:rPr lang="it-IT" dirty="0" err="1"/>
              <a:t>Poynting</a:t>
            </a:r>
            <a:r>
              <a:rPr lang="it-IT" dirty="0"/>
              <a:t> </a:t>
            </a:r>
            <a:r>
              <a:rPr lang="it-IT" dirty="0" err="1"/>
              <a:t>vector</a:t>
            </a:r>
            <a:endParaRPr lang="en-US" dirty="0"/>
          </a:p>
        </p:txBody>
      </p:sp>
      <p:pic>
        <p:nvPicPr>
          <p:cNvPr id="5" name="Segnaposto contenuto 4">
            <a:extLst>
              <a:ext uri="{FF2B5EF4-FFF2-40B4-BE49-F238E27FC236}">
                <a16:creationId xmlns:a16="http://schemas.microsoft.com/office/drawing/2014/main" id="{B53F7B6A-D9B2-A305-9792-C64354B3ECAF}"/>
              </a:ext>
            </a:extLst>
          </p:cNvPr>
          <p:cNvPicPr>
            <a:picLocks noGrp="1" noChangeAspect="1"/>
          </p:cNvPicPr>
          <p:nvPr>
            <p:ph idx="1"/>
          </p:nvPr>
        </p:nvPicPr>
        <p:blipFill rotWithShape="1">
          <a:blip r:embed="rId2"/>
          <a:srcRect l="13922"/>
          <a:stretch/>
        </p:blipFill>
        <p:spPr>
          <a:xfrm>
            <a:off x="2666544" y="2676271"/>
            <a:ext cx="3825625" cy="1048603"/>
          </a:xfrm>
          <a:prstGeom prst="rect">
            <a:avLst/>
          </a:prstGeom>
        </p:spPr>
      </p:pic>
      <p:sp>
        <p:nvSpPr>
          <p:cNvPr id="4" name="Segnaposto numero diapositiva 3">
            <a:extLst>
              <a:ext uri="{FF2B5EF4-FFF2-40B4-BE49-F238E27FC236}">
                <a16:creationId xmlns:a16="http://schemas.microsoft.com/office/drawing/2014/main" id="{E1914A81-5DC2-097D-6242-B87670CE3132}"/>
              </a:ext>
            </a:extLst>
          </p:cNvPr>
          <p:cNvSpPr>
            <a:spLocks noGrp="1"/>
          </p:cNvSpPr>
          <p:nvPr>
            <p:ph type="sldNum" sz="quarter" idx="12"/>
          </p:nvPr>
        </p:nvSpPr>
        <p:spPr/>
        <p:txBody>
          <a:bodyPr/>
          <a:lstStyle/>
          <a:p>
            <a:fld id="{2AA857F7-92AE-46F6-A9D2-F2476DDD0E77}" type="slidenum">
              <a:rPr lang="it-IT" smtClean="0"/>
              <a:t>25</a:t>
            </a:fld>
            <a:endParaRPr lang="it-IT"/>
          </a:p>
        </p:txBody>
      </p:sp>
      <p:sp>
        <p:nvSpPr>
          <p:cNvPr id="6" name="Segnaposto piè di pagina 5">
            <a:extLst>
              <a:ext uri="{FF2B5EF4-FFF2-40B4-BE49-F238E27FC236}">
                <a16:creationId xmlns:a16="http://schemas.microsoft.com/office/drawing/2014/main" id="{81FB08FA-5A61-5556-C243-8857E6117DD7}"/>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46956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5F33E-621C-4DAF-9D99-00EFBEF93AE6}"/>
              </a:ext>
            </a:extLst>
          </p:cNvPr>
          <p:cNvSpPr>
            <a:spLocks noGrp="1"/>
          </p:cNvSpPr>
          <p:nvPr>
            <p:ph type="title"/>
          </p:nvPr>
        </p:nvSpPr>
        <p:spPr>
          <a:xfrm>
            <a:off x="1097280" y="286603"/>
            <a:ext cx="10266756" cy="1450757"/>
          </a:xfrm>
        </p:spPr>
        <p:txBody>
          <a:bodyPr>
            <a:normAutofit/>
          </a:bodyPr>
          <a:lstStyle/>
          <a:p>
            <a:r>
              <a:rPr lang="it-IT" dirty="0"/>
              <a:t>Background </a:t>
            </a:r>
            <a:r>
              <a:rPr lang="en-AU" dirty="0"/>
              <a:t>determination</a:t>
            </a:r>
            <a:endParaRPr lang="it-IT" sz="2000" dirty="0"/>
          </a:p>
        </p:txBody>
      </p:sp>
      <p:sp>
        <p:nvSpPr>
          <p:cNvPr id="4" name="Segnaposto numero diapositiva 3">
            <a:extLst>
              <a:ext uri="{FF2B5EF4-FFF2-40B4-BE49-F238E27FC236}">
                <a16:creationId xmlns:a16="http://schemas.microsoft.com/office/drawing/2014/main" id="{1938C2F0-18A1-4CAE-9109-D4399CC12C62}"/>
              </a:ext>
            </a:extLst>
          </p:cNvPr>
          <p:cNvSpPr>
            <a:spLocks noGrp="1"/>
          </p:cNvSpPr>
          <p:nvPr>
            <p:ph type="sldNum" sz="quarter" idx="12"/>
          </p:nvPr>
        </p:nvSpPr>
        <p:spPr/>
        <p:txBody>
          <a:bodyPr/>
          <a:lstStyle/>
          <a:p>
            <a:fld id="{2AA857F7-92AE-46F6-A9D2-F2476DDD0E77}" type="slidenum">
              <a:rPr lang="it-IT" smtClean="0"/>
              <a:t>3</a:t>
            </a:fld>
            <a:endParaRPr lang="it-IT"/>
          </a:p>
        </p:txBody>
      </p:sp>
      <p:graphicFrame>
        <p:nvGraphicFramePr>
          <p:cNvPr id="5" name="Diagramma 4">
            <a:extLst>
              <a:ext uri="{FF2B5EF4-FFF2-40B4-BE49-F238E27FC236}">
                <a16:creationId xmlns:a16="http://schemas.microsoft.com/office/drawing/2014/main" id="{A212D2E7-48DD-498F-8A08-6E09ACB20A87}"/>
              </a:ext>
            </a:extLst>
          </p:cNvPr>
          <p:cNvGraphicFramePr/>
          <p:nvPr>
            <p:extLst>
              <p:ext uri="{D42A27DB-BD31-4B8C-83A1-F6EECF244321}">
                <p14:modId xmlns:p14="http://schemas.microsoft.com/office/powerpoint/2010/main" val="2435659384"/>
              </p:ext>
            </p:extLst>
          </p:nvPr>
        </p:nvGraphicFramePr>
        <p:xfrm>
          <a:off x="1543512" y="4654694"/>
          <a:ext cx="3230653" cy="1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64650FE5-8C1A-46EB-A015-0E9C7BC39BCB}"/>
              </a:ext>
            </a:extLst>
          </p:cNvPr>
          <p:cNvSpPr txBox="1"/>
          <p:nvPr/>
        </p:nvSpPr>
        <p:spPr>
          <a:xfrm>
            <a:off x="1543512" y="4451910"/>
            <a:ext cx="3230653" cy="369332"/>
          </a:xfrm>
          <a:prstGeom prst="rect">
            <a:avLst/>
          </a:prstGeom>
          <a:noFill/>
        </p:spPr>
        <p:txBody>
          <a:bodyPr wrap="square" rtlCol="0">
            <a:spAutoFit/>
          </a:bodyPr>
          <a:lstStyle/>
          <a:p>
            <a:pPr algn="ctr"/>
            <a:r>
              <a:rPr lang="en-GB" dirty="0"/>
              <a:t>Following the approach of:</a:t>
            </a:r>
          </a:p>
        </p:txBody>
      </p:sp>
      <p:sp>
        <p:nvSpPr>
          <p:cNvPr id="8" name="CasellaDiTesto 7">
            <a:extLst>
              <a:ext uri="{FF2B5EF4-FFF2-40B4-BE49-F238E27FC236}">
                <a16:creationId xmlns:a16="http://schemas.microsoft.com/office/drawing/2014/main" id="{4967F872-DF9F-4B1E-9519-CDBA9C10F46C}"/>
              </a:ext>
            </a:extLst>
          </p:cNvPr>
          <p:cNvSpPr txBox="1"/>
          <p:nvPr/>
        </p:nvSpPr>
        <p:spPr>
          <a:xfrm>
            <a:off x="1097280" y="2690176"/>
            <a:ext cx="10171221" cy="1200329"/>
          </a:xfrm>
          <a:prstGeom prst="rect">
            <a:avLst/>
          </a:prstGeom>
          <a:noFill/>
        </p:spPr>
        <p:txBody>
          <a:bodyPr wrap="square">
            <a:spAutoFit/>
          </a:bodyPr>
          <a:lstStyle/>
          <a:p>
            <a:pPr algn="just"/>
            <a:r>
              <a:rPr lang="it-IT" sz="1800" dirty="0"/>
              <a:t>The </a:t>
            </a:r>
            <a:r>
              <a:rPr lang="en-US" sz="1800" dirty="0"/>
              <a:t>background spectra aim to indicate the ionospheric conditions typically observed </a:t>
            </a:r>
            <a:r>
              <a:rPr lang="it-IT" sz="1800" dirty="0"/>
              <a:t>over the </a:t>
            </a:r>
            <a:r>
              <a:rPr lang="en-GB" sz="1800" dirty="0"/>
              <a:t>geographical point we’re interested in</a:t>
            </a:r>
            <a:r>
              <a:rPr lang="it-IT" sz="1800" dirty="0"/>
              <a:t>. </a:t>
            </a:r>
            <a:r>
              <a:rPr lang="en-US" sz="1800" noProof="0" dirty="0"/>
              <a:t>Through the comparison between observations around the earthquake’s onset and the background spectra, an anomalous signal can be interpreted in the correct way and eventually be correlated with the seismic activity</a:t>
            </a:r>
            <a:r>
              <a:rPr lang="it-IT" sz="1800" noProof="0" dirty="0"/>
              <a:t>.</a:t>
            </a:r>
            <a:endParaRPr lang="it-IT" sz="1800" dirty="0"/>
          </a:p>
        </p:txBody>
      </p:sp>
      <p:sp>
        <p:nvSpPr>
          <p:cNvPr id="10" name="CasellaDiTesto 9">
            <a:extLst>
              <a:ext uri="{FF2B5EF4-FFF2-40B4-BE49-F238E27FC236}">
                <a16:creationId xmlns:a16="http://schemas.microsoft.com/office/drawing/2014/main" id="{290DF010-1A58-4851-9F87-DD6F3BA00344}"/>
              </a:ext>
            </a:extLst>
          </p:cNvPr>
          <p:cNvSpPr txBox="1"/>
          <p:nvPr/>
        </p:nvSpPr>
        <p:spPr>
          <a:xfrm>
            <a:off x="6346044" y="4531508"/>
            <a:ext cx="4302444" cy="923330"/>
          </a:xfrm>
          <a:prstGeom prst="rect">
            <a:avLst/>
          </a:prstGeom>
          <a:noFill/>
        </p:spPr>
        <p:txBody>
          <a:bodyPr wrap="square">
            <a:spAutoFit/>
          </a:bodyPr>
          <a:lstStyle/>
          <a:p>
            <a:pPr algn="just"/>
            <a:r>
              <a:rPr lang="en-US" dirty="0"/>
              <a:t>We started by the definition of the statistical distribution of the ionospheric EM waves energy in absence of external forcing. </a:t>
            </a:r>
          </a:p>
        </p:txBody>
      </p:sp>
      <p:sp>
        <p:nvSpPr>
          <p:cNvPr id="11" name="Rettangolo 10">
            <a:extLst>
              <a:ext uri="{FF2B5EF4-FFF2-40B4-BE49-F238E27FC236}">
                <a16:creationId xmlns:a16="http://schemas.microsoft.com/office/drawing/2014/main" id="{34782944-1013-4244-9EF0-958061A12164}"/>
              </a:ext>
            </a:extLst>
          </p:cNvPr>
          <p:cNvSpPr/>
          <p:nvPr/>
        </p:nvSpPr>
        <p:spPr>
          <a:xfrm>
            <a:off x="1157509" y="4451910"/>
            <a:ext cx="4139821" cy="1455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C21B949-B2AC-9A67-2FA0-95728A1AF7F2}"/>
              </a:ext>
            </a:extLst>
          </p:cNvPr>
          <p:cNvSpPr txBox="1"/>
          <p:nvPr/>
        </p:nvSpPr>
        <p:spPr>
          <a:xfrm>
            <a:off x="1157509" y="1938309"/>
            <a:ext cx="10171221" cy="400110"/>
          </a:xfrm>
          <a:prstGeom prst="rect">
            <a:avLst/>
          </a:prstGeom>
          <a:noFill/>
        </p:spPr>
        <p:txBody>
          <a:bodyPr wrap="square" rtlCol="0">
            <a:spAutoFit/>
          </a:bodyPr>
          <a:lstStyle/>
          <a:p>
            <a:r>
              <a:rPr kumimoji="0" lang="en-US" sz="2000" b="0" i="0" u="none" strike="noStrike" kern="1200" cap="none" spc="-50" normalizeH="0" baseline="0" noProof="0">
                <a:ln>
                  <a:noFill/>
                </a:ln>
                <a:solidFill>
                  <a:srgbClr val="000000">
                    <a:lumMod val="75000"/>
                    <a:lumOff val="25000"/>
                  </a:srgbClr>
                </a:solidFill>
                <a:effectLst/>
                <a:uLnTx/>
                <a:uFillTx/>
                <a:latin typeface="Calibri Light" panose="020F0302020204030204"/>
                <a:ea typeface="+mj-ea"/>
                <a:cs typeface="+mj-cs"/>
              </a:rPr>
              <a:t>We’re looking for electromagnetic signals exceeding a statistical meaningful threshold over a background</a:t>
            </a:r>
            <a:endParaRPr lang="it-IT" dirty="0"/>
          </a:p>
        </p:txBody>
      </p:sp>
      <p:sp>
        <p:nvSpPr>
          <p:cNvPr id="12" name="Segnaposto piè di pagina 11">
            <a:extLst>
              <a:ext uri="{FF2B5EF4-FFF2-40B4-BE49-F238E27FC236}">
                <a16:creationId xmlns:a16="http://schemas.microsoft.com/office/drawing/2014/main" id="{911B0D6E-4F80-27E9-839B-ED9D2FD95FE3}"/>
              </a:ext>
            </a:extLst>
          </p:cNvPr>
          <p:cNvSpPr>
            <a:spLocks noGrp="1"/>
          </p:cNvSpPr>
          <p:nvPr>
            <p:ph type="ftr" sz="quarter" idx="11"/>
          </p:nvPr>
        </p:nvSpPr>
        <p:spPr>
          <a:xfrm>
            <a:off x="3686185" y="6459785"/>
            <a:ext cx="4822804" cy="365125"/>
          </a:xfrm>
        </p:spPr>
        <p:txBody>
          <a:bodyPr/>
          <a:lstStyle/>
          <a:p>
            <a:r>
              <a:rPr lang="it-IT" cap="none" dirty="0"/>
              <a:t>Dario Recchiuti – dario.recchiuti@unitn.it</a:t>
            </a:r>
          </a:p>
        </p:txBody>
      </p:sp>
    </p:spTree>
    <p:extLst>
      <p:ext uri="{BB962C8B-B14F-4D97-AF65-F5344CB8AC3E}">
        <p14:creationId xmlns:p14="http://schemas.microsoft.com/office/powerpoint/2010/main" val="149962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7DFEF-3074-4974-9D2B-56F7FA593CF4}"/>
              </a:ext>
            </a:extLst>
          </p:cNvPr>
          <p:cNvSpPr>
            <a:spLocks noGrp="1"/>
          </p:cNvSpPr>
          <p:nvPr>
            <p:ph type="title"/>
          </p:nvPr>
        </p:nvSpPr>
        <p:spPr/>
        <p:txBody>
          <a:bodyPr anchor="b">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n-US" dirty="0"/>
              <a:t>External forcing</a:t>
            </a:r>
            <a:endParaRPr lang="en-US" sz="2000" dirty="0"/>
          </a:p>
        </p:txBody>
      </p:sp>
      <p:sp>
        <p:nvSpPr>
          <p:cNvPr id="4" name="Segnaposto numero diapositiva 3">
            <a:extLst>
              <a:ext uri="{FF2B5EF4-FFF2-40B4-BE49-F238E27FC236}">
                <a16:creationId xmlns:a16="http://schemas.microsoft.com/office/drawing/2014/main" id="{54D2C13C-8A70-41BA-999A-6B6AECE5127E}"/>
              </a:ext>
            </a:extLst>
          </p:cNvPr>
          <p:cNvSpPr>
            <a:spLocks noGrp="1"/>
          </p:cNvSpPr>
          <p:nvPr>
            <p:ph type="sldNum" sz="quarter" idx="12"/>
          </p:nvPr>
        </p:nvSpPr>
        <p:spPr/>
        <p:txBody>
          <a:bodyPr/>
          <a:lstStyle/>
          <a:p>
            <a:fld id="{2AA857F7-92AE-46F6-A9D2-F2476DDD0E77}" type="slidenum">
              <a:rPr lang="it-IT" smtClean="0"/>
              <a:t>4</a:t>
            </a:fld>
            <a:endParaRPr lang="it-IT"/>
          </a:p>
        </p:txBody>
      </p:sp>
      <p:graphicFrame>
        <p:nvGraphicFramePr>
          <p:cNvPr id="5" name="Diagramma 4">
            <a:extLst>
              <a:ext uri="{FF2B5EF4-FFF2-40B4-BE49-F238E27FC236}">
                <a16:creationId xmlns:a16="http://schemas.microsoft.com/office/drawing/2014/main" id="{E6309EFA-6ADE-4C6B-B93C-74545BCBB66F}"/>
              </a:ext>
            </a:extLst>
          </p:cNvPr>
          <p:cNvGraphicFramePr/>
          <p:nvPr>
            <p:extLst>
              <p:ext uri="{D42A27DB-BD31-4B8C-83A1-F6EECF244321}">
                <p14:modId xmlns:p14="http://schemas.microsoft.com/office/powerpoint/2010/main" val="3174191686"/>
              </p:ext>
            </p:extLst>
          </p:nvPr>
        </p:nvGraphicFramePr>
        <p:xfrm>
          <a:off x="1200791" y="2263683"/>
          <a:ext cx="2485005" cy="128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nettore 2 10">
            <a:extLst>
              <a:ext uri="{FF2B5EF4-FFF2-40B4-BE49-F238E27FC236}">
                <a16:creationId xmlns:a16="http://schemas.microsoft.com/office/drawing/2014/main" id="{75781AAF-C10E-400A-A586-09E2AD2A77C2}"/>
              </a:ext>
            </a:extLst>
          </p:cNvPr>
          <p:cNvCxnSpPr>
            <a:cxnSpLocks/>
          </p:cNvCxnSpPr>
          <p:nvPr/>
        </p:nvCxnSpPr>
        <p:spPr>
          <a:xfrm flipV="1">
            <a:off x="3985666" y="3798727"/>
            <a:ext cx="1693579" cy="679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B11A3FBA-3145-4D54-856F-B0E50673583C}"/>
              </a:ext>
            </a:extLst>
          </p:cNvPr>
          <p:cNvCxnSpPr>
            <a:cxnSpLocks/>
          </p:cNvCxnSpPr>
          <p:nvPr/>
        </p:nvCxnSpPr>
        <p:spPr>
          <a:xfrm>
            <a:off x="3972585" y="4691770"/>
            <a:ext cx="1719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048446F-72A3-42E1-9C8A-93FF4B130356}"/>
              </a:ext>
            </a:extLst>
          </p:cNvPr>
          <p:cNvCxnSpPr>
            <a:cxnSpLocks/>
          </p:cNvCxnSpPr>
          <p:nvPr/>
        </p:nvCxnSpPr>
        <p:spPr>
          <a:xfrm>
            <a:off x="3939629" y="4997477"/>
            <a:ext cx="1785656" cy="62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2DDF7359-C5FB-479B-BC8D-7DAE9606220B}"/>
              </a:ext>
            </a:extLst>
          </p:cNvPr>
          <p:cNvSpPr txBox="1"/>
          <p:nvPr/>
        </p:nvSpPr>
        <p:spPr>
          <a:xfrm>
            <a:off x="6074933" y="3567844"/>
            <a:ext cx="192104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a:t>(-10 nT, 10 nT]</a:t>
            </a:r>
            <a:endParaRPr lang="en-CA" sz="2000" dirty="0"/>
          </a:p>
        </p:txBody>
      </p:sp>
      <p:sp>
        <p:nvSpPr>
          <p:cNvPr id="25" name="CasellaDiTesto 24">
            <a:extLst>
              <a:ext uri="{FF2B5EF4-FFF2-40B4-BE49-F238E27FC236}">
                <a16:creationId xmlns:a16="http://schemas.microsoft.com/office/drawing/2014/main" id="{8600D516-C57C-40E1-820B-7C84389A123C}"/>
              </a:ext>
            </a:extLst>
          </p:cNvPr>
          <p:cNvSpPr txBox="1"/>
          <p:nvPr/>
        </p:nvSpPr>
        <p:spPr>
          <a:xfrm>
            <a:off x="6089088" y="4470029"/>
            <a:ext cx="192104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a:t>(-40 nT, -10 nT]</a:t>
            </a:r>
            <a:endParaRPr lang="en-CA" sz="2000" dirty="0"/>
          </a:p>
        </p:txBody>
      </p:sp>
      <p:sp>
        <p:nvSpPr>
          <p:cNvPr id="26" name="CasellaDiTesto 25">
            <a:extLst>
              <a:ext uri="{FF2B5EF4-FFF2-40B4-BE49-F238E27FC236}">
                <a16:creationId xmlns:a16="http://schemas.microsoft.com/office/drawing/2014/main" id="{3357F820-823E-4EBB-AE35-A7158CDA2F7C}"/>
              </a:ext>
            </a:extLst>
          </p:cNvPr>
          <p:cNvSpPr txBox="1"/>
          <p:nvPr/>
        </p:nvSpPr>
        <p:spPr>
          <a:xfrm>
            <a:off x="6126480" y="5365669"/>
            <a:ext cx="192104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otherwise</a:t>
            </a:r>
          </a:p>
        </p:txBody>
      </p:sp>
      <p:sp>
        <p:nvSpPr>
          <p:cNvPr id="29" name="CasellaDiTesto 28">
            <a:extLst>
              <a:ext uri="{FF2B5EF4-FFF2-40B4-BE49-F238E27FC236}">
                <a16:creationId xmlns:a16="http://schemas.microsoft.com/office/drawing/2014/main" id="{7E059C24-6962-4A38-90D7-0EA8E4BD7DA6}"/>
              </a:ext>
            </a:extLst>
          </p:cNvPr>
          <p:cNvSpPr txBox="1"/>
          <p:nvPr/>
        </p:nvSpPr>
        <p:spPr>
          <a:xfrm>
            <a:off x="9114177" y="3497693"/>
            <a:ext cx="1130081" cy="461665"/>
          </a:xfrm>
          <a:prstGeom prst="rect">
            <a:avLst/>
          </a:prstGeom>
          <a:noFill/>
        </p:spPr>
        <p:txBody>
          <a:bodyPr wrap="square" rtlCol="0">
            <a:spAutoFit/>
          </a:bodyPr>
          <a:lstStyle/>
          <a:p>
            <a:r>
              <a:rPr lang="it-IT" sz="2400" b="1" dirty="0"/>
              <a:t>QUIET</a:t>
            </a:r>
          </a:p>
        </p:txBody>
      </p:sp>
      <p:sp>
        <p:nvSpPr>
          <p:cNvPr id="30" name="CasellaDiTesto 29">
            <a:extLst>
              <a:ext uri="{FF2B5EF4-FFF2-40B4-BE49-F238E27FC236}">
                <a16:creationId xmlns:a16="http://schemas.microsoft.com/office/drawing/2014/main" id="{9C1DAE10-E38A-4BBF-B46F-09A18B67B0E4}"/>
              </a:ext>
            </a:extLst>
          </p:cNvPr>
          <p:cNvSpPr txBox="1"/>
          <p:nvPr/>
        </p:nvSpPr>
        <p:spPr>
          <a:xfrm>
            <a:off x="9114177" y="4352798"/>
            <a:ext cx="1745717" cy="461665"/>
          </a:xfrm>
          <a:prstGeom prst="rect">
            <a:avLst/>
          </a:prstGeom>
          <a:noFill/>
        </p:spPr>
        <p:txBody>
          <a:bodyPr wrap="square" rtlCol="0">
            <a:spAutoFit/>
          </a:bodyPr>
          <a:lstStyle/>
          <a:p>
            <a:r>
              <a:rPr lang="it-IT" sz="2400" b="1" dirty="0"/>
              <a:t>DISTURBED</a:t>
            </a:r>
          </a:p>
        </p:txBody>
      </p:sp>
      <p:sp>
        <p:nvSpPr>
          <p:cNvPr id="31" name="CasellaDiTesto 30">
            <a:extLst>
              <a:ext uri="{FF2B5EF4-FFF2-40B4-BE49-F238E27FC236}">
                <a16:creationId xmlns:a16="http://schemas.microsoft.com/office/drawing/2014/main" id="{18F594A5-8904-4983-AABF-2E8DA2B84E84}"/>
              </a:ext>
            </a:extLst>
          </p:cNvPr>
          <p:cNvSpPr txBox="1"/>
          <p:nvPr/>
        </p:nvSpPr>
        <p:spPr>
          <a:xfrm>
            <a:off x="9114177" y="5262216"/>
            <a:ext cx="1283990" cy="461665"/>
          </a:xfrm>
          <a:prstGeom prst="rect">
            <a:avLst/>
          </a:prstGeom>
          <a:noFill/>
        </p:spPr>
        <p:txBody>
          <a:bodyPr wrap="square" rtlCol="0">
            <a:spAutoFit/>
          </a:bodyPr>
          <a:lstStyle/>
          <a:p>
            <a:r>
              <a:rPr lang="it-IT" sz="2400" b="1" dirty="0"/>
              <a:t>STORM</a:t>
            </a: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41AF8A1-0233-4266-925E-A8520E29415A}"/>
                  </a:ext>
                </a:extLst>
              </p:cNvPr>
              <p:cNvSpPr txBox="1"/>
              <p:nvPr/>
            </p:nvSpPr>
            <p:spPr>
              <a:xfrm>
                <a:off x="4921406" y="2287090"/>
                <a:ext cx="2128207" cy="10592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Average SYM-H value for each day</a:t>
                </a:r>
              </a:p>
              <a:p>
                <a:pPr/>
                <a14:m>
                  <m:oMathPara xmlns:m="http://schemas.openxmlformats.org/officeDocument/2006/math">
                    <m:oMathParaPr>
                      <m:jc m:val="centerGroup"/>
                    </m:oMathParaPr>
                    <m:oMath xmlns:m="http://schemas.openxmlformats.org/officeDocument/2006/math">
                      <m:bar>
                        <m:barPr>
                          <m:pos m:val="top"/>
                          <m:ctrlPr>
                            <a:rPr lang="en-GB" sz="2400" b="1" i="1" smtClean="0">
                              <a:latin typeface="Cambria Math" panose="02040503050406030204" pitchFamily="18" charset="0"/>
                            </a:rPr>
                          </m:ctrlPr>
                        </m:barPr>
                        <m:e>
                          <m:r>
                            <a:rPr lang="it-IT" sz="2400" b="1" i="0" smtClean="0">
                              <a:latin typeface="Cambria Math" panose="02040503050406030204" pitchFamily="18" charset="0"/>
                            </a:rPr>
                            <m:t>𝐒𝐘𝐌</m:t>
                          </m:r>
                          <m:r>
                            <a:rPr lang="it-IT" sz="2400" b="1" i="0" smtClean="0">
                              <a:latin typeface="Cambria Math" panose="02040503050406030204" pitchFamily="18" charset="0"/>
                            </a:rPr>
                            <m:t>−</m:t>
                          </m:r>
                          <m:r>
                            <a:rPr lang="it-IT" sz="2400" b="1" i="0" smtClean="0">
                              <a:latin typeface="Cambria Math" panose="02040503050406030204" pitchFamily="18" charset="0"/>
                            </a:rPr>
                            <m:t>𝐇</m:t>
                          </m:r>
                        </m:e>
                      </m:bar>
                    </m:oMath>
                  </m:oMathPara>
                </a14:m>
                <a:endParaRPr lang="en-GB" sz="2400" b="1" dirty="0"/>
              </a:p>
            </p:txBody>
          </p:sp>
        </mc:Choice>
        <mc:Fallback xmlns="">
          <p:sp>
            <p:nvSpPr>
              <p:cNvPr id="16" name="CasellaDiTesto 15">
                <a:extLst>
                  <a:ext uri="{FF2B5EF4-FFF2-40B4-BE49-F238E27FC236}">
                    <a16:creationId xmlns:a16="http://schemas.microsoft.com/office/drawing/2014/main" id="{441AF8A1-0233-4266-925E-A8520E29415A}"/>
                  </a:ext>
                </a:extLst>
              </p:cNvPr>
              <p:cNvSpPr txBox="1">
                <a:spLocks noRot="1" noChangeAspect="1" noMove="1" noResize="1" noEditPoints="1" noAdjustHandles="1" noChangeArrowheads="1" noChangeShapeType="1" noTextEdit="1"/>
              </p:cNvSpPr>
              <p:nvPr/>
            </p:nvSpPr>
            <p:spPr>
              <a:xfrm>
                <a:off x="4921406" y="2287090"/>
                <a:ext cx="2128207" cy="1059201"/>
              </a:xfrm>
              <a:prstGeom prst="rect">
                <a:avLst/>
              </a:prstGeom>
              <a:blipFill>
                <a:blip r:embed="rId7"/>
                <a:stretch>
                  <a:fillRect l="-1989" t="-2260"/>
                </a:stretch>
              </a:blipFill>
            </p:spPr>
            <p:txBody>
              <a:bodyPr/>
              <a:lstStyle/>
              <a:p>
                <a:r>
                  <a:rPr lang="it-IT">
                    <a:noFill/>
                  </a:rPr>
                  <a:t> </a:t>
                </a:r>
              </a:p>
            </p:txBody>
          </p:sp>
        </mc:Fallback>
      </mc:AlternateContent>
      <p:sp>
        <p:nvSpPr>
          <p:cNvPr id="14" name="Freccia a destra 13">
            <a:extLst>
              <a:ext uri="{FF2B5EF4-FFF2-40B4-BE49-F238E27FC236}">
                <a16:creationId xmlns:a16="http://schemas.microsoft.com/office/drawing/2014/main" id="{11515C78-8984-49CB-B7A8-1907920D1ABE}"/>
              </a:ext>
            </a:extLst>
          </p:cNvPr>
          <p:cNvSpPr/>
          <p:nvPr/>
        </p:nvSpPr>
        <p:spPr>
          <a:xfrm>
            <a:off x="4016340" y="2574105"/>
            <a:ext cx="595134" cy="485169"/>
          </a:xfrm>
          <a:prstGeom prst="rightArrow">
            <a:avLst>
              <a:gd name="adj1" fmla="val 50000"/>
              <a:gd name="adj2" fmla="val 44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B0532DCD-523C-4D2F-97E6-822537EA33E1}"/>
                  </a:ext>
                </a:extLst>
              </p:cNvPr>
              <p:cNvSpPr txBox="1"/>
              <p:nvPr/>
            </p:nvSpPr>
            <p:spPr>
              <a:xfrm>
                <a:off x="1557589" y="4291080"/>
                <a:ext cx="2128207" cy="87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a:latin typeface="Cambria Math" panose="02040503050406030204" pitchFamily="18" charset="0"/>
                  </a:rPr>
                  <a:t>if</a:t>
                </a:r>
              </a:p>
              <a:p>
                <a:pPr/>
                <a14:m>
                  <m:oMathPara xmlns:m="http://schemas.openxmlformats.org/officeDocument/2006/math">
                    <m:oMathParaPr>
                      <m:jc m:val="centerGroup"/>
                    </m:oMathParaPr>
                    <m:oMath xmlns:m="http://schemas.openxmlformats.org/officeDocument/2006/math">
                      <m:bar>
                        <m:barPr>
                          <m:pos m:val="top"/>
                          <m:ctrlPr>
                            <a:rPr lang="en-GB" sz="2400" b="1" i="1" smtClean="0">
                              <a:latin typeface="Cambria Math" panose="02040503050406030204" pitchFamily="18" charset="0"/>
                            </a:rPr>
                          </m:ctrlPr>
                        </m:barPr>
                        <m:e>
                          <m:r>
                            <a:rPr lang="it-IT" sz="2400" b="1" i="0" smtClean="0">
                              <a:latin typeface="Cambria Math" panose="02040503050406030204" pitchFamily="18" charset="0"/>
                            </a:rPr>
                            <m:t>𝐒𝐘𝐌</m:t>
                          </m:r>
                          <m:r>
                            <a:rPr lang="it-IT" sz="2400" b="1" i="0" smtClean="0">
                              <a:latin typeface="Cambria Math" panose="02040503050406030204" pitchFamily="18" charset="0"/>
                            </a:rPr>
                            <m:t>−</m:t>
                          </m:r>
                          <m:r>
                            <a:rPr lang="it-IT" sz="2400" b="1" i="0" smtClean="0">
                              <a:latin typeface="Cambria Math" panose="02040503050406030204" pitchFamily="18" charset="0"/>
                            </a:rPr>
                            <m:t>𝐇</m:t>
                          </m:r>
                        </m:e>
                      </m:bar>
                      <m:r>
                        <a:rPr lang="it-IT" sz="2400" b="1" i="1" smtClean="0">
                          <a:latin typeface="Cambria Math" panose="02040503050406030204" pitchFamily="18" charset="0"/>
                        </a:rPr>
                        <m:t>±</m:t>
                      </m:r>
                      <m:r>
                        <a:rPr lang="it-IT" sz="2400" b="1" i="1" smtClean="0">
                          <a:latin typeface="Cambria Math" panose="02040503050406030204" pitchFamily="18" charset="0"/>
                        </a:rPr>
                        <m:t>𝝈</m:t>
                      </m:r>
                    </m:oMath>
                  </m:oMathPara>
                </a14:m>
                <a:endParaRPr lang="en-GB" sz="2400" b="1" dirty="0"/>
              </a:p>
            </p:txBody>
          </p:sp>
        </mc:Choice>
        <mc:Fallback xmlns="">
          <p:sp>
            <p:nvSpPr>
              <p:cNvPr id="19" name="CasellaDiTesto 18">
                <a:extLst>
                  <a:ext uri="{FF2B5EF4-FFF2-40B4-BE49-F238E27FC236}">
                    <a16:creationId xmlns:a16="http://schemas.microsoft.com/office/drawing/2014/main" id="{B0532DCD-523C-4D2F-97E6-822537EA33E1}"/>
                  </a:ext>
                </a:extLst>
              </p:cNvPr>
              <p:cNvSpPr txBox="1">
                <a:spLocks noRot="1" noChangeAspect="1" noMove="1" noResize="1" noEditPoints="1" noAdjustHandles="1" noChangeArrowheads="1" noChangeShapeType="1" noTextEdit="1"/>
              </p:cNvSpPr>
              <p:nvPr/>
            </p:nvSpPr>
            <p:spPr>
              <a:xfrm>
                <a:off x="1557589" y="4291080"/>
                <a:ext cx="2128207" cy="874535"/>
              </a:xfrm>
              <a:prstGeom prst="rect">
                <a:avLst/>
              </a:prstGeom>
              <a:blipFill>
                <a:blip r:embed="rId8"/>
                <a:stretch>
                  <a:fillRect t="-4795"/>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D49DB994-223D-4C6D-B215-48443DCD9DF8}"/>
              </a:ext>
            </a:extLst>
          </p:cNvPr>
          <p:cNvSpPr txBox="1"/>
          <p:nvPr/>
        </p:nvSpPr>
        <p:spPr>
          <a:xfrm>
            <a:off x="1237397" y="1851546"/>
            <a:ext cx="9918283" cy="400110"/>
          </a:xfrm>
          <a:prstGeom prst="rect">
            <a:avLst/>
          </a:prstGeom>
          <a:noFill/>
        </p:spPr>
        <p:txBody>
          <a:bodyPr wrap="square" rtlCol="0">
            <a:spAutoFit/>
          </a:bodyPr>
          <a:lstStyle/>
          <a:p>
            <a:r>
              <a:rPr kumimoji="0" lang="en-US" sz="2000" b="1" i="0" u="none" strike="noStrike" kern="1200" cap="none" spc="0" normalizeH="0" baseline="0" noProof="0">
                <a:ln>
                  <a:noFill/>
                </a:ln>
                <a:solidFill>
                  <a:srgbClr val="000000">
                    <a:lumMod val="75000"/>
                    <a:lumOff val="25000"/>
                  </a:srgbClr>
                </a:solidFill>
                <a:effectLst/>
                <a:uLnTx/>
                <a:uFillTx/>
                <a:latin typeface="Calibri" panose="020F0502020204030204"/>
                <a:ea typeface="+mj-ea"/>
                <a:cs typeface="+mj-cs"/>
              </a:rPr>
              <a:t>Geomagnetic indices </a:t>
            </a: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j-ea"/>
                <a:cs typeface="+mj-cs"/>
              </a:rPr>
              <a:t>are proxies of geomagnetic disturbances observed on the ground</a:t>
            </a:r>
            <a:endParaRPr lang="it-IT" dirty="0"/>
          </a:p>
        </p:txBody>
      </p:sp>
      <p:sp>
        <p:nvSpPr>
          <p:cNvPr id="20" name="Segnaposto piè di pagina 11">
            <a:extLst>
              <a:ext uri="{FF2B5EF4-FFF2-40B4-BE49-F238E27FC236}">
                <a16:creationId xmlns:a16="http://schemas.microsoft.com/office/drawing/2014/main" id="{3E3C2B6E-2FB8-B008-7BD5-28876DFFCEFE}"/>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331411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EB3A0-AAAD-4C77-9ADA-F0FC640490B6}"/>
              </a:ext>
            </a:extLst>
          </p:cNvPr>
          <p:cNvSpPr>
            <a:spLocks noGrp="1"/>
          </p:cNvSpPr>
          <p:nvPr>
            <p:ph type="title"/>
          </p:nvPr>
        </p:nvSpPr>
        <p:spPr/>
        <p:txBody>
          <a:bodyPr/>
          <a:lstStyle/>
          <a:p>
            <a:r>
              <a:rPr lang="en-US" dirty="0"/>
              <a:t>Background computation – Methods (1)</a:t>
            </a:r>
          </a:p>
        </p:txBody>
      </p:sp>
      <p:sp>
        <p:nvSpPr>
          <p:cNvPr id="4" name="Segnaposto numero diapositiva 3">
            <a:extLst>
              <a:ext uri="{FF2B5EF4-FFF2-40B4-BE49-F238E27FC236}">
                <a16:creationId xmlns:a16="http://schemas.microsoft.com/office/drawing/2014/main" id="{8ABAB737-B21F-4A52-9AF1-A755530B6080}"/>
              </a:ext>
            </a:extLst>
          </p:cNvPr>
          <p:cNvSpPr>
            <a:spLocks noGrp="1"/>
          </p:cNvSpPr>
          <p:nvPr>
            <p:ph type="sldNum" sz="quarter" idx="12"/>
          </p:nvPr>
        </p:nvSpPr>
        <p:spPr/>
        <p:txBody>
          <a:bodyPr/>
          <a:lstStyle/>
          <a:p>
            <a:fld id="{2AA857F7-92AE-46F6-A9D2-F2476DDD0E77}" type="slidenum">
              <a:rPr lang="it-IT" smtClean="0"/>
              <a:t>5</a:t>
            </a:fld>
            <a:endParaRPr lang="it-IT"/>
          </a:p>
        </p:txBody>
      </p:sp>
      <p:sp>
        <p:nvSpPr>
          <p:cNvPr id="10" name="CasellaDiTesto 9">
            <a:extLst>
              <a:ext uri="{FF2B5EF4-FFF2-40B4-BE49-F238E27FC236}">
                <a16:creationId xmlns:a16="http://schemas.microsoft.com/office/drawing/2014/main" id="{6CC7146F-0E5A-47AA-A92D-B888BC79E47E}"/>
              </a:ext>
            </a:extLst>
          </p:cNvPr>
          <p:cNvSpPr txBox="1"/>
          <p:nvPr/>
        </p:nvSpPr>
        <p:spPr>
          <a:xfrm>
            <a:off x="1097280" y="1877352"/>
            <a:ext cx="10058400" cy="523220"/>
          </a:xfrm>
          <a:prstGeom prst="rect">
            <a:avLst/>
          </a:prstGeom>
          <a:noFill/>
        </p:spPr>
        <p:txBody>
          <a:bodyPr wrap="square" rtlCol="0">
            <a:spAutoFit/>
          </a:bodyPr>
          <a:lstStyle/>
          <a:p>
            <a:pPr algn="ctr"/>
            <a:r>
              <a:rPr lang="it-IT" sz="2800" b="1" dirty="0"/>
              <a:t>Fast Iterative Filtering (FIF)*</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A7331E3B-B2AF-44D0-9A53-25AFF754AB58}"/>
                  </a:ext>
                </a:extLst>
              </p:cNvPr>
              <p:cNvSpPr txBox="1"/>
              <p:nvPr/>
            </p:nvSpPr>
            <p:spPr>
              <a:xfrm>
                <a:off x="1254265" y="2492347"/>
                <a:ext cx="9901415" cy="1467581"/>
              </a:xfrm>
              <a:prstGeom prst="rect">
                <a:avLst/>
              </a:prstGeom>
              <a:noFill/>
            </p:spPr>
            <p:txBody>
              <a:bodyPr wrap="square" rtlCol="0">
                <a:spAutoFit/>
              </a:bodyPr>
              <a:lstStyle/>
              <a:p>
                <a:pPr algn="just"/>
                <a:r>
                  <a:rPr lang="en-US" b="1" dirty="0"/>
                  <a:t>Decomposes the signal into components (intrinsic mode components, IMC). The filter is determined by the signal and therefore a remarkable quantity of local properties is retained from the signal.</a:t>
                </a:r>
              </a:p>
              <a:p>
                <a:pPr algn="just"/>
                <a:r>
                  <a:rPr lang="en-US" sz="1400" dirty="0"/>
                  <a:t>Given a multidimensional signal </a:t>
                </a:r>
                <a14:m>
                  <m:oMath xmlns:m="http://schemas.openxmlformats.org/officeDocument/2006/math">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oMath>
                </a14:m>
                <a:r>
                  <a:rPr lang="en-US" sz="1400" dirty="0"/>
                  <a:t> characterized by the scale of variability </a:t>
                </a:r>
                <a14:m>
                  <m:oMath xmlns:m="http://schemas.openxmlformats.org/officeDocument/2006/math">
                    <m:r>
                      <a:rPr lang="en-US" sz="1400" b="0" i="1" smtClean="0">
                        <a:latin typeface="Cambria Math" panose="02040503050406030204" pitchFamily="18" charset="0"/>
                      </a:rPr>
                      <m:t>𝑙</m:t>
                    </m:r>
                  </m:oMath>
                </a14:m>
                <a:r>
                  <a:rPr lang="en-US" sz="1400" dirty="0"/>
                  <a:t>, FIF decompose it into N simple oscillating IMCs: </a:t>
                </a:r>
                <a:endParaRPr lang="it-IT" sz="1400" b="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rPr>
                        <m:t>𝑓</m:t>
                      </m:r>
                      <m:d>
                        <m:dPr>
                          <m:ctrlPr>
                            <a:rPr lang="it-IT" sz="1400" b="0" i="1" smtClean="0">
                              <a:latin typeface="Cambria Math" panose="02040503050406030204" pitchFamily="18" charset="0"/>
                            </a:rPr>
                          </m:ctrlPr>
                        </m:dPr>
                        <m:e>
                          <m:r>
                            <a:rPr lang="it-IT" sz="1400" b="0" i="1" smtClean="0">
                              <a:latin typeface="Cambria Math" panose="02040503050406030204" pitchFamily="18" charset="0"/>
                            </a:rPr>
                            <m:t>𝑡</m:t>
                          </m:r>
                        </m:e>
                      </m:d>
                      <m:r>
                        <a:rPr lang="it-IT" sz="1400" b="0" i="1" smtClean="0">
                          <a:latin typeface="Cambria Math" panose="02040503050406030204" pitchFamily="18" charset="0"/>
                        </a:rPr>
                        <m:t>= </m:t>
                      </m:r>
                      <m:nary>
                        <m:naryPr>
                          <m:chr m:val="∑"/>
                          <m:ctrlPr>
                            <a:rPr lang="it-IT" sz="1400" b="0" i="1" smtClean="0">
                              <a:latin typeface="Cambria Math" panose="02040503050406030204" pitchFamily="18" charset="0"/>
                            </a:rPr>
                          </m:ctrlPr>
                        </m:naryPr>
                        <m:sub>
                          <m:r>
                            <m:rPr>
                              <m:brk m:alnAt="23"/>
                            </m:rPr>
                            <a:rPr lang="it-IT" sz="1400" b="0" i="1" smtClean="0">
                              <a:latin typeface="Cambria Math" panose="02040503050406030204" pitchFamily="18" charset="0"/>
                            </a:rPr>
                            <m:t>𝑙</m:t>
                          </m:r>
                          <m:r>
                            <a:rPr lang="it-IT" sz="1400" b="0" i="1" smtClean="0">
                              <a:latin typeface="Cambria Math" panose="02040503050406030204" pitchFamily="18" charset="0"/>
                            </a:rPr>
                            <m:t>=1</m:t>
                          </m:r>
                        </m:sub>
                        <m:sup>
                          <m:r>
                            <a:rPr lang="it-IT" sz="1400" b="0" i="1" smtClean="0">
                              <a:latin typeface="Cambria Math" panose="02040503050406030204" pitchFamily="18" charset="0"/>
                            </a:rPr>
                            <m:t>𝑁</m:t>
                          </m:r>
                        </m:sup>
                        <m:e>
                          <m:r>
                            <a:rPr lang="it-IT" sz="1400" b="0" i="1" smtClean="0">
                              <a:latin typeface="Cambria Math" panose="02040503050406030204" pitchFamily="18" charset="0"/>
                            </a:rPr>
                            <m:t>𝐼𝑀</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𝐶</m:t>
                              </m:r>
                            </m:e>
                            <m:sub>
                              <m:r>
                                <a:rPr lang="it-IT" sz="1400" b="0" i="1" smtClean="0">
                                  <a:latin typeface="Cambria Math" panose="02040503050406030204" pitchFamily="18" charset="0"/>
                                </a:rPr>
                                <m:t>𝑙</m:t>
                              </m:r>
                            </m:sub>
                          </m:sSub>
                          <m:d>
                            <m:dPr>
                              <m:ctrlPr>
                                <a:rPr lang="it-IT" sz="1400" b="0" i="1" smtClean="0">
                                  <a:latin typeface="Cambria Math" panose="02040503050406030204" pitchFamily="18" charset="0"/>
                                </a:rPr>
                              </m:ctrlPr>
                            </m:dPr>
                            <m:e>
                              <m:r>
                                <a:rPr lang="it-IT" sz="1400" b="0" i="1" smtClean="0">
                                  <a:latin typeface="Cambria Math" panose="02040503050406030204" pitchFamily="18" charset="0"/>
                                </a:rPr>
                                <m:t>𝑡</m:t>
                              </m:r>
                            </m:e>
                          </m:d>
                          <m:r>
                            <a:rPr lang="it-IT" sz="1400" b="0" i="1" smtClean="0">
                              <a:latin typeface="Cambria Math" panose="02040503050406030204" pitchFamily="18" charset="0"/>
                            </a:rPr>
                            <m:t>+</m:t>
                          </m:r>
                          <m:r>
                            <a:rPr lang="it-IT" sz="1400" b="0" i="1" smtClean="0">
                              <a:latin typeface="Cambria Math" panose="02040503050406030204" pitchFamily="18" charset="0"/>
                            </a:rPr>
                            <m:t>𝑟</m:t>
                          </m:r>
                          <m:r>
                            <a:rPr lang="it-IT" sz="1400" b="0" i="1" smtClean="0">
                              <a:latin typeface="Cambria Math" panose="02040503050406030204" pitchFamily="18" charset="0"/>
                            </a:rPr>
                            <m:t>(</m:t>
                          </m:r>
                          <m:r>
                            <a:rPr lang="it-IT" sz="1400" b="0" i="1" smtClean="0">
                              <a:latin typeface="Cambria Math" panose="02040503050406030204" pitchFamily="18" charset="0"/>
                            </a:rPr>
                            <m:t>𝑡</m:t>
                          </m:r>
                          <m:r>
                            <a:rPr lang="it-IT" sz="1400" b="0" i="1" smtClean="0">
                              <a:latin typeface="Cambria Math" panose="02040503050406030204" pitchFamily="18" charset="0"/>
                            </a:rPr>
                            <m:t>)</m:t>
                          </m:r>
                        </m:e>
                      </m:nary>
                    </m:oMath>
                  </m:oMathPara>
                </a14:m>
                <a:endParaRPr lang="en-US" sz="1400" dirty="0"/>
              </a:p>
            </p:txBody>
          </p:sp>
        </mc:Choice>
        <mc:Fallback xmlns="">
          <p:sp>
            <p:nvSpPr>
              <p:cNvPr id="6" name="CasellaDiTesto 5">
                <a:extLst>
                  <a:ext uri="{FF2B5EF4-FFF2-40B4-BE49-F238E27FC236}">
                    <a16:creationId xmlns:a16="http://schemas.microsoft.com/office/drawing/2014/main" id="{A7331E3B-B2AF-44D0-9A53-25AFF754AB58}"/>
                  </a:ext>
                </a:extLst>
              </p:cNvPr>
              <p:cNvSpPr txBox="1">
                <a:spLocks noRot="1" noChangeAspect="1" noMove="1" noResize="1" noEditPoints="1" noAdjustHandles="1" noChangeArrowheads="1" noChangeShapeType="1" noTextEdit="1"/>
              </p:cNvSpPr>
              <p:nvPr/>
            </p:nvSpPr>
            <p:spPr>
              <a:xfrm>
                <a:off x="1254265" y="2492347"/>
                <a:ext cx="9901415" cy="1467581"/>
              </a:xfrm>
              <a:prstGeom prst="rect">
                <a:avLst/>
              </a:prstGeom>
              <a:blipFill>
                <a:blip r:embed="rId2"/>
                <a:stretch>
                  <a:fillRect l="-554" t="-2490" r="-493"/>
                </a:stretch>
              </a:blipFill>
            </p:spPr>
            <p:txBody>
              <a:bodyPr/>
              <a:lstStyle/>
              <a:p>
                <a:r>
                  <a:rPr lang="en-US">
                    <a:noFill/>
                  </a:rPr>
                  <a:t> </a:t>
                </a:r>
              </a:p>
            </p:txBody>
          </p:sp>
        </mc:Fallback>
      </mc:AlternateContent>
      <p:sp>
        <p:nvSpPr>
          <p:cNvPr id="11" name="CasellaDiTesto 10">
            <a:extLst>
              <a:ext uri="{FF2B5EF4-FFF2-40B4-BE49-F238E27FC236}">
                <a16:creationId xmlns:a16="http://schemas.microsoft.com/office/drawing/2014/main" id="{A36C56F2-52F3-455C-9934-8007CC48CF11}"/>
              </a:ext>
            </a:extLst>
          </p:cNvPr>
          <p:cNvSpPr txBox="1"/>
          <p:nvPr/>
        </p:nvSpPr>
        <p:spPr>
          <a:xfrm>
            <a:off x="1254265" y="3836963"/>
            <a:ext cx="10058400" cy="523220"/>
          </a:xfrm>
          <a:prstGeom prst="rect">
            <a:avLst/>
          </a:prstGeom>
          <a:noFill/>
        </p:spPr>
        <p:txBody>
          <a:bodyPr wrap="square" rtlCol="0">
            <a:spAutoFit/>
          </a:bodyPr>
          <a:lstStyle/>
          <a:p>
            <a:pPr algn="ctr"/>
            <a:r>
              <a:rPr lang="en-GB" sz="2800" b="1" dirty="0"/>
              <a:t>Multiscale statistical analysis</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34AC251-83CE-42C1-8173-858412B9A051}"/>
                  </a:ext>
                </a:extLst>
              </p:cNvPr>
              <p:cNvSpPr txBox="1"/>
              <p:nvPr/>
            </p:nvSpPr>
            <p:spPr>
              <a:xfrm>
                <a:off x="1254265" y="4353428"/>
                <a:ext cx="9901415" cy="1490473"/>
              </a:xfrm>
              <a:prstGeom prst="rect">
                <a:avLst/>
              </a:prstGeom>
              <a:noFill/>
            </p:spPr>
            <p:txBody>
              <a:bodyPr wrap="square" rtlCol="0">
                <a:spAutoFit/>
              </a:bodyPr>
              <a:lstStyle/>
              <a:p>
                <a:pPr algn="just"/>
                <a:r>
                  <a:rPr lang="en-US" dirty="0"/>
                  <a:t>Considering the statistics of the </a:t>
                </a:r>
                <a14:m>
                  <m:oMath xmlns:m="http://schemas.openxmlformats.org/officeDocument/2006/math">
                    <m:r>
                      <a:rPr lang="en-US" b="0" i="1" smtClean="0">
                        <a:latin typeface="Cambria Math" panose="02040503050406030204" pitchFamily="18" charset="0"/>
                      </a:rPr>
                      <m:t>𝐼𝑀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𝑙</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to discern real signals from fluctuations having instrumental origins.</a:t>
                </a:r>
              </a:p>
              <a:p>
                <a:pPr algn="just"/>
                <a:endParaRPr lang="en-US" sz="1050" dirty="0"/>
              </a:p>
              <a:p>
                <a:pPr algn="just"/>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𝜖</m:t>
                          </m:r>
                        </m:e>
                        <m:sub>
                          <m:r>
                            <a:rPr lang="it-IT" b="0" i="1" smtClean="0">
                              <a:latin typeface="Cambria Math" panose="02040503050406030204" pitchFamily="18" charset="0"/>
                            </a:rPr>
                            <m:t>𝑟𝑒𝑙</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𝑙</m:t>
                          </m:r>
                        </m:e>
                      </m:d>
                      <m:r>
                        <a:rPr lang="it-IT" b="0" i="1" smtClean="0">
                          <a:latin typeface="Cambria Math" panose="02040503050406030204" pitchFamily="18" charset="0"/>
                        </a:rPr>
                        <m:t>= </m:t>
                      </m:r>
                      <m:f>
                        <m:fPr>
                          <m:ctrlPr>
                            <a:rPr lang="it-IT" b="0" i="1" smtClean="0">
                              <a:latin typeface="Cambria Math" panose="02040503050406030204" pitchFamily="18" charset="0"/>
                            </a:rPr>
                          </m:ctrlPr>
                        </m:fPr>
                        <m:num>
                          <m:nary>
                            <m:naryPr>
                              <m:supHide m:val="on"/>
                              <m:ctrlPr>
                                <a:rPr lang="it-IT" b="0" i="1" smtClean="0">
                                  <a:latin typeface="Cambria Math" panose="02040503050406030204" pitchFamily="18" charset="0"/>
                                </a:rPr>
                              </m:ctrlPr>
                            </m:naryPr>
                            <m:sub>
                              <m:r>
                                <a:rPr lang="it-IT" b="0" i="1" smtClean="0">
                                  <a:latin typeface="Cambria Math" panose="02040503050406030204" pitchFamily="18" charset="0"/>
                                </a:rPr>
                                <m:t>𝑙</m:t>
                              </m:r>
                            </m:sub>
                            <m:sup/>
                            <m:e>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𝐼𝑀</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𝑙</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e>
                                  </m:d>
                                </m:e>
                                <m:sup>
                                  <m:r>
                                    <a:rPr lang="it-IT" b="0" i="1" smtClean="0">
                                      <a:latin typeface="Cambria Math" panose="02040503050406030204" pitchFamily="18" charset="0"/>
                                    </a:rPr>
                                    <m:t>2</m:t>
                                  </m:r>
                                </m:sup>
                              </m:sSup>
                              <m:r>
                                <a:rPr lang="it-IT" b="0" i="1" smtClean="0">
                                  <a:latin typeface="Cambria Math" panose="02040503050406030204" pitchFamily="18" charset="0"/>
                                </a:rPr>
                                <m:t>ⅆ</m:t>
                              </m:r>
                              <m:r>
                                <a:rPr lang="it-IT" b="0" i="1" smtClean="0">
                                  <a:latin typeface="Cambria Math" panose="02040503050406030204" pitchFamily="18" charset="0"/>
                                </a:rPr>
                                <m:t>𝑡</m:t>
                              </m:r>
                            </m:e>
                          </m:nary>
                        </m:num>
                        <m:den>
                          <m:nary>
                            <m:naryPr>
                              <m:supHide m:val="on"/>
                              <m:ctrlPr>
                                <a:rPr lang="it-IT" i="1">
                                  <a:latin typeface="Cambria Math" panose="02040503050406030204" pitchFamily="18" charset="0"/>
                                </a:rPr>
                              </m:ctrlPr>
                            </m:naryPr>
                            <m:sub>
                              <m:r>
                                <a:rPr lang="it-IT" i="1">
                                  <a:latin typeface="Cambria Math" panose="02040503050406030204" pitchFamily="18" charset="0"/>
                                </a:rPr>
                                <m:t>𝑙</m:t>
                              </m:r>
                            </m:sub>
                            <m:sup/>
                            <m:e>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r>
                                        <a:rPr lang="it-IT" b="0" i="1" smtClean="0">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𝑡</m:t>
                                          </m:r>
                                        </m:e>
                                      </m:d>
                                    </m:e>
                                  </m:d>
                                </m:e>
                                <m:sup>
                                  <m:r>
                                    <a:rPr lang="it-IT" i="1">
                                      <a:latin typeface="Cambria Math" panose="02040503050406030204" pitchFamily="18" charset="0"/>
                                    </a:rPr>
                                    <m:t>2</m:t>
                                  </m:r>
                                </m:sup>
                              </m:sSup>
                              <m:r>
                                <a:rPr lang="it-IT" i="1">
                                  <a:latin typeface="Cambria Math" panose="02040503050406030204" pitchFamily="18" charset="0"/>
                                </a:rPr>
                                <m:t>ⅆ</m:t>
                              </m:r>
                              <m:r>
                                <a:rPr lang="it-IT" i="1">
                                  <a:latin typeface="Cambria Math" panose="02040503050406030204" pitchFamily="18" charset="0"/>
                                </a:rPr>
                                <m:t>𝑡</m:t>
                              </m:r>
                            </m:e>
                          </m:nary>
                        </m:den>
                      </m:f>
                      <m:r>
                        <a:rPr lang="it-IT" b="0" i="1" smtClean="0">
                          <a:latin typeface="Cambria Math" panose="02040503050406030204" pitchFamily="18" charset="0"/>
                        </a:rPr>
                        <m:t> </m:t>
                      </m:r>
                    </m:oMath>
                  </m:oMathPara>
                </a14:m>
                <a:endParaRPr lang="en-US" dirty="0"/>
              </a:p>
            </p:txBody>
          </p:sp>
        </mc:Choice>
        <mc:Fallback xmlns="">
          <p:sp>
            <p:nvSpPr>
              <p:cNvPr id="12" name="CasellaDiTesto 11">
                <a:extLst>
                  <a:ext uri="{FF2B5EF4-FFF2-40B4-BE49-F238E27FC236}">
                    <a16:creationId xmlns:a16="http://schemas.microsoft.com/office/drawing/2014/main" id="{034AC251-83CE-42C1-8173-858412B9A051}"/>
                  </a:ext>
                </a:extLst>
              </p:cNvPr>
              <p:cNvSpPr txBox="1">
                <a:spLocks noRot="1" noChangeAspect="1" noMove="1" noResize="1" noEditPoints="1" noAdjustHandles="1" noChangeArrowheads="1" noChangeShapeType="1" noTextEdit="1"/>
              </p:cNvSpPr>
              <p:nvPr/>
            </p:nvSpPr>
            <p:spPr>
              <a:xfrm>
                <a:off x="1254265" y="4353428"/>
                <a:ext cx="9901415" cy="1490473"/>
              </a:xfrm>
              <a:prstGeom prst="rect">
                <a:avLst/>
              </a:prstGeom>
              <a:blipFill>
                <a:blip r:embed="rId3"/>
                <a:stretch>
                  <a:fillRect l="-554" t="-2041" r="-493"/>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ED9927FD-C015-4D37-9C21-C6F9814B4B4E}"/>
              </a:ext>
            </a:extLst>
          </p:cNvPr>
          <p:cNvSpPr txBox="1"/>
          <p:nvPr/>
        </p:nvSpPr>
        <p:spPr>
          <a:xfrm>
            <a:off x="1254265" y="5937773"/>
            <a:ext cx="10476931" cy="276999"/>
          </a:xfrm>
          <a:prstGeom prst="rect">
            <a:avLst/>
          </a:prstGeom>
          <a:noFill/>
        </p:spPr>
        <p:txBody>
          <a:bodyPr wrap="square" rtlCol="0">
            <a:spAutoFit/>
          </a:bodyPr>
          <a:lstStyle/>
          <a:p>
            <a:r>
              <a:rPr lang="en-US" sz="1200" i="0" dirty="0">
                <a:solidFill>
                  <a:srgbClr val="333333"/>
                </a:solidFill>
                <a:effectLst/>
                <a:latin typeface="-apple-system"/>
              </a:rPr>
              <a:t>*</a:t>
            </a:r>
            <a:r>
              <a:rPr lang="en-US" sz="1200" i="0" dirty="0" err="1">
                <a:solidFill>
                  <a:srgbClr val="333333"/>
                </a:solidFill>
                <a:effectLst/>
                <a:latin typeface="-apple-system"/>
              </a:rPr>
              <a:t>Cicone</a:t>
            </a:r>
            <a:r>
              <a:rPr lang="en-US" sz="1200" i="0" dirty="0">
                <a:solidFill>
                  <a:srgbClr val="333333"/>
                </a:solidFill>
                <a:effectLst/>
                <a:latin typeface="-apple-system"/>
              </a:rPr>
              <a:t>, A., Zhou, H. Numerical analysis for iterative filtering with new efficient implementations based on FFT. </a:t>
            </a:r>
            <a:r>
              <a:rPr lang="en-US" sz="1200" i="1" dirty="0" err="1">
                <a:solidFill>
                  <a:srgbClr val="333333"/>
                </a:solidFill>
                <a:effectLst/>
                <a:latin typeface="-apple-system"/>
              </a:rPr>
              <a:t>Numer</a:t>
            </a:r>
            <a:r>
              <a:rPr lang="en-US" sz="1200" i="1" dirty="0">
                <a:solidFill>
                  <a:srgbClr val="333333"/>
                </a:solidFill>
                <a:effectLst/>
                <a:latin typeface="-apple-system"/>
              </a:rPr>
              <a:t>. Math.</a:t>
            </a:r>
            <a:r>
              <a:rPr lang="en-US" sz="1200" i="0" dirty="0">
                <a:solidFill>
                  <a:srgbClr val="333333"/>
                </a:solidFill>
                <a:effectLst/>
                <a:latin typeface="-apple-system"/>
              </a:rPr>
              <a:t> 147, 1–28 (2021).</a:t>
            </a:r>
            <a:endParaRPr lang="it-IT" sz="1200" dirty="0"/>
          </a:p>
        </p:txBody>
      </p:sp>
      <p:sp>
        <p:nvSpPr>
          <p:cNvPr id="13" name="Segnaposto piè di pagina 11">
            <a:extLst>
              <a:ext uri="{FF2B5EF4-FFF2-40B4-BE49-F238E27FC236}">
                <a16:creationId xmlns:a16="http://schemas.microsoft.com/office/drawing/2014/main" id="{E31DB651-00E5-2FC5-30A3-E5A8D6F11DF5}"/>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54929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EB3A0-AAAD-4C77-9ADA-F0FC640490B6}"/>
              </a:ext>
            </a:extLst>
          </p:cNvPr>
          <p:cNvSpPr>
            <a:spLocks noGrp="1"/>
          </p:cNvSpPr>
          <p:nvPr>
            <p:ph type="title"/>
          </p:nvPr>
        </p:nvSpPr>
        <p:spPr/>
        <p:txBody>
          <a:bodyPr/>
          <a:lstStyle/>
          <a:p>
            <a:r>
              <a:rPr lang="en-US" dirty="0"/>
              <a:t>Background computation – Methods (2)</a:t>
            </a:r>
          </a:p>
        </p:txBody>
      </p:sp>
      <p:sp>
        <p:nvSpPr>
          <p:cNvPr id="4" name="Segnaposto numero diapositiva 3">
            <a:extLst>
              <a:ext uri="{FF2B5EF4-FFF2-40B4-BE49-F238E27FC236}">
                <a16:creationId xmlns:a16="http://schemas.microsoft.com/office/drawing/2014/main" id="{8ABAB737-B21F-4A52-9AF1-A755530B6080}"/>
              </a:ext>
            </a:extLst>
          </p:cNvPr>
          <p:cNvSpPr>
            <a:spLocks noGrp="1"/>
          </p:cNvSpPr>
          <p:nvPr>
            <p:ph type="sldNum" sz="quarter" idx="12"/>
          </p:nvPr>
        </p:nvSpPr>
        <p:spPr/>
        <p:txBody>
          <a:bodyPr/>
          <a:lstStyle/>
          <a:p>
            <a:fld id="{2AA857F7-92AE-46F6-A9D2-F2476DDD0E77}" type="slidenum">
              <a:rPr lang="it-IT" smtClean="0"/>
              <a:t>6</a:t>
            </a:fld>
            <a:endParaRPr lang="it-IT"/>
          </a:p>
        </p:txBody>
      </p:sp>
      <p:pic>
        <p:nvPicPr>
          <p:cNvPr id="9" name="Immagine 8">
            <a:extLst>
              <a:ext uri="{FF2B5EF4-FFF2-40B4-BE49-F238E27FC236}">
                <a16:creationId xmlns:a16="http://schemas.microsoft.com/office/drawing/2014/main" id="{9C5438AC-E742-4BA4-842C-A47CAB074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152183"/>
            <a:ext cx="4026597" cy="3148337"/>
          </a:xfrm>
          <a:prstGeom prst="rect">
            <a:avLst/>
          </a:prstGeom>
        </p:spPr>
      </p:pic>
      <p:sp>
        <p:nvSpPr>
          <p:cNvPr id="14" name="CasellaDiTesto 13">
            <a:extLst>
              <a:ext uri="{FF2B5EF4-FFF2-40B4-BE49-F238E27FC236}">
                <a16:creationId xmlns:a16="http://schemas.microsoft.com/office/drawing/2014/main" id="{AB7CC8A6-8C28-45B7-A421-40A5A35CC3DA}"/>
              </a:ext>
            </a:extLst>
          </p:cNvPr>
          <p:cNvSpPr txBox="1"/>
          <p:nvPr/>
        </p:nvSpPr>
        <p:spPr>
          <a:xfrm>
            <a:off x="1259369" y="1744883"/>
            <a:ext cx="3702417" cy="1477328"/>
          </a:xfrm>
          <a:prstGeom prst="rect">
            <a:avLst/>
          </a:prstGeom>
          <a:noFill/>
        </p:spPr>
        <p:txBody>
          <a:bodyPr wrap="square" rtlCol="0">
            <a:spAutoFit/>
          </a:bodyPr>
          <a:lstStyle/>
          <a:p>
            <a:pPr algn="just"/>
            <a:r>
              <a:rPr lang="en-US" sz="1800" b="0" i="0" u="none" strike="noStrike" baseline="0" dirty="0">
                <a:latin typeface="NimbusRomNo9L-Regu"/>
              </a:rPr>
              <a:t>All the orbits flying over a </a:t>
            </a:r>
            <a:r>
              <a:rPr lang="en-US" dirty="0">
                <a:latin typeface="CMR12"/>
              </a:rPr>
              <a:t>6</a:t>
            </a:r>
            <a:r>
              <a:rPr lang="en-US" dirty="0">
                <a:latin typeface="CMSY9"/>
              </a:rPr>
              <a:t>°</a:t>
            </a:r>
            <a:r>
              <a:rPr lang="en-US" sz="1800" b="0" i="0" u="none" strike="noStrike" baseline="0" dirty="0">
                <a:latin typeface="CMSY10"/>
              </a:rPr>
              <a:t>×</a:t>
            </a:r>
            <a:r>
              <a:rPr lang="en-US">
                <a:latin typeface="CMR12"/>
              </a:rPr>
              <a:t>6</a:t>
            </a:r>
            <a:r>
              <a:rPr lang="en-US">
                <a:latin typeface="CMSY9"/>
              </a:rPr>
              <a:t>°</a:t>
            </a:r>
            <a:r>
              <a:rPr lang="en-US" sz="1800" b="0" i="0" u="none" strike="noStrike" baseline="0">
                <a:latin typeface="NimbusRomNo9L-Regu"/>
              </a:rPr>
              <a:t> </a:t>
            </a:r>
            <a:r>
              <a:rPr lang="en-US" sz="1800" b="0" i="0" u="none" strike="noStrike" baseline="0" dirty="0">
                <a:latin typeface="NimbusRomNo9L-Regu"/>
              </a:rPr>
              <a:t>latitude-longitude cell centered on the Earthquake Epicenter (EE) are considered for the multiscale analysis.</a:t>
            </a:r>
            <a:endParaRPr lang="it-IT" dirty="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9F0342CC-AF7B-408E-95A1-38D70F7C73A6}"/>
                  </a:ext>
                </a:extLst>
              </p:cNvPr>
              <p:cNvSpPr txBox="1"/>
              <p:nvPr/>
            </p:nvSpPr>
            <p:spPr>
              <a:xfrm>
                <a:off x="7230216" y="1744883"/>
                <a:ext cx="3951517" cy="923330"/>
              </a:xfrm>
              <a:prstGeom prst="rect">
                <a:avLst/>
              </a:prstGeom>
              <a:noFill/>
            </p:spPr>
            <p:txBody>
              <a:bodyPr wrap="square" rtlCol="0">
                <a:spAutoFit/>
              </a:bodyPr>
              <a:lstStyle/>
              <a:p>
                <a:pPr algn="just"/>
                <a:r>
                  <a:rPr lang="en-US" dirty="0">
                    <a:latin typeface="NimbusRomNo9L-Regu"/>
                  </a:rPr>
                  <a:t>For each orbit satisfying such condition, a latitude-frequency-</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𝜖</m:t>
                        </m:r>
                      </m:e>
                      <m:sub>
                        <m:r>
                          <a:rPr lang="it-IT" b="0" i="1" smtClean="0">
                            <a:latin typeface="Cambria Math" panose="02040503050406030204" pitchFamily="18" charset="0"/>
                          </a:rPr>
                          <m:t>𝑟𝑒𝑙</m:t>
                        </m:r>
                      </m:sub>
                    </m:sSub>
                    <m:r>
                      <a:rPr lang="it-IT" b="0" i="1" smtClean="0">
                        <a:latin typeface="Cambria Math" panose="02040503050406030204" pitchFamily="18" charset="0"/>
                      </a:rPr>
                      <m:t> </m:t>
                    </m:r>
                  </m:oMath>
                </a14:m>
                <a:r>
                  <a:rPr lang="en-GB" dirty="0"/>
                  <a:t>spectrum is calculated.</a:t>
                </a:r>
              </a:p>
            </p:txBody>
          </p:sp>
        </mc:Choice>
        <mc:Fallback xmlns="">
          <p:sp>
            <p:nvSpPr>
              <p:cNvPr id="20" name="CasellaDiTesto 19">
                <a:extLst>
                  <a:ext uri="{FF2B5EF4-FFF2-40B4-BE49-F238E27FC236}">
                    <a16:creationId xmlns:a16="http://schemas.microsoft.com/office/drawing/2014/main" id="{9F0342CC-AF7B-408E-95A1-38D70F7C73A6}"/>
                  </a:ext>
                </a:extLst>
              </p:cNvPr>
              <p:cNvSpPr txBox="1">
                <a:spLocks noRot="1" noChangeAspect="1" noMove="1" noResize="1" noEditPoints="1" noAdjustHandles="1" noChangeArrowheads="1" noChangeShapeType="1" noTextEdit="1"/>
              </p:cNvSpPr>
              <p:nvPr/>
            </p:nvSpPr>
            <p:spPr>
              <a:xfrm>
                <a:off x="7230216" y="1744883"/>
                <a:ext cx="3951517" cy="923330"/>
              </a:xfrm>
              <a:prstGeom prst="rect">
                <a:avLst/>
              </a:prstGeom>
              <a:blipFill>
                <a:blip r:embed="rId3"/>
                <a:stretch>
                  <a:fillRect l="-1235" t="-3289" r="-1389" b="-9211"/>
                </a:stretch>
              </a:blipFill>
            </p:spPr>
            <p:txBody>
              <a:bodyPr/>
              <a:lstStyle/>
              <a:p>
                <a:r>
                  <a:rPr lang="it-IT">
                    <a:noFill/>
                  </a:rPr>
                  <a:t> </a:t>
                </a:r>
              </a:p>
            </p:txBody>
          </p:sp>
        </mc:Fallback>
      </mc:AlternateContent>
      <p:pic>
        <p:nvPicPr>
          <p:cNvPr id="18" name="Immagine 17">
            <a:extLst>
              <a:ext uri="{FF2B5EF4-FFF2-40B4-BE49-F238E27FC236}">
                <a16:creationId xmlns:a16="http://schemas.microsoft.com/office/drawing/2014/main" id="{C83E4221-3629-433F-AA91-E1FEC89FF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650" y="2924065"/>
            <a:ext cx="4345921" cy="3279867"/>
          </a:xfrm>
          <a:prstGeom prst="rect">
            <a:avLst/>
          </a:prstGeom>
        </p:spPr>
      </p:pic>
      <p:sp>
        <p:nvSpPr>
          <p:cNvPr id="22" name="Freccia a destra 21">
            <a:extLst>
              <a:ext uri="{FF2B5EF4-FFF2-40B4-BE49-F238E27FC236}">
                <a16:creationId xmlns:a16="http://schemas.microsoft.com/office/drawing/2014/main" id="{5A9A1FD6-474D-4FE7-8B13-0E9C9A5B2898}"/>
              </a:ext>
            </a:extLst>
          </p:cNvPr>
          <p:cNvSpPr/>
          <p:nvPr/>
        </p:nvSpPr>
        <p:spPr>
          <a:xfrm>
            <a:off x="5251731" y="1990641"/>
            <a:ext cx="1836892" cy="469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11">
            <a:extLst>
              <a:ext uri="{FF2B5EF4-FFF2-40B4-BE49-F238E27FC236}">
                <a16:creationId xmlns:a16="http://schemas.microsoft.com/office/drawing/2014/main" id="{CC83369D-2BC3-1148-8168-036919F28375}"/>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149030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4EA1634-2D78-4BFB-B28A-5A450C614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712" y="2942801"/>
            <a:ext cx="4469966" cy="3329354"/>
          </a:xfrm>
          <a:prstGeom prst="rect">
            <a:avLst/>
          </a:prstGeom>
        </p:spPr>
      </p:pic>
      <p:sp>
        <p:nvSpPr>
          <p:cNvPr id="2" name="Titolo 1">
            <a:extLst>
              <a:ext uri="{FF2B5EF4-FFF2-40B4-BE49-F238E27FC236}">
                <a16:creationId xmlns:a16="http://schemas.microsoft.com/office/drawing/2014/main" id="{34BEB3A0-AAAD-4C77-9ADA-F0FC640490B6}"/>
              </a:ext>
            </a:extLst>
          </p:cNvPr>
          <p:cNvSpPr>
            <a:spLocks noGrp="1"/>
          </p:cNvSpPr>
          <p:nvPr>
            <p:ph type="title"/>
          </p:nvPr>
        </p:nvSpPr>
        <p:spPr/>
        <p:txBody>
          <a:bodyPr/>
          <a:lstStyle/>
          <a:p>
            <a:r>
              <a:rPr lang="en-US" dirty="0"/>
              <a:t>Background computation – Methods (3)</a:t>
            </a:r>
          </a:p>
        </p:txBody>
      </p:sp>
      <p:sp>
        <p:nvSpPr>
          <p:cNvPr id="4" name="Segnaposto numero diapositiva 3">
            <a:extLst>
              <a:ext uri="{FF2B5EF4-FFF2-40B4-BE49-F238E27FC236}">
                <a16:creationId xmlns:a16="http://schemas.microsoft.com/office/drawing/2014/main" id="{8ABAB737-B21F-4A52-9AF1-A755530B6080}"/>
              </a:ext>
            </a:extLst>
          </p:cNvPr>
          <p:cNvSpPr>
            <a:spLocks noGrp="1"/>
          </p:cNvSpPr>
          <p:nvPr>
            <p:ph type="sldNum" sz="quarter" idx="12"/>
          </p:nvPr>
        </p:nvSpPr>
        <p:spPr/>
        <p:txBody>
          <a:bodyPr/>
          <a:lstStyle/>
          <a:p>
            <a:fld id="{2AA857F7-92AE-46F6-A9D2-F2476DDD0E77}" type="slidenum">
              <a:rPr lang="it-IT" smtClean="0"/>
              <a:t>7</a:t>
            </a:fld>
            <a:endParaRPr lang="it-IT"/>
          </a:p>
        </p:txBody>
      </p:sp>
      <p:sp>
        <p:nvSpPr>
          <p:cNvPr id="3" name="CasellaDiTesto 2">
            <a:extLst>
              <a:ext uri="{FF2B5EF4-FFF2-40B4-BE49-F238E27FC236}">
                <a16:creationId xmlns:a16="http://schemas.microsoft.com/office/drawing/2014/main" id="{D8A02F7F-2C13-4E61-8A22-C76F5F454E62}"/>
              </a:ext>
            </a:extLst>
          </p:cNvPr>
          <p:cNvSpPr txBox="1"/>
          <p:nvPr/>
        </p:nvSpPr>
        <p:spPr>
          <a:xfrm>
            <a:off x="1205712" y="2047285"/>
            <a:ext cx="9949967" cy="707886"/>
          </a:xfrm>
          <a:prstGeom prst="rect">
            <a:avLst/>
          </a:prstGeom>
          <a:noFill/>
        </p:spPr>
        <p:txBody>
          <a:bodyPr wrap="square" rtlCol="0">
            <a:spAutoFit/>
          </a:bodyPr>
          <a:lstStyle/>
          <a:p>
            <a:pPr algn="just"/>
            <a:r>
              <a:rPr lang="en-US" sz="2000" dirty="0"/>
              <a:t>Every orbit has different sampling from each other, so the correspondent spectra are generated over different grids.</a:t>
            </a:r>
          </a:p>
        </p:txBody>
      </p:sp>
      <p:pic>
        <p:nvPicPr>
          <p:cNvPr id="8" name="Immagine 7">
            <a:extLst>
              <a:ext uri="{FF2B5EF4-FFF2-40B4-BE49-F238E27FC236}">
                <a16:creationId xmlns:a16="http://schemas.microsoft.com/office/drawing/2014/main" id="{FA414DC1-224B-4026-8FB9-8EF1F4516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324" y="2755170"/>
            <a:ext cx="4469964" cy="3459189"/>
          </a:xfrm>
          <a:prstGeom prst="rect">
            <a:avLst/>
          </a:prstGeom>
        </p:spPr>
      </p:pic>
      <p:sp>
        <p:nvSpPr>
          <p:cNvPr id="10" name="Ovale 9">
            <a:extLst>
              <a:ext uri="{FF2B5EF4-FFF2-40B4-BE49-F238E27FC236}">
                <a16:creationId xmlns:a16="http://schemas.microsoft.com/office/drawing/2014/main" id="{4868D419-6870-4D7E-8D33-B336D8B326D1}"/>
              </a:ext>
            </a:extLst>
          </p:cNvPr>
          <p:cNvSpPr/>
          <p:nvPr/>
        </p:nvSpPr>
        <p:spPr>
          <a:xfrm>
            <a:off x="1828800" y="3269182"/>
            <a:ext cx="1035780" cy="279984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80BE65D5-8EB9-4D62-B5E8-DC2969FA6132}"/>
              </a:ext>
            </a:extLst>
          </p:cNvPr>
          <p:cNvSpPr/>
          <p:nvPr/>
        </p:nvSpPr>
        <p:spPr>
          <a:xfrm>
            <a:off x="7139412" y="3207555"/>
            <a:ext cx="1035780" cy="279984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7267F19-D056-47F6-A1A2-DDC194FF65E7}"/>
              </a:ext>
            </a:extLst>
          </p:cNvPr>
          <p:cNvSpPr txBox="1"/>
          <p:nvPr/>
        </p:nvSpPr>
        <p:spPr>
          <a:xfrm>
            <a:off x="8211404" y="5956991"/>
            <a:ext cx="673288" cy="307777"/>
          </a:xfrm>
          <a:prstGeom prst="rect">
            <a:avLst/>
          </a:prstGeom>
          <a:solidFill>
            <a:schemeClr val="bg1"/>
          </a:solidFill>
        </p:spPr>
        <p:txBody>
          <a:bodyPr wrap="square" rtlCol="0">
            <a:spAutoFit/>
          </a:bodyPr>
          <a:lstStyle/>
          <a:p>
            <a:r>
              <a:rPr lang="it-IT" sz="1400" dirty="0"/>
              <a:t>f(Hz)</a:t>
            </a:r>
          </a:p>
        </p:txBody>
      </p:sp>
      <p:sp>
        <p:nvSpPr>
          <p:cNvPr id="11" name="CasellaDiTesto 10">
            <a:extLst>
              <a:ext uri="{FF2B5EF4-FFF2-40B4-BE49-F238E27FC236}">
                <a16:creationId xmlns:a16="http://schemas.microsoft.com/office/drawing/2014/main" id="{380B562C-6AD2-4F0F-BCD5-BC08E197424A}"/>
              </a:ext>
            </a:extLst>
          </p:cNvPr>
          <p:cNvSpPr txBox="1"/>
          <p:nvPr/>
        </p:nvSpPr>
        <p:spPr>
          <a:xfrm>
            <a:off x="2948259" y="6007400"/>
            <a:ext cx="673288" cy="307777"/>
          </a:xfrm>
          <a:prstGeom prst="rect">
            <a:avLst/>
          </a:prstGeom>
          <a:solidFill>
            <a:schemeClr val="bg1"/>
          </a:solidFill>
        </p:spPr>
        <p:txBody>
          <a:bodyPr wrap="square" rtlCol="0">
            <a:spAutoFit/>
          </a:bodyPr>
          <a:lstStyle/>
          <a:p>
            <a:r>
              <a:rPr lang="it-IT" sz="1400" dirty="0"/>
              <a:t>f(Hz)</a:t>
            </a:r>
          </a:p>
        </p:txBody>
      </p:sp>
      <p:sp>
        <p:nvSpPr>
          <p:cNvPr id="14" name="Segnaposto piè di pagina 11">
            <a:extLst>
              <a:ext uri="{FF2B5EF4-FFF2-40B4-BE49-F238E27FC236}">
                <a16:creationId xmlns:a16="http://schemas.microsoft.com/office/drawing/2014/main" id="{8B0F4585-2523-6807-AEF3-D52EED4A36CA}"/>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52768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EB3A0-AAAD-4C77-9ADA-F0FC640490B6}"/>
              </a:ext>
            </a:extLst>
          </p:cNvPr>
          <p:cNvSpPr>
            <a:spLocks noGrp="1"/>
          </p:cNvSpPr>
          <p:nvPr>
            <p:ph type="title"/>
          </p:nvPr>
        </p:nvSpPr>
        <p:spPr/>
        <p:txBody>
          <a:bodyPr/>
          <a:lstStyle/>
          <a:p>
            <a:r>
              <a:rPr lang="en-US" dirty="0"/>
              <a:t>Background computation – Methods (4)</a:t>
            </a:r>
          </a:p>
        </p:txBody>
      </p:sp>
      <p:sp>
        <p:nvSpPr>
          <p:cNvPr id="4" name="Segnaposto numero diapositiva 3">
            <a:extLst>
              <a:ext uri="{FF2B5EF4-FFF2-40B4-BE49-F238E27FC236}">
                <a16:creationId xmlns:a16="http://schemas.microsoft.com/office/drawing/2014/main" id="{8ABAB737-B21F-4A52-9AF1-A755530B6080}"/>
              </a:ext>
            </a:extLst>
          </p:cNvPr>
          <p:cNvSpPr>
            <a:spLocks noGrp="1"/>
          </p:cNvSpPr>
          <p:nvPr>
            <p:ph type="sldNum" sz="quarter" idx="12"/>
          </p:nvPr>
        </p:nvSpPr>
        <p:spPr/>
        <p:txBody>
          <a:bodyPr/>
          <a:lstStyle/>
          <a:p>
            <a:fld id="{2AA857F7-92AE-46F6-A9D2-F2476DDD0E77}" type="slidenum">
              <a:rPr lang="it-IT" smtClean="0"/>
              <a:t>8</a:t>
            </a:fld>
            <a:endParaRPr lang="it-IT"/>
          </a:p>
        </p:txBody>
      </p:sp>
      <p:sp>
        <p:nvSpPr>
          <p:cNvPr id="5" name="CasellaDiTesto 4">
            <a:extLst>
              <a:ext uri="{FF2B5EF4-FFF2-40B4-BE49-F238E27FC236}">
                <a16:creationId xmlns:a16="http://schemas.microsoft.com/office/drawing/2014/main" id="{C33442D4-E52C-47A7-A6A7-89187C766C5F}"/>
              </a:ext>
            </a:extLst>
          </p:cNvPr>
          <p:cNvSpPr txBox="1"/>
          <p:nvPr/>
        </p:nvSpPr>
        <p:spPr>
          <a:xfrm>
            <a:off x="1229990" y="2023009"/>
            <a:ext cx="9982494" cy="400110"/>
          </a:xfrm>
          <a:prstGeom prst="rect">
            <a:avLst/>
          </a:prstGeom>
          <a:noFill/>
        </p:spPr>
        <p:txBody>
          <a:bodyPr wrap="square" rtlCol="0">
            <a:spAutoFit/>
          </a:bodyPr>
          <a:lstStyle/>
          <a:p>
            <a:pPr algn="ctr"/>
            <a:r>
              <a:rPr lang="en-US" sz="2000" b="1" dirty="0"/>
              <a:t>Constructing a grid on which remap the whole dataset</a:t>
            </a:r>
          </a:p>
        </p:txBody>
      </p:sp>
      <mc:AlternateContent xmlns:mc="http://schemas.openxmlformats.org/markup-compatibility/2006" xmlns:a14="http://schemas.microsoft.com/office/drawing/2010/main">
        <mc:Choice Requires="a14">
          <p:graphicFrame>
            <p:nvGraphicFramePr>
              <p:cNvPr id="11" name="Diagramma 10">
                <a:extLst>
                  <a:ext uri="{FF2B5EF4-FFF2-40B4-BE49-F238E27FC236}">
                    <a16:creationId xmlns:a16="http://schemas.microsoft.com/office/drawing/2014/main" id="{FEB0C9BC-68D7-4D5F-8F3A-673EDE8AC972}"/>
                  </a:ext>
                </a:extLst>
              </p:cNvPr>
              <p:cNvGraphicFramePr/>
              <p:nvPr/>
            </p:nvGraphicFramePr>
            <p:xfrm>
              <a:off x="1229990" y="2532807"/>
              <a:ext cx="9925690" cy="2354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1" name="Diagramma 10">
                <a:extLst>
                  <a:ext uri="{FF2B5EF4-FFF2-40B4-BE49-F238E27FC236}">
                    <a16:creationId xmlns:a16="http://schemas.microsoft.com/office/drawing/2014/main" id="{FEB0C9BC-68D7-4D5F-8F3A-673EDE8AC972}"/>
                  </a:ext>
                </a:extLst>
              </p:cNvPr>
              <p:cNvGraphicFramePr/>
              <p:nvPr>
                <p:extLst>
                  <p:ext uri="{D42A27DB-BD31-4B8C-83A1-F6EECF244321}">
                    <p14:modId xmlns:p14="http://schemas.microsoft.com/office/powerpoint/2010/main" val="190953447"/>
                  </p:ext>
                </p:extLst>
              </p:nvPr>
            </p:nvGraphicFramePr>
            <p:xfrm>
              <a:off x="1229990" y="2532807"/>
              <a:ext cx="9925690" cy="2354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7F0A4487-5D0D-44DB-A9FE-365E6D15F4A3}"/>
                  </a:ext>
                </a:extLst>
              </p:cNvPr>
              <p:cNvSpPr txBox="1"/>
              <p:nvPr/>
            </p:nvSpPr>
            <p:spPr>
              <a:xfrm>
                <a:off x="1258392" y="5489021"/>
                <a:ext cx="9897288" cy="707886"/>
              </a:xfrm>
              <a:prstGeom prst="rect">
                <a:avLst/>
              </a:prstGeom>
              <a:noFill/>
            </p:spPr>
            <p:txBody>
              <a:bodyPr wrap="square" rtlCol="0">
                <a:spAutoFit/>
              </a:bodyPr>
              <a:lstStyle/>
              <a:p>
                <a:pPr algn="ctr"/>
                <a:r>
                  <a:rPr lang="en-US" sz="2000" b="1" dirty="0"/>
                  <a:t>60 x 17 (latitudes x frequencies) final grid</a:t>
                </a:r>
                <a:endParaRPr lang="it-IT" sz="2000" b="1" i="1" dirty="0">
                  <a:latin typeface="Cambria Math" panose="02040503050406030204" pitchFamily="18" charset="0"/>
                </a:endParaRPr>
              </a:p>
              <a:p>
                <a:pPr algn="ct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𝝐</m:t>
                        </m:r>
                      </m:e>
                      <m:sub>
                        <m:r>
                          <a:rPr lang="en-US" sz="2000" b="1" i="1" smtClean="0">
                            <a:latin typeface="Cambria Math" panose="02040503050406030204" pitchFamily="18" charset="0"/>
                          </a:rPr>
                          <m:t>𝒓𝒆𝒍</m:t>
                        </m:r>
                      </m:sub>
                    </m:sSub>
                  </m:oMath>
                </a14:m>
                <a:r>
                  <a:rPr lang="en-US" sz="2000" b="1" dirty="0"/>
                  <a:t> interpolated on every grid point</a:t>
                </a:r>
              </a:p>
            </p:txBody>
          </p:sp>
        </mc:Choice>
        <mc:Fallback xmlns="">
          <p:sp>
            <p:nvSpPr>
              <p:cNvPr id="12" name="CasellaDiTesto 11">
                <a:extLst>
                  <a:ext uri="{FF2B5EF4-FFF2-40B4-BE49-F238E27FC236}">
                    <a16:creationId xmlns:a16="http://schemas.microsoft.com/office/drawing/2014/main" id="{7F0A4487-5D0D-44DB-A9FE-365E6D15F4A3}"/>
                  </a:ext>
                </a:extLst>
              </p:cNvPr>
              <p:cNvSpPr txBox="1">
                <a:spLocks noRot="1" noChangeAspect="1" noMove="1" noResize="1" noEditPoints="1" noAdjustHandles="1" noChangeArrowheads="1" noChangeShapeType="1" noTextEdit="1"/>
              </p:cNvSpPr>
              <p:nvPr/>
            </p:nvSpPr>
            <p:spPr>
              <a:xfrm>
                <a:off x="1258392" y="5489021"/>
                <a:ext cx="9897288" cy="707886"/>
              </a:xfrm>
              <a:prstGeom prst="rect">
                <a:avLst/>
              </a:prstGeom>
              <a:blipFill>
                <a:blip r:embed="rId11"/>
                <a:stretch>
                  <a:fillRect t="-4274" b="-13675"/>
                </a:stretch>
              </a:blipFill>
            </p:spPr>
            <p:txBody>
              <a:bodyPr/>
              <a:lstStyle/>
              <a:p>
                <a:r>
                  <a:rPr lang="en-US">
                    <a:noFill/>
                  </a:rPr>
                  <a:t> </a:t>
                </a:r>
              </a:p>
            </p:txBody>
          </p:sp>
        </mc:Fallback>
      </mc:AlternateContent>
      <p:sp>
        <p:nvSpPr>
          <p:cNvPr id="14" name="Freccia in giù 13">
            <a:extLst>
              <a:ext uri="{FF2B5EF4-FFF2-40B4-BE49-F238E27FC236}">
                <a16:creationId xmlns:a16="http://schemas.microsoft.com/office/drawing/2014/main" id="{A9DE4343-E95E-4E25-839B-045D0409367C}"/>
              </a:ext>
            </a:extLst>
          </p:cNvPr>
          <p:cNvSpPr/>
          <p:nvPr/>
        </p:nvSpPr>
        <p:spPr>
          <a:xfrm>
            <a:off x="5559228" y="4887589"/>
            <a:ext cx="809204" cy="601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piè di pagina 11">
            <a:extLst>
              <a:ext uri="{FF2B5EF4-FFF2-40B4-BE49-F238E27FC236}">
                <a16:creationId xmlns:a16="http://schemas.microsoft.com/office/drawing/2014/main" id="{3E3A9F7D-6BB5-EF38-0244-F13A5D393B97}"/>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Tree>
    <p:extLst>
      <p:ext uri="{BB962C8B-B14F-4D97-AF65-F5344CB8AC3E}">
        <p14:creationId xmlns:p14="http://schemas.microsoft.com/office/powerpoint/2010/main" val="53675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EB3A0-AAAD-4C77-9ADA-F0FC640490B6}"/>
              </a:ext>
            </a:extLst>
          </p:cNvPr>
          <p:cNvSpPr>
            <a:spLocks noGrp="1"/>
          </p:cNvSpPr>
          <p:nvPr>
            <p:ph type="title"/>
          </p:nvPr>
        </p:nvSpPr>
        <p:spPr/>
        <p:txBody>
          <a:bodyPr/>
          <a:lstStyle/>
          <a:p>
            <a:r>
              <a:rPr lang="en-US" dirty="0"/>
              <a:t>Background computation – Methods (5)</a:t>
            </a:r>
          </a:p>
        </p:txBody>
      </p:sp>
      <p:sp>
        <p:nvSpPr>
          <p:cNvPr id="4" name="Segnaposto numero diapositiva 3">
            <a:extLst>
              <a:ext uri="{FF2B5EF4-FFF2-40B4-BE49-F238E27FC236}">
                <a16:creationId xmlns:a16="http://schemas.microsoft.com/office/drawing/2014/main" id="{8ABAB737-B21F-4A52-9AF1-A755530B6080}"/>
              </a:ext>
            </a:extLst>
          </p:cNvPr>
          <p:cNvSpPr>
            <a:spLocks noGrp="1"/>
          </p:cNvSpPr>
          <p:nvPr>
            <p:ph type="sldNum" sz="quarter" idx="12"/>
          </p:nvPr>
        </p:nvSpPr>
        <p:spPr/>
        <p:txBody>
          <a:bodyPr/>
          <a:lstStyle/>
          <a:p>
            <a:fld id="{2AA857F7-92AE-46F6-A9D2-F2476DDD0E77}" type="slidenum">
              <a:rPr lang="it-IT" smtClean="0"/>
              <a:t>9</a:t>
            </a:fld>
            <a:endParaRPr lang="it-IT"/>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8493DFE0-74D9-4342-B976-40F8FFFC8E9C}"/>
                  </a:ext>
                </a:extLst>
              </p:cNvPr>
              <p:cNvSpPr txBox="1"/>
              <p:nvPr/>
            </p:nvSpPr>
            <p:spPr>
              <a:xfrm>
                <a:off x="1097281" y="1958273"/>
                <a:ext cx="10058400" cy="2387577"/>
              </a:xfrm>
              <a:prstGeom prst="rect">
                <a:avLst/>
              </a:prstGeom>
              <a:noFill/>
            </p:spPr>
            <p:txBody>
              <a:bodyPr wrap="square" rtlCol="0">
                <a:spAutoFit/>
              </a:bodyPr>
              <a:lstStyle/>
              <a:p>
                <a:r>
                  <a:rPr lang="en-US" sz="2400" b="1" dirty="0"/>
                  <a:t>Background</a:t>
                </a:r>
                <a:r>
                  <a:rPr lang="en-US" sz="2400" dirty="0"/>
                  <a:t> is defined as the average of the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𝑟𝑒𝑙</m:t>
                        </m:r>
                      </m:sub>
                    </m:sSub>
                  </m:oMath>
                </a14:m>
                <a:r>
                  <a:rPr lang="en-US" sz="2400" dirty="0"/>
                  <a:t> related to all selected orbits remapped on the final grid.</a:t>
                </a:r>
              </a:p>
              <a:p>
                <a:endParaRPr lang="it-IT" dirty="0"/>
              </a:p>
              <a:p>
                <a:r>
                  <a:rPr lang="en-US" sz="2400" dirty="0"/>
                  <a:t>In order to avoid contamination of the average by anomalous orbits, they are excluded from the average.</a:t>
                </a:r>
              </a:p>
              <a:p>
                <a:r>
                  <a:rPr lang="en-US" sz="2400" dirty="0"/>
                  <a:t>An orbit is defined as anomalous if:  </a:t>
                </a:r>
                <a14:m>
                  <m:oMath xmlns:m="http://schemas.openxmlformats.org/officeDocument/2006/math">
                    <m:f>
                      <m:fPr>
                        <m:ctrlPr>
                          <a:rPr lang="en-US" sz="2400" i="1" smtClean="0">
                            <a:latin typeface="Cambria Math" panose="02040503050406030204" pitchFamily="18" charset="0"/>
                          </a:rPr>
                        </m:ctrlPr>
                      </m:fPr>
                      <m:num>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𝜖</m:t>
                            </m:r>
                          </m:e>
                          <m:sub>
                            <m:r>
                              <a:rPr lang="it-IT" sz="2400" b="0" i="1" smtClean="0">
                                <a:latin typeface="Cambria Math" panose="02040503050406030204" pitchFamily="18" charset="0"/>
                              </a:rPr>
                              <m:t>𝑟𝑒𝑙</m:t>
                            </m:r>
                          </m:sub>
                        </m:sSub>
                      </m:num>
                      <m:den>
                        <m:bar>
                          <m:barPr>
                            <m:pos m:val="top"/>
                            <m:ctrlPr>
                              <a:rPr lang="en-US" sz="2400" i="1" smtClean="0">
                                <a:latin typeface="Cambria Math" panose="02040503050406030204" pitchFamily="18" charset="0"/>
                              </a:rPr>
                            </m:ctrlPr>
                          </m:barPr>
                          <m:e>
                            <m:sSub>
                              <m:sSubPr>
                                <m:ctrlPr>
                                  <a:rPr lang="it-IT" sz="2400" i="1">
                                    <a:latin typeface="Cambria Math" panose="02040503050406030204" pitchFamily="18" charset="0"/>
                                  </a:rPr>
                                </m:ctrlPr>
                              </m:sSubPr>
                              <m:e>
                                <m:r>
                                  <a:rPr lang="it-IT" sz="2400" i="1">
                                    <a:latin typeface="Cambria Math" panose="02040503050406030204" pitchFamily="18" charset="0"/>
                                  </a:rPr>
                                  <m:t>𝜖</m:t>
                                </m:r>
                              </m:e>
                              <m:sub>
                                <m:r>
                                  <a:rPr lang="it-IT" sz="2400" i="1">
                                    <a:latin typeface="Cambria Math" panose="02040503050406030204" pitchFamily="18" charset="0"/>
                                  </a:rPr>
                                  <m:t>𝑟𝑒𝑙</m:t>
                                </m:r>
                              </m:sub>
                            </m:sSub>
                          </m:e>
                        </m:bar>
                      </m:den>
                    </m:f>
                    <m:r>
                      <a:rPr lang="it-IT" sz="2400" b="0" i="1" smtClean="0">
                        <a:latin typeface="Cambria Math" panose="02040503050406030204" pitchFamily="18" charset="0"/>
                      </a:rPr>
                      <m:t>≥1±5</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𝜎</m:t>
                        </m:r>
                      </m:num>
                      <m:den>
                        <m:bar>
                          <m:barPr>
                            <m:pos m:val="top"/>
                            <m:ctrlPr>
                              <a:rPr lang="it-IT" sz="2400" b="0" i="1" smtClean="0">
                                <a:latin typeface="Cambria Math" panose="02040503050406030204" pitchFamily="18" charset="0"/>
                              </a:rPr>
                            </m:ctrlPr>
                          </m:barPr>
                          <m:e>
                            <m:sSub>
                              <m:sSubPr>
                                <m:ctrlPr>
                                  <a:rPr lang="it-IT" sz="2400" i="1">
                                    <a:latin typeface="Cambria Math" panose="02040503050406030204" pitchFamily="18" charset="0"/>
                                  </a:rPr>
                                </m:ctrlPr>
                              </m:sSubPr>
                              <m:e>
                                <m:r>
                                  <a:rPr lang="it-IT" sz="2400" i="1">
                                    <a:latin typeface="Cambria Math" panose="02040503050406030204" pitchFamily="18" charset="0"/>
                                  </a:rPr>
                                  <m:t>𝜖</m:t>
                                </m:r>
                              </m:e>
                              <m:sub>
                                <m:r>
                                  <a:rPr lang="it-IT" sz="2400" i="1">
                                    <a:latin typeface="Cambria Math" panose="02040503050406030204" pitchFamily="18" charset="0"/>
                                  </a:rPr>
                                  <m:t>𝑟𝑒𝑙</m:t>
                                </m:r>
                              </m:sub>
                            </m:sSub>
                          </m:e>
                        </m:bar>
                      </m:den>
                    </m:f>
                  </m:oMath>
                </a14:m>
                <a:endParaRPr lang="en-US" sz="2400" dirty="0"/>
              </a:p>
            </p:txBody>
          </p:sp>
        </mc:Choice>
        <mc:Fallback xmlns="">
          <p:sp>
            <p:nvSpPr>
              <p:cNvPr id="8" name="CasellaDiTesto 7">
                <a:extLst>
                  <a:ext uri="{FF2B5EF4-FFF2-40B4-BE49-F238E27FC236}">
                    <a16:creationId xmlns:a16="http://schemas.microsoft.com/office/drawing/2014/main" id="{8493DFE0-74D9-4342-B976-40F8FFFC8E9C}"/>
                  </a:ext>
                </a:extLst>
              </p:cNvPr>
              <p:cNvSpPr txBox="1">
                <a:spLocks noRot="1" noChangeAspect="1" noMove="1" noResize="1" noEditPoints="1" noAdjustHandles="1" noChangeArrowheads="1" noChangeShapeType="1" noTextEdit="1"/>
              </p:cNvSpPr>
              <p:nvPr/>
            </p:nvSpPr>
            <p:spPr>
              <a:xfrm>
                <a:off x="1097281" y="1958273"/>
                <a:ext cx="10058400" cy="2387577"/>
              </a:xfrm>
              <a:prstGeom prst="rect">
                <a:avLst/>
              </a:prstGeom>
              <a:blipFill>
                <a:blip r:embed="rId2"/>
                <a:stretch>
                  <a:fillRect l="-909" t="-2041"/>
                </a:stretch>
              </a:blipFill>
            </p:spPr>
            <p:txBody>
              <a:bodyPr/>
              <a:lstStyle/>
              <a:p>
                <a:r>
                  <a:rPr lang="en-US">
                    <a:noFill/>
                  </a:rPr>
                  <a:t> </a:t>
                </a:r>
              </a:p>
            </p:txBody>
          </p:sp>
        </mc:Fallback>
      </mc:AlternateContent>
      <p:sp>
        <p:nvSpPr>
          <p:cNvPr id="9" name="CasellaDiTesto 8">
            <a:extLst>
              <a:ext uri="{FF2B5EF4-FFF2-40B4-BE49-F238E27FC236}">
                <a16:creationId xmlns:a16="http://schemas.microsoft.com/office/drawing/2014/main" id="{A341717F-658B-4587-BBD4-27A175F50337}"/>
              </a:ext>
            </a:extLst>
          </p:cNvPr>
          <p:cNvSpPr txBox="1"/>
          <p:nvPr/>
        </p:nvSpPr>
        <p:spPr>
          <a:xfrm>
            <a:off x="1097280" y="4705142"/>
            <a:ext cx="10058400" cy="1384995"/>
          </a:xfrm>
          <a:prstGeom prst="rect">
            <a:avLst/>
          </a:prstGeom>
          <a:noFill/>
          <a:ln w="28575">
            <a:solidFill>
              <a:schemeClr val="accent1">
                <a:lumMod val="60000"/>
                <a:lumOff val="40000"/>
              </a:schemeClr>
            </a:solidFill>
          </a:ln>
        </p:spPr>
        <p:txBody>
          <a:bodyPr wrap="square" rtlCol="0">
            <a:spAutoFit/>
          </a:bodyPr>
          <a:lstStyle/>
          <a:p>
            <a:r>
              <a:rPr lang="en-US" sz="2800" b="1" dirty="0"/>
              <a:t>Once the background spectra are defined, any signal distinguishable from them is worthy of consideration as a possible signal correlated to seismic activity</a:t>
            </a:r>
          </a:p>
        </p:txBody>
      </p:sp>
      <p:sp>
        <p:nvSpPr>
          <p:cNvPr id="10" name="Segnaposto piè di pagina 11">
            <a:extLst>
              <a:ext uri="{FF2B5EF4-FFF2-40B4-BE49-F238E27FC236}">
                <a16:creationId xmlns:a16="http://schemas.microsoft.com/office/drawing/2014/main" id="{8BD043B4-C78D-CA00-2D9D-231CB85F7018}"/>
              </a:ext>
            </a:extLst>
          </p:cNvPr>
          <p:cNvSpPr>
            <a:spLocks noGrp="1"/>
          </p:cNvSpPr>
          <p:nvPr>
            <p:ph type="ftr" sz="quarter" idx="11"/>
          </p:nvPr>
        </p:nvSpPr>
        <p:spPr>
          <a:xfrm>
            <a:off x="3686175" y="6459538"/>
            <a:ext cx="4822825" cy="365125"/>
          </a:xfrm>
        </p:spPr>
        <p:txBody>
          <a:bodyPr/>
          <a:lstStyle/>
          <a:p>
            <a:r>
              <a:rPr lang="it-IT" cap="none" dirty="0"/>
              <a:t>Dario Recchiuti – dario.recchiuti@unitn.it</a:t>
            </a:r>
          </a:p>
        </p:txBody>
      </p:sp>
      <p:sp>
        <p:nvSpPr>
          <p:cNvPr id="3" name="Rettangolo 2">
            <a:extLst>
              <a:ext uri="{FF2B5EF4-FFF2-40B4-BE49-F238E27FC236}">
                <a16:creationId xmlns:a16="http://schemas.microsoft.com/office/drawing/2014/main" id="{613E2C27-F32F-294E-7142-0D4801213007}"/>
              </a:ext>
            </a:extLst>
          </p:cNvPr>
          <p:cNvSpPr/>
          <p:nvPr/>
        </p:nvSpPr>
        <p:spPr>
          <a:xfrm>
            <a:off x="5609816" y="3648307"/>
            <a:ext cx="2204657" cy="72927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017925"/>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3308</TotalTime>
  <Words>1966</Words>
  <Application>Microsoft Office PowerPoint</Application>
  <PresentationFormat>Widescreen</PresentationFormat>
  <Paragraphs>178</Paragraphs>
  <Slides>25</Slides>
  <Notes>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25</vt:i4>
      </vt:variant>
    </vt:vector>
  </HeadingPairs>
  <TitlesOfParts>
    <vt:vector size="37" baseType="lpstr">
      <vt:lpstr>-apple-system</vt:lpstr>
      <vt:lpstr>Arial</vt:lpstr>
      <vt:lpstr>Calibri</vt:lpstr>
      <vt:lpstr>Calibri Light</vt:lpstr>
      <vt:lpstr>Cambria Math</vt:lpstr>
      <vt:lpstr>CMR12</vt:lpstr>
      <vt:lpstr>CMSY10</vt:lpstr>
      <vt:lpstr>CMSY9</vt:lpstr>
      <vt:lpstr>Courier New</vt:lpstr>
      <vt:lpstr>NimbusRomNo9L-Regu</vt:lpstr>
      <vt:lpstr>Open Sans</vt:lpstr>
      <vt:lpstr>Retrospettivo</vt:lpstr>
      <vt:lpstr>Electromagnetic anomalies detection over seismic regions during an earthquake</vt:lpstr>
      <vt:lpstr>The MILC model (Piersanti et al. 2020)</vt:lpstr>
      <vt:lpstr>Background determination</vt:lpstr>
      <vt:lpstr>External forcing</vt:lpstr>
      <vt:lpstr>Background computation – Methods (1)</vt:lpstr>
      <vt:lpstr>Background computation – Methods (2)</vt:lpstr>
      <vt:lpstr>Background computation – Methods (3)</vt:lpstr>
      <vt:lpstr>Background computation – Methods (4)</vt:lpstr>
      <vt:lpstr>Background computation – Methods (5)</vt:lpstr>
      <vt:lpstr>Case event 1: August 14, 2021 Haiti BACKGROUND SPECTRA - EFD</vt:lpstr>
      <vt:lpstr>Case event 1: August 14, 2021 Haiti OBSERVATIONS AROUND THE EARTHQUAKE EPICENTER (EE) - EFD</vt:lpstr>
      <vt:lpstr>Case event 1: August 14, 2021 Haiti OBSERVATIONS AROUND THE EARTHQUAKE EE - SCM</vt:lpstr>
      <vt:lpstr>Case event 2: September 27, 2021 Crete</vt:lpstr>
      <vt:lpstr>Conclusions</vt:lpstr>
      <vt:lpstr>Conclusions</vt:lpstr>
      <vt:lpstr>Thank you!</vt:lpstr>
      <vt:lpstr>Backup slides</vt:lpstr>
      <vt:lpstr>Improvements with respects to previous works</vt:lpstr>
      <vt:lpstr>Future developments</vt:lpstr>
      <vt:lpstr>Presentazione standard di PowerPoint</vt:lpstr>
      <vt:lpstr>The anomalous signal: When &amp; Where?</vt:lpstr>
      <vt:lpstr>The anomalous signal: When &amp; Where?</vt:lpstr>
      <vt:lpstr>The anomalous signal: When &amp; Where?</vt:lpstr>
      <vt:lpstr>The anomalous signal: When &amp; Where?</vt:lpstr>
      <vt:lpstr>Poynting vector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Anomalies EM detection over seismic areas</dc:title>
  <dc:creator>Dario Recchiuti</dc:creator>
  <cp:lastModifiedBy>Dario Recchiuti</cp:lastModifiedBy>
  <cp:revision>179</cp:revision>
  <dcterms:created xsi:type="dcterms:W3CDTF">2022-02-24T09:40:41Z</dcterms:created>
  <dcterms:modified xsi:type="dcterms:W3CDTF">2022-05-27T09:30:06Z</dcterms:modified>
</cp:coreProperties>
</file>