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85" r:id="rId1"/>
  </p:sldMasterIdLst>
  <p:notesMasterIdLst>
    <p:notesMasterId r:id="rId14"/>
  </p:notesMasterIdLst>
  <p:sldIdLst>
    <p:sldId id="281" r:id="rId2"/>
    <p:sldId id="362" r:id="rId3"/>
    <p:sldId id="363" r:id="rId4"/>
    <p:sldId id="365" r:id="rId5"/>
    <p:sldId id="364" r:id="rId6"/>
    <p:sldId id="366" r:id="rId7"/>
    <p:sldId id="367" r:id="rId8"/>
    <p:sldId id="370" r:id="rId9"/>
    <p:sldId id="372" r:id="rId10"/>
    <p:sldId id="368" r:id="rId11"/>
    <p:sldId id="369" r:id="rId12"/>
    <p:sldId id="371"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Lucida Sans Unicode" panose="020B0602030504020204" pitchFamily="34" charset="0"/>
      <p:regular r:id="rId19"/>
    </p:embeddedFont>
    <p:embeddedFont>
      <p:font typeface="Verdana" panose="020B0604030504040204" pitchFamily="34" charset="0"/>
      <p:regular r:id="rId20"/>
      <p:bold r:id="rId21"/>
      <p:italic r:id="rId22"/>
      <p:boldItalic r:id="rId23"/>
    </p:embeddedFont>
    <p:embeddedFont>
      <p:font typeface="Wingdings 2" panose="05020102010507070707" pitchFamily="18" charset="2"/>
      <p:regular r:id="rId24"/>
    </p:embeddedFont>
    <p:embeddedFont>
      <p:font typeface="Wingdings 3" panose="05040102010807070707" pitchFamily="18" charset="2"/>
      <p:regular r:id="rId25"/>
    </p:embeddedFont>
  </p:embeddedFontLst>
  <p:defaultTextStyle>
    <a:defPPr>
      <a:defRPr lang="en-US"/>
    </a:defPPr>
    <a:lvl1pPr algn="l" defTabSz="457200"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Rhouma" initials="AR" lastIdx="3" clrIdx="0">
    <p:extLst>
      <p:ext uri="{19B8F6BF-5375-455C-9EA6-DF929625EA0E}">
        <p15:presenceInfo xmlns:p15="http://schemas.microsoft.com/office/powerpoint/2012/main" userId="abf6c61d175db12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F5FA"/>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41" autoAdjust="0"/>
    <p:restoredTop sz="94660" autoAdjust="0"/>
  </p:normalViewPr>
  <p:slideViewPr>
    <p:cSldViewPr snapToGrid="0">
      <p:cViewPr varScale="1">
        <p:scale>
          <a:sx n="81" d="100"/>
          <a:sy n="81" d="100"/>
        </p:scale>
        <p:origin x="730"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7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5B63A6-654A-400F-A4D1-F89999C23C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7A10771D-FD1E-4F41-B59C-4238E4204F02}"/>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CD33B7F-9979-42D4-8D98-658FB59F579C}" type="datetimeFigureOut">
              <a:rPr lang="en-US"/>
              <a:pPr>
                <a:defRPr/>
              </a:pPr>
              <a:t>5/22/2022</a:t>
            </a:fld>
            <a:endParaRPr lang="en-US"/>
          </a:p>
        </p:txBody>
      </p:sp>
      <p:sp>
        <p:nvSpPr>
          <p:cNvPr id="4" name="Slide Image Placeholder 3">
            <a:extLst>
              <a:ext uri="{FF2B5EF4-FFF2-40B4-BE49-F238E27FC236}">
                <a16:creationId xmlns:a16="http://schemas.microsoft.com/office/drawing/2014/main" id="{71D7F8B1-DD79-435A-91C6-C26379446A63}"/>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E64D6A4-34C6-4C13-99F3-E8E4A37B85A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5A24B0F-88CD-4F1D-AE47-7735F0A3E70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222B2372-003D-44D2-BA17-AAEBCA69F4F1}"/>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0F4D1A75-9EAF-401E-9949-EC420AF77FD8}" type="slidenum">
              <a:rPr lang="en-US"/>
              <a:pPr/>
              <a:t>‹#›</a:t>
            </a:fld>
            <a:endParaRPr lang="en-US"/>
          </a:p>
        </p:txBody>
      </p:sp>
    </p:spTree>
    <p:extLst>
      <p:ext uri="{BB962C8B-B14F-4D97-AF65-F5344CB8AC3E}">
        <p14:creationId xmlns:p14="http://schemas.microsoft.com/office/powerpoint/2010/main" val="744560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0B8AA002-D6D9-428E-B4DC-00514B5492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spcBef>
                <a:spcPct val="0"/>
              </a:spcBef>
            </a:pPr>
            <a:fld id="{BD695074-C494-41E9-A527-47369A604D33}" type="slidenum">
              <a:rPr lang="it-IT" altLang="it-IT" smtClean="0">
                <a:solidFill>
                  <a:srgbClr val="000000"/>
                </a:solidFill>
              </a:rPr>
              <a:pPr>
                <a:spcBef>
                  <a:spcPct val="0"/>
                </a:spcBef>
              </a:pPr>
              <a:t>1</a:t>
            </a:fld>
            <a:endParaRPr lang="it-IT" altLang="it-IT">
              <a:solidFill>
                <a:srgbClr val="000000"/>
              </a:solidFill>
            </a:endParaRPr>
          </a:p>
        </p:txBody>
      </p:sp>
      <p:sp>
        <p:nvSpPr>
          <p:cNvPr id="11267" name="Rectangle 1">
            <a:extLst>
              <a:ext uri="{FF2B5EF4-FFF2-40B4-BE49-F238E27FC236}">
                <a16:creationId xmlns:a16="http://schemas.microsoft.com/office/drawing/2014/main" id="{839257A9-7D38-4237-8A9D-95DB2146AB58}"/>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8" name="Text Box 2">
            <a:extLst>
              <a:ext uri="{FF2B5EF4-FFF2-40B4-BE49-F238E27FC236}">
                <a16:creationId xmlns:a16="http://schemas.microsoft.com/office/drawing/2014/main" id="{27C8F489-4B9D-4A49-A6D3-3E5809F6796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numCol="1" anchor="t" anchorCtr="0" compatLnSpc="1">
            <a:prstTxWarp prst="textNoShape">
              <a:avLst/>
            </a:prstTxWarp>
          </a:bodyPr>
          <a:lstStyle/>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tLang="it-IT">
              <a:ea typeface="Microsoft YaHei" panose="020B0503020204020204" pitchFamily="34" charset="-122"/>
            </a:endParaRPr>
          </a:p>
        </p:txBody>
      </p:sp>
      <p:sp>
        <p:nvSpPr>
          <p:cNvPr id="11269" name="Text Box 3">
            <a:extLst>
              <a:ext uri="{FF2B5EF4-FFF2-40B4-BE49-F238E27FC236}">
                <a16:creationId xmlns:a16="http://schemas.microsoft.com/office/drawing/2014/main" id="{3AEABE4B-B067-465D-B331-C9309487335B}"/>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lgn="r">
              <a:spcBef>
                <a:spcPct val="0"/>
              </a:spcBef>
            </a:pPr>
            <a:fld id="{E81870D7-45DC-4E2D-8E2F-DA611011C472}" type="slidenum">
              <a:rPr lang="it-IT" altLang="it-IT">
                <a:solidFill>
                  <a:srgbClr val="000000"/>
                </a:solidFill>
              </a:rPr>
              <a:pPr algn="r">
                <a:spcBef>
                  <a:spcPct val="0"/>
                </a:spcBef>
              </a:pPr>
              <a:t>1</a:t>
            </a:fld>
            <a:endParaRPr lang="it-IT" altLang="it-IT">
              <a:solidFill>
                <a:srgbClr val="000000"/>
              </a:solidFill>
            </a:endParaRPr>
          </a:p>
        </p:txBody>
      </p:sp>
    </p:spTree>
    <p:extLst>
      <p:ext uri="{BB962C8B-B14F-4D97-AF65-F5344CB8AC3E}">
        <p14:creationId xmlns:p14="http://schemas.microsoft.com/office/powerpoint/2010/main" val="1926476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0B8AA002-D6D9-428E-B4DC-00514B5492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spcBef>
                <a:spcPct val="0"/>
              </a:spcBef>
            </a:pPr>
            <a:fld id="{BD695074-C494-41E9-A527-47369A604D33}" type="slidenum">
              <a:rPr lang="it-IT" altLang="it-IT" smtClean="0">
                <a:solidFill>
                  <a:srgbClr val="000000"/>
                </a:solidFill>
              </a:rPr>
              <a:pPr>
                <a:spcBef>
                  <a:spcPct val="0"/>
                </a:spcBef>
              </a:pPr>
              <a:t>10</a:t>
            </a:fld>
            <a:endParaRPr lang="it-IT" altLang="it-IT">
              <a:solidFill>
                <a:srgbClr val="000000"/>
              </a:solidFill>
            </a:endParaRPr>
          </a:p>
        </p:txBody>
      </p:sp>
      <p:sp>
        <p:nvSpPr>
          <p:cNvPr id="11267" name="Rectangle 1">
            <a:extLst>
              <a:ext uri="{FF2B5EF4-FFF2-40B4-BE49-F238E27FC236}">
                <a16:creationId xmlns:a16="http://schemas.microsoft.com/office/drawing/2014/main" id="{839257A9-7D38-4237-8A9D-95DB2146AB58}"/>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8" name="Text Box 2">
            <a:extLst>
              <a:ext uri="{FF2B5EF4-FFF2-40B4-BE49-F238E27FC236}">
                <a16:creationId xmlns:a16="http://schemas.microsoft.com/office/drawing/2014/main" id="{27C8F489-4B9D-4A49-A6D3-3E5809F6796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numCol="1" anchor="t" anchorCtr="0" compatLnSpc="1">
            <a:prstTxWarp prst="textNoShape">
              <a:avLst/>
            </a:prstTxWarp>
          </a:bodyPr>
          <a:lstStyle/>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tLang="it-IT">
              <a:ea typeface="Microsoft YaHei" panose="020B0503020204020204" pitchFamily="34" charset="-122"/>
            </a:endParaRPr>
          </a:p>
        </p:txBody>
      </p:sp>
      <p:sp>
        <p:nvSpPr>
          <p:cNvPr id="11269" name="Text Box 3">
            <a:extLst>
              <a:ext uri="{FF2B5EF4-FFF2-40B4-BE49-F238E27FC236}">
                <a16:creationId xmlns:a16="http://schemas.microsoft.com/office/drawing/2014/main" id="{3AEABE4B-B067-465D-B331-C9309487335B}"/>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lgn="r">
              <a:spcBef>
                <a:spcPct val="0"/>
              </a:spcBef>
            </a:pPr>
            <a:fld id="{E81870D7-45DC-4E2D-8E2F-DA611011C472}" type="slidenum">
              <a:rPr lang="it-IT" altLang="it-IT">
                <a:solidFill>
                  <a:srgbClr val="000000"/>
                </a:solidFill>
              </a:rPr>
              <a:pPr algn="r">
                <a:spcBef>
                  <a:spcPct val="0"/>
                </a:spcBef>
              </a:pPr>
              <a:t>10</a:t>
            </a:fld>
            <a:endParaRPr lang="it-IT" altLang="it-IT">
              <a:solidFill>
                <a:srgbClr val="000000"/>
              </a:solidFill>
            </a:endParaRPr>
          </a:p>
        </p:txBody>
      </p:sp>
    </p:spTree>
    <p:extLst>
      <p:ext uri="{BB962C8B-B14F-4D97-AF65-F5344CB8AC3E}">
        <p14:creationId xmlns:p14="http://schemas.microsoft.com/office/powerpoint/2010/main" val="2439502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0B8AA002-D6D9-428E-B4DC-00514B5492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spcBef>
                <a:spcPct val="0"/>
              </a:spcBef>
            </a:pPr>
            <a:fld id="{BD695074-C494-41E9-A527-47369A604D33}" type="slidenum">
              <a:rPr lang="it-IT" altLang="it-IT" smtClean="0">
                <a:solidFill>
                  <a:srgbClr val="000000"/>
                </a:solidFill>
              </a:rPr>
              <a:pPr>
                <a:spcBef>
                  <a:spcPct val="0"/>
                </a:spcBef>
              </a:pPr>
              <a:t>11</a:t>
            </a:fld>
            <a:endParaRPr lang="it-IT" altLang="it-IT">
              <a:solidFill>
                <a:srgbClr val="000000"/>
              </a:solidFill>
            </a:endParaRPr>
          </a:p>
        </p:txBody>
      </p:sp>
      <p:sp>
        <p:nvSpPr>
          <p:cNvPr id="11267" name="Rectangle 1">
            <a:extLst>
              <a:ext uri="{FF2B5EF4-FFF2-40B4-BE49-F238E27FC236}">
                <a16:creationId xmlns:a16="http://schemas.microsoft.com/office/drawing/2014/main" id="{839257A9-7D38-4237-8A9D-95DB2146AB58}"/>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8" name="Text Box 2">
            <a:extLst>
              <a:ext uri="{FF2B5EF4-FFF2-40B4-BE49-F238E27FC236}">
                <a16:creationId xmlns:a16="http://schemas.microsoft.com/office/drawing/2014/main" id="{27C8F489-4B9D-4A49-A6D3-3E5809F6796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numCol="1" anchor="t" anchorCtr="0" compatLnSpc="1">
            <a:prstTxWarp prst="textNoShape">
              <a:avLst/>
            </a:prstTxWarp>
          </a:bodyPr>
          <a:lstStyle/>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tLang="it-IT">
              <a:ea typeface="Microsoft YaHei" panose="020B0503020204020204" pitchFamily="34" charset="-122"/>
            </a:endParaRPr>
          </a:p>
        </p:txBody>
      </p:sp>
      <p:sp>
        <p:nvSpPr>
          <p:cNvPr id="11269" name="Text Box 3">
            <a:extLst>
              <a:ext uri="{FF2B5EF4-FFF2-40B4-BE49-F238E27FC236}">
                <a16:creationId xmlns:a16="http://schemas.microsoft.com/office/drawing/2014/main" id="{3AEABE4B-B067-465D-B331-C9309487335B}"/>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lgn="r">
              <a:spcBef>
                <a:spcPct val="0"/>
              </a:spcBef>
            </a:pPr>
            <a:fld id="{E81870D7-45DC-4E2D-8E2F-DA611011C472}" type="slidenum">
              <a:rPr lang="it-IT" altLang="it-IT">
                <a:solidFill>
                  <a:srgbClr val="000000"/>
                </a:solidFill>
              </a:rPr>
              <a:pPr algn="r">
                <a:spcBef>
                  <a:spcPct val="0"/>
                </a:spcBef>
              </a:pPr>
              <a:t>11</a:t>
            </a:fld>
            <a:endParaRPr lang="it-IT" altLang="it-IT">
              <a:solidFill>
                <a:srgbClr val="000000"/>
              </a:solidFill>
            </a:endParaRPr>
          </a:p>
        </p:txBody>
      </p:sp>
    </p:spTree>
    <p:extLst>
      <p:ext uri="{BB962C8B-B14F-4D97-AF65-F5344CB8AC3E}">
        <p14:creationId xmlns:p14="http://schemas.microsoft.com/office/powerpoint/2010/main" val="3007361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0B8AA002-D6D9-428E-B4DC-00514B5492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spcBef>
                <a:spcPct val="0"/>
              </a:spcBef>
            </a:pPr>
            <a:fld id="{BD695074-C494-41E9-A527-47369A604D33}" type="slidenum">
              <a:rPr lang="it-IT" altLang="it-IT" smtClean="0">
                <a:solidFill>
                  <a:srgbClr val="000000"/>
                </a:solidFill>
              </a:rPr>
              <a:pPr>
                <a:spcBef>
                  <a:spcPct val="0"/>
                </a:spcBef>
              </a:pPr>
              <a:t>12</a:t>
            </a:fld>
            <a:endParaRPr lang="it-IT" altLang="it-IT">
              <a:solidFill>
                <a:srgbClr val="000000"/>
              </a:solidFill>
            </a:endParaRPr>
          </a:p>
        </p:txBody>
      </p:sp>
      <p:sp>
        <p:nvSpPr>
          <p:cNvPr id="11267" name="Rectangle 1">
            <a:extLst>
              <a:ext uri="{FF2B5EF4-FFF2-40B4-BE49-F238E27FC236}">
                <a16:creationId xmlns:a16="http://schemas.microsoft.com/office/drawing/2014/main" id="{839257A9-7D38-4237-8A9D-95DB2146AB58}"/>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8" name="Text Box 2">
            <a:extLst>
              <a:ext uri="{FF2B5EF4-FFF2-40B4-BE49-F238E27FC236}">
                <a16:creationId xmlns:a16="http://schemas.microsoft.com/office/drawing/2014/main" id="{27C8F489-4B9D-4A49-A6D3-3E5809F6796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numCol="1" anchor="t" anchorCtr="0" compatLnSpc="1">
            <a:prstTxWarp prst="textNoShape">
              <a:avLst/>
            </a:prstTxWarp>
          </a:bodyPr>
          <a:lstStyle/>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tLang="it-IT">
              <a:ea typeface="Microsoft YaHei" panose="020B0503020204020204" pitchFamily="34" charset="-122"/>
            </a:endParaRPr>
          </a:p>
        </p:txBody>
      </p:sp>
      <p:sp>
        <p:nvSpPr>
          <p:cNvPr id="11269" name="Text Box 3">
            <a:extLst>
              <a:ext uri="{FF2B5EF4-FFF2-40B4-BE49-F238E27FC236}">
                <a16:creationId xmlns:a16="http://schemas.microsoft.com/office/drawing/2014/main" id="{3AEABE4B-B067-465D-B331-C9309487335B}"/>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lgn="r">
              <a:spcBef>
                <a:spcPct val="0"/>
              </a:spcBef>
            </a:pPr>
            <a:fld id="{E81870D7-45DC-4E2D-8E2F-DA611011C472}" type="slidenum">
              <a:rPr lang="it-IT" altLang="it-IT">
                <a:solidFill>
                  <a:srgbClr val="000000"/>
                </a:solidFill>
              </a:rPr>
              <a:pPr algn="r">
                <a:spcBef>
                  <a:spcPct val="0"/>
                </a:spcBef>
              </a:pPr>
              <a:t>12</a:t>
            </a:fld>
            <a:endParaRPr lang="it-IT" altLang="it-IT">
              <a:solidFill>
                <a:srgbClr val="000000"/>
              </a:solidFill>
            </a:endParaRPr>
          </a:p>
        </p:txBody>
      </p:sp>
    </p:spTree>
    <p:extLst>
      <p:ext uri="{BB962C8B-B14F-4D97-AF65-F5344CB8AC3E}">
        <p14:creationId xmlns:p14="http://schemas.microsoft.com/office/powerpoint/2010/main" val="2585163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0B8AA002-D6D9-428E-B4DC-00514B5492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spcBef>
                <a:spcPct val="0"/>
              </a:spcBef>
            </a:pPr>
            <a:fld id="{BD695074-C494-41E9-A527-47369A604D33}" type="slidenum">
              <a:rPr lang="it-IT" altLang="it-IT" smtClean="0">
                <a:solidFill>
                  <a:srgbClr val="000000"/>
                </a:solidFill>
              </a:rPr>
              <a:pPr>
                <a:spcBef>
                  <a:spcPct val="0"/>
                </a:spcBef>
              </a:pPr>
              <a:t>2</a:t>
            </a:fld>
            <a:endParaRPr lang="it-IT" altLang="it-IT">
              <a:solidFill>
                <a:srgbClr val="000000"/>
              </a:solidFill>
            </a:endParaRPr>
          </a:p>
        </p:txBody>
      </p:sp>
      <p:sp>
        <p:nvSpPr>
          <p:cNvPr id="11267" name="Rectangle 1">
            <a:extLst>
              <a:ext uri="{FF2B5EF4-FFF2-40B4-BE49-F238E27FC236}">
                <a16:creationId xmlns:a16="http://schemas.microsoft.com/office/drawing/2014/main" id="{839257A9-7D38-4237-8A9D-95DB2146AB58}"/>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8" name="Text Box 2">
            <a:extLst>
              <a:ext uri="{FF2B5EF4-FFF2-40B4-BE49-F238E27FC236}">
                <a16:creationId xmlns:a16="http://schemas.microsoft.com/office/drawing/2014/main" id="{27C8F489-4B9D-4A49-A6D3-3E5809F6796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numCol="1" anchor="t" anchorCtr="0" compatLnSpc="1">
            <a:prstTxWarp prst="textNoShape">
              <a:avLst/>
            </a:prstTxWarp>
          </a:bodyPr>
          <a:lstStyle/>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tLang="it-IT">
              <a:ea typeface="Microsoft YaHei" panose="020B0503020204020204" pitchFamily="34" charset="-122"/>
            </a:endParaRPr>
          </a:p>
        </p:txBody>
      </p:sp>
      <p:sp>
        <p:nvSpPr>
          <p:cNvPr id="11269" name="Text Box 3">
            <a:extLst>
              <a:ext uri="{FF2B5EF4-FFF2-40B4-BE49-F238E27FC236}">
                <a16:creationId xmlns:a16="http://schemas.microsoft.com/office/drawing/2014/main" id="{3AEABE4B-B067-465D-B331-C9309487335B}"/>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lgn="r">
              <a:spcBef>
                <a:spcPct val="0"/>
              </a:spcBef>
            </a:pPr>
            <a:fld id="{E81870D7-45DC-4E2D-8E2F-DA611011C472}" type="slidenum">
              <a:rPr lang="it-IT" altLang="it-IT">
                <a:solidFill>
                  <a:srgbClr val="000000"/>
                </a:solidFill>
              </a:rPr>
              <a:pPr algn="r">
                <a:spcBef>
                  <a:spcPct val="0"/>
                </a:spcBef>
              </a:pPr>
              <a:t>2</a:t>
            </a:fld>
            <a:endParaRPr lang="it-IT" altLang="it-IT">
              <a:solidFill>
                <a:srgbClr val="000000"/>
              </a:solidFill>
            </a:endParaRPr>
          </a:p>
        </p:txBody>
      </p:sp>
    </p:spTree>
    <p:extLst>
      <p:ext uri="{BB962C8B-B14F-4D97-AF65-F5344CB8AC3E}">
        <p14:creationId xmlns:p14="http://schemas.microsoft.com/office/powerpoint/2010/main" val="1030831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0B8AA002-D6D9-428E-B4DC-00514B5492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spcBef>
                <a:spcPct val="0"/>
              </a:spcBef>
            </a:pPr>
            <a:fld id="{BD695074-C494-41E9-A527-47369A604D33}" type="slidenum">
              <a:rPr lang="it-IT" altLang="it-IT" smtClean="0">
                <a:solidFill>
                  <a:srgbClr val="000000"/>
                </a:solidFill>
              </a:rPr>
              <a:pPr>
                <a:spcBef>
                  <a:spcPct val="0"/>
                </a:spcBef>
              </a:pPr>
              <a:t>3</a:t>
            </a:fld>
            <a:endParaRPr lang="it-IT" altLang="it-IT">
              <a:solidFill>
                <a:srgbClr val="000000"/>
              </a:solidFill>
            </a:endParaRPr>
          </a:p>
        </p:txBody>
      </p:sp>
      <p:sp>
        <p:nvSpPr>
          <p:cNvPr id="11267" name="Rectangle 1">
            <a:extLst>
              <a:ext uri="{FF2B5EF4-FFF2-40B4-BE49-F238E27FC236}">
                <a16:creationId xmlns:a16="http://schemas.microsoft.com/office/drawing/2014/main" id="{839257A9-7D38-4237-8A9D-95DB2146AB58}"/>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8" name="Text Box 2">
            <a:extLst>
              <a:ext uri="{FF2B5EF4-FFF2-40B4-BE49-F238E27FC236}">
                <a16:creationId xmlns:a16="http://schemas.microsoft.com/office/drawing/2014/main" id="{27C8F489-4B9D-4A49-A6D3-3E5809F6796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numCol="1" anchor="t" anchorCtr="0" compatLnSpc="1">
            <a:prstTxWarp prst="textNoShape">
              <a:avLst/>
            </a:prstTxWarp>
          </a:bodyPr>
          <a:lstStyle/>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tLang="it-IT">
              <a:ea typeface="Microsoft YaHei" panose="020B0503020204020204" pitchFamily="34" charset="-122"/>
            </a:endParaRPr>
          </a:p>
        </p:txBody>
      </p:sp>
      <p:sp>
        <p:nvSpPr>
          <p:cNvPr id="11269" name="Text Box 3">
            <a:extLst>
              <a:ext uri="{FF2B5EF4-FFF2-40B4-BE49-F238E27FC236}">
                <a16:creationId xmlns:a16="http://schemas.microsoft.com/office/drawing/2014/main" id="{3AEABE4B-B067-465D-B331-C9309487335B}"/>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lgn="r">
              <a:spcBef>
                <a:spcPct val="0"/>
              </a:spcBef>
            </a:pPr>
            <a:fld id="{E81870D7-45DC-4E2D-8E2F-DA611011C472}" type="slidenum">
              <a:rPr lang="it-IT" altLang="it-IT">
                <a:solidFill>
                  <a:srgbClr val="000000"/>
                </a:solidFill>
              </a:rPr>
              <a:pPr algn="r">
                <a:spcBef>
                  <a:spcPct val="0"/>
                </a:spcBef>
              </a:pPr>
              <a:t>3</a:t>
            </a:fld>
            <a:endParaRPr lang="it-IT" altLang="it-IT">
              <a:solidFill>
                <a:srgbClr val="000000"/>
              </a:solidFill>
            </a:endParaRPr>
          </a:p>
        </p:txBody>
      </p:sp>
    </p:spTree>
    <p:extLst>
      <p:ext uri="{BB962C8B-B14F-4D97-AF65-F5344CB8AC3E}">
        <p14:creationId xmlns:p14="http://schemas.microsoft.com/office/powerpoint/2010/main" val="2665857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0B8AA002-D6D9-428E-B4DC-00514B5492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spcBef>
                <a:spcPct val="0"/>
              </a:spcBef>
            </a:pPr>
            <a:fld id="{BD695074-C494-41E9-A527-47369A604D33}" type="slidenum">
              <a:rPr lang="it-IT" altLang="it-IT" smtClean="0">
                <a:solidFill>
                  <a:srgbClr val="000000"/>
                </a:solidFill>
              </a:rPr>
              <a:pPr>
                <a:spcBef>
                  <a:spcPct val="0"/>
                </a:spcBef>
              </a:pPr>
              <a:t>4</a:t>
            </a:fld>
            <a:endParaRPr lang="it-IT" altLang="it-IT">
              <a:solidFill>
                <a:srgbClr val="000000"/>
              </a:solidFill>
            </a:endParaRPr>
          </a:p>
        </p:txBody>
      </p:sp>
      <p:sp>
        <p:nvSpPr>
          <p:cNvPr id="11267" name="Rectangle 1">
            <a:extLst>
              <a:ext uri="{FF2B5EF4-FFF2-40B4-BE49-F238E27FC236}">
                <a16:creationId xmlns:a16="http://schemas.microsoft.com/office/drawing/2014/main" id="{839257A9-7D38-4237-8A9D-95DB2146AB58}"/>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8" name="Text Box 2">
            <a:extLst>
              <a:ext uri="{FF2B5EF4-FFF2-40B4-BE49-F238E27FC236}">
                <a16:creationId xmlns:a16="http://schemas.microsoft.com/office/drawing/2014/main" id="{27C8F489-4B9D-4A49-A6D3-3E5809F6796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numCol="1" anchor="t" anchorCtr="0" compatLnSpc="1">
            <a:prstTxWarp prst="textNoShape">
              <a:avLst/>
            </a:prstTxWarp>
          </a:bodyPr>
          <a:lstStyle/>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tLang="it-IT">
              <a:ea typeface="Microsoft YaHei" panose="020B0503020204020204" pitchFamily="34" charset="-122"/>
            </a:endParaRPr>
          </a:p>
        </p:txBody>
      </p:sp>
      <p:sp>
        <p:nvSpPr>
          <p:cNvPr id="11269" name="Text Box 3">
            <a:extLst>
              <a:ext uri="{FF2B5EF4-FFF2-40B4-BE49-F238E27FC236}">
                <a16:creationId xmlns:a16="http://schemas.microsoft.com/office/drawing/2014/main" id="{3AEABE4B-B067-465D-B331-C9309487335B}"/>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lgn="r">
              <a:spcBef>
                <a:spcPct val="0"/>
              </a:spcBef>
            </a:pPr>
            <a:fld id="{E81870D7-45DC-4E2D-8E2F-DA611011C472}" type="slidenum">
              <a:rPr lang="it-IT" altLang="it-IT">
                <a:solidFill>
                  <a:srgbClr val="000000"/>
                </a:solidFill>
              </a:rPr>
              <a:pPr algn="r">
                <a:spcBef>
                  <a:spcPct val="0"/>
                </a:spcBef>
              </a:pPr>
              <a:t>4</a:t>
            </a:fld>
            <a:endParaRPr lang="it-IT" altLang="it-IT">
              <a:solidFill>
                <a:srgbClr val="000000"/>
              </a:solidFill>
            </a:endParaRPr>
          </a:p>
        </p:txBody>
      </p:sp>
    </p:spTree>
    <p:extLst>
      <p:ext uri="{BB962C8B-B14F-4D97-AF65-F5344CB8AC3E}">
        <p14:creationId xmlns:p14="http://schemas.microsoft.com/office/powerpoint/2010/main" val="378471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0B8AA002-D6D9-428E-B4DC-00514B5492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spcBef>
                <a:spcPct val="0"/>
              </a:spcBef>
            </a:pPr>
            <a:fld id="{BD695074-C494-41E9-A527-47369A604D33}" type="slidenum">
              <a:rPr lang="it-IT" altLang="it-IT" smtClean="0">
                <a:solidFill>
                  <a:srgbClr val="000000"/>
                </a:solidFill>
              </a:rPr>
              <a:pPr>
                <a:spcBef>
                  <a:spcPct val="0"/>
                </a:spcBef>
              </a:pPr>
              <a:t>5</a:t>
            </a:fld>
            <a:endParaRPr lang="it-IT" altLang="it-IT">
              <a:solidFill>
                <a:srgbClr val="000000"/>
              </a:solidFill>
            </a:endParaRPr>
          </a:p>
        </p:txBody>
      </p:sp>
      <p:sp>
        <p:nvSpPr>
          <p:cNvPr id="11267" name="Rectangle 1">
            <a:extLst>
              <a:ext uri="{FF2B5EF4-FFF2-40B4-BE49-F238E27FC236}">
                <a16:creationId xmlns:a16="http://schemas.microsoft.com/office/drawing/2014/main" id="{839257A9-7D38-4237-8A9D-95DB2146AB58}"/>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8" name="Text Box 2">
            <a:extLst>
              <a:ext uri="{FF2B5EF4-FFF2-40B4-BE49-F238E27FC236}">
                <a16:creationId xmlns:a16="http://schemas.microsoft.com/office/drawing/2014/main" id="{27C8F489-4B9D-4A49-A6D3-3E5809F6796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numCol="1" anchor="t" anchorCtr="0" compatLnSpc="1">
            <a:prstTxWarp prst="textNoShape">
              <a:avLst/>
            </a:prstTxWarp>
          </a:bodyPr>
          <a:lstStyle/>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tLang="it-IT">
              <a:ea typeface="Microsoft YaHei" panose="020B0503020204020204" pitchFamily="34" charset="-122"/>
            </a:endParaRPr>
          </a:p>
        </p:txBody>
      </p:sp>
      <p:sp>
        <p:nvSpPr>
          <p:cNvPr id="11269" name="Text Box 3">
            <a:extLst>
              <a:ext uri="{FF2B5EF4-FFF2-40B4-BE49-F238E27FC236}">
                <a16:creationId xmlns:a16="http://schemas.microsoft.com/office/drawing/2014/main" id="{3AEABE4B-B067-465D-B331-C9309487335B}"/>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lgn="r">
              <a:spcBef>
                <a:spcPct val="0"/>
              </a:spcBef>
            </a:pPr>
            <a:fld id="{E81870D7-45DC-4E2D-8E2F-DA611011C472}" type="slidenum">
              <a:rPr lang="it-IT" altLang="it-IT">
                <a:solidFill>
                  <a:srgbClr val="000000"/>
                </a:solidFill>
              </a:rPr>
              <a:pPr algn="r">
                <a:spcBef>
                  <a:spcPct val="0"/>
                </a:spcBef>
              </a:pPr>
              <a:t>5</a:t>
            </a:fld>
            <a:endParaRPr lang="it-IT" altLang="it-IT">
              <a:solidFill>
                <a:srgbClr val="000000"/>
              </a:solidFill>
            </a:endParaRPr>
          </a:p>
        </p:txBody>
      </p:sp>
    </p:spTree>
    <p:extLst>
      <p:ext uri="{BB962C8B-B14F-4D97-AF65-F5344CB8AC3E}">
        <p14:creationId xmlns:p14="http://schemas.microsoft.com/office/powerpoint/2010/main" val="1083301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0B8AA002-D6D9-428E-B4DC-00514B5492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spcBef>
                <a:spcPct val="0"/>
              </a:spcBef>
            </a:pPr>
            <a:fld id="{BD695074-C494-41E9-A527-47369A604D33}" type="slidenum">
              <a:rPr lang="it-IT" altLang="it-IT" smtClean="0">
                <a:solidFill>
                  <a:srgbClr val="000000"/>
                </a:solidFill>
              </a:rPr>
              <a:pPr>
                <a:spcBef>
                  <a:spcPct val="0"/>
                </a:spcBef>
              </a:pPr>
              <a:t>6</a:t>
            </a:fld>
            <a:endParaRPr lang="it-IT" altLang="it-IT">
              <a:solidFill>
                <a:srgbClr val="000000"/>
              </a:solidFill>
            </a:endParaRPr>
          </a:p>
        </p:txBody>
      </p:sp>
      <p:sp>
        <p:nvSpPr>
          <p:cNvPr id="11267" name="Rectangle 1">
            <a:extLst>
              <a:ext uri="{FF2B5EF4-FFF2-40B4-BE49-F238E27FC236}">
                <a16:creationId xmlns:a16="http://schemas.microsoft.com/office/drawing/2014/main" id="{839257A9-7D38-4237-8A9D-95DB2146AB58}"/>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8" name="Text Box 2">
            <a:extLst>
              <a:ext uri="{FF2B5EF4-FFF2-40B4-BE49-F238E27FC236}">
                <a16:creationId xmlns:a16="http://schemas.microsoft.com/office/drawing/2014/main" id="{27C8F489-4B9D-4A49-A6D3-3E5809F6796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numCol="1" anchor="t" anchorCtr="0" compatLnSpc="1">
            <a:prstTxWarp prst="textNoShape">
              <a:avLst/>
            </a:prstTxWarp>
          </a:bodyPr>
          <a:lstStyle/>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tLang="it-IT">
              <a:ea typeface="Microsoft YaHei" panose="020B0503020204020204" pitchFamily="34" charset="-122"/>
            </a:endParaRPr>
          </a:p>
        </p:txBody>
      </p:sp>
      <p:sp>
        <p:nvSpPr>
          <p:cNvPr id="11269" name="Text Box 3">
            <a:extLst>
              <a:ext uri="{FF2B5EF4-FFF2-40B4-BE49-F238E27FC236}">
                <a16:creationId xmlns:a16="http://schemas.microsoft.com/office/drawing/2014/main" id="{3AEABE4B-B067-465D-B331-C9309487335B}"/>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lgn="r">
              <a:spcBef>
                <a:spcPct val="0"/>
              </a:spcBef>
            </a:pPr>
            <a:fld id="{E81870D7-45DC-4E2D-8E2F-DA611011C472}" type="slidenum">
              <a:rPr lang="it-IT" altLang="it-IT">
                <a:solidFill>
                  <a:srgbClr val="000000"/>
                </a:solidFill>
              </a:rPr>
              <a:pPr algn="r">
                <a:spcBef>
                  <a:spcPct val="0"/>
                </a:spcBef>
              </a:pPr>
              <a:t>6</a:t>
            </a:fld>
            <a:endParaRPr lang="it-IT" altLang="it-IT">
              <a:solidFill>
                <a:srgbClr val="000000"/>
              </a:solidFill>
            </a:endParaRPr>
          </a:p>
        </p:txBody>
      </p:sp>
    </p:spTree>
    <p:extLst>
      <p:ext uri="{BB962C8B-B14F-4D97-AF65-F5344CB8AC3E}">
        <p14:creationId xmlns:p14="http://schemas.microsoft.com/office/powerpoint/2010/main" val="3463246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0B8AA002-D6D9-428E-B4DC-00514B5492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spcBef>
                <a:spcPct val="0"/>
              </a:spcBef>
            </a:pPr>
            <a:fld id="{BD695074-C494-41E9-A527-47369A604D33}" type="slidenum">
              <a:rPr lang="it-IT" altLang="it-IT" smtClean="0">
                <a:solidFill>
                  <a:srgbClr val="000000"/>
                </a:solidFill>
              </a:rPr>
              <a:pPr>
                <a:spcBef>
                  <a:spcPct val="0"/>
                </a:spcBef>
              </a:pPr>
              <a:t>7</a:t>
            </a:fld>
            <a:endParaRPr lang="it-IT" altLang="it-IT">
              <a:solidFill>
                <a:srgbClr val="000000"/>
              </a:solidFill>
            </a:endParaRPr>
          </a:p>
        </p:txBody>
      </p:sp>
      <p:sp>
        <p:nvSpPr>
          <p:cNvPr id="11267" name="Rectangle 1">
            <a:extLst>
              <a:ext uri="{FF2B5EF4-FFF2-40B4-BE49-F238E27FC236}">
                <a16:creationId xmlns:a16="http://schemas.microsoft.com/office/drawing/2014/main" id="{839257A9-7D38-4237-8A9D-95DB2146AB58}"/>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8" name="Text Box 2">
            <a:extLst>
              <a:ext uri="{FF2B5EF4-FFF2-40B4-BE49-F238E27FC236}">
                <a16:creationId xmlns:a16="http://schemas.microsoft.com/office/drawing/2014/main" id="{27C8F489-4B9D-4A49-A6D3-3E5809F6796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numCol="1" anchor="t" anchorCtr="0" compatLnSpc="1">
            <a:prstTxWarp prst="textNoShape">
              <a:avLst/>
            </a:prstTxWarp>
          </a:bodyPr>
          <a:lstStyle/>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tLang="it-IT">
              <a:ea typeface="Microsoft YaHei" panose="020B0503020204020204" pitchFamily="34" charset="-122"/>
            </a:endParaRPr>
          </a:p>
        </p:txBody>
      </p:sp>
      <p:sp>
        <p:nvSpPr>
          <p:cNvPr id="11269" name="Text Box 3">
            <a:extLst>
              <a:ext uri="{FF2B5EF4-FFF2-40B4-BE49-F238E27FC236}">
                <a16:creationId xmlns:a16="http://schemas.microsoft.com/office/drawing/2014/main" id="{3AEABE4B-B067-465D-B331-C9309487335B}"/>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lgn="r">
              <a:spcBef>
                <a:spcPct val="0"/>
              </a:spcBef>
            </a:pPr>
            <a:fld id="{E81870D7-45DC-4E2D-8E2F-DA611011C472}" type="slidenum">
              <a:rPr lang="it-IT" altLang="it-IT">
                <a:solidFill>
                  <a:srgbClr val="000000"/>
                </a:solidFill>
              </a:rPr>
              <a:pPr algn="r">
                <a:spcBef>
                  <a:spcPct val="0"/>
                </a:spcBef>
              </a:pPr>
              <a:t>7</a:t>
            </a:fld>
            <a:endParaRPr lang="it-IT" altLang="it-IT">
              <a:solidFill>
                <a:srgbClr val="000000"/>
              </a:solidFill>
            </a:endParaRPr>
          </a:p>
        </p:txBody>
      </p:sp>
    </p:spTree>
    <p:extLst>
      <p:ext uri="{BB962C8B-B14F-4D97-AF65-F5344CB8AC3E}">
        <p14:creationId xmlns:p14="http://schemas.microsoft.com/office/powerpoint/2010/main" val="37915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0B8AA002-D6D9-428E-B4DC-00514B5492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spcBef>
                <a:spcPct val="0"/>
              </a:spcBef>
            </a:pPr>
            <a:fld id="{BD695074-C494-41E9-A527-47369A604D33}" type="slidenum">
              <a:rPr lang="it-IT" altLang="it-IT" smtClean="0">
                <a:solidFill>
                  <a:srgbClr val="000000"/>
                </a:solidFill>
              </a:rPr>
              <a:pPr>
                <a:spcBef>
                  <a:spcPct val="0"/>
                </a:spcBef>
              </a:pPr>
              <a:t>8</a:t>
            </a:fld>
            <a:endParaRPr lang="it-IT" altLang="it-IT">
              <a:solidFill>
                <a:srgbClr val="000000"/>
              </a:solidFill>
            </a:endParaRPr>
          </a:p>
        </p:txBody>
      </p:sp>
      <p:sp>
        <p:nvSpPr>
          <p:cNvPr id="11267" name="Rectangle 1">
            <a:extLst>
              <a:ext uri="{FF2B5EF4-FFF2-40B4-BE49-F238E27FC236}">
                <a16:creationId xmlns:a16="http://schemas.microsoft.com/office/drawing/2014/main" id="{839257A9-7D38-4237-8A9D-95DB2146AB58}"/>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8" name="Text Box 2">
            <a:extLst>
              <a:ext uri="{FF2B5EF4-FFF2-40B4-BE49-F238E27FC236}">
                <a16:creationId xmlns:a16="http://schemas.microsoft.com/office/drawing/2014/main" id="{27C8F489-4B9D-4A49-A6D3-3E5809F6796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numCol="1" anchor="t" anchorCtr="0" compatLnSpc="1">
            <a:prstTxWarp prst="textNoShape">
              <a:avLst/>
            </a:prstTxWarp>
          </a:bodyPr>
          <a:lstStyle/>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tLang="it-IT">
              <a:ea typeface="Microsoft YaHei" panose="020B0503020204020204" pitchFamily="34" charset="-122"/>
            </a:endParaRPr>
          </a:p>
        </p:txBody>
      </p:sp>
      <p:sp>
        <p:nvSpPr>
          <p:cNvPr id="11269" name="Text Box 3">
            <a:extLst>
              <a:ext uri="{FF2B5EF4-FFF2-40B4-BE49-F238E27FC236}">
                <a16:creationId xmlns:a16="http://schemas.microsoft.com/office/drawing/2014/main" id="{3AEABE4B-B067-465D-B331-C9309487335B}"/>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lgn="r">
              <a:spcBef>
                <a:spcPct val="0"/>
              </a:spcBef>
            </a:pPr>
            <a:fld id="{E81870D7-45DC-4E2D-8E2F-DA611011C472}" type="slidenum">
              <a:rPr lang="it-IT" altLang="it-IT">
                <a:solidFill>
                  <a:srgbClr val="000000"/>
                </a:solidFill>
              </a:rPr>
              <a:pPr algn="r">
                <a:spcBef>
                  <a:spcPct val="0"/>
                </a:spcBef>
              </a:pPr>
              <a:t>8</a:t>
            </a:fld>
            <a:endParaRPr lang="it-IT" altLang="it-IT">
              <a:solidFill>
                <a:srgbClr val="000000"/>
              </a:solidFill>
            </a:endParaRPr>
          </a:p>
        </p:txBody>
      </p:sp>
    </p:spTree>
    <p:extLst>
      <p:ext uri="{BB962C8B-B14F-4D97-AF65-F5344CB8AC3E}">
        <p14:creationId xmlns:p14="http://schemas.microsoft.com/office/powerpoint/2010/main" val="4089052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0B8AA002-D6D9-428E-B4DC-00514B5492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spcBef>
                <a:spcPct val="0"/>
              </a:spcBef>
            </a:pPr>
            <a:fld id="{BD695074-C494-41E9-A527-47369A604D33}" type="slidenum">
              <a:rPr lang="it-IT" altLang="it-IT" smtClean="0">
                <a:solidFill>
                  <a:srgbClr val="000000"/>
                </a:solidFill>
              </a:rPr>
              <a:pPr>
                <a:spcBef>
                  <a:spcPct val="0"/>
                </a:spcBef>
              </a:pPr>
              <a:t>9</a:t>
            </a:fld>
            <a:endParaRPr lang="it-IT" altLang="it-IT">
              <a:solidFill>
                <a:srgbClr val="000000"/>
              </a:solidFill>
            </a:endParaRPr>
          </a:p>
        </p:txBody>
      </p:sp>
      <p:sp>
        <p:nvSpPr>
          <p:cNvPr id="11267" name="Rectangle 1">
            <a:extLst>
              <a:ext uri="{FF2B5EF4-FFF2-40B4-BE49-F238E27FC236}">
                <a16:creationId xmlns:a16="http://schemas.microsoft.com/office/drawing/2014/main" id="{839257A9-7D38-4237-8A9D-95DB2146AB58}"/>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8" name="Text Box 2">
            <a:extLst>
              <a:ext uri="{FF2B5EF4-FFF2-40B4-BE49-F238E27FC236}">
                <a16:creationId xmlns:a16="http://schemas.microsoft.com/office/drawing/2014/main" id="{27C8F489-4B9D-4A49-A6D3-3E5809F6796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numCol="1" anchor="t" anchorCtr="0" compatLnSpc="1">
            <a:prstTxWarp prst="textNoShape">
              <a:avLst/>
            </a:prstTxWarp>
          </a:bodyPr>
          <a:lstStyle/>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tLang="it-IT">
              <a:ea typeface="Microsoft YaHei" panose="020B0503020204020204" pitchFamily="34" charset="-122"/>
            </a:endParaRPr>
          </a:p>
        </p:txBody>
      </p:sp>
      <p:sp>
        <p:nvSpPr>
          <p:cNvPr id="11269" name="Text Box 3">
            <a:extLst>
              <a:ext uri="{FF2B5EF4-FFF2-40B4-BE49-F238E27FC236}">
                <a16:creationId xmlns:a16="http://schemas.microsoft.com/office/drawing/2014/main" id="{3AEABE4B-B067-465D-B331-C9309487335B}"/>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lgn="r">
              <a:spcBef>
                <a:spcPct val="0"/>
              </a:spcBef>
            </a:pPr>
            <a:fld id="{E81870D7-45DC-4E2D-8E2F-DA611011C472}" type="slidenum">
              <a:rPr lang="it-IT" altLang="it-IT">
                <a:solidFill>
                  <a:srgbClr val="000000"/>
                </a:solidFill>
              </a:rPr>
              <a:pPr algn="r">
                <a:spcBef>
                  <a:spcPct val="0"/>
                </a:spcBef>
              </a:pPr>
              <a:t>9</a:t>
            </a:fld>
            <a:endParaRPr lang="it-IT" altLang="it-IT">
              <a:solidFill>
                <a:srgbClr val="000000"/>
              </a:solidFill>
            </a:endParaRPr>
          </a:p>
        </p:txBody>
      </p:sp>
    </p:spTree>
    <p:extLst>
      <p:ext uri="{BB962C8B-B14F-4D97-AF65-F5344CB8AC3E}">
        <p14:creationId xmlns:p14="http://schemas.microsoft.com/office/powerpoint/2010/main" val="4806041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0" name="9 - Ορθογώνιο τρίγωνο"/>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Τίτλος"/>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l-GR"/>
              <a:t>Kλικ για επεξεργασία του τίτλου</a:t>
            </a:r>
            <a:endParaRPr kumimoji="0" lang="en-US"/>
          </a:p>
        </p:txBody>
      </p:sp>
      <p:sp>
        <p:nvSpPr>
          <p:cNvPr id="17" name="16 - Υπότιτλος"/>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a:t>Κάντε κλικ για να επεξεργαστείτε τον υπότιτλο του υποδείγματος</a:t>
            </a:r>
            <a:endParaRPr kumimoji="0" lang="en-US"/>
          </a:p>
        </p:txBody>
      </p:sp>
      <p:grpSp>
        <p:nvGrpSpPr>
          <p:cNvPr id="2" name="1 - Ομάδα"/>
          <p:cNvGrpSpPr/>
          <p:nvPr/>
        </p:nvGrpSpPr>
        <p:grpSpPr>
          <a:xfrm>
            <a:off x="-5019" y="4953000"/>
            <a:ext cx="12197020" cy="1912088"/>
            <a:chOff x="-3765" y="4832896"/>
            <a:chExt cx="9147765" cy="2032192"/>
          </a:xfrm>
        </p:grpSpPr>
        <p:sp>
          <p:nvSpPr>
            <p:cNvPr id="7" name="6 - Ελεύθερη σχεδίαση"/>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Ελεύθερη σχεδίαση"/>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 Ελεύθερη σχεδίαση"/>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11 - Ευθεία γραμμή σύνδεσης"/>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 Θέση ημερομηνίας"/>
          <p:cNvSpPr>
            <a:spLocks noGrp="1"/>
          </p:cNvSpPr>
          <p:nvPr>
            <p:ph type="dt" sz="half" idx="10"/>
          </p:nvPr>
        </p:nvSpPr>
        <p:spPr/>
        <p:txBody>
          <a:bodyPr/>
          <a:lstStyle>
            <a:lvl1pPr>
              <a:defRPr>
                <a:solidFill>
                  <a:srgbClr val="FFFFFF"/>
                </a:solidFill>
              </a:defRPr>
            </a:lvl1pPr>
            <a:extLst/>
          </a:lstStyle>
          <a:p>
            <a:pPr>
              <a:defRPr/>
            </a:pPr>
            <a:fld id="{20A5ED86-A1FA-4079-8188-9AB96FCC8E3F}" type="datetimeFigureOut">
              <a:rPr lang="en-US" smtClean="0"/>
              <a:pPr>
                <a:defRPr/>
              </a:pPr>
              <a:t>5/22/2022</a:t>
            </a:fld>
            <a:endParaRPr lang="en-US"/>
          </a:p>
        </p:txBody>
      </p:sp>
      <p:sp>
        <p:nvSpPr>
          <p:cNvPr id="19" name="18 - Θέση υποσέλιδου"/>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26 - Θέση αριθμού διαφάνειας"/>
          <p:cNvSpPr>
            <a:spLocks noGrp="1"/>
          </p:cNvSpPr>
          <p:nvPr>
            <p:ph type="sldNum" sz="quarter" idx="12"/>
          </p:nvPr>
        </p:nvSpPr>
        <p:spPr/>
        <p:txBody>
          <a:bodyPr/>
          <a:lstStyle>
            <a:lvl1pPr>
              <a:defRPr>
                <a:solidFill>
                  <a:srgbClr val="FFFFFF"/>
                </a:solidFill>
              </a:defRPr>
            </a:lvl1pPr>
            <a:extLst/>
          </a:lstStyle>
          <a:p>
            <a:fld id="{9269997B-2966-4DEA-90CA-4022D70DB9C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1481330"/>
            <a:ext cx="10972800" cy="4386071"/>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fld id="{20A5ED86-A1FA-4079-8188-9AB96FCC8E3F}" type="datetimeFigureOut">
              <a:rPr lang="en-US" smtClean="0"/>
              <a:pPr>
                <a:defRPr/>
              </a:pPr>
              <a:t>5/22/2022</a:t>
            </a:fld>
            <a:endParaRPr lang="en-US"/>
          </a:p>
        </p:txBody>
      </p:sp>
      <p:sp>
        <p:nvSpPr>
          <p:cNvPr id="5" name="4 - Θέση υποσέλιδου"/>
          <p:cNvSpPr>
            <a:spLocks noGrp="1"/>
          </p:cNvSpPr>
          <p:nvPr>
            <p:ph type="ftr" sz="quarter" idx="11"/>
          </p:nvPr>
        </p:nvSpPr>
        <p:spPr/>
        <p:txBody>
          <a:bodyPr/>
          <a:lstStyle/>
          <a:p>
            <a:pPr>
              <a:defRPr/>
            </a:pPr>
            <a:endParaRPr lang="en-US"/>
          </a:p>
        </p:txBody>
      </p:sp>
      <p:sp>
        <p:nvSpPr>
          <p:cNvPr id="6" name="5 - Θέση αριθμού διαφάνειας"/>
          <p:cNvSpPr>
            <a:spLocks noGrp="1"/>
          </p:cNvSpPr>
          <p:nvPr>
            <p:ph type="sldNum" sz="quarter" idx="12"/>
          </p:nvPr>
        </p:nvSpPr>
        <p:spPr/>
        <p:txBody>
          <a:bodyPr/>
          <a:lstStyle/>
          <a:p>
            <a:fld id="{9269997B-2966-4DEA-90CA-4022D70DB9C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9125351" y="274641"/>
            <a:ext cx="2369960" cy="5592761"/>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274641"/>
            <a:ext cx="8432800" cy="5592760"/>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fld id="{20A5ED86-A1FA-4079-8188-9AB96FCC8E3F}" type="datetimeFigureOut">
              <a:rPr lang="en-US" smtClean="0"/>
              <a:pPr>
                <a:defRPr/>
              </a:pPr>
              <a:t>5/22/2022</a:t>
            </a:fld>
            <a:endParaRPr lang="en-US"/>
          </a:p>
        </p:txBody>
      </p:sp>
      <p:sp>
        <p:nvSpPr>
          <p:cNvPr id="5" name="4 - Θέση υποσέλιδου"/>
          <p:cNvSpPr>
            <a:spLocks noGrp="1"/>
          </p:cNvSpPr>
          <p:nvPr>
            <p:ph type="ftr" sz="quarter" idx="11"/>
          </p:nvPr>
        </p:nvSpPr>
        <p:spPr/>
        <p:txBody>
          <a:bodyPr/>
          <a:lstStyle/>
          <a:p>
            <a:pPr>
              <a:defRPr/>
            </a:pPr>
            <a:endParaRPr lang="en-US"/>
          </a:p>
        </p:txBody>
      </p:sp>
      <p:sp>
        <p:nvSpPr>
          <p:cNvPr id="6" name="5 - Θέση αριθμού διαφάνειας"/>
          <p:cNvSpPr>
            <a:spLocks noGrp="1"/>
          </p:cNvSpPr>
          <p:nvPr>
            <p:ph type="sldNum" sz="quarter" idx="12"/>
          </p:nvPr>
        </p:nvSpPr>
        <p:spPr/>
        <p:txBody>
          <a:bodyPr/>
          <a:lstStyle/>
          <a:p>
            <a:fld id="{9269997B-2966-4DEA-90CA-4022D70DB9C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fld id="{20A5ED86-A1FA-4079-8188-9AB96FCC8E3F}" type="datetimeFigureOut">
              <a:rPr lang="en-US" smtClean="0"/>
              <a:pPr>
                <a:defRPr/>
              </a:pPr>
              <a:t>5/22/2022</a:t>
            </a:fld>
            <a:endParaRPr lang="en-US"/>
          </a:p>
        </p:txBody>
      </p:sp>
      <p:sp>
        <p:nvSpPr>
          <p:cNvPr id="5" name="4 - Θέση υποσέλιδου"/>
          <p:cNvSpPr>
            <a:spLocks noGrp="1"/>
          </p:cNvSpPr>
          <p:nvPr>
            <p:ph type="ftr" sz="quarter" idx="11"/>
          </p:nvPr>
        </p:nvSpPr>
        <p:spPr/>
        <p:txBody>
          <a:bodyPr/>
          <a:lstStyle/>
          <a:p>
            <a:pPr>
              <a:defRPr/>
            </a:pPr>
            <a:endParaRPr lang="en-US"/>
          </a:p>
        </p:txBody>
      </p:sp>
      <p:sp>
        <p:nvSpPr>
          <p:cNvPr id="6" name="5 - Θέση αριθμού διαφάνειας"/>
          <p:cNvSpPr>
            <a:spLocks noGrp="1"/>
          </p:cNvSpPr>
          <p:nvPr>
            <p:ph type="sldNum" sz="quarter" idx="12"/>
          </p:nvPr>
        </p:nvSpPr>
        <p:spPr/>
        <p:txBody>
          <a:bodyPr/>
          <a:lstStyle/>
          <a:p>
            <a:fld id="{9269997B-2966-4DEA-90CA-4022D70DB9C7}" type="slidenum">
              <a:rPr lang="en-US" smtClean="0"/>
              <a:pPr/>
              <a:t>‹#›</a:t>
            </a:fld>
            <a:endParaRPr lang="en-US"/>
          </a:p>
        </p:txBody>
      </p:sp>
      <p:sp>
        <p:nvSpPr>
          <p:cNvPr id="7" name="6 - Τίτλος"/>
          <p:cNvSpPr>
            <a:spLocks noGrp="1"/>
          </p:cNvSpPr>
          <p:nvPr>
            <p:ph type="title"/>
          </p:nvPr>
        </p:nvSpPr>
        <p:spPr/>
        <p:txBody>
          <a:bodyPr rtlCol="0"/>
          <a:lstStyle/>
          <a:p>
            <a:r>
              <a:rPr kumimoji="0" lang="el-GR"/>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pPr>
              <a:defRPr/>
            </a:pPr>
            <a:fld id="{20A5ED86-A1FA-4079-8188-9AB96FCC8E3F}" type="datetimeFigureOut">
              <a:rPr lang="en-US" smtClean="0"/>
              <a:pPr>
                <a:defRPr/>
              </a:pPr>
              <a:t>5/22/2022</a:t>
            </a:fld>
            <a:endParaRPr lang="en-US"/>
          </a:p>
        </p:txBody>
      </p:sp>
      <p:sp>
        <p:nvSpPr>
          <p:cNvPr id="5" name="4 - Θέση υποσέλιδου"/>
          <p:cNvSpPr>
            <a:spLocks noGrp="1"/>
          </p:cNvSpPr>
          <p:nvPr>
            <p:ph type="ftr" sz="quarter" idx="11"/>
          </p:nvPr>
        </p:nvSpPr>
        <p:spPr/>
        <p:txBody>
          <a:bodyPr/>
          <a:lstStyle/>
          <a:p>
            <a:pPr>
              <a:defRPr/>
            </a:pPr>
            <a:endParaRPr lang="en-US"/>
          </a:p>
        </p:txBody>
      </p:sp>
      <p:sp>
        <p:nvSpPr>
          <p:cNvPr id="6" name="5 - Θέση αριθμού διαφάνειας"/>
          <p:cNvSpPr>
            <a:spLocks noGrp="1"/>
          </p:cNvSpPr>
          <p:nvPr>
            <p:ph type="sldNum" sz="quarter" idx="12"/>
          </p:nvPr>
        </p:nvSpPr>
        <p:spPr/>
        <p:txBody>
          <a:bodyPr/>
          <a:lstStyle/>
          <a:p>
            <a:fld id="{9269997B-2966-4DEA-90CA-4022D70DB9C7}" type="slidenum">
              <a:rPr lang="en-US" smtClean="0"/>
              <a:pPr/>
              <a:t>‹#›</a:t>
            </a:fld>
            <a:endParaRPr lang="en-US"/>
          </a:p>
        </p:txBody>
      </p:sp>
      <p:sp>
        <p:nvSpPr>
          <p:cNvPr id="7" name="6 - Διάσημα"/>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7 - Διάσημα"/>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περιεχομένου"/>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pPr>
              <a:defRPr/>
            </a:pPr>
            <a:fld id="{20A5ED86-A1FA-4079-8188-9AB96FCC8E3F}" type="datetimeFigureOut">
              <a:rPr lang="en-US" smtClean="0"/>
              <a:pPr>
                <a:defRPr/>
              </a:pPr>
              <a:t>5/22/2022</a:t>
            </a:fld>
            <a:endParaRPr lang="en-US"/>
          </a:p>
        </p:txBody>
      </p:sp>
      <p:sp>
        <p:nvSpPr>
          <p:cNvPr id="6" name="5 - Θέση υποσέλιδου"/>
          <p:cNvSpPr>
            <a:spLocks noGrp="1"/>
          </p:cNvSpPr>
          <p:nvPr>
            <p:ph type="ftr" sz="quarter" idx="11"/>
          </p:nvPr>
        </p:nvSpPr>
        <p:spPr/>
        <p:txBody>
          <a:bodyPr/>
          <a:lstStyle/>
          <a:p>
            <a:pPr>
              <a:defRPr/>
            </a:pPr>
            <a:endParaRPr lang="en-US"/>
          </a:p>
        </p:txBody>
      </p:sp>
      <p:sp>
        <p:nvSpPr>
          <p:cNvPr id="7" name="6 - Θέση αριθμού διαφάνειας"/>
          <p:cNvSpPr>
            <a:spLocks noGrp="1"/>
          </p:cNvSpPr>
          <p:nvPr>
            <p:ph type="sldNum" sz="quarter" idx="12"/>
          </p:nvPr>
        </p:nvSpPr>
        <p:spPr/>
        <p:txBody>
          <a:bodyPr/>
          <a:lstStyle/>
          <a:p>
            <a:fld id="{9269997B-2966-4DEA-90CA-4022D70DB9C7}" type="slidenum">
              <a:rPr lang="en-US" smtClean="0"/>
              <a:pPr/>
              <a:t>‹#›</a:t>
            </a:fld>
            <a:endParaRPr lang="en-US"/>
          </a:p>
        </p:txBody>
      </p:sp>
      <p:sp>
        <p:nvSpPr>
          <p:cNvPr id="8" name="7 - Τίτλος"/>
          <p:cNvSpPr>
            <a:spLocks noGrp="1"/>
          </p:cNvSpPr>
          <p:nvPr>
            <p:ph type="title"/>
          </p:nvPr>
        </p:nvSpPr>
        <p:spPr/>
        <p:txBody>
          <a:bodyPr rtlCol="0"/>
          <a:lstStyle/>
          <a:p>
            <a:r>
              <a:rPr kumimoji="0" lang="el-GR"/>
              <a:t>Kλικ για επεξεργασία του τίτλου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3050"/>
            <a:ext cx="10972800" cy="1143000"/>
          </a:xfrm>
        </p:spPr>
        <p:txBody>
          <a:bodyPr anchor="ctr"/>
          <a:lstStyle>
            <a:lvl1pPr>
              <a:defRPr/>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a:t>Kλικ για επεξεργασία των στυλ του υποδείγματος</a:t>
            </a:r>
          </a:p>
        </p:txBody>
      </p:sp>
      <p:sp>
        <p:nvSpPr>
          <p:cNvPr id="5" name="4 - Θέση περιεχομένου"/>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5 - Θέση περιεχομένου"/>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7" name="6 - Θέση ημερομηνίας"/>
          <p:cNvSpPr>
            <a:spLocks noGrp="1"/>
          </p:cNvSpPr>
          <p:nvPr>
            <p:ph type="dt" sz="half" idx="10"/>
          </p:nvPr>
        </p:nvSpPr>
        <p:spPr/>
        <p:txBody>
          <a:bodyPr/>
          <a:lstStyle/>
          <a:p>
            <a:pPr>
              <a:defRPr/>
            </a:pPr>
            <a:fld id="{20A5ED86-A1FA-4079-8188-9AB96FCC8E3F}" type="datetimeFigureOut">
              <a:rPr lang="en-US" smtClean="0"/>
              <a:pPr>
                <a:defRPr/>
              </a:pPr>
              <a:t>5/22/2022</a:t>
            </a:fld>
            <a:endParaRPr lang="en-US"/>
          </a:p>
        </p:txBody>
      </p:sp>
      <p:sp>
        <p:nvSpPr>
          <p:cNvPr id="8" name="7 - Θέση υποσέλιδου"/>
          <p:cNvSpPr>
            <a:spLocks noGrp="1"/>
          </p:cNvSpPr>
          <p:nvPr>
            <p:ph type="ftr" sz="quarter" idx="11"/>
          </p:nvPr>
        </p:nvSpPr>
        <p:spPr/>
        <p:txBody>
          <a:bodyPr/>
          <a:lstStyle/>
          <a:p>
            <a:pPr>
              <a:defRPr/>
            </a:pPr>
            <a:endParaRPr lang="en-US"/>
          </a:p>
        </p:txBody>
      </p:sp>
      <p:sp>
        <p:nvSpPr>
          <p:cNvPr id="9" name="8 - Θέση αριθμού διαφάνειας"/>
          <p:cNvSpPr>
            <a:spLocks noGrp="1"/>
          </p:cNvSpPr>
          <p:nvPr>
            <p:ph type="sldNum" sz="quarter" idx="12"/>
          </p:nvPr>
        </p:nvSpPr>
        <p:spPr/>
        <p:txBody>
          <a:bodyPr/>
          <a:lstStyle/>
          <a:p>
            <a:fld id="{9269997B-2966-4DEA-90CA-4022D70DB9C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pPr>
              <a:defRPr/>
            </a:pPr>
            <a:fld id="{20A5ED86-A1FA-4079-8188-9AB96FCC8E3F}" type="datetimeFigureOut">
              <a:rPr lang="en-US" smtClean="0"/>
              <a:pPr>
                <a:defRPr/>
              </a:pPr>
              <a:t>5/22/2022</a:t>
            </a:fld>
            <a:endParaRPr lang="en-US"/>
          </a:p>
        </p:txBody>
      </p:sp>
      <p:sp>
        <p:nvSpPr>
          <p:cNvPr id="4" name="3 - Θέση υποσέλιδου"/>
          <p:cNvSpPr>
            <a:spLocks noGrp="1"/>
          </p:cNvSpPr>
          <p:nvPr>
            <p:ph type="ftr" sz="quarter" idx="11"/>
          </p:nvPr>
        </p:nvSpPr>
        <p:spPr/>
        <p:txBody>
          <a:bodyPr/>
          <a:lstStyle/>
          <a:p>
            <a:pPr>
              <a:defRPr/>
            </a:pPr>
            <a:endParaRPr lang="en-US"/>
          </a:p>
        </p:txBody>
      </p:sp>
      <p:sp>
        <p:nvSpPr>
          <p:cNvPr id="5" name="4 - Θέση αριθμού διαφάνειας"/>
          <p:cNvSpPr>
            <a:spLocks noGrp="1"/>
          </p:cNvSpPr>
          <p:nvPr>
            <p:ph type="sldNum" sz="quarter" idx="12"/>
          </p:nvPr>
        </p:nvSpPr>
        <p:spPr/>
        <p:txBody>
          <a:bodyPr/>
          <a:lstStyle/>
          <a:p>
            <a:fld id="{9269997B-2966-4DEA-90CA-4022D70DB9C7}" type="slidenum">
              <a:rPr lang="en-US" smtClean="0"/>
              <a:pPr/>
              <a:t>‹#›</a:t>
            </a:fld>
            <a:endParaRPr lang="en-US"/>
          </a:p>
        </p:txBody>
      </p:sp>
      <p:sp>
        <p:nvSpPr>
          <p:cNvPr id="6" name="5 - Τίτλος"/>
          <p:cNvSpPr>
            <a:spLocks noGrp="1"/>
          </p:cNvSpPr>
          <p:nvPr>
            <p:ph type="title"/>
          </p:nvPr>
        </p:nvSpPr>
        <p:spPr/>
        <p:txBody>
          <a:bodyPr rtlCol="0"/>
          <a:lstStyle/>
          <a:p>
            <a:r>
              <a:rPr kumimoji="0" lang="el-GR"/>
              <a:t>Kλικ για επεξεργασία του τίτλου</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pPr>
              <a:defRPr/>
            </a:pPr>
            <a:fld id="{20A5ED86-A1FA-4079-8188-9AB96FCC8E3F}" type="datetimeFigureOut">
              <a:rPr lang="en-US" smtClean="0"/>
              <a:pPr>
                <a:defRPr/>
              </a:pPr>
              <a:t>5/22/2022</a:t>
            </a:fld>
            <a:endParaRPr lang="en-US"/>
          </a:p>
        </p:txBody>
      </p:sp>
      <p:sp>
        <p:nvSpPr>
          <p:cNvPr id="3" name="2 - Θέση υποσέλιδου"/>
          <p:cNvSpPr>
            <a:spLocks noGrp="1"/>
          </p:cNvSpPr>
          <p:nvPr>
            <p:ph type="ftr" sz="quarter" idx="11"/>
          </p:nvPr>
        </p:nvSpPr>
        <p:spPr/>
        <p:txBody>
          <a:bodyPr/>
          <a:lstStyle/>
          <a:p>
            <a:pPr>
              <a:defRPr/>
            </a:pPr>
            <a:endParaRPr lang="en-US"/>
          </a:p>
        </p:txBody>
      </p:sp>
      <p:sp>
        <p:nvSpPr>
          <p:cNvPr id="4" name="3 - Θέση αριθμού διαφάνειας"/>
          <p:cNvSpPr>
            <a:spLocks noGrp="1"/>
          </p:cNvSpPr>
          <p:nvPr>
            <p:ph type="sldNum" sz="quarter" idx="12"/>
          </p:nvPr>
        </p:nvSpPr>
        <p:spPr/>
        <p:txBody>
          <a:bodyPr/>
          <a:lstStyle/>
          <a:p>
            <a:fld id="{9269997B-2966-4DEA-90CA-4022D70DB9C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l-GR"/>
              <a:t>Kλικ για επεξεργασία των στυλ του υποδείγματος</a:t>
            </a:r>
          </a:p>
        </p:txBody>
      </p:sp>
      <p:sp>
        <p:nvSpPr>
          <p:cNvPr id="4" name="3 - Θέση περιεχομένου"/>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a:xfrm>
            <a:off x="8969376" y="6407944"/>
            <a:ext cx="2560320" cy="365760"/>
          </a:xfrm>
        </p:spPr>
        <p:txBody>
          <a:bodyPr/>
          <a:lstStyle/>
          <a:p>
            <a:pPr>
              <a:defRPr/>
            </a:pPr>
            <a:fld id="{20A5ED86-A1FA-4079-8188-9AB96FCC8E3F}" type="datetimeFigureOut">
              <a:rPr lang="en-US" smtClean="0"/>
              <a:pPr>
                <a:defRPr/>
              </a:pPr>
              <a:t>5/22/2022</a:t>
            </a:fld>
            <a:endParaRPr lang="en-US"/>
          </a:p>
        </p:txBody>
      </p:sp>
      <p:sp>
        <p:nvSpPr>
          <p:cNvPr id="6" name="5 - Θέση υποσέλιδου"/>
          <p:cNvSpPr>
            <a:spLocks noGrp="1"/>
          </p:cNvSpPr>
          <p:nvPr>
            <p:ph type="ftr" sz="quarter" idx="11"/>
          </p:nvPr>
        </p:nvSpPr>
        <p:spPr/>
        <p:txBody>
          <a:bodyPr/>
          <a:lstStyle/>
          <a:p>
            <a:pPr>
              <a:defRPr/>
            </a:pPr>
            <a:endParaRPr lang="en-US"/>
          </a:p>
        </p:txBody>
      </p:sp>
      <p:sp>
        <p:nvSpPr>
          <p:cNvPr id="7" name="6 - Θέση αριθμού διαφάνειας"/>
          <p:cNvSpPr>
            <a:spLocks noGrp="1"/>
          </p:cNvSpPr>
          <p:nvPr>
            <p:ph type="sldNum" sz="quarter" idx="12"/>
          </p:nvPr>
        </p:nvSpPr>
        <p:spPr/>
        <p:txBody>
          <a:bodyPr/>
          <a:lstStyle/>
          <a:p>
            <a:fld id="{9269997B-2966-4DEA-90CA-4022D70DB9C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l-GR"/>
              <a:t>Kλικ για επεξεργασία των στυλ του υποδείγματος</a:t>
            </a:r>
          </a:p>
        </p:txBody>
      </p:sp>
      <p:sp>
        <p:nvSpPr>
          <p:cNvPr id="3" name="2 - Θέση εικόνας"/>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l-GR"/>
              <a:t>Κάντε κλικ στο εικονίδιο για να προσθέσετε μια εικόνα</a:t>
            </a:r>
            <a:endParaRPr kumimoji="0" lang="en-US" dirty="0"/>
          </a:p>
        </p:txBody>
      </p:sp>
      <p:sp>
        <p:nvSpPr>
          <p:cNvPr id="5" name="4 - Θέση ημερομηνίας"/>
          <p:cNvSpPr>
            <a:spLocks noGrp="1"/>
          </p:cNvSpPr>
          <p:nvPr>
            <p:ph type="dt" sz="half" idx="10"/>
          </p:nvPr>
        </p:nvSpPr>
        <p:spPr/>
        <p:txBody>
          <a:bodyPr/>
          <a:lstStyle>
            <a:lvl1pPr>
              <a:defRPr>
                <a:solidFill>
                  <a:schemeClr val="tx1"/>
                </a:solidFill>
              </a:defRPr>
            </a:lvl1pPr>
            <a:extLst/>
          </a:lstStyle>
          <a:p>
            <a:pPr>
              <a:defRPr/>
            </a:pPr>
            <a:fld id="{20A5ED86-A1FA-4079-8188-9AB96FCC8E3F}" type="datetimeFigureOut">
              <a:rPr lang="en-US" smtClean="0"/>
              <a:pPr>
                <a:defRPr/>
              </a:pPr>
              <a:t>5/22/2022</a:t>
            </a:fld>
            <a:endParaRPr lang="en-US"/>
          </a:p>
        </p:txBody>
      </p:sp>
      <p:sp>
        <p:nvSpPr>
          <p:cNvPr id="6" name="5 - Θέση υποσέλιδου"/>
          <p:cNvSpPr>
            <a:spLocks noGrp="1"/>
          </p:cNvSpPr>
          <p:nvPr>
            <p:ph type="ftr" sz="quarter" idx="11"/>
          </p:nvPr>
        </p:nvSpPr>
        <p:spPr>
          <a:xfrm>
            <a:off x="5840097" y="6407945"/>
            <a:ext cx="3134241" cy="365125"/>
          </a:xfrm>
        </p:spPr>
        <p:txBody>
          <a:bodyPr/>
          <a:lstStyle>
            <a:lvl1pPr>
              <a:defRPr>
                <a:solidFill>
                  <a:schemeClr val="tx1"/>
                </a:solidFill>
              </a:defRPr>
            </a:lvl1pPr>
            <a:extLst/>
          </a:lstStyle>
          <a:p>
            <a:pPr>
              <a:defRPr/>
            </a:pPr>
            <a:endParaRPr lang="en-US"/>
          </a:p>
        </p:txBody>
      </p:sp>
      <p:sp>
        <p:nvSpPr>
          <p:cNvPr id="7" name="6 - Θέση αριθμού διαφάνειας"/>
          <p:cNvSpPr>
            <a:spLocks noGrp="1"/>
          </p:cNvSpPr>
          <p:nvPr>
            <p:ph type="sldNum" sz="quarter" idx="12"/>
          </p:nvPr>
        </p:nvSpPr>
        <p:spPr/>
        <p:txBody>
          <a:bodyPr/>
          <a:lstStyle>
            <a:lvl1pPr>
              <a:defRPr>
                <a:solidFill>
                  <a:schemeClr val="tx1"/>
                </a:solidFill>
              </a:defRPr>
            </a:lvl1pPr>
            <a:extLst/>
          </a:lstStyle>
          <a:p>
            <a:fld id="{9269997B-2966-4DEA-90CA-4022D70DB9C7}" type="slidenum">
              <a:rPr lang="en-US" smtClean="0"/>
              <a:pPr/>
              <a:t>‹#›</a:t>
            </a:fld>
            <a:endParaRPr lang="en-US"/>
          </a:p>
        </p:txBody>
      </p:sp>
      <p:sp>
        <p:nvSpPr>
          <p:cNvPr id="2" name="1 - Τίτλος"/>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l-GR"/>
              <a:t>Kλικ για επεξεργασία του τίτλου</a:t>
            </a:r>
            <a:endParaRPr kumimoji="0" lang="en-US"/>
          </a:p>
        </p:txBody>
      </p:sp>
      <p:sp>
        <p:nvSpPr>
          <p:cNvPr id="8" name="7 - Ελεύθερη σχεδίαση"/>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 Ελεύθερη σχεδίαση"/>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 Ορθογώνιο τρίγωνο"/>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10 - Ευθεία γραμμή σύνδεσης"/>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 Διάσημα"/>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12 - Διάσημα"/>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9000"/>
            <a:lum/>
            <a:extLst>
              <a:ext uri="{96DAC541-7B7A-43D3-8B79-37D633B846F1}">
                <asvg:svgBlip xmlns:asvg="http://schemas.microsoft.com/office/drawing/2016/SVG/main" r:embed="rId14"/>
              </a:ext>
            </a:extLst>
          </a:blip>
          <a:srcRect/>
          <a:stretch>
            <a:fillRect t="-1000" b="-1000"/>
          </a:stretch>
        </a:blipFill>
        <a:effectLst/>
      </p:bgPr>
    </p:bg>
    <p:spTree>
      <p:nvGrpSpPr>
        <p:cNvPr id="1" name=""/>
        <p:cNvGrpSpPr/>
        <p:nvPr/>
      </p:nvGrpSpPr>
      <p:grpSpPr>
        <a:xfrm>
          <a:off x="0" y="0"/>
          <a:ext cx="0" cy="0"/>
          <a:chOff x="0" y="0"/>
          <a:chExt cx="0" cy="0"/>
        </a:xfrm>
      </p:grpSpPr>
      <p:sp>
        <p:nvSpPr>
          <p:cNvPr id="13" name="12 - Ελεύθερη σχεδίαση"/>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λεύθερη σχεδίαση"/>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Ορθογώνιο τρίγωνο"/>
          <p:cNvSpPr>
            <a:spLocks/>
          </p:cNvSpPr>
          <p:nvPr/>
        </p:nvSpPr>
        <p:spPr bwMode="auto">
          <a:xfrm>
            <a:off x="-8056" y="5791253"/>
            <a:ext cx="4536419"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14 - Ευθεία γραμμή σύνδεσης"/>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 Θέση τίτλου"/>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l-GR"/>
              <a:t>Kλικ για επεξεργασία του τίτλου</a:t>
            </a:r>
            <a:endParaRPr kumimoji="0" lang="en-US"/>
          </a:p>
        </p:txBody>
      </p:sp>
      <p:sp>
        <p:nvSpPr>
          <p:cNvPr id="30" name="29 - Θέση κειμένου"/>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0" name="9 - Θέση ημερομηνίας"/>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20A5ED86-A1FA-4079-8188-9AB96FCC8E3F}" type="datetimeFigureOut">
              <a:rPr lang="en-US" smtClean="0"/>
              <a:pPr>
                <a:defRPr/>
              </a:pPr>
              <a:t>5/22/2022</a:t>
            </a:fld>
            <a:endParaRPr lang="en-US"/>
          </a:p>
        </p:txBody>
      </p:sp>
      <p:sp>
        <p:nvSpPr>
          <p:cNvPr id="22" name="21 - Θέση υποσέλιδου"/>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17 - Θέση αριθμού διαφάνειας"/>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9269997B-2966-4DEA-90CA-4022D70DB9C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2">
            <a:extLst>
              <a:ext uri="{FF2B5EF4-FFF2-40B4-BE49-F238E27FC236}">
                <a16:creationId xmlns:a16="http://schemas.microsoft.com/office/drawing/2014/main" id="{058E864C-A036-4CFA-A32B-C744EF81C6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1408" y="5830701"/>
            <a:ext cx="2182368" cy="108825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8" name="AutoShape 2" descr="ÎÏÎ¿ÏÎ­Î»ÎµÏÎ¼Î± ÎµÎ¹ÎºÏÎ½Î±Ï Î³Î¹Î± greek fla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7" name="26 - Εικόνα" descr="logos2.jpg"/>
          <p:cNvPicPr>
            <a:picLocks noChangeAspect="1"/>
          </p:cNvPicPr>
          <p:nvPr/>
        </p:nvPicPr>
        <p:blipFill>
          <a:blip r:embed="rId4" cstate="print"/>
          <a:stretch>
            <a:fillRect/>
          </a:stretch>
        </p:blipFill>
        <p:spPr>
          <a:xfrm>
            <a:off x="6091619" y="6120384"/>
            <a:ext cx="2547360" cy="512064"/>
          </a:xfrm>
          <a:prstGeom prst="rect">
            <a:avLst/>
          </a:prstGeom>
        </p:spPr>
      </p:pic>
      <p:pic>
        <p:nvPicPr>
          <p:cNvPr id="7" name="Picture 13" descr="Risultati immagini per european commission">
            <a:extLst>
              <a:ext uri="{FF2B5EF4-FFF2-40B4-BE49-F238E27FC236}">
                <a16:creationId xmlns:a16="http://schemas.microsoft.com/office/drawing/2014/main" id="{5A4F4366-DEB2-4808-9124-3F36CD40F73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14431" y="6041089"/>
            <a:ext cx="960193" cy="609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a:extLst>
              <a:ext uri="{FF2B5EF4-FFF2-40B4-BE49-F238E27FC236}">
                <a16:creationId xmlns:a16="http://schemas.microsoft.com/office/drawing/2014/main" id="{7F266A66-85BD-4626-9BB2-FC9E1082A769}"/>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9829" t="3444" r="22420" b="56830"/>
          <a:stretch/>
        </p:blipFill>
        <p:spPr bwMode="auto">
          <a:xfrm>
            <a:off x="2053593" y="1229075"/>
            <a:ext cx="8272052" cy="451162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 name="25 - Εικόνα" descr="MEDSAL_logo.png"/>
          <p:cNvPicPr>
            <a:picLocks noChangeAspect="1"/>
          </p:cNvPicPr>
          <p:nvPr/>
        </p:nvPicPr>
        <p:blipFill>
          <a:blip r:embed="rId7" cstate="print"/>
          <a:stretch>
            <a:fillRect/>
          </a:stretch>
        </p:blipFill>
        <p:spPr>
          <a:xfrm>
            <a:off x="5074026" y="282860"/>
            <a:ext cx="1465357" cy="1487424"/>
          </a:xfrm>
          <a:prstGeom prst="rect">
            <a:avLst/>
          </a:prstGeom>
        </p:spPr>
      </p:pic>
      <p:sp>
        <p:nvSpPr>
          <p:cNvPr id="10" name="9 - Ορθογώνιο"/>
          <p:cNvSpPr/>
          <p:nvPr/>
        </p:nvSpPr>
        <p:spPr>
          <a:xfrm>
            <a:off x="2053593" y="2294911"/>
            <a:ext cx="8272052" cy="1015663"/>
          </a:xfrm>
          <a:prstGeom prst="rect">
            <a:avLst/>
          </a:prstGeom>
          <a:ln w="19050">
            <a:solidFill>
              <a:schemeClr val="accent4">
                <a:lumMod val="60000"/>
                <a:lumOff val="40000"/>
              </a:schemeClr>
            </a:solidFill>
          </a:ln>
        </p:spPr>
        <p:txBody>
          <a:bodyPr wrap="square">
            <a:spAutoFit/>
          </a:bodyPr>
          <a:lstStyle/>
          <a:p>
            <a:pPr algn="ctr" eaLnBrk="1" hangingPunct="1">
              <a:defRPr/>
            </a:pPr>
            <a:r>
              <a:rPr lang="en-US" altLang="it-IT" sz="2000" b="1" dirty="0">
                <a:solidFill>
                  <a:schemeClr val="accent4">
                    <a:lumMod val="75000"/>
                  </a:schemeClr>
                </a:solidFill>
                <a:latin typeface="Arial" pitchFamily="34" charset="0"/>
                <a:cs typeface="Arial" pitchFamily="34" charset="0"/>
              </a:rPr>
              <a:t>Title: SPATIOTEMPORAL ASSESSMENT OF MULTI-SOURCED GROUNDWATER SALINIZATION IN A COASTAL AQUIFER (RHODOPE, NORTHERN GREECE).</a:t>
            </a:r>
            <a:r>
              <a:rPr lang="en-US" sz="2000" b="1" dirty="0">
                <a:solidFill>
                  <a:srgbClr val="0070C0"/>
                </a:solidFill>
                <a:latin typeface="Arial" pitchFamily="34" charset="0"/>
                <a:cs typeface="Arial" pitchFamily="34" charset="0"/>
              </a:rPr>
              <a:t>	</a:t>
            </a:r>
          </a:p>
        </p:txBody>
      </p:sp>
      <p:sp>
        <p:nvSpPr>
          <p:cNvPr id="14" name="9 - Ορθογώνιο">
            <a:extLst>
              <a:ext uri="{FF2B5EF4-FFF2-40B4-BE49-F238E27FC236}">
                <a16:creationId xmlns:a16="http://schemas.microsoft.com/office/drawing/2014/main" id="{013F90A0-81AD-A130-70E0-945D7D91CF9F}"/>
              </a:ext>
            </a:extLst>
          </p:cNvPr>
          <p:cNvSpPr/>
          <p:nvPr/>
        </p:nvSpPr>
        <p:spPr>
          <a:xfrm>
            <a:off x="1989349" y="3813450"/>
            <a:ext cx="8384936" cy="523220"/>
          </a:xfrm>
          <a:prstGeom prst="rect">
            <a:avLst/>
          </a:prstGeom>
          <a:ln w="19050">
            <a:solidFill>
              <a:schemeClr val="accent4">
                <a:lumMod val="60000"/>
                <a:lumOff val="40000"/>
              </a:schemeClr>
            </a:solidFill>
          </a:ln>
        </p:spPr>
        <p:txBody>
          <a:bodyPr wrap="square">
            <a:spAutoFit/>
          </a:bodyPr>
          <a:lstStyle/>
          <a:p>
            <a:pPr algn="ctr" eaLnBrk="1" hangingPunct="1">
              <a:defRPr/>
            </a:pPr>
            <a:r>
              <a:rPr lang="en-US" altLang="it-IT" sz="1400" b="1" dirty="0">
                <a:solidFill>
                  <a:schemeClr val="accent4">
                    <a:lumMod val="75000"/>
                  </a:schemeClr>
                </a:solidFill>
                <a:latin typeface="Arial" pitchFamily="34" charset="0"/>
                <a:cs typeface="Arial" pitchFamily="34" charset="0"/>
              </a:rPr>
              <a:t>Authors: TZIRITIS, E.</a:t>
            </a:r>
            <a:r>
              <a:rPr lang="el-GR" sz="1400" baseline="30000" dirty="0">
                <a:latin typeface="Arial" pitchFamily="34" charset="0"/>
                <a:cs typeface="Arial" pitchFamily="34" charset="0"/>
              </a:rPr>
              <a:t> </a:t>
            </a:r>
            <a:r>
              <a:rPr lang="el-GR" sz="1400" baseline="30000" dirty="0">
                <a:solidFill>
                  <a:schemeClr val="accent4">
                    <a:lumMod val="75000"/>
                  </a:schemeClr>
                </a:solidFill>
                <a:latin typeface="Arial" pitchFamily="34" charset="0"/>
                <a:cs typeface="Arial" pitchFamily="34" charset="0"/>
              </a:rPr>
              <a:t>1</a:t>
            </a:r>
            <a:r>
              <a:rPr lang="en-US" altLang="it-IT" sz="1400" b="1" dirty="0">
                <a:solidFill>
                  <a:schemeClr val="accent4">
                    <a:lumMod val="75000"/>
                  </a:schemeClr>
                </a:solidFill>
                <a:latin typeface="Arial" pitchFamily="34" charset="0"/>
                <a:cs typeface="Arial" pitchFamily="34" charset="0"/>
              </a:rPr>
              <a:t>, SACHSAMANOGLOU, E.</a:t>
            </a:r>
            <a:r>
              <a:rPr lang="el-GR" sz="1400" baseline="30000" dirty="0">
                <a:solidFill>
                  <a:schemeClr val="accent4">
                    <a:lumMod val="75000"/>
                  </a:schemeClr>
                </a:solidFill>
                <a:latin typeface="Arial" pitchFamily="34" charset="0"/>
                <a:cs typeface="Arial" pitchFamily="34" charset="0"/>
              </a:rPr>
              <a:t> 1</a:t>
            </a:r>
            <a:r>
              <a:rPr lang="en-US" altLang="it-IT" sz="1400" b="1" dirty="0">
                <a:solidFill>
                  <a:schemeClr val="accent4">
                    <a:lumMod val="75000"/>
                  </a:schemeClr>
                </a:solidFill>
                <a:latin typeface="Arial" pitchFamily="34" charset="0"/>
                <a:cs typeface="Arial" pitchFamily="34" charset="0"/>
              </a:rPr>
              <a:t>, ASCHONITIS, V.</a:t>
            </a:r>
            <a:r>
              <a:rPr lang="el-GR" sz="1400" baseline="30000" dirty="0">
                <a:solidFill>
                  <a:schemeClr val="accent4">
                    <a:lumMod val="75000"/>
                  </a:schemeClr>
                </a:solidFill>
                <a:latin typeface="Arial" pitchFamily="34" charset="0"/>
                <a:cs typeface="Arial" pitchFamily="34" charset="0"/>
              </a:rPr>
              <a:t> 1</a:t>
            </a:r>
            <a:r>
              <a:rPr lang="en-US" altLang="it-IT" sz="1400" b="1" dirty="0">
                <a:solidFill>
                  <a:schemeClr val="accent4">
                    <a:lumMod val="75000"/>
                  </a:schemeClr>
                </a:solidFill>
                <a:latin typeface="Arial" pitchFamily="34" charset="0"/>
                <a:cs typeface="Arial" pitchFamily="34" charset="0"/>
              </a:rPr>
              <a:t>, DALAMPAKIS, P.</a:t>
            </a:r>
            <a:r>
              <a:rPr lang="el-GR" sz="1400" baseline="30000" dirty="0">
                <a:solidFill>
                  <a:schemeClr val="accent4">
                    <a:lumMod val="75000"/>
                  </a:schemeClr>
                </a:solidFill>
                <a:latin typeface="Arial" pitchFamily="34" charset="0"/>
                <a:cs typeface="Arial" pitchFamily="34" charset="0"/>
              </a:rPr>
              <a:t> 1</a:t>
            </a:r>
            <a:r>
              <a:rPr lang="en-US" altLang="it-IT" sz="1400" b="1" dirty="0">
                <a:solidFill>
                  <a:schemeClr val="accent4">
                    <a:lumMod val="75000"/>
                  </a:schemeClr>
                </a:solidFill>
                <a:latin typeface="Arial" pitchFamily="34" charset="0"/>
                <a:cs typeface="Arial" pitchFamily="34" charset="0"/>
              </a:rPr>
              <a:t>, DOULGERIS, C.</a:t>
            </a:r>
            <a:r>
              <a:rPr lang="el-GR" sz="1400" baseline="30000" dirty="0">
                <a:solidFill>
                  <a:schemeClr val="accent4">
                    <a:lumMod val="75000"/>
                  </a:schemeClr>
                </a:solidFill>
                <a:latin typeface="Arial" pitchFamily="34" charset="0"/>
                <a:cs typeface="Arial" pitchFamily="34" charset="0"/>
              </a:rPr>
              <a:t> 1</a:t>
            </a:r>
            <a:r>
              <a:rPr lang="en-US" altLang="it-IT" sz="1400" b="1" dirty="0">
                <a:solidFill>
                  <a:schemeClr val="accent4">
                    <a:lumMod val="75000"/>
                  </a:schemeClr>
                </a:solidFill>
                <a:latin typeface="Arial" pitchFamily="34" charset="0"/>
                <a:cs typeface="Arial" pitchFamily="34" charset="0"/>
              </a:rPr>
              <a:t>, PANAGOPOULOS, A.</a:t>
            </a:r>
            <a:r>
              <a:rPr lang="el-GR" sz="1400" baseline="30000" dirty="0">
                <a:solidFill>
                  <a:schemeClr val="accent4">
                    <a:lumMod val="75000"/>
                  </a:schemeClr>
                </a:solidFill>
                <a:latin typeface="Arial" pitchFamily="34" charset="0"/>
                <a:cs typeface="Arial" pitchFamily="34" charset="0"/>
              </a:rPr>
              <a:t> 1</a:t>
            </a:r>
            <a:r>
              <a:rPr lang="en-US" altLang="it-IT" sz="1400" b="1" dirty="0">
                <a:solidFill>
                  <a:schemeClr val="accent4">
                    <a:lumMod val="75000"/>
                  </a:schemeClr>
                </a:solidFill>
                <a:latin typeface="Arial" pitchFamily="34" charset="0"/>
                <a:cs typeface="Arial" pitchFamily="34" charset="0"/>
              </a:rPr>
              <a:t>, PISINARAS, V.</a:t>
            </a:r>
            <a:r>
              <a:rPr lang="el-GR" sz="1400" baseline="30000" dirty="0">
                <a:solidFill>
                  <a:schemeClr val="accent4">
                    <a:lumMod val="75000"/>
                  </a:schemeClr>
                </a:solidFill>
                <a:latin typeface="Arial" pitchFamily="34" charset="0"/>
                <a:cs typeface="Arial" pitchFamily="34" charset="0"/>
              </a:rPr>
              <a:t> 1</a:t>
            </a:r>
            <a:r>
              <a:rPr lang="en-US" altLang="it-IT" sz="1400" b="1" dirty="0">
                <a:solidFill>
                  <a:schemeClr val="accent4">
                    <a:lumMod val="75000"/>
                  </a:schemeClr>
                </a:solidFill>
                <a:latin typeface="Arial" pitchFamily="34" charset="0"/>
                <a:cs typeface="Arial" pitchFamily="34" charset="0"/>
              </a:rPr>
              <a:t>, KINIGOPOULOU, V.</a:t>
            </a:r>
            <a:r>
              <a:rPr lang="el-GR" sz="1400" baseline="30000" dirty="0">
                <a:solidFill>
                  <a:schemeClr val="accent4">
                    <a:lumMod val="75000"/>
                  </a:schemeClr>
                </a:solidFill>
                <a:latin typeface="Arial" pitchFamily="34" charset="0"/>
                <a:cs typeface="Arial" pitchFamily="34" charset="0"/>
              </a:rPr>
              <a:t> 1</a:t>
            </a:r>
            <a:r>
              <a:rPr lang="en-US" altLang="it-IT" sz="1400" b="1" dirty="0">
                <a:solidFill>
                  <a:schemeClr val="accent4">
                    <a:lumMod val="75000"/>
                  </a:schemeClr>
                </a:solidFill>
                <a:latin typeface="Arial" pitchFamily="34" charset="0"/>
                <a:cs typeface="Arial" pitchFamily="34" charset="0"/>
              </a:rPr>
              <a:t>, VROUHAKIS, I.</a:t>
            </a:r>
            <a:r>
              <a:rPr lang="el-GR" sz="1400" baseline="30000" dirty="0">
                <a:solidFill>
                  <a:schemeClr val="accent4">
                    <a:lumMod val="75000"/>
                  </a:schemeClr>
                </a:solidFill>
                <a:latin typeface="Arial" pitchFamily="34" charset="0"/>
                <a:cs typeface="Arial" pitchFamily="34" charset="0"/>
              </a:rPr>
              <a:t> 1</a:t>
            </a:r>
            <a:endParaRPr lang="en-US" sz="1400" b="1" dirty="0">
              <a:solidFill>
                <a:srgbClr val="0070C0"/>
              </a:solidFill>
              <a:latin typeface="Arial" pitchFamily="34" charset="0"/>
              <a:cs typeface="Arial" pitchFamily="34" charset="0"/>
            </a:endParaRPr>
          </a:p>
        </p:txBody>
      </p:sp>
      <p:grpSp>
        <p:nvGrpSpPr>
          <p:cNvPr id="16" name="Group 15">
            <a:extLst>
              <a:ext uri="{FF2B5EF4-FFF2-40B4-BE49-F238E27FC236}">
                <a16:creationId xmlns:a16="http://schemas.microsoft.com/office/drawing/2014/main" id="{50047320-C139-5878-4053-8B72F9ADAE92}"/>
              </a:ext>
            </a:extLst>
          </p:cNvPr>
          <p:cNvGrpSpPr/>
          <p:nvPr/>
        </p:nvGrpSpPr>
        <p:grpSpPr>
          <a:xfrm>
            <a:off x="0" y="11397"/>
            <a:ext cx="4734316" cy="1127674"/>
            <a:chOff x="112340" y="34474"/>
            <a:chExt cx="4534603" cy="1076493"/>
          </a:xfrm>
        </p:grpSpPr>
        <p:pic>
          <p:nvPicPr>
            <p:cNvPr id="3" name="Picture 2">
              <a:extLst>
                <a:ext uri="{FF2B5EF4-FFF2-40B4-BE49-F238E27FC236}">
                  <a16:creationId xmlns:a16="http://schemas.microsoft.com/office/drawing/2014/main" id="{4FB2169D-EF77-9B0E-3680-38FD735BA7D5}"/>
                </a:ext>
              </a:extLst>
            </p:cNvPr>
            <p:cNvPicPr>
              <a:picLocks noChangeAspect="1"/>
            </p:cNvPicPr>
            <p:nvPr/>
          </p:nvPicPr>
          <p:blipFill rotWithShape="1">
            <a:blip r:embed="rId8"/>
            <a:srcRect l="11985" t="12026" r="62059" b="73164"/>
            <a:stretch/>
          </p:blipFill>
          <p:spPr>
            <a:xfrm>
              <a:off x="112340" y="34474"/>
              <a:ext cx="3354068" cy="1076493"/>
            </a:xfrm>
            <a:prstGeom prst="rect">
              <a:avLst/>
            </a:prstGeom>
          </p:spPr>
        </p:pic>
        <p:pic>
          <p:nvPicPr>
            <p:cNvPr id="5" name="Picture 4">
              <a:extLst>
                <a:ext uri="{FF2B5EF4-FFF2-40B4-BE49-F238E27FC236}">
                  <a16:creationId xmlns:a16="http://schemas.microsoft.com/office/drawing/2014/main" id="{D0CA1D35-4A28-0B87-1E5D-AB7F36A1CD32}"/>
                </a:ext>
              </a:extLst>
            </p:cNvPr>
            <p:cNvPicPr>
              <a:picLocks noChangeAspect="1"/>
            </p:cNvPicPr>
            <p:nvPr/>
          </p:nvPicPr>
          <p:blipFill rotWithShape="1">
            <a:blip r:embed="rId8"/>
            <a:srcRect l="46471" t="16754" r="13896" b="78688"/>
            <a:stretch/>
          </p:blipFill>
          <p:spPr>
            <a:xfrm>
              <a:off x="983824" y="819387"/>
              <a:ext cx="3663119" cy="236923"/>
            </a:xfrm>
            <a:prstGeom prst="rect">
              <a:avLst/>
            </a:prstGeom>
          </p:spPr>
        </p:pic>
      </p:grpSp>
      <p:sp>
        <p:nvSpPr>
          <p:cNvPr id="36" name="9 - Ορθογώνιο">
            <a:extLst>
              <a:ext uri="{FF2B5EF4-FFF2-40B4-BE49-F238E27FC236}">
                <a16:creationId xmlns:a16="http://schemas.microsoft.com/office/drawing/2014/main" id="{9F36F031-C5C5-CFB9-2F83-FFA9A5FA2796}"/>
              </a:ext>
            </a:extLst>
          </p:cNvPr>
          <p:cNvSpPr/>
          <p:nvPr/>
        </p:nvSpPr>
        <p:spPr>
          <a:xfrm>
            <a:off x="2053593" y="4940797"/>
            <a:ext cx="8272052" cy="307777"/>
          </a:xfrm>
          <a:prstGeom prst="rect">
            <a:avLst/>
          </a:prstGeom>
          <a:ln w="9525">
            <a:solidFill>
              <a:schemeClr val="accent4">
                <a:lumMod val="60000"/>
                <a:lumOff val="40000"/>
              </a:schemeClr>
            </a:solidFill>
          </a:ln>
        </p:spPr>
        <p:txBody>
          <a:bodyPr wrap="square">
            <a:spAutoFit/>
          </a:bodyPr>
          <a:lstStyle/>
          <a:p>
            <a:pPr eaLnBrk="1" hangingPunct="1">
              <a:defRPr/>
            </a:pPr>
            <a:r>
              <a:rPr lang="en-US" sz="1400" i="1" baseline="30000" dirty="0">
                <a:solidFill>
                  <a:schemeClr val="accent4">
                    <a:lumMod val="75000"/>
                  </a:schemeClr>
                </a:solidFill>
                <a:latin typeface="Arial" pitchFamily="34" charset="0"/>
                <a:cs typeface="Arial" pitchFamily="34" charset="0"/>
              </a:rPr>
              <a:t>1</a:t>
            </a:r>
            <a:r>
              <a:rPr lang="hr-HR" sz="1400" i="1" dirty="0">
                <a:solidFill>
                  <a:schemeClr val="accent4">
                    <a:lumMod val="75000"/>
                  </a:schemeClr>
                </a:solidFill>
                <a:latin typeface="Arial" pitchFamily="34" charset="0"/>
                <a:cs typeface="Arial" pitchFamily="34" charset="0"/>
              </a:rPr>
              <a:t>Hellenic Agricultural Organization "Demeter", Soil and Water Resources Institute, Greece</a:t>
            </a:r>
            <a:r>
              <a:rPr lang="en-US" sz="1400" i="1" dirty="0">
                <a:solidFill>
                  <a:schemeClr val="accent4">
                    <a:lumMod val="75000"/>
                  </a:schemeClr>
                </a:solidFill>
                <a:latin typeface="Arial" pitchFamily="34" charset="0"/>
                <a:cs typeface="Arial" pitchFamily="34" charset="0"/>
              </a:rPr>
              <a:t> </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ÎÏÎ¿ÏÎ­Î»ÎµÏÎ¼Î± ÎµÎ¹ÎºÏÎ½Î±Ï Î³Î¹Î± greek fla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5" name="7 - TextBox">
            <a:extLst>
              <a:ext uri="{FF2B5EF4-FFF2-40B4-BE49-F238E27FC236}">
                <a16:creationId xmlns:a16="http://schemas.microsoft.com/office/drawing/2014/main" id="{08BFF84E-F293-3298-CC00-1F128B6D7674}"/>
              </a:ext>
            </a:extLst>
          </p:cNvPr>
          <p:cNvSpPr txBox="1"/>
          <p:nvPr/>
        </p:nvSpPr>
        <p:spPr>
          <a:xfrm>
            <a:off x="1245140" y="1267842"/>
            <a:ext cx="9202366" cy="523220"/>
          </a:xfrm>
          <a:prstGeom prst="rect">
            <a:avLst/>
          </a:prstGeom>
          <a:solidFill>
            <a:srgbClr val="DEF5FA">
              <a:alpha val="61961"/>
            </a:srgbClr>
          </a:solidFill>
        </p:spPr>
        <p:txBody>
          <a:bodyPr wrap="square" rtlCol="0">
            <a:spAutoFit/>
          </a:bodyPr>
          <a:lstStyle/>
          <a:p>
            <a:r>
              <a:rPr lang="en-US" sz="2800" b="1" dirty="0">
                <a:solidFill>
                  <a:srgbClr val="002060"/>
                </a:solidFill>
                <a:latin typeface="Arial" pitchFamily="34" charset="0"/>
                <a:cs typeface="Arial" pitchFamily="34" charset="0"/>
              </a:rPr>
              <a:t>Hydrogeochemical modelling</a:t>
            </a:r>
            <a:endParaRPr lang="el-GR" sz="2800" b="1" dirty="0">
              <a:solidFill>
                <a:srgbClr val="002060"/>
              </a:solidFill>
              <a:latin typeface="Arial" pitchFamily="34" charset="0"/>
              <a:cs typeface="Arial" pitchFamily="34" charset="0"/>
            </a:endParaRPr>
          </a:p>
        </p:txBody>
      </p:sp>
      <p:sp>
        <p:nvSpPr>
          <p:cNvPr id="5" name="Ορθογώνιο 10">
            <a:extLst>
              <a:ext uri="{FF2B5EF4-FFF2-40B4-BE49-F238E27FC236}">
                <a16:creationId xmlns:a16="http://schemas.microsoft.com/office/drawing/2014/main" id="{B2DF4820-22EC-811C-0AC0-BA10C82FB5BB}"/>
              </a:ext>
            </a:extLst>
          </p:cNvPr>
          <p:cNvSpPr/>
          <p:nvPr/>
        </p:nvSpPr>
        <p:spPr>
          <a:xfrm>
            <a:off x="1245139" y="1841492"/>
            <a:ext cx="9202367" cy="3970318"/>
          </a:xfrm>
          <a:prstGeom prst="rect">
            <a:avLst/>
          </a:prstGeom>
        </p:spPr>
        <p:txBody>
          <a:bodyPr wrap="square">
            <a:spAutoFit/>
          </a:bodyPr>
          <a:lstStyle/>
          <a:p>
            <a:pPr marL="342900" indent="-342900" algn="just">
              <a:spcAft>
                <a:spcPts val="1200"/>
              </a:spcAft>
              <a:buFont typeface="Wingdings" panose="05000000000000000000" pitchFamily="2" charset="2"/>
              <a:buChar char="v"/>
            </a:pPr>
            <a:r>
              <a:rPr lang="en-US" sz="1400" dirty="0">
                <a:latin typeface="Arial" pitchFamily="34" charset="0"/>
                <a:cs typeface="Arial" pitchFamily="34" charset="0"/>
              </a:rPr>
              <a:t>The “virtual samples” of the HCA identified groups were used. The virtual samples are composed of the median values of all examined parameters for each group of the HCA</a:t>
            </a:r>
          </a:p>
          <a:p>
            <a:pPr marL="342900" indent="-342900" algn="just">
              <a:spcAft>
                <a:spcPts val="1200"/>
              </a:spcAft>
              <a:buFont typeface="Wingdings" panose="05000000000000000000" pitchFamily="2" charset="2"/>
              <a:buChar char="v"/>
            </a:pPr>
            <a:r>
              <a:rPr lang="en-US" sz="1400" dirty="0">
                <a:latin typeface="Arial" pitchFamily="34" charset="0"/>
                <a:cs typeface="Arial" pitchFamily="34" charset="0"/>
              </a:rPr>
              <a:t>Additionally, the Saturation Indices (SIs) of the dominant mineralogical phases were calculated and processed to support the overall conceptualization.</a:t>
            </a:r>
          </a:p>
          <a:p>
            <a:pPr marL="342900" indent="-342900" algn="just">
              <a:spcAft>
                <a:spcPts val="1200"/>
              </a:spcAft>
              <a:buFont typeface="Wingdings" panose="05000000000000000000" pitchFamily="2" charset="2"/>
              <a:buChar char="v"/>
            </a:pPr>
            <a:r>
              <a:rPr lang="en-US" sz="1400" dirty="0">
                <a:latin typeface="Arial" pitchFamily="34" charset="0"/>
                <a:cs typeface="Arial" pitchFamily="34" charset="0"/>
              </a:rPr>
              <a:t>The inverse hydrogeochemical modelling has been performed with PHREEQC ® software (Parkhurst and </a:t>
            </a:r>
            <a:r>
              <a:rPr lang="en-US" sz="1400" dirty="0" err="1">
                <a:latin typeface="Arial" pitchFamily="34" charset="0"/>
                <a:cs typeface="Arial" pitchFamily="34" charset="0"/>
              </a:rPr>
              <a:t>Appelo</a:t>
            </a:r>
            <a:r>
              <a:rPr lang="en-US" sz="1400" dirty="0">
                <a:latin typeface="Arial" pitchFamily="34" charset="0"/>
                <a:cs typeface="Arial" pitchFamily="34" charset="0"/>
              </a:rPr>
              <a:t>, 1999) using the thermodynamic database LLNL and includes 4 sequential steps (models), as listed below:</a:t>
            </a:r>
          </a:p>
          <a:p>
            <a:pPr lvl="1" algn="just">
              <a:spcAft>
                <a:spcPts val="1200"/>
              </a:spcAft>
            </a:pPr>
            <a:r>
              <a:rPr lang="en-US" sz="1400" dirty="0">
                <a:latin typeface="Arial" pitchFamily="34" charset="0"/>
                <a:cs typeface="Arial" pitchFamily="34" charset="0"/>
              </a:rPr>
              <a:t>•	Model 1: Mixing of seawater and </a:t>
            </a:r>
            <a:r>
              <a:rPr lang="en-US" sz="1400" dirty="0" err="1">
                <a:latin typeface="Arial" pitchFamily="34" charset="0"/>
                <a:cs typeface="Arial" pitchFamily="34" charset="0"/>
              </a:rPr>
              <a:t>Aspropotamos</a:t>
            </a:r>
            <a:r>
              <a:rPr lang="en-US" sz="1400" dirty="0">
                <a:latin typeface="Arial" pitchFamily="34" charset="0"/>
                <a:cs typeface="Arial" pitchFamily="34" charset="0"/>
              </a:rPr>
              <a:t> River to produce the solution of </a:t>
            </a:r>
            <a:r>
              <a:rPr lang="en-US" sz="1400" dirty="0" err="1">
                <a:latin typeface="Arial" pitchFamily="34" charset="0"/>
                <a:cs typeface="Arial" pitchFamily="34" charset="0"/>
              </a:rPr>
              <a:t>Vistonida</a:t>
            </a:r>
            <a:r>
              <a:rPr lang="en-US" sz="1400" dirty="0">
                <a:latin typeface="Arial" pitchFamily="34" charset="0"/>
                <a:cs typeface="Arial" pitchFamily="34" charset="0"/>
              </a:rPr>
              <a:t> Lake, </a:t>
            </a:r>
            <a:r>
              <a:rPr lang="en-GB" sz="1400" dirty="0">
                <a:effectLst/>
                <a:latin typeface="Arial" panose="020B0604020202020204" pitchFamily="34" charset="0"/>
                <a:ea typeface="Arial" panose="020B0604020202020204" pitchFamily="34" charset="0"/>
              </a:rPr>
              <a:t>considering evaporation as the dominant process</a:t>
            </a:r>
            <a:endParaRPr lang="en-US" sz="1400" dirty="0">
              <a:latin typeface="Arial" pitchFamily="34" charset="0"/>
              <a:cs typeface="Arial" pitchFamily="34" charset="0"/>
            </a:endParaRPr>
          </a:p>
          <a:p>
            <a:pPr algn="just">
              <a:spcAft>
                <a:spcPts val="1200"/>
              </a:spcAft>
            </a:pPr>
            <a:r>
              <a:rPr lang="en-US" sz="1400" dirty="0">
                <a:latin typeface="Arial" pitchFamily="34" charset="0"/>
                <a:cs typeface="Arial" pitchFamily="34" charset="0"/>
              </a:rPr>
              <a:t>	•	Model 2: </a:t>
            </a:r>
            <a:r>
              <a:rPr lang="en-US" sz="1400" dirty="0" err="1">
                <a:latin typeface="Arial" pitchFamily="34" charset="0"/>
                <a:cs typeface="Arial" pitchFamily="34" charset="0"/>
              </a:rPr>
              <a:t>Vistonida</a:t>
            </a:r>
            <a:r>
              <a:rPr lang="en-US" sz="1400" dirty="0">
                <a:latin typeface="Arial" pitchFamily="34" charset="0"/>
                <a:cs typeface="Arial" pitchFamily="34" charset="0"/>
              </a:rPr>
              <a:t> Lake to Group III of the HCA with cation exchange</a:t>
            </a:r>
          </a:p>
          <a:p>
            <a:pPr algn="just">
              <a:spcAft>
                <a:spcPts val="1200"/>
              </a:spcAft>
            </a:pPr>
            <a:r>
              <a:rPr lang="en-US" sz="1400" dirty="0">
                <a:latin typeface="Arial" pitchFamily="34" charset="0"/>
                <a:cs typeface="Arial" pitchFamily="34" charset="0"/>
              </a:rPr>
              <a:t>	•	Model 3: Group III to Group II with cation exchange</a:t>
            </a:r>
          </a:p>
          <a:p>
            <a:pPr algn="just">
              <a:spcAft>
                <a:spcPts val="1200"/>
              </a:spcAft>
            </a:pPr>
            <a:r>
              <a:rPr lang="en-US" sz="1400" dirty="0">
                <a:latin typeface="Arial" pitchFamily="34" charset="0"/>
                <a:cs typeface="Arial" pitchFamily="34" charset="0"/>
              </a:rPr>
              <a:t>	•	Model 4: Mixing of Group II with recharge water (RE) to produce Group I</a:t>
            </a:r>
          </a:p>
          <a:p>
            <a:pPr marL="342900" indent="-342900" algn="just">
              <a:spcAft>
                <a:spcPts val="1200"/>
              </a:spcAft>
              <a:buFont typeface="Wingdings" panose="05000000000000000000" pitchFamily="2" charset="2"/>
              <a:buChar char="v"/>
            </a:pPr>
            <a:r>
              <a:rPr lang="en-US" sz="1400" dirty="0">
                <a:effectLst/>
                <a:latin typeface="Arial" panose="020B0604020202020204" pitchFamily="34" charset="0"/>
                <a:ea typeface="Arial" panose="020B0604020202020204" pitchFamily="34" charset="0"/>
              </a:rPr>
              <a:t>Results explained the mass-balance evolution of the aqueous solutions of the two periods</a:t>
            </a:r>
            <a:endParaRPr lang="en-US" sz="1400" dirty="0">
              <a:latin typeface="Arial" pitchFamily="34" charset="0"/>
              <a:cs typeface="Arial" pitchFamily="34" charset="0"/>
            </a:endParaRPr>
          </a:p>
        </p:txBody>
      </p:sp>
    </p:spTree>
    <p:extLst>
      <p:ext uri="{BB962C8B-B14F-4D97-AF65-F5344CB8AC3E}">
        <p14:creationId xmlns:p14="http://schemas.microsoft.com/office/powerpoint/2010/main" val="3187955297"/>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ÎÏÎ¿ÏÎ­Î»ÎµÏÎ¼Î± ÎµÎ¹ÎºÏÎ½Î±Ï Î³Î¹Î± greek fla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5" name="7 - TextBox">
            <a:extLst>
              <a:ext uri="{FF2B5EF4-FFF2-40B4-BE49-F238E27FC236}">
                <a16:creationId xmlns:a16="http://schemas.microsoft.com/office/drawing/2014/main" id="{08BFF84E-F293-3298-CC00-1F128B6D7674}"/>
              </a:ext>
            </a:extLst>
          </p:cNvPr>
          <p:cNvSpPr txBox="1"/>
          <p:nvPr/>
        </p:nvSpPr>
        <p:spPr>
          <a:xfrm>
            <a:off x="1245140" y="1267842"/>
            <a:ext cx="9202366" cy="523220"/>
          </a:xfrm>
          <a:prstGeom prst="rect">
            <a:avLst/>
          </a:prstGeom>
          <a:solidFill>
            <a:srgbClr val="DEF5FA">
              <a:alpha val="61961"/>
            </a:srgbClr>
          </a:solidFill>
        </p:spPr>
        <p:txBody>
          <a:bodyPr wrap="square" rtlCol="0">
            <a:spAutoFit/>
          </a:bodyPr>
          <a:lstStyle/>
          <a:p>
            <a:r>
              <a:rPr lang="en-US" sz="2800" b="1" dirty="0">
                <a:solidFill>
                  <a:srgbClr val="002060"/>
                </a:solidFill>
                <a:latin typeface="Arial" pitchFamily="34" charset="0"/>
                <a:cs typeface="Arial" pitchFamily="34" charset="0"/>
              </a:rPr>
              <a:t>Conclusions</a:t>
            </a:r>
            <a:endParaRPr lang="el-GR" sz="2800" b="1" dirty="0">
              <a:solidFill>
                <a:srgbClr val="002060"/>
              </a:solidFill>
              <a:latin typeface="Arial" pitchFamily="34" charset="0"/>
              <a:cs typeface="Arial" pitchFamily="34" charset="0"/>
            </a:endParaRPr>
          </a:p>
        </p:txBody>
      </p:sp>
      <p:sp>
        <p:nvSpPr>
          <p:cNvPr id="5" name="Ορθογώνιο 10">
            <a:extLst>
              <a:ext uri="{FF2B5EF4-FFF2-40B4-BE49-F238E27FC236}">
                <a16:creationId xmlns:a16="http://schemas.microsoft.com/office/drawing/2014/main" id="{B2DF4820-22EC-811C-0AC0-BA10C82FB5BB}"/>
              </a:ext>
            </a:extLst>
          </p:cNvPr>
          <p:cNvSpPr/>
          <p:nvPr/>
        </p:nvSpPr>
        <p:spPr>
          <a:xfrm>
            <a:off x="1218244" y="1814597"/>
            <a:ext cx="9340488" cy="4093428"/>
          </a:xfrm>
          <a:prstGeom prst="rect">
            <a:avLst/>
          </a:prstGeom>
        </p:spPr>
        <p:txBody>
          <a:bodyPr wrap="square">
            <a:spAutoFit/>
          </a:bodyPr>
          <a:lstStyle/>
          <a:p>
            <a:pPr marL="342900" indent="-342900" algn="just">
              <a:spcAft>
                <a:spcPts val="1200"/>
              </a:spcAft>
              <a:buFont typeface="Wingdings" panose="05000000000000000000" pitchFamily="2" charset="2"/>
              <a:buChar char="v"/>
            </a:pPr>
            <a:r>
              <a:rPr lang="en-GB" sz="1400" dirty="0">
                <a:effectLst/>
                <a:latin typeface="Arial" panose="020B0604020202020204" pitchFamily="34" charset="0"/>
                <a:ea typeface="Arial" panose="020B0604020202020204" pitchFamily="34" charset="0"/>
                <a:cs typeface="Arial" panose="020B0604020202020204" pitchFamily="34" charset="0"/>
              </a:rPr>
              <a:t>The HCA was implemented for both sampling campaigns, P1 and P2, denoting four distinct hydrogeochemical groups. </a:t>
            </a:r>
          </a:p>
          <a:p>
            <a:pPr marL="342900" indent="-342900" algn="just">
              <a:spcAft>
                <a:spcPts val="1200"/>
              </a:spcAft>
              <a:buFont typeface="Wingdings" panose="05000000000000000000" pitchFamily="2" charset="2"/>
              <a:buChar char="v"/>
            </a:pPr>
            <a:r>
              <a:rPr lang="en-US" sz="1400" dirty="0">
                <a:latin typeface="Arial" panose="020B0604020202020204" pitchFamily="34" charset="0"/>
                <a:cs typeface="Arial" pitchFamily="34" charset="0"/>
              </a:rPr>
              <a:t>According to the interpretation of the analytical results of P1 and P2, have a similar hydrogeochemical fingerprint </a:t>
            </a:r>
          </a:p>
          <a:p>
            <a:pPr marL="342900" indent="-342900" algn="just">
              <a:spcAft>
                <a:spcPts val="1200"/>
              </a:spcAft>
              <a:buFont typeface="Wingdings" panose="05000000000000000000" pitchFamily="2" charset="2"/>
              <a:buChar char="v"/>
            </a:pPr>
            <a:r>
              <a:rPr lang="en-GB" sz="1400" dirty="0">
                <a:effectLst/>
                <a:latin typeface="Arial" panose="020B0604020202020204" pitchFamily="34" charset="0"/>
                <a:ea typeface="Arial" panose="020B0604020202020204" pitchFamily="34" charset="0"/>
                <a:cs typeface="Arial" panose="020B0604020202020204" pitchFamily="34" charset="0"/>
              </a:rPr>
              <a:t>The FA was applied for both sampling campaigns. Three factors are identified for P1 and two for P2. </a:t>
            </a:r>
            <a:r>
              <a:rPr lang="en-US" sz="1400" dirty="0">
                <a:effectLst/>
                <a:latin typeface="Arial" panose="020B0604020202020204" pitchFamily="34" charset="0"/>
                <a:ea typeface="Arial" panose="020B0604020202020204" pitchFamily="34" charset="0"/>
                <a:cs typeface="Arial" panose="020B0604020202020204" pitchFamily="34" charset="0"/>
              </a:rPr>
              <a:t>The dominant factor is related to the cascading processes of salinization, and the secondary factors are related to anthropogenic contamination (N surplus due to agricultural activities) and the impact from the substrate (water-rock interaction).</a:t>
            </a:r>
            <a:r>
              <a:rPr lang="en-US" sz="1400" dirty="0">
                <a:latin typeface="Arial" panose="020B0604020202020204" pitchFamily="34" charset="0"/>
                <a:cs typeface="Arial" pitchFamily="34" charset="0"/>
              </a:rPr>
              <a:t> </a:t>
            </a:r>
          </a:p>
          <a:p>
            <a:pPr marL="342900" indent="-342900" algn="just">
              <a:spcAft>
                <a:spcPts val="1200"/>
              </a:spcAft>
              <a:buFont typeface="Wingdings" panose="05000000000000000000" pitchFamily="2" charset="2"/>
              <a:buChar char="v"/>
            </a:pPr>
            <a:r>
              <a:rPr lang="en-US" sz="1400" dirty="0">
                <a:latin typeface="Arial" panose="020B0604020202020204" pitchFamily="34" charset="0"/>
                <a:cs typeface="Arial" pitchFamily="34" charset="0"/>
              </a:rPr>
              <a:t>The hydrogeochemical modelling confirmed the aforementioned processes. </a:t>
            </a:r>
          </a:p>
          <a:p>
            <a:pPr marL="342900" indent="-342900" algn="just">
              <a:spcAft>
                <a:spcPts val="1200"/>
              </a:spcAft>
              <a:buFont typeface="Wingdings" panose="05000000000000000000" pitchFamily="2" charset="2"/>
              <a:buChar char="v"/>
            </a:pPr>
            <a:r>
              <a:rPr lang="en-US" sz="1400" dirty="0">
                <a:latin typeface="Arial" panose="020B0604020202020204" pitchFamily="34" charset="0"/>
                <a:ea typeface="Arial" panose="020B0604020202020204" pitchFamily="34" charset="0"/>
                <a:cs typeface="Arial" panose="020B0604020202020204" pitchFamily="34" charset="0"/>
              </a:rPr>
              <a:t>Four sequential models were developed for both periods. The models considered the significant minerals according to the dominant geological formations and processes and performed an inverse modelling analysis. </a:t>
            </a:r>
          </a:p>
          <a:p>
            <a:pPr marL="342900" indent="-342900" algn="just">
              <a:spcAft>
                <a:spcPts val="1200"/>
              </a:spcAft>
              <a:buFont typeface="Wingdings" panose="05000000000000000000" pitchFamily="2" charset="2"/>
              <a:buChar char="v"/>
            </a:pPr>
            <a:r>
              <a:rPr lang="en-US" sz="1400" dirty="0">
                <a:effectLst/>
                <a:latin typeface="Arial" panose="020B0604020202020204" pitchFamily="34" charset="0"/>
                <a:ea typeface="Calibri" panose="020F0502020204030204" pitchFamily="34" charset="0"/>
                <a:cs typeface="Arial" panose="020B0604020202020204" pitchFamily="34" charset="0"/>
              </a:rPr>
              <a:t>The hydrogeological evolution differed between the wet (P1) and the dry (P2) periods. </a:t>
            </a:r>
            <a:r>
              <a:rPr lang="en-US" sz="1400" dirty="0">
                <a:latin typeface="Arial" panose="020B0604020202020204" pitchFamily="34" charset="0"/>
                <a:ea typeface="Arial" panose="020B0604020202020204" pitchFamily="34" charset="0"/>
                <a:cs typeface="Arial" panose="020B0604020202020204" pitchFamily="34" charset="0"/>
              </a:rPr>
              <a:t>In </a:t>
            </a:r>
            <a:r>
              <a:rPr lang="en-US" sz="1400">
                <a:latin typeface="Arial" panose="020B0604020202020204" pitchFamily="34" charset="0"/>
                <a:ea typeface="Arial" panose="020B0604020202020204" pitchFamily="34" charset="0"/>
                <a:cs typeface="Arial" panose="020B0604020202020204" pitchFamily="34" charset="0"/>
              </a:rPr>
              <a:t>the wet </a:t>
            </a:r>
            <a:r>
              <a:rPr lang="en-US" sz="1400" dirty="0">
                <a:latin typeface="Arial" panose="020B0604020202020204" pitchFamily="34" charset="0"/>
                <a:ea typeface="Arial" panose="020B0604020202020204" pitchFamily="34" charset="0"/>
                <a:cs typeface="Arial" panose="020B0604020202020204" pitchFamily="34" charset="0"/>
              </a:rPr>
              <a:t>period, the upper aquifer layer (semi-confined aquifer) is mainly exploited with a smaller contribution of the deeper (confined) one. The upper aquifer is depleted progressively and close to the end of the irrigation period (P2). larger volumes from the deeper aquifer are abstracted, improving groundwaters' qualitative characteristics (reduction of electrical conductivity and nitrates).</a:t>
            </a:r>
            <a:endParaRPr lang="en-GB" sz="1400" dirty="0">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1249859"/>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2">
            <a:extLst>
              <a:ext uri="{FF2B5EF4-FFF2-40B4-BE49-F238E27FC236}">
                <a16:creationId xmlns:a16="http://schemas.microsoft.com/office/drawing/2014/main" id="{058E864C-A036-4CFA-A32B-C744EF81C6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1408" y="5830701"/>
            <a:ext cx="2182368" cy="108825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8" name="AutoShape 2" descr="ÎÏÎ¿ÏÎ­Î»ÎµÏÎ¼Î± ÎµÎ¹ÎºÏÎ½Î±Ï Î³Î¹Î± greek fla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7" name="26 - Εικόνα" descr="logos2.jpg"/>
          <p:cNvPicPr>
            <a:picLocks noChangeAspect="1"/>
          </p:cNvPicPr>
          <p:nvPr/>
        </p:nvPicPr>
        <p:blipFill>
          <a:blip r:embed="rId4" cstate="print"/>
          <a:stretch>
            <a:fillRect/>
          </a:stretch>
        </p:blipFill>
        <p:spPr>
          <a:xfrm>
            <a:off x="6091619" y="6120384"/>
            <a:ext cx="2547360" cy="512064"/>
          </a:xfrm>
          <a:prstGeom prst="rect">
            <a:avLst/>
          </a:prstGeom>
        </p:spPr>
      </p:pic>
      <p:pic>
        <p:nvPicPr>
          <p:cNvPr id="7" name="Picture 13" descr="Risultati immagini per european commission">
            <a:extLst>
              <a:ext uri="{FF2B5EF4-FFF2-40B4-BE49-F238E27FC236}">
                <a16:creationId xmlns:a16="http://schemas.microsoft.com/office/drawing/2014/main" id="{5A4F4366-DEB2-4808-9124-3F36CD40F73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14431" y="6041089"/>
            <a:ext cx="960193" cy="609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a:extLst>
              <a:ext uri="{FF2B5EF4-FFF2-40B4-BE49-F238E27FC236}">
                <a16:creationId xmlns:a16="http://schemas.microsoft.com/office/drawing/2014/main" id="{7F266A66-85BD-4626-9BB2-FC9E1082A769}"/>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9829" t="3444" r="22420" b="56830"/>
          <a:stretch/>
        </p:blipFill>
        <p:spPr bwMode="auto">
          <a:xfrm>
            <a:off x="2053593" y="1276483"/>
            <a:ext cx="8272052" cy="451162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 name="25 - Εικόνα" descr="MEDSAL_logo.png"/>
          <p:cNvPicPr>
            <a:picLocks noChangeAspect="1"/>
          </p:cNvPicPr>
          <p:nvPr/>
        </p:nvPicPr>
        <p:blipFill>
          <a:blip r:embed="rId7" cstate="print"/>
          <a:stretch>
            <a:fillRect/>
          </a:stretch>
        </p:blipFill>
        <p:spPr>
          <a:xfrm>
            <a:off x="5074026" y="282860"/>
            <a:ext cx="1465357" cy="1487424"/>
          </a:xfrm>
          <a:prstGeom prst="rect">
            <a:avLst/>
          </a:prstGeom>
        </p:spPr>
      </p:pic>
      <p:sp>
        <p:nvSpPr>
          <p:cNvPr id="10" name="9 - Ορθογώνιο"/>
          <p:cNvSpPr/>
          <p:nvPr/>
        </p:nvSpPr>
        <p:spPr>
          <a:xfrm>
            <a:off x="3501788" y="2740178"/>
            <a:ext cx="5749788" cy="523220"/>
          </a:xfrm>
          <a:prstGeom prst="rect">
            <a:avLst/>
          </a:prstGeom>
          <a:ln w="19050">
            <a:solidFill>
              <a:schemeClr val="accent4">
                <a:lumMod val="60000"/>
                <a:lumOff val="40000"/>
              </a:schemeClr>
            </a:solidFill>
          </a:ln>
        </p:spPr>
        <p:txBody>
          <a:bodyPr wrap="square">
            <a:spAutoFit/>
          </a:bodyPr>
          <a:lstStyle/>
          <a:p>
            <a:pPr algn="ctr" eaLnBrk="1" hangingPunct="1">
              <a:defRPr/>
            </a:pPr>
            <a:r>
              <a:rPr lang="en-US" altLang="it-IT" sz="2800" b="1" dirty="0">
                <a:solidFill>
                  <a:schemeClr val="accent4">
                    <a:lumMod val="75000"/>
                  </a:schemeClr>
                </a:solidFill>
                <a:latin typeface="Arial" pitchFamily="34" charset="0"/>
                <a:cs typeface="Arial" pitchFamily="34" charset="0"/>
              </a:rPr>
              <a:t>Thank you for your Attention</a:t>
            </a:r>
          </a:p>
        </p:txBody>
      </p:sp>
      <p:grpSp>
        <p:nvGrpSpPr>
          <p:cNvPr id="16" name="Group 15">
            <a:extLst>
              <a:ext uri="{FF2B5EF4-FFF2-40B4-BE49-F238E27FC236}">
                <a16:creationId xmlns:a16="http://schemas.microsoft.com/office/drawing/2014/main" id="{50047320-C139-5878-4053-8B72F9ADAE92}"/>
              </a:ext>
            </a:extLst>
          </p:cNvPr>
          <p:cNvGrpSpPr/>
          <p:nvPr/>
        </p:nvGrpSpPr>
        <p:grpSpPr>
          <a:xfrm>
            <a:off x="0" y="11397"/>
            <a:ext cx="4734316" cy="1127674"/>
            <a:chOff x="112340" y="34474"/>
            <a:chExt cx="4534603" cy="1076493"/>
          </a:xfrm>
        </p:grpSpPr>
        <p:pic>
          <p:nvPicPr>
            <p:cNvPr id="3" name="Picture 2">
              <a:extLst>
                <a:ext uri="{FF2B5EF4-FFF2-40B4-BE49-F238E27FC236}">
                  <a16:creationId xmlns:a16="http://schemas.microsoft.com/office/drawing/2014/main" id="{4FB2169D-EF77-9B0E-3680-38FD735BA7D5}"/>
                </a:ext>
              </a:extLst>
            </p:cNvPr>
            <p:cNvPicPr>
              <a:picLocks noChangeAspect="1"/>
            </p:cNvPicPr>
            <p:nvPr/>
          </p:nvPicPr>
          <p:blipFill rotWithShape="1">
            <a:blip r:embed="rId8"/>
            <a:srcRect l="11985" t="12026" r="62059" b="73164"/>
            <a:stretch/>
          </p:blipFill>
          <p:spPr>
            <a:xfrm>
              <a:off x="112340" y="34474"/>
              <a:ext cx="3354068" cy="1076493"/>
            </a:xfrm>
            <a:prstGeom prst="rect">
              <a:avLst/>
            </a:prstGeom>
          </p:spPr>
        </p:pic>
        <p:pic>
          <p:nvPicPr>
            <p:cNvPr id="5" name="Picture 4">
              <a:extLst>
                <a:ext uri="{FF2B5EF4-FFF2-40B4-BE49-F238E27FC236}">
                  <a16:creationId xmlns:a16="http://schemas.microsoft.com/office/drawing/2014/main" id="{D0CA1D35-4A28-0B87-1E5D-AB7F36A1CD32}"/>
                </a:ext>
              </a:extLst>
            </p:cNvPr>
            <p:cNvPicPr>
              <a:picLocks noChangeAspect="1"/>
            </p:cNvPicPr>
            <p:nvPr/>
          </p:nvPicPr>
          <p:blipFill rotWithShape="1">
            <a:blip r:embed="rId8"/>
            <a:srcRect l="46471" t="16754" r="13896" b="78688"/>
            <a:stretch/>
          </p:blipFill>
          <p:spPr>
            <a:xfrm>
              <a:off x="983824" y="819387"/>
              <a:ext cx="3663119" cy="236923"/>
            </a:xfrm>
            <a:prstGeom prst="rect">
              <a:avLst/>
            </a:prstGeom>
          </p:spPr>
        </p:pic>
      </p:grpSp>
      <p:sp>
        <p:nvSpPr>
          <p:cNvPr id="12" name="9 - Ορθογώνιο">
            <a:extLst>
              <a:ext uri="{FF2B5EF4-FFF2-40B4-BE49-F238E27FC236}">
                <a16:creationId xmlns:a16="http://schemas.microsoft.com/office/drawing/2014/main" id="{779E28DD-E06A-E42D-D82C-65BD3480F9BB}"/>
              </a:ext>
            </a:extLst>
          </p:cNvPr>
          <p:cNvSpPr/>
          <p:nvPr/>
        </p:nvSpPr>
        <p:spPr>
          <a:xfrm>
            <a:off x="4523415" y="4312117"/>
            <a:ext cx="3501788" cy="1384995"/>
          </a:xfrm>
          <a:prstGeom prst="rect">
            <a:avLst/>
          </a:prstGeom>
          <a:ln w="19050">
            <a:solidFill>
              <a:schemeClr val="accent4">
                <a:lumMod val="60000"/>
                <a:lumOff val="40000"/>
              </a:schemeClr>
            </a:solidFill>
          </a:ln>
        </p:spPr>
        <p:txBody>
          <a:bodyPr wrap="square">
            <a:spAutoFit/>
          </a:bodyPr>
          <a:lstStyle/>
          <a:p>
            <a:pPr algn="ctr"/>
            <a:r>
              <a:rPr lang="en-GB" sz="1200" b="1" i="0" dirty="0">
                <a:solidFill>
                  <a:srgbClr val="1D2228"/>
                </a:solidFill>
                <a:effectLst/>
                <a:latin typeface="Arial" panose="020B0604020202020204" pitchFamily="34" charset="0"/>
                <a:cs typeface="Arial" panose="020B0604020202020204" pitchFamily="34" charset="0"/>
              </a:rPr>
              <a:t>Acknowledgement</a:t>
            </a:r>
          </a:p>
          <a:p>
            <a:pPr algn="just"/>
            <a:r>
              <a:rPr lang="en-US" sz="1200" b="0" i="0" dirty="0">
                <a:solidFill>
                  <a:srgbClr val="1D2228"/>
                </a:solidFill>
                <a:effectLst/>
                <a:latin typeface="Arial" panose="020B0604020202020204" pitchFamily="34" charset="0"/>
                <a:cs typeface="Arial" panose="020B0604020202020204" pitchFamily="34" charset="0"/>
              </a:rPr>
              <a:t>This research was supported by the MEDSAL Project © (www.medsal.net), which is part of the PRIMA </a:t>
            </a:r>
            <a:r>
              <a:rPr lang="en-US" sz="1200" b="0" i="0" dirty="0" err="1">
                <a:solidFill>
                  <a:srgbClr val="1D2228"/>
                </a:solidFill>
                <a:effectLst/>
                <a:latin typeface="Arial" panose="020B0604020202020204" pitchFamily="34" charset="0"/>
                <a:cs typeface="Arial" panose="020B0604020202020204" pitchFamily="34" charset="0"/>
              </a:rPr>
              <a:t>Programme</a:t>
            </a:r>
            <a:r>
              <a:rPr lang="en-US" sz="1200" b="0" i="0" dirty="0">
                <a:solidFill>
                  <a:srgbClr val="1D2228"/>
                </a:solidFill>
                <a:effectLst/>
                <a:latin typeface="Arial" panose="020B0604020202020204" pitchFamily="34" charset="0"/>
                <a:cs typeface="Arial" panose="020B0604020202020204" pitchFamily="34" charset="0"/>
              </a:rPr>
              <a:t>, supported by the European Union’s Horizon 2020 Research and Innovation </a:t>
            </a:r>
            <a:r>
              <a:rPr lang="en-US" sz="1200" b="0" i="0" dirty="0" err="1">
                <a:solidFill>
                  <a:srgbClr val="1D2228"/>
                </a:solidFill>
                <a:effectLst/>
                <a:latin typeface="Arial" panose="020B0604020202020204" pitchFamily="34" charset="0"/>
                <a:cs typeface="Arial" panose="020B0604020202020204" pitchFamily="34" charset="0"/>
              </a:rPr>
              <a:t>Programme</a:t>
            </a:r>
            <a:r>
              <a:rPr lang="en-US" sz="1200" b="0" i="0" dirty="0">
                <a:solidFill>
                  <a:srgbClr val="1D2228"/>
                </a:solidFill>
                <a:effectLst/>
                <a:latin typeface="Arial" panose="020B0604020202020204" pitchFamily="34" charset="0"/>
                <a:cs typeface="Arial" panose="020B0604020202020204" pitchFamily="34" charset="0"/>
              </a:rPr>
              <a:t> and funded by the Greek national funding agency - GSRT (grant number 2018-7).</a:t>
            </a:r>
          </a:p>
        </p:txBody>
      </p:sp>
    </p:spTree>
    <p:extLst>
      <p:ext uri="{BB962C8B-B14F-4D97-AF65-F5344CB8AC3E}">
        <p14:creationId xmlns:p14="http://schemas.microsoft.com/office/powerpoint/2010/main" val="2154361474"/>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ÎÏÎ¿ÏÎ­Î»ÎµÏÎ¼Î± ÎµÎ¹ÎºÏÎ½Î±Ï Î³Î¹Î± greek fla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5" name="7 - TextBox">
            <a:extLst>
              <a:ext uri="{FF2B5EF4-FFF2-40B4-BE49-F238E27FC236}">
                <a16:creationId xmlns:a16="http://schemas.microsoft.com/office/drawing/2014/main" id="{08BFF84E-F293-3298-CC00-1F128B6D7674}"/>
              </a:ext>
            </a:extLst>
          </p:cNvPr>
          <p:cNvSpPr txBox="1"/>
          <p:nvPr/>
        </p:nvSpPr>
        <p:spPr>
          <a:xfrm>
            <a:off x="1245140" y="1267842"/>
            <a:ext cx="9202366" cy="523220"/>
          </a:xfrm>
          <a:prstGeom prst="rect">
            <a:avLst/>
          </a:prstGeom>
          <a:solidFill>
            <a:srgbClr val="DEF5FA">
              <a:alpha val="61961"/>
            </a:srgbClr>
          </a:solidFill>
        </p:spPr>
        <p:txBody>
          <a:bodyPr wrap="square" rtlCol="0">
            <a:spAutoFit/>
          </a:bodyPr>
          <a:lstStyle/>
          <a:p>
            <a:r>
              <a:rPr lang="en-US" sz="2800" b="1" dirty="0">
                <a:solidFill>
                  <a:srgbClr val="002060"/>
                </a:solidFill>
                <a:latin typeface="Arial" pitchFamily="34" charset="0"/>
                <a:cs typeface="Arial" pitchFamily="34" charset="0"/>
              </a:rPr>
              <a:t>Introduction</a:t>
            </a:r>
            <a:endParaRPr lang="el-GR" sz="2800" b="1" dirty="0">
              <a:solidFill>
                <a:srgbClr val="002060"/>
              </a:solidFill>
              <a:latin typeface="Arial" pitchFamily="34" charset="0"/>
              <a:cs typeface="Arial" pitchFamily="34" charset="0"/>
            </a:endParaRPr>
          </a:p>
        </p:txBody>
      </p:sp>
      <p:sp>
        <p:nvSpPr>
          <p:cNvPr id="16" name="Ορθογώνιο 10">
            <a:extLst>
              <a:ext uri="{FF2B5EF4-FFF2-40B4-BE49-F238E27FC236}">
                <a16:creationId xmlns:a16="http://schemas.microsoft.com/office/drawing/2014/main" id="{3380859C-6A56-957A-F67F-4C637E37A3D4}"/>
              </a:ext>
            </a:extLst>
          </p:cNvPr>
          <p:cNvSpPr/>
          <p:nvPr/>
        </p:nvSpPr>
        <p:spPr>
          <a:xfrm>
            <a:off x="1569368" y="2104313"/>
            <a:ext cx="8748464" cy="3631763"/>
          </a:xfrm>
          <a:prstGeom prst="rect">
            <a:avLst/>
          </a:prstGeom>
        </p:spPr>
        <p:txBody>
          <a:bodyPr wrap="square">
            <a:spAutoFit/>
          </a:bodyPr>
          <a:lstStyle/>
          <a:p>
            <a:pPr marL="342900" indent="-342900" algn="just">
              <a:spcAft>
                <a:spcPts val="1200"/>
              </a:spcAft>
              <a:buFont typeface="Wingdings" panose="05000000000000000000" pitchFamily="2" charset="2"/>
              <a:buChar char="v"/>
            </a:pPr>
            <a:r>
              <a:rPr lang="en-US" sz="2000" dirty="0">
                <a:latin typeface="Arial" pitchFamily="34" charset="0"/>
                <a:cs typeface="Arial" pitchFamily="34" charset="0"/>
              </a:rPr>
              <a:t>Get an insight into the complex groundwater system of Rhodope’s coastal aquifer</a:t>
            </a:r>
          </a:p>
          <a:p>
            <a:pPr marL="342900" indent="-342900" algn="just">
              <a:spcAft>
                <a:spcPts val="1200"/>
              </a:spcAft>
              <a:buFont typeface="Wingdings" panose="05000000000000000000" pitchFamily="2" charset="2"/>
              <a:buChar char="v"/>
            </a:pPr>
            <a:r>
              <a:rPr lang="en-US" sz="2000" dirty="0">
                <a:latin typeface="Arial" pitchFamily="34" charset="0"/>
                <a:cs typeface="Arial" pitchFamily="34" charset="0"/>
              </a:rPr>
              <a:t>Evaluation of its hydrogeochemical characteristics</a:t>
            </a:r>
          </a:p>
          <a:p>
            <a:pPr marL="342900" indent="-342900" algn="just">
              <a:spcAft>
                <a:spcPts val="1200"/>
              </a:spcAft>
              <a:buFont typeface="Wingdings" panose="05000000000000000000" pitchFamily="2" charset="2"/>
              <a:buChar char="v"/>
            </a:pPr>
            <a:r>
              <a:rPr lang="en-US" sz="2000" dirty="0">
                <a:latin typeface="Arial" pitchFamily="34" charset="0"/>
                <a:cs typeface="Arial" pitchFamily="34" charset="0"/>
              </a:rPr>
              <a:t>Assessment of the spatiotemporal variations of groundwater salinization and identification of the dynamics governing the phenomenon</a:t>
            </a:r>
            <a:endParaRPr lang="en-US" sz="2000" dirty="0">
              <a:latin typeface="Arial" pitchFamily="34" charset="0"/>
              <a:cs typeface="Arial" pitchFamily="34" charset="0"/>
              <a:sym typeface="Wingdings" pitchFamily="2" charset="2"/>
            </a:endParaRPr>
          </a:p>
          <a:p>
            <a:pPr marL="342900" indent="-342900" algn="just">
              <a:spcAft>
                <a:spcPts val="1200"/>
              </a:spcAft>
              <a:buFont typeface="Wingdings" panose="05000000000000000000" pitchFamily="2" charset="2"/>
              <a:buChar char="v"/>
            </a:pPr>
            <a:r>
              <a:rPr lang="en-US" sz="2000" dirty="0">
                <a:latin typeface="Arial" pitchFamily="34" charset="0"/>
                <a:cs typeface="Arial" pitchFamily="34" charset="0"/>
              </a:rPr>
              <a:t>Decipher the mechanism(s) of groundwater salinization and their evolution in time and space</a:t>
            </a:r>
            <a:endParaRPr lang="en-US" sz="2000" dirty="0">
              <a:latin typeface="Arial" pitchFamily="34" charset="0"/>
              <a:cs typeface="Arial" pitchFamily="34" charset="0"/>
              <a:sym typeface="Wingdings" pitchFamily="2" charset="2"/>
            </a:endParaRPr>
          </a:p>
          <a:p>
            <a:pPr marL="342900" indent="-342900">
              <a:spcAft>
                <a:spcPts val="1200"/>
              </a:spcAft>
              <a:buFont typeface="Wingdings" panose="05000000000000000000" pitchFamily="2" charset="2"/>
              <a:buChar char="v"/>
            </a:pPr>
            <a:endParaRPr lang="en-US" sz="2000" dirty="0">
              <a:latin typeface="Arial" pitchFamily="34" charset="0"/>
              <a:cs typeface="Arial" pitchFamily="34" charset="0"/>
              <a:sym typeface="Wingdings" pitchFamily="2" charset="2"/>
            </a:endParaRPr>
          </a:p>
          <a:p>
            <a:pPr marL="342900" indent="-342900">
              <a:spcAft>
                <a:spcPts val="1200"/>
              </a:spcAft>
            </a:pPr>
            <a:endParaRPr lang="en-US" sz="2000" dirty="0">
              <a:latin typeface="Arial" pitchFamily="34" charset="0"/>
              <a:cs typeface="Arial" pitchFamily="34" charset="0"/>
            </a:endParaRPr>
          </a:p>
        </p:txBody>
      </p:sp>
    </p:spTree>
    <p:extLst>
      <p:ext uri="{BB962C8B-B14F-4D97-AF65-F5344CB8AC3E}">
        <p14:creationId xmlns:p14="http://schemas.microsoft.com/office/powerpoint/2010/main" val="3945926412"/>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ÎÏÎ¿ÏÎ­Î»ÎµÏÎ¼Î± ÎµÎ¹ÎºÏÎ½Î±Ï Î³Î¹Î± greek fla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5" name="7 - TextBox">
            <a:extLst>
              <a:ext uri="{FF2B5EF4-FFF2-40B4-BE49-F238E27FC236}">
                <a16:creationId xmlns:a16="http://schemas.microsoft.com/office/drawing/2014/main" id="{08BFF84E-F293-3298-CC00-1F128B6D7674}"/>
              </a:ext>
            </a:extLst>
          </p:cNvPr>
          <p:cNvSpPr txBox="1"/>
          <p:nvPr/>
        </p:nvSpPr>
        <p:spPr>
          <a:xfrm>
            <a:off x="1245140" y="1267842"/>
            <a:ext cx="9202366" cy="523220"/>
          </a:xfrm>
          <a:prstGeom prst="rect">
            <a:avLst/>
          </a:prstGeom>
          <a:solidFill>
            <a:srgbClr val="DEF5FA">
              <a:alpha val="61961"/>
            </a:srgbClr>
          </a:solidFill>
        </p:spPr>
        <p:txBody>
          <a:bodyPr wrap="square" rtlCol="0">
            <a:spAutoFit/>
          </a:bodyPr>
          <a:lstStyle/>
          <a:p>
            <a:r>
              <a:rPr lang="en-US" sz="2800" b="1" dirty="0">
                <a:solidFill>
                  <a:srgbClr val="002060"/>
                </a:solidFill>
                <a:latin typeface="Arial" pitchFamily="34" charset="0"/>
                <a:cs typeface="Arial" pitchFamily="34" charset="0"/>
              </a:rPr>
              <a:t>RHO Pilot site description</a:t>
            </a:r>
            <a:endParaRPr lang="el-GR" sz="2800" b="1" dirty="0">
              <a:solidFill>
                <a:srgbClr val="002060"/>
              </a:solidFill>
              <a:latin typeface="Arial" pitchFamily="34" charset="0"/>
              <a:cs typeface="Arial" pitchFamily="34" charset="0"/>
            </a:endParaRPr>
          </a:p>
        </p:txBody>
      </p:sp>
      <p:sp>
        <p:nvSpPr>
          <p:cNvPr id="5" name="Ορθογώνιο 10">
            <a:extLst>
              <a:ext uri="{FF2B5EF4-FFF2-40B4-BE49-F238E27FC236}">
                <a16:creationId xmlns:a16="http://schemas.microsoft.com/office/drawing/2014/main" id="{8634536E-BE32-608E-D2AD-C8E8CD98AD0A}"/>
              </a:ext>
            </a:extLst>
          </p:cNvPr>
          <p:cNvSpPr/>
          <p:nvPr/>
        </p:nvSpPr>
        <p:spPr>
          <a:xfrm>
            <a:off x="1245139" y="1791062"/>
            <a:ext cx="4146993" cy="4985980"/>
          </a:xfrm>
          <a:prstGeom prst="rect">
            <a:avLst/>
          </a:prstGeom>
        </p:spPr>
        <p:txBody>
          <a:bodyPr wrap="square">
            <a:spAutoFit/>
          </a:bodyPr>
          <a:lstStyle/>
          <a:p>
            <a:pPr marL="342900" indent="-342900">
              <a:spcAft>
                <a:spcPts val="1200"/>
              </a:spcAft>
              <a:buFont typeface="Wingdings" panose="05000000000000000000" pitchFamily="2" charset="2"/>
              <a:buChar char="v"/>
            </a:pPr>
            <a:r>
              <a:rPr lang="en-US" sz="1600" dirty="0">
                <a:latin typeface="Arial" pitchFamily="34" charset="0"/>
                <a:cs typeface="Arial" pitchFamily="34" charset="0"/>
              </a:rPr>
              <a:t>Located in Rhodope, NE Greece</a:t>
            </a:r>
          </a:p>
          <a:p>
            <a:pPr marL="342900" indent="-342900">
              <a:spcAft>
                <a:spcPts val="1200"/>
              </a:spcAft>
              <a:buFont typeface="Wingdings" panose="05000000000000000000" pitchFamily="2" charset="2"/>
              <a:buChar char="v"/>
            </a:pPr>
            <a:r>
              <a:rPr lang="en-US" sz="1600" dirty="0">
                <a:effectLst/>
                <a:latin typeface="Arial" panose="020B0604020202020204" pitchFamily="34" charset="0"/>
                <a:ea typeface="BatangChe" panose="02030609000101010101" pitchFamily="49" charset="-127"/>
                <a:cs typeface="Arial" panose="020B0604020202020204" pitchFamily="34" charset="0"/>
              </a:rPr>
              <a:t>Extends approximately to 165 km</a:t>
            </a:r>
            <a:r>
              <a:rPr lang="en-US" sz="1600" baseline="30000" dirty="0">
                <a:effectLst/>
                <a:latin typeface="Arial" panose="020B0604020202020204" pitchFamily="34" charset="0"/>
                <a:ea typeface="BatangChe" panose="02030609000101010101" pitchFamily="49" charset="-127"/>
                <a:cs typeface="Arial" panose="020B0604020202020204" pitchFamily="34" charset="0"/>
              </a:rPr>
              <a:t>2</a:t>
            </a:r>
            <a:r>
              <a:rPr lang="en-US" sz="1600" dirty="0">
                <a:effectLst/>
                <a:latin typeface="Arial" panose="020B0604020202020204" pitchFamily="34" charset="0"/>
                <a:ea typeface="BatangChe" panose="02030609000101010101" pitchFamily="49" charset="-127"/>
                <a:cs typeface="Arial" panose="020B0604020202020204" pitchFamily="34" charset="0"/>
              </a:rPr>
              <a:t> and is predominately covered by agricultural land</a:t>
            </a:r>
          </a:p>
          <a:p>
            <a:pPr marL="342900" indent="-342900">
              <a:spcAft>
                <a:spcPts val="1200"/>
              </a:spcAft>
              <a:buFont typeface="Wingdings" panose="05000000000000000000" pitchFamily="2" charset="2"/>
              <a:buChar char="v"/>
            </a:pPr>
            <a:r>
              <a:rPr lang="en-US" sz="1600" dirty="0">
                <a:latin typeface="Arial" pitchFamily="34" charset="0"/>
                <a:cs typeface="Arial" pitchFamily="34" charset="0"/>
              </a:rPr>
              <a:t>Delineated by two rivers; the Aspropotamos River at the west and the Vozvozis River at the east</a:t>
            </a:r>
          </a:p>
          <a:p>
            <a:pPr marL="342900" indent="-342900">
              <a:spcAft>
                <a:spcPts val="1200"/>
              </a:spcAft>
              <a:buFont typeface="Wingdings" panose="05000000000000000000" pitchFamily="2" charset="2"/>
              <a:buChar char="v"/>
            </a:pPr>
            <a:r>
              <a:rPr lang="en-US" sz="1600" dirty="0">
                <a:latin typeface="Arial" pitchFamily="34" charset="0"/>
                <a:cs typeface="Arial" pitchFamily="34" charset="0"/>
              </a:rPr>
              <a:t>The surface water reservoirs are also composed of several coastal lagoonal complexes and two lakes, Vistonida and Ismarida Lakes</a:t>
            </a:r>
          </a:p>
          <a:p>
            <a:pPr marL="342900" indent="-342900">
              <a:spcAft>
                <a:spcPts val="1200"/>
              </a:spcAft>
              <a:buFont typeface="Wingdings" panose="05000000000000000000" pitchFamily="2" charset="2"/>
              <a:buChar char="v"/>
            </a:pPr>
            <a:r>
              <a:rPr lang="en-US" sz="1600" dirty="0">
                <a:latin typeface="Arial" pitchFamily="34" charset="0"/>
                <a:cs typeface="Arial" pitchFamily="34" charset="0"/>
              </a:rPr>
              <a:t>Two main aquifers; an upper semi-confined aquifer and a lower confined aquifer</a:t>
            </a:r>
          </a:p>
          <a:p>
            <a:pPr marL="342900" indent="-342900">
              <a:spcAft>
                <a:spcPts val="1200"/>
              </a:spcAft>
              <a:buFont typeface="Wingdings" panose="05000000000000000000" pitchFamily="2" charset="2"/>
              <a:buChar char="v"/>
            </a:pPr>
            <a:endParaRPr lang="en-US" sz="1600" dirty="0">
              <a:latin typeface="Arial" pitchFamily="34" charset="0"/>
              <a:cs typeface="Arial" pitchFamily="34" charset="0"/>
            </a:endParaRPr>
          </a:p>
          <a:p>
            <a:pPr marL="342900" indent="-342900">
              <a:spcAft>
                <a:spcPts val="1200"/>
              </a:spcAft>
              <a:buFont typeface="Wingdings" panose="05000000000000000000" pitchFamily="2" charset="2"/>
              <a:buChar char="v"/>
            </a:pPr>
            <a:endParaRPr lang="en-US" dirty="0">
              <a:latin typeface="Arial" pitchFamily="34" charset="0"/>
              <a:cs typeface="Arial" pitchFamily="34" charset="0"/>
            </a:endParaRPr>
          </a:p>
        </p:txBody>
      </p:sp>
      <p:pic>
        <p:nvPicPr>
          <p:cNvPr id="6" name="Picture 5">
            <a:extLst>
              <a:ext uri="{FF2B5EF4-FFF2-40B4-BE49-F238E27FC236}">
                <a16:creationId xmlns:a16="http://schemas.microsoft.com/office/drawing/2014/main" id="{87D899F7-64E4-11A8-7F22-2200D5B6D354}"/>
              </a:ext>
            </a:extLst>
          </p:cNvPr>
          <p:cNvPicPr>
            <a:picLocks noChangeAspect="1"/>
          </p:cNvPicPr>
          <p:nvPr/>
        </p:nvPicPr>
        <p:blipFill>
          <a:blip r:embed="rId3" cstate="print">
            <a:extLst>
              <a:ext uri="{28A0092B-C50C-407E-A947-70E740481C1C}">
                <a14:useLocalDpi xmlns:a14="http://schemas.microsoft.com/office/drawing/2010/main" val="0"/>
              </a:ext>
            </a:extLst>
          </a:blip>
          <a:srcRect t="465" b="465"/>
          <a:stretch/>
        </p:blipFill>
        <p:spPr>
          <a:xfrm>
            <a:off x="5458120" y="1791062"/>
            <a:ext cx="5706143" cy="4283123"/>
          </a:xfrm>
          <a:prstGeom prst="rect">
            <a:avLst/>
          </a:prstGeom>
        </p:spPr>
      </p:pic>
    </p:spTree>
    <p:extLst>
      <p:ext uri="{BB962C8B-B14F-4D97-AF65-F5344CB8AC3E}">
        <p14:creationId xmlns:p14="http://schemas.microsoft.com/office/powerpoint/2010/main" val="3124403208"/>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ÎÏÎ¿ÏÎ­Î»ÎµÏÎ¼Î± ÎµÎ¹ÎºÏÎ½Î±Ï Î³Î¹Î± greek fla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5" name="7 - TextBox">
            <a:extLst>
              <a:ext uri="{FF2B5EF4-FFF2-40B4-BE49-F238E27FC236}">
                <a16:creationId xmlns:a16="http://schemas.microsoft.com/office/drawing/2014/main" id="{08BFF84E-F293-3298-CC00-1F128B6D7674}"/>
              </a:ext>
            </a:extLst>
          </p:cNvPr>
          <p:cNvSpPr txBox="1"/>
          <p:nvPr/>
        </p:nvSpPr>
        <p:spPr>
          <a:xfrm>
            <a:off x="1245140" y="1267842"/>
            <a:ext cx="9202366" cy="523220"/>
          </a:xfrm>
          <a:prstGeom prst="rect">
            <a:avLst/>
          </a:prstGeom>
          <a:solidFill>
            <a:srgbClr val="DEF5FA">
              <a:alpha val="61961"/>
            </a:srgbClr>
          </a:solidFill>
        </p:spPr>
        <p:txBody>
          <a:bodyPr wrap="square" rtlCol="0">
            <a:spAutoFit/>
          </a:bodyPr>
          <a:lstStyle/>
          <a:p>
            <a:r>
              <a:rPr lang="en-US" sz="2800" b="1" dirty="0">
                <a:solidFill>
                  <a:srgbClr val="002060"/>
                </a:solidFill>
                <a:latin typeface="Arial" pitchFamily="34" charset="0"/>
                <a:cs typeface="Arial" pitchFamily="34" charset="0"/>
              </a:rPr>
              <a:t>Methodology</a:t>
            </a:r>
            <a:endParaRPr lang="el-GR" sz="2800" b="1" dirty="0">
              <a:solidFill>
                <a:srgbClr val="002060"/>
              </a:solidFill>
              <a:latin typeface="Arial" pitchFamily="34" charset="0"/>
              <a:cs typeface="Arial" pitchFamily="34" charset="0"/>
            </a:endParaRPr>
          </a:p>
        </p:txBody>
      </p:sp>
      <p:sp>
        <p:nvSpPr>
          <p:cNvPr id="5" name="Ορθογώνιο 10">
            <a:extLst>
              <a:ext uri="{FF2B5EF4-FFF2-40B4-BE49-F238E27FC236}">
                <a16:creationId xmlns:a16="http://schemas.microsoft.com/office/drawing/2014/main" id="{B2DF4820-22EC-811C-0AC0-BA10C82FB5BB}"/>
              </a:ext>
            </a:extLst>
          </p:cNvPr>
          <p:cNvSpPr/>
          <p:nvPr/>
        </p:nvSpPr>
        <p:spPr>
          <a:xfrm>
            <a:off x="1084082" y="1791062"/>
            <a:ext cx="3280529" cy="4154984"/>
          </a:xfrm>
          <a:prstGeom prst="rect">
            <a:avLst/>
          </a:prstGeom>
        </p:spPr>
        <p:txBody>
          <a:bodyPr wrap="square">
            <a:spAutoFit/>
          </a:bodyPr>
          <a:lstStyle/>
          <a:p>
            <a:pPr marL="342900" indent="-342900">
              <a:spcAft>
                <a:spcPts val="1200"/>
              </a:spcAft>
              <a:buFont typeface="Wingdings" panose="05000000000000000000" pitchFamily="2" charset="2"/>
              <a:buChar char="v"/>
            </a:pPr>
            <a:r>
              <a:rPr lang="en-US" dirty="0">
                <a:latin typeface="Arial" pitchFamily="34" charset="0"/>
                <a:cs typeface="Arial" pitchFamily="34" charset="0"/>
              </a:rPr>
              <a:t>2 sampling campaigns (P1 &amp; P2), in June and August 2020, corresponding to the wet and dry hydrological period</a:t>
            </a:r>
          </a:p>
          <a:p>
            <a:pPr marL="342900" indent="-342900">
              <a:spcAft>
                <a:spcPts val="1200"/>
              </a:spcAft>
              <a:buFont typeface="Wingdings" panose="05000000000000000000" pitchFamily="2" charset="2"/>
              <a:buChar char="v"/>
            </a:pPr>
            <a:r>
              <a:rPr lang="en-US" dirty="0">
                <a:latin typeface="Arial" pitchFamily="34" charset="0"/>
                <a:cs typeface="Arial" pitchFamily="34" charset="0"/>
              </a:rPr>
              <a:t>96 groundwater (GW) and 25 surface water (SW) samples, collected from 70 sampling sites</a:t>
            </a:r>
          </a:p>
          <a:p>
            <a:pPr marL="342900" indent="-342900">
              <a:spcAft>
                <a:spcPts val="1200"/>
              </a:spcAft>
              <a:buFont typeface="Wingdings" panose="05000000000000000000" pitchFamily="2" charset="2"/>
              <a:buChar char="v"/>
            </a:pPr>
            <a:r>
              <a:rPr lang="en-US" dirty="0">
                <a:latin typeface="Arial" pitchFamily="34" charset="0"/>
                <a:cs typeface="Arial" pitchFamily="34" charset="0"/>
              </a:rPr>
              <a:t>P1: </a:t>
            </a:r>
            <a:r>
              <a:rPr lang="en-GB" sz="1800" dirty="0">
                <a:effectLst/>
                <a:latin typeface="Arial" panose="020B0604020202020204" pitchFamily="34" charset="0"/>
                <a:ea typeface="Calibri" panose="020F0502020204030204" pitchFamily="34" charset="0"/>
              </a:rPr>
              <a:t>46 for GW and 11 for SW</a:t>
            </a:r>
          </a:p>
          <a:p>
            <a:pPr marL="342900" indent="-342900">
              <a:spcAft>
                <a:spcPts val="1200"/>
              </a:spcAft>
              <a:buFont typeface="Wingdings" panose="05000000000000000000" pitchFamily="2" charset="2"/>
              <a:buChar char="v"/>
            </a:pPr>
            <a:r>
              <a:rPr lang="en-US" dirty="0">
                <a:latin typeface="Arial" pitchFamily="34" charset="0"/>
                <a:cs typeface="Arial" pitchFamily="34" charset="0"/>
              </a:rPr>
              <a:t>P2: </a:t>
            </a:r>
            <a:r>
              <a:rPr lang="en-GB" sz="1800" dirty="0">
                <a:effectLst/>
                <a:latin typeface="Arial" panose="020B0604020202020204" pitchFamily="34" charset="0"/>
                <a:ea typeface="Calibri" panose="020F0502020204030204" pitchFamily="34" charset="0"/>
              </a:rPr>
              <a:t>50 for GW and 12 for SW</a:t>
            </a:r>
            <a:endParaRPr lang="en-US" sz="2000" dirty="0">
              <a:latin typeface="Arial" pitchFamily="34" charset="0"/>
              <a:cs typeface="Arial" pitchFamily="34" charset="0"/>
            </a:endParaRPr>
          </a:p>
        </p:txBody>
      </p:sp>
      <p:pic>
        <p:nvPicPr>
          <p:cNvPr id="6" name="1 - Εικόνα">
            <a:extLst>
              <a:ext uri="{FF2B5EF4-FFF2-40B4-BE49-F238E27FC236}">
                <a16:creationId xmlns:a16="http://schemas.microsoft.com/office/drawing/2014/main" id="{DAE68C66-D2AD-D3FA-74F6-95D387F66A83}"/>
              </a:ext>
            </a:extLst>
          </p:cNvPr>
          <p:cNvPicPr>
            <a:picLocks noChangeAspect="1"/>
          </p:cNvPicPr>
          <p:nvPr/>
        </p:nvPicPr>
        <p:blipFill rotWithShape="1">
          <a:blip r:embed="rId3" cstate="print"/>
          <a:srcRect l="1805" t="2856" b="3046"/>
          <a:stretch/>
        </p:blipFill>
        <p:spPr bwMode="auto">
          <a:xfrm>
            <a:off x="4364611" y="1791062"/>
            <a:ext cx="6362814" cy="471207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78935099"/>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ÎÏÎ¿ÏÎ­Î»ÎµÏÎ¼Î± ÎµÎ¹ÎºÏÎ½Î±Ï Î³Î¹Î± greek fla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5" name="7 - TextBox">
            <a:extLst>
              <a:ext uri="{FF2B5EF4-FFF2-40B4-BE49-F238E27FC236}">
                <a16:creationId xmlns:a16="http://schemas.microsoft.com/office/drawing/2014/main" id="{08BFF84E-F293-3298-CC00-1F128B6D7674}"/>
              </a:ext>
            </a:extLst>
          </p:cNvPr>
          <p:cNvSpPr txBox="1"/>
          <p:nvPr/>
        </p:nvSpPr>
        <p:spPr>
          <a:xfrm>
            <a:off x="1245140" y="1267842"/>
            <a:ext cx="9202366" cy="523220"/>
          </a:xfrm>
          <a:prstGeom prst="rect">
            <a:avLst/>
          </a:prstGeom>
          <a:solidFill>
            <a:srgbClr val="DEF5FA">
              <a:alpha val="61961"/>
            </a:srgbClr>
          </a:solidFill>
        </p:spPr>
        <p:txBody>
          <a:bodyPr wrap="square" rtlCol="0">
            <a:spAutoFit/>
          </a:bodyPr>
          <a:lstStyle/>
          <a:p>
            <a:r>
              <a:rPr lang="en-US" sz="2800" b="1" dirty="0">
                <a:solidFill>
                  <a:srgbClr val="002060"/>
                </a:solidFill>
                <a:latin typeface="Arial" pitchFamily="34" charset="0"/>
                <a:cs typeface="Arial" pitchFamily="34" charset="0"/>
              </a:rPr>
              <a:t>Methodology</a:t>
            </a:r>
            <a:endParaRPr lang="el-GR" sz="2800" b="1" dirty="0">
              <a:solidFill>
                <a:srgbClr val="002060"/>
              </a:solidFill>
              <a:latin typeface="Arial" pitchFamily="34" charset="0"/>
              <a:cs typeface="Arial" pitchFamily="34" charset="0"/>
            </a:endParaRPr>
          </a:p>
        </p:txBody>
      </p:sp>
      <p:sp>
        <p:nvSpPr>
          <p:cNvPr id="5" name="Ορθογώνιο 10">
            <a:extLst>
              <a:ext uri="{FF2B5EF4-FFF2-40B4-BE49-F238E27FC236}">
                <a16:creationId xmlns:a16="http://schemas.microsoft.com/office/drawing/2014/main" id="{B2DF4820-22EC-811C-0AC0-BA10C82FB5BB}"/>
              </a:ext>
            </a:extLst>
          </p:cNvPr>
          <p:cNvSpPr/>
          <p:nvPr/>
        </p:nvSpPr>
        <p:spPr>
          <a:xfrm>
            <a:off x="1008052" y="1791062"/>
            <a:ext cx="9676542" cy="4770537"/>
          </a:xfrm>
          <a:prstGeom prst="rect">
            <a:avLst/>
          </a:prstGeom>
        </p:spPr>
        <p:txBody>
          <a:bodyPr wrap="square">
            <a:spAutoFit/>
          </a:bodyPr>
          <a:lstStyle/>
          <a:p>
            <a:pPr marL="342900" indent="-342900" algn="just">
              <a:spcAft>
                <a:spcPts val="1200"/>
              </a:spcAft>
              <a:buFont typeface="Wingdings" panose="05000000000000000000" pitchFamily="2" charset="2"/>
              <a:buChar char="v"/>
            </a:pPr>
            <a:r>
              <a:rPr lang="en-US" dirty="0">
                <a:latin typeface="Arial" pitchFamily="34" charset="0"/>
                <a:cs typeface="Arial" pitchFamily="34" charset="0"/>
              </a:rPr>
              <a:t>The groundwater wells are mainly used for irrigation purposes</a:t>
            </a:r>
          </a:p>
          <a:p>
            <a:pPr marL="342900" indent="-342900" algn="just">
              <a:spcAft>
                <a:spcPts val="1200"/>
              </a:spcAft>
              <a:buFont typeface="Wingdings" panose="05000000000000000000" pitchFamily="2" charset="2"/>
              <a:buChar char="v"/>
            </a:pPr>
            <a:r>
              <a:rPr lang="en-US" dirty="0">
                <a:latin typeface="Arial" pitchFamily="34" charset="0"/>
                <a:cs typeface="Arial" pitchFamily="34" charset="0"/>
              </a:rPr>
              <a:t>The SW samples were collected from different surface water systems, including rivers, lakes, lagoons, and seawater</a:t>
            </a:r>
          </a:p>
          <a:p>
            <a:pPr marL="342900" indent="-342900" algn="just">
              <a:spcAft>
                <a:spcPts val="1200"/>
              </a:spcAft>
              <a:buFont typeface="Wingdings" panose="05000000000000000000" pitchFamily="2" charset="2"/>
              <a:buChar char="v"/>
            </a:pPr>
            <a:r>
              <a:rPr lang="en-US" dirty="0">
                <a:latin typeface="Arial" pitchFamily="34" charset="0"/>
                <a:cs typeface="Arial" pitchFamily="34" charset="0"/>
              </a:rPr>
              <a:t>The chemical analysis for the physicochemical parameters was conducted at the SWRI Lab</a:t>
            </a:r>
          </a:p>
          <a:p>
            <a:pPr marL="342900" indent="-342900" algn="just">
              <a:spcAft>
                <a:spcPts val="1200"/>
              </a:spcAft>
              <a:buFont typeface="Wingdings" panose="05000000000000000000" pitchFamily="2" charset="2"/>
              <a:buChar char="v"/>
            </a:pPr>
            <a:r>
              <a:rPr lang="en-US" dirty="0">
                <a:latin typeface="Arial" pitchFamily="34" charset="0"/>
                <a:cs typeface="Arial" pitchFamily="34" charset="0"/>
              </a:rPr>
              <a:t>The values measured below the limit of detection (LOD) of the methods used (non-detects) were considered as “censored”. Values below LOD were replaced by a conventional value of 0.55 of LOD. </a:t>
            </a:r>
          </a:p>
          <a:p>
            <a:pPr marL="342900" indent="-342900" algn="just">
              <a:spcAft>
                <a:spcPts val="1200"/>
              </a:spcAft>
              <a:buFont typeface="Wingdings" panose="05000000000000000000" pitchFamily="2" charset="2"/>
              <a:buChar char="v"/>
            </a:pPr>
            <a:r>
              <a:rPr lang="en-US" dirty="0">
                <a:latin typeface="Arial" pitchFamily="34" charset="0"/>
                <a:cs typeface="Arial" pitchFamily="34" charset="0"/>
              </a:rPr>
              <a:t>The dataset was evaluated for its normality (normal or log-normal distribution)</a:t>
            </a:r>
          </a:p>
          <a:p>
            <a:pPr marL="342900" indent="-342900" algn="just">
              <a:spcAft>
                <a:spcPts val="1200"/>
              </a:spcAft>
              <a:buFont typeface="Wingdings" panose="05000000000000000000" pitchFamily="2" charset="2"/>
              <a:buChar char="v"/>
            </a:pPr>
            <a:r>
              <a:rPr lang="en-US" i="1" dirty="0">
                <a:latin typeface="Arial" pitchFamily="34" charset="0"/>
                <a:cs typeface="Arial" pitchFamily="34" charset="0"/>
              </a:rPr>
              <a:t>Johnson Transformation </a:t>
            </a:r>
            <a:r>
              <a:rPr lang="en-US" dirty="0">
                <a:latin typeface="Arial" pitchFamily="34" charset="0"/>
                <a:cs typeface="Arial" pitchFamily="34" charset="0"/>
              </a:rPr>
              <a:t>was applied to the data that were not normally distributed</a:t>
            </a:r>
          </a:p>
          <a:p>
            <a:pPr marL="342900" indent="-342900" algn="just">
              <a:spcAft>
                <a:spcPts val="1200"/>
              </a:spcAft>
              <a:buFont typeface="Wingdings" panose="05000000000000000000" pitchFamily="2" charset="2"/>
              <a:buChar char="v"/>
            </a:pPr>
            <a:r>
              <a:rPr lang="en-GB" dirty="0">
                <a:effectLst/>
                <a:latin typeface="Arial" panose="020B0604020202020204" pitchFamily="34" charset="0"/>
                <a:ea typeface="Arial" panose="020B0604020202020204" pitchFamily="34" charset="0"/>
              </a:rPr>
              <a:t>11 parameters were included in the matrix used to apply the MVSA in the dataset of P1 and P2, namely EC, pH, Ca</a:t>
            </a:r>
            <a:r>
              <a:rPr lang="en-GB" baseline="30000" dirty="0">
                <a:effectLst/>
                <a:latin typeface="Arial" panose="020B0604020202020204" pitchFamily="34" charset="0"/>
                <a:ea typeface="Arial" panose="020B0604020202020204" pitchFamily="34" charset="0"/>
              </a:rPr>
              <a:t>2+</a:t>
            </a:r>
            <a:r>
              <a:rPr lang="en-GB" dirty="0">
                <a:effectLst/>
                <a:latin typeface="Arial" panose="020B0604020202020204" pitchFamily="34" charset="0"/>
                <a:ea typeface="Arial" panose="020B0604020202020204" pitchFamily="34" charset="0"/>
              </a:rPr>
              <a:t>, Mg</a:t>
            </a:r>
            <a:r>
              <a:rPr lang="en-GB" baseline="30000" dirty="0">
                <a:effectLst/>
                <a:latin typeface="Arial" panose="020B0604020202020204" pitchFamily="34" charset="0"/>
                <a:ea typeface="Arial" panose="020B0604020202020204" pitchFamily="34" charset="0"/>
              </a:rPr>
              <a:t>2+</a:t>
            </a:r>
            <a:r>
              <a:rPr lang="en-GB" dirty="0">
                <a:effectLst/>
                <a:latin typeface="Arial" panose="020B0604020202020204" pitchFamily="34" charset="0"/>
                <a:ea typeface="Arial" panose="020B0604020202020204" pitchFamily="34" charset="0"/>
              </a:rPr>
              <a:t>, Na</a:t>
            </a:r>
            <a:r>
              <a:rPr lang="en-GB" baseline="30000" dirty="0">
                <a:effectLst/>
                <a:latin typeface="Arial" panose="020B0604020202020204" pitchFamily="34" charset="0"/>
                <a:ea typeface="Arial" panose="020B0604020202020204" pitchFamily="34" charset="0"/>
              </a:rPr>
              <a:t>+</a:t>
            </a:r>
            <a:r>
              <a:rPr lang="en-GB" dirty="0">
                <a:effectLst/>
                <a:latin typeface="Arial" panose="020B0604020202020204" pitchFamily="34" charset="0"/>
                <a:ea typeface="Arial" panose="020B0604020202020204" pitchFamily="34" charset="0"/>
              </a:rPr>
              <a:t>, Si, HCO</a:t>
            </a:r>
            <a:r>
              <a:rPr lang="en-GB" baseline="-25000" dirty="0">
                <a:effectLst/>
                <a:latin typeface="Arial" panose="020B0604020202020204" pitchFamily="34" charset="0"/>
                <a:ea typeface="Arial" panose="020B0604020202020204" pitchFamily="34" charset="0"/>
              </a:rPr>
              <a:t>3</a:t>
            </a:r>
            <a:r>
              <a:rPr lang="en-GB" baseline="30000" dirty="0">
                <a:effectLst/>
                <a:latin typeface="Arial" panose="020B0604020202020204" pitchFamily="34" charset="0"/>
                <a:ea typeface="Arial" panose="020B0604020202020204" pitchFamily="34" charset="0"/>
              </a:rPr>
              <a:t>-</a:t>
            </a:r>
            <a:r>
              <a:rPr lang="en-GB" dirty="0">
                <a:effectLst/>
                <a:latin typeface="Arial" panose="020B0604020202020204" pitchFamily="34" charset="0"/>
                <a:ea typeface="Arial" panose="020B0604020202020204" pitchFamily="34" charset="0"/>
              </a:rPr>
              <a:t>, NO</a:t>
            </a:r>
            <a:r>
              <a:rPr lang="en-GB" baseline="-25000" dirty="0">
                <a:effectLst/>
                <a:latin typeface="Arial" panose="020B0604020202020204" pitchFamily="34" charset="0"/>
                <a:ea typeface="Arial" panose="020B0604020202020204" pitchFamily="34" charset="0"/>
              </a:rPr>
              <a:t>3</a:t>
            </a:r>
            <a:r>
              <a:rPr lang="en-GB" baseline="30000" dirty="0">
                <a:effectLst/>
                <a:latin typeface="Arial" panose="020B0604020202020204" pitchFamily="34" charset="0"/>
                <a:ea typeface="Arial" panose="020B0604020202020204" pitchFamily="34" charset="0"/>
              </a:rPr>
              <a:t>-</a:t>
            </a:r>
            <a:r>
              <a:rPr lang="en-GB" dirty="0">
                <a:effectLst/>
                <a:latin typeface="Arial" panose="020B0604020202020204" pitchFamily="34" charset="0"/>
                <a:ea typeface="Arial" panose="020B0604020202020204" pitchFamily="34" charset="0"/>
              </a:rPr>
              <a:t>, Al, Li and Sr.</a:t>
            </a:r>
            <a:endParaRPr lang="el-GR" dirty="0">
              <a:effectLst/>
              <a:latin typeface="Arial" panose="020B0604020202020204" pitchFamily="34" charset="0"/>
              <a:ea typeface="Arial" panose="020B0604020202020204" pitchFamily="34" charset="0"/>
            </a:endParaRPr>
          </a:p>
          <a:p>
            <a:pPr marL="342900" indent="-342900" algn="just">
              <a:spcAft>
                <a:spcPts val="1200"/>
              </a:spcAft>
              <a:buFont typeface="Wingdings" panose="05000000000000000000" pitchFamily="2" charset="2"/>
              <a:buChar char="v"/>
            </a:pPr>
            <a:endParaRPr lang="en-US" dirty="0">
              <a:latin typeface="Arial" pitchFamily="34" charset="0"/>
              <a:cs typeface="Arial" pitchFamily="34" charset="0"/>
            </a:endParaRPr>
          </a:p>
        </p:txBody>
      </p:sp>
    </p:spTree>
    <p:extLst>
      <p:ext uri="{BB962C8B-B14F-4D97-AF65-F5344CB8AC3E}">
        <p14:creationId xmlns:p14="http://schemas.microsoft.com/office/powerpoint/2010/main" val="658339631"/>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ÎÏÎ¿ÏÎ­Î»ÎµÏÎ¼Î± ÎµÎ¹ÎºÏÎ½Î±Ï Î³Î¹Î± greek fla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5" name="7 - TextBox">
            <a:extLst>
              <a:ext uri="{FF2B5EF4-FFF2-40B4-BE49-F238E27FC236}">
                <a16:creationId xmlns:a16="http://schemas.microsoft.com/office/drawing/2014/main" id="{08BFF84E-F293-3298-CC00-1F128B6D7674}"/>
              </a:ext>
            </a:extLst>
          </p:cNvPr>
          <p:cNvSpPr txBox="1"/>
          <p:nvPr/>
        </p:nvSpPr>
        <p:spPr>
          <a:xfrm>
            <a:off x="1245140" y="1267842"/>
            <a:ext cx="9202366" cy="523220"/>
          </a:xfrm>
          <a:prstGeom prst="rect">
            <a:avLst/>
          </a:prstGeom>
          <a:solidFill>
            <a:srgbClr val="DEF5FA">
              <a:alpha val="61961"/>
            </a:srgbClr>
          </a:solidFill>
        </p:spPr>
        <p:txBody>
          <a:bodyPr wrap="square" rtlCol="0">
            <a:spAutoFit/>
          </a:bodyPr>
          <a:lstStyle/>
          <a:p>
            <a:r>
              <a:rPr lang="en-US" sz="2800" b="1" dirty="0">
                <a:solidFill>
                  <a:srgbClr val="002060"/>
                </a:solidFill>
                <a:latin typeface="Arial" pitchFamily="34" charset="0"/>
                <a:cs typeface="Arial" pitchFamily="34" charset="0"/>
              </a:rPr>
              <a:t>Q-mode hierarchical cluster analysis (HCA)</a:t>
            </a:r>
            <a:endParaRPr lang="el-GR" sz="2800" b="1" dirty="0">
              <a:solidFill>
                <a:srgbClr val="002060"/>
              </a:solidFill>
              <a:latin typeface="Arial" pitchFamily="34" charset="0"/>
              <a:cs typeface="Arial" pitchFamily="34" charset="0"/>
            </a:endParaRPr>
          </a:p>
        </p:txBody>
      </p:sp>
      <p:sp>
        <p:nvSpPr>
          <p:cNvPr id="5" name="Ορθογώνιο 10">
            <a:extLst>
              <a:ext uri="{FF2B5EF4-FFF2-40B4-BE49-F238E27FC236}">
                <a16:creationId xmlns:a16="http://schemas.microsoft.com/office/drawing/2014/main" id="{B2DF4820-22EC-811C-0AC0-BA10C82FB5BB}"/>
              </a:ext>
            </a:extLst>
          </p:cNvPr>
          <p:cNvSpPr/>
          <p:nvPr/>
        </p:nvSpPr>
        <p:spPr>
          <a:xfrm>
            <a:off x="770964" y="1791062"/>
            <a:ext cx="10354237" cy="584775"/>
          </a:xfrm>
          <a:prstGeom prst="rect">
            <a:avLst/>
          </a:prstGeom>
        </p:spPr>
        <p:txBody>
          <a:bodyPr wrap="square">
            <a:spAutoFit/>
          </a:bodyPr>
          <a:lstStyle/>
          <a:p>
            <a:pPr marL="342900" indent="-342900" algn="just">
              <a:spcAft>
                <a:spcPts val="1200"/>
              </a:spcAft>
              <a:buFont typeface="Wingdings" panose="05000000000000000000" pitchFamily="2" charset="2"/>
              <a:buChar char="v"/>
            </a:pPr>
            <a:r>
              <a:rPr lang="en-US" sz="1600" dirty="0">
                <a:latin typeface="Arial" pitchFamily="34" charset="0"/>
                <a:cs typeface="Arial" pitchFamily="34" charset="0"/>
              </a:rPr>
              <a:t>4 clusters were considered for both </a:t>
            </a:r>
            <a:r>
              <a:rPr lang="en-GB" sz="1600" dirty="0">
                <a:effectLst/>
                <a:latin typeface="Arial" panose="020B0604020202020204" pitchFamily="34" charset="0"/>
                <a:ea typeface="Arial" panose="020B0604020202020204" pitchFamily="34" charset="0"/>
              </a:rPr>
              <a:t>sampling campaigns, </a:t>
            </a:r>
            <a:r>
              <a:rPr lang="en-US" sz="1600" dirty="0">
                <a:effectLst/>
                <a:latin typeface="Arial" panose="020B0604020202020204" pitchFamily="34" charset="0"/>
                <a:ea typeface="Arial" panose="020B0604020202020204" pitchFamily="34" charset="0"/>
              </a:rPr>
              <a:t>classifying water samples into four (4) diverse groups and seven (7) subgroups that denote different hydrogeochemical and salinization phases</a:t>
            </a:r>
            <a:endParaRPr lang="en-US" sz="1600" dirty="0">
              <a:latin typeface="Arial" pitchFamily="34" charset="0"/>
              <a:cs typeface="Arial" pitchFamily="34" charset="0"/>
            </a:endParaRPr>
          </a:p>
        </p:txBody>
      </p:sp>
      <p:pic>
        <p:nvPicPr>
          <p:cNvPr id="7" name="image38.png">
            <a:extLst>
              <a:ext uri="{FF2B5EF4-FFF2-40B4-BE49-F238E27FC236}">
                <a16:creationId xmlns:a16="http://schemas.microsoft.com/office/drawing/2014/main" id="{AC79C0DB-742C-9DE9-278F-026631C885E4}"/>
              </a:ext>
            </a:extLst>
          </p:cNvPr>
          <p:cNvPicPr/>
          <p:nvPr/>
        </p:nvPicPr>
        <p:blipFill>
          <a:blip r:embed="rId3"/>
          <a:srcRect t="2583" b="2755"/>
          <a:stretch>
            <a:fillRect/>
          </a:stretch>
        </p:blipFill>
        <p:spPr>
          <a:xfrm>
            <a:off x="6051897" y="2722050"/>
            <a:ext cx="5561330" cy="3737610"/>
          </a:xfrm>
          <a:prstGeom prst="rect">
            <a:avLst/>
          </a:prstGeom>
          <a:ln/>
        </p:spPr>
      </p:pic>
      <p:pic>
        <p:nvPicPr>
          <p:cNvPr id="3" name="Picture 2">
            <a:extLst>
              <a:ext uri="{FF2B5EF4-FFF2-40B4-BE49-F238E27FC236}">
                <a16:creationId xmlns:a16="http://schemas.microsoft.com/office/drawing/2014/main" id="{DA1D164B-C9B5-024B-FD8F-05EDBC72A505}"/>
              </a:ext>
            </a:extLst>
          </p:cNvPr>
          <p:cNvPicPr>
            <a:picLocks noChangeAspect="1"/>
          </p:cNvPicPr>
          <p:nvPr/>
        </p:nvPicPr>
        <p:blipFill>
          <a:blip r:embed="rId4"/>
          <a:stretch>
            <a:fillRect/>
          </a:stretch>
        </p:blipFill>
        <p:spPr>
          <a:xfrm>
            <a:off x="460375" y="2722050"/>
            <a:ext cx="5517358" cy="3724979"/>
          </a:xfrm>
          <a:prstGeom prst="rect">
            <a:avLst/>
          </a:prstGeom>
        </p:spPr>
      </p:pic>
      <p:sp>
        <p:nvSpPr>
          <p:cNvPr id="10" name="Ορθογώνιο 10">
            <a:extLst>
              <a:ext uri="{FF2B5EF4-FFF2-40B4-BE49-F238E27FC236}">
                <a16:creationId xmlns:a16="http://schemas.microsoft.com/office/drawing/2014/main" id="{BE52C6EF-4738-BF64-627B-EB8E9C8776E0}"/>
              </a:ext>
            </a:extLst>
          </p:cNvPr>
          <p:cNvSpPr/>
          <p:nvPr/>
        </p:nvSpPr>
        <p:spPr>
          <a:xfrm>
            <a:off x="2811864" y="2377891"/>
            <a:ext cx="573743" cy="369332"/>
          </a:xfrm>
          <a:prstGeom prst="rect">
            <a:avLst/>
          </a:prstGeom>
        </p:spPr>
        <p:txBody>
          <a:bodyPr wrap="square">
            <a:spAutoFit/>
          </a:bodyPr>
          <a:lstStyle/>
          <a:p>
            <a:pPr algn="just">
              <a:spcAft>
                <a:spcPts val="1200"/>
              </a:spcAft>
            </a:pPr>
            <a:r>
              <a:rPr lang="en-US" b="1" dirty="0">
                <a:latin typeface="Arial" pitchFamily="34" charset="0"/>
                <a:cs typeface="Arial" pitchFamily="34" charset="0"/>
              </a:rPr>
              <a:t>P1</a:t>
            </a:r>
          </a:p>
        </p:txBody>
      </p:sp>
      <p:sp>
        <p:nvSpPr>
          <p:cNvPr id="11" name="Ορθογώνιο 10">
            <a:extLst>
              <a:ext uri="{FF2B5EF4-FFF2-40B4-BE49-F238E27FC236}">
                <a16:creationId xmlns:a16="http://schemas.microsoft.com/office/drawing/2014/main" id="{C02D84B0-F298-AB7B-C347-A67C2CECC367}"/>
              </a:ext>
            </a:extLst>
          </p:cNvPr>
          <p:cNvSpPr/>
          <p:nvPr/>
        </p:nvSpPr>
        <p:spPr>
          <a:xfrm>
            <a:off x="8680887" y="2377891"/>
            <a:ext cx="573743" cy="369332"/>
          </a:xfrm>
          <a:prstGeom prst="rect">
            <a:avLst/>
          </a:prstGeom>
        </p:spPr>
        <p:txBody>
          <a:bodyPr wrap="square">
            <a:spAutoFit/>
          </a:bodyPr>
          <a:lstStyle/>
          <a:p>
            <a:pPr algn="just">
              <a:spcAft>
                <a:spcPts val="1200"/>
              </a:spcAft>
            </a:pPr>
            <a:r>
              <a:rPr lang="en-US" b="1" dirty="0">
                <a:latin typeface="Arial" pitchFamily="34" charset="0"/>
                <a:cs typeface="Arial" pitchFamily="34" charset="0"/>
              </a:rPr>
              <a:t>P2</a:t>
            </a:r>
          </a:p>
        </p:txBody>
      </p:sp>
    </p:spTree>
    <p:extLst>
      <p:ext uri="{BB962C8B-B14F-4D97-AF65-F5344CB8AC3E}">
        <p14:creationId xmlns:p14="http://schemas.microsoft.com/office/powerpoint/2010/main" val="3864205191"/>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ÎÏÎ¿ÏÎ­Î»ÎµÏÎ¼Î± ÎµÎ¹ÎºÏÎ½Î±Ï Î³Î¹Î± greek fla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5" name="7 - TextBox">
            <a:extLst>
              <a:ext uri="{FF2B5EF4-FFF2-40B4-BE49-F238E27FC236}">
                <a16:creationId xmlns:a16="http://schemas.microsoft.com/office/drawing/2014/main" id="{08BFF84E-F293-3298-CC00-1F128B6D7674}"/>
              </a:ext>
            </a:extLst>
          </p:cNvPr>
          <p:cNvSpPr txBox="1"/>
          <p:nvPr/>
        </p:nvSpPr>
        <p:spPr>
          <a:xfrm>
            <a:off x="1245140" y="1267842"/>
            <a:ext cx="9202366" cy="523220"/>
          </a:xfrm>
          <a:prstGeom prst="rect">
            <a:avLst/>
          </a:prstGeom>
          <a:solidFill>
            <a:srgbClr val="DEF5FA">
              <a:alpha val="61961"/>
            </a:srgbClr>
          </a:solidFill>
        </p:spPr>
        <p:txBody>
          <a:bodyPr wrap="square" rtlCol="0">
            <a:spAutoFit/>
          </a:bodyPr>
          <a:lstStyle/>
          <a:p>
            <a:r>
              <a:rPr lang="en-US" sz="2800" b="1" dirty="0">
                <a:solidFill>
                  <a:srgbClr val="002060"/>
                </a:solidFill>
                <a:latin typeface="Arial" pitchFamily="34" charset="0"/>
                <a:cs typeface="Arial" pitchFamily="34" charset="0"/>
              </a:rPr>
              <a:t>R-mode factor analysis (FA)</a:t>
            </a:r>
            <a:endParaRPr lang="el-GR" sz="2800" b="1" dirty="0">
              <a:solidFill>
                <a:srgbClr val="002060"/>
              </a:solidFill>
              <a:latin typeface="Arial" pitchFamily="34" charset="0"/>
              <a:cs typeface="Arial" pitchFamily="34" charset="0"/>
            </a:endParaRPr>
          </a:p>
        </p:txBody>
      </p:sp>
      <p:sp>
        <p:nvSpPr>
          <p:cNvPr id="5" name="Ορθογώνιο 10">
            <a:extLst>
              <a:ext uri="{FF2B5EF4-FFF2-40B4-BE49-F238E27FC236}">
                <a16:creationId xmlns:a16="http://schemas.microsoft.com/office/drawing/2014/main" id="{B2DF4820-22EC-811C-0AC0-BA10C82FB5BB}"/>
              </a:ext>
            </a:extLst>
          </p:cNvPr>
          <p:cNvSpPr/>
          <p:nvPr/>
        </p:nvSpPr>
        <p:spPr>
          <a:xfrm>
            <a:off x="627530" y="1841492"/>
            <a:ext cx="10527322" cy="584775"/>
          </a:xfrm>
          <a:prstGeom prst="rect">
            <a:avLst/>
          </a:prstGeom>
        </p:spPr>
        <p:txBody>
          <a:bodyPr wrap="square">
            <a:spAutoFit/>
          </a:bodyPr>
          <a:lstStyle/>
          <a:p>
            <a:pPr marL="342900" indent="-342900" algn="just">
              <a:spcAft>
                <a:spcPts val="1200"/>
              </a:spcAft>
              <a:buFont typeface="Wingdings" panose="05000000000000000000" pitchFamily="2" charset="2"/>
              <a:buChar char="v"/>
            </a:pPr>
            <a:r>
              <a:rPr lang="en-US" sz="1600" dirty="0">
                <a:latin typeface="Arial" pitchFamily="34" charset="0"/>
                <a:cs typeface="Arial" pitchFamily="34" charset="0"/>
              </a:rPr>
              <a:t>The outcomes outlined three main factors that supplemented the HCA for P1, </a:t>
            </a:r>
            <a:r>
              <a:rPr lang="en-GB" sz="1600" dirty="0">
                <a:effectLst/>
                <a:latin typeface="Arial" panose="020B0604020202020204" pitchFamily="34" charset="0"/>
                <a:ea typeface="Arial" panose="020B0604020202020204" pitchFamily="34" charset="0"/>
              </a:rPr>
              <a:t>that explain 69% of the total variance</a:t>
            </a:r>
            <a:endParaRPr lang="en-US" sz="1600" dirty="0">
              <a:latin typeface="Arial" pitchFamily="34" charset="0"/>
              <a:cs typeface="Arial" pitchFamily="34" charset="0"/>
            </a:endParaRPr>
          </a:p>
        </p:txBody>
      </p:sp>
      <p:pic>
        <p:nvPicPr>
          <p:cNvPr id="9" name="image29.png">
            <a:extLst>
              <a:ext uri="{FF2B5EF4-FFF2-40B4-BE49-F238E27FC236}">
                <a16:creationId xmlns:a16="http://schemas.microsoft.com/office/drawing/2014/main" id="{DA2503B8-90E6-2862-594E-6F8158531DAA}"/>
              </a:ext>
            </a:extLst>
          </p:cNvPr>
          <p:cNvPicPr/>
          <p:nvPr/>
        </p:nvPicPr>
        <p:blipFill rotWithShape="1">
          <a:blip r:embed="rId3"/>
          <a:srcRect l="1775" t="3049" b="3289"/>
          <a:stretch/>
        </p:blipFill>
        <p:spPr bwMode="auto">
          <a:xfrm>
            <a:off x="74890" y="2554940"/>
            <a:ext cx="3905441" cy="2855483"/>
          </a:xfrm>
          <a:prstGeom prst="rect">
            <a:avLst/>
          </a:prstGeom>
          <a:ln>
            <a:noFill/>
          </a:ln>
          <a:extLst>
            <a:ext uri="{53640926-AAD7-44D8-BBD7-CCE9431645EC}">
              <a14:shadowObscured xmlns:a14="http://schemas.microsoft.com/office/drawing/2010/main"/>
            </a:ext>
          </a:extLst>
        </p:spPr>
      </p:pic>
      <p:pic>
        <p:nvPicPr>
          <p:cNvPr id="13" name="image29.png">
            <a:extLst>
              <a:ext uri="{FF2B5EF4-FFF2-40B4-BE49-F238E27FC236}">
                <a16:creationId xmlns:a16="http://schemas.microsoft.com/office/drawing/2014/main" id="{E590A5B7-B159-002F-CDE4-B1C1A1D30A73}"/>
              </a:ext>
            </a:extLst>
          </p:cNvPr>
          <p:cNvPicPr/>
          <p:nvPr/>
        </p:nvPicPr>
        <p:blipFill rotWithShape="1">
          <a:blip r:embed="rId4">
            <a:extLst>
              <a:ext uri="{28A0092B-C50C-407E-A947-70E740481C1C}">
                <a14:useLocalDpi xmlns:a14="http://schemas.microsoft.com/office/drawing/2010/main" val="0"/>
              </a:ext>
            </a:extLst>
          </a:blip>
          <a:srcRect l="1970" r="55"/>
          <a:stretch/>
        </p:blipFill>
        <p:spPr bwMode="auto">
          <a:xfrm>
            <a:off x="4043082" y="2554940"/>
            <a:ext cx="4016189" cy="2885632"/>
          </a:xfrm>
          <a:prstGeom prst="rect">
            <a:avLst/>
          </a:prstGeom>
          <a:ln>
            <a:noFill/>
          </a:ln>
          <a:extLst>
            <a:ext uri="{53640926-AAD7-44D8-BBD7-CCE9431645EC}">
              <a14:shadowObscured xmlns:a14="http://schemas.microsoft.com/office/drawing/2010/main"/>
            </a:ext>
          </a:extLst>
        </p:spPr>
      </p:pic>
      <p:sp>
        <p:nvSpPr>
          <p:cNvPr id="16" name="Ορθογώνιο 10">
            <a:extLst>
              <a:ext uri="{FF2B5EF4-FFF2-40B4-BE49-F238E27FC236}">
                <a16:creationId xmlns:a16="http://schemas.microsoft.com/office/drawing/2014/main" id="{4C850925-3D1B-9BD0-C1A2-9F1073E642DF}"/>
              </a:ext>
            </a:extLst>
          </p:cNvPr>
          <p:cNvSpPr/>
          <p:nvPr/>
        </p:nvSpPr>
        <p:spPr>
          <a:xfrm>
            <a:off x="5690860" y="2171081"/>
            <a:ext cx="573743" cy="369332"/>
          </a:xfrm>
          <a:prstGeom prst="rect">
            <a:avLst/>
          </a:prstGeom>
        </p:spPr>
        <p:txBody>
          <a:bodyPr wrap="square">
            <a:spAutoFit/>
          </a:bodyPr>
          <a:lstStyle/>
          <a:p>
            <a:pPr algn="just">
              <a:spcAft>
                <a:spcPts val="1200"/>
              </a:spcAft>
            </a:pPr>
            <a:r>
              <a:rPr lang="en-US" b="1" dirty="0">
                <a:latin typeface="Arial" pitchFamily="34" charset="0"/>
                <a:cs typeface="Arial" pitchFamily="34" charset="0"/>
              </a:rPr>
              <a:t>P1</a:t>
            </a:r>
          </a:p>
        </p:txBody>
      </p:sp>
      <p:pic>
        <p:nvPicPr>
          <p:cNvPr id="19" name="image7.png">
            <a:extLst>
              <a:ext uri="{FF2B5EF4-FFF2-40B4-BE49-F238E27FC236}">
                <a16:creationId xmlns:a16="http://schemas.microsoft.com/office/drawing/2014/main" id="{F3B93F43-B1A5-68DA-2151-5FE8720F6B95}"/>
              </a:ext>
            </a:extLst>
          </p:cNvPr>
          <p:cNvPicPr/>
          <p:nvPr/>
        </p:nvPicPr>
        <p:blipFill>
          <a:blip r:embed="rId5"/>
          <a:srcRect l="2356" t="2877" b="2793"/>
          <a:stretch>
            <a:fillRect/>
          </a:stretch>
        </p:blipFill>
        <p:spPr>
          <a:xfrm>
            <a:off x="8113057" y="2558343"/>
            <a:ext cx="4016189" cy="2887200"/>
          </a:xfrm>
          <a:prstGeom prst="rect">
            <a:avLst/>
          </a:prstGeom>
          <a:ln/>
        </p:spPr>
      </p:pic>
      <p:sp>
        <p:nvSpPr>
          <p:cNvPr id="20" name="Ορθογώνιο 10">
            <a:extLst>
              <a:ext uri="{FF2B5EF4-FFF2-40B4-BE49-F238E27FC236}">
                <a16:creationId xmlns:a16="http://schemas.microsoft.com/office/drawing/2014/main" id="{E43418FF-F63C-3E0E-1643-DC33B10C7244}"/>
              </a:ext>
            </a:extLst>
          </p:cNvPr>
          <p:cNvSpPr/>
          <p:nvPr/>
        </p:nvSpPr>
        <p:spPr>
          <a:xfrm>
            <a:off x="896471" y="5354430"/>
            <a:ext cx="2133599" cy="338554"/>
          </a:xfrm>
          <a:prstGeom prst="rect">
            <a:avLst/>
          </a:prstGeom>
        </p:spPr>
        <p:txBody>
          <a:bodyPr wrap="square">
            <a:spAutoFit/>
          </a:bodyPr>
          <a:lstStyle/>
          <a:p>
            <a:pPr algn="just">
              <a:spcAft>
                <a:spcPts val="1200"/>
              </a:spcAft>
            </a:pPr>
            <a:r>
              <a:rPr lang="en-GB" sz="1600" dirty="0">
                <a:effectLst/>
                <a:latin typeface="Arial" panose="020B0604020202020204" pitchFamily="34" charset="0"/>
                <a:ea typeface="Arial" panose="020B0604020202020204" pitchFamily="34" charset="0"/>
              </a:rPr>
              <a:t>seawater intrusion </a:t>
            </a:r>
            <a:endParaRPr lang="en-US" sz="1600" b="1" dirty="0">
              <a:latin typeface="Arial" pitchFamily="34" charset="0"/>
              <a:cs typeface="Arial" pitchFamily="34" charset="0"/>
            </a:endParaRPr>
          </a:p>
        </p:txBody>
      </p:sp>
      <p:sp>
        <p:nvSpPr>
          <p:cNvPr id="21" name="Ορθογώνιο 10">
            <a:extLst>
              <a:ext uri="{FF2B5EF4-FFF2-40B4-BE49-F238E27FC236}">
                <a16:creationId xmlns:a16="http://schemas.microsoft.com/office/drawing/2014/main" id="{2687CD31-2332-71A2-7EA5-CB69DC2524B4}"/>
              </a:ext>
            </a:extLst>
          </p:cNvPr>
          <p:cNvSpPr/>
          <p:nvPr/>
        </p:nvSpPr>
        <p:spPr>
          <a:xfrm>
            <a:off x="4522694" y="5384579"/>
            <a:ext cx="3056964" cy="338554"/>
          </a:xfrm>
          <a:prstGeom prst="rect">
            <a:avLst/>
          </a:prstGeom>
        </p:spPr>
        <p:txBody>
          <a:bodyPr wrap="square">
            <a:spAutoFit/>
          </a:bodyPr>
          <a:lstStyle/>
          <a:p>
            <a:pPr algn="just">
              <a:spcAft>
                <a:spcPts val="1200"/>
              </a:spcAft>
            </a:pPr>
            <a:r>
              <a:rPr lang="en-GB" sz="1600" dirty="0">
                <a:effectLst/>
                <a:latin typeface="Arial" panose="020B0604020202020204" pitchFamily="34" charset="0"/>
                <a:ea typeface="Arial" panose="020B0604020202020204" pitchFamily="34" charset="0"/>
              </a:rPr>
              <a:t>effect of the pH and </a:t>
            </a:r>
            <a:r>
              <a:rPr lang="en-GB" sz="1600" dirty="0">
                <a:latin typeface="Arial" panose="020B0604020202020204" pitchFamily="34" charset="0"/>
                <a:ea typeface="Arial" panose="020B0604020202020204" pitchFamily="34" charset="0"/>
              </a:rPr>
              <a:t>N</a:t>
            </a:r>
            <a:r>
              <a:rPr lang="en-GB" sz="1600" dirty="0">
                <a:effectLst/>
                <a:latin typeface="Arial" panose="020B0604020202020204" pitchFamily="34" charset="0"/>
                <a:ea typeface="Arial" panose="020B0604020202020204" pitchFamily="34" charset="0"/>
              </a:rPr>
              <a:t>itrates </a:t>
            </a:r>
            <a:endParaRPr lang="en-US" sz="1600" b="1" dirty="0">
              <a:latin typeface="Arial" pitchFamily="34" charset="0"/>
              <a:cs typeface="Arial" pitchFamily="34" charset="0"/>
            </a:endParaRPr>
          </a:p>
        </p:txBody>
      </p:sp>
      <p:sp>
        <p:nvSpPr>
          <p:cNvPr id="22" name="Ορθογώνιο 10">
            <a:extLst>
              <a:ext uri="{FF2B5EF4-FFF2-40B4-BE49-F238E27FC236}">
                <a16:creationId xmlns:a16="http://schemas.microsoft.com/office/drawing/2014/main" id="{3D4F6EC1-5956-FB0A-84AE-68FC1B9FAC90}"/>
              </a:ext>
            </a:extLst>
          </p:cNvPr>
          <p:cNvSpPr/>
          <p:nvPr/>
        </p:nvSpPr>
        <p:spPr>
          <a:xfrm>
            <a:off x="8059270" y="5354430"/>
            <a:ext cx="4016189" cy="830997"/>
          </a:xfrm>
          <a:prstGeom prst="rect">
            <a:avLst/>
          </a:prstGeom>
        </p:spPr>
        <p:txBody>
          <a:bodyPr wrap="square">
            <a:spAutoFit/>
          </a:bodyPr>
          <a:lstStyle/>
          <a:p>
            <a:pPr algn="just">
              <a:spcAft>
                <a:spcPts val="1200"/>
              </a:spcAft>
            </a:pPr>
            <a:r>
              <a:rPr lang="en-GB" sz="1600" dirty="0">
                <a:effectLst/>
                <a:latin typeface="Arial" panose="020B0604020202020204" pitchFamily="34" charset="0"/>
                <a:ea typeface="Arial" panose="020B0604020202020204" pitchFamily="34" charset="0"/>
              </a:rPr>
              <a:t>weathering of surrounding geological formations and potential impact of the geothermal field</a:t>
            </a:r>
            <a:endParaRPr lang="en-US" sz="1600" b="1" dirty="0">
              <a:latin typeface="Arial" pitchFamily="34" charset="0"/>
              <a:cs typeface="Arial" pitchFamily="34" charset="0"/>
            </a:endParaRPr>
          </a:p>
        </p:txBody>
      </p:sp>
    </p:spTree>
    <p:extLst>
      <p:ext uri="{BB962C8B-B14F-4D97-AF65-F5344CB8AC3E}">
        <p14:creationId xmlns:p14="http://schemas.microsoft.com/office/powerpoint/2010/main" val="2074320365"/>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ÎÏÎ¿ÏÎ­Î»ÎµÏÎ¼Î± ÎµÎ¹ÎºÏÎ½Î±Ï Î³Î¹Î± greek fla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5" name="7 - TextBox">
            <a:extLst>
              <a:ext uri="{FF2B5EF4-FFF2-40B4-BE49-F238E27FC236}">
                <a16:creationId xmlns:a16="http://schemas.microsoft.com/office/drawing/2014/main" id="{08BFF84E-F293-3298-CC00-1F128B6D7674}"/>
              </a:ext>
            </a:extLst>
          </p:cNvPr>
          <p:cNvSpPr txBox="1"/>
          <p:nvPr/>
        </p:nvSpPr>
        <p:spPr>
          <a:xfrm>
            <a:off x="1245140" y="1267842"/>
            <a:ext cx="9202366" cy="523220"/>
          </a:xfrm>
          <a:prstGeom prst="rect">
            <a:avLst/>
          </a:prstGeom>
          <a:solidFill>
            <a:srgbClr val="DEF5FA">
              <a:alpha val="61961"/>
            </a:srgbClr>
          </a:solidFill>
        </p:spPr>
        <p:txBody>
          <a:bodyPr wrap="square" rtlCol="0">
            <a:spAutoFit/>
          </a:bodyPr>
          <a:lstStyle/>
          <a:p>
            <a:r>
              <a:rPr lang="en-US" sz="2800" b="1" dirty="0">
                <a:solidFill>
                  <a:srgbClr val="002060"/>
                </a:solidFill>
                <a:latin typeface="Arial" pitchFamily="34" charset="0"/>
                <a:cs typeface="Arial" pitchFamily="34" charset="0"/>
              </a:rPr>
              <a:t>R-mode factor analysis (FA)</a:t>
            </a:r>
            <a:endParaRPr lang="el-GR" sz="2800" b="1" dirty="0">
              <a:solidFill>
                <a:srgbClr val="002060"/>
              </a:solidFill>
              <a:latin typeface="Arial" pitchFamily="34" charset="0"/>
              <a:cs typeface="Arial" pitchFamily="34" charset="0"/>
            </a:endParaRPr>
          </a:p>
        </p:txBody>
      </p:sp>
      <p:sp>
        <p:nvSpPr>
          <p:cNvPr id="5" name="Ορθογώνιο 10">
            <a:extLst>
              <a:ext uri="{FF2B5EF4-FFF2-40B4-BE49-F238E27FC236}">
                <a16:creationId xmlns:a16="http://schemas.microsoft.com/office/drawing/2014/main" id="{B2DF4820-22EC-811C-0AC0-BA10C82FB5BB}"/>
              </a:ext>
            </a:extLst>
          </p:cNvPr>
          <p:cNvSpPr/>
          <p:nvPr/>
        </p:nvSpPr>
        <p:spPr>
          <a:xfrm>
            <a:off x="627530" y="1841492"/>
            <a:ext cx="10527322" cy="584775"/>
          </a:xfrm>
          <a:prstGeom prst="rect">
            <a:avLst/>
          </a:prstGeom>
        </p:spPr>
        <p:txBody>
          <a:bodyPr wrap="square">
            <a:spAutoFit/>
          </a:bodyPr>
          <a:lstStyle/>
          <a:p>
            <a:pPr marL="342900" indent="-342900" algn="just">
              <a:spcAft>
                <a:spcPts val="1200"/>
              </a:spcAft>
              <a:buFont typeface="Wingdings" panose="05000000000000000000" pitchFamily="2" charset="2"/>
              <a:buChar char="v"/>
            </a:pPr>
            <a:r>
              <a:rPr lang="en-US" sz="1600" dirty="0">
                <a:latin typeface="Arial" pitchFamily="34" charset="0"/>
                <a:cs typeface="Arial" pitchFamily="34" charset="0"/>
              </a:rPr>
              <a:t>The outcomes outlined two main factors that supplemented the HCA for P2, </a:t>
            </a:r>
            <a:r>
              <a:rPr lang="en-GB" sz="1600" dirty="0">
                <a:effectLst/>
                <a:latin typeface="Arial" panose="020B0604020202020204" pitchFamily="34" charset="0"/>
                <a:ea typeface="Arial" panose="020B0604020202020204" pitchFamily="34" charset="0"/>
              </a:rPr>
              <a:t>that explain 68,6% of the total variance</a:t>
            </a:r>
            <a:endParaRPr lang="en-US" sz="1600" dirty="0">
              <a:latin typeface="Arial" pitchFamily="34" charset="0"/>
              <a:cs typeface="Arial" pitchFamily="34" charset="0"/>
            </a:endParaRPr>
          </a:p>
        </p:txBody>
      </p:sp>
      <p:pic>
        <p:nvPicPr>
          <p:cNvPr id="9" name="image29.png">
            <a:extLst>
              <a:ext uri="{FF2B5EF4-FFF2-40B4-BE49-F238E27FC236}">
                <a16:creationId xmlns:a16="http://schemas.microsoft.com/office/drawing/2014/main" id="{DA2503B8-90E6-2862-594E-6F8158531DAA}"/>
              </a:ext>
            </a:extLst>
          </p:cNvPr>
          <p:cNvPicPr/>
          <p:nvPr/>
        </p:nvPicPr>
        <p:blipFill rotWithShape="1">
          <a:blip r:embed="rId3" cstate="print">
            <a:extLst>
              <a:ext uri="{28A0092B-C50C-407E-A947-70E740481C1C}">
                <a14:useLocalDpi xmlns:a14="http://schemas.microsoft.com/office/drawing/2010/main" val="0"/>
              </a:ext>
            </a:extLst>
          </a:blip>
          <a:srcRect l="278" r="278"/>
          <a:stretch/>
        </p:blipFill>
        <p:spPr bwMode="auto">
          <a:xfrm>
            <a:off x="1831976" y="2540414"/>
            <a:ext cx="3941295" cy="2870010"/>
          </a:xfrm>
          <a:prstGeom prst="rect">
            <a:avLst/>
          </a:prstGeom>
          <a:ln>
            <a:noFill/>
          </a:ln>
          <a:extLst>
            <a:ext uri="{53640926-AAD7-44D8-BBD7-CCE9431645EC}">
              <a14:shadowObscured xmlns:a14="http://schemas.microsoft.com/office/drawing/2010/main"/>
            </a:ext>
          </a:extLst>
        </p:spPr>
      </p:pic>
      <p:sp>
        <p:nvSpPr>
          <p:cNvPr id="16" name="Ορθογώνιο 10">
            <a:extLst>
              <a:ext uri="{FF2B5EF4-FFF2-40B4-BE49-F238E27FC236}">
                <a16:creationId xmlns:a16="http://schemas.microsoft.com/office/drawing/2014/main" id="{4C850925-3D1B-9BD0-C1A2-9F1073E642DF}"/>
              </a:ext>
            </a:extLst>
          </p:cNvPr>
          <p:cNvSpPr/>
          <p:nvPr/>
        </p:nvSpPr>
        <p:spPr>
          <a:xfrm>
            <a:off x="5690860" y="2171081"/>
            <a:ext cx="573743" cy="369332"/>
          </a:xfrm>
          <a:prstGeom prst="rect">
            <a:avLst/>
          </a:prstGeom>
        </p:spPr>
        <p:txBody>
          <a:bodyPr wrap="square">
            <a:spAutoFit/>
          </a:bodyPr>
          <a:lstStyle/>
          <a:p>
            <a:pPr algn="just">
              <a:spcAft>
                <a:spcPts val="1200"/>
              </a:spcAft>
            </a:pPr>
            <a:r>
              <a:rPr lang="en-US" b="1" dirty="0">
                <a:latin typeface="Arial" pitchFamily="34" charset="0"/>
                <a:cs typeface="Arial" pitchFamily="34" charset="0"/>
              </a:rPr>
              <a:t>P2</a:t>
            </a:r>
          </a:p>
        </p:txBody>
      </p:sp>
      <p:pic>
        <p:nvPicPr>
          <p:cNvPr id="19" name="image7.png">
            <a:extLst>
              <a:ext uri="{FF2B5EF4-FFF2-40B4-BE49-F238E27FC236}">
                <a16:creationId xmlns:a16="http://schemas.microsoft.com/office/drawing/2014/main" id="{F3B93F43-B1A5-68DA-2151-5FE8720F6B95}"/>
              </a:ext>
            </a:extLst>
          </p:cNvPr>
          <p:cNvPicPr/>
          <p:nvPr/>
        </p:nvPicPr>
        <p:blipFill>
          <a:blip r:embed="rId4">
            <a:extLst>
              <a:ext uri="{28A0092B-C50C-407E-A947-70E740481C1C}">
                <a14:useLocalDpi xmlns:a14="http://schemas.microsoft.com/office/drawing/2010/main" val="0"/>
              </a:ext>
            </a:extLst>
          </a:blip>
          <a:srcRect t="750" b="750"/>
          <a:stretch/>
        </p:blipFill>
        <p:spPr>
          <a:xfrm>
            <a:off x="6015318" y="2540413"/>
            <a:ext cx="4013011" cy="2870010"/>
          </a:xfrm>
          <a:prstGeom prst="rect">
            <a:avLst/>
          </a:prstGeom>
          <a:ln/>
        </p:spPr>
      </p:pic>
      <p:sp>
        <p:nvSpPr>
          <p:cNvPr id="20" name="Ορθογώνιο 10">
            <a:extLst>
              <a:ext uri="{FF2B5EF4-FFF2-40B4-BE49-F238E27FC236}">
                <a16:creationId xmlns:a16="http://schemas.microsoft.com/office/drawing/2014/main" id="{E43418FF-F63C-3E0E-1643-DC33B10C7244}"/>
              </a:ext>
            </a:extLst>
          </p:cNvPr>
          <p:cNvSpPr/>
          <p:nvPr/>
        </p:nvSpPr>
        <p:spPr>
          <a:xfrm>
            <a:off x="2644591" y="5365936"/>
            <a:ext cx="2133599" cy="338554"/>
          </a:xfrm>
          <a:prstGeom prst="rect">
            <a:avLst/>
          </a:prstGeom>
        </p:spPr>
        <p:txBody>
          <a:bodyPr wrap="square">
            <a:spAutoFit/>
          </a:bodyPr>
          <a:lstStyle/>
          <a:p>
            <a:pPr algn="just">
              <a:spcAft>
                <a:spcPts val="1200"/>
              </a:spcAft>
            </a:pPr>
            <a:r>
              <a:rPr lang="en-GB" sz="1600" dirty="0">
                <a:effectLst/>
                <a:latin typeface="Arial" panose="020B0604020202020204" pitchFamily="34" charset="0"/>
                <a:ea typeface="Arial" panose="020B0604020202020204" pitchFamily="34" charset="0"/>
              </a:rPr>
              <a:t>seawater intrusion </a:t>
            </a:r>
            <a:endParaRPr lang="en-US" sz="1600" b="1" dirty="0">
              <a:latin typeface="Arial" pitchFamily="34" charset="0"/>
              <a:cs typeface="Arial" pitchFamily="34" charset="0"/>
            </a:endParaRPr>
          </a:p>
        </p:txBody>
      </p:sp>
      <p:sp>
        <p:nvSpPr>
          <p:cNvPr id="22" name="Ορθογώνιο 10">
            <a:extLst>
              <a:ext uri="{FF2B5EF4-FFF2-40B4-BE49-F238E27FC236}">
                <a16:creationId xmlns:a16="http://schemas.microsoft.com/office/drawing/2014/main" id="{3D4F6EC1-5956-FB0A-84AE-68FC1B9FAC90}"/>
              </a:ext>
            </a:extLst>
          </p:cNvPr>
          <p:cNvSpPr/>
          <p:nvPr/>
        </p:nvSpPr>
        <p:spPr>
          <a:xfrm>
            <a:off x="6325911" y="5356971"/>
            <a:ext cx="3347008" cy="369332"/>
          </a:xfrm>
          <a:prstGeom prst="rect">
            <a:avLst/>
          </a:prstGeom>
        </p:spPr>
        <p:txBody>
          <a:bodyPr wrap="square">
            <a:spAutoFit/>
          </a:bodyPr>
          <a:lstStyle/>
          <a:p>
            <a:pPr algn="just">
              <a:spcAft>
                <a:spcPts val="1200"/>
              </a:spcAft>
            </a:pPr>
            <a:r>
              <a:rPr lang="en-GB" sz="1800" dirty="0">
                <a:effectLst/>
                <a:latin typeface="Arial" panose="020B0604020202020204" pitchFamily="34" charset="0"/>
                <a:ea typeface="Arial" panose="020B0604020202020204" pitchFamily="34" charset="0"/>
              </a:rPr>
              <a:t>process of nitrogen enrichment </a:t>
            </a:r>
            <a:endParaRPr lang="en-US" sz="1600" b="1" dirty="0">
              <a:latin typeface="Arial" pitchFamily="34" charset="0"/>
              <a:cs typeface="Arial" pitchFamily="34" charset="0"/>
            </a:endParaRPr>
          </a:p>
        </p:txBody>
      </p:sp>
    </p:spTree>
    <p:extLst>
      <p:ext uri="{BB962C8B-B14F-4D97-AF65-F5344CB8AC3E}">
        <p14:creationId xmlns:p14="http://schemas.microsoft.com/office/powerpoint/2010/main" val="586288094"/>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ÎÏÎ¿ÏÎ­Î»ÎµÏÎ¼Î± ÎµÎ¹ÎºÏÎ½Î±Ï Î³Î¹Î± greek fla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5" name="7 - TextBox">
            <a:extLst>
              <a:ext uri="{FF2B5EF4-FFF2-40B4-BE49-F238E27FC236}">
                <a16:creationId xmlns:a16="http://schemas.microsoft.com/office/drawing/2014/main" id="{08BFF84E-F293-3298-CC00-1F128B6D7674}"/>
              </a:ext>
            </a:extLst>
          </p:cNvPr>
          <p:cNvSpPr txBox="1"/>
          <p:nvPr/>
        </p:nvSpPr>
        <p:spPr>
          <a:xfrm>
            <a:off x="1245140" y="1267842"/>
            <a:ext cx="9202366" cy="523220"/>
          </a:xfrm>
          <a:prstGeom prst="rect">
            <a:avLst/>
          </a:prstGeom>
          <a:solidFill>
            <a:srgbClr val="DEF5FA">
              <a:alpha val="61961"/>
            </a:srgbClr>
          </a:solidFill>
        </p:spPr>
        <p:txBody>
          <a:bodyPr wrap="square" rtlCol="0">
            <a:spAutoFit/>
          </a:bodyPr>
          <a:lstStyle/>
          <a:p>
            <a:r>
              <a:rPr lang="en-US" sz="2800" b="1" dirty="0">
                <a:solidFill>
                  <a:srgbClr val="002060"/>
                </a:solidFill>
                <a:latin typeface="Arial" pitchFamily="34" charset="0"/>
                <a:cs typeface="Arial" pitchFamily="34" charset="0"/>
              </a:rPr>
              <a:t>Saturation Indices</a:t>
            </a:r>
            <a:endParaRPr lang="el-GR" sz="2800" b="1" dirty="0">
              <a:solidFill>
                <a:srgbClr val="002060"/>
              </a:solidFill>
              <a:latin typeface="Arial" pitchFamily="34" charset="0"/>
              <a:cs typeface="Arial" pitchFamily="34" charset="0"/>
            </a:endParaRPr>
          </a:p>
        </p:txBody>
      </p:sp>
      <p:sp>
        <p:nvSpPr>
          <p:cNvPr id="5" name="Ορθογώνιο 10">
            <a:extLst>
              <a:ext uri="{FF2B5EF4-FFF2-40B4-BE49-F238E27FC236}">
                <a16:creationId xmlns:a16="http://schemas.microsoft.com/office/drawing/2014/main" id="{B2DF4820-22EC-811C-0AC0-BA10C82FB5BB}"/>
              </a:ext>
            </a:extLst>
          </p:cNvPr>
          <p:cNvSpPr/>
          <p:nvPr/>
        </p:nvSpPr>
        <p:spPr>
          <a:xfrm>
            <a:off x="662036" y="1791062"/>
            <a:ext cx="10527322" cy="584775"/>
          </a:xfrm>
          <a:prstGeom prst="rect">
            <a:avLst/>
          </a:prstGeom>
        </p:spPr>
        <p:txBody>
          <a:bodyPr wrap="square">
            <a:spAutoFit/>
          </a:bodyPr>
          <a:lstStyle/>
          <a:p>
            <a:pPr marL="342900" indent="-342900" algn="just">
              <a:spcAft>
                <a:spcPts val="1200"/>
              </a:spcAft>
              <a:buFont typeface="Wingdings" panose="05000000000000000000" pitchFamily="2" charset="2"/>
              <a:buChar char="v"/>
            </a:pPr>
            <a:r>
              <a:rPr lang="en-GB" sz="1600" dirty="0">
                <a:latin typeface="Arial" panose="020B0604020202020204" pitchFamily="34" charset="0"/>
                <a:ea typeface="Arial" panose="020B0604020202020204" pitchFamily="34" charset="0"/>
              </a:rPr>
              <a:t>Ten</a:t>
            </a:r>
            <a:r>
              <a:rPr lang="en-GB" sz="1600" dirty="0">
                <a:effectLst/>
                <a:latin typeface="Arial" panose="020B0604020202020204" pitchFamily="34" charset="0"/>
                <a:ea typeface="Arial" panose="020B0604020202020204" pitchFamily="34" charset="0"/>
              </a:rPr>
              <a:t> minerals: calcite, dolomite, gypsum, halite, celestite, </a:t>
            </a:r>
            <a:r>
              <a:rPr lang="en-GB" sz="1600" dirty="0" err="1">
                <a:effectLst/>
                <a:latin typeface="Arial" panose="020B0604020202020204" pitchFamily="34" charset="0"/>
                <a:ea typeface="Arial" panose="020B0604020202020204" pitchFamily="34" charset="0"/>
              </a:rPr>
              <a:t>strontianite</a:t>
            </a:r>
            <a:r>
              <a:rPr lang="en-GB" sz="1600" dirty="0">
                <a:effectLst/>
                <a:latin typeface="Arial" panose="020B0604020202020204" pitchFamily="34" charset="0"/>
                <a:ea typeface="Arial" panose="020B0604020202020204" pitchFamily="34" charset="0"/>
              </a:rPr>
              <a:t>, plagioclase</a:t>
            </a:r>
            <a:r>
              <a:rPr lang="en-US" sz="1600" dirty="0">
                <a:effectLst/>
                <a:latin typeface="Arial" panose="020B0604020202020204" pitchFamily="34" charset="0"/>
                <a:ea typeface="Arial" panose="020B0604020202020204" pitchFamily="34" charset="0"/>
              </a:rPr>
              <a:t> (albite)</a:t>
            </a:r>
            <a:r>
              <a:rPr lang="en-GB" sz="1600" dirty="0">
                <a:effectLst/>
                <a:latin typeface="Arial" panose="020B0604020202020204" pitchFamily="34" charset="0"/>
                <a:ea typeface="Arial" panose="020B0604020202020204" pitchFamily="34" charset="0"/>
              </a:rPr>
              <a:t>, K-feldspar, Ca-montmorillonite (Ca-smectite) and kaolinite. </a:t>
            </a:r>
            <a:endParaRPr lang="en-US" sz="1600" dirty="0">
              <a:latin typeface="Arial" pitchFamily="34" charset="0"/>
              <a:cs typeface="Arial" pitchFamily="34" charset="0"/>
            </a:endParaRPr>
          </a:p>
        </p:txBody>
      </p:sp>
      <p:sp>
        <p:nvSpPr>
          <p:cNvPr id="16" name="Ορθογώνιο 10">
            <a:extLst>
              <a:ext uri="{FF2B5EF4-FFF2-40B4-BE49-F238E27FC236}">
                <a16:creationId xmlns:a16="http://schemas.microsoft.com/office/drawing/2014/main" id="{4C850925-3D1B-9BD0-C1A2-9F1073E642DF}"/>
              </a:ext>
            </a:extLst>
          </p:cNvPr>
          <p:cNvSpPr/>
          <p:nvPr/>
        </p:nvSpPr>
        <p:spPr>
          <a:xfrm>
            <a:off x="5638825" y="2314282"/>
            <a:ext cx="573743" cy="369332"/>
          </a:xfrm>
          <a:prstGeom prst="rect">
            <a:avLst/>
          </a:prstGeom>
        </p:spPr>
        <p:txBody>
          <a:bodyPr wrap="square">
            <a:spAutoFit/>
          </a:bodyPr>
          <a:lstStyle/>
          <a:p>
            <a:pPr algn="just">
              <a:spcAft>
                <a:spcPts val="1200"/>
              </a:spcAft>
            </a:pPr>
            <a:r>
              <a:rPr lang="en-US" b="1" dirty="0">
                <a:latin typeface="Arial" pitchFamily="34" charset="0"/>
                <a:cs typeface="Arial" pitchFamily="34" charset="0"/>
              </a:rPr>
              <a:t>P1</a:t>
            </a:r>
          </a:p>
        </p:txBody>
      </p:sp>
      <p:pic>
        <p:nvPicPr>
          <p:cNvPr id="10" name="image47.png">
            <a:extLst>
              <a:ext uri="{FF2B5EF4-FFF2-40B4-BE49-F238E27FC236}">
                <a16:creationId xmlns:a16="http://schemas.microsoft.com/office/drawing/2014/main" id="{20BDFD4B-7CF3-9AAC-4ECC-019D083724F6}"/>
              </a:ext>
            </a:extLst>
          </p:cNvPr>
          <p:cNvPicPr/>
          <p:nvPr/>
        </p:nvPicPr>
        <p:blipFill>
          <a:blip r:embed="rId3" cstate="print">
            <a:extLst>
              <a:ext uri="{28A0092B-C50C-407E-A947-70E740481C1C}">
                <a14:useLocalDpi xmlns:a14="http://schemas.microsoft.com/office/drawing/2010/main" val="0"/>
              </a:ext>
            </a:extLst>
          </a:blip>
          <a:srcRect t="676" b="676"/>
          <a:stretch>
            <a:fillRect/>
          </a:stretch>
        </p:blipFill>
        <p:spPr bwMode="auto">
          <a:xfrm>
            <a:off x="5961062" y="2721593"/>
            <a:ext cx="3921550" cy="3049745"/>
          </a:xfrm>
          <a:prstGeom prst="rect">
            <a:avLst/>
          </a:prstGeom>
          <a:ln>
            <a:noFill/>
          </a:ln>
          <a:extLst>
            <a:ext uri="{53640926-AAD7-44D8-BBD7-CCE9431645EC}">
              <a14:shadowObscured xmlns:a14="http://schemas.microsoft.com/office/drawing/2010/main"/>
            </a:ext>
          </a:extLst>
        </p:spPr>
      </p:pic>
      <p:pic>
        <p:nvPicPr>
          <p:cNvPr id="11" name="image44.png">
            <a:extLst>
              <a:ext uri="{FF2B5EF4-FFF2-40B4-BE49-F238E27FC236}">
                <a16:creationId xmlns:a16="http://schemas.microsoft.com/office/drawing/2014/main" id="{1D3BAAF0-60B1-4E01-0DA3-98DD05C09B41}"/>
              </a:ext>
            </a:extLst>
          </p:cNvPr>
          <p:cNvPicPr/>
          <p:nvPr/>
        </p:nvPicPr>
        <p:blipFill>
          <a:blip r:embed="rId4" cstate="print">
            <a:extLst>
              <a:ext uri="{28A0092B-C50C-407E-A947-70E740481C1C}">
                <a14:useLocalDpi xmlns:a14="http://schemas.microsoft.com/office/drawing/2010/main" val="0"/>
              </a:ext>
            </a:extLst>
          </a:blip>
          <a:srcRect t="1256" b="1256"/>
          <a:stretch>
            <a:fillRect/>
          </a:stretch>
        </p:blipFill>
        <p:spPr bwMode="auto">
          <a:xfrm>
            <a:off x="1783679" y="2684781"/>
            <a:ext cx="3921551" cy="3060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74393964"/>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υγκέντρωση">
  <a:themeElements>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Συγκέντρωση">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Συγκέντρωση">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7664</TotalTime>
  <Words>1057</Words>
  <Application>Microsoft Office PowerPoint</Application>
  <PresentationFormat>Widescreen</PresentationFormat>
  <Paragraphs>88</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Verdana</vt:lpstr>
      <vt:lpstr>Lucida Sans Unicode</vt:lpstr>
      <vt:lpstr>Wingdings</vt:lpstr>
      <vt:lpstr>Wingdings 2</vt:lpstr>
      <vt:lpstr>Wingdings 3</vt:lpstr>
      <vt:lpstr>Arial</vt:lpstr>
      <vt:lpstr>Calibri</vt:lpstr>
      <vt:lpstr>Συγκέντρωση</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Steering Committee Meeting</dc:title>
  <dc:creator>PRIMA-IS</dc:creator>
  <cp:lastModifiedBy>Katerina-Myriam Sachsamanoglou</cp:lastModifiedBy>
  <cp:revision>828</cp:revision>
  <dcterms:created xsi:type="dcterms:W3CDTF">2018-10-03T09:34:29Z</dcterms:created>
  <dcterms:modified xsi:type="dcterms:W3CDTF">2022-05-22T23:25:52Z</dcterms:modified>
</cp:coreProperties>
</file>