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24F17-688F-41FA-B655-2D17AF7B951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4EBCCD8-6014-4C01-A483-9D99ADEA9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1705882-D1CA-46A2-9B3A-E6BCEA241EA9}"/>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207D789C-37FB-44FF-B6F6-13C6D038856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6851F4-B4F1-473B-B226-99598FFCBBF0}"/>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06366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BAEAE5-AFEB-47EC-962D-DD585B781C8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EC9226C-EAE6-4966-A162-F5603E3FBD1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3AA7AD-12C0-4C82-BDA2-F69EE3C5C826}"/>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A55F5DA8-BE24-4B90-A7C6-3B5F4757CA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8BCD08-3C4E-461E-AF90-067485CAF7F3}"/>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281610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B7776E3-6471-4859-98E8-6A76B34906E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1C2F697-5D7F-4F0A-AB24-F14D0C20A6B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246120-A049-4F58-BB45-88768B7343CC}"/>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055740D3-88CB-4A99-98E3-1A558E9D38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8FD3D4-DA77-41F0-9A3E-075E87691941}"/>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07918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F94E9-36FA-463F-9C8C-61A94BD45A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FCC0B6A-7131-4F03-ACD2-5AA508F4868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13DD81-1A6E-4F0D-BD96-6436DA705A6C}"/>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989904B8-D1A9-438E-ACB3-692F046703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E8B506-B8F5-41D7-9995-07B858793B85}"/>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37221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D52289-8351-451D-AD32-D86E7C1C90A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E2603DB-D2F6-4D46-95C9-00EA7806F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3E6F54F-6A5F-470A-9DC7-B25CD6DECBC9}"/>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A3211E40-84D7-4DCE-A9E8-0E0B760359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1D1B26-BFC6-4A77-B9B1-7C737FA96889}"/>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35023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1D002-7904-49A8-887D-A8C98EEF0A2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3F4705E-BE66-4904-8030-877CA3C1E33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0E8AC2E-66A0-4FA1-897D-1EF3D6A6991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C0E7BC6-0BE8-4ADE-964E-27DABF5C8ED1}"/>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6" name="Нижний колонтитул 5">
            <a:extLst>
              <a:ext uri="{FF2B5EF4-FFF2-40B4-BE49-F238E27FC236}">
                <a16:creationId xmlns:a16="http://schemas.microsoft.com/office/drawing/2014/main" id="{34D8566B-C6D7-4790-8928-EFB5350670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18A15F-4F52-4C2B-B192-07BBD91C2714}"/>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338270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BD70A9-896C-4B25-BF44-30378B9ADE8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3F748ED-32A6-4329-B7E0-E5FF6D517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2C39BFD-662C-4AE7-99AA-1B91732BF04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2E8F959-A62F-435C-B29A-059264577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95FBAAD-6BD2-4BC1-8F48-5706F42FF3F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34A09EB-9CDB-4AF5-B85F-EF4C6D731E2A}"/>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8" name="Нижний колонтитул 7">
            <a:extLst>
              <a:ext uri="{FF2B5EF4-FFF2-40B4-BE49-F238E27FC236}">
                <a16:creationId xmlns:a16="http://schemas.microsoft.com/office/drawing/2014/main" id="{DE77D9D8-1962-4535-9C65-5BD01B2E62C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E228AA7-9DE2-4F92-8C9F-1E6574B7F997}"/>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423576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964B56-EF43-425D-9C2E-37DD825F052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FB11FC1-EE24-4503-90D8-5ED97D2DF1EA}"/>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4" name="Нижний колонтитул 3">
            <a:extLst>
              <a:ext uri="{FF2B5EF4-FFF2-40B4-BE49-F238E27FC236}">
                <a16:creationId xmlns:a16="http://schemas.microsoft.com/office/drawing/2014/main" id="{B73BE83C-6B47-45BC-8930-FF6F89C92BF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E01F1CA-A243-4675-9B19-0645A539FA14}"/>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3184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35AF366-7CEF-49B9-90A4-532EC59994EA}"/>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3" name="Нижний колонтитул 2">
            <a:extLst>
              <a:ext uri="{FF2B5EF4-FFF2-40B4-BE49-F238E27FC236}">
                <a16:creationId xmlns:a16="http://schemas.microsoft.com/office/drawing/2014/main" id="{815F506C-79DB-47C2-8768-C9AFDE8A739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D40743-0EC0-4628-AD8F-C8C76FF80BFE}"/>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3671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51E84A-1EC1-47B9-A8A4-00A1547F0F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3EBD391-4973-4882-8D07-F8C7EDE94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68C3ACC-0649-499A-832D-FDA8DE8EA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DE7748A-D3FC-434B-A7F5-451C0306C614}"/>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6" name="Нижний колонтитул 5">
            <a:extLst>
              <a:ext uri="{FF2B5EF4-FFF2-40B4-BE49-F238E27FC236}">
                <a16:creationId xmlns:a16="http://schemas.microsoft.com/office/drawing/2014/main" id="{7F87EC38-C63C-4DFD-9F5C-04D6541B0FD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C1B9731-5487-49E3-91BF-6597E78CEE5C}"/>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75714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124171-8C64-4FC0-ACB2-F0052168B5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938C44C-A214-42A5-9E6A-AD96AC678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833C132-36B6-49AA-B4BB-583A8AED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C302331-1731-45F5-9342-EAE8D87C277B}"/>
              </a:ext>
            </a:extLst>
          </p:cNvPr>
          <p:cNvSpPr>
            <a:spLocks noGrp="1"/>
          </p:cNvSpPr>
          <p:nvPr>
            <p:ph type="dt" sz="half" idx="10"/>
          </p:nvPr>
        </p:nvSpPr>
        <p:spPr/>
        <p:txBody>
          <a:bodyPr/>
          <a:lstStyle/>
          <a:p>
            <a:fld id="{3C58DF3E-9222-4F34-B033-DB4744CCAD11}" type="datetimeFigureOut">
              <a:rPr lang="ru-RU" smtClean="0"/>
              <a:t>пн 23.05.22</a:t>
            </a:fld>
            <a:endParaRPr lang="ru-RU"/>
          </a:p>
        </p:txBody>
      </p:sp>
      <p:sp>
        <p:nvSpPr>
          <p:cNvPr id="6" name="Нижний колонтитул 5">
            <a:extLst>
              <a:ext uri="{FF2B5EF4-FFF2-40B4-BE49-F238E27FC236}">
                <a16:creationId xmlns:a16="http://schemas.microsoft.com/office/drawing/2014/main" id="{0DF94D11-A593-417F-AAB3-B46EF3505D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B552A52-D152-4264-B971-DFA72451865B}"/>
              </a:ext>
            </a:extLst>
          </p:cNvPr>
          <p:cNvSpPr>
            <a:spLocks noGrp="1"/>
          </p:cNvSpPr>
          <p:nvPr>
            <p:ph type="sldNum" sz="quarter" idx="12"/>
          </p:nvPr>
        </p:nvSpPr>
        <p:spPr/>
        <p:txBody>
          <a:bodyPr/>
          <a:lstStyle/>
          <a:p>
            <a:fld id="{C7330275-4FD7-4B49-9DC0-4FA42EC26248}" type="slidenum">
              <a:rPr lang="ru-RU" smtClean="0"/>
              <a:t>‹#›</a:t>
            </a:fld>
            <a:endParaRPr lang="ru-RU"/>
          </a:p>
        </p:txBody>
      </p:sp>
    </p:spTree>
    <p:extLst>
      <p:ext uri="{BB962C8B-B14F-4D97-AF65-F5344CB8AC3E}">
        <p14:creationId xmlns:p14="http://schemas.microsoft.com/office/powerpoint/2010/main" val="14818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A8132-D4B9-4ED7-B2D8-1B787A43A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EDFFA1D-DDB0-4CFA-9D54-6C2F94F2B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C8BC7A1-9E82-41C3-BDC0-EED85697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8DF3E-9222-4F34-B033-DB4744CCAD11}" type="datetimeFigureOut">
              <a:rPr lang="ru-RU" smtClean="0"/>
              <a:t>пн 23.05.22</a:t>
            </a:fld>
            <a:endParaRPr lang="ru-RU"/>
          </a:p>
        </p:txBody>
      </p:sp>
      <p:sp>
        <p:nvSpPr>
          <p:cNvPr id="5" name="Нижний колонтитул 4">
            <a:extLst>
              <a:ext uri="{FF2B5EF4-FFF2-40B4-BE49-F238E27FC236}">
                <a16:creationId xmlns:a16="http://schemas.microsoft.com/office/drawing/2014/main" id="{FC8E8459-4656-44E1-9757-5526DA348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2CA4C2C-1932-46C9-805E-A4BD4059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0275-4FD7-4B49-9DC0-4FA42EC26248}" type="slidenum">
              <a:rPr lang="ru-RU" smtClean="0"/>
              <a:t>‹#›</a:t>
            </a:fld>
            <a:endParaRPr lang="ru-RU"/>
          </a:p>
        </p:txBody>
      </p:sp>
    </p:spTree>
    <p:extLst>
      <p:ext uri="{BB962C8B-B14F-4D97-AF65-F5344CB8AC3E}">
        <p14:creationId xmlns:p14="http://schemas.microsoft.com/office/powerpoint/2010/main" val="296317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422E91-6B9A-4517-88C1-E44DAD56747E}"/>
              </a:ext>
            </a:extLst>
          </p:cNvPr>
          <p:cNvSpPr>
            <a:spLocks noGrp="1"/>
          </p:cNvSpPr>
          <p:nvPr>
            <p:ph type="ctrTitle"/>
          </p:nvPr>
        </p:nvSpPr>
        <p:spPr>
          <a:xfrm>
            <a:off x="1524000" y="1905344"/>
            <a:ext cx="9144000" cy="1679713"/>
          </a:xfrm>
        </p:spPr>
        <p:txBody>
          <a:bodyPr>
            <a:noAutofit/>
          </a:bodyPr>
          <a:lstStyle/>
          <a:p>
            <a:r>
              <a:rPr lang="en-US" sz="4000" dirty="0">
                <a:latin typeface="Times New Roman" panose="02020603050405020304" pitchFamily="18" charset="0"/>
                <a:cs typeface="Times New Roman" panose="02020603050405020304" pitchFamily="18" charset="0"/>
              </a:rPr>
              <a:t>Activity concentration of radionuclides of natural and anthropogenic-transformed soils in Rostov region</a:t>
            </a:r>
            <a:endParaRPr lang="ru-RU"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EDF1B21D-5062-4B5B-AFE6-BC9586B42AA7}"/>
              </a:ext>
            </a:extLst>
          </p:cNvPr>
          <p:cNvSpPr>
            <a:spLocks noGrp="1"/>
          </p:cNvSpPr>
          <p:nvPr>
            <p:ph type="subTitle" idx="1"/>
          </p:nvPr>
        </p:nvSpPr>
        <p:spPr>
          <a:xfrm>
            <a:off x="8680173" y="4100496"/>
            <a:ext cx="2252870" cy="1679713"/>
          </a:xfrm>
        </p:spPr>
        <p:txBody>
          <a:bodyPr>
            <a:normAutofit/>
          </a:bodyPr>
          <a:lstStyle/>
          <a:p>
            <a:r>
              <a:rPr lang="en-US" sz="1800" b="1" i="0" dirty="0">
                <a:effectLst/>
                <a:latin typeface="Times New Roman" panose="02020603050405020304" pitchFamily="18" charset="0"/>
                <a:cs typeface="Times New Roman" panose="02020603050405020304" pitchFamily="18" charset="0"/>
              </a:rPr>
              <a:t>Denis Kozyrev</a:t>
            </a:r>
            <a:endParaRPr lang="ru-RU" sz="1800" dirty="0">
              <a:latin typeface="Times New Roman" panose="02020603050405020304" pitchFamily="18" charset="0"/>
              <a:cs typeface="Times New Roman" panose="02020603050405020304" pitchFamily="18" charset="0"/>
            </a:endParaRPr>
          </a:p>
          <a:p>
            <a:r>
              <a:rPr lang="en-US" sz="1800" b="0" i="0" dirty="0">
                <a:effectLst/>
                <a:latin typeface="Times New Roman" panose="02020603050405020304" pitchFamily="18" charset="0"/>
                <a:cs typeface="Times New Roman" panose="02020603050405020304" pitchFamily="18" charset="0"/>
              </a:rPr>
              <a:t>Sergey </a:t>
            </a:r>
            <a:r>
              <a:rPr lang="en-US" sz="1800" b="0" i="0" dirty="0" err="1">
                <a:effectLst/>
                <a:latin typeface="Times New Roman" panose="02020603050405020304" pitchFamily="18" charset="0"/>
                <a:cs typeface="Times New Roman" panose="02020603050405020304" pitchFamily="18" charset="0"/>
              </a:rPr>
              <a:t>Gorbov</a:t>
            </a:r>
            <a:endParaRPr lang="ru-RU" sz="1800" dirty="0">
              <a:latin typeface="Times New Roman" panose="02020603050405020304" pitchFamily="18" charset="0"/>
              <a:cs typeface="Times New Roman" panose="02020603050405020304" pitchFamily="18" charset="0"/>
            </a:endParaRPr>
          </a:p>
          <a:p>
            <a:r>
              <a:rPr lang="en-US" sz="1800" b="0" i="0" dirty="0">
                <a:effectLst/>
                <a:latin typeface="Times New Roman" panose="02020603050405020304" pitchFamily="18" charset="0"/>
                <a:cs typeface="Times New Roman" panose="02020603050405020304" pitchFamily="18" charset="0"/>
              </a:rPr>
              <a:t>Elena </a:t>
            </a:r>
            <a:r>
              <a:rPr lang="en-US" sz="1800" b="0" i="0" dirty="0" err="1">
                <a:effectLst/>
                <a:latin typeface="Times New Roman" panose="02020603050405020304" pitchFamily="18" charset="0"/>
                <a:cs typeface="Times New Roman" panose="02020603050405020304" pitchFamily="18" charset="0"/>
              </a:rPr>
              <a:t>Buraeva</a:t>
            </a:r>
            <a:endParaRPr lang="ru-RU" sz="1800" dirty="0">
              <a:latin typeface="Times New Roman" panose="02020603050405020304" pitchFamily="18" charset="0"/>
              <a:cs typeface="Times New Roman" panose="02020603050405020304" pitchFamily="18" charset="0"/>
            </a:endParaRPr>
          </a:p>
          <a:p>
            <a:r>
              <a:rPr lang="en-US" sz="1800" b="0" i="0" dirty="0">
                <a:effectLst/>
                <a:latin typeface="Times New Roman" panose="02020603050405020304" pitchFamily="18" charset="0"/>
                <a:cs typeface="Times New Roman" panose="02020603050405020304" pitchFamily="18" charset="0"/>
              </a:rPr>
              <a:t>Nadezhda </a:t>
            </a:r>
            <a:r>
              <a:rPr lang="en-US" sz="1800" b="0" i="0" dirty="0" err="1">
                <a:effectLst/>
                <a:latin typeface="Times New Roman" panose="02020603050405020304" pitchFamily="18" charset="0"/>
                <a:cs typeface="Times New Roman" panose="02020603050405020304" pitchFamily="18" charset="0"/>
              </a:rPr>
              <a:t>Salnik</a:t>
            </a:r>
            <a:endParaRPr lang="ru-RU"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952596A-BF01-4172-9496-5A0188342830}"/>
              </a:ext>
            </a:extLst>
          </p:cNvPr>
          <p:cNvPicPr>
            <a:picLocks noChangeAspect="1"/>
          </p:cNvPicPr>
          <p:nvPr/>
        </p:nvPicPr>
        <p:blipFill rotWithShape="1">
          <a:blip r:embed="rId2"/>
          <a:srcRect l="8261" t="10029" r="63043" b="74118"/>
          <a:stretch/>
        </p:blipFill>
        <p:spPr>
          <a:xfrm>
            <a:off x="0" y="0"/>
            <a:ext cx="3498574" cy="1086679"/>
          </a:xfrm>
          <a:prstGeom prst="rect">
            <a:avLst/>
          </a:prstGeom>
        </p:spPr>
      </p:pic>
      <p:pic>
        <p:nvPicPr>
          <p:cNvPr id="6" name="Picture 3" descr="C:\Users\Марина\Desktop\наука\обои\logo_sfedu_round.png">
            <a:extLst>
              <a:ext uri="{FF2B5EF4-FFF2-40B4-BE49-F238E27FC236}">
                <a16:creationId xmlns:a16="http://schemas.microsoft.com/office/drawing/2014/main" id="{837D1F99-F75B-47F9-B60F-80914A9C6C87}"/>
              </a:ext>
            </a:extLst>
          </p:cNvPr>
          <p:cNvPicPr>
            <a:picLocks noChangeAspect="1" noChangeArrowheads="1"/>
          </p:cNvPicPr>
          <p:nvPr/>
        </p:nvPicPr>
        <p:blipFill>
          <a:blip r:embed="rId3"/>
          <a:srcRect/>
          <a:stretch>
            <a:fillRect/>
          </a:stretch>
        </p:blipFill>
        <p:spPr bwMode="auto">
          <a:xfrm>
            <a:off x="10933043" y="0"/>
            <a:ext cx="1258957" cy="1258957"/>
          </a:xfrm>
          <a:prstGeom prst="ellipse">
            <a:avLst/>
          </a:prstGeom>
          <a:ln w="19050">
            <a:solidFill>
              <a:schemeClr val="tx1"/>
            </a:solidFill>
          </a:ln>
          <a:effectLst/>
        </p:spPr>
      </p:pic>
      <p:sp>
        <p:nvSpPr>
          <p:cNvPr id="8" name="TextBox 7">
            <a:extLst>
              <a:ext uri="{FF2B5EF4-FFF2-40B4-BE49-F238E27FC236}">
                <a16:creationId xmlns:a16="http://schemas.microsoft.com/office/drawing/2014/main" id="{62F5BBA9-39BE-4E85-8C7B-E27F0F3BCDA9}"/>
              </a:ext>
            </a:extLst>
          </p:cNvPr>
          <p:cNvSpPr txBox="1"/>
          <p:nvPr/>
        </p:nvSpPr>
        <p:spPr>
          <a:xfrm>
            <a:off x="4283765" y="6295648"/>
            <a:ext cx="3624470" cy="369332"/>
          </a:xfrm>
          <a:prstGeom prst="rect">
            <a:avLst/>
          </a:prstGeom>
          <a:noFill/>
        </p:spPr>
        <p:txBody>
          <a:bodyPr wrap="square">
            <a:spAutoFit/>
          </a:bodyPr>
          <a:lstStyle/>
          <a:p>
            <a:r>
              <a:rPr lang="it-IT" b="0" i="0" dirty="0">
                <a:effectLst/>
                <a:latin typeface="Times New Roman" panose="02020603050405020304" pitchFamily="18" charset="0"/>
                <a:cs typeface="Times New Roman" panose="02020603050405020304" pitchFamily="18" charset="0"/>
              </a:rPr>
              <a:t>Vienna, Austria, 23–27 May 2022</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54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386B9-181B-4B57-94C5-DD6078477365}"/>
              </a:ext>
            </a:extLst>
          </p:cNvPr>
          <p:cNvSpPr>
            <a:spLocks noGrp="1"/>
          </p:cNvSpPr>
          <p:nvPr>
            <p:ph type="title"/>
          </p:nvPr>
        </p:nvSpPr>
        <p:spPr>
          <a:xfrm>
            <a:off x="0" y="0"/>
            <a:ext cx="3415748" cy="821635"/>
          </a:xfrm>
        </p:spPr>
        <p:txBody>
          <a:bodyPr>
            <a:normAutofit/>
          </a:bodyPr>
          <a:lstStyle/>
          <a:p>
            <a:r>
              <a:rPr lang="en-US" sz="4000" b="1" dirty="0">
                <a:latin typeface="Times New Roman" panose="02020603050405020304" pitchFamily="18" charset="0"/>
                <a:cs typeface="Times New Roman" panose="02020603050405020304" pitchFamily="18" charset="0"/>
              </a:rPr>
              <a:t>The soil is life</a:t>
            </a:r>
            <a:endParaRPr lang="ru-RU" sz="40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C5735B4-7631-434B-8277-4188560F6CAD}"/>
              </a:ext>
            </a:extLst>
          </p:cNvPr>
          <p:cNvSpPr>
            <a:spLocks noGrp="1"/>
          </p:cNvSpPr>
          <p:nvPr>
            <p:ph idx="1"/>
          </p:nvPr>
        </p:nvSpPr>
        <p:spPr>
          <a:xfrm>
            <a:off x="255105" y="1301199"/>
            <a:ext cx="5986670" cy="4696860"/>
          </a:xfrm>
        </p:spPr>
        <p:txBody>
          <a:bodyPr>
            <a:normAutofit lnSpcReduction="10000"/>
          </a:bodyPr>
          <a:lstStyle/>
          <a:p>
            <a:pPr marL="0" indent="0">
              <a:buNone/>
            </a:pPr>
            <a:r>
              <a:rPr lang="en-US" sz="2400" b="0" i="0" dirty="0">
                <a:effectLst/>
                <a:latin typeface="Times New Roman" panose="02020603050405020304" pitchFamily="18" charset="0"/>
                <a:cs typeface="Times New Roman" panose="02020603050405020304" pitchFamily="18" charset="0"/>
              </a:rPr>
              <a:t>Topsoil is a filter that can absorb all wastes of production and anthropogenic activities. During the last 35 years, following several large industrial disasters and artificial radionuclides entering ecosystems, the ways of their migration and impact on living and biosphere systems are attracting close attention. As a result, the determination of both artificial and natural radionuclides in the soil seems relevant and is part of the radiation monitoring of the soil cover in Russia and the world. The purpose of the work was to carry out ecological monitoring of park-recreational, residential areas, as well as specially protected natural areas of the South of European Russia.</a:t>
            </a:r>
            <a:endParaRPr lang="ru-RU" sz="2400" dirty="0">
              <a:latin typeface="Times New Roman" panose="02020603050405020304" pitchFamily="18" charset="0"/>
              <a:cs typeface="Times New Roman" panose="02020603050405020304" pitchFamily="18" charset="0"/>
            </a:endParaRPr>
          </a:p>
        </p:txBody>
      </p:sp>
      <p:pic>
        <p:nvPicPr>
          <p:cNvPr id="1026" name="Picture 2" descr="Публикации » Управление Россельхознадзора по Свердловской области">
            <a:extLst>
              <a:ext uri="{FF2B5EF4-FFF2-40B4-BE49-F238E27FC236}">
                <a16:creationId xmlns:a16="http://schemas.microsoft.com/office/drawing/2014/main" id="{A5FAE250-0B70-4AE1-B2F3-55A663116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052" y="1301199"/>
            <a:ext cx="5522843" cy="368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9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остовская область">
            <a:extLst>
              <a:ext uri="{FF2B5EF4-FFF2-40B4-BE49-F238E27FC236}">
                <a16:creationId xmlns:a16="http://schemas.microsoft.com/office/drawing/2014/main" id="{62FF87BA-D7D0-4620-A986-FAA5EE7595E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5" t="5559" r="956" b="5522"/>
          <a:stretch/>
        </p:blipFill>
        <p:spPr bwMode="auto">
          <a:xfrm>
            <a:off x="1200978" y="485372"/>
            <a:ext cx="9790043" cy="588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574298D-5235-4B35-9FEC-35C61D7563B9}"/>
              </a:ext>
            </a:extLst>
          </p:cNvPr>
          <p:cNvSpPr>
            <a:spLocks noGrp="1"/>
          </p:cNvSpPr>
          <p:nvPr>
            <p:ph type="title"/>
          </p:nvPr>
        </p:nvSpPr>
        <p:spPr>
          <a:xfrm>
            <a:off x="-1" y="16444"/>
            <a:ext cx="5380383" cy="964217"/>
          </a:xfrm>
        </p:spPr>
        <p:txBody>
          <a:bodyPr>
            <a:normAutofit fontScale="90000"/>
          </a:bodyPr>
          <a:lstStyle/>
          <a:p>
            <a:r>
              <a:rPr lang="en-US" b="1" dirty="0">
                <a:latin typeface="Times New Roman" panose="02020603050405020304" pitchFamily="18" charset="0"/>
                <a:cs typeface="Times New Roman" panose="02020603050405020304" pitchFamily="18" charset="0"/>
              </a:rPr>
              <a:t>Geography of research</a:t>
            </a:r>
            <a:endParaRPr lang="ru-RU" b="1"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731F1E0F-B262-4E09-9F78-0651DB769E43}"/>
              </a:ext>
            </a:extLst>
          </p:cNvPr>
          <p:cNvSpPr/>
          <p:nvPr/>
        </p:nvSpPr>
        <p:spPr>
          <a:xfrm>
            <a:off x="2080591" y="5923723"/>
            <a:ext cx="2385391" cy="348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Rostov region</a:t>
            </a:r>
          </a:p>
        </p:txBody>
      </p:sp>
    </p:spTree>
    <p:extLst>
      <p:ext uri="{BB962C8B-B14F-4D97-AF65-F5344CB8AC3E}">
        <p14:creationId xmlns:p14="http://schemas.microsoft.com/office/powerpoint/2010/main" val="95915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74298D-5235-4B35-9FEC-35C61D7563B9}"/>
              </a:ext>
            </a:extLst>
          </p:cNvPr>
          <p:cNvSpPr>
            <a:spLocks noGrp="1"/>
          </p:cNvSpPr>
          <p:nvPr>
            <p:ph type="title"/>
          </p:nvPr>
        </p:nvSpPr>
        <p:spPr>
          <a:xfrm>
            <a:off x="0" y="16444"/>
            <a:ext cx="4267199" cy="818444"/>
          </a:xfrm>
        </p:spPr>
        <p:txBody>
          <a:bodyPr>
            <a:normAutofit fontScale="90000"/>
          </a:bodyPr>
          <a:lstStyle/>
          <a:p>
            <a:r>
              <a:rPr lang="en-US" b="1" dirty="0">
                <a:latin typeface="Times New Roman" panose="02020603050405020304" pitchFamily="18" charset="0"/>
                <a:cs typeface="Times New Roman" panose="02020603050405020304" pitchFamily="18" charset="0"/>
              </a:rPr>
              <a:t>Object of research</a:t>
            </a:r>
            <a:endParaRPr lang="ru-RU" b="1" dirty="0">
              <a:latin typeface="Times New Roman" panose="02020603050405020304" pitchFamily="18" charset="0"/>
              <a:cs typeface="Times New Roman" panose="02020603050405020304" pitchFamily="18" charset="0"/>
            </a:endParaRPr>
          </a:p>
        </p:txBody>
      </p:sp>
      <p:pic>
        <p:nvPicPr>
          <p:cNvPr id="6" name="Picture 7">
            <a:extLst>
              <a:ext uri="{FF2B5EF4-FFF2-40B4-BE49-F238E27FC236}">
                <a16:creationId xmlns:a16="http://schemas.microsoft.com/office/drawing/2014/main" id="{54F08C40-DA17-47E7-BD3E-E0DFCAAD4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 y="1201822"/>
            <a:ext cx="28797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 13">
            <a:extLst>
              <a:ext uri="{FF2B5EF4-FFF2-40B4-BE49-F238E27FC236}">
                <a16:creationId xmlns:a16="http://schemas.microsoft.com/office/drawing/2014/main" id="{538130D3-31C6-438C-BD97-0B1D52E2DFD0}"/>
              </a:ext>
            </a:extLst>
          </p:cNvPr>
          <p:cNvSpPr txBox="1">
            <a:spLocks/>
          </p:cNvSpPr>
          <p:nvPr/>
        </p:nvSpPr>
        <p:spPr>
          <a:xfrm>
            <a:off x="270841" y="5736775"/>
            <a:ext cx="3426515" cy="72182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000" dirty="0">
                <a:latin typeface="Times New Roman" panose="02020603050405020304" pitchFamily="18" charset="0"/>
                <a:cs typeface="Times New Roman" panose="02020603050405020304" pitchFamily="18" charset="0"/>
              </a:rPr>
              <a:t>Chernozem of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specially protected natural areas</a:t>
            </a:r>
            <a:endParaRPr lang="ru-RU" sz="2000" dirty="0">
              <a:latin typeface="Times New Roman" panose="02020603050405020304" pitchFamily="18" charset="0"/>
              <a:cs typeface="Times New Roman" panose="02020603050405020304" pitchFamily="18" charset="0"/>
            </a:endParaRPr>
          </a:p>
        </p:txBody>
      </p:sp>
      <p:pic>
        <p:nvPicPr>
          <p:cNvPr id="8" name="Picture 4">
            <a:extLst>
              <a:ext uri="{FF2B5EF4-FFF2-40B4-BE49-F238E27FC236}">
                <a16:creationId xmlns:a16="http://schemas.microsoft.com/office/drawing/2014/main" id="{CB7CB4C9-D1D2-4D6C-B0E8-D4A6B476F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1201822"/>
            <a:ext cx="2879725"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13">
            <a:extLst>
              <a:ext uri="{FF2B5EF4-FFF2-40B4-BE49-F238E27FC236}">
                <a16:creationId xmlns:a16="http://schemas.microsoft.com/office/drawing/2014/main" id="{F1064E0A-AA8F-4530-8BE0-09B83149F3EA}"/>
              </a:ext>
            </a:extLst>
          </p:cNvPr>
          <p:cNvSpPr txBox="1">
            <a:spLocks/>
          </p:cNvSpPr>
          <p:nvPr/>
        </p:nvSpPr>
        <p:spPr>
          <a:xfrm>
            <a:off x="4173606" y="5736775"/>
            <a:ext cx="2973318" cy="541095"/>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200" dirty="0">
                <a:latin typeface="Times New Roman" panose="02020603050405020304" pitchFamily="18" charset="0"/>
                <a:cs typeface="Times New Roman" panose="02020603050405020304" pitchFamily="18" charset="0"/>
              </a:rPr>
              <a:t>Chernozem</a:t>
            </a: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a:t>
            </a:r>
            <a:r>
              <a:rPr lang="en-US" sz="2000" dirty="0">
                <a:latin typeface="Times New Roman" panose="02020603050405020304" pitchFamily="18" charset="0"/>
                <a:cs typeface="Times New Roman" panose="02020603050405020304" pitchFamily="18" charset="0"/>
              </a:rPr>
              <a:t>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park-recreational areas</a:t>
            </a:r>
            <a:endParaRPr lang="ru-RU" sz="1900" dirty="0">
              <a:latin typeface="Times New Roman" panose="02020603050405020304" pitchFamily="18" charset="0"/>
              <a:cs typeface="Times New Roman" panose="02020603050405020304" pitchFamily="18" charset="0"/>
            </a:endParaRPr>
          </a:p>
        </p:txBody>
      </p:sp>
      <p:sp>
        <p:nvSpPr>
          <p:cNvPr id="10" name="Текст 13">
            <a:extLst>
              <a:ext uri="{FF2B5EF4-FFF2-40B4-BE49-F238E27FC236}">
                <a16:creationId xmlns:a16="http://schemas.microsoft.com/office/drawing/2014/main" id="{EB702B2D-8198-49EE-B069-5A3ED2DC5D90}"/>
              </a:ext>
            </a:extLst>
          </p:cNvPr>
          <p:cNvSpPr txBox="1">
            <a:spLocks/>
          </p:cNvSpPr>
          <p:nvPr/>
        </p:nvSpPr>
        <p:spPr>
          <a:xfrm>
            <a:off x="7840661" y="5736775"/>
            <a:ext cx="2973318" cy="541095"/>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200" dirty="0">
                <a:latin typeface="Times New Roman" panose="02020603050405020304" pitchFamily="18" charset="0"/>
                <a:cs typeface="Times New Roman" panose="02020603050405020304" pitchFamily="18" charset="0"/>
              </a:rPr>
              <a:t>Chernozem</a:t>
            </a: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a:t>
            </a:r>
            <a:r>
              <a:rPr lang="en-US" sz="2000" dirty="0">
                <a:latin typeface="Times New Roman" panose="02020603050405020304" pitchFamily="18" charset="0"/>
                <a:cs typeface="Times New Roman" panose="02020603050405020304" pitchFamily="18" charset="0"/>
              </a:rPr>
              <a:t>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residential areas areas</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95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cking the Fukushima Radionuclides">
            <a:extLst>
              <a:ext uri="{FF2B5EF4-FFF2-40B4-BE49-F238E27FC236}">
                <a16:creationId xmlns:a16="http://schemas.microsoft.com/office/drawing/2014/main" id="{6D770CC2-B567-4372-9D56-66877268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627" y="1055024"/>
            <a:ext cx="8820578" cy="47479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574298D-5235-4B35-9FEC-35C61D7563B9}"/>
              </a:ext>
            </a:extLst>
          </p:cNvPr>
          <p:cNvSpPr>
            <a:spLocks noGrp="1"/>
          </p:cNvSpPr>
          <p:nvPr>
            <p:ph type="title"/>
          </p:nvPr>
        </p:nvSpPr>
        <p:spPr>
          <a:xfrm>
            <a:off x="0" y="16443"/>
            <a:ext cx="4094922" cy="795117"/>
          </a:xfrm>
        </p:spPr>
        <p:txBody>
          <a:bodyPr>
            <a:normAutofit/>
          </a:bodyPr>
          <a:lstStyle/>
          <a:p>
            <a:r>
              <a:rPr lang="en-US" sz="2400" dirty="0">
                <a:latin typeface="Times New Roman" panose="02020603050405020304" pitchFamily="18" charset="0"/>
                <a:cs typeface="Times New Roman" panose="02020603050405020304" pitchFamily="18" charset="0"/>
              </a:rPr>
              <a:t>Object of research</a:t>
            </a:r>
            <a:endParaRPr lang="ru-RU"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AD58F13-A436-4A3B-A9EB-56F2C93F322A}"/>
              </a:ext>
            </a:extLst>
          </p:cNvPr>
          <p:cNvSpPr txBox="1"/>
          <p:nvPr/>
        </p:nvSpPr>
        <p:spPr>
          <a:xfrm>
            <a:off x="10659373" y="1373768"/>
            <a:ext cx="1141659" cy="461665"/>
          </a:xfrm>
          <a:prstGeom prst="rect">
            <a:avLst/>
          </a:prstGeom>
          <a:noFill/>
        </p:spPr>
        <p:txBody>
          <a:bodyPr wrap="none" rtlCol="0">
            <a:spAutoFit/>
          </a:bodyPr>
          <a:lstStyle/>
          <a:p>
            <a:r>
              <a:rPr lang="en-US" sz="2400" b="1" dirty="0">
                <a:latin typeface="Times New Roman" panose="02020603050405020304" pitchFamily="18" charset="0"/>
                <a:ea typeface="Times New Roman" charset="0"/>
                <a:cs typeface="Times New Roman" panose="02020603050405020304" pitchFamily="18" charset="0"/>
              </a:rPr>
              <a:t>Native</a:t>
            </a:r>
            <a:r>
              <a:rPr lang="ru-RU" sz="2400" b="1" dirty="0">
                <a:latin typeface="Times New Roman" panose="02020603050405020304" pitchFamily="18" charset="0"/>
                <a:ea typeface="Times New Roman" charset="0"/>
                <a:cs typeface="Times New Roman" panose="02020603050405020304" pitchFamily="18" charset="0"/>
              </a:rPr>
              <a:t>:</a:t>
            </a:r>
          </a:p>
        </p:txBody>
      </p:sp>
      <p:sp>
        <p:nvSpPr>
          <p:cNvPr id="12" name="Прямоугольник 11">
            <a:extLst>
              <a:ext uri="{FF2B5EF4-FFF2-40B4-BE49-F238E27FC236}">
                <a16:creationId xmlns:a16="http://schemas.microsoft.com/office/drawing/2014/main" id="{DB879F6E-5912-4FF9-AC05-E131F199B681}"/>
              </a:ext>
            </a:extLst>
          </p:cNvPr>
          <p:cNvSpPr/>
          <p:nvPr/>
        </p:nvSpPr>
        <p:spPr>
          <a:xfrm>
            <a:off x="9680401" y="4353030"/>
            <a:ext cx="2834605" cy="830997"/>
          </a:xfrm>
          <a:prstGeom prst="rect">
            <a:avLst/>
          </a:prstGeom>
        </p:spPr>
        <p:txBody>
          <a:bodyPr wrap="square">
            <a:spAutoFit/>
          </a:bodyPr>
          <a:lstStyle/>
          <a:p>
            <a:pPr marL="342900" indent="-342900" algn="ctr"/>
            <a:r>
              <a:rPr lang="en-US" sz="2400" b="1" dirty="0">
                <a:latin typeface="Times New Roman" panose="02020603050405020304" pitchFamily="18" charset="0"/>
                <a:ea typeface="Times New Roman" charset="0"/>
                <a:cs typeface="Times New Roman" panose="02020603050405020304" pitchFamily="18" charset="0"/>
              </a:rPr>
              <a:t>Ra</a:t>
            </a:r>
            <a:r>
              <a:rPr lang="en-US" sz="2400" b="1" baseline="30000" dirty="0">
                <a:latin typeface="Times New Roman" panose="02020603050405020304" pitchFamily="18" charset="0"/>
                <a:ea typeface="Times New Roman" charset="0"/>
                <a:cs typeface="Times New Roman" panose="02020603050405020304" pitchFamily="18" charset="0"/>
              </a:rPr>
              <a:t>226</a:t>
            </a:r>
            <a:endParaRPr lang="ru-RU" sz="2400" b="1" baseline="30000" dirty="0">
              <a:latin typeface="Times New Roman" panose="02020603050405020304" pitchFamily="18" charset="0"/>
              <a:ea typeface="Times New Roman" charset="0"/>
              <a:cs typeface="Times New Roman" panose="02020603050405020304" pitchFamily="18" charset="0"/>
            </a:endParaRPr>
          </a:p>
          <a:p>
            <a:pPr marL="342900" indent="-342900" algn="ctr"/>
            <a:r>
              <a:rPr lang="ru-RU" sz="2400" b="1" dirty="0">
                <a:latin typeface="Times New Roman" panose="02020603050405020304" pitchFamily="18" charset="0"/>
                <a:ea typeface="Times New Roman" charset="0"/>
                <a:cs typeface="Times New Roman" panose="02020603050405020304" pitchFamily="18" charset="0"/>
              </a:rPr>
              <a:t>Т</a:t>
            </a:r>
            <a:r>
              <a:rPr lang="ru-RU" sz="2400" b="1" baseline="-25000" dirty="0">
                <a:latin typeface="Times New Roman" panose="02020603050405020304" pitchFamily="18" charset="0"/>
                <a:ea typeface="Times New Roman" charset="0"/>
                <a:cs typeface="Times New Roman" panose="02020603050405020304" pitchFamily="18" charset="0"/>
              </a:rPr>
              <a:t>1/2</a:t>
            </a:r>
            <a:r>
              <a:rPr lang="ru-RU" sz="2400" b="1" dirty="0">
                <a:latin typeface="Times New Roman" panose="02020603050405020304" pitchFamily="18" charset="0"/>
                <a:ea typeface="Times New Roman" charset="0"/>
                <a:cs typeface="Times New Roman" panose="02020603050405020304" pitchFamily="18" charset="0"/>
              </a:rPr>
              <a:t> 1600 </a:t>
            </a:r>
            <a:r>
              <a:rPr lang="en-US" sz="2400" b="1" dirty="0">
                <a:latin typeface="Times New Roman" panose="02020603050405020304" pitchFamily="18" charset="0"/>
                <a:ea typeface="Times New Roman" charset="0"/>
                <a:cs typeface="Times New Roman" panose="02020603050405020304" pitchFamily="18" charset="0"/>
              </a:rPr>
              <a:t>years</a:t>
            </a:r>
            <a:endParaRPr lang="ru-RU" sz="2400" b="1" dirty="0">
              <a:latin typeface="Times New Roman" panose="02020603050405020304" pitchFamily="18" charset="0"/>
              <a:ea typeface="Times New Roman"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17868EF1-066D-49C9-BBE5-85B427BA22BB}"/>
              </a:ext>
            </a:extLst>
          </p:cNvPr>
          <p:cNvSpPr/>
          <p:nvPr/>
        </p:nvSpPr>
        <p:spPr>
          <a:xfrm>
            <a:off x="10003409" y="3247792"/>
            <a:ext cx="2188591" cy="1200329"/>
          </a:xfrm>
          <a:prstGeom prst="rect">
            <a:avLst/>
          </a:prstGeom>
        </p:spPr>
        <p:txBody>
          <a:bodyPr wrap="square">
            <a:spAutoFit/>
          </a:bodyPr>
          <a:lstStyle/>
          <a:p>
            <a:pPr marL="342900" indent="-342900" algn="ctr"/>
            <a:r>
              <a:rPr lang="en-US" sz="2400" b="1" dirty="0">
                <a:latin typeface="Times New Roman" panose="02020603050405020304" pitchFamily="18" charset="0"/>
                <a:ea typeface="Times New Roman" charset="0"/>
                <a:cs typeface="Times New Roman" panose="02020603050405020304" pitchFamily="18" charset="0"/>
              </a:rPr>
              <a:t>Th</a:t>
            </a:r>
            <a:r>
              <a:rPr lang="en-US" sz="2400" b="1" baseline="30000" dirty="0">
                <a:latin typeface="Times New Roman" panose="02020603050405020304" pitchFamily="18" charset="0"/>
                <a:ea typeface="Times New Roman" charset="0"/>
                <a:cs typeface="Times New Roman" panose="02020603050405020304" pitchFamily="18" charset="0"/>
              </a:rPr>
              <a:t>232</a:t>
            </a:r>
            <a:endParaRPr lang="ru-RU" sz="2400" b="1" baseline="30000" dirty="0">
              <a:latin typeface="Times New Roman" panose="02020603050405020304" pitchFamily="18" charset="0"/>
              <a:ea typeface="Times New Roman" charset="0"/>
              <a:cs typeface="Times New Roman" panose="02020603050405020304" pitchFamily="18" charset="0"/>
            </a:endParaRPr>
          </a:p>
          <a:p>
            <a:pPr marL="342900" indent="-342900" algn="ctr"/>
            <a:r>
              <a:rPr lang="ru-RU" sz="2400" b="1" dirty="0">
                <a:latin typeface="Times New Roman" panose="02020603050405020304" pitchFamily="18" charset="0"/>
                <a:ea typeface="Times New Roman" charset="0"/>
                <a:cs typeface="Times New Roman" panose="02020603050405020304" pitchFamily="18" charset="0"/>
              </a:rPr>
              <a:t>Т</a:t>
            </a:r>
            <a:r>
              <a:rPr lang="ru-RU" sz="2400" b="1" baseline="-25000" dirty="0">
                <a:latin typeface="Times New Roman" panose="02020603050405020304" pitchFamily="18" charset="0"/>
                <a:ea typeface="Times New Roman" charset="0"/>
                <a:cs typeface="Times New Roman" panose="02020603050405020304" pitchFamily="18" charset="0"/>
              </a:rPr>
              <a:t>1/2</a:t>
            </a:r>
            <a:r>
              <a:rPr lang="ru-RU" sz="2400" b="1" dirty="0">
                <a:latin typeface="Times New Roman" panose="02020603050405020304" pitchFamily="18" charset="0"/>
                <a:ea typeface="Times New Roman" charset="0"/>
                <a:cs typeface="Times New Roman" panose="02020603050405020304" pitchFamily="18" charset="0"/>
              </a:rPr>
              <a:t> 1,405*10</a:t>
            </a:r>
            <a:r>
              <a:rPr lang="ru-RU" sz="2400" b="1" baseline="30000" dirty="0">
                <a:latin typeface="Times New Roman" panose="02020603050405020304" pitchFamily="18" charset="0"/>
                <a:ea typeface="Times New Roman" charset="0"/>
                <a:cs typeface="Times New Roman" panose="02020603050405020304" pitchFamily="18" charset="0"/>
              </a:rPr>
              <a:t>10</a:t>
            </a:r>
            <a:r>
              <a:rPr lang="ru-RU" sz="2400" b="1" dirty="0">
                <a:latin typeface="Times New Roman" panose="02020603050405020304" pitchFamily="18" charset="0"/>
                <a:ea typeface="Times New Roman" charset="0"/>
                <a:cs typeface="Times New Roman" panose="02020603050405020304" pitchFamily="18" charset="0"/>
              </a:rPr>
              <a:t> </a:t>
            </a:r>
            <a:r>
              <a:rPr lang="en-US" sz="2400" b="1" dirty="0">
                <a:latin typeface="Times New Roman" panose="02020603050405020304" pitchFamily="18" charset="0"/>
                <a:ea typeface="Times New Roman" charset="0"/>
                <a:cs typeface="Times New Roman" panose="02020603050405020304" pitchFamily="18" charset="0"/>
              </a:rPr>
              <a:t>years</a:t>
            </a:r>
            <a:endParaRPr lang="ru-RU" sz="2400" b="1" dirty="0">
              <a:latin typeface="Times New Roman" panose="02020603050405020304" pitchFamily="18" charset="0"/>
              <a:ea typeface="Times New Roman"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F7018F80-78E7-455E-87D2-E95811322635}"/>
              </a:ext>
            </a:extLst>
          </p:cNvPr>
          <p:cNvSpPr/>
          <p:nvPr/>
        </p:nvSpPr>
        <p:spPr>
          <a:xfrm>
            <a:off x="9911117" y="1920587"/>
            <a:ext cx="2280883" cy="2062103"/>
          </a:xfrm>
          <a:prstGeom prst="rect">
            <a:avLst/>
          </a:prstGeom>
        </p:spPr>
        <p:txBody>
          <a:bodyPr wrap="square">
            <a:spAutoFit/>
          </a:bodyPr>
          <a:lstStyle/>
          <a:p>
            <a:pPr marL="342900" indent="-342900" algn="ctr"/>
            <a:r>
              <a:rPr lang="en-US" sz="2400" b="1" dirty="0">
                <a:latin typeface="Times New Roman" panose="02020603050405020304" pitchFamily="18" charset="0"/>
                <a:ea typeface="Times New Roman" charset="0"/>
                <a:cs typeface="Times New Roman" panose="02020603050405020304" pitchFamily="18" charset="0"/>
              </a:rPr>
              <a:t>K</a:t>
            </a:r>
            <a:r>
              <a:rPr lang="en-US" sz="2400" b="1" baseline="30000" dirty="0">
                <a:latin typeface="Times New Roman" panose="02020603050405020304" pitchFamily="18" charset="0"/>
                <a:ea typeface="Times New Roman" charset="0"/>
                <a:cs typeface="Times New Roman" panose="02020603050405020304" pitchFamily="18" charset="0"/>
              </a:rPr>
              <a:t>40</a:t>
            </a:r>
            <a:endParaRPr lang="ru-RU" sz="2400" b="1" baseline="30000" dirty="0">
              <a:latin typeface="Times New Roman" panose="02020603050405020304" pitchFamily="18" charset="0"/>
              <a:ea typeface="Times New Roman" charset="0"/>
              <a:cs typeface="Times New Roman" panose="02020603050405020304" pitchFamily="18" charset="0"/>
            </a:endParaRPr>
          </a:p>
          <a:p>
            <a:pPr marL="342900" indent="-342900" algn="ctr"/>
            <a:r>
              <a:rPr lang="ru-RU" sz="2400" b="1" dirty="0">
                <a:latin typeface="Times New Roman" panose="02020603050405020304" pitchFamily="18" charset="0"/>
                <a:ea typeface="Times New Roman" charset="0"/>
                <a:cs typeface="Times New Roman" panose="02020603050405020304" pitchFamily="18" charset="0"/>
              </a:rPr>
              <a:t>Т</a:t>
            </a:r>
            <a:r>
              <a:rPr lang="ru-RU" sz="2400" b="1" baseline="-25000" dirty="0">
                <a:latin typeface="Times New Roman" panose="02020603050405020304" pitchFamily="18" charset="0"/>
                <a:ea typeface="Times New Roman" charset="0"/>
                <a:cs typeface="Times New Roman" panose="02020603050405020304" pitchFamily="18" charset="0"/>
              </a:rPr>
              <a:t>1/2</a:t>
            </a:r>
            <a:r>
              <a:rPr lang="ru-RU" sz="2400" b="1" dirty="0">
                <a:latin typeface="Times New Roman" panose="02020603050405020304" pitchFamily="18" charset="0"/>
                <a:ea typeface="Times New Roman" charset="0"/>
                <a:cs typeface="Times New Roman" panose="02020603050405020304" pitchFamily="18" charset="0"/>
              </a:rPr>
              <a:t> 1,248*10</a:t>
            </a:r>
            <a:r>
              <a:rPr lang="ru-RU" sz="2400" b="1" baseline="30000" dirty="0">
                <a:latin typeface="Times New Roman" panose="02020603050405020304" pitchFamily="18" charset="0"/>
                <a:ea typeface="Times New Roman" charset="0"/>
                <a:cs typeface="Times New Roman" panose="02020603050405020304" pitchFamily="18" charset="0"/>
              </a:rPr>
              <a:t>9</a:t>
            </a:r>
            <a:r>
              <a:rPr lang="ru-RU" sz="2400" b="1" dirty="0">
                <a:latin typeface="Times New Roman" panose="02020603050405020304" pitchFamily="18" charset="0"/>
                <a:ea typeface="Times New Roman" charset="0"/>
                <a:cs typeface="Times New Roman" panose="02020603050405020304" pitchFamily="18" charset="0"/>
              </a:rPr>
              <a:t> </a:t>
            </a:r>
            <a:r>
              <a:rPr lang="en-US" sz="2400" b="1" dirty="0">
                <a:latin typeface="Times New Roman" panose="02020603050405020304" pitchFamily="18" charset="0"/>
                <a:ea typeface="Times New Roman" charset="0"/>
                <a:cs typeface="Times New Roman" panose="02020603050405020304" pitchFamily="18" charset="0"/>
              </a:rPr>
              <a:t>years</a:t>
            </a:r>
            <a:endParaRPr lang="ru-RU" sz="2400" b="1" dirty="0">
              <a:latin typeface="Times New Roman" panose="02020603050405020304" pitchFamily="18" charset="0"/>
              <a:ea typeface="Times New Roman" charset="0"/>
              <a:cs typeface="Times New Roman" panose="02020603050405020304" pitchFamily="18" charset="0"/>
            </a:endParaRPr>
          </a:p>
          <a:p>
            <a:pPr marL="342900" indent="-342900" algn="ctr"/>
            <a:endParaRPr lang="ru-RU" sz="2400" b="1" baseline="30000" dirty="0">
              <a:latin typeface="Times New Roman" panose="02020603050405020304" pitchFamily="18" charset="0"/>
              <a:ea typeface="Times New Roman" charset="0"/>
              <a:cs typeface="Times New Roman" panose="02020603050405020304" pitchFamily="18" charset="0"/>
            </a:endParaRPr>
          </a:p>
          <a:p>
            <a:pPr marL="342900" indent="-342900" algn="ctr"/>
            <a:endParaRPr lang="en-US" sz="2400" b="1" dirty="0">
              <a:latin typeface="Times New Roman" panose="02020603050405020304" pitchFamily="18" charset="0"/>
              <a:ea typeface="Times New Roman" charset="0"/>
              <a:cs typeface="Times New Roman" panose="02020603050405020304" pitchFamily="18" charset="0"/>
            </a:endParaRPr>
          </a:p>
          <a:p>
            <a:pPr marL="342900" indent="-342900" algn="ctr"/>
            <a:endParaRPr lang="en-US" sz="2400" b="1" baseline="30000" dirty="0">
              <a:latin typeface="Times New Roman" panose="02020603050405020304" pitchFamily="18" charset="0"/>
              <a:ea typeface="Times New Roman" charset="0"/>
              <a:cs typeface="Times New Roman" panose="02020603050405020304" pitchFamily="18" charset="0"/>
            </a:endParaRPr>
          </a:p>
        </p:txBody>
      </p:sp>
      <p:sp>
        <p:nvSpPr>
          <p:cNvPr id="15" name="TextBox 14">
            <a:extLst>
              <a:ext uri="{FF2B5EF4-FFF2-40B4-BE49-F238E27FC236}">
                <a16:creationId xmlns:a16="http://schemas.microsoft.com/office/drawing/2014/main" id="{88332D63-FA3F-4994-A4E7-A78A4E71C845}"/>
              </a:ext>
            </a:extLst>
          </p:cNvPr>
          <p:cNvSpPr txBox="1"/>
          <p:nvPr/>
        </p:nvSpPr>
        <p:spPr>
          <a:xfrm>
            <a:off x="51131" y="2320239"/>
            <a:ext cx="1481496" cy="461665"/>
          </a:xfrm>
          <a:prstGeom prst="rect">
            <a:avLst/>
          </a:prstGeom>
          <a:noFill/>
        </p:spPr>
        <p:txBody>
          <a:bodyPr wrap="none" rtlCol="0">
            <a:spAutoFit/>
          </a:bodyPr>
          <a:lstStyle/>
          <a:p>
            <a:r>
              <a:rPr lang="en-US" sz="2400" b="1" dirty="0">
                <a:latin typeface="Times New Roman" panose="02020603050405020304" pitchFamily="18" charset="0"/>
                <a:ea typeface="Times New Roman" charset="0"/>
                <a:cs typeface="Times New Roman" panose="02020603050405020304" pitchFamily="18" charset="0"/>
              </a:rPr>
              <a:t>Artificial</a:t>
            </a:r>
            <a:r>
              <a:rPr lang="ru-RU" sz="2400" b="1" dirty="0">
                <a:latin typeface="Times New Roman" panose="02020603050405020304" pitchFamily="18" charset="0"/>
                <a:ea typeface="Times New Roman" charset="0"/>
                <a:cs typeface="Times New Roman" panose="02020603050405020304" pitchFamily="18" charset="0"/>
              </a:rPr>
              <a:t>:</a:t>
            </a:r>
          </a:p>
        </p:txBody>
      </p:sp>
      <p:sp>
        <p:nvSpPr>
          <p:cNvPr id="16" name="Прямоугольник 15">
            <a:extLst>
              <a:ext uri="{FF2B5EF4-FFF2-40B4-BE49-F238E27FC236}">
                <a16:creationId xmlns:a16="http://schemas.microsoft.com/office/drawing/2014/main" id="{448B5C02-EF43-48E4-98A7-DD59E1B7D3EC}"/>
              </a:ext>
            </a:extLst>
          </p:cNvPr>
          <p:cNvSpPr/>
          <p:nvPr/>
        </p:nvSpPr>
        <p:spPr>
          <a:xfrm>
            <a:off x="-188761" y="2951639"/>
            <a:ext cx="1830392" cy="1200329"/>
          </a:xfrm>
          <a:prstGeom prst="rect">
            <a:avLst/>
          </a:prstGeom>
        </p:spPr>
        <p:txBody>
          <a:bodyPr wrap="square">
            <a:spAutoFit/>
          </a:bodyPr>
          <a:lstStyle/>
          <a:p>
            <a:pPr marL="342900" indent="-342900" algn="ctr"/>
            <a:r>
              <a:rPr lang="en-US" sz="2400" b="1" dirty="0">
                <a:latin typeface="Times New Roman" panose="02020603050405020304" pitchFamily="18" charset="0"/>
                <a:ea typeface="Times New Roman" charset="0"/>
                <a:cs typeface="Times New Roman" panose="02020603050405020304" pitchFamily="18" charset="0"/>
              </a:rPr>
              <a:t>Cs</a:t>
            </a:r>
            <a:r>
              <a:rPr lang="en-US" sz="2400" b="1" baseline="30000" dirty="0">
                <a:latin typeface="Times New Roman" panose="02020603050405020304" pitchFamily="18" charset="0"/>
                <a:ea typeface="Times New Roman" charset="0"/>
                <a:cs typeface="Times New Roman" panose="02020603050405020304" pitchFamily="18" charset="0"/>
              </a:rPr>
              <a:t>137</a:t>
            </a:r>
            <a:endParaRPr lang="ru-RU" sz="2400" b="1" baseline="30000" dirty="0">
              <a:latin typeface="Times New Roman" panose="02020603050405020304" pitchFamily="18" charset="0"/>
              <a:ea typeface="Times New Roman" charset="0"/>
              <a:cs typeface="Times New Roman" panose="02020603050405020304" pitchFamily="18" charset="0"/>
            </a:endParaRPr>
          </a:p>
          <a:p>
            <a:pPr marL="342900" indent="-342900" algn="ctr"/>
            <a:r>
              <a:rPr lang="ru-RU" sz="2400" b="1" dirty="0">
                <a:latin typeface="Times New Roman" panose="02020603050405020304" pitchFamily="18" charset="0"/>
                <a:ea typeface="Times New Roman" charset="0"/>
                <a:cs typeface="Times New Roman" panose="02020603050405020304" pitchFamily="18" charset="0"/>
              </a:rPr>
              <a:t>Т</a:t>
            </a:r>
            <a:r>
              <a:rPr lang="ru-RU" sz="2400" b="1" baseline="-25000" dirty="0">
                <a:latin typeface="Times New Roman" panose="02020603050405020304" pitchFamily="18" charset="0"/>
                <a:ea typeface="Times New Roman" charset="0"/>
                <a:cs typeface="Times New Roman" panose="02020603050405020304" pitchFamily="18" charset="0"/>
              </a:rPr>
              <a:t>1/2</a:t>
            </a:r>
            <a:r>
              <a:rPr lang="ru-RU" sz="2400" b="1" dirty="0">
                <a:latin typeface="Times New Roman" panose="02020603050405020304" pitchFamily="18" charset="0"/>
                <a:ea typeface="Times New Roman" charset="0"/>
                <a:cs typeface="Times New Roman" panose="02020603050405020304" pitchFamily="18" charset="0"/>
              </a:rPr>
              <a:t> 30,16 </a:t>
            </a:r>
            <a:r>
              <a:rPr lang="en-US" sz="2400" b="1" dirty="0">
                <a:latin typeface="Times New Roman" panose="02020603050405020304" pitchFamily="18" charset="0"/>
                <a:ea typeface="Times New Roman" charset="0"/>
                <a:cs typeface="Times New Roman" panose="02020603050405020304" pitchFamily="18" charset="0"/>
              </a:rPr>
              <a:t>years</a:t>
            </a:r>
            <a:endParaRPr lang="ru-RU" sz="2400" b="1"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25103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74298D-5235-4B35-9FEC-35C61D7563B9}"/>
              </a:ext>
            </a:extLst>
          </p:cNvPr>
          <p:cNvSpPr>
            <a:spLocks noGrp="1"/>
          </p:cNvSpPr>
          <p:nvPr>
            <p:ph type="title"/>
          </p:nvPr>
        </p:nvSpPr>
        <p:spPr>
          <a:xfrm>
            <a:off x="0" y="16443"/>
            <a:ext cx="4094922" cy="795117"/>
          </a:xfrm>
        </p:spPr>
        <p:txBody>
          <a:bodyPr>
            <a:normAutofit/>
          </a:bodyPr>
          <a:lstStyle/>
          <a:p>
            <a:r>
              <a:rPr lang="en-US" sz="2400" dirty="0">
                <a:latin typeface="Times New Roman" panose="02020603050405020304" pitchFamily="18" charset="0"/>
                <a:cs typeface="Times New Roman" panose="02020603050405020304" pitchFamily="18" charset="0"/>
              </a:rPr>
              <a:t>Results and discussion</a:t>
            </a:r>
            <a:endParaRPr lang="ru-RU"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600DD6B-5340-43E1-AC6D-BA373AADE124}"/>
              </a:ext>
            </a:extLst>
          </p:cNvPr>
          <p:cNvSpPr>
            <a:spLocks noChangeArrowheads="1"/>
          </p:cNvSpPr>
          <p:nvPr/>
        </p:nvSpPr>
        <p:spPr bwMode="auto">
          <a:xfrm>
            <a:off x="569842" y="609599"/>
            <a:ext cx="17098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TextBox 16">
            <a:extLst>
              <a:ext uri="{FF2B5EF4-FFF2-40B4-BE49-F238E27FC236}">
                <a16:creationId xmlns:a16="http://schemas.microsoft.com/office/drawing/2014/main" id="{28E12AE2-BBB9-41F6-983E-D7BF417ED540}"/>
              </a:ext>
            </a:extLst>
          </p:cNvPr>
          <p:cNvSpPr txBox="1"/>
          <p:nvPr/>
        </p:nvSpPr>
        <p:spPr>
          <a:xfrm>
            <a:off x="1653654" y="4834101"/>
            <a:ext cx="8884692" cy="873572"/>
          </a:xfrm>
          <a:prstGeom prst="rect">
            <a:avLst/>
          </a:prstGeom>
          <a:noFill/>
        </p:spPr>
        <p:txBody>
          <a:bodyPr wrap="square">
            <a:spAutoFit/>
          </a:bodyPr>
          <a:lstStyle/>
          <a:p>
            <a:pPr algn="ctr">
              <a:lnSpc>
                <a:spcPct val="150000"/>
              </a:lnSpc>
            </a:pPr>
            <a:r>
              <a:rPr lang="en-US" sz="1800" dirty="0">
                <a:effectLst/>
                <a:latin typeface="Times New Roman" panose="02020603050405020304" pitchFamily="18" charset="0"/>
                <a:ea typeface="Times New Roman" panose="02020603050405020304" pitchFamily="18" charset="0"/>
              </a:rPr>
              <a:t>Fig. 3.  Distribution of </a:t>
            </a:r>
            <a:r>
              <a:rPr lang="en-US" b="0" i="0" baseline="30000" dirty="0">
                <a:effectLst/>
                <a:latin typeface="Open Sans" panose="020B0606030504020204" pitchFamily="34" charset="0"/>
              </a:rPr>
              <a:t>137</a:t>
            </a:r>
            <a:r>
              <a:rPr lang="en-US" b="0" i="0" dirty="0">
                <a:effectLst/>
                <a:latin typeface="Open Sans" panose="020B0606030504020204" pitchFamily="34" charset="0"/>
              </a:rPr>
              <a:t>Cs</a:t>
            </a:r>
            <a:r>
              <a:rPr lang="en-US" sz="1800" dirty="0">
                <a:effectLst/>
                <a:latin typeface="Times New Roman" panose="02020603050405020304" pitchFamily="18" charset="0"/>
                <a:ea typeface="Times New Roman" panose="02020603050405020304" pitchFamily="18" charset="0"/>
              </a:rPr>
              <a:t> in soils of residential</a:t>
            </a:r>
            <a:r>
              <a:rPr lang="ru-RU" sz="1800" dirty="0">
                <a:effectLst/>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t>
            </a:r>
            <a:r>
              <a:rPr lang="en-US" sz="1800" dirty="0" err="1">
                <a:effectLst/>
                <a:latin typeface="Times New Roman" panose="02020603050405020304" pitchFamily="18" charset="0"/>
                <a:ea typeface="Times New Roman" panose="02020603050405020304" pitchFamily="18" charset="0"/>
              </a:rPr>
              <a:t>el</a:t>
            </a:r>
            <a:r>
              <a:rPr lang="en-US" sz="1800" dirty="0">
                <a:effectLst/>
                <a:latin typeface="Times New Roman" panose="02020603050405020304" pitchFamily="18" charset="0"/>
                <a:ea typeface="Times New Roman" panose="02020603050405020304" pitchFamily="18" charset="0"/>
              </a:rPr>
              <a:t>) and recreational (Rec) areas of Rostov-on-Don and in soils of protected areas (PA) of Rostov region</a:t>
            </a:r>
            <a:endParaRPr lang="ru-RU" sz="18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F7D8799A-4B3D-494E-A267-D416B1CCBAFE}"/>
              </a:ext>
            </a:extLst>
          </p:cNvPr>
          <p:cNvPicPr>
            <a:picLocks noChangeAspect="1"/>
          </p:cNvPicPr>
          <p:nvPr/>
        </p:nvPicPr>
        <p:blipFill rotWithShape="1">
          <a:blip r:embed="rId2">
            <a:extLst>
              <a:ext uri="{28A0092B-C50C-407E-A947-70E740481C1C}">
                <a14:useLocalDpi xmlns:a14="http://schemas.microsoft.com/office/drawing/2010/main" val="0"/>
              </a:ext>
            </a:extLst>
          </a:blip>
          <a:srcRect r="51371" b="46502"/>
          <a:stretch/>
        </p:blipFill>
        <p:spPr>
          <a:xfrm>
            <a:off x="3521519" y="1248474"/>
            <a:ext cx="4789967" cy="3273202"/>
          </a:xfrm>
          <a:prstGeom prst="rect">
            <a:avLst/>
          </a:prstGeom>
        </p:spPr>
      </p:pic>
    </p:spTree>
    <p:extLst>
      <p:ext uri="{BB962C8B-B14F-4D97-AF65-F5344CB8AC3E}">
        <p14:creationId xmlns:p14="http://schemas.microsoft.com/office/powerpoint/2010/main" val="22815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74298D-5235-4B35-9FEC-35C61D7563B9}"/>
              </a:ext>
            </a:extLst>
          </p:cNvPr>
          <p:cNvSpPr>
            <a:spLocks noGrp="1"/>
          </p:cNvSpPr>
          <p:nvPr>
            <p:ph type="title"/>
          </p:nvPr>
        </p:nvSpPr>
        <p:spPr>
          <a:xfrm>
            <a:off x="0" y="16443"/>
            <a:ext cx="4094922" cy="795117"/>
          </a:xfrm>
        </p:spPr>
        <p:txBody>
          <a:bodyPr>
            <a:normAutofit/>
          </a:bodyPr>
          <a:lstStyle/>
          <a:p>
            <a:r>
              <a:rPr lang="en-US" sz="2400" dirty="0">
                <a:latin typeface="Times New Roman" panose="02020603050405020304" pitchFamily="18" charset="0"/>
                <a:cs typeface="Times New Roman" panose="02020603050405020304" pitchFamily="18" charset="0"/>
              </a:rPr>
              <a:t>Results and discussion</a:t>
            </a:r>
            <a:endParaRPr lang="ru-RU"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600DD6B-5340-43E1-AC6D-BA373AADE124}"/>
              </a:ext>
            </a:extLst>
          </p:cNvPr>
          <p:cNvSpPr>
            <a:spLocks noChangeArrowheads="1"/>
          </p:cNvSpPr>
          <p:nvPr/>
        </p:nvSpPr>
        <p:spPr bwMode="auto">
          <a:xfrm>
            <a:off x="569842" y="609599"/>
            <a:ext cx="17098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TextBox 16">
            <a:extLst>
              <a:ext uri="{FF2B5EF4-FFF2-40B4-BE49-F238E27FC236}">
                <a16:creationId xmlns:a16="http://schemas.microsoft.com/office/drawing/2014/main" id="{28E12AE2-BBB9-41F6-983E-D7BF417ED540}"/>
              </a:ext>
            </a:extLst>
          </p:cNvPr>
          <p:cNvSpPr txBox="1"/>
          <p:nvPr/>
        </p:nvSpPr>
        <p:spPr>
          <a:xfrm>
            <a:off x="1653653" y="5830388"/>
            <a:ext cx="8884692" cy="873572"/>
          </a:xfrm>
          <a:prstGeom prst="rect">
            <a:avLst/>
          </a:prstGeom>
          <a:noFill/>
        </p:spPr>
        <p:txBody>
          <a:bodyPr wrap="square">
            <a:spAutoFit/>
          </a:bodyPr>
          <a:lstStyle/>
          <a:p>
            <a:pPr algn="ctr">
              <a:lnSpc>
                <a:spcPct val="150000"/>
              </a:lnSpc>
            </a:pPr>
            <a:r>
              <a:rPr lang="en-US" sz="1800" dirty="0">
                <a:effectLst/>
                <a:latin typeface="Times New Roman" panose="02020603050405020304" pitchFamily="18" charset="0"/>
                <a:ea typeface="Times New Roman" panose="02020603050405020304" pitchFamily="18" charset="0"/>
              </a:rPr>
              <a:t>Fig. 3.  Distribution of native radionuclide in soils of residential</a:t>
            </a:r>
            <a:r>
              <a:rPr lang="ru-RU" sz="1800" dirty="0">
                <a:effectLst/>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t>
            </a:r>
            <a:r>
              <a:rPr lang="en-US" sz="1800" dirty="0" err="1">
                <a:effectLst/>
                <a:latin typeface="Times New Roman" panose="02020603050405020304" pitchFamily="18" charset="0"/>
                <a:ea typeface="Times New Roman" panose="02020603050405020304" pitchFamily="18" charset="0"/>
              </a:rPr>
              <a:t>el</a:t>
            </a:r>
            <a:r>
              <a:rPr lang="en-US" sz="1800" dirty="0">
                <a:effectLst/>
                <a:latin typeface="Times New Roman" panose="02020603050405020304" pitchFamily="18" charset="0"/>
                <a:ea typeface="Times New Roman" panose="02020603050405020304" pitchFamily="18" charset="0"/>
              </a:rPr>
              <a:t>) and recreational (Rec) areas of Rostov-on-Don and in soils of protected areas (PA) of Rostov region</a:t>
            </a:r>
            <a:endParaRPr lang="ru-RU" sz="18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F7D8799A-4B3D-494E-A267-D416B1CCBAFE}"/>
              </a:ext>
            </a:extLst>
          </p:cNvPr>
          <p:cNvPicPr>
            <a:picLocks noChangeAspect="1"/>
          </p:cNvPicPr>
          <p:nvPr/>
        </p:nvPicPr>
        <p:blipFill rotWithShape="1">
          <a:blip r:embed="rId2">
            <a:extLst>
              <a:ext uri="{28A0092B-C50C-407E-A947-70E740481C1C}">
                <a14:useLocalDpi xmlns:a14="http://schemas.microsoft.com/office/drawing/2010/main" val="0"/>
              </a:ext>
            </a:extLst>
          </a:blip>
          <a:srcRect l="48629" b="47520"/>
          <a:stretch/>
        </p:blipFill>
        <p:spPr>
          <a:xfrm>
            <a:off x="173862" y="1724146"/>
            <a:ext cx="3921060" cy="2815539"/>
          </a:xfrm>
          <a:prstGeom prst="rect">
            <a:avLst/>
          </a:prstGeom>
        </p:spPr>
      </p:pic>
      <p:pic>
        <p:nvPicPr>
          <p:cNvPr id="7" name="Рисунок 6">
            <a:extLst>
              <a:ext uri="{FF2B5EF4-FFF2-40B4-BE49-F238E27FC236}">
                <a16:creationId xmlns:a16="http://schemas.microsoft.com/office/drawing/2014/main" id="{6DCCC8FC-9796-403D-A4BC-E571743957B5}"/>
              </a:ext>
            </a:extLst>
          </p:cNvPr>
          <p:cNvPicPr>
            <a:picLocks noChangeAspect="1"/>
          </p:cNvPicPr>
          <p:nvPr/>
        </p:nvPicPr>
        <p:blipFill rotWithShape="1">
          <a:blip r:embed="rId2">
            <a:extLst>
              <a:ext uri="{28A0092B-C50C-407E-A947-70E740481C1C}">
                <a14:useLocalDpi xmlns:a14="http://schemas.microsoft.com/office/drawing/2010/main" val="0"/>
              </a:ext>
            </a:extLst>
          </a:blip>
          <a:srcRect t="53409" r="51729"/>
          <a:stretch/>
        </p:blipFill>
        <p:spPr>
          <a:xfrm>
            <a:off x="3712190" y="1959140"/>
            <a:ext cx="3803821" cy="2580545"/>
          </a:xfrm>
          <a:prstGeom prst="rect">
            <a:avLst/>
          </a:prstGeom>
        </p:spPr>
      </p:pic>
      <p:pic>
        <p:nvPicPr>
          <p:cNvPr id="8" name="Рисунок 7">
            <a:extLst>
              <a:ext uri="{FF2B5EF4-FFF2-40B4-BE49-F238E27FC236}">
                <a16:creationId xmlns:a16="http://schemas.microsoft.com/office/drawing/2014/main" id="{B13DE82C-CEA7-42AD-BB50-FEF270DF7A21}"/>
              </a:ext>
            </a:extLst>
          </p:cNvPr>
          <p:cNvPicPr>
            <a:picLocks noChangeAspect="1"/>
          </p:cNvPicPr>
          <p:nvPr/>
        </p:nvPicPr>
        <p:blipFill rotWithShape="1">
          <a:blip r:embed="rId2">
            <a:extLst>
              <a:ext uri="{28A0092B-C50C-407E-A947-70E740481C1C}">
                <a14:useLocalDpi xmlns:a14="http://schemas.microsoft.com/office/drawing/2010/main" val="0"/>
              </a:ext>
            </a:extLst>
          </a:blip>
          <a:srcRect l="48450" t="51704"/>
          <a:stretch/>
        </p:blipFill>
        <p:spPr>
          <a:xfrm>
            <a:off x="7807308" y="1841429"/>
            <a:ext cx="4093540" cy="2695626"/>
          </a:xfrm>
          <a:prstGeom prst="rect">
            <a:avLst/>
          </a:prstGeom>
        </p:spPr>
      </p:pic>
    </p:spTree>
    <p:extLst>
      <p:ext uri="{BB962C8B-B14F-4D97-AF65-F5344CB8AC3E}">
        <p14:creationId xmlns:p14="http://schemas.microsoft.com/office/powerpoint/2010/main" val="8558297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266</Words>
  <Application>Microsoft Office PowerPoint</Application>
  <PresentationFormat>Широкоэкранный</PresentationFormat>
  <Paragraphs>30</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Open Sans</vt:lpstr>
      <vt:lpstr>Times New Roman</vt:lpstr>
      <vt:lpstr>Тема Office</vt:lpstr>
      <vt:lpstr>Activity concentration of radionuclides of natural and anthropogenic-transformed soils in Rostov region</vt:lpstr>
      <vt:lpstr>The soil is life</vt:lpstr>
      <vt:lpstr>Geography of research</vt:lpstr>
      <vt:lpstr>Object of research</vt:lpstr>
      <vt:lpstr>Object of research</vt:lpstr>
      <vt:lpstr>Results and discussion</vt:lpstr>
      <vt:lpstr>Results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concentration of radionuclides of natural and anthropogenic-transformed soils in Rostov region</dc:title>
  <dc:creator>Пользователь</dc:creator>
  <cp:lastModifiedBy>Пользователь</cp:lastModifiedBy>
  <cp:revision>2</cp:revision>
  <dcterms:created xsi:type="dcterms:W3CDTF">2022-05-23T08:49:38Z</dcterms:created>
  <dcterms:modified xsi:type="dcterms:W3CDTF">2022-05-23T12:13:02Z</dcterms:modified>
</cp:coreProperties>
</file>