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415"/>
    <a:srgbClr val="B03E1F"/>
    <a:srgbClr val="2B72B7"/>
    <a:srgbClr val="C95F2C"/>
    <a:srgbClr val="E67300"/>
    <a:srgbClr val="FF7F00"/>
    <a:srgbClr val="262626"/>
    <a:srgbClr val="A3452B"/>
    <a:srgbClr val="E4973B"/>
    <a:srgbClr val="2B7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3"/>
  </p:normalViewPr>
  <p:slideViewPr>
    <p:cSldViewPr snapToGrid="0" snapToObjects="1">
      <p:cViewPr>
        <p:scale>
          <a:sx n="80" d="100"/>
          <a:sy n="80" d="100"/>
        </p:scale>
        <p:origin x="56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6749A3B-B7F6-244B-AC69-D7ECAAD3C835}"/>
              </a:ext>
            </a:extLst>
          </p:cNvPr>
          <p:cNvSpPr/>
          <p:nvPr/>
        </p:nvSpPr>
        <p:spPr>
          <a:xfrm>
            <a:off x="0" y="2493941"/>
            <a:ext cx="12192000" cy="192311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BD9E95-F940-6040-A1C8-06F0A85D311A}"/>
              </a:ext>
            </a:extLst>
          </p:cNvPr>
          <p:cNvSpPr/>
          <p:nvPr/>
        </p:nvSpPr>
        <p:spPr>
          <a:xfrm>
            <a:off x="2035847" y="5700946"/>
            <a:ext cx="8120306" cy="115705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entagon 19">
            <a:extLst>
              <a:ext uri="{FF2B5EF4-FFF2-40B4-BE49-F238E27FC236}">
                <a16:creationId xmlns:a16="http://schemas.microsoft.com/office/drawing/2014/main" id="{B162200D-2E56-E24B-8A00-0D245A64B6A8}"/>
              </a:ext>
            </a:extLst>
          </p:cNvPr>
          <p:cNvSpPr/>
          <p:nvPr/>
        </p:nvSpPr>
        <p:spPr>
          <a:xfrm rot="5400000">
            <a:off x="10103414" y="620887"/>
            <a:ext cx="2357451" cy="1115676"/>
          </a:xfrm>
          <a:prstGeom prst="homePlate">
            <a:avLst/>
          </a:prstGeom>
          <a:solidFill>
            <a:srgbClr val="2B7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>
            <a:extLst>
              <a:ext uri="{FF2B5EF4-FFF2-40B4-BE49-F238E27FC236}">
                <a16:creationId xmlns:a16="http://schemas.microsoft.com/office/drawing/2014/main" id="{5FA2E763-5D94-9848-9983-EBCEB90C79B0}"/>
              </a:ext>
            </a:extLst>
          </p:cNvPr>
          <p:cNvSpPr/>
          <p:nvPr/>
        </p:nvSpPr>
        <p:spPr>
          <a:xfrm rot="5400000">
            <a:off x="8854049" y="620887"/>
            <a:ext cx="2357451" cy="1115676"/>
          </a:xfrm>
          <a:prstGeom prst="homePlate">
            <a:avLst/>
          </a:prstGeom>
          <a:solidFill>
            <a:srgbClr val="2B7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A1440-D623-0941-8265-80F251CB0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650" y="2689210"/>
            <a:ext cx="11902094" cy="1373070"/>
          </a:xfrm>
        </p:spPr>
        <p:txBody>
          <a:bodyPr/>
          <a:lstStyle/>
          <a:p>
            <a:pPr algn="ctr"/>
            <a:r>
              <a:rPr lang="en-US" sz="3600" dirty="0"/>
              <a:t>The Impact of Slope on Fire Spread in a Dynamic Global Vegetation Model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DF33C-3D39-B24D-933C-F176F4392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650" y="4533327"/>
            <a:ext cx="11212905" cy="838200"/>
          </a:xfrm>
        </p:spPr>
        <p:txBody>
          <a:bodyPr/>
          <a:lstStyle/>
          <a:p>
            <a:pPr algn="l"/>
            <a:r>
              <a:rPr lang="en-US" b="1" dirty="0"/>
              <a:t>Luke Oberhagemann</a:t>
            </a:r>
            <a:r>
              <a:rPr lang="en-US" dirty="0"/>
              <a:t>, Markus </a:t>
            </a:r>
            <a:r>
              <a:rPr lang="en-US" dirty="0" err="1"/>
              <a:t>Drüke</a:t>
            </a:r>
            <a:r>
              <a:rPr lang="en-US" dirty="0"/>
              <a:t>, </a:t>
            </a:r>
            <a:r>
              <a:rPr lang="en-US" dirty="0" err="1"/>
              <a:t>Maik</a:t>
            </a:r>
            <a:r>
              <a:rPr lang="en-US" dirty="0"/>
              <a:t> Billing, Werner von </a:t>
            </a:r>
            <a:r>
              <a:rPr lang="en-US" dirty="0" err="1"/>
              <a:t>Bloh</a:t>
            </a:r>
            <a:r>
              <a:rPr lang="en-US" dirty="0"/>
              <a:t>, Boris </a:t>
            </a:r>
            <a:r>
              <a:rPr lang="en-US" dirty="0" err="1"/>
              <a:t>Sakschewski</a:t>
            </a:r>
            <a:r>
              <a:rPr lang="en-US" dirty="0"/>
              <a:t>, Henning Rust, and Kirsten </a:t>
            </a:r>
            <a:r>
              <a:rPr lang="en-US" dirty="0" err="1"/>
              <a:t>Thonicke</a:t>
            </a:r>
            <a:r>
              <a:rPr lang="en-US" dirty="0"/>
              <a:t> 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A5F176-8BF1-AA48-A4AC-32CAF16D5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795" y="136490"/>
            <a:ext cx="1048689" cy="1468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CB6409-CA11-4842-A59F-4D87F0A46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938" y="136490"/>
            <a:ext cx="1115677" cy="1476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AA8963-71BC-9F47-A057-808FF5FD7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905" y="5878830"/>
            <a:ext cx="1930400" cy="838200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031F09AB-9E87-764F-BB36-504A8FEE75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27" y="5959822"/>
            <a:ext cx="1489224" cy="6584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4233B3-C62D-144A-B199-13185AB2BF5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5269" y="5766391"/>
            <a:ext cx="1072137" cy="1080835"/>
          </a:xfrm>
          <a:prstGeom prst="rect">
            <a:avLst/>
          </a:prstGeom>
          <a:effectLst>
            <a:softEdge rad="0"/>
          </a:effec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F292C02-DF11-B54A-B0E5-44B48F6AD3AB}"/>
              </a:ext>
            </a:extLst>
          </p:cNvPr>
          <p:cNvCxnSpPr>
            <a:cxnSpLocks/>
          </p:cNvCxnSpPr>
          <p:nvPr/>
        </p:nvCxnSpPr>
        <p:spPr>
          <a:xfrm>
            <a:off x="2015140" y="5689963"/>
            <a:ext cx="81410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2085F20A-FA4A-D146-B22D-A318209630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4910" y="5597299"/>
            <a:ext cx="2723739" cy="147229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BBE432-79A1-1741-BFD2-B88D23F54EC5}"/>
              </a:ext>
            </a:extLst>
          </p:cNvPr>
          <p:cNvCxnSpPr>
            <a:cxnSpLocks/>
          </p:cNvCxnSpPr>
          <p:nvPr/>
        </p:nvCxnSpPr>
        <p:spPr>
          <a:xfrm>
            <a:off x="2015140" y="5651747"/>
            <a:ext cx="0" cy="12182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E28455-F06B-4CDA-9938-F31BFF233482}"/>
              </a:ext>
            </a:extLst>
          </p:cNvPr>
          <p:cNvCxnSpPr>
            <a:cxnSpLocks/>
          </p:cNvCxnSpPr>
          <p:nvPr/>
        </p:nvCxnSpPr>
        <p:spPr>
          <a:xfrm>
            <a:off x="10140795" y="5651747"/>
            <a:ext cx="0" cy="12182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00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0E0A3-B0D6-4640-A180-5D21A3491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4" y="1623524"/>
            <a:ext cx="10780752" cy="43511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Model processes including plant establishment, growth, and mortality on a global scale</a:t>
            </a:r>
          </a:p>
          <a:p>
            <a:r>
              <a:rPr lang="en-US" dirty="0">
                <a:solidFill>
                  <a:schemeClr val="bg1"/>
                </a:solidFill>
              </a:rPr>
              <a:t>Often coupled to a global fire model – we focus on </a:t>
            </a:r>
            <a:r>
              <a:rPr lang="en-US" dirty="0" err="1">
                <a:solidFill>
                  <a:schemeClr val="bg1"/>
                </a:solidFill>
              </a:rPr>
              <a:t>LPJmL</a:t>
            </a:r>
            <a:r>
              <a:rPr lang="en-US" dirty="0">
                <a:solidFill>
                  <a:schemeClr val="bg1"/>
                </a:solidFill>
              </a:rPr>
              <a:t>-SPITFIRE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Wind-driven fire spread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0.5° by 0.5° grid cells</a:t>
            </a:r>
          </a:p>
          <a:p>
            <a:r>
              <a:rPr lang="en-US" dirty="0">
                <a:solidFill>
                  <a:schemeClr val="bg1"/>
                </a:solidFill>
              </a:rPr>
              <a:t>Generally, these models do not include terrain effects on fire spread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455D4-5741-6543-AACB-AF7FF354A5C0}"/>
              </a:ext>
            </a:extLst>
          </p:cNvPr>
          <p:cNvSpPr/>
          <p:nvPr/>
        </p:nvSpPr>
        <p:spPr>
          <a:xfrm>
            <a:off x="-7087" y="-12988"/>
            <a:ext cx="10612330" cy="1414462"/>
          </a:xfrm>
          <a:prstGeom prst="rect">
            <a:avLst/>
          </a:prstGeom>
          <a:solidFill>
            <a:srgbClr val="B03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948A-7E14-714E-AF0F-0DF114B970C7}"/>
              </a:ext>
            </a:extLst>
          </p:cNvPr>
          <p:cNvSpPr/>
          <p:nvPr/>
        </p:nvSpPr>
        <p:spPr>
          <a:xfrm>
            <a:off x="10587057" y="-12988"/>
            <a:ext cx="1613360" cy="141446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1C2CAD7-0FE8-6644-875F-2E3E52CE9268}"/>
              </a:ext>
            </a:extLst>
          </p:cNvPr>
          <p:cNvCxnSpPr>
            <a:cxnSpLocks/>
          </p:cNvCxnSpPr>
          <p:nvPr/>
        </p:nvCxnSpPr>
        <p:spPr>
          <a:xfrm>
            <a:off x="160421" y="6175960"/>
            <a:ext cx="11898228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43FFB8-1505-8246-97B1-D2B02EAA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94" y="187411"/>
            <a:ext cx="9613861" cy="1080938"/>
          </a:xfrm>
        </p:spPr>
        <p:txBody>
          <a:bodyPr/>
          <a:lstStyle/>
          <a:p>
            <a:r>
              <a:rPr lang="en-US" dirty="0"/>
              <a:t>Fire-Enabled Dynamic Global Vegetation Models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9FA72-11AB-47F0-B89D-549D53C7D4D5}"/>
              </a:ext>
            </a:extLst>
          </p:cNvPr>
          <p:cNvSpPr txBox="1"/>
          <p:nvPr/>
        </p:nvSpPr>
        <p:spPr>
          <a:xfrm>
            <a:off x="5976370" y="6353621"/>
            <a:ext cx="26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1026" name="Picture 2" descr="LPJmL_gridcell_blanc2">
            <a:extLst>
              <a:ext uri="{FF2B5EF4-FFF2-40B4-BE49-F238E27FC236}">
                <a16:creationId xmlns:a16="http://schemas.microsoft.com/office/drawing/2014/main" id="{7E02C5D5-BF35-422A-B382-604FDFD4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88525"/>
            <a:ext cx="3810000" cy="1895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F943782-CECE-445D-AC68-6597D2DBA3FF}"/>
              </a:ext>
            </a:extLst>
          </p:cNvPr>
          <p:cNvSpPr txBox="1"/>
          <p:nvPr/>
        </p:nvSpPr>
        <p:spPr>
          <a:xfrm>
            <a:off x="8816172" y="6348775"/>
            <a:ext cx="336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Image source: pik-potsdam.de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2F6F0-B94C-4C09-9702-1AD9E1C9EAB6}"/>
              </a:ext>
            </a:extLst>
          </p:cNvPr>
          <p:cNvSpPr/>
          <p:nvPr/>
        </p:nvSpPr>
        <p:spPr>
          <a:xfrm>
            <a:off x="10498238" y="-12988"/>
            <a:ext cx="107005" cy="14144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2372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1455D4-5741-6543-AACB-AF7FF354A5C0}"/>
              </a:ext>
            </a:extLst>
          </p:cNvPr>
          <p:cNvSpPr/>
          <p:nvPr/>
        </p:nvSpPr>
        <p:spPr>
          <a:xfrm>
            <a:off x="-7087" y="-12988"/>
            <a:ext cx="10505326" cy="1414462"/>
          </a:xfrm>
          <a:prstGeom prst="rect">
            <a:avLst/>
          </a:prstGeom>
          <a:solidFill>
            <a:srgbClr val="B03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948A-7E14-714E-AF0F-0DF114B970C7}"/>
              </a:ext>
            </a:extLst>
          </p:cNvPr>
          <p:cNvSpPr/>
          <p:nvPr/>
        </p:nvSpPr>
        <p:spPr>
          <a:xfrm>
            <a:off x="10587057" y="-12988"/>
            <a:ext cx="1613360" cy="141446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1C2CAD7-0FE8-6644-875F-2E3E52CE9268}"/>
              </a:ext>
            </a:extLst>
          </p:cNvPr>
          <p:cNvCxnSpPr>
            <a:cxnSpLocks/>
          </p:cNvCxnSpPr>
          <p:nvPr/>
        </p:nvCxnSpPr>
        <p:spPr>
          <a:xfrm>
            <a:off x="160421" y="6175960"/>
            <a:ext cx="11898228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43FFB8-1505-8246-97B1-D2B02EAA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94" y="187411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How Important are Terrain Effects at the Grid Cell Level? – Satellite Data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9FA72-11AB-47F0-B89D-549D53C7D4D5}"/>
              </a:ext>
            </a:extLst>
          </p:cNvPr>
          <p:cNvSpPr txBox="1"/>
          <p:nvPr/>
        </p:nvSpPr>
        <p:spPr>
          <a:xfrm>
            <a:off x="5976370" y="6353621"/>
            <a:ext cx="26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2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5CFA28-7A20-465D-BDCD-E33CEF050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954" y="2024353"/>
            <a:ext cx="6271083" cy="352872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035AF4-ED3F-4C42-A1DD-266382157D5D}"/>
              </a:ext>
            </a:extLst>
          </p:cNvPr>
          <p:cNvSpPr txBox="1"/>
          <p:nvPr/>
        </p:nvSpPr>
        <p:spPr>
          <a:xfrm>
            <a:off x="-342866" y="1878595"/>
            <a:ext cx="596782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Fire data from the Global Fire Atlas assigned to a 0.5° by 0.5° grid</a:t>
            </a:r>
          </a:p>
          <a:p>
            <a:pPr lvl="1"/>
            <a:endParaRPr lang="en-US" sz="11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What role does terrain complexity play?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Comparison to median vector ruggedness measure within a grid cell</a:t>
            </a:r>
          </a:p>
          <a:p>
            <a:pPr lvl="1"/>
            <a:endParaRPr lang="en-US" sz="11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What role does the slope play?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Comparison to median slope squared within a grid cell</a:t>
            </a:r>
          </a:p>
          <a:p>
            <a:pPr lvl="1"/>
            <a:endParaRPr lang="en-US" sz="11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Separation by main landcover type burned to reduce variation in fuel beds</a:t>
            </a:r>
          </a:p>
          <a:p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97E596-70FA-42B6-BD99-A21AA282D7C5}"/>
              </a:ext>
            </a:extLst>
          </p:cNvPr>
          <p:cNvSpPr txBox="1"/>
          <p:nvPr/>
        </p:nvSpPr>
        <p:spPr>
          <a:xfrm>
            <a:off x="7388534" y="6353621"/>
            <a:ext cx="467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Image source: Frank Cone </a:t>
            </a:r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via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Pexels.com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D704DC-E85E-4984-AF13-37C7362AD056}"/>
              </a:ext>
            </a:extLst>
          </p:cNvPr>
          <p:cNvSpPr/>
          <p:nvPr/>
        </p:nvSpPr>
        <p:spPr>
          <a:xfrm>
            <a:off x="10498238" y="-12988"/>
            <a:ext cx="107005" cy="14144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0054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1455D4-5741-6543-AACB-AF7FF354A5C0}"/>
              </a:ext>
            </a:extLst>
          </p:cNvPr>
          <p:cNvSpPr/>
          <p:nvPr/>
        </p:nvSpPr>
        <p:spPr>
          <a:xfrm>
            <a:off x="-7087" y="-12988"/>
            <a:ext cx="10505326" cy="1414462"/>
          </a:xfrm>
          <a:prstGeom prst="rect">
            <a:avLst/>
          </a:prstGeom>
          <a:solidFill>
            <a:srgbClr val="B03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948A-7E14-714E-AF0F-0DF114B970C7}"/>
              </a:ext>
            </a:extLst>
          </p:cNvPr>
          <p:cNvSpPr/>
          <p:nvPr/>
        </p:nvSpPr>
        <p:spPr>
          <a:xfrm>
            <a:off x="10587057" y="-12988"/>
            <a:ext cx="1613360" cy="141446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1C2CAD7-0FE8-6644-875F-2E3E52CE9268}"/>
              </a:ext>
            </a:extLst>
          </p:cNvPr>
          <p:cNvCxnSpPr>
            <a:cxnSpLocks/>
          </p:cNvCxnSpPr>
          <p:nvPr/>
        </p:nvCxnSpPr>
        <p:spPr>
          <a:xfrm>
            <a:off x="160421" y="6175960"/>
            <a:ext cx="11898228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43FFB8-1505-8246-97B1-D2B02EAA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94" y="187411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Terrain Ruggedness Acts as a Limit on Burnt Area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9FA72-11AB-47F0-B89D-549D53C7D4D5}"/>
              </a:ext>
            </a:extLst>
          </p:cNvPr>
          <p:cNvSpPr txBox="1"/>
          <p:nvPr/>
        </p:nvSpPr>
        <p:spPr>
          <a:xfrm>
            <a:off x="5976370" y="6353621"/>
            <a:ext cx="26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3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234865-3674-4066-820F-0BC288B78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74" r="5070"/>
          <a:stretch/>
        </p:blipFill>
        <p:spPr>
          <a:xfrm>
            <a:off x="4082917" y="1480396"/>
            <a:ext cx="6185705" cy="46166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235A757-43CA-4991-8D65-AC18B2B4475F}"/>
              </a:ext>
            </a:extLst>
          </p:cNvPr>
          <p:cNvSpPr txBox="1"/>
          <p:nvPr/>
        </p:nvSpPr>
        <p:spPr>
          <a:xfrm rot="16200000">
            <a:off x="2886507" y="3365858"/>
            <a:ext cx="291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Burnt Are</a:t>
            </a:r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a Per Fire (km</a:t>
            </a:r>
            <a:r>
              <a:rPr lang="en-US" baseline="30000" dirty="0">
                <a:solidFill>
                  <a:prstClr val="black"/>
                </a:solidFill>
                <a:latin typeface="Trebuchet MS" panose="020B0603020202020204"/>
              </a:rPr>
              <a:t>2</a:t>
            </a:r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)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DADDDD-97D8-4638-A4B8-026D8EE578C3}"/>
              </a:ext>
            </a:extLst>
          </p:cNvPr>
          <p:cNvGrpSpPr/>
          <p:nvPr/>
        </p:nvGrpSpPr>
        <p:grpSpPr>
          <a:xfrm>
            <a:off x="11000685" y="1795665"/>
            <a:ext cx="357188" cy="871538"/>
            <a:chOff x="8936831" y="2657475"/>
            <a:chExt cx="357188" cy="8715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1B2CB1-143E-42C4-BA90-D1C9D3FA135F}"/>
                </a:ext>
              </a:extLst>
            </p:cNvPr>
            <p:cNvSpPr/>
            <p:nvPr/>
          </p:nvSpPr>
          <p:spPr>
            <a:xfrm>
              <a:off x="9058275" y="3286125"/>
              <a:ext cx="114300" cy="242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iangle 11">
              <a:extLst>
                <a:ext uri="{FF2B5EF4-FFF2-40B4-BE49-F238E27FC236}">
                  <a16:creationId xmlns:a16="http://schemas.microsoft.com/office/drawing/2014/main" id="{3B2EBE4F-DAF7-4859-A16C-40060BA09C90}"/>
                </a:ext>
              </a:extLst>
            </p:cNvPr>
            <p:cNvSpPr/>
            <p:nvPr/>
          </p:nvSpPr>
          <p:spPr>
            <a:xfrm>
              <a:off x="8936831" y="2657475"/>
              <a:ext cx="357188" cy="628650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7C454F-A9D7-4B5A-A850-18B0BEE7F637}"/>
              </a:ext>
            </a:extLst>
          </p:cNvPr>
          <p:cNvGrpSpPr/>
          <p:nvPr/>
        </p:nvGrpSpPr>
        <p:grpSpPr>
          <a:xfrm>
            <a:off x="10582775" y="1795665"/>
            <a:ext cx="357188" cy="871538"/>
            <a:chOff x="8936831" y="2657475"/>
            <a:chExt cx="357188" cy="8715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0156FFE-2CFD-4293-A4DA-9BAE003416D6}"/>
                </a:ext>
              </a:extLst>
            </p:cNvPr>
            <p:cNvSpPr/>
            <p:nvPr/>
          </p:nvSpPr>
          <p:spPr>
            <a:xfrm>
              <a:off x="9058275" y="3286125"/>
              <a:ext cx="114300" cy="242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14">
              <a:extLst>
                <a:ext uri="{FF2B5EF4-FFF2-40B4-BE49-F238E27FC236}">
                  <a16:creationId xmlns:a16="http://schemas.microsoft.com/office/drawing/2014/main" id="{68A66DAF-1094-4E60-83F3-F0D41F49A483}"/>
                </a:ext>
              </a:extLst>
            </p:cNvPr>
            <p:cNvSpPr/>
            <p:nvPr/>
          </p:nvSpPr>
          <p:spPr>
            <a:xfrm>
              <a:off x="8936831" y="2657475"/>
              <a:ext cx="357188" cy="628650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0AB2C8-D3DE-44A6-923D-B13CDBA31D26}"/>
              </a:ext>
            </a:extLst>
          </p:cNvPr>
          <p:cNvGrpSpPr/>
          <p:nvPr/>
        </p:nvGrpSpPr>
        <p:grpSpPr>
          <a:xfrm>
            <a:off x="10415960" y="3432432"/>
            <a:ext cx="532985" cy="741565"/>
            <a:chOff x="8793124" y="3800493"/>
            <a:chExt cx="532985" cy="74156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B4B99A-F4C0-4C6F-9A3F-F63BD17F6FC5}"/>
                </a:ext>
              </a:extLst>
            </p:cNvPr>
            <p:cNvSpPr/>
            <p:nvPr/>
          </p:nvSpPr>
          <p:spPr>
            <a:xfrm>
              <a:off x="9002467" y="4299170"/>
              <a:ext cx="114300" cy="242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BBF9B9F-755C-4A95-AD91-B6BFF92CB91E}"/>
                </a:ext>
              </a:extLst>
            </p:cNvPr>
            <p:cNvSpPr/>
            <p:nvPr/>
          </p:nvSpPr>
          <p:spPr>
            <a:xfrm>
              <a:off x="8793124" y="3800493"/>
              <a:ext cx="532985" cy="53694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9693A1-60E2-4CD7-BDE9-267122CB800E}"/>
              </a:ext>
            </a:extLst>
          </p:cNvPr>
          <p:cNvGrpSpPr/>
          <p:nvPr/>
        </p:nvGrpSpPr>
        <p:grpSpPr>
          <a:xfrm>
            <a:off x="10994105" y="3434708"/>
            <a:ext cx="532985" cy="741565"/>
            <a:chOff x="8793124" y="3800493"/>
            <a:chExt cx="532985" cy="74156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0E3AD9B-259E-4883-967B-56FCDC03ED83}"/>
                </a:ext>
              </a:extLst>
            </p:cNvPr>
            <p:cNvSpPr/>
            <p:nvPr/>
          </p:nvSpPr>
          <p:spPr>
            <a:xfrm>
              <a:off x="9002467" y="4299170"/>
              <a:ext cx="114300" cy="242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10771B2-014F-4C59-AC6D-D51E49C77CF0}"/>
                </a:ext>
              </a:extLst>
            </p:cNvPr>
            <p:cNvSpPr/>
            <p:nvPr/>
          </p:nvSpPr>
          <p:spPr>
            <a:xfrm>
              <a:off x="8793124" y="3800493"/>
              <a:ext cx="532985" cy="53694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575444-3962-4D2A-992F-8B25A9F37A0F}"/>
              </a:ext>
            </a:extLst>
          </p:cNvPr>
          <p:cNvGrpSpPr/>
          <p:nvPr/>
        </p:nvGrpSpPr>
        <p:grpSpPr>
          <a:xfrm>
            <a:off x="10523732" y="5409616"/>
            <a:ext cx="1148550" cy="606348"/>
            <a:chOff x="4442415" y="5189078"/>
            <a:chExt cx="1148550" cy="606348"/>
          </a:xfrm>
        </p:grpSpPr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8EB2B27D-65DA-498C-B00F-909E875BFE98}"/>
                </a:ext>
              </a:extLst>
            </p:cNvPr>
            <p:cNvSpPr/>
            <p:nvPr/>
          </p:nvSpPr>
          <p:spPr>
            <a:xfrm rot="18439941">
              <a:off x="4732629" y="4918019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69A7A01B-2AD1-4D9B-B16A-E9CE81688991}"/>
                </a:ext>
              </a:extLst>
            </p:cNvPr>
            <p:cNvSpPr/>
            <p:nvPr/>
          </p:nvSpPr>
          <p:spPr>
            <a:xfrm rot="18439941">
              <a:off x="4801288" y="4918019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BEE091F0-6530-497A-8B38-32DD1CB3D7EE}"/>
                </a:ext>
              </a:extLst>
            </p:cNvPr>
            <p:cNvSpPr/>
            <p:nvPr/>
          </p:nvSpPr>
          <p:spPr>
            <a:xfrm rot="18439941">
              <a:off x="4875150" y="4918018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Moon 33">
              <a:extLst>
                <a:ext uri="{FF2B5EF4-FFF2-40B4-BE49-F238E27FC236}">
                  <a16:creationId xmlns:a16="http://schemas.microsoft.com/office/drawing/2014/main" id="{0A167778-BFA1-48E7-B451-9949EB40C6F2}"/>
                </a:ext>
              </a:extLst>
            </p:cNvPr>
            <p:cNvSpPr/>
            <p:nvPr/>
          </p:nvSpPr>
          <p:spPr>
            <a:xfrm rot="18439941">
              <a:off x="4949012" y="4918016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377AED8-D11D-4672-9D32-73DDAEC118CE}"/>
                </a:ext>
              </a:extLst>
            </p:cNvPr>
            <p:cNvSpPr/>
            <p:nvPr/>
          </p:nvSpPr>
          <p:spPr>
            <a:xfrm>
              <a:off x="4537724" y="5189078"/>
              <a:ext cx="1053241" cy="6063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12E06FB-2BDA-41F4-B4FA-272DE9FD1660}"/>
              </a:ext>
            </a:extLst>
          </p:cNvPr>
          <p:cNvGrpSpPr/>
          <p:nvPr/>
        </p:nvGrpSpPr>
        <p:grpSpPr>
          <a:xfrm>
            <a:off x="10813504" y="5411327"/>
            <a:ext cx="1148550" cy="606348"/>
            <a:chOff x="4442415" y="5189078"/>
            <a:chExt cx="1148550" cy="606348"/>
          </a:xfrm>
        </p:grpSpPr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FAA106E7-BBFA-43BF-81DD-4766BD3C2F04}"/>
                </a:ext>
              </a:extLst>
            </p:cNvPr>
            <p:cNvSpPr/>
            <p:nvPr/>
          </p:nvSpPr>
          <p:spPr>
            <a:xfrm rot="18439941">
              <a:off x="4732629" y="4918019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Moon 37">
              <a:extLst>
                <a:ext uri="{FF2B5EF4-FFF2-40B4-BE49-F238E27FC236}">
                  <a16:creationId xmlns:a16="http://schemas.microsoft.com/office/drawing/2014/main" id="{CA5690C7-8081-442B-A5CE-F3C03437043C}"/>
                </a:ext>
              </a:extLst>
            </p:cNvPr>
            <p:cNvSpPr/>
            <p:nvPr/>
          </p:nvSpPr>
          <p:spPr>
            <a:xfrm rot="18439941">
              <a:off x="4801288" y="4918019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15B156DD-43B0-4EAF-9ED8-1C1DAAE978F8}"/>
                </a:ext>
              </a:extLst>
            </p:cNvPr>
            <p:cNvSpPr/>
            <p:nvPr/>
          </p:nvSpPr>
          <p:spPr>
            <a:xfrm rot="18439941">
              <a:off x="4875150" y="4918018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Moon 39">
              <a:extLst>
                <a:ext uri="{FF2B5EF4-FFF2-40B4-BE49-F238E27FC236}">
                  <a16:creationId xmlns:a16="http://schemas.microsoft.com/office/drawing/2014/main" id="{27B73A2C-11F1-430A-9576-7C38BB792A86}"/>
                </a:ext>
              </a:extLst>
            </p:cNvPr>
            <p:cNvSpPr/>
            <p:nvPr/>
          </p:nvSpPr>
          <p:spPr>
            <a:xfrm rot="18439941">
              <a:off x="4949012" y="4918016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286A6E6-2459-46C5-B3C5-1BC89BBDB92A}"/>
                </a:ext>
              </a:extLst>
            </p:cNvPr>
            <p:cNvSpPr/>
            <p:nvPr/>
          </p:nvSpPr>
          <p:spPr>
            <a:xfrm>
              <a:off x="4537724" y="5189078"/>
              <a:ext cx="1053241" cy="6063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CF980B3-5DEF-4C8F-BF5D-3FEFF101A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3" y="1623524"/>
            <a:ext cx="3868191" cy="43511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Binned data &amp; calculated quartiles</a:t>
            </a:r>
          </a:p>
          <a:p>
            <a:r>
              <a:rPr lang="en-US" dirty="0">
                <a:solidFill>
                  <a:schemeClr val="bg1"/>
                </a:solidFill>
              </a:rPr>
              <a:t>Upper quartile burnt area decreases with vector ruggedness measure (GMTED2010 250m DEM)</a:t>
            </a:r>
          </a:p>
          <a:p>
            <a:r>
              <a:rPr lang="en-US" dirty="0">
                <a:solidFill>
                  <a:schemeClr val="bg1"/>
                </a:solidFill>
              </a:rPr>
              <a:t>Extent of the effect depends on vegetation type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19218BE-44DA-468B-BF8F-FDE54B754071}"/>
              </a:ext>
            </a:extLst>
          </p:cNvPr>
          <p:cNvCxnSpPr/>
          <p:nvPr/>
        </p:nvCxnSpPr>
        <p:spPr>
          <a:xfrm flipH="1">
            <a:off x="9797177" y="2268672"/>
            <a:ext cx="647967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50B6DB5-2900-494F-8E69-2F41FF0BC19F}"/>
              </a:ext>
            </a:extLst>
          </p:cNvPr>
          <p:cNvCxnSpPr/>
          <p:nvPr/>
        </p:nvCxnSpPr>
        <p:spPr>
          <a:xfrm flipH="1">
            <a:off x="9696658" y="3851038"/>
            <a:ext cx="647967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ED86B8B-90A1-4E12-A869-4861C5E2C5D5}"/>
              </a:ext>
            </a:extLst>
          </p:cNvPr>
          <p:cNvCxnSpPr/>
          <p:nvPr/>
        </p:nvCxnSpPr>
        <p:spPr>
          <a:xfrm flipH="1">
            <a:off x="9858242" y="5300459"/>
            <a:ext cx="647967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356CDE1E-A56C-42D5-A91F-57AE3D7F80F6}"/>
              </a:ext>
            </a:extLst>
          </p:cNvPr>
          <p:cNvSpPr/>
          <p:nvPr/>
        </p:nvSpPr>
        <p:spPr>
          <a:xfrm>
            <a:off x="10498238" y="-12988"/>
            <a:ext cx="107005" cy="14144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05331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F18B9E-BD2D-4969-A210-2C4DC302E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5" r="4385"/>
          <a:stretch/>
        </p:blipFill>
        <p:spPr>
          <a:xfrm>
            <a:off x="4060114" y="1529335"/>
            <a:ext cx="6193491" cy="45657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1455D4-5741-6543-AACB-AF7FF354A5C0}"/>
              </a:ext>
            </a:extLst>
          </p:cNvPr>
          <p:cNvSpPr/>
          <p:nvPr/>
        </p:nvSpPr>
        <p:spPr>
          <a:xfrm>
            <a:off x="-7087" y="-12988"/>
            <a:ext cx="10505326" cy="1414462"/>
          </a:xfrm>
          <a:prstGeom prst="rect">
            <a:avLst/>
          </a:prstGeom>
          <a:solidFill>
            <a:srgbClr val="B03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948A-7E14-714E-AF0F-0DF114B970C7}"/>
              </a:ext>
            </a:extLst>
          </p:cNvPr>
          <p:cNvSpPr/>
          <p:nvPr/>
        </p:nvSpPr>
        <p:spPr>
          <a:xfrm>
            <a:off x="10587057" y="-12988"/>
            <a:ext cx="1613360" cy="141446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1C2CAD7-0FE8-6644-875F-2E3E52CE9268}"/>
              </a:ext>
            </a:extLst>
          </p:cNvPr>
          <p:cNvCxnSpPr>
            <a:cxnSpLocks/>
          </p:cNvCxnSpPr>
          <p:nvPr/>
        </p:nvCxnSpPr>
        <p:spPr>
          <a:xfrm>
            <a:off x="160421" y="6175960"/>
            <a:ext cx="11898228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43FFB8-1505-8246-97B1-D2B02EAA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94" y="187411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Terrain Ruggedness Limits Wind Speed Observed During Fires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9FA72-11AB-47F0-B89D-549D53C7D4D5}"/>
              </a:ext>
            </a:extLst>
          </p:cNvPr>
          <p:cNvSpPr txBox="1"/>
          <p:nvPr/>
        </p:nvSpPr>
        <p:spPr>
          <a:xfrm>
            <a:off x="5976370" y="6353621"/>
            <a:ext cx="26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4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35A757-43CA-4991-8D65-AC18B2B4475F}"/>
              </a:ext>
            </a:extLst>
          </p:cNvPr>
          <p:cNvSpPr txBox="1"/>
          <p:nvPr/>
        </p:nvSpPr>
        <p:spPr>
          <a:xfrm rot="16200000">
            <a:off x="2827288" y="3423393"/>
            <a:ext cx="291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Mean Wind Speed (m/s)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DADDDD-97D8-4638-A4B8-026D8EE578C3}"/>
              </a:ext>
            </a:extLst>
          </p:cNvPr>
          <p:cNvGrpSpPr/>
          <p:nvPr/>
        </p:nvGrpSpPr>
        <p:grpSpPr>
          <a:xfrm>
            <a:off x="11020147" y="1795665"/>
            <a:ext cx="357188" cy="871538"/>
            <a:chOff x="8936831" y="2657475"/>
            <a:chExt cx="357188" cy="8715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1B2CB1-143E-42C4-BA90-D1C9D3FA135F}"/>
                </a:ext>
              </a:extLst>
            </p:cNvPr>
            <p:cNvSpPr/>
            <p:nvPr/>
          </p:nvSpPr>
          <p:spPr>
            <a:xfrm>
              <a:off x="9058275" y="3286125"/>
              <a:ext cx="114300" cy="242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0" name="Triangle 11">
              <a:extLst>
                <a:ext uri="{FF2B5EF4-FFF2-40B4-BE49-F238E27FC236}">
                  <a16:creationId xmlns:a16="http://schemas.microsoft.com/office/drawing/2014/main" id="{3B2EBE4F-DAF7-4859-A16C-40060BA09C90}"/>
                </a:ext>
              </a:extLst>
            </p:cNvPr>
            <p:cNvSpPr/>
            <p:nvPr/>
          </p:nvSpPr>
          <p:spPr>
            <a:xfrm>
              <a:off x="8936831" y="2657475"/>
              <a:ext cx="357188" cy="628650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7C454F-A9D7-4B5A-A850-18B0BEE7F637}"/>
              </a:ext>
            </a:extLst>
          </p:cNvPr>
          <p:cNvGrpSpPr/>
          <p:nvPr/>
        </p:nvGrpSpPr>
        <p:grpSpPr>
          <a:xfrm>
            <a:off x="10602237" y="1795665"/>
            <a:ext cx="357188" cy="871538"/>
            <a:chOff x="8936831" y="2657475"/>
            <a:chExt cx="357188" cy="8715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0156FFE-2CFD-4293-A4DA-9BAE003416D6}"/>
                </a:ext>
              </a:extLst>
            </p:cNvPr>
            <p:cNvSpPr/>
            <p:nvPr/>
          </p:nvSpPr>
          <p:spPr>
            <a:xfrm>
              <a:off x="9058275" y="3286125"/>
              <a:ext cx="114300" cy="242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" name="Triangle 14">
              <a:extLst>
                <a:ext uri="{FF2B5EF4-FFF2-40B4-BE49-F238E27FC236}">
                  <a16:creationId xmlns:a16="http://schemas.microsoft.com/office/drawing/2014/main" id="{68A66DAF-1094-4E60-83F3-F0D41F49A483}"/>
                </a:ext>
              </a:extLst>
            </p:cNvPr>
            <p:cNvSpPr/>
            <p:nvPr/>
          </p:nvSpPr>
          <p:spPr>
            <a:xfrm>
              <a:off x="8936831" y="2657475"/>
              <a:ext cx="357188" cy="628650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0AB2C8-D3DE-44A6-923D-B13CDBA31D26}"/>
              </a:ext>
            </a:extLst>
          </p:cNvPr>
          <p:cNvGrpSpPr/>
          <p:nvPr/>
        </p:nvGrpSpPr>
        <p:grpSpPr>
          <a:xfrm>
            <a:off x="10435422" y="3432432"/>
            <a:ext cx="532985" cy="741565"/>
            <a:chOff x="8793124" y="3800493"/>
            <a:chExt cx="532985" cy="74156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B4B99A-F4C0-4C6F-9A3F-F63BD17F6FC5}"/>
                </a:ext>
              </a:extLst>
            </p:cNvPr>
            <p:cNvSpPr/>
            <p:nvPr/>
          </p:nvSpPr>
          <p:spPr>
            <a:xfrm>
              <a:off x="9002467" y="4299170"/>
              <a:ext cx="114300" cy="242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BBF9B9F-755C-4A95-AD91-B6BFF92CB91E}"/>
                </a:ext>
              </a:extLst>
            </p:cNvPr>
            <p:cNvSpPr/>
            <p:nvPr/>
          </p:nvSpPr>
          <p:spPr>
            <a:xfrm>
              <a:off x="8793124" y="3800493"/>
              <a:ext cx="532985" cy="53694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9693A1-60E2-4CD7-BDE9-267122CB800E}"/>
              </a:ext>
            </a:extLst>
          </p:cNvPr>
          <p:cNvGrpSpPr/>
          <p:nvPr/>
        </p:nvGrpSpPr>
        <p:grpSpPr>
          <a:xfrm>
            <a:off x="11013567" y="3434708"/>
            <a:ext cx="532985" cy="741565"/>
            <a:chOff x="8793124" y="3800493"/>
            <a:chExt cx="532985" cy="74156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0E3AD9B-259E-4883-967B-56FCDC03ED83}"/>
                </a:ext>
              </a:extLst>
            </p:cNvPr>
            <p:cNvSpPr/>
            <p:nvPr/>
          </p:nvSpPr>
          <p:spPr>
            <a:xfrm>
              <a:off x="9002467" y="4299170"/>
              <a:ext cx="114300" cy="242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10771B2-014F-4C59-AC6D-D51E49C77CF0}"/>
                </a:ext>
              </a:extLst>
            </p:cNvPr>
            <p:cNvSpPr/>
            <p:nvPr/>
          </p:nvSpPr>
          <p:spPr>
            <a:xfrm>
              <a:off x="8793124" y="3800493"/>
              <a:ext cx="532985" cy="53694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49D89D48-E2CA-46C0-8716-83A94BA4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3" y="1623524"/>
            <a:ext cx="3868191" cy="43511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Grid cell mean wind speed (ERA5) during fires decreases with increasing vector ruggedness measure</a:t>
            </a:r>
          </a:p>
          <a:p>
            <a:r>
              <a:rPr lang="en-US" dirty="0">
                <a:solidFill>
                  <a:schemeClr val="bg1"/>
                </a:solidFill>
              </a:rPr>
              <a:t>Therefore, predicted wind-driven fire spread decreases in many DGVM’s with increasing vector ruggedness measure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06F60FA-BB6B-4E39-BC27-24EAEA280CFF}"/>
              </a:ext>
            </a:extLst>
          </p:cNvPr>
          <p:cNvCxnSpPr/>
          <p:nvPr/>
        </p:nvCxnSpPr>
        <p:spPr>
          <a:xfrm flipH="1">
            <a:off x="9797177" y="2268672"/>
            <a:ext cx="647967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FEE5100-3DB9-4803-B6F8-BFA1A2724C02}"/>
              </a:ext>
            </a:extLst>
          </p:cNvPr>
          <p:cNvCxnSpPr/>
          <p:nvPr/>
        </p:nvCxnSpPr>
        <p:spPr>
          <a:xfrm flipH="1">
            <a:off x="9696658" y="3851038"/>
            <a:ext cx="647967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CCA931F-E190-4E96-855D-CBE9F3FFB0C3}"/>
              </a:ext>
            </a:extLst>
          </p:cNvPr>
          <p:cNvCxnSpPr/>
          <p:nvPr/>
        </p:nvCxnSpPr>
        <p:spPr>
          <a:xfrm flipH="1">
            <a:off x="9858242" y="5300459"/>
            <a:ext cx="647967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3D232CA-7C88-4A03-9A4C-33B9B96642EF}"/>
              </a:ext>
            </a:extLst>
          </p:cNvPr>
          <p:cNvSpPr/>
          <p:nvPr/>
        </p:nvSpPr>
        <p:spPr>
          <a:xfrm>
            <a:off x="10498238" y="-12988"/>
            <a:ext cx="107005" cy="14144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50E933E-8F3D-4791-BCEF-21DFCC27C24C}"/>
              </a:ext>
            </a:extLst>
          </p:cNvPr>
          <p:cNvGrpSpPr/>
          <p:nvPr/>
        </p:nvGrpSpPr>
        <p:grpSpPr>
          <a:xfrm>
            <a:off x="10523732" y="5409616"/>
            <a:ext cx="1148550" cy="606348"/>
            <a:chOff x="4442415" y="5189078"/>
            <a:chExt cx="1148550" cy="606348"/>
          </a:xfrm>
        </p:grpSpPr>
        <p:sp>
          <p:nvSpPr>
            <p:cNvPr id="63" name="Moon 62">
              <a:extLst>
                <a:ext uri="{FF2B5EF4-FFF2-40B4-BE49-F238E27FC236}">
                  <a16:creationId xmlns:a16="http://schemas.microsoft.com/office/drawing/2014/main" id="{38B3D056-38F1-4FDD-BCF2-1ADE21E2B3E7}"/>
                </a:ext>
              </a:extLst>
            </p:cNvPr>
            <p:cNvSpPr/>
            <p:nvPr/>
          </p:nvSpPr>
          <p:spPr>
            <a:xfrm rot="18439941">
              <a:off x="4732629" y="4918019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Moon 63">
              <a:extLst>
                <a:ext uri="{FF2B5EF4-FFF2-40B4-BE49-F238E27FC236}">
                  <a16:creationId xmlns:a16="http://schemas.microsoft.com/office/drawing/2014/main" id="{2955B573-C9DA-45D0-AB86-CF49C1660740}"/>
                </a:ext>
              </a:extLst>
            </p:cNvPr>
            <p:cNvSpPr/>
            <p:nvPr/>
          </p:nvSpPr>
          <p:spPr>
            <a:xfrm rot="18439941">
              <a:off x="4801288" y="4918019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Moon 64">
              <a:extLst>
                <a:ext uri="{FF2B5EF4-FFF2-40B4-BE49-F238E27FC236}">
                  <a16:creationId xmlns:a16="http://schemas.microsoft.com/office/drawing/2014/main" id="{D39320CF-6C3B-42D2-A097-FDBAC8F6607B}"/>
                </a:ext>
              </a:extLst>
            </p:cNvPr>
            <p:cNvSpPr/>
            <p:nvPr/>
          </p:nvSpPr>
          <p:spPr>
            <a:xfrm rot="18439941">
              <a:off x="4875150" y="4918018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Moon 65">
              <a:extLst>
                <a:ext uri="{FF2B5EF4-FFF2-40B4-BE49-F238E27FC236}">
                  <a16:creationId xmlns:a16="http://schemas.microsoft.com/office/drawing/2014/main" id="{B981CB8E-3937-46E1-9709-125383BCECAC}"/>
                </a:ext>
              </a:extLst>
            </p:cNvPr>
            <p:cNvSpPr/>
            <p:nvPr/>
          </p:nvSpPr>
          <p:spPr>
            <a:xfrm rot="18439941">
              <a:off x="4949012" y="4918016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5AFF6E8-0154-4E08-AAD6-8D23F82227EB}"/>
                </a:ext>
              </a:extLst>
            </p:cNvPr>
            <p:cNvSpPr/>
            <p:nvPr/>
          </p:nvSpPr>
          <p:spPr>
            <a:xfrm>
              <a:off x="4537724" y="5189078"/>
              <a:ext cx="1053241" cy="6063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BA24F6D-9AEB-4F90-A441-92F5A6451D68}"/>
              </a:ext>
            </a:extLst>
          </p:cNvPr>
          <p:cNvGrpSpPr/>
          <p:nvPr/>
        </p:nvGrpSpPr>
        <p:grpSpPr>
          <a:xfrm>
            <a:off x="10813504" y="5411327"/>
            <a:ext cx="1148550" cy="606348"/>
            <a:chOff x="4442415" y="5189078"/>
            <a:chExt cx="1148550" cy="606348"/>
          </a:xfrm>
        </p:grpSpPr>
        <p:sp>
          <p:nvSpPr>
            <p:cNvPr id="69" name="Moon 68">
              <a:extLst>
                <a:ext uri="{FF2B5EF4-FFF2-40B4-BE49-F238E27FC236}">
                  <a16:creationId xmlns:a16="http://schemas.microsoft.com/office/drawing/2014/main" id="{DBB2869A-4C0D-4E51-B6A3-20661D7D6C9B}"/>
                </a:ext>
              </a:extLst>
            </p:cNvPr>
            <p:cNvSpPr/>
            <p:nvPr/>
          </p:nvSpPr>
          <p:spPr>
            <a:xfrm rot="18439941">
              <a:off x="4732629" y="4918019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Moon 69">
              <a:extLst>
                <a:ext uri="{FF2B5EF4-FFF2-40B4-BE49-F238E27FC236}">
                  <a16:creationId xmlns:a16="http://schemas.microsoft.com/office/drawing/2014/main" id="{91BC0CFE-E9D5-40F8-9E9A-CA6634E1B7A5}"/>
                </a:ext>
              </a:extLst>
            </p:cNvPr>
            <p:cNvSpPr/>
            <p:nvPr/>
          </p:nvSpPr>
          <p:spPr>
            <a:xfrm rot="18439941">
              <a:off x="4801288" y="4918019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Moon 70">
              <a:extLst>
                <a:ext uri="{FF2B5EF4-FFF2-40B4-BE49-F238E27FC236}">
                  <a16:creationId xmlns:a16="http://schemas.microsoft.com/office/drawing/2014/main" id="{70D4E732-40D1-4FBB-BC5D-342E874DCA45}"/>
                </a:ext>
              </a:extLst>
            </p:cNvPr>
            <p:cNvSpPr/>
            <p:nvPr/>
          </p:nvSpPr>
          <p:spPr>
            <a:xfrm rot="18439941">
              <a:off x="4875150" y="4918018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Moon 71">
              <a:extLst>
                <a:ext uri="{FF2B5EF4-FFF2-40B4-BE49-F238E27FC236}">
                  <a16:creationId xmlns:a16="http://schemas.microsoft.com/office/drawing/2014/main" id="{EDD8F2AE-F0AB-4AFB-B9F3-3A268FDD6CA8}"/>
                </a:ext>
              </a:extLst>
            </p:cNvPr>
            <p:cNvSpPr/>
            <p:nvPr/>
          </p:nvSpPr>
          <p:spPr>
            <a:xfrm rot="18439941">
              <a:off x="4949012" y="4918016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87CA015-1AD3-428C-8955-AC2974DC0880}"/>
                </a:ext>
              </a:extLst>
            </p:cNvPr>
            <p:cNvSpPr/>
            <p:nvPr/>
          </p:nvSpPr>
          <p:spPr>
            <a:xfrm>
              <a:off x="4537724" y="5189078"/>
              <a:ext cx="1053241" cy="6063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092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1455D4-5741-6543-AACB-AF7FF354A5C0}"/>
              </a:ext>
            </a:extLst>
          </p:cNvPr>
          <p:cNvSpPr/>
          <p:nvPr/>
        </p:nvSpPr>
        <p:spPr>
          <a:xfrm>
            <a:off x="-7087" y="-12988"/>
            <a:ext cx="10505326" cy="1414462"/>
          </a:xfrm>
          <a:prstGeom prst="rect">
            <a:avLst/>
          </a:prstGeom>
          <a:solidFill>
            <a:srgbClr val="B03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948A-7E14-714E-AF0F-0DF114B970C7}"/>
              </a:ext>
            </a:extLst>
          </p:cNvPr>
          <p:cNvSpPr/>
          <p:nvPr/>
        </p:nvSpPr>
        <p:spPr>
          <a:xfrm>
            <a:off x="10587057" y="-12988"/>
            <a:ext cx="1613360" cy="141446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1C2CAD7-0FE8-6644-875F-2E3E52CE9268}"/>
              </a:ext>
            </a:extLst>
          </p:cNvPr>
          <p:cNvCxnSpPr>
            <a:cxnSpLocks/>
          </p:cNvCxnSpPr>
          <p:nvPr/>
        </p:nvCxnSpPr>
        <p:spPr>
          <a:xfrm>
            <a:off x="160421" y="6175960"/>
            <a:ext cx="11898228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43FFB8-1505-8246-97B1-D2B02EAA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94" y="187411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Slope-driven Increases in Fire Spread are Observable at the Grid Cell Scale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9FA72-11AB-47F0-B89D-549D53C7D4D5}"/>
              </a:ext>
            </a:extLst>
          </p:cNvPr>
          <p:cNvSpPr txBox="1"/>
          <p:nvPr/>
        </p:nvSpPr>
        <p:spPr>
          <a:xfrm>
            <a:off x="5976370" y="6353621"/>
            <a:ext cx="26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5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DADDDD-97D8-4638-A4B8-026D8EE578C3}"/>
              </a:ext>
            </a:extLst>
          </p:cNvPr>
          <p:cNvGrpSpPr/>
          <p:nvPr/>
        </p:nvGrpSpPr>
        <p:grpSpPr>
          <a:xfrm>
            <a:off x="11000689" y="1795665"/>
            <a:ext cx="357188" cy="871538"/>
            <a:chOff x="8936831" y="2657475"/>
            <a:chExt cx="357188" cy="8715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1B2CB1-143E-42C4-BA90-D1C9D3FA135F}"/>
                </a:ext>
              </a:extLst>
            </p:cNvPr>
            <p:cNvSpPr/>
            <p:nvPr/>
          </p:nvSpPr>
          <p:spPr>
            <a:xfrm>
              <a:off x="9058275" y="3286125"/>
              <a:ext cx="114300" cy="242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0" name="Triangle 11">
              <a:extLst>
                <a:ext uri="{FF2B5EF4-FFF2-40B4-BE49-F238E27FC236}">
                  <a16:creationId xmlns:a16="http://schemas.microsoft.com/office/drawing/2014/main" id="{3B2EBE4F-DAF7-4859-A16C-40060BA09C90}"/>
                </a:ext>
              </a:extLst>
            </p:cNvPr>
            <p:cNvSpPr/>
            <p:nvPr/>
          </p:nvSpPr>
          <p:spPr>
            <a:xfrm>
              <a:off x="8936831" y="2657475"/>
              <a:ext cx="357188" cy="628650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7C454F-A9D7-4B5A-A850-18B0BEE7F637}"/>
              </a:ext>
            </a:extLst>
          </p:cNvPr>
          <p:cNvGrpSpPr/>
          <p:nvPr/>
        </p:nvGrpSpPr>
        <p:grpSpPr>
          <a:xfrm>
            <a:off x="10582779" y="1795665"/>
            <a:ext cx="357188" cy="871538"/>
            <a:chOff x="8936831" y="2657475"/>
            <a:chExt cx="357188" cy="8715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0156FFE-2CFD-4293-A4DA-9BAE003416D6}"/>
                </a:ext>
              </a:extLst>
            </p:cNvPr>
            <p:cNvSpPr/>
            <p:nvPr/>
          </p:nvSpPr>
          <p:spPr>
            <a:xfrm>
              <a:off x="9058275" y="3286125"/>
              <a:ext cx="114300" cy="242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" name="Triangle 14">
              <a:extLst>
                <a:ext uri="{FF2B5EF4-FFF2-40B4-BE49-F238E27FC236}">
                  <a16:creationId xmlns:a16="http://schemas.microsoft.com/office/drawing/2014/main" id="{68A66DAF-1094-4E60-83F3-F0D41F49A483}"/>
                </a:ext>
              </a:extLst>
            </p:cNvPr>
            <p:cNvSpPr/>
            <p:nvPr/>
          </p:nvSpPr>
          <p:spPr>
            <a:xfrm>
              <a:off x="8936831" y="2657475"/>
              <a:ext cx="357188" cy="628650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0AB2C8-D3DE-44A6-923D-B13CDBA31D26}"/>
              </a:ext>
            </a:extLst>
          </p:cNvPr>
          <p:cNvGrpSpPr/>
          <p:nvPr/>
        </p:nvGrpSpPr>
        <p:grpSpPr>
          <a:xfrm>
            <a:off x="10415964" y="3432432"/>
            <a:ext cx="532985" cy="741565"/>
            <a:chOff x="8793124" y="3800493"/>
            <a:chExt cx="532985" cy="74156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B4B99A-F4C0-4C6F-9A3F-F63BD17F6FC5}"/>
                </a:ext>
              </a:extLst>
            </p:cNvPr>
            <p:cNvSpPr/>
            <p:nvPr/>
          </p:nvSpPr>
          <p:spPr>
            <a:xfrm>
              <a:off x="9002467" y="4299170"/>
              <a:ext cx="114300" cy="242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BBF9B9F-755C-4A95-AD91-B6BFF92CB91E}"/>
                </a:ext>
              </a:extLst>
            </p:cNvPr>
            <p:cNvSpPr/>
            <p:nvPr/>
          </p:nvSpPr>
          <p:spPr>
            <a:xfrm>
              <a:off x="8793124" y="3800493"/>
              <a:ext cx="532985" cy="53694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9693A1-60E2-4CD7-BDE9-267122CB800E}"/>
              </a:ext>
            </a:extLst>
          </p:cNvPr>
          <p:cNvGrpSpPr/>
          <p:nvPr/>
        </p:nvGrpSpPr>
        <p:grpSpPr>
          <a:xfrm>
            <a:off x="10994109" y="3434708"/>
            <a:ext cx="532985" cy="741565"/>
            <a:chOff x="8793124" y="3800493"/>
            <a:chExt cx="532985" cy="74156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0E3AD9B-259E-4883-967B-56FCDC03ED83}"/>
                </a:ext>
              </a:extLst>
            </p:cNvPr>
            <p:cNvSpPr/>
            <p:nvPr/>
          </p:nvSpPr>
          <p:spPr>
            <a:xfrm>
              <a:off x="9002467" y="4299170"/>
              <a:ext cx="114300" cy="2428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10771B2-014F-4C59-AC6D-D51E49C77CF0}"/>
                </a:ext>
              </a:extLst>
            </p:cNvPr>
            <p:cNvSpPr/>
            <p:nvPr/>
          </p:nvSpPr>
          <p:spPr>
            <a:xfrm>
              <a:off x="8793124" y="3800493"/>
              <a:ext cx="532985" cy="53694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342A96A-B3BF-4D83-8D11-6AEE76634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9" t="2733" r="6688"/>
          <a:stretch/>
        </p:blipFill>
        <p:spPr>
          <a:xfrm>
            <a:off x="5039512" y="1508866"/>
            <a:ext cx="5167110" cy="45597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CD77BA-C428-4D6D-AB9A-B21EAE85758E}"/>
              </a:ext>
            </a:extLst>
          </p:cNvPr>
          <p:cNvSpPr/>
          <p:nvPr/>
        </p:nvSpPr>
        <p:spPr>
          <a:xfrm>
            <a:off x="4530255" y="1508866"/>
            <a:ext cx="597585" cy="45597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35A757-43CA-4991-8D65-AC18B2B4475F}"/>
              </a:ext>
            </a:extLst>
          </p:cNvPr>
          <p:cNvSpPr txBox="1"/>
          <p:nvPr/>
        </p:nvSpPr>
        <p:spPr>
          <a:xfrm rot="16200000">
            <a:off x="3373188" y="3384402"/>
            <a:ext cx="291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Burnt Area Per Fire (km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59648C8E-4D06-404F-B64F-F39C34B23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3" y="1623524"/>
            <a:ext cx="4302321" cy="43511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Only bottom quartile of wind speeds compared to control for wind speed differences</a:t>
            </a:r>
          </a:p>
          <a:p>
            <a:r>
              <a:rPr lang="en-US" dirty="0">
                <a:solidFill>
                  <a:schemeClr val="bg1"/>
                </a:solidFill>
              </a:rPr>
              <a:t>Burnt area increases with median slope squared until terrain ruggedness becomes excessively large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Slope and vector ruggedness measure are correlated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85A83C3-AE39-4957-B6EA-F5B58E6EC0C7}"/>
              </a:ext>
            </a:extLst>
          </p:cNvPr>
          <p:cNvCxnSpPr/>
          <p:nvPr/>
        </p:nvCxnSpPr>
        <p:spPr>
          <a:xfrm flipH="1">
            <a:off x="9797177" y="2268672"/>
            <a:ext cx="647967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259B44C-9991-4B11-A5A5-C9F43BA4C124}"/>
              </a:ext>
            </a:extLst>
          </p:cNvPr>
          <p:cNvCxnSpPr/>
          <p:nvPr/>
        </p:nvCxnSpPr>
        <p:spPr>
          <a:xfrm flipH="1">
            <a:off x="9696658" y="3851038"/>
            <a:ext cx="647967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978B140-ECD4-47D6-A1FE-4CEDED610B3C}"/>
              </a:ext>
            </a:extLst>
          </p:cNvPr>
          <p:cNvCxnSpPr/>
          <p:nvPr/>
        </p:nvCxnSpPr>
        <p:spPr>
          <a:xfrm flipH="1">
            <a:off x="9858242" y="5300459"/>
            <a:ext cx="647967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EAAE93F5-60E2-4D91-992E-BF0ECD7CF20A}"/>
              </a:ext>
            </a:extLst>
          </p:cNvPr>
          <p:cNvSpPr/>
          <p:nvPr/>
        </p:nvSpPr>
        <p:spPr>
          <a:xfrm>
            <a:off x="10498238" y="-12988"/>
            <a:ext cx="107005" cy="14144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E5DEA2C-4FDB-4D46-B825-FE7134B02F0D}"/>
              </a:ext>
            </a:extLst>
          </p:cNvPr>
          <p:cNvGrpSpPr/>
          <p:nvPr/>
        </p:nvGrpSpPr>
        <p:grpSpPr>
          <a:xfrm>
            <a:off x="10523732" y="5409616"/>
            <a:ext cx="1148550" cy="606348"/>
            <a:chOff x="4442415" y="5189078"/>
            <a:chExt cx="1148550" cy="606348"/>
          </a:xfrm>
        </p:grpSpPr>
        <p:sp>
          <p:nvSpPr>
            <p:cNvPr id="50" name="Moon 49">
              <a:extLst>
                <a:ext uri="{FF2B5EF4-FFF2-40B4-BE49-F238E27FC236}">
                  <a16:creationId xmlns:a16="http://schemas.microsoft.com/office/drawing/2014/main" id="{B5F6E9E1-EFED-4C7E-B5B1-FA246E34763E}"/>
                </a:ext>
              </a:extLst>
            </p:cNvPr>
            <p:cNvSpPr/>
            <p:nvPr/>
          </p:nvSpPr>
          <p:spPr>
            <a:xfrm rot="18439941">
              <a:off x="4732629" y="4918019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Moon 51">
              <a:extLst>
                <a:ext uri="{FF2B5EF4-FFF2-40B4-BE49-F238E27FC236}">
                  <a16:creationId xmlns:a16="http://schemas.microsoft.com/office/drawing/2014/main" id="{1CD87D64-7B62-47D0-98B0-27593973C29D}"/>
                </a:ext>
              </a:extLst>
            </p:cNvPr>
            <p:cNvSpPr/>
            <p:nvPr/>
          </p:nvSpPr>
          <p:spPr>
            <a:xfrm rot="18439941">
              <a:off x="4801288" y="4918019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Moon 52">
              <a:extLst>
                <a:ext uri="{FF2B5EF4-FFF2-40B4-BE49-F238E27FC236}">
                  <a16:creationId xmlns:a16="http://schemas.microsoft.com/office/drawing/2014/main" id="{7C7E78D6-AD99-48B0-A5D6-89A1BD85DA58}"/>
                </a:ext>
              </a:extLst>
            </p:cNvPr>
            <p:cNvSpPr/>
            <p:nvPr/>
          </p:nvSpPr>
          <p:spPr>
            <a:xfrm rot="18439941">
              <a:off x="4875150" y="4918018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Moon 53">
              <a:extLst>
                <a:ext uri="{FF2B5EF4-FFF2-40B4-BE49-F238E27FC236}">
                  <a16:creationId xmlns:a16="http://schemas.microsoft.com/office/drawing/2014/main" id="{33E8B00F-4626-4D8C-9BE9-5C99B5FFCB7E}"/>
                </a:ext>
              </a:extLst>
            </p:cNvPr>
            <p:cNvSpPr/>
            <p:nvPr/>
          </p:nvSpPr>
          <p:spPr>
            <a:xfrm rot="18439941">
              <a:off x="4949012" y="4918016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C59A0B2-8A06-450B-9D81-F1D79C26CE00}"/>
                </a:ext>
              </a:extLst>
            </p:cNvPr>
            <p:cNvSpPr/>
            <p:nvPr/>
          </p:nvSpPr>
          <p:spPr>
            <a:xfrm>
              <a:off x="4537724" y="5189078"/>
              <a:ext cx="1053241" cy="6063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C8B00D9-4A64-44FA-B4D8-96487BE92B48}"/>
              </a:ext>
            </a:extLst>
          </p:cNvPr>
          <p:cNvGrpSpPr/>
          <p:nvPr/>
        </p:nvGrpSpPr>
        <p:grpSpPr>
          <a:xfrm>
            <a:off x="10813504" y="5411327"/>
            <a:ext cx="1148550" cy="606348"/>
            <a:chOff x="4442415" y="5189078"/>
            <a:chExt cx="1148550" cy="606348"/>
          </a:xfrm>
        </p:grpSpPr>
        <p:sp>
          <p:nvSpPr>
            <p:cNvPr id="57" name="Moon 56">
              <a:extLst>
                <a:ext uri="{FF2B5EF4-FFF2-40B4-BE49-F238E27FC236}">
                  <a16:creationId xmlns:a16="http://schemas.microsoft.com/office/drawing/2014/main" id="{8334544F-0747-44BD-A711-E85D505D5DF3}"/>
                </a:ext>
              </a:extLst>
            </p:cNvPr>
            <p:cNvSpPr/>
            <p:nvPr/>
          </p:nvSpPr>
          <p:spPr>
            <a:xfrm rot="18439941">
              <a:off x="4732629" y="4918019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Moon 57">
              <a:extLst>
                <a:ext uri="{FF2B5EF4-FFF2-40B4-BE49-F238E27FC236}">
                  <a16:creationId xmlns:a16="http://schemas.microsoft.com/office/drawing/2014/main" id="{2CCC1B0F-DFF3-48E2-9797-D4676182FDB7}"/>
                </a:ext>
              </a:extLst>
            </p:cNvPr>
            <p:cNvSpPr/>
            <p:nvPr/>
          </p:nvSpPr>
          <p:spPr>
            <a:xfrm rot="18439941">
              <a:off x="4801288" y="4918019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Moon 58">
              <a:extLst>
                <a:ext uri="{FF2B5EF4-FFF2-40B4-BE49-F238E27FC236}">
                  <a16:creationId xmlns:a16="http://schemas.microsoft.com/office/drawing/2014/main" id="{77C495C5-E97E-421D-ADC5-78D9DA56D86F}"/>
                </a:ext>
              </a:extLst>
            </p:cNvPr>
            <p:cNvSpPr/>
            <p:nvPr/>
          </p:nvSpPr>
          <p:spPr>
            <a:xfrm rot="18439941">
              <a:off x="4875150" y="4918018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Moon 59">
              <a:extLst>
                <a:ext uri="{FF2B5EF4-FFF2-40B4-BE49-F238E27FC236}">
                  <a16:creationId xmlns:a16="http://schemas.microsoft.com/office/drawing/2014/main" id="{013CA103-38F3-4A2F-A85B-D4A38686F967}"/>
                </a:ext>
              </a:extLst>
            </p:cNvPr>
            <p:cNvSpPr/>
            <p:nvPr/>
          </p:nvSpPr>
          <p:spPr>
            <a:xfrm rot="18439941">
              <a:off x="4949012" y="4918016"/>
              <a:ext cx="342439" cy="922867"/>
            </a:xfrm>
            <a:prstGeom prst="moon">
              <a:avLst>
                <a:gd name="adj" fmla="val 234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1CF407-166B-471E-9D04-4658A225061D}"/>
                </a:ext>
              </a:extLst>
            </p:cNvPr>
            <p:cNvSpPr/>
            <p:nvPr/>
          </p:nvSpPr>
          <p:spPr>
            <a:xfrm>
              <a:off x="4537724" y="5189078"/>
              <a:ext cx="1053241" cy="6063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540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0E0A3-B0D6-4640-A180-5D21A3491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62" y="4815313"/>
            <a:ext cx="11831276" cy="12629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Slope-driven fire spread increases burnt area per fire in a grid cell until limits due to terrain ruggedness are reached</a:t>
            </a:r>
          </a:p>
          <a:p>
            <a:r>
              <a:rPr lang="en-US" dirty="0">
                <a:solidFill>
                  <a:schemeClr val="bg1"/>
                </a:solidFill>
              </a:rPr>
              <a:t>The strength of these effects is dependent on the vegetation type burned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455D4-5741-6543-AACB-AF7FF354A5C0}"/>
              </a:ext>
            </a:extLst>
          </p:cNvPr>
          <p:cNvSpPr/>
          <p:nvPr/>
        </p:nvSpPr>
        <p:spPr>
          <a:xfrm>
            <a:off x="-7087" y="-12988"/>
            <a:ext cx="10505326" cy="1414462"/>
          </a:xfrm>
          <a:prstGeom prst="rect">
            <a:avLst/>
          </a:prstGeom>
          <a:solidFill>
            <a:srgbClr val="B03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2F948A-7E14-714E-AF0F-0DF114B970C7}"/>
              </a:ext>
            </a:extLst>
          </p:cNvPr>
          <p:cNvSpPr/>
          <p:nvPr/>
        </p:nvSpPr>
        <p:spPr>
          <a:xfrm>
            <a:off x="10587057" y="-12988"/>
            <a:ext cx="1613360" cy="141446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1C2CAD7-0FE8-6644-875F-2E3E52CE9268}"/>
              </a:ext>
            </a:extLst>
          </p:cNvPr>
          <p:cNvCxnSpPr>
            <a:cxnSpLocks/>
          </p:cNvCxnSpPr>
          <p:nvPr/>
        </p:nvCxnSpPr>
        <p:spPr>
          <a:xfrm>
            <a:off x="160421" y="6175960"/>
            <a:ext cx="11898228" cy="0"/>
          </a:xfrm>
          <a:prstGeom prst="line">
            <a:avLst/>
          </a:prstGeom>
          <a:ln w="381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43FFB8-1505-8246-97B1-D2B02EAA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94" y="187411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9FA72-11AB-47F0-B89D-549D53C7D4D5}"/>
              </a:ext>
            </a:extLst>
          </p:cNvPr>
          <p:cNvSpPr txBox="1"/>
          <p:nvPr/>
        </p:nvSpPr>
        <p:spPr>
          <a:xfrm>
            <a:off x="5976370" y="6353621"/>
            <a:ext cx="26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6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A8F8EF-866A-4C00-A494-67F508F30F63}"/>
              </a:ext>
            </a:extLst>
          </p:cNvPr>
          <p:cNvSpPr/>
          <p:nvPr/>
        </p:nvSpPr>
        <p:spPr>
          <a:xfrm>
            <a:off x="10498238" y="-12988"/>
            <a:ext cx="107005" cy="14144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3" name="Graphic 12" descr="Fire">
            <a:extLst>
              <a:ext uri="{FF2B5EF4-FFF2-40B4-BE49-F238E27FC236}">
                <a16:creationId xmlns:a16="http://schemas.microsoft.com/office/drawing/2014/main" id="{190885C1-8BEE-42FA-A4C3-18040DCF2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02968">
            <a:off x="3014699" y="3105997"/>
            <a:ext cx="914400" cy="9144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ECCFB8-47B5-4504-8596-3E3F8F912748}"/>
              </a:ext>
            </a:extLst>
          </p:cNvPr>
          <p:cNvCxnSpPr>
            <a:cxnSpLocks/>
          </p:cNvCxnSpPr>
          <p:nvPr/>
        </p:nvCxnSpPr>
        <p:spPr>
          <a:xfrm>
            <a:off x="1902674" y="4010789"/>
            <a:ext cx="313844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C57946-CA14-4774-B034-DB036C98E53D}"/>
              </a:ext>
            </a:extLst>
          </p:cNvPr>
          <p:cNvCxnSpPr>
            <a:cxnSpLocks/>
          </p:cNvCxnSpPr>
          <p:nvPr/>
        </p:nvCxnSpPr>
        <p:spPr>
          <a:xfrm>
            <a:off x="1245140" y="2833742"/>
            <a:ext cx="1460066" cy="10623"/>
          </a:xfrm>
          <a:prstGeom prst="straightConnector1">
            <a:avLst/>
          </a:prstGeom>
          <a:ln w="127000">
            <a:solidFill>
              <a:srgbClr val="2B72B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201F6F0-5B51-46D6-A621-13820B051A31}"/>
              </a:ext>
            </a:extLst>
          </p:cNvPr>
          <p:cNvCxnSpPr>
            <a:cxnSpLocks/>
          </p:cNvCxnSpPr>
          <p:nvPr/>
        </p:nvCxnSpPr>
        <p:spPr>
          <a:xfrm>
            <a:off x="1245140" y="3451000"/>
            <a:ext cx="1460066" cy="10623"/>
          </a:xfrm>
          <a:prstGeom prst="straightConnector1">
            <a:avLst/>
          </a:prstGeom>
          <a:ln w="127000">
            <a:solidFill>
              <a:srgbClr val="2B72B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Graphic 26" descr="Fire">
            <a:extLst>
              <a:ext uri="{FF2B5EF4-FFF2-40B4-BE49-F238E27FC236}">
                <a16:creationId xmlns:a16="http://schemas.microsoft.com/office/drawing/2014/main" id="{D3DF3E9B-5C22-4D9A-AA72-806D5B5A3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4816" y="2837684"/>
            <a:ext cx="914400" cy="9144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7DE5C66-6D3F-4CF7-95E7-10CCE4A1C227}"/>
              </a:ext>
            </a:extLst>
          </p:cNvPr>
          <p:cNvCxnSpPr>
            <a:cxnSpLocks/>
          </p:cNvCxnSpPr>
          <p:nvPr/>
        </p:nvCxnSpPr>
        <p:spPr>
          <a:xfrm flipV="1">
            <a:off x="6943451" y="3372691"/>
            <a:ext cx="1725926" cy="64212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007930B-F552-41BD-BE7C-04A884426E1E}"/>
              </a:ext>
            </a:extLst>
          </p:cNvPr>
          <p:cNvCxnSpPr>
            <a:cxnSpLocks/>
          </p:cNvCxnSpPr>
          <p:nvPr/>
        </p:nvCxnSpPr>
        <p:spPr>
          <a:xfrm>
            <a:off x="5773019" y="2960210"/>
            <a:ext cx="893310" cy="0"/>
          </a:xfrm>
          <a:prstGeom prst="straightConnector1">
            <a:avLst/>
          </a:prstGeom>
          <a:ln w="76200">
            <a:solidFill>
              <a:srgbClr val="2B72B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66357B4-8AD0-4892-9B3A-4D866FD5FA20}"/>
              </a:ext>
            </a:extLst>
          </p:cNvPr>
          <p:cNvCxnSpPr>
            <a:cxnSpLocks/>
          </p:cNvCxnSpPr>
          <p:nvPr/>
        </p:nvCxnSpPr>
        <p:spPr>
          <a:xfrm>
            <a:off x="8644642" y="3372691"/>
            <a:ext cx="617459" cy="29149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25DA5E5-7E29-49B4-A43A-2F3115146CDB}"/>
              </a:ext>
            </a:extLst>
          </p:cNvPr>
          <p:cNvCxnSpPr>
            <a:cxnSpLocks/>
          </p:cNvCxnSpPr>
          <p:nvPr/>
        </p:nvCxnSpPr>
        <p:spPr>
          <a:xfrm>
            <a:off x="5773019" y="3388574"/>
            <a:ext cx="893310" cy="0"/>
          </a:xfrm>
          <a:prstGeom prst="straightConnector1">
            <a:avLst/>
          </a:prstGeom>
          <a:ln w="76200">
            <a:solidFill>
              <a:srgbClr val="2B72B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AF4389-8924-4DA5-A53A-260D7B5A0986}"/>
              </a:ext>
            </a:extLst>
          </p:cNvPr>
          <p:cNvCxnSpPr>
            <a:cxnSpLocks/>
          </p:cNvCxnSpPr>
          <p:nvPr/>
        </p:nvCxnSpPr>
        <p:spPr>
          <a:xfrm>
            <a:off x="6347439" y="3724712"/>
            <a:ext cx="617459" cy="29149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8866FBD-57B3-4C63-AA4C-1CB3F3AFFCE4}"/>
              </a:ext>
            </a:extLst>
          </p:cNvPr>
          <p:cNvSpPr txBox="1"/>
          <p:nvPr/>
        </p:nvSpPr>
        <p:spPr>
          <a:xfrm>
            <a:off x="385163" y="2005161"/>
            <a:ext cx="209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High Wind Speeds</a:t>
            </a:r>
            <a:endParaRPr lang="en-DE" dirty="0">
              <a:solidFill>
                <a:sysClr val="windowText" lastClr="00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3F6247-7945-4C55-8C34-A63841784A5A}"/>
              </a:ext>
            </a:extLst>
          </p:cNvPr>
          <p:cNvSpPr txBox="1"/>
          <p:nvPr/>
        </p:nvSpPr>
        <p:spPr>
          <a:xfrm>
            <a:off x="4477836" y="2023962"/>
            <a:ext cx="229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Lower Wind Speeds</a:t>
            </a:r>
            <a:endParaRPr lang="en-DE" dirty="0">
              <a:solidFill>
                <a:sysClr val="windowText" lastClr="000000"/>
              </a:solidFill>
            </a:endParaRP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58C0A54F-EAD9-40FD-8B78-63E0F19C4CC1}"/>
              </a:ext>
            </a:extLst>
          </p:cNvPr>
          <p:cNvSpPr/>
          <p:nvPr/>
        </p:nvSpPr>
        <p:spPr>
          <a:xfrm>
            <a:off x="9470320" y="1926972"/>
            <a:ext cx="245047" cy="46632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D77FBDB-3155-4DA4-9DBC-5EA11478E52D}"/>
              </a:ext>
            </a:extLst>
          </p:cNvPr>
          <p:cNvCxnSpPr/>
          <p:nvPr/>
        </p:nvCxnSpPr>
        <p:spPr>
          <a:xfrm>
            <a:off x="405394" y="1891238"/>
            <a:ext cx="8802106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A7B9B05-1E3C-40DC-A891-301903D53C13}"/>
              </a:ext>
            </a:extLst>
          </p:cNvPr>
          <p:cNvCxnSpPr/>
          <p:nvPr/>
        </p:nvCxnSpPr>
        <p:spPr>
          <a:xfrm>
            <a:off x="385163" y="2422988"/>
            <a:ext cx="8802106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8B226BA-7040-4A4F-B728-121990E6EA1E}"/>
              </a:ext>
            </a:extLst>
          </p:cNvPr>
          <p:cNvSpPr txBox="1"/>
          <p:nvPr/>
        </p:nvSpPr>
        <p:spPr>
          <a:xfrm>
            <a:off x="9834578" y="1806466"/>
            <a:ext cx="2292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</a:rPr>
              <a:t>Many DGVMs see this</a:t>
            </a:r>
            <a:endParaRPr lang="en-DE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DFB9CFA1-6256-40DF-82A4-BDD7A473410C}"/>
              </a:ext>
            </a:extLst>
          </p:cNvPr>
          <p:cNvSpPr/>
          <p:nvPr/>
        </p:nvSpPr>
        <p:spPr>
          <a:xfrm>
            <a:off x="10110014" y="3848308"/>
            <a:ext cx="245047" cy="728556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021004-4782-474F-A418-B0EB1D9405B1}"/>
              </a:ext>
            </a:extLst>
          </p:cNvPr>
          <p:cNvSpPr txBox="1"/>
          <p:nvPr/>
        </p:nvSpPr>
        <p:spPr>
          <a:xfrm>
            <a:off x="10454098" y="4007681"/>
            <a:ext cx="2292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</a:rPr>
              <a:t>But not this</a:t>
            </a:r>
            <a:endParaRPr lang="en-DE" sz="20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9BCA8A-3BDC-4D00-B088-F8C77C9875A0}"/>
              </a:ext>
            </a:extLst>
          </p:cNvPr>
          <p:cNvCxnSpPr>
            <a:cxnSpLocks/>
          </p:cNvCxnSpPr>
          <p:nvPr/>
        </p:nvCxnSpPr>
        <p:spPr>
          <a:xfrm>
            <a:off x="1371514" y="2364913"/>
            <a:ext cx="292170" cy="279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B03DCEB-F0DE-4F47-A44D-ABEE91036C6B}"/>
              </a:ext>
            </a:extLst>
          </p:cNvPr>
          <p:cNvCxnSpPr>
            <a:cxnSpLocks/>
          </p:cNvCxnSpPr>
          <p:nvPr/>
        </p:nvCxnSpPr>
        <p:spPr>
          <a:xfrm>
            <a:off x="5566905" y="2388382"/>
            <a:ext cx="409465" cy="4016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DF1E5B3-7E4C-4774-A076-ED46EC029DCF}"/>
              </a:ext>
            </a:extLst>
          </p:cNvPr>
          <p:cNvCxnSpPr>
            <a:cxnSpLocks/>
          </p:cNvCxnSpPr>
          <p:nvPr/>
        </p:nvCxnSpPr>
        <p:spPr>
          <a:xfrm>
            <a:off x="7661713" y="3872495"/>
            <a:ext cx="409465" cy="4016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08C2466-E3B6-4FBC-B267-F40E023DD35F}"/>
              </a:ext>
            </a:extLst>
          </p:cNvPr>
          <p:cNvSpPr txBox="1"/>
          <p:nvPr/>
        </p:nvSpPr>
        <p:spPr>
          <a:xfrm>
            <a:off x="6735263" y="4217057"/>
            <a:ext cx="264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Slope-driven fire spread</a:t>
            </a:r>
            <a:endParaRPr lang="en-DE" dirty="0">
              <a:solidFill>
                <a:sysClr val="windowText" lastClr="00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492E7D4-41A8-412D-8E06-7BE6DA88C8F7}"/>
              </a:ext>
            </a:extLst>
          </p:cNvPr>
          <p:cNvSpPr txBox="1"/>
          <p:nvPr/>
        </p:nvSpPr>
        <p:spPr>
          <a:xfrm>
            <a:off x="8057858" y="3809505"/>
            <a:ext cx="213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Terrain boundaries</a:t>
            </a:r>
            <a:endParaRPr lang="en-DE" dirty="0">
              <a:solidFill>
                <a:sysClr val="windowText" lastClr="000000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2C2C1A3-F231-476F-86AB-A2EA31CC79F2}"/>
              </a:ext>
            </a:extLst>
          </p:cNvPr>
          <p:cNvCxnSpPr>
            <a:cxnSpLocks/>
          </p:cNvCxnSpPr>
          <p:nvPr/>
        </p:nvCxnSpPr>
        <p:spPr>
          <a:xfrm>
            <a:off x="8650582" y="3474091"/>
            <a:ext cx="105449" cy="3354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3B81E16-C400-4F85-8A42-A446317E74BA}"/>
              </a:ext>
            </a:extLst>
          </p:cNvPr>
          <p:cNvSpPr txBox="1"/>
          <p:nvPr/>
        </p:nvSpPr>
        <p:spPr>
          <a:xfrm>
            <a:off x="157928" y="6312200"/>
            <a:ext cx="468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oberhagemann@uni-potsdam.de</a:t>
            </a:r>
            <a:endParaRPr kumimoji="0" lang="en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96654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1551</TotalTime>
  <Words>383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Berlin</vt:lpstr>
      <vt:lpstr>The Impact of Slope on Fire Spread in a Dynamic Global Vegetation Model </vt:lpstr>
      <vt:lpstr>Fire-Enabled Dynamic Global Vegetation Models</vt:lpstr>
      <vt:lpstr>How Important are Terrain Effects at the Grid Cell Level? – Satellite Data Analysis</vt:lpstr>
      <vt:lpstr>Terrain Ruggedness Acts as a Limit on Burnt Area</vt:lpstr>
      <vt:lpstr>Terrain Ruggedness Limits Wind Speed Observed During Fires</vt:lpstr>
      <vt:lpstr>Slope-driven Increases in Fire Spread are Observable at the Grid Cell Scale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</dc:title>
  <dc:creator>Luke Oberhagemann</dc:creator>
  <cp:lastModifiedBy>Luke Oberhagemann</cp:lastModifiedBy>
  <cp:revision>52</cp:revision>
  <dcterms:created xsi:type="dcterms:W3CDTF">2022-05-23T13:03:03Z</dcterms:created>
  <dcterms:modified xsi:type="dcterms:W3CDTF">2022-05-24T15:11:05Z</dcterms:modified>
</cp:coreProperties>
</file>