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4" r:id="rId3"/>
    <p:sldId id="338" r:id="rId4"/>
    <p:sldId id="340" r:id="rId5"/>
    <p:sldId id="341" r:id="rId6"/>
    <p:sldId id="342" r:id="rId7"/>
    <p:sldId id="346" r:id="rId8"/>
    <p:sldId id="335" r:id="rId9"/>
  </p:sldIdLst>
  <p:sldSz cx="13439775" cy="7559675"/>
  <p:notesSz cx="7010400" cy="92964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33" userDrawn="1">
          <p15:clr>
            <a:srgbClr val="A4A3A4"/>
          </p15:clr>
        </p15:guide>
        <p15:guide id="2" pos="4169" userDrawn="1">
          <p15:clr>
            <a:srgbClr val="A4A3A4"/>
          </p15:clr>
        </p15:guide>
        <p15:guide id="3" pos="4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3FD"/>
    <a:srgbClr val="000099"/>
    <a:srgbClr val="05BEFF"/>
    <a:srgbClr val="FF5D37"/>
    <a:srgbClr val="3F78EB"/>
    <a:srgbClr val="FF3737"/>
    <a:srgbClr val="FF3300"/>
    <a:srgbClr val="003399"/>
    <a:srgbClr val="333399"/>
    <a:srgbClr val="FA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73665" autoAdjust="0"/>
  </p:normalViewPr>
  <p:slideViewPr>
    <p:cSldViewPr showGuides="1">
      <p:cViewPr varScale="1">
        <p:scale>
          <a:sx n="47" d="100"/>
          <a:sy n="47" d="100"/>
        </p:scale>
        <p:origin x="1176" y="60"/>
      </p:cViewPr>
      <p:guideLst>
        <p:guide orient="horz" pos="2333"/>
        <p:guide pos="4169"/>
        <p:guide pos="4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709" cy="465114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/>
          <a:lstStyle>
            <a:lvl1pPr eaLnBrk="1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967693" y="0"/>
            <a:ext cx="3042708" cy="465114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/>
          <a:lstStyle>
            <a:lvl1pPr algn="r" eaLnBrk="1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831287"/>
            <a:ext cx="3042709" cy="465113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="b" anchorCtr="0" compatLnSpc="0"/>
          <a:lstStyle>
            <a:lvl1pPr eaLnBrk="1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967693" y="8831287"/>
            <a:ext cx="3042708" cy="465113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numCol="1" anchor="b" anchorCtr="0" compatLnSpc="1">
            <a:prstTxWarp prst="textNoShape">
              <a:avLst/>
            </a:prstTxWarp>
          </a:bodyPr>
          <a:lstStyle>
            <a:lvl1pPr algn="r" eaLnBrk="1">
              <a:defRPr sz="1300" smtClean="0">
                <a:latin typeface="Liberation Sans"/>
                <a:ea typeface="Droid Sans Fallback"/>
                <a:cs typeface="FreeSans"/>
              </a:defRPr>
            </a:lvl1pPr>
          </a:lstStyle>
          <a:p>
            <a:pPr>
              <a:defRPr/>
            </a:pPr>
            <a:fld id="{6F08D7CE-86F0-4089-B24E-667FA398CA4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9277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6400" y="706438"/>
            <a:ext cx="6197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01613" y="4414910"/>
            <a:ext cx="5607175" cy="4183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it-IT" noProof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709" cy="4651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3967693" y="0"/>
            <a:ext cx="3042708" cy="4651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8831287"/>
            <a:ext cx="3042709" cy="465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967693" y="8831287"/>
            <a:ext cx="3042708" cy="465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defRPr sz="1300" smtClean="0">
                <a:latin typeface="Liberation Serif"/>
              </a:defRPr>
            </a:lvl1pPr>
          </a:lstStyle>
          <a:p>
            <a:pPr>
              <a:defRPr/>
            </a:pPr>
            <a:fld id="{37AE3011-DEF8-46BF-A1F7-529A588DE61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it-IT" sz="2000" kern="1200">
        <a:solidFill>
          <a:schemeClr val="tx1"/>
        </a:solidFill>
        <a:latin typeface="Liberation Sans" pitchFamily="1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706438"/>
            <a:ext cx="6197600" cy="3486150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5123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it-IT" dirty="0">
              <a:solidFill>
                <a:srgbClr val="000000"/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06472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E3011-DEF8-46BF-A1F7-529A588DE616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389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E3011-DEF8-46BF-A1F7-529A588DE616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749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E3011-DEF8-46BF-A1F7-529A588DE616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501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E3011-DEF8-46BF-A1F7-529A588DE616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460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E3011-DEF8-46BF-A1F7-529A588DE616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828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E3011-DEF8-46BF-A1F7-529A588DE616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074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E3011-DEF8-46BF-A1F7-529A588DE616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407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7456" y="2347916"/>
            <a:ext cx="11424867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17027" y="4283075"/>
            <a:ext cx="9407842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1F80-8AEC-44EB-BBF4-0565F38AE72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614442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6796-3DE8-4028-BB67-13EF642F1FB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131257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744366" y="301628"/>
            <a:ext cx="3022362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0931" y="301628"/>
            <a:ext cx="8870251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BE62-E437-48D4-A261-2789638B4AE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1051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EA330-A7D5-4CF7-8250-3BBE89CE17B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57284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2483" y="4857753"/>
            <a:ext cx="114227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2483" y="3203577"/>
            <a:ext cx="11422751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299F5-46E7-4EC5-9DB1-298E9476157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01485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0933" y="1768475"/>
            <a:ext cx="5945248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19365" y="1768475"/>
            <a:ext cx="594736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CC88-44CA-4A46-BF7F-2AD85F5DFD5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920999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049" y="303216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2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827831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2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827831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E27A-834F-4644-AD0E-6DF0F830D6C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487171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0DE-564A-4FB8-9EA3-92678DB6E59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31378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669D-2DE8-432E-B877-A5F5897CAA4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138470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047" y="301628"/>
            <a:ext cx="4421369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55272" y="301625"/>
            <a:ext cx="751357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3047" y="1581153"/>
            <a:ext cx="4421369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6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2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CE03-9108-4118-AAEA-56B2113F044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954985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5045" y="5291141"/>
            <a:ext cx="806386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635045" y="674691"/>
            <a:ext cx="806386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15" indent="0">
              <a:buNone/>
              <a:defRPr sz="2800"/>
            </a:lvl2pPr>
            <a:lvl3pPr marL="914430" indent="0">
              <a:buNone/>
              <a:defRPr sz="2400"/>
            </a:lvl3pPr>
            <a:lvl4pPr marL="1371646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2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635045" y="5916613"/>
            <a:ext cx="806386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6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2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40A3-6A4D-4E80-AEF3-17A85214A2E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79817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670931" y="301628"/>
            <a:ext cx="1209579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1027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670931" y="1768475"/>
            <a:ext cx="1209579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670931" y="6886575"/>
            <a:ext cx="313242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4597038" y="6886575"/>
            <a:ext cx="4258398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9636425" y="6886575"/>
            <a:ext cx="3130303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 smtClean="0">
                <a:latin typeface="Liberation Serif"/>
              </a:defRPr>
            </a:lvl1pPr>
          </a:lstStyle>
          <a:p>
            <a:pPr>
              <a:defRPr/>
            </a:pPr>
            <a:fld id="{23F50566-3551-42E5-9D1A-CFB15D741FF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it-IT" sz="4400" kern="1200">
          <a:solidFill>
            <a:schemeClr val="tx2"/>
          </a:solidFill>
          <a:latin typeface="Liberation Sans" pitchFamily="1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5pPr>
      <a:lvl6pPr marL="45721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6pPr>
      <a:lvl7pPr marL="914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7pPr>
      <a:lvl8pPr marL="137164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8pPr>
      <a:lvl9pPr marL="182886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9pPr>
    </p:titleStyle>
    <p:bodyStyle>
      <a:lvl1pPr algn="l" rtl="0" eaLnBrk="1" fontAlgn="base" hangingPunct="1">
        <a:spcBef>
          <a:spcPct val="0"/>
        </a:spcBef>
        <a:spcAft>
          <a:spcPts val="1413"/>
        </a:spcAft>
        <a:defRPr lang="it-IT" sz="3200" kern="1200">
          <a:solidFill>
            <a:schemeClr val="tx1"/>
          </a:solidFill>
          <a:latin typeface="Liberation Sans" pitchFamily="18"/>
        </a:defRPr>
      </a:lvl1pPr>
      <a:lvl2pPr marL="742975" indent="-28576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38" indent="-22860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54" indent="-22860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69" indent="-2286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84" indent="-2286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99" indent="-2286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114" indent="-2286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330" indent="-2286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071687" y="1303337"/>
            <a:ext cx="9258300" cy="127665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en-US" sz="3600" b="1" dirty="0">
                <a:solidFill>
                  <a:srgbClr val="003399"/>
                </a:solidFill>
              </a:rPr>
              <a:t>Thermal stressing is likely to reactivate distant faults in hot sedimentary aquifers</a:t>
            </a:r>
            <a:endParaRPr lang="it-IT" sz="3600" b="1" dirty="0">
              <a:solidFill>
                <a:srgbClr val="003399"/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33487" y="3766458"/>
            <a:ext cx="11391900" cy="44475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it-IT" sz="2400" b="1" dirty="0">
                <a:solidFill>
                  <a:srgbClr val="003399"/>
                </a:solidFill>
                <a:latin typeface="Open Sans"/>
                <a:ea typeface="Droid Sans Fallback" pitchFamily="2"/>
                <a:cs typeface="FreeSans" pitchFamily="2"/>
              </a:rPr>
              <a:t>Iman Rahimzadeh Kivi, Estanislao Pujades, Jonny Rutqvist, Victor Vilarrasa</a:t>
            </a: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t="23222" r="6886" b="24161"/>
          <a:stretch>
            <a:fillRect/>
          </a:stretch>
        </p:blipFill>
        <p:spPr bwMode="auto">
          <a:xfrm>
            <a:off x="9386887" y="6599237"/>
            <a:ext cx="210974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"/>
          <p:cNvSpPr txBox="1"/>
          <p:nvPr/>
        </p:nvSpPr>
        <p:spPr>
          <a:xfrm>
            <a:off x="3214687" y="7051606"/>
            <a:ext cx="6134100" cy="38583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it-IT" sz="2000" dirty="0">
                <a:latin typeface="Open Sans"/>
                <a:ea typeface="Droid Sans Fallback" pitchFamily="2"/>
                <a:cs typeface="FreeSans" pitchFamily="2"/>
              </a:rPr>
              <a:t>EGU General Assembly, Vienna, 23–27 May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" y="6599237"/>
            <a:ext cx="2680379" cy="914400"/>
          </a:xfrm>
          <a:prstGeom prst="rect">
            <a:avLst/>
          </a:prstGeom>
        </p:spPr>
      </p:pic>
      <p:pic>
        <p:nvPicPr>
          <p:cNvPr id="8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7886" y="6599237"/>
            <a:ext cx="1797101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7" y="4731894"/>
            <a:ext cx="1714500" cy="1295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26830" r="18455" b="18933"/>
          <a:stretch/>
        </p:blipFill>
        <p:spPr>
          <a:xfrm>
            <a:off x="3900487" y="4998594"/>
            <a:ext cx="2752725" cy="79357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7" y="3884791"/>
            <a:ext cx="7443788" cy="362884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66687" y="171831"/>
            <a:ext cx="12910321" cy="9026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>
              <a:defRPr sz="3200"/>
            </a:pPr>
            <a:r>
              <a:rPr lang="en-U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Hot Sedimentary Aquifers (HSA) are attractive sources of geothermal energy, but also prone to induced seismicity!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1F80-8AEC-44EB-BBF4-0565F38AE72E}" type="slidenum">
              <a:rPr lang="it-IT" altLang="it-IT" smtClean="0"/>
              <a:pPr>
                <a:defRPr/>
              </a:pPr>
              <a:t>2</a:t>
            </a:fld>
            <a:endParaRPr lang="it-IT" altLang="it-IT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7" y="713918"/>
            <a:ext cx="6757987" cy="32945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120187" y="4618037"/>
            <a:ext cx="647700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9767887" y="3741737"/>
            <a:ext cx="22479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10387" y="3703637"/>
            <a:ext cx="2209800" cy="1333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Callout 61"/>
          <p:cNvSpPr/>
          <p:nvPr/>
        </p:nvSpPr>
        <p:spPr>
          <a:xfrm>
            <a:off x="10263187" y="769937"/>
            <a:ext cx="1028700" cy="419100"/>
          </a:xfrm>
          <a:prstGeom prst="wedgeEllipseCallout">
            <a:avLst>
              <a:gd name="adj1" fmla="val -56276"/>
              <a:gd name="adj2" fmla="val 11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dirty="0" err="1"/>
              <a:t>Poing</a:t>
            </a:r>
            <a:endParaRPr lang="en-US" dirty="0"/>
          </a:p>
        </p:txBody>
      </p:sp>
      <p:sp>
        <p:nvSpPr>
          <p:cNvPr id="72" name="Oval Callout 71"/>
          <p:cNvSpPr/>
          <p:nvPr/>
        </p:nvSpPr>
        <p:spPr>
          <a:xfrm>
            <a:off x="10034587" y="1684337"/>
            <a:ext cx="1790700" cy="419100"/>
          </a:xfrm>
          <a:prstGeom prst="wedgeEllipseCallout">
            <a:avLst>
              <a:gd name="adj1" fmla="val -43233"/>
              <a:gd name="adj2" fmla="val -65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dirty="0" err="1"/>
              <a:t>Unterhaching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49" y="1669414"/>
            <a:ext cx="5766438" cy="51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66687" y="171831"/>
            <a:ext cx="12910321" cy="462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>
              <a:defRPr sz="3200"/>
            </a:pP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Faults can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act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as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barrier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or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conduit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to fluid flow!</a:t>
            </a:r>
            <a:endParaRPr lang="en-US" sz="2646" b="1" dirty="0">
              <a:solidFill>
                <a:srgbClr val="333399"/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1F80-8AEC-44EB-BBF4-0565F38AE72E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1341437"/>
            <a:ext cx="7277100" cy="5138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5796154"/>
                  </p:ext>
                </p:extLst>
              </p:nvPr>
            </p:nvGraphicFramePr>
            <p:xfrm>
              <a:off x="7634287" y="1953429"/>
              <a:ext cx="5500687" cy="450204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46166">
                      <a:extLst>
                        <a:ext uri="{9D8B030D-6E8A-4147-A177-3AD203B41FA5}">
                          <a16:colId xmlns:a16="http://schemas.microsoft.com/office/drawing/2014/main" xmlns="" val="3609563615"/>
                        </a:ext>
                      </a:extLst>
                    </a:gridCol>
                    <a:gridCol w="681676">
                      <a:extLst>
                        <a:ext uri="{9D8B030D-6E8A-4147-A177-3AD203B41FA5}">
                          <a16:colId xmlns:a16="http://schemas.microsoft.com/office/drawing/2014/main" xmlns="" val="3251751095"/>
                        </a:ext>
                      </a:extLst>
                    </a:gridCol>
                    <a:gridCol w="937305">
                      <a:extLst>
                        <a:ext uri="{9D8B030D-6E8A-4147-A177-3AD203B41FA5}">
                          <a16:colId xmlns:a16="http://schemas.microsoft.com/office/drawing/2014/main" xmlns="" val="308871253"/>
                        </a:ext>
                      </a:extLst>
                    </a:gridCol>
                    <a:gridCol w="1235540">
                      <a:extLst>
                        <a:ext uri="{9D8B030D-6E8A-4147-A177-3AD203B41FA5}">
                          <a16:colId xmlns:a16="http://schemas.microsoft.com/office/drawing/2014/main" xmlns="" val="1403110354"/>
                        </a:ext>
                      </a:extLst>
                    </a:gridCol>
                  </a:tblGrid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Parameter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Aquifer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Caprock and base rock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Fault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31632919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Rock density, ρ (kg/m</a:t>
                          </a:r>
                          <a:r>
                            <a:rPr lang="en-GB" sz="1200" baseline="30000" dirty="0">
                              <a:effectLst/>
                            </a:rPr>
                            <a:t>3</a:t>
                          </a:r>
                          <a:r>
                            <a:rPr lang="en-GB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2600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2600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2600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01094836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Porosity,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(-)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0.2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233080843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Permeability,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4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-14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-19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-19</a:t>
                          </a:r>
                          <a:r>
                            <a:rPr lang="en-GB" sz="1200" dirty="0">
                              <a:effectLst/>
                            </a:rPr>
                            <a:t> and 1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-16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561205105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Thermal conductivity (Wm</a:t>
                          </a:r>
                          <a:r>
                            <a:rPr lang="en-GB" sz="1200" baseline="30000" dirty="0">
                              <a:effectLst/>
                            </a:rPr>
                            <a:t>-1</a:t>
                          </a:r>
                          <a:r>
                            <a:rPr lang="en-GB" sz="1200" dirty="0">
                              <a:effectLst/>
                            </a:rPr>
                            <a:t>K</a:t>
                          </a:r>
                          <a:r>
                            <a:rPr lang="en-GB" sz="1200" baseline="30000" dirty="0">
                              <a:effectLst/>
                            </a:rPr>
                            <a:t>-1</a:t>
                          </a:r>
                          <a:r>
                            <a:rPr lang="en-GB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705108941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Specific heat capacity (Jkg</a:t>
                          </a:r>
                          <a:r>
                            <a:rPr lang="en-GB" sz="1200" baseline="30000" dirty="0">
                              <a:effectLst/>
                            </a:rPr>
                            <a:t>-1</a:t>
                          </a:r>
                          <a:r>
                            <a:rPr lang="en-GB" sz="1200" dirty="0">
                              <a:effectLst/>
                            </a:rPr>
                            <a:t>K</a:t>
                          </a:r>
                          <a:r>
                            <a:rPr lang="en-GB" sz="1200" baseline="30000" dirty="0">
                              <a:effectLst/>
                            </a:rPr>
                            <a:t>-1</a:t>
                          </a:r>
                          <a:r>
                            <a:rPr lang="en-GB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1000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1000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1000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329164853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Thermal expansion coefficient,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(ºC</a:t>
                          </a:r>
                          <a:r>
                            <a:rPr lang="en-GB" sz="1200" baseline="30000" dirty="0">
                              <a:effectLst/>
                            </a:rPr>
                            <a:t> -1</a:t>
                          </a:r>
                          <a:r>
                            <a:rPr lang="en-GB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52825641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Young´s modulus,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(GPa)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434070049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Poisson´s ratio,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(-)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0.35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5756556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 err="1">
                              <a:effectLst/>
                            </a:rPr>
                            <a:t>Biot</a:t>
                          </a:r>
                          <a:r>
                            <a:rPr lang="en-GB" sz="1200" dirty="0">
                              <a:effectLst/>
                            </a:rPr>
                            <a:t> coefficient,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(-)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887757382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Cohesion, c (MPa)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682279794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Initial friction angle,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𝑖𝑛𝑖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(º)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31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265178798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Residual friction angle,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𝑟𝑒𝑠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(º)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876234584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Dilation angle,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(º)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62236656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Softening parameter,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effectLst/>
                            </a:rPr>
                            <a:t> (-)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0.005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57012017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Viscosity,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MPa</a:t>
                          </a:r>
                          <a:r>
                            <a:rPr lang="en-US" sz="1200" baseline="30000" dirty="0" err="1">
                              <a:effectLst/>
                            </a:rPr>
                            <a:t>m</a:t>
                          </a:r>
                          <a:r>
                            <a:rPr lang="en-US" sz="1200" dirty="0" err="1">
                              <a:effectLst/>
                            </a:rPr>
                            <a:t>s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123250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5796154"/>
                  </p:ext>
                </p:extLst>
              </p:nvPr>
            </p:nvGraphicFramePr>
            <p:xfrm>
              <a:off x="7634287" y="1953429"/>
              <a:ext cx="5500687" cy="449340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46166">
                      <a:extLst>
                        <a:ext uri="{9D8B030D-6E8A-4147-A177-3AD203B41FA5}">
                          <a16:colId xmlns:a16="http://schemas.microsoft.com/office/drawing/2014/main" val="3609563615"/>
                        </a:ext>
                      </a:extLst>
                    </a:gridCol>
                    <a:gridCol w="681676">
                      <a:extLst>
                        <a:ext uri="{9D8B030D-6E8A-4147-A177-3AD203B41FA5}">
                          <a16:colId xmlns:a16="http://schemas.microsoft.com/office/drawing/2014/main" val="3251751095"/>
                        </a:ext>
                      </a:extLst>
                    </a:gridCol>
                    <a:gridCol w="937305">
                      <a:extLst>
                        <a:ext uri="{9D8B030D-6E8A-4147-A177-3AD203B41FA5}">
                          <a16:colId xmlns:a16="http://schemas.microsoft.com/office/drawing/2014/main" val="308871253"/>
                        </a:ext>
                      </a:extLst>
                    </a:gridCol>
                    <a:gridCol w="1235540">
                      <a:extLst>
                        <a:ext uri="{9D8B030D-6E8A-4147-A177-3AD203B41FA5}">
                          <a16:colId xmlns:a16="http://schemas.microsoft.com/office/drawing/2014/main" val="1403110354"/>
                        </a:ext>
                      </a:extLst>
                    </a:gridCol>
                  </a:tblGrid>
                  <a:tr h="38277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Parameter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Aquifer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Caprock and base rock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Fault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1632919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Rock density, ρ (kg/m</a:t>
                          </a:r>
                          <a:r>
                            <a:rPr lang="en-GB" sz="1200" baseline="30000" dirty="0">
                              <a:effectLst/>
                            </a:rPr>
                            <a:t>3</a:t>
                          </a:r>
                          <a:r>
                            <a:rPr lang="en-GB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2600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2600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2600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01094836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255556" r="-108295" b="-13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0.2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1233080843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355556" r="-108295" b="-12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4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-14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-19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-19</a:t>
                          </a:r>
                          <a:r>
                            <a:rPr lang="en-GB" sz="1200" dirty="0">
                              <a:effectLst/>
                            </a:rPr>
                            <a:t> and 1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-16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561205105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Thermal conductivity (Wm</a:t>
                          </a:r>
                          <a:r>
                            <a:rPr lang="en-GB" sz="1200" baseline="30000" dirty="0">
                              <a:effectLst/>
                            </a:rPr>
                            <a:t>-1</a:t>
                          </a:r>
                          <a:r>
                            <a:rPr lang="en-GB" sz="1200" dirty="0">
                              <a:effectLst/>
                            </a:rPr>
                            <a:t>K</a:t>
                          </a:r>
                          <a:r>
                            <a:rPr lang="en-GB" sz="1200" baseline="30000" dirty="0">
                              <a:effectLst/>
                            </a:rPr>
                            <a:t>-1</a:t>
                          </a:r>
                          <a:r>
                            <a:rPr lang="en-GB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2705108941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Specific heat capacity (Jkg</a:t>
                          </a:r>
                          <a:r>
                            <a:rPr lang="en-GB" sz="1200" baseline="30000" dirty="0">
                              <a:effectLst/>
                            </a:rPr>
                            <a:t>-1</a:t>
                          </a:r>
                          <a:r>
                            <a:rPr lang="en-GB" sz="1200" dirty="0">
                              <a:effectLst/>
                            </a:rPr>
                            <a:t>K</a:t>
                          </a:r>
                          <a:r>
                            <a:rPr lang="en-GB" sz="1200" baseline="30000" dirty="0">
                              <a:effectLst/>
                            </a:rPr>
                            <a:t>-1</a:t>
                          </a:r>
                          <a:r>
                            <a:rPr lang="en-GB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1000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1000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1000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2329164853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655556" r="-108295" b="-9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1.5·</a:t>
                          </a:r>
                          <a:r>
                            <a:rPr lang="ar-SA" sz="1200" dirty="0">
                              <a:effectLst/>
                            </a:rPr>
                            <a:t>‎</a:t>
                          </a: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-5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152825641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755556" r="-108295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434070049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855556" r="-108295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0.35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5756556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955556" r="-108295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1887757382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Cohesion, c (MPa)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1682279794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1155556" r="-108295" b="-4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31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2265178798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1255556" r="-108295" b="-3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876234584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blipFill>
                          <a:blip r:embed="rId4"/>
                          <a:stretch>
                            <a:fillRect t="-1355556" r="-108295" b="-2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/>
                    </a:tc>
                    <a:extLst>
                      <a:ext uri="{0D108BD9-81ED-4DB2-BD59-A6C34878D82A}">
                        <a16:rowId xmlns:a16="http://schemas.microsoft.com/office/drawing/2014/main" val="162236656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455556" r="-108295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0.005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7012017"/>
                      </a:ext>
                    </a:extLst>
                  </a:tr>
                  <a:tr h="27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793" marR="36793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555556" r="-108295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10</a:t>
                          </a:r>
                          <a:r>
                            <a:rPr lang="en-GB" sz="1200" baseline="30000" dirty="0">
                              <a:effectLst/>
                            </a:rPr>
                            <a:t>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793" marR="36793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23250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asellaDiTesto 10"/>
          <p:cNvSpPr txBox="1"/>
          <p:nvPr/>
        </p:nvSpPr>
        <p:spPr>
          <a:xfrm>
            <a:off x="1614487" y="6713537"/>
            <a:ext cx="3848100" cy="327740"/>
          </a:xfrm>
          <a:prstGeom prst="rect">
            <a:avLst/>
          </a:prstGeom>
          <a:noFill/>
          <a:ln>
            <a:noFill/>
          </a:ln>
        </p:spPr>
        <p:txBody>
          <a:bodyPr wrap="square" lIns="99208" tIns="49604" rIns="99208" bIns="49604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Rahimzadeh Kivi et al. (2022</a:t>
            </a:r>
            <a:r>
              <a:rPr lang="es-ES" sz="1543" b="1" dirty="0" smtClean="0">
                <a:latin typeface="Open Sans"/>
                <a:ea typeface="Droid Sans Fallback" pitchFamily="2"/>
                <a:cs typeface="FreeSans" pitchFamily="2"/>
              </a:rPr>
              <a:t>), </a:t>
            </a:r>
            <a:r>
              <a:rPr lang="es-ES" sz="1543" b="1" dirty="0" err="1" smtClean="0">
                <a:latin typeface="Open Sans"/>
                <a:ea typeface="Droid Sans Fallback" pitchFamily="2"/>
                <a:cs typeface="FreeSans" pitchFamily="2"/>
              </a:rPr>
              <a:t>Sci</a:t>
            </a:r>
            <a:r>
              <a:rPr lang="es-ES" sz="1543" b="1" dirty="0" smtClean="0">
                <a:latin typeface="Open Sans"/>
                <a:ea typeface="Droid Sans Fallback" pitchFamily="2"/>
                <a:cs typeface="FreeSans" pitchFamily="2"/>
              </a:rPr>
              <a:t>. Rep.</a:t>
            </a:r>
            <a:endParaRPr lang="it-IT" sz="1543" b="1" dirty="0">
              <a:solidFill>
                <a:schemeClr val="accent5">
                  <a:lumMod val="75000"/>
                </a:schemeClr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8087" y="4770437"/>
            <a:ext cx="5600700" cy="171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0"/>
          <p:cNvSpPr txBox="1"/>
          <p:nvPr/>
        </p:nvSpPr>
        <p:spPr>
          <a:xfrm>
            <a:off x="8358187" y="6607895"/>
            <a:ext cx="3848100" cy="639042"/>
          </a:xfrm>
          <a:prstGeom prst="rect">
            <a:avLst/>
          </a:prstGeom>
          <a:noFill/>
          <a:ln>
            <a:noFill/>
          </a:ln>
        </p:spPr>
        <p:txBody>
          <a:bodyPr wrap="square" lIns="99208" tIns="49604" rIns="99208" bIns="49604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Visco-</a:t>
            </a:r>
            <a:r>
              <a:rPr lang="es-ES" sz="1543" b="1" dirty="0" err="1">
                <a:latin typeface="Open Sans"/>
                <a:ea typeface="Droid Sans Fallback" pitchFamily="2"/>
                <a:cs typeface="FreeSans" pitchFamily="2"/>
              </a:rPr>
              <a:t>plastic</a:t>
            </a: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 model </a:t>
            </a:r>
            <a:r>
              <a:rPr lang="es-ES" sz="1543" b="1" dirty="0" err="1">
                <a:latin typeface="Open Sans"/>
                <a:ea typeface="Droid Sans Fallback" pitchFamily="2"/>
                <a:cs typeface="FreeSans" pitchFamily="2"/>
              </a:rPr>
              <a:t>implemented</a:t>
            </a: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 in CODE_BRIGHT (</a:t>
            </a:r>
            <a:r>
              <a:rPr lang="es-ES" sz="1543" b="1" dirty="0" err="1">
                <a:latin typeface="Open Sans"/>
                <a:ea typeface="Droid Sans Fallback" pitchFamily="2"/>
                <a:cs typeface="FreeSans" pitchFamily="2"/>
              </a:rPr>
              <a:t>Olivella</a:t>
            </a: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 et al., 1996)</a:t>
            </a:r>
            <a:endParaRPr lang="it-IT" sz="1543" b="1" dirty="0">
              <a:solidFill>
                <a:schemeClr val="accent5">
                  <a:lumMod val="75000"/>
                </a:schemeClr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25287" y="2865437"/>
            <a:ext cx="14097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28587" y="171831"/>
            <a:ext cx="13180746" cy="924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>
              <a:defRPr sz="3200"/>
            </a:pP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The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compartmentalized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aquifer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formed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by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low-permeability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faults,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experience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a global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pore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pressure decline</a:t>
            </a:r>
            <a:endParaRPr lang="en-US" sz="2646" b="1" dirty="0">
              <a:solidFill>
                <a:srgbClr val="333399"/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1F80-8AEC-44EB-BBF4-0565F38AE72E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66" name="CasellaDiTesto 10"/>
          <p:cNvSpPr txBox="1"/>
          <p:nvPr/>
        </p:nvSpPr>
        <p:spPr>
          <a:xfrm>
            <a:off x="90487" y="1874837"/>
            <a:ext cx="1714500" cy="639042"/>
          </a:xfrm>
          <a:prstGeom prst="rect">
            <a:avLst/>
          </a:prstGeom>
          <a:noFill/>
          <a:ln>
            <a:noFill/>
          </a:ln>
        </p:spPr>
        <p:txBody>
          <a:bodyPr wrap="square" lIns="99208" tIns="49604" rIns="99208" bIns="49604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t= 30 years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endParaRPr lang="it-IT" sz="1543" b="1" dirty="0">
              <a:solidFill>
                <a:schemeClr val="accent5">
                  <a:lumMod val="75000"/>
                </a:schemeClr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54757" y="3787219"/>
            <a:ext cx="145934" cy="209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800" b="1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endParaRPr lang="en-US" sz="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846589" y="3787219"/>
            <a:ext cx="145934" cy="209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800" b="1" dirty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endParaRPr lang="en-US" sz="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08" y="1768215"/>
            <a:ext cx="10121379" cy="252317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255836" y="2504445"/>
            <a:ext cx="11499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Temperature (</a:t>
            </a:r>
            <a:r>
              <a:rPr lang="en-GB" sz="1200" dirty="0"/>
              <a:t>°</a:t>
            </a:r>
            <a:r>
              <a:rPr lang="es-ES" sz="1200" dirty="0">
                <a:cs typeface="Calibri" panose="020F0502020204030204" pitchFamily="34" charset="0"/>
              </a:rPr>
              <a:t>C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17149" y="3887824"/>
            <a:ext cx="1072797" cy="18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Pressure (MPa)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66137" y="294747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45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47772" y="2947471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105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18591" y="294747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95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28100" y="294747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85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37609" y="294747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75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47117" y="294747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65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56629" y="294747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55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438259" y="2947471"/>
            <a:ext cx="2434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53743" y="4281979"/>
            <a:ext cx="169245" cy="18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9080" y="4281979"/>
            <a:ext cx="169245" cy="18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29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06197" y="4281979"/>
            <a:ext cx="169245" cy="18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28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15706" y="4281979"/>
            <a:ext cx="169245" cy="18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25217" y="4281979"/>
            <a:ext cx="169245" cy="18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34725" y="4281979"/>
            <a:ext cx="169245" cy="18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44234" y="4281979"/>
            <a:ext cx="169245" cy="18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499572" y="4281979"/>
            <a:ext cx="169245" cy="18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1" dirty="0"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  <a:endParaRPr lang="en-US" sz="7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8" name="195 Conector recto de flecha"/>
          <p:cNvCxnSpPr/>
          <p:nvPr/>
        </p:nvCxnSpPr>
        <p:spPr>
          <a:xfrm>
            <a:off x="6440077" y="1700085"/>
            <a:ext cx="0" cy="435998"/>
          </a:xfrm>
          <a:prstGeom prst="straightConnector1">
            <a:avLst/>
          </a:prstGeom>
          <a:ln w="6350">
            <a:solidFill>
              <a:srgbClr val="0000FF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195 Conector recto de flecha"/>
          <p:cNvCxnSpPr/>
          <p:nvPr/>
        </p:nvCxnSpPr>
        <p:spPr>
          <a:xfrm flipV="1">
            <a:off x="7249787" y="1668942"/>
            <a:ext cx="0" cy="46714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875840" y="1505409"/>
            <a:ext cx="7325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Production</a:t>
            </a:r>
            <a:endParaRPr lang="en-US" sz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44221" y="1505409"/>
            <a:ext cx="5706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Injection</a:t>
            </a:r>
            <a:endParaRPr lang="en-US" sz="12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233487" y="3132137"/>
            <a:ext cx="12077700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454" y="3360737"/>
            <a:ext cx="4982833" cy="401614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154" y="3360737"/>
            <a:ext cx="4982833" cy="3993118"/>
          </a:xfrm>
          <a:prstGeom prst="rect">
            <a:avLst/>
          </a:prstGeom>
        </p:spPr>
      </p:pic>
      <p:sp>
        <p:nvSpPr>
          <p:cNvPr id="104" name="CasellaDiTesto 10"/>
          <p:cNvSpPr txBox="1"/>
          <p:nvPr/>
        </p:nvSpPr>
        <p:spPr>
          <a:xfrm>
            <a:off x="3100387" y="4541837"/>
            <a:ext cx="2971800" cy="908475"/>
          </a:xfrm>
          <a:prstGeom prst="rect">
            <a:avLst/>
          </a:prstGeom>
          <a:noFill/>
          <a:ln>
            <a:noFill/>
          </a:ln>
        </p:spPr>
        <p:txBody>
          <a:bodyPr wrap="square" lIns="99208" tIns="49604" rIns="99208" bIns="49604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Temperature decline </a:t>
            </a:r>
            <a:r>
              <a:rPr lang="es-ES" sz="1543" b="1" dirty="0" err="1">
                <a:latin typeface="Open Sans"/>
                <a:ea typeface="Droid Sans Fallback" pitchFamily="2"/>
                <a:cs typeface="FreeSans" pitchFamily="2"/>
              </a:rPr>
              <a:t>after</a:t>
            </a: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 termal </a:t>
            </a:r>
            <a:r>
              <a:rPr lang="es-ES" sz="1543" b="1" dirty="0" err="1">
                <a:latin typeface="Open Sans"/>
                <a:ea typeface="Droid Sans Fallback" pitchFamily="2"/>
                <a:cs typeface="FreeSans" pitchFamily="2"/>
              </a:rPr>
              <a:t>breakthrough</a:t>
            </a:r>
            <a:endParaRPr lang="es-ES" sz="1543" b="1" dirty="0">
              <a:latin typeface="Open Sans"/>
              <a:ea typeface="Droid Sans Fallback" pitchFamily="2"/>
              <a:cs typeface="Free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endParaRPr lang="it-IT" sz="1543" b="1" dirty="0">
              <a:solidFill>
                <a:schemeClr val="accent5">
                  <a:lumMod val="75000"/>
                </a:schemeClr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662487" y="4046537"/>
            <a:ext cx="990600" cy="495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5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66687" y="171831"/>
            <a:ext cx="13106400" cy="924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>
              <a:defRPr sz="3200"/>
            </a:pP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Cooling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gives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rise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to non-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isotropic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stress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reductions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,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transmitted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much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ahead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of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the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cooling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front</a:t>
            </a:r>
            <a:endParaRPr lang="en-US" sz="2646" b="1" dirty="0">
              <a:solidFill>
                <a:srgbClr val="333399"/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1F80-8AEC-44EB-BBF4-0565F38AE72E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66" name="CasellaDiTesto 10"/>
          <p:cNvSpPr txBox="1"/>
          <p:nvPr/>
        </p:nvSpPr>
        <p:spPr>
          <a:xfrm>
            <a:off x="166687" y="6865937"/>
            <a:ext cx="2667000" cy="908475"/>
          </a:xfrm>
          <a:prstGeom prst="rect">
            <a:avLst/>
          </a:prstGeom>
          <a:noFill/>
          <a:ln>
            <a:noFill/>
          </a:ln>
        </p:spPr>
        <p:txBody>
          <a:bodyPr wrap="square" lIns="99208" tIns="49604" rIns="99208" bIns="49604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t= 30 years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es-ES" sz="1543" b="1" dirty="0" err="1">
                <a:latin typeface="Open Sans"/>
                <a:ea typeface="Droid Sans Fallback" pitchFamily="2"/>
                <a:cs typeface="FreeSans" pitchFamily="2"/>
              </a:rPr>
              <a:t>Low-permeability</a:t>
            </a:r>
            <a:r>
              <a:rPr lang="es-ES" sz="1543" b="1" dirty="0"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1543" b="1" dirty="0" err="1">
                <a:latin typeface="Open Sans"/>
                <a:ea typeface="Droid Sans Fallback" pitchFamily="2"/>
                <a:cs typeface="FreeSans" pitchFamily="2"/>
              </a:rPr>
              <a:t>fault</a:t>
            </a:r>
            <a:endParaRPr lang="es-ES" sz="1543" b="1" dirty="0">
              <a:latin typeface="Open Sans"/>
              <a:ea typeface="Droid Sans Fallback" pitchFamily="2"/>
              <a:cs typeface="Free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3200"/>
            </a:pPr>
            <a:endParaRPr lang="it-IT" sz="1543" b="1" dirty="0">
              <a:solidFill>
                <a:schemeClr val="accent5">
                  <a:lumMod val="75000"/>
                </a:schemeClr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0" y="1417637"/>
            <a:ext cx="12002757" cy="5571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587" y="1379537"/>
            <a:ext cx="13716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9087" y="3094037"/>
            <a:ext cx="13716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987" y="4846637"/>
            <a:ext cx="13716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66687" y="171831"/>
            <a:ext cx="12910321" cy="462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>
              <a:defRPr sz="3200"/>
            </a:pP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Cooling-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induced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stress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reduction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may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reactivate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distant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faults</a:t>
            </a:r>
            <a:endParaRPr lang="en-US" sz="2646" b="1" dirty="0">
              <a:solidFill>
                <a:srgbClr val="333399"/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1F80-8AEC-44EB-BBF4-0565F38AE72E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6" y="1303337"/>
            <a:ext cx="11437011" cy="56007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9F55D1-2018-457E-ACEC-D659E8BF7EDD}"/>
              </a:ext>
            </a:extLst>
          </p:cNvPr>
          <p:cNvGrpSpPr/>
          <p:nvPr/>
        </p:nvGrpSpPr>
        <p:grpSpPr>
          <a:xfrm>
            <a:off x="4365842" y="4339544"/>
            <a:ext cx="106145" cy="274320"/>
            <a:chOff x="4365842" y="4339544"/>
            <a:chExt cx="106145" cy="2743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F453718-D474-4D39-BFAA-4D065BAEF3F9}"/>
                </a:ext>
              </a:extLst>
            </p:cNvPr>
            <p:cNvCxnSpPr>
              <a:cxnSpLocks noChangeAspect="1"/>
            </p:cNvCxnSpPr>
            <p:nvPr/>
          </p:nvCxnSpPr>
          <p:spPr>
            <a:xfrm rot="21223844">
              <a:off x="4365842" y="4339544"/>
              <a:ext cx="91440" cy="27432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9216449-776D-404A-A498-CDC7B3AA5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1155" y="4476704"/>
              <a:ext cx="832" cy="123772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305F2CF-F49A-4F0E-8A77-748E3E6ACBFA}"/>
              </a:ext>
            </a:extLst>
          </p:cNvPr>
          <p:cNvGrpSpPr/>
          <p:nvPr/>
        </p:nvGrpSpPr>
        <p:grpSpPr>
          <a:xfrm>
            <a:off x="4365842" y="5532437"/>
            <a:ext cx="106145" cy="274320"/>
            <a:chOff x="4365842" y="4339544"/>
            <a:chExt cx="106145" cy="27432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88D39369-70EF-4744-A2FA-F1BB7D3750F8}"/>
                </a:ext>
              </a:extLst>
            </p:cNvPr>
            <p:cNvCxnSpPr>
              <a:cxnSpLocks noChangeAspect="1"/>
            </p:cNvCxnSpPr>
            <p:nvPr/>
          </p:nvCxnSpPr>
          <p:spPr>
            <a:xfrm rot="21223844">
              <a:off x="4365842" y="4339544"/>
              <a:ext cx="91440" cy="27432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A56D80C-C923-4976-9484-7769A89648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1155" y="4476704"/>
              <a:ext cx="832" cy="123772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19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-30163"/>
            <a:ext cx="13734441" cy="76962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66687" y="171831"/>
            <a:ext cx="12910321" cy="924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>
              <a:defRPr sz="3200"/>
            </a:pPr>
            <a:r>
              <a:rPr lang="en-U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Deep geological characterization accounting for coupled THM processes is the key for safe and prolonged production of geothermal energy. </a:t>
            </a:r>
          </a:p>
        </p:txBody>
      </p:sp>
    </p:spTree>
    <p:extLst>
      <p:ext uri="{BB962C8B-B14F-4D97-AF65-F5344CB8AC3E}">
        <p14:creationId xmlns:p14="http://schemas.microsoft.com/office/powerpoint/2010/main" val="315410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59029" y="171830"/>
            <a:ext cx="12910321" cy="462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>
              <a:defRPr sz="3200"/>
            </a:pP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Thank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you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very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much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for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your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 </a:t>
            </a:r>
            <a:r>
              <a:rPr lang="es-ES" sz="2646" b="1" dirty="0" err="1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attention</a:t>
            </a:r>
            <a:r>
              <a:rPr lang="es-ES" sz="2646" b="1" dirty="0">
                <a:solidFill>
                  <a:srgbClr val="333399"/>
                </a:solidFill>
                <a:latin typeface="Open Sans"/>
                <a:ea typeface="Droid Sans Fallback" pitchFamily="2"/>
                <a:cs typeface="FreeSans" pitchFamily="2"/>
              </a:rPr>
              <a:t>!</a:t>
            </a:r>
            <a:endParaRPr lang="en-US" sz="2646" b="1" dirty="0">
              <a:solidFill>
                <a:srgbClr val="333399"/>
              </a:solidFill>
              <a:latin typeface="Open Sans"/>
              <a:ea typeface="Droid Sans Fallback" pitchFamily="2"/>
              <a:cs typeface="Free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1" b="13588"/>
          <a:stretch/>
        </p:blipFill>
        <p:spPr>
          <a:xfrm>
            <a:off x="471487" y="1361741"/>
            <a:ext cx="4082574" cy="2318300"/>
          </a:xfrm>
          <a:prstGeom prst="rect">
            <a:avLst/>
          </a:prstGeom>
        </p:spPr>
      </p:pic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585787" y="3642238"/>
            <a:ext cx="2909413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3086" i="1" dirty="0">
                <a:solidFill>
                  <a:srgbClr val="003399"/>
                </a:solidFill>
              </a:rPr>
              <a:t>www.georest.eu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7808" r="-2801" b="17245"/>
          <a:stretch/>
        </p:blipFill>
        <p:spPr>
          <a:xfrm>
            <a:off x="4433887" y="1462536"/>
            <a:ext cx="4606561" cy="2116709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942165" y="4389437"/>
            <a:ext cx="1137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+mj-lt"/>
              </a:rPr>
              <a:t>This project has received funding from the European Research Council (ERC) under the European Union’s Horizon 2020 research and innovation </a:t>
            </a:r>
            <a:r>
              <a:rPr lang="en-US" i="1" dirty="0" err="1">
                <a:latin typeface="+mj-lt"/>
              </a:rPr>
              <a:t>programme</a:t>
            </a:r>
            <a:r>
              <a:rPr lang="en-US" i="1" dirty="0">
                <a:latin typeface="+mj-lt"/>
              </a:rPr>
              <a:t> (grant agreement No 801809).</a:t>
            </a:r>
          </a:p>
          <a:p>
            <a:pPr algn="just"/>
            <a:endParaRPr lang="en-US" i="1" dirty="0">
              <a:latin typeface="+mj-lt"/>
            </a:endParaRPr>
          </a:p>
          <a:p>
            <a:pPr algn="just"/>
            <a:r>
              <a:rPr lang="es-ES" i="1" dirty="0" err="1">
                <a:latin typeface="+mj-lt"/>
              </a:rPr>
              <a:t>The</a:t>
            </a:r>
            <a:r>
              <a:rPr lang="es-ES" i="1" dirty="0">
                <a:latin typeface="+mj-lt"/>
              </a:rPr>
              <a:t> </a:t>
            </a:r>
            <a:r>
              <a:rPr lang="es-ES" i="1" dirty="0" err="1">
                <a:latin typeface="+mj-lt"/>
              </a:rPr>
              <a:t>work</a:t>
            </a:r>
            <a:r>
              <a:rPr lang="es-ES" i="1" dirty="0">
                <a:latin typeface="+mj-lt"/>
              </a:rPr>
              <a:t> </a:t>
            </a:r>
            <a:r>
              <a:rPr lang="es-ES" i="1" dirty="0" err="1">
                <a:latin typeface="+mj-lt"/>
              </a:rPr>
              <a:t>was</a:t>
            </a:r>
            <a:r>
              <a:rPr lang="es-ES" i="1" dirty="0">
                <a:latin typeface="+mj-lt"/>
              </a:rPr>
              <a:t> </a:t>
            </a:r>
            <a:r>
              <a:rPr lang="es-ES" i="1" dirty="0" err="1">
                <a:latin typeface="+mj-lt"/>
              </a:rPr>
              <a:t>also</a:t>
            </a:r>
            <a:r>
              <a:rPr lang="es-ES" i="1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supported by the grant IJC2020-043809-I funded by MCIN/AEI/ 10.13039/501100011033</a:t>
            </a:r>
            <a:endParaRPr lang="es-ES" i="1" dirty="0">
              <a:latin typeface="+mj-lt"/>
            </a:endParaRPr>
          </a:p>
        </p:txBody>
      </p:sp>
      <p:sp>
        <p:nvSpPr>
          <p:cNvPr id="12" name="CuadroTexto 8"/>
          <p:cNvSpPr txBox="1"/>
          <p:nvPr/>
        </p:nvSpPr>
        <p:spPr>
          <a:xfrm>
            <a:off x="928687" y="5838606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+mj-lt"/>
              </a:rPr>
              <a:t>This presentation reflects only the author's view and the Agency and the Commission are not responsible for any use that may be made of the information it contains.</a:t>
            </a:r>
            <a:endParaRPr lang="es-ES" i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1F80-8AEC-44EB-BBF4-0565F38AE72E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pic>
        <p:nvPicPr>
          <p:cNvPr id="14" name="Imagen 5"/>
          <p:cNvPicPr>
            <a:picLocks noChangeAspect="1"/>
          </p:cNvPicPr>
          <p:nvPr/>
        </p:nvPicPr>
        <p:blipFill rotWithShape="1">
          <a:blip r:embed="rId5"/>
          <a:srcRect l="84828"/>
          <a:stretch/>
        </p:blipFill>
        <p:spPr>
          <a:xfrm>
            <a:off x="11977687" y="1760537"/>
            <a:ext cx="1371600" cy="1783067"/>
          </a:xfrm>
          <a:prstGeom prst="rect">
            <a:avLst/>
          </a:prstGeom>
        </p:spPr>
      </p:pic>
      <p:pic>
        <p:nvPicPr>
          <p:cNvPr id="15" name="Imagen 5"/>
          <p:cNvPicPr>
            <a:picLocks noChangeAspect="1"/>
          </p:cNvPicPr>
          <p:nvPr/>
        </p:nvPicPr>
        <p:blipFill rotWithShape="1">
          <a:blip r:embed="rId5"/>
          <a:srcRect r="57571"/>
          <a:stretch/>
        </p:blipFill>
        <p:spPr>
          <a:xfrm>
            <a:off x="8853487" y="1874836"/>
            <a:ext cx="3147308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7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RALS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Template_ORALS_2</Template>
  <TotalTime>6929</TotalTime>
  <Words>436</Words>
  <Application>Microsoft Office PowerPoint</Application>
  <PresentationFormat>Custom</PresentationFormat>
  <Paragraphs>122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MS PGothic</vt:lpstr>
      <vt:lpstr>Arial</vt:lpstr>
      <vt:lpstr>Calibri</vt:lpstr>
      <vt:lpstr>Cambria Math</vt:lpstr>
      <vt:lpstr>DejaVu Sans</vt:lpstr>
      <vt:lpstr>Droid Sans Fallback</vt:lpstr>
      <vt:lpstr>FreeSans</vt:lpstr>
      <vt:lpstr>Helvetica</vt:lpstr>
      <vt:lpstr>Liberation Sans</vt:lpstr>
      <vt:lpstr>Liberation Serif</vt:lpstr>
      <vt:lpstr>Open Sans</vt:lpstr>
      <vt:lpstr>Template_ORALS_2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Atefeh Vafaie</cp:lastModifiedBy>
  <cp:revision>306</cp:revision>
  <cp:lastPrinted>2021-01-20T13:59:46Z</cp:lastPrinted>
  <dcterms:created xsi:type="dcterms:W3CDTF">2020-09-03T11:30:18Z</dcterms:created>
  <dcterms:modified xsi:type="dcterms:W3CDTF">2022-05-22T12:50:22Z</dcterms:modified>
</cp:coreProperties>
</file>