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2" r:id="rId2"/>
    <p:sldId id="264" r:id="rId3"/>
    <p:sldId id="257" r:id="rId4"/>
    <p:sldId id="258" r:id="rId5"/>
    <p:sldId id="259" r:id="rId6"/>
    <p:sldId id="266" r:id="rId7"/>
    <p:sldId id="271" r:id="rId8"/>
    <p:sldId id="267" r:id="rId9"/>
    <p:sldId id="270" r:id="rId10"/>
    <p:sldId id="269"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6" d="100"/>
          <a:sy n="96" d="100"/>
        </p:scale>
        <p:origin x="-82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3796CB-537F-43A5-AE74-C4326548388E}" type="datetimeFigureOut">
              <a:rPr lang="zh-CN" altLang="en-US" smtClean="0"/>
              <a:pPr/>
              <a:t>2022/5/25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82CDF-AA4B-4A13-AC58-CD6EB3A7004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Ny–Ålesund</a:t>
            </a:r>
            <a:r>
              <a:rPr lang="en-US" b="1" dirty="0" smtClean="0"/>
              <a:t>, located in the warmest part of the Arctic, exhibits distinct dynamic and </a:t>
            </a:r>
            <a:r>
              <a:rPr lang="en-US" b="1" dirty="0" err="1" smtClean="0"/>
              <a:t>radiative</a:t>
            </a:r>
            <a:r>
              <a:rPr lang="en-US" b="1" dirty="0" smtClean="0"/>
              <a:t> effects that are indicative for the transition from polar to maritime climate.</a:t>
            </a:r>
          </a:p>
          <a:p>
            <a:endParaRPr lang="zh-CN" altLang="en-US" dirty="0"/>
          </a:p>
        </p:txBody>
      </p:sp>
      <p:sp>
        <p:nvSpPr>
          <p:cNvPr id="4" name="灯片编号占位符 3"/>
          <p:cNvSpPr>
            <a:spLocks noGrp="1"/>
          </p:cNvSpPr>
          <p:nvPr>
            <p:ph type="sldNum" sz="quarter" idx="10"/>
          </p:nvPr>
        </p:nvSpPr>
        <p:spPr/>
        <p:txBody>
          <a:bodyPr/>
          <a:lstStyle/>
          <a:p>
            <a:fld id="{8446E9F2-05A7-475D-B5EF-DF2A8B9CBA39}"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446E9F2-05A7-475D-B5EF-DF2A8B9CBA39}" type="slidenum">
              <a:rPr lang="zh-CN" altLang="en-US" smtClean="0"/>
              <a:pPr/>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2022/5/25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2022/5/25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hyperlink" Target="http://www.amap.no/" TargetMode="External"/><Relationship Id="rId4" Type="http://schemas.openxmlformats.org/officeDocument/2006/relationships/image" Target="../media/image2.png"/><Relationship Id="rId9" Type="http://schemas.openxmlformats.org/officeDocument/2006/relationships/hyperlink" Target="http://www.amap.no/swip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1368027"/>
            <a:ext cx="8858280" cy="2062103"/>
          </a:xfrm>
          <a:prstGeom prst="rect">
            <a:avLst/>
          </a:prstGeom>
          <a:noFill/>
        </p:spPr>
        <p:txBody>
          <a:bodyPr wrap="square" rtlCol="0">
            <a:spAutoFit/>
          </a:bodyPr>
          <a:lstStyle/>
          <a:p>
            <a:pPr algn="ctr"/>
            <a:r>
              <a:rPr lang="en-US" sz="3200" b="1" dirty="0" smtClean="0">
                <a:latin typeface="+mj-lt"/>
              </a:rPr>
              <a:t>Ground-based retrievals of aerosol properties </a:t>
            </a:r>
            <a:endParaRPr lang="zh-CN" altLang="en-US" sz="3200" b="1" dirty="0" smtClean="0">
              <a:latin typeface="+mj-lt"/>
            </a:endParaRPr>
          </a:p>
          <a:p>
            <a:pPr algn="ctr"/>
            <a:r>
              <a:rPr lang="en-US" sz="3200" b="1" dirty="0" smtClean="0">
                <a:latin typeface="+mj-lt"/>
              </a:rPr>
              <a:t>using Emission FTIR and Raman-</a:t>
            </a:r>
            <a:r>
              <a:rPr lang="en-US" sz="3200" b="1" dirty="0" err="1" smtClean="0">
                <a:latin typeface="+mj-lt"/>
              </a:rPr>
              <a:t>Lidar</a:t>
            </a:r>
            <a:r>
              <a:rPr lang="en-US" sz="3200" b="1" dirty="0" smtClean="0">
                <a:latin typeface="+mj-lt"/>
              </a:rPr>
              <a:t> KARL measurements</a:t>
            </a:r>
            <a:endParaRPr lang="zh-CN" altLang="en-US" sz="3200" b="1" dirty="0" smtClean="0">
              <a:latin typeface="+mj-lt"/>
            </a:endParaRPr>
          </a:p>
          <a:p>
            <a:endParaRPr lang="zh-CN" altLang="en-US" sz="3200" b="1" dirty="0">
              <a:latin typeface="+mj-lt"/>
            </a:endParaRPr>
          </a:p>
        </p:txBody>
      </p:sp>
      <p:sp>
        <p:nvSpPr>
          <p:cNvPr id="3" name="TextBox 2"/>
          <p:cNvSpPr txBox="1"/>
          <p:nvPr/>
        </p:nvSpPr>
        <p:spPr>
          <a:xfrm>
            <a:off x="142844" y="3368291"/>
            <a:ext cx="9144064" cy="2308324"/>
          </a:xfrm>
          <a:prstGeom prst="rect">
            <a:avLst/>
          </a:prstGeom>
          <a:noFill/>
        </p:spPr>
        <p:txBody>
          <a:bodyPr wrap="square" rtlCol="0">
            <a:spAutoFit/>
          </a:bodyPr>
          <a:lstStyle/>
          <a:p>
            <a:pPr algn="ctr"/>
            <a:r>
              <a:rPr lang="de-DE" sz="2400" dirty="0" smtClean="0"/>
              <a:t>Denghui Ji, Mathias Palm, Christoph Ritter*, Philipp Richter,</a:t>
            </a:r>
          </a:p>
          <a:p>
            <a:pPr algn="ctr"/>
            <a:r>
              <a:rPr lang="de-DE" sz="2400" dirty="0" smtClean="0"/>
              <a:t>Matthias Buschmann,Xiaoyu Sun </a:t>
            </a:r>
            <a:r>
              <a:rPr lang="en-US" sz="2400" dirty="0" smtClean="0"/>
              <a:t>and Justus </a:t>
            </a:r>
            <a:r>
              <a:rPr lang="en-US" sz="2400" dirty="0" err="1" smtClean="0"/>
              <a:t>Notholt</a:t>
            </a:r>
            <a:endParaRPr lang="en-US" sz="2400" dirty="0" smtClean="0"/>
          </a:p>
          <a:p>
            <a:r>
              <a:rPr lang="en-US" i="1" dirty="0" smtClean="0"/>
              <a:t>   </a:t>
            </a:r>
          </a:p>
          <a:p>
            <a:r>
              <a:rPr lang="en-US" i="1" dirty="0" smtClean="0"/>
              <a:t>   Institute of Environmental Physics, University of Bremen, Bremen, Germany</a:t>
            </a:r>
          </a:p>
          <a:p>
            <a:r>
              <a:rPr lang="en-US" i="1" dirty="0" smtClean="0"/>
              <a:t>*Alfred Wegener Institute, Helmholtz Centre for Polar and Marine Research, Potsdam, Germany</a:t>
            </a:r>
            <a:endParaRPr lang="en-US" altLang="zh-CN" sz="2400" dirty="0" smtClean="0"/>
          </a:p>
          <a:p>
            <a:pPr algn="ctr"/>
            <a:r>
              <a:rPr lang="en-US" altLang="zh-CN" sz="2400" dirty="0" smtClean="0"/>
              <a:t>27.05.2022</a:t>
            </a:r>
            <a:endParaRPr lang="zh-CN" altLang="en-US" sz="2400" dirty="0" smtClean="0"/>
          </a:p>
          <a:p>
            <a:pPr algn="ctr"/>
            <a:endParaRPr lang="zh-CN" altLang="en-US" dirty="0"/>
          </a:p>
        </p:txBody>
      </p:sp>
      <p:pic>
        <p:nvPicPr>
          <p:cNvPr id="5" name="Picture 3"/>
          <p:cNvPicPr>
            <a:picLocks noChangeAspect="1" noChangeArrowheads="1"/>
          </p:cNvPicPr>
          <p:nvPr/>
        </p:nvPicPr>
        <p:blipFill>
          <a:blip r:embed="rId2" cstate="print"/>
          <a:srcRect/>
          <a:stretch>
            <a:fillRect/>
          </a:stretch>
        </p:blipFill>
        <p:spPr bwMode="auto">
          <a:xfrm>
            <a:off x="8429644" y="6143644"/>
            <a:ext cx="714356" cy="714356"/>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0" y="6105973"/>
            <a:ext cx="4143372" cy="752026"/>
          </a:xfrm>
          <a:prstGeom prst="rect">
            <a:avLst/>
          </a:prstGeom>
          <a:noFill/>
          <a:ln w="9525">
            <a:noFill/>
            <a:miter lim="800000"/>
            <a:headEnd/>
            <a:tailEnd/>
          </a:ln>
          <a:effectLst/>
        </p:spPr>
      </p:pic>
      <p:sp>
        <p:nvSpPr>
          <p:cNvPr id="6" name="TextBox 5"/>
          <p:cNvSpPr txBox="1"/>
          <p:nvPr/>
        </p:nvSpPr>
        <p:spPr>
          <a:xfrm>
            <a:off x="4214810" y="6286520"/>
            <a:ext cx="4786346" cy="369332"/>
          </a:xfrm>
          <a:prstGeom prst="rect">
            <a:avLst/>
          </a:prstGeom>
          <a:noFill/>
        </p:spPr>
        <p:txBody>
          <a:bodyPr wrap="square" rtlCol="0">
            <a:spAutoFit/>
          </a:bodyPr>
          <a:lstStyle/>
          <a:p>
            <a:r>
              <a:rPr lang="en-US" dirty="0" smtClean="0"/>
              <a:t>denghui_ji@iup.physik.uni-bremen.de</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8429644" y="6143644"/>
            <a:ext cx="714356" cy="714356"/>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0" y="6105973"/>
            <a:ext cx="4143372" cy="752026"/>
          </a:xfrm>
          <a:prstGeom prst="rect">
            <a:avLst/>
          </a:prstGeom>
          <a:noFill/>
          <a:ln w="9525">
            <a:noFill/>
            <a:miter lim="800000"/>
            <a:headEnd/>
            <a:tailEnd/>
          </a:ln>
          <a:effectLst/>
        </p:spPr>
      </p:pic>
      <p:sp>
        <p:nvSpPr>
          <p:cNvPr id="7" name="TextBox 6"/>
          <p:cNvSpPr txBox="1"/>
          <p:nvPr/>
        </p:nvSpPr>
        <p:spPr>
          <a:xfrm>
            <a:off x="1142976" y="2357430"/>
            <a:ext cx="7215238" cy="1569660"/>
          </a:xfrm>
          <a:prstGeom prst="rect">
            <a:avLst/>
          </a:prstGeom>
          <a:noFill/>
        </p:spPr>
        <p:txBody>
          <a:bodyPr wrap="square" rtlCol="0">
            <a:spAutoFit/>
          </a:bodyPr>
          <a:lstStyle/>
          <a:p>
            <a:pPr algn="ctr"/>
            <a:r>
              <a:rPr lang="en-US" altLang="zh-CN" sz="3200" b="1" dirty="0" smtClean="0">
                <a:solidFill>
                  <a:schemeClr val="accent6">
                    <a:lumMod val="75000"/>
                  </a:schemeClr>
                </a:solidFill>
              </a:rPr>
              <a:t>Questions, comments are welcomed.</a:t>
            </a:r>
          </a:p>
          <a:p>
            <a:pPr algn="ctr"/>
            <a:endParaRPr lang="en-US" altLang="zh-CN" sz="3200" b="1" dirty="0" smtClean="0">
              <a:solidFill>
                <a:schemeClr val="accent6">
                  <a:lumMod val="75000"/>
                </a:schemeClr>
              </a:solidFill>
            </a:endParaRPr>
          </a:p>
          <a:p>
            <a:pPr algn="ctr"/>
            <a:r>
              <a:rPr lang="en-US" altLang="zh-CN" sz="3200" b="1" dirty="0" smtClean="0">
                <a:solidFill>
                  <a:schemeClr val="accent6">
                    <a:lumMod val="75000"/>
                  </a:schemeClr>
                </a:solidFill>
              </a:rPr>
              <a:t>Thank you!</a:t>
            </a:r>
            <a:endParaRPr lang="zh-CN" altLang="en-US" sz="3200" b="1" dirty="0">
              <a:solidFill>
                <a:schemeClr val="accent6">
                  <a:lumMod val="75000"/>
                </a:schemeClr>
              </a:solidFill>
            </a:endParaRPr>
          </a:p>
        </p:txBody>
      </p:sp>
      <p:sp>
        <p:nvSpPr>
          <p:cNvPr id="5" name="TextBox 4"/>
          <p:cNvSpPr txBox="1"/>
          <p:nvPr/>
        </p:nvSpPr>
        <p:spPr>
          <a:xfrm>
            <a:off x="4357654" y="6286520"/>
            <a:ext cx="4786346" cy="369332"/>
          </a:xfrm>
          <a:prstGeom prst="rect">
            <a:avLst/>
          </a:prstGeom>
          <a:noFill/>
        </p:spPr>
        <p:txBody>
          <a:bodyPr wrap="square" rtlCol="0">
            <a:spAutoFit/>
          </a:bodyPr>
          <a:lstStyle/>
          <a:p>
            <a:r>
              <a:rPr lang="en-US" dirty="0" smtClean="0"/>
              <a:t>denghui_ji@iup.physik.uni-bremen.de</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8429644" y="6143644"/>
            <a:ext cx="714356" cy="714356"/>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0" y="6105974"/>
            <a:ext cx="4143372" cy="752026"/>
          </a:xfrm>
          <a:prstGeom prst="rect">
            <a:avLst/>
          </a:prstGeom>
          <a:noFill/>
          <a:ln w="9525">
            <a:noFill/>
            <a:miter lim="800000"/>
            <a:headEnd/>
            <a:tailEnd/>
          </a:ln>
          <a:effectLst/>
        </p:spPr>
      </p:pic>
      <p:sp>
        <p:nvSpPr>
          <p:cNvPr id="8" name="TextBox 7"/>
          <p:cNvSpPr txBox="1"/>
          <p:nvPr/>
        </p:nvSpPr>
        <p:spPr>
          <a:xfrm>
            <a:off x="571472" y="3071810"/>
            <a:ext cx="2571768" cy="369332"/>
          </a:xfrm>
          <a:prstGeom prst="rect">
            <a:avLst/>
          </a:prstGeom>
          <a:noFill/>
        </p:spPr>
        <p:txBody>
          <a:bodyPr wrap="square" rtlCol="0">
            <a:spAutoFit/>
          </a:bodyPr>
          <a:lstStyle/>
          <a:p>
            <a:pPr algn="just"/>
            <a:endParaRPr lang="en-US" b="1" dirty="0" smtClean="0"/>
          </a:p>
        </p:txBody>
      </p:sp>
      <p:pic>
        <p:nvPicPr>
          <p:cNvPr id="5121" name="Picture 1" descr="D:\Downloads\near-surface-temp-anomaly_linear-trend-temp.png"/>
          <p:cNvPicPr>
            <a:picLocks noChangeAspect="1" noChangeArrowheads="1"/>
          </p:cNvPicPr>
          <p:nvPr/>
        </p:nvPicPr>
        <p:blipFill>
          <a:blip r:embed="rId5"/>
          <a:srcRect l="3715" t="7418" r="44281"/>
          <a:stretch>
            <a:fillRect/>
          </a:stretch>
        </p:blipFill>
        <p:spPr bwMode="auto">
          <a:xfrm>
            <a:off x="928662" y="1214422"/>
            <a:ext cx="3000396" cy="2674950"/>
          </a:xfrm>
          <a:prstGeom prst="rect">
            <a:avLst/>
          </a:prstGeom>
          <a:noFill/>
        </p:spPr>
      </p:pic>
      <p:sp>
        <p:nvSpPr>
          <p:cNvPr id="14" name="TextBox 13"/>
          <p:cNvSpPr txBox="1"/>
          <p:nvPr/>
        </p:nvSpPr>
        <p:spPr>
          <a:xfrm>
            <a:off x="642910" y="4000504"/>
            <a:ext cx="3500430" cy="2031325"/>
          </a:xfrm>
          <a:prstGeom prst="rect">
            <a:avLst/>
          </a:prstGeom>
          <a:noFill/>
        </p:spPr>
        <p:txBody>
          <a:bodyPr wrap="square" rtlCol="0">
            <a:spAutoFit/>
          </a:bodyPr>
          <a:lstStyle/>
          <a:p>
            <a:pPr algn="just"/>
            <a:r>
              <a:rPr lang="en-US" sz="1400" dirty="0" err="1" smtClean="0"/>
              <a:t>Zonally</a:t>
            </a:r>
            <a:r>
              <a:rPr lang="en-US" sz="1400" dirty="0" smtClean="0"/>
              <a:t> averaged, near-surface air temperature anomaly, averaged over the boreal winter season (December, January, February). The anomaly is </a:t>
            </a:r>
            <a:r>
              <a:rPr lang="en-US" sz="1400" dirty="0" err="1" smtClean="0"/>
              <a:t>deined</a:t>
            </a:r>
            <a:r>
              <a:rPr lang="en-US" sz="1400" dirty="0" smtClean="0"/>
              <a:t> as the difference to the respective mean values for 1951– 1980. The abscissa represents time (year) and the ordinate shows the geographic latitude (degree). Figure (a) is adopted from </a:t>
            </a:r>
            <a:r>
              <a:rPr lang="en-US" sz="1400" dirty="0" err="1" smtClean="0"/>
              <a:t>Wendisch</a:t>
            </a:r>
            <a:r>
              <a:rPr lang="en-US" sz="1400" dirty="0" smtClean="0"/>
              <a:t> et al. (2017).</a:t>
            </a:r>
            <a:endParaRPr lang="zh-CN" altLang="en-US" sz="1400" dirty="0"/>
          </a:p>
        </p:txBody>
      </p:sp>
      <p:sp>
        <p:nvSpPr>
          <p:cNvPr id="12" name="矩形 11"/>
          <p:cNvSpPr/>
          <p:nvPr/>
        </p:nvSpPr>
        <p:spPr>
          <a:xfrm>
            <a:off x="214282" y="285728"/>
            <a:ext cx="3631507" cy="584775"/>
          </a:xfrm>
          <a:prstGeom prst="rect">
            <a:avLst/>
          </a:prstGeom>
        </p:spPr>
        <p:txBody>
          <a:bodyPr wrap="none">
            <a:spAutoFit/>
          </a:bodyPr>
          <a:lstStyle/>
          <a:p>
            <a:r>
              <a:rPr lang="en-US" sz="3200" b="1" dirty="0" smtClean="0"/>
              <a:t>Aerosol in the Arctic</a:t>
            </a:r>
            <a:endParaRPr lang="zh-CN" altLang="en-US" sz="3200" dirty="0" smtClean="0"/>
          </a:p>
        </p:txBody>
      </p:sp>
      <p:pic>
        <p:nvPicPr>
          <p:cNvPr id="9218" name="Picture 2" descr="black carbon on snow"/>
          <p:cNvPicPr>
            <a:picLocks noChangeAspect="1" noChangeArrowheads="1"/>
          </p:cNvPicPr>
          <p:nvPr/>
        </p:nvPicPr>
        <p:blipFill>
          <a:blip r:embed="rId6"/>
          <a:srcRect/>
          <a:stretch>
            <a:fillRect/>
          </a:stretch>
        </p:blipFill>
        <p:spPr bwMode="auto">
          <a:xfrm>
            <a:off x="5429256" y="642918"/>
            <a:ext cx="2925618" cy="1647812"/>
          </a:xfrm>
          <a:prstGeom prst="rect">
            <a:avLst/>
          </a:prstGeom>
          <a:noFill/>
        </p:spPr>
      </p:pic>
      <p:pic>
        <p:nvPicPr>
          <p:cNvPr id="9220" name="Picture 4" descr="https://blogs.agu.org/geospace/files/2018/10/812-300x221.jpg"/>
          <p:cNvPicPr>
            <a:picLocks noChangeAspect="1" noChangeArrowheads="1"/>
          </p:cNvPicPr>
          <p:nvPr/>
        </p:nvPicPr>
        <p:blipFill>
          <a:blip r:embed="rId7"/>
          <a:srcRect/>
          <a:stretch>
            <a:fillRect/>
          </a:stretch>
        </p:blipFill>
        <p:spPr bwMode="auto">
          <a:xfrm>
            <a:off x="5429256" y="2500306"/>
            <a:ext cx="2909238" cy="2143140"/>
          </a:xfrm>
          <a:prstGeom prst="rect">
            <a:avLst/>
          </a:prstGeom>
          <a:noFill/>
        </p:spPr>
      </p:pic>
      <p:pic>
        <p:nvPicPr>
          <p:cNvPr id="9222" name="Picture 6" descr="https://source.colostate.edu/wp-content/uploads/2015/12/seaSpray870.jpg"/>
          <p:cNvPicPr>
            <a:picLocks noChangeAspect="1" noChangeArrowheads="1"/>
          </p:cNvPicPr>
          <p:nvPr/>
        </p:nvPicPr>
        <p:blipFill>
          <a:blip r:embed="rId8" cstate="print"/>
          <a:srcRect/>
          <a:stretch>
            <a:fillRect/>
          </a:stretch>
        </p:blipFill>
        <p:spPr bwMode="auto">
          <a:xfrm>
            <a:off x="5429256" y="4786322"/>
            <a:ext cx="2955656" cy="1428760"/>
          </a:xfrm>
          <a:prstGeom prst="rect">
            <a:avLst/>
          </a:prstGeom>
          <a:noFill/>
        </p:spPr>
      </p:pic>
      <p:sp>
        <p:nvSpPr>
          <p:cNvPr id="11" name="TextBox 10"/>
          <p:cNvSpPr txBox="1"/>
          <p:nvPr/>
        </p:nvSpPr>
        <p:spPr>
          <a:xfrm>
            <a:off x="5500694" y="3286124"/>
            <a:ext cx="2714644" cy="461665"/>
          </a:xfrm>
          <a:prstGeom prst="rect">
            <a:avLst/>
          </a:prstGeom>
          <a:noFill/>
        </p:spPr>
        <p:txBody>
          <a:bodyPr wrap="square" rtlCol="0">
            <a:spAutoFit/>
          </a:bodyPr>
          <a:lstStyle/>
          <a:p>
            <a:r>
              <a:rPr lang="en-US" sz="1200" dirty="0" smtClean="0">
                <a:solidFill>
                  <a:schemeClr val="bg1"/>
                </a:solidFill>
              </a:rPr>
              <a:t>Dust in natural color seen from space traveling toward Greenland. NASA</a:t>
            </a:r>
            <a:endParaRPr lang="zh-CN" altLang="en-US" sz="1200" dirty="0">
              <a:solidFill>
                <a:schemeClr val="bg1"/>
              </a:solidFill>
            </a:endParaRPr>
          </a:p>
        </p:txBody>
      </p:sp>
      <p:sp>
        <p:nvSpPr>
          <p:cNvPr id="13" name="TextBox 12"/>
          <p:cNvSpPr txBox="1"/>
          <p:nvPr/>
        </p:nvSpPr>
        <p:spPr>
          <a:xfrm>
            <a:off x="5500694" y="4286256"/>
            <a:ext cx="2714644" cy="338554"/>
          </a:xfrm>
          <a:prstGeom prst="rect">
            <a:avLst/>
          </a:prstGeom>
          <a:noFill/>
        </p:spPr>
        <p:txBody>
          <a:bodyPr wrap="square" rtlCol="0">
            <a:spAutoFit/>
          </a:bodyPr>
          <a:lstStyle/>
          <a:p>
            <a:r>
              <a:rPr lang="en-US" altLang="zh-CN" sz="800" dirty="0" smtClean="0">
                <a:solidFill>
                  <a:schemeClr val="bg1"/>
                </a:solidFill>
              </a:rPr>
              <a:t>https://nyuad.nyu.edu/en/news/latest-news/science-and-technology/2018/october/dust-sahara-desert-arctic.html</a:t>
            </a:r>
            <a:endParaRPr lang="zh-CN" altLang="en-US" sz="800" dirty="0">
              <a:solidFill>
                <a:schemeClr val="bg1"/>
              </a:solidFill>
            </a:endParaRPr>
          </a:p>
        </p:txBody>
      </p:sp>
      <p:sp>
        <p:nvSpPr>
          <p:cNvPr id="15" name="TextBox 14"/>
          <p:cNvSpPr txBox="1"/>
          <p:nvPr/>
        </p:nvSpPr>
        <p:spPr>
          <a:xfrm>
            <a:off x="5500694" y="785794"/>
            <a:ext cx="2714644" cy="1569660"/>
          </a:xfrm>
          <a:prstGeom prst="rect">
            <a:avLst/>
          </a:prstGeom>
          <a:noFill/>
        </p:spPr>
        <p:txBody>
          <a:bodyPr wrap="square" rtlCol="0">
            <a:spAutoFit/>
          </a:bodyPr>
          <a:lstStyle/>
          <a:p>
            <a:pPr fontAlgn="base"/>
            <a:r>
              <a:rPr lang="en-US" sz="1200" dirty="0" smtClean="0">
                <a:solidFill>
                  <a:schemeClr val="bg1"/>
                </a:solidFill>
              </a:rPr>
              <a:t>Black carbon</a:t>
            </a:r>
          </a:p>
          <a:p>
            <a:pPr fontAlgn="base"/>
            <a:endParaRPr lang="en-US" sz="1200" dirty="0" smtClean="0">
              <a:solidFill>
                <a:schemeClr val="bg1"/>
              </a:solidFill>
            </a:endParaRPr>
          </a:p>
          <a:p>
            <a:pPr fontAlgn="base"/>
            <a:endParaRPr lang="en-US" sz="1200" dirty="0" smtClean="0">
              <a:solidFill>
                <a:schemeClr val="bg1"/>
              </a:solidFill>
            </a:endParaRPr>
          </a:p>
          <a:p>
            <a:pPr fontAlgn="base"/>
            <a:endParaRPr lang="en-US" sz="1200" dirty="0" smtClean="0">
              <a:solidFill>
                <a:schemeClr val="bg1"/>
              </a:solidFill>
            </a:endParaRPr>
          </a:p>
          <a:p>
            <a:pPr fontAlgn="base"/>
            <a:endParaRPr lang="en-US" sz="1200" dirty="0" smtClean="0">
              <a:solidFill>
                <a:schemeClr val="bg1"/>
              </a:solidFill>
            </a:endParaRPr>
          </a:p>
          <a:p>
            <a:pPr fontAlgn="base"/>
            <a:endParaRPr lang="en-US" sz="1200" dirty="0" smtClean="0">
              <a:solidFill>
                <a:schemeClr val="bg1"/>
              </a:solidFill>
            </a:endParaRPr>
          </a:p>
          <a:p>
            <a:pPr fontAlgn="base"/>
            <a:r>
              <a:rPr lang="en-US" sz="800" dirty="0" smtClean="0">
                <a:solidFill>
                  <a:schemeClr val="bg1"/>
                </a:solidFill>
              </a:rPr>
              <a:t>(Photo: ©</a:t>
            </a:r>
            <a:r>
              <a:rPr lang="en-US" sz="800" dirty="0" err="1" smtClean="0">
                <a:solidFill>
                  <a:schemeClr val="bg1"/>
                </a:solidFill>
              </a:rPr>
              <a:t>Henrik</a:t>
            </a:r>
            <a:r>
              <a:rPr lang="en-US" sz="800" dirty="0" smtClean="0">
                <a:solidFill>
                  <a:schemeClr val="bg1"/>
                </a:solidFill>
              </a:rPr>
              <a:t> </a:t>
            </a:r>
            <a:r>
              <a:rPr lang="en-US" sz="800" dirty="0" err="1" smtClean="0">
                <a:solidFill>
                  <a:schemeClr val="bg1"/>
                </a:solidFill>
              </a:rPr>
              <a:t>Egede</a:t>
            </a:r>
            <a:r>
              <a:rPr lang="en-US" sz="800" dirty="0" smtClean="0">
                <a:solidFill>
                  <a:schemeClr val="bg1"/>
                </a:solidFill>
              </a:rPr>
              <a:t> Lassen/Alpha Film, from the </a:t>
            </a:r>
            <a:r>
              <a:rPr lang="en-US" sz="800" u="sng" dirty="0" smtClean="0">
                <a:solidFill>
                  <a:schemeClr val="bg1"/>
                </a:solidFill>
                <a:hlinkClick r:id="rId9"/>
              </a:rPr>
              <a:t>Snow, Water, Ice, and Permafrost in the Arctic</a:t>
            </a:r>
            <a:r>
              <a:rPr lang="en-US" sz="800" dirty="0" smtClean="0">
                <a:solidFill>
                  <a:schemeClr val="bg1"/>
                </a:solidFill>
              </a:rPr>
              <a:t> report from the U.N. </a:t>
            </a:r>
            <a:r>
              <a:rPr lang="en-US" sz="800" u="sng" dirty="0" smtClean="0">
                <a:solidFill>
                  <a:schemeClr val="bg1"/>
                </a:solidFill>
                <a:hlinkClick r:id="rId10"/>
              </a:rPr>
              <a:t>Arctic Monitoring and Assessment </a:t>
            </a:r>
            <a:r>
              <a:rPr lang="en-US" sz="800" u="sng" dirty="0" err="1" smtClean="0">
                <a:solidFill>
                  <a:schemeClr val="bg1"/>
                </a:solidFill>
                <a:hlinkClick r:id="rId10"/>
              </a:rPr>
              <a:t>Programme</a:t>
            </a:r>
            <a:r>
              <a:rPr lang="en-US" sz="800" dirty="0" smtClean="0">
                <a:solidFill>
                  <a:schemeClr val="bg1"/>
                </a:solidFill>
              </a:rPr>
              <a:t>.)</a:t>
            </a:r>
          </a:p>
        </p:txBody>
      </p:sp>
      <p:sp>
        <p:nvSpPr>
          <p:cNvPr id="16" name="TextBox 15"/>
          <p:cNvSpPr txBox="1"/>
          <p:nvPr/>
        </p:nvSpPr>
        <p:spPr>
          <a:xfrm>
            <a:off x="5429256" y="5857892"/>
            <a:ext cx="2500330" cy="338554"/>
          </a:xfrm>
          <a:prstGeom prst="rect">
            <a:avLst/>
          </a:prstGeom>
          <a:noFill/>
        </p:spPr>
        <p:txBody>
          <a:bodyPr wrap="square" rtlCol="0">
            <a:spAutoFit/>
          </a:bodyPr>
          <a:lstStyle/>
          <a:p>
            <a:r>
              <a:rPr lang="en-US" altLang="zh-CN" sz="800" dirty="0" smtClean="0">
                <a:solidFill>
                  <a:schemeClr val="bg1"/>
                </a:solidFill>
              </a:rPr>
              <a:t>https://source.colostate.edu/salty-sea-spray-affects-the-lifetimes-of-clouds-researcher-finds/</a:t>
            </a:r>
            <a:endParaRPr lang="zh-CN" altLang="en-US" sz="800" dirty="0">
              <a:solidFill>
                <a:schemeClr val="bg1"/>
              </a:solidFill>
            </a:endParaRPr>
          </a:p>
        </p:txBody>
      </p:sp>
      <p:sp>
        <p:nvSpPr>
          <p:cNvPr id="17" name="TextBox 16"/>
          <p:cNvSpPr txBox="1"/>
          <p:nvPr/>
        </p:nvSpPr>
        <p:spPr>
          <a:xfrm>
            <a:off x="5500694" y="4857760"/>
            <a:ext cx="1143008" cy="369332"/>
          </a:xfrm>
          <a:prstGeom prst="rect">
            <a:avLst/>
          </a:prstGeom>
          <a:noFill/>
        </p:spPr>
        <p:txBody>
          <a:bodyPr wrap="square" rtlCol="0">
            <a:spAutoFit/>
          </a:bodyPr>
          <a:lstStyle/>
          <a:p>
            <a:endParaRPr lang="zh-CN" altLang="en-US" dirty="0"/>
          </a:p>
        </p:txBody>
      </p:sp>
      <p:sp>
        <p:nvSpPr>
          <p:cNvPr id="18" name="TextBox 17"/>
          <p:cNvSpPr txBox="1"/>
          <p:nvPr/>
        </p:nvSpPr>
        <p:spPr>
          <a:xfrm>
            <a:off x="5500694" y="4857760"/>
            <a:ext cx="2000264" cy="276999"/>
          </a:xfrm>
          <a:prstGeom prst="rect">
            <a:avLst/>
          </a:prstGeom>
          <a:noFill/>
        </p:spPr>
        <p:txBody>
          <a:bodyPr wrap="square" rtlCol="0">
            <a:spAutoFit/>
          </a:bodyPr>
          <a:lstStyle/>
          <a:p>
            <a:r>
              <a:rPr lang="en-US" sz="1200" dirty="0" smtClean="0"/>
              <a:t>Salty sea spray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857884" y="1603400"/>
            <a:ext cx="3143272" cy="2825732"/>
            <a:chOff x="5429256" y="3682845"/>
            <a:chExt cx="3143272" cy="2825732"/>
          </a:xfrm>
        </p:grpSpPr>
        <p:grpSp>
          <p:nvGrpSpPr>
            <p:cNvPr id="11" name="组合 10"/>
            <p:cNvGrpSpPr/>
            <p:nvPr/>
          </p:nvGrpSpPr>
          <p:grpSpPr>
            <a:xfrm>
              <a:off x="5429256" y="3682845"/>
              <a:ext cx="2742622" cy="2825732"/>
              <a:chOff x="5643570" y="3357562"/>
              <a:chExt cx="2742622" cy="2825732"/>
            </a:xfrm>
          </p:grpSpPr>
          <p:pic>
            <p:nvPicPr>
              <p:cNvPr id="14" name="Picture 2"/>
              <p:cNvPicPr>
                <a:picLocks noChangeAspect="1" noChangeArrowheads="1"/>
              </p:cNvPicPr>
              <p:nvPr/>
            </p:nvPicPr>
            <p:blipFill>
              <a:blip r:embed="rId3" cstate="print"/>
              <a:srcRect/>
              <a:stretch>
                <a:fillRect/>
              </a:stretch>
            </p:blipFill>
            <p:spPr bwMode="auto">
              <a:xfrm>
                <a:off x="5643570" y="3357562"/>
                <a:ext cx="2742622" cy="2825732"/>
              </a:xfrm>
              <a:prstGeom prst="rect">
                <a:avLst/>
              </a:prstGeom>
              <a:noFill/>
              <a:ln w="9525">
                <a:noFill/>
                <a:miter lim="800000"/>
                <a:headEnd/>
                <a:tailEnd/>
              </a:ln>
              <a:effectLst/>
            </p:spPr>
          </p:pic>
          <p:sp>
            <p:nvSpPr>
              <p:cNvPr id="15" name="椭圆 14"/>
              <p:cNvSpPr/>
              <p:nvPr/>
            </p:nvSpPr>
            <p:spPr>
              <a:xfrm>
                <a:off x="7143768" y="5357826"/>
                <a:ext cx="71438" cy="71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643702" y="4071942"/>
                <a:ext cx="71438" cy="71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500826" y="4857760"/>
                <a:ext cx="71438" cy="71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500826" y="4643446"/>
                <a:ext cx="579005" cy="261610"/>
              </a:xfrm>
              <a:prstGeom prst="rect">
                <a:avLst/>
              </a:prstGeom>
            </p:spPr>
            <p:txBody>
              <a:bodyPr wrap="none">
                <a:spAutoFit/>
              </a:bodyPr>
              <a:lstStyle/>
              <a:p>
                <a:r>
                  <a:rPr lang="en-US" sz="1100" dirty="0" smtClean="0"/>
                  <a:t>Eureka</a:t>
                </a:r>
                <a:endParaRPr lang="zh-CN" altLang="en-US" sz="1100" dirty="0"/>
              </a:p>
            </p:txBody>
          </p:sp>
          <p:sp>
            <p:nvSpPr>
              <p:cNvPr id="20" name="矩形 19"/>
              <p:cNvSpPr/>
              <p:nvPr/>
            </p:nvSpPr>
            <p:spPr>
              <a:xfrm>
                <a:off x="6715140" y="3929066"/>
                <a:ext cx="603050" cy="261610"/>
              </a:xfrm>
              <a:prstGeom prst="rect">
                <a:avLst/>
              </a:prstGeom>
            </p:spPr>
            <p:txBody>
              <a:bodyPr wrap="none">
                <a:spAutoFit/>
              </a:bodyPr>
              <a:lstStyle/>
              <a:p>
                <a:r>
                  <a:rPr lang="en-US" sz="1100" dirty="0" smtClean="0"/>
                  <a:t>Barrow</a:t>
                </a:r>
                <a:endParaRPr lang="zh-CN" altLang="en-US" sz="1100" dirty="0"/>
              </a:p>
            </p:txBody>
          </p:sp>
        </p:grpSp>
        <p:sp>
          <p:nvSpPr>
            <p:cNvPr id="10" name="TextBox 9"/>
            <p:cNvSpPr txBox="1"/>
            <p:nvPr/>
          </p:nvSpPr>
          <p:spPr>
            <a:xfrm>
              <a:off x="5500694" y="3857628"/>
              <a:ext cx="3071834" cy="215444"/>
            </a:xfrm>
            <a:prstGeom prst="rect">
              <a:avLst/>
            </a:prstGeom>
            <a:noFill/>
          </p:spPr>
          <p:txBody>
            <a:bodyPr wrap="square" rtlCol="0">
              <a:spAutoFit/>
            </a:bodyPr>
            <a:lstStyle/>
            <a:p>
              <a:r>
                <a:rPr lang="en-US" altLang="zh-CN" sz="800" dirty="0" smtClean="0"/>
                <a:t>https://dmaps.com/m/world/arctique/arctique10.pdf.</a:t>
              </a:r>
              <a:endParaRPr lang="zh-CN" altLang="en-US" sz="800" dirty="0"/>
            </a:p>
          </p:txBody>
        </p:sp>
      </p:grpSp>
      <p:sp>
        <p:nvSpPr>
          <p:cNvPr id="2" name="矩形 1"/>
          <p:cNvSpPr/>
          <p:nvPr/>
        </p:nvSpPr>
        <p:spPr>
          <a:xfrm>
            <a:off x="0" y="191136"/>
            <a:ext cx="4387355" cy="523220"/>
          </a:xfrm>
          <a:prstGeom prst="rect">
            <a:avLst/>
          </a:prstGeom>
        </p:spPr>
        <p:txBody>
          <a:bodyPr wrap="none">
            <a:spAutoFit/>
          </a:bodyPr>
          <a:lstStyle/>
          <a:p>
            <a:r>
              <a:rPr lang="en-US" altLang="zh-CN" sz="2800" b="1" dirty="0" smtClean="0"/>
              <a:t>Emission FTIR spectrometry </a:t>
            </a:r>
            <a:endParaRPr lang="zh-CN" altLang="en-US" sz="2800" b="1" dirty="0" smtClean="0"/>
          </a:p>
        </p:txBody>
      </p:sp>
      <p:pic>
        <p:nvPicPr>
          <p:cNvPr id="5" name="Picture 3"/>
          <p:cNvPicPr>
            <a:picLocks noChangeAspect="1" noChangeArrowheads="1"/>
          </p:cNvPicPr>
          <p:nvPr/>
        </p:nvPicPr>
        <p:blipFill>
          <a:blip r:embed="rId4"/>
          <a:srcRect/>
          <a:stretch>
            <a:fillRect/>
          </a:stretch>
        </p:blipFill>
        <p:spPr bwMode="auto">
          <a:xfrm>
            <a:off x="0" y="6105973"/>
            <a:ext cx="4143372" cy="752026"/>
          </a:xfrm>
          <a:prstGeom prst="rect">
            <a:avLst/>
          </a:prstGeom>
          <a:noFill/>
          <a:ln w="9525">
            <a:noFill/>
            <a:miter lim="800000"/>
            <a:headEnd/>
            <a:tailEnd/>
          </a:ln>
          <a:effectLst/>
        </p:spPr>
      </p:pic>
      <p:pic>
        <p:nvPicPr>
          <p:cNvPr id="4098" name="Picture 2" descr="D:\Downloads\gallery_105.jpg"/>
          <p:cNvPicPr>
            <a:picLocks noChangeAspect="1" noChangeArrowheads="1"/>
          </p:cNvPicPr>
          <p:nvPr/>
        </p:nvPicPr>
        <p:blipFill>
          <a:blip r:embed="rId5"/>
          <a:srcRect/>
          <a:stretch>
            <a:fillRect/>
          </a:stretch>
        </p:blipFill>
        <p:spPr bwMode="auto">
          <a:xfrm>
            <a:off x="785786" y="1071546"/>
            <a:ext cx="4612469" cy="3619507"/>
          </a:xfrm>
          <a:prstGeom prst="rect">
            <a:avLst/>
          </a:prstGeom>
          <a:noFill/>
        </p:spPr>
      </p:pic>
      <p:sp>
        <p:nvSpPr>
          <p:cNvPr id="12" name="圆角矩形 11"/>
          <p:cNvSpPr/>
          <p:nvPr/>
        </p:nvSpPr>
        <p:spPr>
          <a:xfrm>
            <a:off x="3071802" y="1071546"/>
            <a:ext cx="571504" cy="30003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785786" y="1071546"/>
            <a:ext cx="3929090" cy="261610"/>
          </a:xfrm>
          <a:prstGeom prst="rect">
            <a:avLst/>
          </a:prstGeom>
          <a:noFill/>
        </p:spPr>
        <p:txBody>
          <a:bodyPr wrap="square" rtlCol="0">
            <a:spAutoFit/>
          </a:bodyPr>
          <a:lstStyle/>
          <a:p>
            <a:r>
              <a:rPr lang="en-US" altLang="zh-CN" sz="1100" dirty="0" smtClean="0">
                <a:solidFill>
                  <a:schemeClr val="bg1"/>
                </a:solidFill>
              </a:rPr>
              <a:t>From: https://niwa.co.nz/news/man-mission</a:t>
            </a:r>
            <a:endParaRPr lang="zh-CN" altLang="en-US" sz="1100" dirty="0">
              <a:solidFill>
                <a:schemeClr val="bg1"/>
              </a:solidFill>
            </a:endParaRPr>
          </a:p>
        </p:txBody>
      </p:sp>
      <p:sp>
        <p:nvSpPr>
          <p:cNvPr id="17" name="TextBox 16"/>
          <p:cNvSpPr txBox="1"/>
          <p:nvPr/>
        </p:nvSpPr>
        <p:spPr>
          <a:xfrm>
            <a:off x="428596" y="4929198"/>
            <a:ext cx="8429684" cy="1200329"/>
          </a:xfrm>
          <a:prstGeom prst="rect">
            <a:avLst/>
          </a:prstGeom>
          <a:noFill/>
        </p:spPr>
        <p:txBody>
          <a:bodyPr wrap="square" rtlCol="0">
            <a:spAutoFit/>
          </a:bodyPr>
          <a:lstStyle/>
          <a:p>
            <a:r>
              <a:rPr lang="en-US" altLang="zh-CN" b="1" dirty="0" smtClean="0"/>
              <a:t>Instrument info:</a:t>
            </a:r>
          </a:p>
          <a:p>
            <a:r>
              <a:rPr lang="en-US" dirty="0" smtClean="0"/>
              <a:t>Fourier Transform spectrometer NYAEM-FTS</a:t>
            </a:r>
            <a:endParaRPr lang="en-US" altLang="zh-CN" dirty="0" smtClean="0"/>
          </a:p>
          <a:p>
            <a:r>
              <a:rPr lang="en-US" altLang="zh-CN" dirty="0" smtClean="0"/>
              <a:t>Location: </a:t>
            </a:r>
            <a:r>
              <a:rPr lang="en-US" dirty="0" err="1" smtClean="0"/>
              <a:t>Ny-Ålesund</a:t>
            </a:r>
            <a:r>
              <a:rPr lang="en-US" dirty="0" smtClean="0"/>
              <a:t> (78.9N, 11.9E)</a:t>
            </a:r>
            <a:endParaRPr lang="en-US" altLang="zh-CN" dirty="0" smtClean="0"/>
          </a:p>
          <a:p>
            <a:r>
              <a:rPr lang="en-US" altLang="zh-CN" dirty="0" smtClean="0"/>
              <a:t>Time: 08.2019-present</a:t>
            </a:r>
          </a:p>
        </p:txBody>
      </p:sp>
      <p:pic>
        <p:nvPicPr>
          <p:cNvPr id="8" name="Picture 3"/>
          <p:cNvPicPr>
            <a:picLocks noChangeAspect="1" noChangeArrowheads="1"/>
          </p:cNvPicPr>
          <p:nvPr/>
        </p:nvPicPr>
        <p:blipFill>
          <a:blip r:embed="rId6" cstate="print"/>
          <a:srcRect/>
          <a:stretch>
            <a:fillRect/>
          </a:stretch>
        </p:blipFill>
        <p:spPr bwMode="auto">
          <a:xfrm>
            <a:off x="8429644" y="6143644"/>
            <a:ext cx="714356" cy="714356"/>
          </a:xfrm>
          <a:prstGeom prst="rect">
            <a:avLst/>
          </a:prstGeom>
          <a:noFill/>
          <a:ln w="9525">
            <a:noFill/>
            <a:miter lim="800000"/>
            <a:headEnd/>
            <a:tailEnd/>
          </a:ln>
          <a:effectLst/>
        </p:spPr>
      </p:pic>
      <p:sp>
        <p:nvSpPr>
          <p:cNvPr id="21" name="TextBox 20"/>
          <p:cNvSpPr txBox="1"/>
          <p:nvPr/>
        </p:nvSpPr>
        <p:spPr>
          <a:xfrm>
            <a:off x="7286644" y="3286124"/>
            <a:ext cx="1071570" cy="253916"/>
          </a:xfrm>
          <a:prstGeom prst="rect">
            <a:avLst/>
          </a:prstGeom>
          <a:noFill/>
        </p:spPr>
        <p:txBody>
          <a:bodyPr wrap="square" rtlCol="0">
            <a:spAutoFit/>
          </a:bodyPr>
          <a:lstStyle/>
          <a:p>
            <a:r>
              <a:rPr lang="en-US" sz="1050" dirty="0" err="1" smtClean="0"/>
              <a:t>Ny-Ålesund</a:t>
            </a:r>
            <a:endParaRPr lang="zh-CN" altLang="en-US" sz="1050" dirty="0"/>
          </a:p>
        </p:txBody>
      </p:sp>
      <p:sp>
        <p:nvSpPr>
          <p:cNvPr id="22" name="矩形 21"/>
          <p:cNvSpPr/>
          <p:nvPr/>
        </p:nvSpPr>
        <p:spPr>
          <a:xfrm>
            <a:off x="4857752" y="5214950"/>
            <a:ext cx="3857652" cy="923330"/>
          </a:xfrm>
          <a:prstGeom prst="rect">
            <a:avLst/>
          </a:prstGeom>
        </p:spPr>
        <p:txBody>
          <a:bodyPr wrap="square">
            <a:spAutoFit/>
          </a:bodyPr>
          <a:lstStyle/>
          <a:p>
            <a:r>
              <a:rPr lang="en-US" altLang="zh-CN" dirty="0" smtClean="0">
                <a:solidFill>
                  <a:srgbClr val="FF0000"/>
                </a:solidFill>
              </a:rPr>
              <a:t>Wave number range: </a:t>
            </a:r>
            <a:r>
              <a:rPr lang="en-US" dirty="0" smtClean="0">
                <a:solidFill>
                  <a:srgbClr val="FF0000"/>
                </a:solidFill>
              </a:rPr>
              <a:t>400 – 2500 cm</a:t>
            </a:r>
            <a:r>
              <a:rPr lang="en-US" baseline="30000" dirty="0" smtClean="0">
                <a:solidFill>
                  <a:srgbClr val="FF0000"/>
                </a:solidFill>
              </a:rPr>
              <a:t>-1</a:t>
            </a:r>
            <a:r>
              <a:rPr lang="en-US" dirty="0" smtClean="0">
                <a:solidFill>
                  <a:srgbClr val="FF0000"/>
                </a:solidFill>
              </a:rPr>
              <a:t> </a:t>
            </a:r>
          </a:p>
          <a:p>
            <a:r>
              <a:rPr lang="en-US" dirty="0" smtClean="0">
                <a:solidFill>
                  <a:srgbClr val="FF0000"/>
                </a:solidFill>
              </a:rPr>
              <a:t>                                      (4 - 25μm)</a:t>
            </a:r>
            <a:endParaRPr lang="en-US" altLang="zh-CN" dirty="0" smtClean="0">
              <a:solidFill>
                <a:srgbClr val="FF0000"/>
              </a:solidFill>
            </a:endParaRPr>
          </a:p>
          <a:p>
            <a:r>
              <a:rPr lang="en-US" altLang="zh-CN" dirty="0" smtClean="0"/>
              <a:t>Resolution: 0.03</a:t>
            </a:r>
            <a:r>
              <a:rPr lang="en-US" dirty="0" smtClean="0"/>
              <a:t> cm</a:t>
            </a:r>
            <a:r>
              <a:rPr lang="en-US" baseline="30000" dirty="0" smtClean="0"/>
              <a:t>-1</a:t>
            </a:r>
            <a:r>
              <a:rPr lang="en-US" altLang="zh-CN" dirty="0" smtClean="0"/>
              <a:t> (0.3</a:t>
            </a:r>
            <a:r>
              <a:rPr lang="en-US" dirty="0" smtClean="0"/>
              <a:t> cm</a:t>
            </a:r>
            <a:r>
              <a:rPr lang="en-US" baseline="30000" dirty="0" smtClean="0"/>
              <a:t>-1</a:t>
            </a:r>
            <a:r>
              <a:rPr lang="en-US" altLang="zh-CN"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cstate="print"/>
          <a:srcRect/>
          <a:stretch>
            <a:fillRect/>
          </a:stretch>
        </p:blipFill>
        <p:spPr bwMode="auto">
          <a:xfrm>
            <a:off x="8429644" y="6143644"/>
            <a:ext cx="714356" cy="714356"/>
          </a:xfrm>
          <a:prstGeom prst="rect">
            <a:avLst/>
          </a:prstGeom>
          <a:noFill/>
          <a:ln w="9525">
            <a:noFill/>
            <a:miter lim="800000"/>
            <a:headEnd/>
            <a:tailEnd/>
          </a:ln>
          <a:effectLst/>
        </p:spPr>
      </p:pic>
      <p:pic>
        <p:nvPicPr>
          <p:cNvPr id="14" name="Picture 3"/>
          <p:cNvPicPr>
            <a:picLocks noChangeAspect="1" noChangeArrowheads="1"/>
          </p:cNvPicPr>
          <p:nvPr/>
        </p:nvPicPr>
        <p:blipFill>
          <a:blip r:embed="rId3"/>
          <a:srcRect/>
          <a:stretch>
            <a:fillRect/>
          </a:stretch>
        </p:blipFill>
        <p:spPr bwMode="auto">
          <a:xfrm>
            <a:off x="0" y="6105973"/>
            <a:ext cx="4143372" cy="752026"/>
          </a:xfrm>
          <a:prstGeom prst="rect">
            <a:avLst/>
          </a:prstGeom>
          <a:noFill/>
          <a:ln w="9525">
            <a:noFill/>
            <a:miter lim="800000"/>
            <a:headEnd/>
            <a:tailEnd/>
          </a:ln>
          <a:effectLst/>
        </p:spPr>
      </p:pic>
      <p:sp>
        <p:nvSpPr>
          <p:cNvPr id="10" name="TextBox 9"/>
          <p:cNvSpPr txBox="1"/>
          <p:nvPr/>
        </p:nvSpPr>
        <p:spPr>
          <a:xfrm>
            <a:off x="357158" y="285728"/>
            <a:ext cx="8501122" cy="954107"/>
          </a:xfrm>
          <a:prstGeom prst="rect">
            <a:avLst/>
          </a:prstGeom>
          <a:noFill/>
        </p:spPr>
        <p:txBody>
          <a:bodyPr wrap="square" rtlCol="0">
            <a:spAutoFit/>
          </a:bodyPr>
          <a:lstStyle/>
          <a:p>
            <a:pPr marL="342900" indent="-342900"/>
            <a:r>
              <a:rPr lang="en-US" sz="2800" b="1" dirty="0" smtClean="0"/>
              <a:t>Whether different types of aerosols have their own emission spectrum characteristics</a:t>
            </a:r>
            <a:r>
              <a:rPr lang="en-US" altLang="zh-CN" sz="2800" b="1" dirty="0" smtClean="0"/>
              <a:t>?</a:t>
            </a:r>
          </a:p>
        </p:txBody>
      </p:sp>
      <p:pic>
        <p:nvPicPr>
          <p:cNvPr id="8" name="图片 7" descr="C:\Users\a\Desktop\figure\aerosol_v2.png"/>
          <p:cNvPicPr/>
          <p:nvPr/>
        </p:nvPicPr>
        <p:blipFill>
          <a:blip r:embed="rId4"/>
          <a:srcRect l="8818" r="8069"/>
          <a:stretch>
            <a:fillRect/>
          </a:stretch>
        </p:blipFill>
        <p:spPr bwMode="auto">
          <a:xfrm>
            <a:off x="642910" y="1285860"/>
            <a:ext cx="7572428" cy="2928958"/>
          </a:xfrm>
          <a:prstGeom prst="rect">
            <a:avLst/>
          </a:prstGeom>
          <a:noFill/>
          <a:ln w="9525">
            <a:noFill/>
            <a:miter lim="800000"/>
            <a:headEnd/>
            <a:tailEnd/>
          </a:ln>
        </p:spPr>
      </p:pic>
      <p:sp>
        <p:nvSpPr>
          <p:cNvPr id="11" name="TextBox 10"/>
          <p:cNvSpPr txBox="1"/>
          <p:nvPr/>
        </p:nvSpPr>
        <p:spPr>
          <a:xfrm>
            <a:off x="428596" y="4594878"/>
            <a:ext cx="8429684" cy="1477328"/>
          </a:xfrm>
          <a:prstGeom prst="rect">
            <a:avLst/>
          </a:prstGeom>
          <a:noFill/>
        </p:spPr>
        <p:txBody>
          <a:bodyPr wrap="square" rtlCol="0">
            <a:spAutoFit/>
          </a:bodyPr>
          <a:lstStyle/>
          <a:p>
            <a:r>
              <a:rPr lang="en-US" dirty="0" smtClean="0"/>
              <a:t>The emission spectra of dust (pink), sulfate (blue), sea salt (red), BC (black), liquid water (green), and ice droplet (yellow), which is the difference between total emission radiance and clear emission radiance. The vertical lines mean the mid values of micro windows selected for retrieval (a). The emission spectra in clear day simulated from LBLDIS (b).</a:t>
            </a:r>
            <a:endParaRPr lang="zh-CN" altLang="en-US" dirty="0" smtClean="0"/>
          </a:p>
        </p:txBody>
      </p:sp>
      <p:sp>
        <p:nvSpPr>
          <p:cNvPr id="12" name="TextBox 11"/>
          <p:cNvSpPr txBox="1"/>
          <p:nvPr/>
        </p:nvSpPr>
        <p:spPr>
          <a:xfrm>
            <a:off x="1000100" y="1500174"/>
            <a:ext cx="500066" cy="369332"/>
          </a:xfrm>
          <a:prstGeom prst="rect">
            <a:avLst/>
          </a:prstGeom>
          <a:noFill/>
        </p:spPr>
        <p:txBody>
          <a:bodyPr wrap="square" rtlCol="0">
            <a:spAutoFit/>
          </a:bodyPr>
          <a:lstStyle/>
          <a:p>
            <a:r>
              <a:rPr lang="en-US" altLang="zh-CN" dirty="0" smtClean="0"/>
              <a:t>(a)</a:t>
            </a:r>
            <a:endParaRPr lang="zh-CN" altLang="en-US" dirty="0"/>
          </a:p>
        </p:txBody>
      </p:sp>
      <p:sp>
        <p:nvSpPr>
          <p:cNvPr id="15" name="TextBox 14"/>
          <p:cNvSpPr txBox="1"/>
          <p:nvPr/>
        </p:nvSpPr>
        <p:spPr>
          <a:xfrm>
            <a:off x="5357818" y="1500174"/>
            <a:ext cx="500066" cy="369332"/>
          </a:xfrm>
          <a:prstGeom prst="rect">
            <a:avLst/>
          </a:prstGeom>
          <a:noFill/>
        </p:spPr>
        <p:txBody>
          <a:bodyPr wrap="square" rtlCol="0">
            <a:spAutoFit/>
          </a:bodyPr>
          <a:lstStyle/>
          <a:p>
            <a:r>
              <a:rPr lang="en-US" altLang="zh-CN" dirty="0" smtClean="0"/>
              <a:t>(b)</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srcRect/>
          <a:stretch>
            <a:fillRect/>
          </a:stretch>
        </p:blipFill>
        <p:spPr bwMode="auto">
          <a:xfrm>
            <a:off x="8429644" y="6143644"/>
            <a:ext cx="714356" cy="714356"/>
          </a:xfrm>
          <a:prstGeom prst="rect">
            <a:avLst/>
          </a:prstGeom>
          <a:noFill/>
          <a:ln w="9525">
            <a:noFill/>
            <a:miter lim="800000"/>
            <a:headEnd/>
            <a:tailEnd/>
          </a:ln>
          <a:effectLst/>
        </p:spPr>
      </p:pic>
      <p:pic>
        <p:nvPicPr>
          <p:cNvPr id="13" name="Picture 3"/>
          <p:cNvPicPr>
            <a:picLocks noChangeAspect="1" noChangeArrowheads="1"/>
          </p:cNvPicPr>
          <p:nvPr/>
        </p:nvPicPr>
        <p:blipFill>
          <a:blip r:embed="rId3"/>
          <a:srcRect/>
          <a:stretch>
            <a:fillRect/>
          </a:stretch>
        </p:blipFill>
        <p:spPr bwMode="auto">
          <a:xfrm>
            <a:off x="0" y="6105974"/>
            <a:ext cx="4143372" cy="752026"/>
          </a:xfrm>
          <a:prstGeom prst="rect">
            <a:avLst/>
          </a:prstGeom>
          <a:noFill/>
          <a:ln w="9525">
            <a:noFill/>
            <a:miter lim="800000"/>
            <a:headEnd/>
            <a:tailEnd/>
          </a:ln>
          <a:effectLst/>
        </p:spPr>
      </p:pic>
      <p:sp>
        <p:nvSpPr>
          <p:cNvPr id="104" name="矩形 103"/>
          <p:cNvSpPr/>
          <p:nvPr/>
        </p:nvSpPr>
        <p:spPr>
          <a:xfrm>
            <a:off x="142844" y="142852"/>
            <a:ext cx="8643998" cy="461665"/>
          </a:xfrm>
          <a:prstGeom prst="rect">
            <a:avLst/>
          </a:prstGeom>
        </p:spPr>
        <p:txBody>
          <a:bodyPr wrap="square">
            <a:spAutoFit/>
          </a:bodyPr>
          <a:lstStyle/>
          <a:p>
            <a:r>
              <a:rPr lang="en-US" altLang="zh-CN" sz="2400" b="1" dirty="0" smtClean="0"/>
              <a:t>Retrieval Algorithm</a:t>
            </a:r>
            <a:r>
              <a:rPr lang="en-US" altLang="zh-CN" sz="2400" dirty="0" smtClean="0"/>
              <a:t> </a:t>
            </a:r>
            <a:r>
              <a:rPr lang="en-US" altLang="zh-CN" sz="2400" b="1" dirty="0" smtClean="0"/>
              <a:t>: </a:t>
            </a:r>
            <a:r>
              <a:rPr lang="en-US" sz="2400" dirty="0" smtClean="0"/>
              <a:t>Total Cloud Water retrieval (</a:t>
            </a:r>
            <a:r>
              <a:rPr lang="en-US" sz="2400" dirty="0" err="1" smtClean="0"/>
              <a:t>TCWret</a:t>
            </a:r>
            <a:r>
              <a:rPr lang="en-US" sz="2400" dirty="0" smtClean="0"/>
              <a:t>)</a:t>
            </a:r>
            <a:endParaRPr lang="zh-CN" altLang="en-US" sz="2400" b="1" dirty="0"/>
          </a:p>
        </p:txBody>
      </p:sp>
      <p:sp>
        <p:nvSpPr>
          <p:cNvPr id="11" name="矩形 10"/>
          <p:cNvSpPr/>
          <p:nvPr/>
        </p:nvSpPr>
        <p:spPr>
          <a:xfrm>
            <a:off x="4286248" y="3071810"/>
            <a:ext cx="857256"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6"/>
          <p:cNvGraphicFramePr>
            <a:graphicFrameLocks noGrp="1"/>
          </p:cNvGraphicFramePr>
          <p:nvPr/>
        </p:nvGraphicFramePr>
        <p:xfrm>
          <a:off x="1140046" y="1285860"/>
          <a:ext cx="7003854" cy="2194560"/>
        </p:xfrm>
        <a:graphic>
          <a:graphicData uri="http://schemas.openxmlformats.org/drawingml/2006/table">
            <a:tbl>
              <a:tblPr firstRow="1" bandRow="1">
                <a:tableStyleId>{5C22544A-7EE6-4342-B048-85BDC9FD1C3A}</a:tableStyleId>
              </a:tblPr>
              <a:tblGrid>
                <a:gridCol w="2083425"/>
                <a:gridCol w="1640143"/>
                <a:gridCol w="1640143"/>
                <a:gridCol w="1640143"/>
              </a:tblGrid>
              <a:tr h="370840">
                <a:tc>
                  <a:txBody>
                    <a:bodyPr/>
                    <a:lstStyle/>
                    <a:p>
                      <a:endParaRPr lang="zh-CN" altLang="en-US" dirty="0"/>
                    </a:p>
                  </a:txBody>
                  <a:tcPr/>
                </a:tc>
                <a:tc>
                  <a:txBody>
                    <a:bodyPr/>
                    <a:lstStyle/>
                    <a:p>
                      <a:r>
                        <a:rPr lang="en-US" altLang="zh-CN" dirty="0" smtClean="0"/>
                        <a:t>Atmospheric state</a:t>
                      </a:r>
                      <a:endParaRPr lang="zh-CN" altLang="en-US" dirty="0"/>
                    </a:p>
                  </a:txBody>
                  <a:tcPr/>
                </a:tc>
                <a:tc>
                  <a:txBody>
                    <a:bodyPr/>
                    <a:lstStyle/>
                    <a:p>
                      <a:r>
                        <a:rPr lang="en-US" altLang="zh-CN" dirty="0" smtClean="0"/>
                        <a:t>Forward model</a:t>
                      </a:r>
                      <a:endParaRPr lang="zh-CN" altLang="en-US" dirty="0"/>
                    </a:p>
                  </a:txBody>
                  <a:tcPr/>
                </a:tc>
                <a:tc>
                  <a:txBody>
                    <a:bodyPr/>
                    <a:lstStyle/>
                    <a:p>
                      <a:r>
                        <a:rPr lang="en-US" altLang="zh-CN" dirty="0" smtClean="0"/>
                        <a:t>Retrieval method</a:t>
                      </a:r>
                      <a:endParaRPr lang="zh-CN" altLang="en-US" dirty="0"/>
                    </a:p>
                  </a:txBody>
                  <a:tcPr/>
                </a:tc>
              </a:tr>
              <a:tr h="370840">
                <a:tc>
                  <a:txBody>
                    <a:bodyPr/>
                    <a:lstStyle/>
                    <a:p>
                      <a:r>
                        <a:rPr lang="en-US" altLang="zh-CN" dirty="0" smtClean="0"/>
                        <a:t>Version 1: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(Richter et al., 2021)</a:t>
                      </a:r>
                    </a:p>
                    <a:p>
                      <a:endParaRPr lang="zh-CN" altLang="en-US" dirty="0"/>
                    </a:p>
                  </a:txBody>
                  <a:tcPr/>
                </a:tc>
                <a:tc rowSpan="2">
                  <a:txBody>
                    <a:bodyPr/>
                    <a:lstStyle/>
                    <a:p>
                      <a:r>
                        <a:rPr lang="en-US" altLang="zh-CN" dirty="0" smtClean="0"/>
                        <a:t>ERA5 reanalysis data</a:t>
                      </a:r>
                      <a:endParaRPr lang="zh-CN" altLang="en-US" dirty="0"/>
                    </a:p>
                  </a:txBody>
                  <a:tcPr/>
                </a:tc>
                <a:tc rowSpan="2">
                  <a:txBody>
                    <a:bodyPr/>
                    <a:lstStyle/>
                    <a:p>
                      <a:r>
                        <a:rPr lang="en-US" altLang="zh-CN" dirty="0" smtClean="0"/>
                        <a:t>LBLRTM + DISORT </a:t>
                      </a:r>
                      <a:endParaRPr lang="zh-CN" altLang="en-US" dirty="0"/>
                    </a:p>
                  </a:txBody>
                  <a:tcPr/>
                </a:tc>
                <a:tc rowSpan="2">
                  <a:txBody>
                    <a:bodyPr/>
                    <a:lstStyle/>
                    <a:p>
                      <a:r>
                        <a:rPr lang="en-US" altLang="zh-CN" dirty="0" smtClean="0"/>
                        <a:t>Optimal estimation method</a:t>
                      </a:r>
                      <a:endParaRPr lang="zh-CN" altLang="en-US" dirty="0"/>
                    </a:p>
                  </a:txBody>
                  <a:tcPr/>
                </a:tc>
              </a:tr>
              <a:tr h="370840">
                <a:tc>
                  <a:txBody>
                    <a:bodyPr/>
                    <a:lstStyle/>
                    <a:p>
                      <a:r>
                        <a:rPr lang="en-US" altLang="zh-CN" dirty="0" smtClean="0"/>
                        <a:t>Version 2</a:t>
                      </a:r>
                    </a:p>
                    <a:p>
                      <a:r>
                        <a:rPr lang="en-US" altLang="zh-CN" dirty="0" smtClean="0"/>
                        <a:t>(</a:t>
                      </a:r>
                      <a:r>
                        <a:rPr lang="en-US" altLang="zh-CN" dirty="0" err="1" smtClean="0"/>
                        <a:t>Ji</a:t>
                      </a:r>
                      <a:r>
                        <a:rPr lang="en-US" altLang="zh-CN" dirty="0" smtClean="0"/>
                        <a:t> et al., in prep)</a:t>
                      </a:r>
                      <a:endParaRPr lang="zh-CN" altLang="en-US" dirty="0"/>
                    </a:p>
                  </a:txBody>
                  <a:tcPr/>
                </a:tc>
                <a:tc vMerge="1">
                  <a:txBody>
                    <a:bodyPr/>
                    <a:lstStyle/>
                    <a:p>
                      <a:endParaRPr lang="zh-CN" altLang="en-US" dirty="0"/>
                    </a:p>
                  </a:txBody>
                  <a:tcPr/>
                </a:tc>
                <a:tc vMerge="1">
                  <a:txBody>
                    <a:bodyPr/>
                    <a:lstStyle/>
                    <a:p>
                      <a:endParaRPr lang="zh-CN" altLang="en-US" dirty="0"/>
                    </a:p>
                  </a:txBody>
                  <a:tcPr/>
                </a:tc>
                <a:tc vMerge="1">
                  <a:txBody>
                    <a:bodyPr/>
                    <a:lstStyle/>
                    <a:p>
                      <a:endParaRPr lang="zh-CN" altLang="en-US" dirty="0"/>
                    </a:p>
                  </a:txBody>
                  <a:tcPr/>
                </a:tc>
              </a:tr>
            </a:tbl>
          </a:graphicData>
        </a:graphic>
      </p:graphicFrame>
      <p:graphicFrame>
        <p:nvGraphicFramePr>
          <p:cNvPr id="8" name="表格 7"/>
          <p:cNvGraphicFramePr>
            <a:graphicFrameLocks noGrp="1"/>
          </p:cNvGraphicFramePr>
          <p:nvPr/>
        </p:nvGraphicFramePr>
        <p:xfrm>
          <a:off x="1140046" y="3844622"/>
          <a:ext cx="7000924" cy="1656080"/>
        </p:xfrm>
        <a:graphic>
          <a:graphicData uri="http://schemas.openxmlformats.org/drawingml/2006/table">
            <a:tbl>
              <a:tblPr firstRow="1" bandRow="1">
                <a:tableStyleId>{5C22544A-7EE6-4342-B048-85BDC9FD1C3A}</a:tableStyleId>
              </a:tblPr>
              <a:tblGrid>
                <a:gridCol w="2071702"/>
                <a:gridCol w="4929222"/>
              </a:tblGrid>
              <a:tr h="370840">
                <a:tc>
                  <a:txBody>
                    <a:bodyPr/>
                    <a:lstStyle/>
                    <a:p>
                      <a:endParaRPr lang="zh-CN" altLang="en-US" dirty="0"/>
                    </a:p>
                  </a:txBody>
                  <a:tcPr/>
                </a:tc>
                <a:tc>
                  <a:txBody>
                    <a:bodyPr/>
                    <a:lstStyle/>
                    <a:p>
                      <a:r>
                        <a:rPr lang="en-US" altLang="zh-CN" dirty="0" smtClean="0"/>
                        <a:t>Products</a:t>
                      </a:r>
                      <a:endParaRPr lang="zh-CN" alt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Version 1: </a:t>
                      </a:r>
                    </a:p>
                  </a:txBody>
                  <a:tcPr/>
                </a:tc>
                <a:tc>
                  <a:txBody>
                    <a:bodyPr/>
                    <a:lstStyle/>
                    <a:p>
                      <a:r>
                        <a:rPr lang="en-US" altLang="zh-CN" dirty="0" smtClean="0"/>
                        <a:t>Cloud water optical depth;</a:t>
                      </a:r>
                    </a:p>
                    <a:p>
                      <a:r>
                        <a:rPr lang="en-US" altLang="zh-CN" dirty="0" smtClean="0"/>
                        <a:t>Total effective droplet radius;</a:t>
                      </a:r>
                    </a:p>
                    <a:p>
                      <a:r>
                        <a:rPr lang="en-US" altLang="zh-CN" dirty="0" smtClean="0"/>
                        <a:t>Condensed water path.</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Version 2: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FF0000"/>
                          </a:solidFill>
                        </a:rPr>
                        <a:t>AOD of Salt </a:t>
                      </a:r>
                      <a:r>
                        <a:rPr lang="en-US" altLang="zh-CN" b="1" dirty="0" err="1" smtClean="0">
                          <a:solidFill>
                            <a:srgbClr val="FF0000"/>
                          </a:solidFill>
                        </a:rPr>
                        <a:t>salt</a:t>
                      </a:r>
                      <a:r>
                        <a:rPr lang="en-US" altLang="zh-CN" b="1" dirty="0" smtClean="0">
                          <a:solidFill>
                            <a:srgbClr val="FF0000"/>
                          </a:solidFill>
                        </a:rPr>
                        <a:t>, Sulfate, dust and BC.</a:t>
                      </a:r>
                      <a:endParaRPr lang="zh-CN" altLang="en-US" b="1" dirty="0" smtClean="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C:\Users\a\Desktop\figure\lidarv2.png"/>
          <p:cNvPicPr/>
          <p:nvPr/>
        </p:nvPicPr>
        <p:blipFill>
          <a:blip r:embed="rId2"/>
          <a:srcRect t="2320"/>
          <a:stretch>
            <a:fillRect/>
          </a:stretch>
        </p:blipFill>
        <p:spPr bwMode="auto">
          <a:xfrm>
            <a:off x="4429124" y="3500438"/>
            <a:ext cx="4071966" cy="3000396"/>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8429644" y="6143644"/>
            <a:ext cx="714356" cy="714356"/>
          </a:xfrm>
          <a:prstGeom prst="rect">
            <a:avLst/>
          </a:prstGeom>
          <a:noFill/>
          <a:ln w="9525">
            <a:noFill/>
            <a:miter lim="800000"/>
            <a:headEnd/>
            <a:tailEnd/>
          </a:ln>
          <a:effectLst/>
        </p:spPr>
      </p:pic>
      <p:pic>
        <p:nvPicPr>
          <p:cNvPr id="8" name="Picture 3"/>
          <p:cNvPicPr>
            <a:picLocks noChangeAspect="1" noChangeArrowheads="1"/>
          </p:cNvPicPr>
          <p:nvPr/>
        </p:nvPicPr>
        <p:blipFill>
          <a:blip r:embed="rId4"/>
          <a:srcRect/>
          <a:stretch>
            <a:fillRect/>
          </a:stretch>
        </p:blipFill>
        <p:spPr bwMode="auto">
          <a:xfrm>
            <a:off x="0" y="6105974"/>
            <a:ext cx="4143372" cy="752026"/>
          </a:xfrm>
          <a:prstGeom prst="rect">
            <a:avLst/>
          </a:prstGeom>
          <a:noFill/>
          <a:ln w="9525">
            <a:noFill/>
            <a:miter lim="800000"/>
            <a:headEnd/>
            <a:tailEnd/>
          </a:ln>
          <a:effectLst/>
        </p:spPr>
      </p:pic>
      <p:pic>
        <p:nvPicPr>
          <p:cNvPr id="31745" name="Picture 1" descr="C:\Users\a\Desktop\figure\ftir_2.png"/>
          <p:cNvPicPr>
            <a:picLocks noChangeAspect="1" noChangeArrowheads="1"/>
          </p:cNvPicPr>
          <p:nvPr/>
        </p:nvPicPr>
        <p:blipFill>
          <a:blip r:embed="rId5"/>
          <a:srcRect/>
          <a:stretch>
            <a:fillRect/>
          </a:stretch>
        </p:blipFill>
        <p:spPr bwMode="auto">
          <a:xfrm>
            <a:off x="4429124" y="231504"/>
            <a:ext cx="4357718" cy="3268937"/>
          </a:xfrm>
          <a:prstGeom prst="rect">
            <a:avLst/>
          </a:prstGeom>
          <a:noFill/>
        </p:spPr>
      </p:pic>
      <p:pic>
        <p:nvPicPr>
          <p:cNvPr id="11" name="图片 10" descr="C:\Users\a\Desktop\figure\A_v3.png"/>
          <p:cNvPicPr/>
          <p:nvPr/>
        </p:nvPicPr>
        <p:blipFill>
          <a:blip r:embed="rId6"/>
          <a:srcRect l="1540"/>
          <a:stretch>
            <a:fillRect/>
          </a:stretch>
        </p:blipFill>
        <p:spPr bwMode="auto">
          <a:xfrm>
            <a:off x="142844" y="1285860"/>
            <a:ext cx="4357718" cy="4857784"/>
          </a:xfrm>
          <a:prstGeom prst="rect">
            <a:avLst/>
          </a:prstGeom>
          <a:noFill/>
          <a:ln w="9525">
            <a:noFill/>
            <a:miter lim="800000"/>
            <a:headEnd/>
            <a:tailEnd/>
          </a:ln>
        </p:spPr>
      </p:pic>
      <p:sp>
        <p:nvSpPr>
          <p:cNvPr id="4" name="矩形 3"/>
          <p:cNvSpPr/>
          <p:nvPr/>
        </p:nvSpPr>
        <p:spPr>
          <a:xfrm>
            <a:off x="142844" y="105297"/>
            <a:ext cx="6929486" cy="1323439"/>
          </a:xfrm>
          <a:prstGeom prst="rect">
            <a:avLst/>
          </a:prstGeom>
        </p:spPr>
        <p:txBody>
          <a:bodyPr wrap="square">
            <a:spAutoFit/>
          </a:bodyPr>
          <a:lstStyle/>
          <a:p>
            <a:r>
              <a:rPr lang="en-US" altLang="zh-CN" sz="3200" b="1" dirty="0" smtClean="0"/>
              <a:t>Case study 10.06.2020</a:t>
            </a:r>
          </a:p>
          <a:p>
            <a:r>
              <a:rPr lang="en-US" altLang="zh-CN" sz="2400" dirty="0" smtClean="0"/>
              <a:t>Emission FTIR measurement</a:t>
            </a:r>
          </a:p>
          <a:p>
            <a:r>
              <a:rPr lang="en-US" altLang="zh-CN" sz="2400" dirty="0" smtClean="0"/>
              <a:t>V.S. </a:t>
            </a:r>
            <a:r>
              <a:rPr lang="en-US" altLang="zh-CN" sz="2400" dirty="0" err="1" smtClean="0"/>
              <a:t>Lidar</a:t>
            </a:r>
            <a:r>
              <a:rPr lang="en-US" altLang="zh-CN" sz="2400" dirty="0" smtClean="0"/>
              <a:t> measurement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8429644" y="6143644"/>
            <a:ext cx="714356" cy="714356"/>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0" y="6105973"/>
            <a:ext cx="4143372" cy="752026"/>
          </a:xfrm>
          <a:prstGeom prst="rect">
            <a:avLst/>
          </a:prstGeom>
          <a:noFill/>
          <a:ln w="9525">
            <a:noFill/>
            <a:miter lim="800000"/>
            <a:headEnd/>
            <a:tailEnd/>
          </a:ln>
          <a:effectLst/>
        </p:spPr>
      </p:pic>
      <p:sp>
        <p:nvSpPr>
          <p:cNvPr id="12" name="TextBox 11"/>
          <p:cNvSpPr txBox="1"/>
          <p:nvPr/>
        </p:nvSpPr>
        <p:spPr>
          <a:xfrm>
            <a:off x="285720" y="285728"/>
            <a:ext cx="5500726" cy="954107"/>
          </a:xfrm>
          <a:prstGeom prst="rect">
            <a:avLst/>
          </a:prstGeom>
          <a:noFill/>
        </p:spPr>
        <p:txBody>
          <a:bodyPr wrap="square" rtlCol="0">
            <a:spAutoFit/>
          </a:bodyPr>
          <a:lstStyle/>
          <a:p>
            <a:r>
              <a:rPr lang="en-US" altLang="zh-CN" sz="3200" b="1" dirty="0" smtClean="0"/>
              <a:t>Case study 10.06.2020</a:t>
            </a:r>
          </a:p>
          <a:p>
            <a:r>
              <a:rPr lang="en-US" altLang="zh-CN" sz="2400" dirty="0" smtClean="0"/>
              <a:t>FLEXPART Backward Footprint </a:t>
            </a:r>
            <a:endParaRPr lang="zh-CN" altLang="en-US" sz="2400" dirty="0"/>
          </a:p>
        </p:txBody>
      </p:sp>
      <p:sp>
        <p:nvSpPr>
          <p:cNvPr id="13" name="TextBox 12"/>
          <p:cNvSpPr txBox="1"/>
          <p:nvPr/>
        </p:nvSpPr>
        <p:spPr>
          <a:xfrm>
            <a:off x="642910" y="1211033"/>
            <a:ext cx="5500726" cy="369332"/>
          </a:xfrm>
          <a:prstGeom prst="rect">
            <a:avLst/>
          </a:prstGeom>
          <a:noFill/>
        </p:spPr>
        <p:txBody>
          <a:bodyPr wrap="square" rtlCol="0">
            <a:spAutoFit/>
          </a:bodyPr>
          <a:lstStyle/>
          <a:p>
            <a:r>
              <a:rPr lang="en-US" altLang="zh-CN" dirty="0" smtClean="0"/>
              <a:t>Starting time: 10.06.2020, 14:00</a:t>
            </a:r>
          </a:p>
        </p:txBody>
      </p:sp>
      <p:pic>
        <p:nvPicPr>
          <p:cNvPr id="30721" name="Picture 1" descr="C:\Users\a\Desktop\figure\fp2.png"/>
          <p:cNvPicPr>
            <a:picLocks noChangeAspect="1" noChangeArrowheads="1"/>
          </p:cNvPicPr>
          <p:nvPr/>
        </p:nvPicPr>
        <p:blipFill>
          <a:blip r:embed="rId4"/>
          <a:srcRect/>
          <a:stretch>
            <a:fillRect/>
          </a:stretch>
        </p:blipFill>
        <p:spPr bwMode="auto">
          <a:xfrm>
            <a:off x="4786314" y="2500306"/>
            <a:ext cx="3494378" cy="2882740"/>
          </a:xfrm>
          <a:prstGeom prst="rect">
            <a:avLst/>
          </a:prstGeom>
          <a:noFill/>
        </p:spPr>
      </p:pic>
      <p:pic>
        <p:nvPicPr>
          <p:cNvPr id="30722" name="Picture 2" descr="C:\Users\a\Desktop\figure\fp.png"/>
          <p:cNvPicPr>
            <a:picLocks noChangeAspect="1" noChangeArrowheads="1"/>
          </p:cNvPicPr>
          <p:nvPr/>
        </p:nvPicPr>
        <p:blipFill>
          <a:blip r:embed="rId5"/>
          <a:srcRect/>
          <a:stretch>
            <a:fillRect/>
          </a:stretch>
        </p:blipFill>
        <p:spPr bwMode="auto">
          <a:xfrm>
            <a:off x="785786" y="2571744"/>
            <a:ext cx="3433618" cy="2791730"/>
          </a:xfrm>
          <a:prstGeom prst="rect">
            <a:avLst/>
          </a:prstGeom>
          <a:noFill/>
        </p:spPr>
      </p:pic>
      <p:sp>
        <p:nvSpPr>
          <p:cNvPr id="14" name="TextBox 13"/>
          <p:cNvSpPr txBox="1"/>
          <p:nvPr/>
        </p:nvSpPr>
        <p:spPr>
          <a:xfrm>
            <a:off x="1643042" y="2214554"/>
            <a:ext cx="2286016" cy="369332"/>
          </a:xfrm>
          <a:prstGeom prst="rect">
            <a:avLst/>
          </a:prstGeom>
          <a:noFill/>
        </p:spPr>
        <p:txBody>
          <a:bodyPr wrap="square" rtlCol="0">
            <a:spAutoFit/>
          </a:bodyPr>
          <a:lstStyle/>
          <a:p>
            <a:r>
              <a:rPr lang="en-US" altLang="zh-CN" dirty="0" smtClean="0"/>
              <a:t>3 days, 225m </a:t>
            </a:r>
            <a:endParaRPr lang="zh-CN" altLang="en-US" dirty="0"/>
          </a:p>
        </p:txBody>
      </p:sp>
      <p:sp>
        <p:nvSpPr>
          <p:cNvPr id="16" name="TextBox 15"/>
          <p:cNvSpPr txBox="1"/>
          <p:nvPr/>
        </p:nvSpPr>
        <p:spPr>
          <a:xfrm>
            <a:off x="5643570" y="2214554"/>
            <a:ext cx="2286016" cy="369332"/>
          </a:xfrm>
          <a:prstGeom prst="rect">
            <a:avLst/>
          </a:prstGeom>
          <a:noFill/>
        </p:spPr>
        <p:txBody>
          <a:bodyPr wrap="square" rtlCol="0">
            <a:spAutoFit/>
          </a:bodyPr>
          <a:lstStyle/>
          <a:p>
            <a:r>
              <a:rPr lang="en-US" altLang="zh-CN" dirty="0" smtClean="0"/>
              <a:t>8 days, 1225m </a:t>
            </a:r>
            <a:endParaRPr lang="zh-CN" altLang="en-US" dirty="0"/>
          </a:p>
        </p:txBody>
      </p:sp>
      <p:sp>
        <p:nvSpPr>
          <p:cNvPr id="10" name="TextBox 9"/>
          <p:cNvSpPr txBox="1"/>
          <p:nvPr/>
        </p:nvSpPr>
        <p:spPr>
          <a:xfrm>
            <a:off x="1500166" y="5286388"/>
            <a:ext cx="3643338" cy="369332"/>
          </a:xfrm>
          <a:prstGeom prst="rect">
            <a:avLst/>
          </a:prstGeom>
          <a:noFill/>
        </p:spPr>
        <p:txBody>
          <a:bodyPr wrap="square" rtlCol="0">
            <a:spAutoFit/>
          </a:bodyPr>
          <a:lstStyle/>
          <a:p>
            <a:r>
              <a:rPr lang="en-US" altLang="zh-CN" dirty="0" smtClean="0"/>
              <a:t>Sea salt : local emission</a:t>
            </a:r>
            <a:endParaRPr lang="zh-CN" altLang="en-US" dirty="0"/>
          </a:p>
        </p:txBody>
      </p:sp>
      <p:sp>
        <p:nvSpPr>
          <p:cNvPr id="11" name="TextBox 10"/>
          <p:cNvSpPr txBox="1"/>
          <p:nvPr/>
        </p:nvSpPr>
        <p:spPr>
          <a:xfrm>
            <a:off x="4786314" y="5286388"/>
            <a:ext cx="3643338" cy="369332"/>
          </a:xfrm>
          <a:prstGeom prst="rect">
            <a:avLst/>
          </a:prstGeom>
          <a:noFill/>
        </p:spPr>
        <p:txBody>
          <a:bodyPr wrap="square" rtlCol="0">
            <a:spAutoFit/>
          </a:bodyPr>
          <a:lstStyle/>
          <a:p>
            <a:r>
              <a:rPr lang="en-US" altLang="zh-CN" dirty="0" smtClean="0"/>
              <a:t>Dust, Sulfate and BC: remote area</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000364" y="3714752"/>
            <a:ext cx="3428343" cy="2857520"/>
            <a:chOff x="5357843" y="928670"/>
            <a:chExt cx="3428343" cy="2857520"/>
          </a:xfrm>
        </p:grpSpPr>
        <p:pic>
          <p:nvPicPr>
            <p:cNvPr id="7" name="Picture 4" descr="C:\Users\a\Desktop\FTIR_wholeyear\SS_high.png"/>
            <p:cNvPicPr>
              <a:picLocks noChangeAspect="1" noChangeArrowheads="1"/>
            </p:cNvPicPr>
            <p:nvPr/>
          </p:nvPicPr>
          <p:blipFill>
            <a:blip r:embed="rId2"/>
            <a:srcRect/>
            <a:stretch>
              <a:fillRect/>
            </a:stretch>
          </p:blipFill>
          <p:spPr bwMode="auto">
            <a:xfrm>
              <a:off x="5357843" y="1214422"/>
              <a:ext cx="3428343" cy="2571768"/>
            </a:xfrm>
            <a:prstGeom prst="rect">
              <a:avLst/>
            </a:prstGeom>
            <a:noFill/>
          </p:spPr>
        </p:pic>
        <p:sp>
          <p:nvSpPr>
            <p:cNvPr id="10" name="TextBox 9"/>
            <p:cNvSpPr txBox="1"/>
            <p:nvPr/>
          </p:nvSpPr>
          <p:spPr>
            <a:xfrm>
              <a:off x="6643702" y="928670"/>
              <a:ext cx="1071570" cy="369332"/>
            </a:xfrm>
            <a:prstGeom prst="rect">
              <a:avLst/>
            </a:prstGeom>
            <a:noFill/>
          </p:spPr>
          <p:txBody>
            <a:bodyPr wrap="square" rtlCol="0">
              <a:spAutoFit/>
            </a:bodyPr>
            <a:lstStyle/>
            <a:p>
              <a:r>
                <a:rPr lang="en-US" altLang="zh-CN" dirty="0" smtClean="0"/>
                <a:t>Summer</a:t>
              </a:r>
              <a:endParaRPr lang="zh-CN" altLang="en-US" dirty="0"/>
            </a:p>
          </p:txBody>
        </p:sp>
      </p:grpSp>
      <p:grpSp>
        <p:nvGrpSpPr>
          <p:cNvPr id="13" name="组合 12"/>
          <p:cNvGrpSpPr/>
          <p:nvPr/>
        </p:nvGrpSpPr>
        <p:grpSpPr>
          <a:xfrm>
            <a:off x="5668045" y="3714752"/>
            <a:ext cx="3333111" cy="2857520"/>
            <a:chOff x="5405265" y="3643314"/>
            <a:chExt cx="3333111" cy="2857520"/>
          </a:xfrm>
        </p:grpSpPr>
        <p:pic>
          <p:nvPicPr>
            <p:cNvPr id="8" name="Picture 2" descr="C:\Users\a\Desktop\FTIR_wholeyear\SS_fall_high.png"/>
            <p:cNvPicPr>
              <a:picLocks noChangeAspect="1" noChangeArrowheads="1"/>
            </p:cNvPicPr>
            <p:nvPr/>
          </p:nvPicPr>
          <p:blipFill>
            <a:blip r:embed="rId3"/>
            <a:srcRect/>
            <a:stretch>
              <a:fillRect/>
            </a:stretch>
          </p:blipFill>
          <p:spPr bwMode="auto">
            <a:xfrm>
              <a:off x="5405265" y="4000504"/>
              <a:ext cx="3333111" cy="2500330"/>
            </a:xfrm>
            <a:prstGeom prst="rect">
              <a:avLst/>
            </a:prstGeom>
            <a:noFill/>
          </p:spPr>
        </p:pic>
        <p:sp>
          <p:nvSpPr>
            <p:cNvPr id="11" name="TextBox 10"/>
            <p:cNvSpPr txBox="1"/>
            <p:nvPr/>
          </p:nvSpPr>
          <p:spPr>
            <a:xfrm>
              <a:off x="6643702" y="3643314"/>
              <a:ext cx="1071570" cy="369332"/>
            </a:xfrm>
            <a:prstGeom prst="rect">
              <a:avLst/>
            </a:prstGeom>
            <a:noFill/>
          </p:spPr>
          <p:txBody>
            <a:bodyPr wrap="square" rtlCol="0">
              <a:spAutoFit/>
            </a:bodyPr>
            <a:lstStyle/>
            <a:p>
              <a:r>
                <a:rPr lang="en-US" altLang="zh-CN" dirty="0" smtClean="0"/>
                <a:t>Autumn</a:t>
              </a:r>
              <a:endParaRPr lang="zh-CN" altLang="en-US" dirty="0"/>
            </a:p>
          </p:txBody>
        </p:sp>
      </p:grpSp>
      <p:pic>
        <p:nvPicPr>
          <p:cNvPr id="1026" name="Picture 2" descr="C:\Users\a\Desktop\EGU\long.png"/>
          <p:cNvPicPr>
            <a:picLocks noChangeAspect="1" noChangeArrowheads="1"/>
          </p:cNvPicPr>
          <p:nvPr/>
        </p:nvPicPr>
        <p:blipFill>
          <a:blip r:embed="rId4"/>
          <a:srcRect r="50060" b="50000"/>
          <a:stretch>
            <a:fillRect/>
          </a:stretch>
        </p:blipFill>
        <p:spPr bwMode="auto">
          <a:xfrm>
            <a:off x="3071802" y="785794"/>
            <a:ext cx="5500726" cy="2800371"/>
          </a:xfrm>
          <a:prstGeom prst="rect">
            <a:avLst/>
          </a:prstGeom>
          <a:noFill/>
        </p:spPr>
      </p:pic>
      <p:pic>
        <p:nvPicPr>
          <p:cNvPr id="3" name="Picture 3"/>
          <p:cNvPicPr>
            <a:picLocks noChangeAspect="1" noChangeArrowheads="1"/>
          </p:cNvPicPr>
          <p:nvPr/>
        </p:nvPicPr>
        <p:blipFill>
          <a:blip r:embed="rId5" cstate="print"/>
          <a:srcRect/>
          <a:stretch>
            <a:fillRect/>
          </a:stretch>
        </p:blipFill>
        <p:spPr bwMode="auto">
          <a:xfrm>
            <a:off x="8429644" y="6143644"/>
            <a:ext cx="714356" cy="714356"/>
          </a:xfrm>
          <a:prstGeom prst="rect">
            <a:avLst/>
          </a:prstGeom>
          <a:noFill/>
          <a:ln w="9525">
            <a:noFill/>
            <a:miter lim="800000"/>
            <a:headEnd/>
            <a:tailEnd/>
          </a:ln>
          <a:effectLst/>
        </p:spPr>
      </p:pic>
      <p:pic>
        <p:nvPicPr>
          <p:cNvPr id="4" name="Picture 3"/>
          <p:cNvPicPr>
            <a:picLocks noChangeAspect="1" noChangeArrowheads="1"/>
          </p:cNvPicPr>
          <p:nvPr/>
        </p:nvPicPr>
        <p:blipFill>
          <a:blip r:embed="rId6"/>
          <a:srcRect/>
          <a:stretch>
            <a:fillRect/>
          </a:stretch>
        </p:blipFill>
        <p:spPr bwMode="auto">
          <a:xfrm>
            <a:off x="0" y="6105974"/>
            <a:ext cx="4143372" cy="752026"/>
          </a:xfrm>
          <a:prstGeom prst="rect">
            <a:avLst/>
          </a:prstGeom>
          <a:noFill/>
          <a:ln w="9525">
            <a:noFill/>
            <a:miter lim="800000"/>
            <a:headEnd/>
            <a:tailEnd/>
          </a:ln>
          <a:effectLst/>
        </p:spPr>
      </p:pic>
      <p:sp>
        <p:nvSpPr>
          <p:cNvPr id="5" name="矩形 4"/>
          <p:cNvSpPr/>
          <p:nvPr/>
        </p:nvSpPr>
        <p:spPr>
          <a:xfrm>
            <a:off x="285720" y="285728"/>
            <a:ext cx="6929486" cy="584775"/>
          </a:xfrm>
          <a:prstGeom prst="rect">
            <a:avLst/>
          </a:prstGeom>
        </p:spPr>
        <p:txBody>
          <a:bodyPr wrap="square">
            <a:spAutoFit/>
          </a:bodyPr>
          <a:lstStyle/>
          <a:p>
            <a:r>
              <a:rPr lang="en-US" altLang="zh-CN" sz="3200" b="1" dirty="0" smtClean="0"/>
              <a:t>Long Time period observation</a:t>
            </a:r>
          </a:p>
        </p:txBody>
      </p:sp>
      <p:pic>
        <p:nvPicPr>
          <p:cNvPr id="9" name="Picture 3" descr="C:\Users\a\Desktop\FTIR_wholeyear\Aera_map.png"/>
          <p:cNvPicPr>
            <a:picLocks noChangeAspect="1" noChangeArrowheads="1"/>
          </p:cNvPicPr>
          <p:nvPr/>
        </p:nvPicPr>
        <p:blipFill>
          <a:blip r:embed="rId7"/>
          <a:srcRect/>
          <a:stretch>
            <a:fillRect/>
          </a:stretch>
        </p:blipFill>
        <p:spPr bwMode="auto">
          <a:xfrm>
            <a:off x="642910" y="4286256"/>
            <a:ext cx="2476026" cy="1857388"/>
          </a:xfrm>
          <a:prstGeom prst="rect">
            <a:avLst/>
          </a:prstGeom>
          <a:noFill/>
        </p:spPr>
      </p:pic>
      <p:sp>
        <p:nvSpPr>
          <p:cNvPr id="15" name="TextBox 14"/>
          <p:cNvSpPr txBox="1"/>
          <p:nvPr/>
        </p:nvSpPr>
        <p:spPr>
          <a:xfrm>
            <a:off x="285720" y="1263552"/>
            <a:ext cx="3357586" cy="2308324"/>
          </a:xfrm>
          <a:prstGeom prst="rect">
            <a:avLst/>
          </a:prstGeom>
          <a:noFill/>
        </p:spPr>
        <p:txBody>
          <a:bodyPr wrap="square" rtlCol="0">
            <a:spAutoFit/>
          </a:bodyPr>
          <a:lstStyle/>
          <a:p>
            <a:pPr marL="342900" indent="-342900">
              <a:buAutoNum type="arabicPeriod"/>
            </a:pPr>
            <a:r>
              <a:rPr lang="en-US" altLang="zh-CN" dirty="0" smtClean="0"/>
              <a:t>Sea salt in the Arctic is higher in summertime than autumn time. </a:t>
            </a:r>
          </a:p>
          <a:p>
            <a:pPr marL="342900" indent="-342900">
              <a:buAutoNum type="arabicPeriod"/>
            </a:pPr>
            <a:endParaRPr lang="en-US" altLang="zh-CN" dirty="0" smtClean="0"/>
          </a:p>
          <a:p>
            <a:pPr marL="342900" indent="-342900">
              <a:buAutoNum type="arabicPeriod"/>
            </a:pPr>
            <a:r>
              <a:rPr lang="en-US" altLang="zh-CN" dirty="0" smtClean="0"/>
              <a:t>Summertime: Local emission Autumn time: Transportation from remote area.</a:t>
            </a:r>
          </a:p>
          <a:p>
            <a:pPr marL="342900" indent="-342900">
              <a:buAutoNum type="arabicPeriod"/>
            </a:pP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7572428" cy="461665"/>
          </a:xfrm>
          <a:prstGeom prst="rect">
            <a:avLst/>
          </a:prstGeom>
          <a:noFill/>
        </p:spPr>
        <p:txBody>
          <a:bodyPr wrap="square" rtlCol="0">
            <a:spAutoFit/>
          </a:bodyPr>
          <a:lstStyle/>
          <a:p>
            <a:r>
              <a:rPr lang="en-US" altLang="zh-CN" sz="2400" b="1" dirty="0" smtClean="0"/>
              <a:t>Summary</a:t>
            </a:r>
            <a:endParaRPr lang="zh-CN" altLang="en-US" sz="2400" b="1" dirty="0"/>
          </a:p>
        </p:txBody>
      </p:sp>
      <p:sp>
        <p:nvSpPr>
          <p:cNvPr id="3" name="TextBox 2"/>
          <p:cNvSpPr txBox="1"/>
          <p:nvPr/>
        </p:nvSpPr>
        <p:spPr>
          <a:xfrm>
            <a:off x="500034" y="642918"/>
            <a:ext cx="8215370" cy="2585323"/>
          </a:xfrm>
          <a:prstGeom prst="rect">
            <a:avLst/>
          </a:prstGeom>
          <a:noFill/>
        </p:spPr>
        <p:txBody>
          <a:bodyPr wrap="square" rtlCol="0">
            <a:spAutoFit/>
          </a:bodyPr>
          <a:lstStyle/>
          <a:p>
            <a:pPr>
              <a:buFont typeface="Wingdings" pitchFamily="2" charset="2"/>
              <a:buChar char="n"/>
            </a:pPr>
            <a:r>
              <a:rPr lang="en-US" dirty="0" smtClean="0"/>
              <a:t>A FTIR instrument for down-welling emission measurements and Raman-</a:t>
            </a:r>
            <a:r>
              <a:rPr lang="en-US" dirty="0" err="1" smtClean="0"/>
              <a:t>Lidar</a:t>
            </a:r>
            <a:r>
              <a:rPr lang="en-US" dirty="0" smtClean="0"/>
              <a:t> are operated in </a:t>
            </a:r>
            <a:r>
              <a:rPr lang="en-US" dirty="0" err="1" smtClean="0"/>
              <a:t>Ny-Ålesund</a:t>
            </a:r>
            <a:r>
              <a:rPr lang="en-US" dirty="0" smtClean="0"/>
              <a:t>.</a:t>
            </a:r>
            <a:r>
              <a:rPr lang="en-US" altLang="zh-CN" i="1" dirty="0" smtClean="0"/>
              <a:t> </a:t>
            </a:r>
            <a:r>
              <a:rPr lang="en-US" altLang="zh-CN" dirty="0" smtClean="0"/>
              <a:t>Combining the two observations, the aerosols can be observed more comprehensively.</a:t>
            </a:r>
            <a:endParaRPr lang="en-US" dirty="0" smtClean="0"/>
          </a:p>
          <a:p>
            <a:endParaRPr lang="en-US" dirty="0" smtClean="0"/>
          </a:p>
          <a:p>
            <a:pPr>
              <a:buFont typeface="Wingdings" pitchFamily="2" charset="2"/>
              <a:buChar char="n"/>
            </a:pPr>
            <a:r>
              <a:rPr lang="en-US" dirty="0" smtClean="0"/>
              <a:t>Based on FTIR emission measurements, a retrieval algorithm for aerosol types and optical thickness is being developed. </a:t>
            </a:r>
          </a:p>
          <a:p>
            <a:pPr>
              <a:buFont typeface="Wingdings" pitchFamily="2" charset="2"/>
              <a:buChar char="n"/>
            </a:pPr>
            <a:endParaRPr lang="en-US" dirty="0" smtClean="0"/>
          </a:p>
          <a:p>
            <a:pPr>
              <a:buFont typeface="Wingdings" pitchFamily="2" charset="2"/>
              <a:buChar char="n"/>
            </a:pPr>
            <a:r>
              <a:rPr lang="en-US" dirty="0" smtClean="0"/>
              <a:t>Case studies of those retrievals are analyzed using measurements obtained on June 10</a:t>
            </a:r>
            <a:r>
              <a:rPr lang="en-US" baseline="30000" dirty="0" smtClean="0"/>
              <a:t>th</a:t>
            </a:r>
            <a:r>
              <a:rPr lang="en-US" dirty="0" smtClean="0"/>
              <a:t>, 2020. </a:t>
            </a:r>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8429644" y="6143644"/>
            <a:ext cx="714356" cy="714356"/>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0" y="6105973"/>
            <a:ext cx="4143372" cy="752026"/>
          </a:xfrm>
          <a:prstGeom prst="rect">
            <a:avLst/>
          </a:prstGeom>
          <a:noFill/>
          <a:ln w="9525">
            <a:noFill/>
            <a:miter lim="800000"/>
            <a:headEnd/>
            <a:tailEnd/>
          </a:ln>
          <a:effectLst/>
        </p:spPr>
      </p:pic>
      <p:sp>
        <p:nvSpPr>
          <p:cNvPr id="6" name="TextBox 5"/>
          <p:cNvSpPr txBox="1"/>
          <p:nvPr/>
        </p:nvSpPr>
        <p:spPr>
          <a:xfrm>
            <a:off x="357158" y="3500438"/>
            <a:ext cx="7572428" cy="461665"/>
          </a:xfrm>
          <a:prstGeom prst="rect">
            <a:avLst/>
          </a:prstGeom>
          <a:noFill/>
        </p:spPr>
        <p:txBody>
          <a:bodyPr wrap="square" rtlCol="0">
            <a:spAutoFit/>
          </a:bodyPr>
          <a:lstStyle/>
          <a:p>
            <a:r>
              <a:rPr lang="en-US" altLang="zh-CN" sz="2400" b="1" dirty="0" smtClean="0"/>
              <a:t>Future look</a:t>
            </a:r>
            <a:endParaRPr lang="zh-CN" altLang="en-US" sz="2400" b="1" dirty="0"/>
          </a:p>
        </p:txBody>
      </p:sp>
      <p:sp>
        <p:nvSpPr>
          <p:cNvPr id="7" name="TextBox 6"/>
          <p:cNvSpPr txBox="1"/>
          <p:nvPr/>
        </p:nvSpPr>
        <p:spPr>
          <a:xfrm>
            <a:off x="571472" y="3929066"/>
            <a:ext cx="8215370" cy="923330"/>
          </a:xfrm>
          <a:prstGeom prst="rect">
            <a:avLst/>
          </a:prstGeom>
          <a:noFill/>
        </p:spPr>
        <p:txBody>
          <a:bodyPr wrap="square" rtlCol="0">
            <a:spAutoFit/>
          </a:bodyPr>
          <a:lstStyle/>
          <a:p>
            <a:pPr>
              <a:buFont typeface="Wingdings" pitchFamily="2" charset="2"/>
              <a:buChar char="n"/>
            </a:pPr>
            <a:r>
              <a:rPr lang="en-US" altLang="zh-CN" dirty="0" smtClean="0"/>
              <a:t>Long time measurements of emission FTIR data will be processed and compared with other aerosol datasets or GEOS-</a:t>
            </a:r>
            <a:r>
              <a:rPr lang="en-US" altLang="zh-CN" dirty="0" err="1" smtClean="0"/>
              <a:t>Chem</a:t>
            </a:r>
            <a:r>
              <a:rPr lang="en-US" altLang="zh-CN" dirty="0" smtClean="0"/>
              <a:t> aerosol simulation.</a:t>
            </a:r>
          </a:p>
          <a:p>
            <a:pPr>
              <a:buFont typeface="Wingdings" pitchFamily="2" charset="2"/>
              <a:buChar char="n"/>
            </a:pPr>
            <a:endParaRPr lang="en-US" altLang="zh-CN"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TotalTime>
  <Words>594</Words>
  <PresentationFormat>全屏显示(4:3)</PresentationFormat>
  <Paragraphs>88</Paragraphs>
  <Slides>10</Slides>
  <Notes>2</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JDH</dc:creator>
  <cp:lastModifiedBy>a</cp:lastModifiedBy>
  <cp:revision>54</cp:revision>
  <dcterms:created xsi:type="dcterms:W3CDTF">2022-05-17T12:10:05Z</dcterms:created>
  <dcterms:modified xsi:type="dcterms:W3CDTF">2022-05-25T20:08:46Z</dcterms:modified>
</cp:coreProperties>
</file>