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85" r:id="rId3"/>
    <p:sldId id="276" r:id="rId4"/>
    <p:sldId id="278" r:id="rId5"/>
    <p:sldId id="282" r:id="rId6"/>
    <p:sldId id="267" r:id="rId7"/>
    <p:sldId id="269" r:id="rId8"/>
    <p:sldId id="270" r:id="rId9"/>
    <p:sldId id="271" r:id="rId10"/>
    <p:sldId id="268" r:id="rId11"/>
    <p:sldId id="279" r:id="rId12"/>
    <p:sldId id="265" r:id="rId13"/>
    <p:sldId id="274" r:id="rId14"/>
    <p:sldId id="266" r:id="rId15"/>
    <p:sldId id="275" r:id="rId16"/>
    <p:sldId id="273" r:id="rId17"/>
    <p:sldId id="272" r:id="rId18"/>
    <p:sldId id="284" r:id="rId19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822433"/>
    <a:srgbClr val="000000"/>
    <a:srgbClr val="0000FF"/>
    <a:srgbClr val="830022"/>
    <a:srgbClr val="006778"/>
    <a:srgbClr val="AAC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8333" autoAdjust="0"/>
  </p:normalViewPr>
  <p:slideViewPr>
    <p:cSldViewPr>
      <p:cViewPr varScale="1">
        <p:scale>
          <a:sx n="80" d="100"/>
          <a:sy n="80" d="100"/>
        </p:scale>
        <p:origin x="1478" y="48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68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998DBDF-A289-408C-8D94-8AF1310A91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E4B49CC-A5E9-4304-B7C4-3CA14EE14E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A374B72-A249-48A8-88AC-11012983C1C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A7DACA9-02A5-4AC8-8ABC-2E62665C88D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2F90324-691B-4B05-8DD4-27F58C0D697B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3C3D43F-1578-438D-AC0A-A82D8CFBF5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686148-D7BE-4903-AD36-B788BD302D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B268DA-07F5-434F-B241-ADB57166EF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6E08094-8B28-4077-86A6-180243E9E5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B382737-A6DE-4BD3-B9C4-71F53C092B6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3C4B646-F1B5-4C34-BF1D-067EF0DCEA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955437E-49C4-433F-BDFC-D57F0AB5CABE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E186C71-6A37-4F90-B7F9-90CB402F8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29FF998-44D6-4841-8F6F-263807432A9D}" type="slidenum">
              <a:rPr lang="it-IT" altLang="en-US" sz="1200" smtClean="0">
                <a:solidFill>
                  <a:schemeClr val="tx1"/>
                </a:solidFill>
              </a:rPr>
              <a:pPr/>
              <a:t>1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C8FA58A-DE3E-4633-AC52-CD2421FDC1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FBD9185-D5EE-41C8-AE4D-76C428616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9C3C932-4953-4CCB-B958-DF1D24A2BD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0A9C1E-4E10-40BB-9365-7FE2D4C24E9E}" type="slidenum">
              <a:rPr lang="it-IT" altLang="en-US" sz="1200" smtClean="0">
                <a:solidFill>
                  <a:schemeClr val="tx1"/>
                </a:solidFill>
              </a:rPr>
              <a:pPr/>
              <a:t>11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D61B607-6D71-4D9D-AC5E-4FBD48618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88DBE34-6524-4E21-B8EC-7274B719D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3711870-20C0-46D6-986E-15429839D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B25B78E-9A92-4F8A-BE2C-E02D242AC0CF}" type="slidenum">
              <a:rPr lang="it-IT" altLang="en-US" sz="1200" smtClean="0">
                <a:solidFill>
                  <a:schemeClr val="tx1"/>
                </a:solidFill>
              </a:rPr>
              <a:pPr/>
              <a:t>12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6A75A8C-0613-4D07-9CC6-E60201727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BFD14AA-E72E-4265-9B65-040F7F1A0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7CAE41CF-A990-4D59-8FD2-ED545FFFC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412572-BDA0-4505-A76D-C61C17C21278}" type="slidenum">
              <a:rPr lang="it-IT" altLang="en-US" sz="1200" smtClean="0">
                <a:solidFill>
                  <a:schemeClr val="tx1"/>
                </a:solidFill>
              </a:rPr>
              <a:pPr/>
              <a:t>13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649A81E-CB61-4E4F-A3B2-0830F553F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A1A254C-B4E9-4B94-8988-3AE101B32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696FA84-7227-480D-8DF1-C7C0EBCC7C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46B720-36B8-4F7E-A066-4096313DE4D6}" type="slidenum">
              <a:rPr lang="it-IT" altLang="en-US" sz="1200" smtClean="0">
                <a:solidFill>
                  <a:schemeClr val="tx1"/>
                </a:solidFill>
              </a:rPr>
              <a:pPr/>
              <a:t>14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B75CEBF-E873-408D-BBCC-C0A2ED8469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6BF7410-E940-4725-B7E9-0DA88B7A1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487F698-A6E2-4387-BE67-E4B65112D8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563AD2-FCEF-4BFA-80E8-64C0D5BA71DC}" type="slidenum">
              <a:rPr lang="it-IT" altLang="en-US" sz="1200" smtClean="0">
                <a:solidFill>
                  <a:schemeClr val="tx1"/>
                </a:solidFill>
              </a:rPr>
              <a:pPr/>
              <a:t>15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1E935FA-E374-45BA-A33A-B30F00CEB4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8AB82FDB-5BD0-4D95-907A-DAA4395E7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0B910B1-6B3A-4ACD-9E61-1DE6FDE2D7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1DDA0E-8028-4FDF-8DE1-375705E2ED9D}" type="slidenum">
              <a:rPr lang="it-IT" altLang="en-US" sz="1200" smtClean="0">
                <a:solidFill>
                  <a:schemeClr val="tx1"/>
                </a:solidFill>
              </a:rPr>
              <a:pPr/>
              <a:t>16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B570866-552A-409C-922E-B7530ED59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68A39278-786E-4160-B452-F6787B87C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B2913AF-D178-4FA9-A16D-AA016490B8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ECF79A-37CB-4346-81B5-64B649576AAB}" type="slidenum">
              <a:rPr lang="it-IT" altLang="en-US" sz="1200" smtClean="0">
                <a:solidFill>
                  <a:schemeClr val="tx1"/>
                </a:solidFill>
              </a:rPr>
              <a:pPr/>
              <a:t>17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9FB2EFE-5DE8-4BCF-8843-A7454A3363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A9F6642-AA4B-432E-BC6B-B71BFAB50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70F74AD-5C53-4834-AADE-F3D213B13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FE9DE6-FC36-4433-BEB4-BE5C861CBBA3}" type="slidenum">
              <a:rPr lang="it-IT" altLang="en-US" sz="1200" smtClean="0">
                <a:solidFill>
                  <a:schemeClr val="tx1"/>
                </a:solidFill>
              </a:rPr>
              <a:pPr/>
              <a:t>3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6FE3C11-EDA8-4268-902E-11BDB5E87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22CF4E7-6F24-4A17-94C1-CFAF1565C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034763E-B90B-4534-98EA-7294EA642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A7183E-6194-4E1C-90CD-E9801F82BDE5}" type="slidenum">
              <a:rPr lang="it-IT" altLang="en-US" sz="1200" smtClean="0">
                <a:solidFill>
                  <a:schemeClr val="tx1"/>
                </a:solidFill>
              </a:rPr>
              <a:pPr/>
              <a:t>4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87CD544B-1015-47B9-9796-464299C39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D365114-2921-4372-8E25-16DF7236F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C9DA6D3-852C-446D-853B-BEFFF3F58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3A265E-9161-4F66-8DE8-3BB0B9790E4F}" type="slidenum">
              <a:rPr lang="it-IT" altLang="en-US" sz="1200" smtClean="0">
                <a:solidFill>
                  <a:schemeClr val="tx1"/>
                </a:solidFill>
              </a:rPr>
              <a:pPr/>
              <a:t>5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AC3A02C-76B5-4D7B-803C-85E3DD9BBC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6CBA2E0-A006-427A-92B3-BFEBE73E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D405589-C48B-400E-A468-CC161D4C4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4DF399-A06B-4166-9F49-360976923102}" type="slidenum">
              <a:rPr lang="it-IT" altLang="en-US" sz="1200" smtClean="0">
                <a:solidFill>
                  <a:schemeClr val="tx1"/>
                </a:solidFill>
              </a:rPr>
              <a:pPr/>
              <a:t>6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CAC78BC-5C82-46A6-8BD5-A03AA25DC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4ECE0A0-F740-484B-B42D-200565D5DB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106FAC3-702D-44C4-9567-43F3336E07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F7A727-BD5F-42E4-8A35-FD838F7B0B4E}" type="slidenum">
              <a:rPr lang="it-IT" altLang="en-US" sz="1200" smtClean="0">
                <a:solidFill>
                  <a:schemeClr val="tx1"/>
                </a:solidFill>
              </a:rPr>
              <a:pPr/>
              <a:t>7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6009071-75C1-4C84-B5A7-B4FE7DA9B0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5C4B0CD-F295-4DD7-AC18-B103EB69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4074DF9-9729-42C7-B53E-8DB13331F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597128-E090-41D5-B0CB-2294C1D26568}" type="slidenum">
              <a:rPr lang="it-IT" altLang="en-US" sz="1200" smtClean="0">
                <a:solidFill>
                  <a:schemeClr val="tx1"/>
                </a:solidFill>
              </a:rPr>
              <a:pPr/>
              <a:t>8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978DE9C-7263-473A-BDB5-25F966371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777E790-17EA-4EC4-89AB-699080FD7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D888D4D1-47C5-418D-9004-2789E30FA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B5BB94-E6DF-43CE-A10A-A2B68DCD8CFC}" type="slidenum">
              <a:rPr lang="it-IT" altLang="en-US" sz="1200" smtClean="0">
                <a:solidFill>
                  <a:schemeClr val="tx1"/>
                </a:solidFill>
              </a:rPr>
              <a:pPr/>
              <a:t>9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0AD4B5B-7A71-4F93-BFC6-822BB2E4E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98DBD00C-7851-4855-9CB0-F6652709F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EBC7AA0-30CF-47B0-B95C-8FE1CCC2D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F5CE6F-3AE9-41F7-9668-6BEC0688FAD3}" type="slidenum">
              <a:rPr lang="it-IT" altLang="en-US" sz="1200" smtClean="0">
                <a:solidFill>
                  <a:schemeClr val="tx1"/>
                </a:solidFill>
              </a:rPr>
              <a:pPr/>
              <a:t>10</a:t>
            </a:fld>
            <a:endParaRPr lang="it-IT" altLang="en-US" sz="1200">
              <a:solidFill>
                <a:schemeClr val="tx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53567C8-3D13-4299-9C5D-08E57ABFB6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934559B6-389B-4D33-BA70-5A648E4D9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3B1EE-E805-4F86-8FE7-B58DFCAB0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23878-FBDC-4AAF-92F7-1D5699B54F97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DCF88A-1C8D-4696-9D89-8E59B1BBE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E0F42-0012-46B0-931C-80530BD89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92FDCF6C-65AA-41A3-B0AB-C2C09FF8BB5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8065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AB6A71-A2C4-4FF8-8D25-A0E4F5276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F9095-1988-4075-8FF9-0B85D71E6048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C43F96-FE6D-4DCD-83EC-2E88EEB426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20E248-1E7B-404F-801B-497A4BC73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D66C2595-058D-409F-A072-736A53C5E07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9588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6563" y="409575"/>
            <a:ext cx="1889125" cy="54578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8150" cy="54578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433F17-346B-435E-829C-E9DD7DF5B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5B84-140F-4CB6-94A4-64DD1D67CC0F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C223F-F0E5-4C1B-BD08-576B92ED8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DE94B3-681E-47EF-9647-825F560B1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1FD5DA23-9DE6-4FED-88B3-0CC77315C73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99563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9E8280-C171-4D2C-9637-F2565AEC43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2197-2722-4EA1-8655-84BB60828376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CB9B4-9869-4D91-BA7D-DC3F81597D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12B50-A945-4CBC-BDDA-910595E79E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83BC18E1-EC23-4E1B-8718-3F191A5E4C1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8637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86704C-0B3F-4F58-A520-70E0520CA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54313-DE83-49AF-870E-5B032CE873D6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2C395-14F9-4E3F-AB26-F95BCBC76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B1D9E4-093D-48DA-8D35-5F207760A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7B7492BE-D695-4347-BDA8-FB9AA21EB3E4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845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9675" cy="5048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1116013" y="1752600"/>
            <a:ext cx="7559675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E6D867-420D-4B6E-833D-72B2405DC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FA01-0630-4C96-A28F-80FEA15FBF67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D1332-87A0-4C83-A839-641F72622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8D036B-753C-4768-8BDB-742913932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DDB748EE-F492-42A0-A11C-373EB309AA5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781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EF0F6-93B5-4CF3-AF34-8B81A46EF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8FC5-CF62-4271-A874-08FA6789EE8C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1DBD5-23E0-42AB-AC40-9461FBC76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507D8-413A-4D1B-8759-693B8238F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5B8AA110-DCFE-4462-A0AC-BF7B91029631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0929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E7F40C-02B6-454D-83A7-F87EEE8E9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C056E-D442-4D6B-B969-257C493C4AD0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9D91D-239F-4202-B876-33FD98670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ADCC5E-4A30-471F-92EC-42A09A2E5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797D41C6-F037-4933-977C-F9BAA058D018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144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3637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72050" y="1752600"/>
            <a:ext cx="3703638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6C8440-0D87-4DAE-B0C8-8B9DB863F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F7CC-F35E-4CA6-BC2D-B74964B7E2F2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CBD1A-5922-47C2-BB56-24C498A0C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E9482-DD36-4CC9-96A2-4000EE20D4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D8292512-5C70-4417-97D5-14820E72EA27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652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FEF08C-A7CC-4678-800B-6A3C6530D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E887-1A9C-4BF2-8F04-9F3B7C70C4AD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C13DEA-0AE8-45E8-8E70-0FD5FBCF6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178C69-3F27-4098-BC59-49DF8479A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87FD9AAC-6F2C-4D03-BA99-DF46A9CC771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036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A22B9E-2E9B-4C37-ABAB-811C250FC8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475C4-8F62-47A9-B18C-ECAA12AADAEB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8427CA-266C-438A-A301-2CE9A5F5E8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4A0726-B989-461F-A314-2D5A7A5AB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0D7BBD84-33D5-4B6E-9ABD-2A36787F42C1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94276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B55B07-9CA2-4FF6-874F-F26BD7087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96616-96CF-4559-AFFE-024D60D49D27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41F7D4-EFAA-424A-9EE9-B95545A11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E91EEF-0382-4F20-8181-B12F58C847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FF62080C-9AF4-43C0-9923-BE4F8968044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1868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C962B-8EB0-4AF8-9765-4B31A12485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95D28-4DE5-4CFB-B7AF-7ABAFD81AF1D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B2763-ED4F-4521-A799-8C6A44A68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1C9FD2-D97C-4031-AEE7-DA73203A5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C6560E8D-5EC4-47B1-948E-C8D51B1CD16C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5610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BCC9E-8A35-4B4E-A65A-1CBA612EB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F705-9DCA-4269-A059-805F9CAA54AD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75748-F1CD-41C6-A0B7-0FAC507B4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346DA-97C0-4FEE-BC0C-CC02397AE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844C5646-BD57-48E2-BED2-E5E56571B58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0691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30F57E77-C6EE-470E-8385-9EA009A89310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44000" cy="762000"/>
            <a:chOff x="0" y="3840"/>
            <a:chExt cx="5760" cy="480"/>
          </a:xfrm>
        </p:grpSpPr>
        <p:sp>
          <p:nvSpPr>
            <p:cNvPr id="1032" name="Rectangle 13">
              <a:extLst>
                <a:ext uri="{FF2B5EF4-FFF2-40B4-BE49-F238E27FC236}">
                  <a16:creationId xmlns:a16="http://schemas.microsoft.com/office/drawing/2014/main" id="{A20D1283-57ED-45B6-AC82-D7467ED335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3984"/>
              <a:ext cx="5760" cy="336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  <p:sp>
          <p:nvSpPr>
            <p:cNvPr id="1033" name="Rectangle 14">
              <a:extLst>
                <a:ext uri="{FF2B5EF4-FFF2-40B4-BE49-F238E27FC236}">
                  <a16:creationId xmlns:a16="http://schemas.microsoft.com/office/drawing/2014/main" id="{13463197-86C2-4351-B485-1533DB6D9D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68" y="3840"/>
              <a:ext cx="4992" cy="480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</p:spPr>
          <p:txBody>
            <a:bodyPr wrap="none" anchor="ctr"/>
            <a:lstStyle>
              <a:lvl1pPr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bg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/>
            </a:p>
          </p:txBody>
        </p: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75C905D2-CD66-446F-9787-FB05337AB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BF8701C-2707-442F-8675-FB1689309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96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BB2D5AD-FD30-42FC-A6A3-E24FA099C8C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>
              <a:defRPr/>
            </a:pPr>
            <a:fld id="{EB477EE6-3B37-4397-8AAA-03A8A1F53FE4}" type="datetime1">
              <a:rPr lang="it-IT" altLang="en-US"/>
              <a:pPr>
                <a:defRPr/>
              </a:pPr>
              <a:t>23/05/2022</a:t>
            </a:fld>
            <a:endParaRPr lang="it-IT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E2F1FB-F698-472C-9F1C-F19D3D4E8D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146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r>
              <a:rPr lang="it-IT" altLang="en-US"/>
              <a:t>Titolo Presentazione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46E326-A6ED-4412-A06F-31E4A5F739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6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r>
              <a:rPr lang="it-IT" altLang="en-US"/>
              <a:t>Pagina </a:t>
            </a:r>
            <a:fld id="{131BA182-08FA-4D2B-A0F1-2D9444965856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8224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22433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2433"/>
        </a:buClr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4F46A9A0-0D44-46C6-9222-CA02C3EFB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900">
              <a:solidFill>
                <a:schemeClr val="bg1"/>
              </a:solidFill>
            </a:endParaRP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44F8E7DE-2BA2-4062-B7DE-D1CCFAEB57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84388" y="692150"/>
            <a:ext cx="7200900" cy="1554163"/>
          </a:xfrm>
        </p:spPr>
        <p:txBody>
          <a:bodyPr/>
          <a:lstStyle/>
          <a:p>
            <a:pPr algn="l" eaLnBrk="1" hangingPunct="1"/>
            <a:r>
              <a:rPr lang="en-GB" altLang="en-US" sz="3200" b="1">
                <a:solidFill>
                  <a:schemeClr val="bg1"/>
                </a:solidFill>
              </a:rPr>
              <a:t>Mesoscale precipitation nowcasting </a:t>
            </a:r>
          </a:p>
          <a:p>
            <a:pPr algn="l" eaLnBrk="1" hangingPunct="1"/>
            <a:r>
              <a:rPr lang="en-GB" altLang="en-US" sz="3200" b="1">
                <a:solidFill>
                  <a:schemeClr val="bg1"/>
                </a:solidFill>
              </a:rPr>
              <a:t>using 3D-space-time-separable </a:t>
            </a:r>
          </a:p>
          <a:p>
            <a:pPr algn="l" eaLnBrk="1" hangingPunct="1"/>
            <a:r>
              <a:rPr lang="en-GB" altLang="en-US" sz="3200" b="1">
                <a:solidFill>
                  <a:schemeClr val="bg1"/>
                </a:solidFill>
              </a:rPr>
              <a:t>graph convolutional networks</a:t>
            </a:r>
            <a:endParaRPr lang="en-US" altLang="en-US" sz="3200" b="1">
              <a:solidFill>
                <a:schemeClr val="bg1"/>
              </a:solidFill>
            </a:endParaRPr>
          </a:p>
        </p:txBody>
      </p:sp>
      <p:grpSp>
        <p:nvGrpSpPr>
          <p:cNvPr id="4100" name="Group 17">
            <a:extLst>
              <a:ext uri="{FF2B5EF4-FFF2-40B4-BE49-F238E27FC236}">
                <a16:creationId xmlns:a16="http://schemas.microsoft.com/office/drawing/2014/main" id="{062016DD-61A7-43C5-9CF3-1454A87E8456}"/>
              </a:ext>
            </a:extLst>
          </p:cNvPr>
          <p:cNvGrpSpPr>
            <a:grpSpLocks/>
          </p:cNvGrpSpPr>
          <p:nvPr/>
        </p:nvGrpSpPr>
        <p:grpSpPr bwMode="auto">
          <a:xfrm>
            <a:off x="0" y="2747963"/>
            <a:ext cx="9145588" cy="4098925"/>
            <a:chOff x="0" y="1738"/>
            <a:chExt cx="5761" cy="2582"/>
          </a:xfrm>
        </p:grpSpPr>
        <p:pic>
          <p:nvPicPr>
            <p:cNvPr id="4103" name="Picture 15">
              <a:extLst>
                <a:ext uri="{FF2B5EF4-FFF2-40B4-BE49-F238E27FC236}">
                  <a16:creationId xmlns:a16="http://schemas.microsoft.com/office/drawing/2014/main" id="{8B39FB6E-2034-4CBB-AFBE-DF580BC8D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3">
              <a:extLst>
                <a:ext uri="{FF2B5EF4-FFF2-40B4-BE49-F238E27FC236}">
                  <a16:creationId xmlns:a16="http://schemas.microsoft.com/office/drawing/2014/main" id="{0738C7B7-F5EC-42E3-AE0C-2CCA784CD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Picture 16">
              <a:extLst>
                <a:ext uri="{FF2B5EF4-FFF2-40B4-BE49-F238E27FC236}">
                  <a16:creationId xmlns:a16="http://schemas.microsoft.com/office/drawing/2014/main" id="{01D9E688-E198-456A-A1D6-08ACF1EF61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" name="CasellaDiTesto 2">
            <a:extLst>
              <a:ext uri="{FF2B5EF4-FFF2-40B4-BE49-F238E27FC236}">
                <a16:creationId xmlns:a16="http://schemas.microsoft.com/office/drawing/2014/main" id="{23B9700B-FED3-4927-9811-A4D9B0F7D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564063"/>
            <a:ext cx="846071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tabLst>
                <a:tab pos="17002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0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00213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00213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0021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Daniele Trappolini,      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Luca </a:t>
            </a:r>
            <a:r>
              <a:rPr lang="en-GB" altLang="en-US" sz="1600" dirty="0" err="1">
                <a:solidFill>
                  <a:srgbClr val="FFFFFF"/>
                </a:solidFill>
                <a:latin typeface="ArialMT"/>
              </a:rPr>
              <a:t>Scofano</a:t>
            </a: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, </a:t>
            </a:r>
            <a:r>
              <a:rPr lang="en-GB" altLang="en-US" sz="1600" dirty="0" err="1">
                <a:solidFill>
                  <a:srgbClr val="FFFFFF"/>
                </a:solidFill>
                <a:latin typeface="ArialMT"/>
              </a:rPr>
              <a:t>Phd</a:t>
            </a: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 Computer Science Sapienza University of Rome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Alessio </a:t>
            </a:r>
            <a:r>
              <a:rPr lang="en-GB" altLang="en-US" sz="1600" dirty="0" err="1">
                <a:solidFill>
                  <a:srgbClr val="FFFFFF"/>
                </a:solidFill>
                <a:latin typeface="ArialMT"/>
              </a:rPr>
              <a:t>Sampieri</a:t>
            </a: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, </a:t>
            </a:r>
            <a:r>
              <a:rPr lang="en-GB" altLang="en-US" sz="1600" dirty="0" err="1">
                <a:solidFill>
                  <a:srgbClr val="FFFFFF"/>
                </a:solidFill>
                <a:latin typeface="ArialMT"/>
              </a:rPr>
              <a:t>Phd</a:t>
            </a: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 Computer Science Sapienza University of Rome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Frank Silvio Marzano, Prof. Electrical Engineering Sapienza University of Rome 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Fabio Galasso, Prof. Computer Science Sapienza University of Rome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Francesco Messina, Leonardo </a:t>
            </a:r>
          </a:p>
          <a:p>
            <a:pPr marL="285750" indent="-285750">
              <a:spcBef>
                <a:spcPct val="0"/>
              </a:spcBef>
              <a:buClrTx/>
            </a:pPr>
            <a:r>
              <a:rPr lang="en-GB" altLang="en-US" sz="1600" dirty="0" err="1">
                <a:solidFill>
                  <a:srgbClr val="FFFFFF"/>
                </a:solidFill>
                <a:latin typeface="ArialMT"/>
              </a:rPr>
              <a:t>Saverio</a:t>
            </a:r>
            <a:r>
              <a:rPr lang="en-GB" altLang="en-US" sz="1600" dirty="0">
                <a:solidFill>
                  <a:srgbClr val="FFFFFF"/>
                </a:solidFill>
                <a:latin typeface="ArialMT"/>
              </a:rPr>
              <a:t> Di Fabio, CETEMPS L’Aquila University  </a:t>
            </a:r>
            <a:endParaRPr lang="en-GB" alt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piè di pagina 5">
            <a:extLst>
              <a:ext uri="{FF2B5EF4-FFF2-40B4-BE49-F238E27FC236}">
                <a16:creationId xmlns:a16="http://schemas.microsoft.com/office/drawing/2014/main" id="{BF13455B-19DD-415C-80AE-D22DFA7E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1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1507" name="Segnaposto numero diapositiva 6">
            <a:extLst>
              <a:ext uri="{FF2B5EF4-FFF2-40B4-BE49-F238E27FC236}">
                <a16:creationId xmlns:a16="http://schemas.microsoft.com/office/drawing/2014/main" id="{AEC32E78-5EA2-454B-8385-3868F9E9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255A179-809E-49EA-8543-68761E437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85750"/>
            <a:ext cx="8461375" cy="509588"/>
          </a:xfrm>
        </p:spPr>
        <p:txBody>
          <a:bodyPr/>
          <a:lstStyle/>
          <a:p>
            <a:pPr eaLnBrk="1" hangingPunct="1"/>
            <a:r>
              <a:rPr lang="en-US" altLang="en-US" sz="3200"/>
              <a:t>STS-UNet3D: A COMBINED TOPOLOGY</a:t>
            </a:r>
          </a:p>
        </p:txBody>
      </p:sp>
      <p:sp>
        <p:nvSpPr>
          <p:cNvPr id="21509" name="Rectangle 8">
            <a:extLst>
              <a:ext uri="{FF2B5EF4-FFF2-40B4-BE49-F238E27FC236}">
                <a16:creationId xmlns:a16="http://schemas.microsoft.com/office/drawing/2014/main" id="{65861DD0-C117-4DBD-A500-DE7B2A27A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1510" name="Immagine 4">
            <a:extLst>
              <a:ext uri="{FF2B5EF4-FFF2-40B4-BE49-F238E27FC236}">
                <a16:creationId xmlns:a16="http://schemas.microsoft.com/office/drawing/2014/main" id="{08E411AF-0723-458F-AAA3-D3DA54E8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135063"/>
            <a:ext cx="37941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ECFC5D7F-114A-4471-B9FB-80706A088150}"/>
              </a:ext>
            </a:extLst>
          </p:cNvPr>
          <p:cNvSpPr/>
          <p:nvPr/>
        </p:nvSpPr>
        <p:spPr bwMode="auto">
          <a:xfrm>
            <a:off x="606425" y="1322388"/>
            <a:ext cx="1804988" cy="1281112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8F3B232-C008-4D95-B1A2-E691C70DFEA5}"/>
              </a:ext>
            </a:extLst>
          </p:cNvPr>
          <p:cNvSpPr/>
          <p:nvPr/>
        </p:nvSpPr>
        <p:spPr bwMode="auto">
          <a:xfrm>
            <a:off x="539750" y="2973388"/>
            <a:ext cx="1804988" cy="1281112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84F901C-8608-4922-98BB-123E08984AFC}"/>
              </a:ext>
            </a:extLst>
          </p:cNvPr>
          <p:cNvSpPr/>
          <p:nvPr/>
        </p:nvSpPr>
        <p:spPr bwMode="auto">
          <a:xfrm>
            <a:off x="3429000" y="4441825"/>
            <a:ext cx="1804988" cy="1074738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1227A9D3-CC10-426E-A2C6-19B96DDE074A}"/>
              </a:ext>
            </a:extLst>
          </p:cNvPr>
          <p:cNvSpPr/>
          <p:nvPr/>
        </p:nvSpPr>
        <p:spPr bwMode="auto">
          <a:xfrm>
            <a:off x="6642100" y="2973388"/>
            <a:ext cx="1804988" cy="1281112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4A04736-CD8E-46DC-8C44-CA0FB22FD49F}"/>
              </a:ext>
            </a:extLst>
          </p:cNvPr>
          <p:cNvSpPr/>
          <p:nvPr/>
        </p:nvSpPr>
        <p:spPr bwMode="auto">
          <a:xfrm>
            <a:off x="6653213" y="1309688"/>
            <a:ext cx="1804987" cy="1281112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DA522B-031D-4BD9-9EA4-08C0FCC2BA08}"/>
              </a:ext>
            </a:extLst>
          </p:cNvPr>
          <p:cNvSpPr txBox="1"/>
          <p:nvPr/>
        </p:nvSpPr>
        <p:spPr>
          <a:xfrm>
            <a:off x="798513" y="1738313"/>
            <a:ext cx="138271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100" dirty="0">
                <a:latin typeface="+mn-lt"/>
              </a:rPr>
              <a:t>1. DOWN BLOCK </a:t>
            </a:r>
            <a:endParaRPr lang="en-GB" sz="1100" dirty="0">
              <a:latin typeface="+mn-lt"/>
            </a:endParaRPr>
          </a:p>
        </p:txBody>
      </p:sp>
      <p:sp>
        <p:nvSpPr>
          <p:cNvPr id="21517" name="CasellaDiTesto 13">
            <a:extLst>
              <a:ext uri="{FF2B5EF4-FFF2-40B4-BE49-F238E27FC236}">
                <a16:creationId xmlns:a16="http://schemas.microsoft.com/office/drawing/2014/main" id="{5D7D75C4-9D7E-43CA-BFE5-B8415AC8D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3436938"/>
            <a:ext cx="13843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2. STS-GCN  </a:t>
            </a:r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21518" name="CasellaDiTesto 14">
            <a:extLst>
              <a:ext uri="{FF2B5EF4-FFF2-40B4-BE49-F238E27FC236}">
                <a16:creationId xmlns:a16="http://schemas.microsoft.com/office/drawing/2014/main" id="{A99C4C39-803A-4FE9-8D9F-27BDAA6D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764088"/>
            <a:ext cx="1598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3. CONCATENATION</a:t>
            </a:r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21519" name="CasellaDiTesto 15">
            <a:extLst>
              <a:ext uri="{FF2B5EF4-FFF2-40B4-BE49-F238E27FC236}">
                <a16:creationId xmlns:a16="http://schemas.microsoft.com/office/drawing/2014/main" id="{1268CC71-281A-4FE7-B5FA-219064CA8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3482975"/>
            <a:ext cx="13827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4. UP BLOCK </a:t>
            </a:r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21520" name="CasellaDiTesto 16">
            <a:extLst>
              <a:ext uri="{FF2B5EF4-FFF2-40B4-BE49-F238E27FC236}">
                <a16:creationId xmlns:a16="http://schemas.microsoft.com/office/drawing/2014/main" id="{AB19934F-88BF-4464-8166-C66680A79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175" y="1636713"/>
            <a:ext cx="13827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5. FINAL CONVOLUTION</a:t>
            </a:r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9BAD682-FDF3-4A04-B04C-C14ED347B6BF}"/>
              </a:ext>
            </a:extLst>
          </p:cNvPr>
          <p:cNvSpPr txBox="1"/>
          <p:nvPr/>
        </p:nvSpPr>
        <p:spPr>
          <a:xfrm>
            <a:off x="-63500" y="5716588"/>
            <a:ext cx="79883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5.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Özgün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Çiçek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et al. 3D U-Net: Learning Dense Volumetric Segmentation from Sparse Annotation. 2016.</a:t>
            </a:r>
          </a:p>
          <a:p>
            <a:pPr>
              <a:defRPr/>
            </a:pPr>
            <a:r>
              <a:rPr lang="en-GB" altLang="en-US" sz="1000" i="1" dirty="0">
                <a:solidFill>
                  <a:srgbClr val="000000"/>
                </a:solidFill>
                <a:latin typeface="+mn-lt"/>
              </a:rPr>
              <a:t>3. 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Theodoros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Sofianos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et al. “Space-Time-Separable Graph Convolutional Network for Pose Forecasting”</a:t>
            </a:r>
            <a:r>
              <a:rPr lang="en-GB" altLang="en-US" sz="1000" i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GB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522" name="Segnaposto numero diapositiva 5">
            <a:extLst>
              <a:ext uri="{FF2B5EF4-FFF2-40B4-BE49-F238E27FC236}">
                <a16:creationId xmlns:a16="http://schemas.microsoft.com/office/drawing/2014/main" id="{E922E79B-60D3-4DB5-968D-A610C4C62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E08F217-B6DD-4528-ADB6-A25D000505EF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piè di pagina 5">
            <a:extLst>
              <a:ext uri="{FF2B5EF4-FFF2-40B4-BE49-F238E27FC236}">
                <a16:creationId xmlns:a16="http://schemas.microsoft.com/office/drawing/2014/main" id="{A82E0C5C-5514-44DD-85BF-6E52DF81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0735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3555" name="Segnaposto numero diapositiva 6">
            <a:extLst>
              <a:ext uri="{FF2B5EF4-FFF2-40B4-BE49-F238E27FC236}">
                <a16:creationId xmlns:a16="http://schemas.microsoft.com/office/drawing/2014/main" id="{51BC04ED-27E3-4440-83AC-3848359A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929A4733-5791-4B49-93B8-71D2B3CB28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388938"/>
            <a:ext cx="81280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RESULTS INTERCOMPARISON (1/3)</a:t>
            </a:r>
          </a:p>
        </p:txBody>
      </p:sp>
      <p:sp>
        <p:nvSpPr>
          <p:cNvPr id="23557" name="Rectangle 8">
            <a:extLst>
              <a:ext uri="{FF2B5EF4-FFF2-40B4-BE49-F238E27FC236}">
                <a16:creationId xmlns:a16="http://schemas.microsoft.com/office/drawing/2014/main" id="{AF2389CB-7CAD-4A3A-9B9F-E20E1A38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3558" name="Immagine 3">
            <a:extLst>
              <a:ext uri="{FF2B5EF4-FFF2-40B4-BE49-F238E27FC236}">
                <a16:creationId xmlns:a16="http://schemas.microsoft.com/office/drawing/2014/main" id="{F21F4A8E-5B47-404C-A457-7B75A8E0F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179513"/>
            <a:ext cx="38496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D202FB4-7E5D-4FC6-B449-8A050EA70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179513"/>
            <a:ext cx="332105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954818D-2F01-40F6-B584-7EF0C0A23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206875"/>
            <a:ext cx="2787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311F9A-3FCD-4EF3-B13D-04C8F905B20D}"/>
              </a:ext>
            </a:extLst>
          </p:cNvPr>
          <p:cNvSpPr txBox="1"/>
          <p:nvPr/>
        </p:nvSpPr>
        <p:spPr>
          <a:xfrm>
            <a:off x="588963" y="4333875"/>
            <a:ext cx="3024187" cy="127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it-IT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HITS: 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truth = 1 and prediction = 1</a:t>
            </a:r>
            <a:endParaRPr lang="it-IT" sz="1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it-IT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MISSES: 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truth = 1 and prediction = 0</a:t>
            </a:r>
            <a:endParaRPr lang="it-IT" sz="11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r>
              <a:rPr lang="it-IT" sz="1100" dirty="0">
                <a:solidFill>
                  <a:srgbClr val="000000"/>
                </a:solidFill>
              </a:rPr>
              <a:t>FALSE ALARMS:  </a:t>
            </a:r>
            <a:r>
              <a:rPr lang="en-GB" sz="1100" dirty="0">
                <a:solidFill>
                  <a:srgbClr val="000000"/>
                </a:solidFill>
                <a:latin typeface="+mn-lt"/>
              </a:rPr>
              <a:t>truth = 0 and prediction = 1</a:t>
            </a:r>
            <a:endParaRPr lang="it-IT" sz="1100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en-GB" sz="1100" dirty="0">
              <a:solidFill>
                <a:srgbClr val="822433"/>
              </a:solidFill>
            </a:endParaRP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CD2362F0-8DB8-41AF-A2BC-87D16A8BACD2}"/>
              </a:ext>
            </a:extLst>
          </p:cNvPr>
          <p:cNvSpPr/>
          <p:nvPr/>
        </p:nvSpPr>
        <p:spPr bwMode="auto">
          <a:xfrm>
            <a:off x="3843338" y="4864100"/>
            <a:ext cx="936625" cy="21590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Doppia parentesi graffa 5">
            <a:extLst>
              <a:ext uri="{FF2B5EF4-FFF2-40B4-BE49-F238E27FC236}">
                <a16:creationId xmlns:a16="http://schemas.microsoft.com/office/drawing/2014/main" id="{504EEB63-2F4B-43D3-8311-1F7A6069665D}"/>
              </a:ext>
            </a:extLst>
          </p:cNvPr>
          <p:cNvSpPr/>
          <p:nvPr/>
        </p:nvSpPr>
        <p:spPr bwMode="auto">
          <a:xfrm>
            <a:off x="4968875" y="4333875"/>
            <a:ext cx="3168650" cy="1276350"/>
          </a:xfrm>
          <a:prstGeom prst="bracePair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Doppia parentesi graffa 15">
            <a:extLst>
              <a:ext uri="{FF2B5EF4-FFF2-40B4-BE49-F238E27FC236}">
                <a16:creationId xmlns:a16="http://schemas.microsoft.com/office/drawing/2014/main" id="{ED873BB2-A789-4A48-9A5E-00B7A02CF86E}"/>
              </a:ext>
            </a:extLst>
          </p:cNvPr>
          <p:cNvSpPr/>
          <p:nvPr/>
        </p:nvSpPr>
        <p:spPr bwMode="auto">
          <a:xfrm>
            <a:off x="425450" y="4373563"/>
            <a:ext cx="3282950" cy="1276350"/>
          </a:xfrm>
          <a:prstGeom prst="bracePair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A7ED03D-A3F3-4574-B008-75BA27A927F2}"/>
              </a:ext>
            </a:extLst>
          </p:cNvPr>
          <p:cNvSpPr txBox="1"/>
          <p:nvPr/>
        </p:nvSpPr>
        <p:spPr>
          <a:xfrm>
            <a:off x="119063" y="5757863"/>
            <a:ext cx="890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4. Gabriele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Franch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et al. “Precipitation Nowcasting with Orographic Enhanced Stacked Generalization: Improving Deep Learning Predictions on Extreme Events”.</a:t>
            </a:r>
          </a:p>
        </p:txBody>
      </p:sp>
      <p:sp>
        <p:nvSpPr>
          <p:cNvPr id="23566" name="Segnaposto numero diapositiva 5">
            <a:extLst>
              <a:ext uri="{FF2B5EF4-FFF2-40B4-BE49-F238E27FC236}">
                <a16:creationId xmlns:a16="http://schemas.microsoft.com/office/drawing/2014/main" id="{840CF56B-95F5-422F-B79D-4237446B8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E0FCE68-C0FE-4B25-9255-6D59D52C5271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piè di pagina 5">
            <a:extLst>
              <a:ext uri="{FF2B5EF4-FFF2-40B4-BE49-F238E27FC236}">
                <a16:creationId xmlns:a16="http://schemas.microsoft.com/office/drawing/2014/main" id="{913A0EBF-055F-425A-8ED3-77A144B22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0735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5603" name="Segnaposto numero diapositiva 6">
            <a:extLst>
              <a:ext uri="{FF2B5EF4-FFF2-40B4-BE49-F238E27FC236}">
                <a16:creationId xmlns:a16="http://schemas.microsoft.com/office/drawing/2014/main" id="{D4DF401F-DF80-49CF-A974-598EE880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25604" name="Rectangle 8">
            <a:extLst>
              <a:ext uri="{FF2B5EF4-FFF2-40B4-BE49-F238E27FC236}">
                <a16:creationId xmlns:a16="http://schemas.microsoft.com/office/drawing/2014/main" id="{B2EFB4EC-0472-4F9F-A0C3-7E080AED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5605" name="Immagine 2">
            <a:extLst>
              <a:ext uri="{FF2B5EF4-FFF2-40B4-BE49-F238E27FC236}">
                <a16:creationId xmlns:a16="http://schemas.microsoft.com/office/drawing/2014/main" id="{BF049A30-860C-4AB3-AE8B-A8A921459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084263"/>
            <a:ext cx="5724525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CasellaDiTesto 1">
            <a:extLst>
              <a:ext uri="{FF2B5EF4-FFF2-40B4-BE49-F238E27FC236}">
                <a16:creationId xmlns:a16="http://schemas.microsoft.com/office/drawing/2014/main" id="{11933C2E-AF88-4DED-8234-4227DEE42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1778000"/>
            <a:ext cx="2447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/>
              <a:t>Franch et al. Results (CSI)</a:t>
            </a:r>
            <a:endParaRPr lang="en-GB" altLang="en-US" b="1"/>
          </a:p>
        </p:txBody>
      </p:sp>
      <p:sp>
        <p:nvSpPr>
          <p:cNvPr id="25607" name="CasellaDiTesto 8">
            <a:extLst>
              <a:ext uri="{FF2B5EF4-FFF2-40B4-BE49-F238E27FC236}">
                <a16:creationId xmlns:a16="http://schemas.microsoft.com/office/drawing/2014/main" id="{0DB10359-7135-4509-963F-07F0D0C3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975" y="4124325"/>
            <a:ext cx="2771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/>
              <a:t>STS-3DUNet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/>
              <a:t>Results (CSI)</a:t>
            </a:r>
            <a:endParaRPr lang="en-GB" altLang="en-US" b="1"/>
          </a:p>
        </p:txBody>
      </p:sp>
      <p:pic>
        <p:nvPicPr>
          <p:cNvPr id="25608" name="Immagine 3">
            <a:extLst>
              <a:ext uri="{FF2B5EF4-FFF2-40B4-BE49-F238E27FC236}">
                <a16:creationId xmlns:a16="http://schemas.microsoft.com/office/drawing/2014/main" id="{CF25EB77-CA5A-42E1-A31F-7722ED409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863975"/>
            <a:ext cx="64484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EE8705D-2723-4B1D-9DA1-74936B6EC29B}"/>
              </a:ext>
            </a:extLst>
          </p:cNvPr>
          <p:cNvSpPr txBox="1"/>
          <p:nvPr/>
        </p:nvSpPr>
        <p:spPr>
          <a:xfrm>
            <a:off x="1588" y="5746750"/>
            <a:ext cx="890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4. Gabriele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Franch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et al. “Precipitation Nowcasting with Orographic Enhanced Stacked Generalization: Improving Deep Learning Predictions on Extreme Events”.</a:t>
            </a:r>
          </a:p>
        </p:txBody>
      </p:sp>
      <p:sp>
        <p:nvSpPr>
          <p:cNvPr id="25610" name="Rectangle 2">
            <a:extLst>
              <a:ext uri="{FF2B5EF4-FFF2-40B4-BE49-F238E27FC236}">
                <a16:creationId xmlns:a16="http://schemas.microsoft.com/office/drawing/2014/main" id="{213FBCDE-1FAB-437D-B5FC-4C6D78DE3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388938"/>
            <a:ext cx="81280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RESULTS INTERCOMPARISON (2/3)</a:t>
            </a:r>
          </a:p>
        </p:txBody>
      </p:sp>
      <p:sp>
        <p:nvSpPr>
          <p:cNvPr id="25611" name="Segnaposto numero diapositiva 5">
            <a:extLst>
              <a:ext uri="{FF2B5EF4-FFF2-40B4-BE49-F238E27FC236}">
                <a16:creationId xmlns:a16="http://schemas.microsoft.com/office/drawing/2014/main" id="{6362FB38-5D28-4B60-B844-3E28D6BF9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3222962-8B18-4245-B748-3B3A3959818C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piè di pagina 5">
            <a:extLst>
              <a:ext uri="{FF2B5EF4-FFF2-40B4-BE49-F238E27FC236}">
                <a16:creationId xmlns:a16="http://schemas.microsoft.com/office/drawing/2014/main" id="{3DEB3D79-9CAF-4119-92BB-F764666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1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7651" name="Segnaposto numero diapositiva 6">
            <a:extLst>
              <a:ext uri="{FF2B5EF4-FFF2-40B4-BE49-F238E27FC236}">
                <a16:creationId xmlns:a16="http://schemas.microsoft.com/office/drawing/2014/main" id="{5A5F2121-66AE-4C63-84B4-A1C03D56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en-US" sz="1100">
              <a:solidFill>
                <a:schemeClr val="bg1"/>
              </a:solidFill>
            </a:endParaRPr>
          </a:p>
        </p:txBody>
      </p:sp>
      <p:sp>
        <p:nvSpPr>
          <p:cNvPr id="27652" name="Rectangle 8">
            <a:extLst>
              <a:ext uri="{FF2B5EF4-FFF2-40B4-BE49-F238E27FC236}">
                <a16:creationId xmlns:a16="http://schemas.microsoft.com/office/drawing/2014/main" id="{6187BC6C-1515-4185-BBD8-F4F73CE29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7653" name="Immagine 2">
            <a:extLst>
              <a:ext uri="{FF2B5EF4-FFF2-40B4-BE49-F238E27FC236}">
                <a16:creationId xmlns:a16="http://schemas.microsoft.com/office/drawing/2014/main" id="{334C6318-3441-42F2-B458-1A28611B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125538"/>
            <a:ext cx="53705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magine 6">
            <a:extLst>
              <a:ext uri="{FF2B5EF4-FFF2-40B4-BE49-F238E27FC236}">
                <a16:creationId xmlns:a16="http://schemas.microsoft.com/office/drawing/2014/main" id="{4D8DB3DB-F23A-4105-A3BA-7A892DB8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3860800"/>
            <a:ext cx="5473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CasellaDiTesto 11">
            <a:extLst>
              <a:ext uri="{FF2B5EF4-FFF2-40B4-BE49-F238E27FC236}">
                <a16:creationId xmlns:a16="http://schemas.microsoft.com/office/drawing/2014/main" id="{24904B20-B80D-445D-ACE3-8BC3C1C4B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806575"/>
            <a:ext cx="2881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/>
              <a:t>Franch et al. Results (FAR)</a:t>
            </a:r>
            <a:endParaRPr lang="en-GB" altLang="en-US" sz="900" b="1"/>
          </a:p>
        </p:txBody>
      </p:sp>
      <p:sp>
        <p:nvSpPr>
          <p:cNvPr id="27656" name="CasellaDiTesto 12">
            <a:extLst>
              <a:ext uri="{FF2B5EF4-FFF2-40B4-BE49-F238E27FC236}">
                <a16:creationId xmlns:a16="http://schemas.microsoft.com/office/drawing/2014/main" id="{73F39116-2DF2-4745-B60C-6D0D725A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221163"/>
            <a:ext cx="2449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/>
              <a:t>STS-UNet3D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/>
              <a:t>Results (FAR)</a:t>
            </a:r>
            <a:endParaRPr lang="en-GB" altLang="en-US" b="1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B26E2D-93F4-43C8-85E0-7E1EC9013B6D}"/>
              </a:ext>
            </a:extLst>
          </p:cNvPr>
          <p:cNvSpPr txBox="1"/>
          <p:nvPr/>
        </p:nvSpPr>
        <p:spPr>
          <a:xfrm>
            <a:off x="119063" y="5716588"/>
            <a:ext cx="83391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4. Gabriele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Franch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et al. “Precipitation Nowcasting with Orographic Enhanced Stacked Generalization: Improving Deep Learning Predictions on Extreme Events”.</a:t>
            </a:r>
          </a:p>
        </p:txBody>
      </p:sp>
      <p:sp>
        <p:nvSpPr>
          <p:cNvPr id="27658" name="Rectangle 2">
            <a:extLst>
              <a:ext uri="{FF2B5EF4-FFF2-40B4-BE49-F238E27FC236}">
                <a16:creationId xmlns:a16="http://schemas.microsoft.com/office/drawing/2014/main" id="{AFA50971-5D3F-4275-94D5-0E2C08B9F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388938"/>
            <a:ext cx="81280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RESULTS INTERCOMPARISON (3/3)</a:t>
            </a:r>
          </a:p>
        </p:txBody>
      </p:sp>
      <p:sp>
        <p:nvSpPr>
          <p:cNvPr id="27659" name="Segnaposto numero diapositiva 5">
            <a:extLst>
              <a:ext uri="{FF2B5EF4-FFF2-40B4-BE49-F238E27FC236}">
                <a16:creationId xmlns:a16="http://schemas.microsoft.com/office/drawing/2014/main" id="{E9A7A5F1-A75B-4538-B751-B85BF0930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D1700DE-DC78-43D8-98A3-8C4DBD6745BE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piè di pagina 5">
            <a:extLst>
              <a:ext uri="{FF2B5EF4-FFF2-40B4-BE49-F238E27FC236}">
                <a16:creationId xmlns:a16="http://schemas.microsoft.com/office/drawing/2014/main" id="{FBF4EB1D-1537-4A5E-AE03-E64850696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436086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9699" name="Segnaposto numero diapositiva 6">
            <a:extLst>
              <a:ext uri="{FF2B5EF4-FFF2-40B4-BE49-F238E27FC236}">
                <a16:creationId xmlns:a16="http://schemas.microsoft.com/office/drawing/2014/main" id="{A34D633F-95FD-4B06-906F-B4347E95B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en-US" sz="1100">
              <a:solidFill>
                <a:schemeClr val="bg1"/>
              </a:solidFill>
            </a:endParaRPr>
          </a:p>
        </p:txBody>
      </p:sp>
      <p:sp>
        <p:nvSpPr>
          <p:cNvPr id="29700" name="Rectangle 8">
            <a:extLst>
              <a:ext uri="{FF2B5EF4-FFF2-40B4-BE49-F238E27FC236}">
                <a16:creationId xmlns:a16="http://schemas.microsoft.com/office/drawing/2014/main" id="{AACD603E-01E2-4E85-A065-41147C2B7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29701" name="Immagine 2">
            <a:extLst>
              <a:ext uri="{FF2B5EF4-FFF2-40B4-BE49-F238E27FC236}">
                <a16:creationId xmlns:a16="http://schemas.microsoft.com/office/drawing/2014/main" id="{0B7DB9AB-E7DA-41CC-83ED-DF0F98AC0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1084263"/>
            <a:ext cx="53990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42BD0C2-5ECE-43F7-8646-AD574C9F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924175"/>
            <a:ext cx="40862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2">
            <a:extLst>
              <a:ext uri="{FF2B5EF4-FFF2-40B4-BE49-F238E27FC236}">
                <a16:creationId xmlns:a16="http://schemas.microsoft.com/office/drawing/2014/main" id="{8D973ABA-E606-46F7-A054-D574010A7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388938"/>
            <a:ext cx="81280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QUANTITATIVE ERROR RESULTS</a:t>
            </a:r>
          </a:p>
        </p:txBody>
      </p:sp>
      <p:sp>
        <p:nvSpPr>
          <p:cNvPr id="29704" name="Segnaposto numero diapositiva 5">
            <a:extLst>
              <a:ext uri="{FF2B5EF4-FFF2-40B4-BE49-F238E27FC236}">
                <a16:creationId xmlns:a16="http://schemas.microsoft.com/office/drawing/2014/main" id="{0DEFBCB9-9496-4B20-A2FE-6A9BED34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00C2AA03-8D68-4EBA-8DF6-E54B6D0B8880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piè di pagina 5">
            <a:extLst>
              <a:ext uri="{FF2B5EF4-FFF2-40B4-BE49-F238E27FC236}">
                <a16:creationId xmlns:a16="http://schemas.microsoft.com/office/drawing/2014/main" id="{70C53D09-A332-4027-A973-A0DBE83C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8888" y="6146800"/>
            <a:ext cx="4033837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1747" name="Segnaposto numero diapositiva 6">
            <a:extLst>
              <a:ext uri="{FF2B5EF4-FFF2-40B4-BE49-F238E27FC236}">
                <a16:creationId xmlns:a16="http://schemas.microsoft.com/office/drawing/2014/main" id="{19C37346-102E-43A0-84D3-5A65953D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9E04A3B-72A1-41AB-ADAB-4A5485508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50838"/>
            <a:ext cx="8459787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CASE STUDY: CENTRAL ITALY RADAR</a:t>
            </a:r>
          </a:p>
        </p:txBody>
      </p:sp>
      <p:sp>
        <p:nvSpPr>
          <p:cNvPr id="31749" name="Rectangle 8">
            <a:extLst>
              <a:ext uri="{FF2B5EF4-FFF2-40B4-BE49-F238E27FC236}">
                <a16:creationId xmlns:a16="http://schemas.microsoft.com/office/drawing/2014/main" id="{CB4FE546-21ED-4BC5-B62A-554C2550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31750" name="Immagine 2" descr="Immagine che contiene sport, fondale oceanico, cielo notturno&#10;&#10;Descrizione generata automaticamente">
            <a:extLst>
              <a:ext uri="{FF2B5EF4-FFF2-40B4-BE49-F238E27FC236}">
                <a16:creationId xmlns:a16="http://schemas.microsoft.com/office/drawing/2014/main" id="{68FD28A1-93F3-47D4-955D-7159F94BF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060700"/>
            <a:ext cx="308133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magine 4" descr="Immagine che contiene medusa, fondale oceanico, cielo notturno&#10;&#10;Descrizione generata automaticamente">
            <a:extLst>
              <a:ext uri="{FF2B5EF4-FFF2-40B4-BE49-F238E27FC236}">
                <a16:creationId xmlns:a16="http://schemas.microsoft.com/office/drawing/2014/main" id="{3A0C2581-33C2-4122-A597-A23984A6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60700"/>
            <a:ext cx="308133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C2AEB398-9180-4AC3-B794-6B31446E4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98538"/>
            <a:ext cx="53197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CasellaDiTesto 1">
            <a:extLst>
              <a:ext uri="{FF2B5EF4-FFF2-40B4-BE49-F238E27FC236}">
                <a16:creationId xmlns:a16="http://schemas.microsoft.com/office/drawing/2014/main" id="{B80A8BDE-2D3F-4742-8C2C-EE71BB25D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84475"/>
            <a:ext cx="230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>
                <a:solidFill>
                  <a:srgbClr val="830022"/>
                </a:solidFill>
              </a:rPr>
              <a:t>Cetemps GT (frame n. 6)</a:t>
            </a:r>
            <a:endParaRPr lang="en-GB" altLang="en-US" sz="1200">
              <a:solidFill>
                <a:srgbClr val="830022"/>
              </a:solidFill>
            </a:endParaRPr>
          </a:p>
        </p:txBody>
      </p:sp>
      <p:sp>
        <p:nvSpPr>
          <p:cNvPr id="31754" name="CasellaDiTesto 9">
            <a:extLst>
              <a:ext uri="{FF2B5EF4-FFF2-40B4-BE49-F238E27FC236}">
                <a16:creationId xmlns:a16="http://schemas.microsoft.com/office/drawing/2014/main" id="{6423AA09-85FD-4C01-A55D-A76D9D33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2797175"/>
            <a:ext cx="230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>
                <a:solidFill>
                  <a:srgbClr val="830022"/>
                </a:solidFill>
              </a:rPr>
              <a:t>Our Prediction (frame n. 6)</a:t>
            </a:r>
            <a:endParaRPr lang="en-GB" altLang="en-US" sz="1200">
              <a:solidFill>
                <a:srgbClr val="830022"/>
              </a:solidFill>
            </a:endParaRPr>
          </a:p>
        </p:txBody>
      </p:sp>
      <p:sp>
        <p:nvSpPr>
          <p:cNvPr id="31755" name="Segnaposto numero diapositiva 5">
            <a:extLst>
              <a:ext uri="{FF2B5EF4-FFF2-40B4-BE49-F238E27FC236}">
                <a16:creationId xmlns:a16="http://schemas.microsoft.com/office/drawing/2014/main" id="{76F2C465-B009-42F9-93E2-1ED2DE707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6AD3D40B-8613-4ADE-9C69-EB2F5B654B5E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piè di pagina 5">
            <a:extLst>
              <a:ext uri="{FF2B5EF4-FFF2-40B4-BE49-F238E27FC236}">
                <a16:creationId xmlns:a16="http://schemas.microsoft.com/office/drawing/2014/main" id="{2CADCCA4-8F3B-44F4-9F5B-10B01EBB3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1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3795" name="Segnaposto numero diapositiva 6">
            <a:extLst>
              <a:ext uri="{FF2B5EF4-FFF2-40B4-BE49-F238E27FC236}">
                <a16:creationId xmlns:a16="http://schemas.microsoft.com/office/drawing/2014/main" id="{DD24F79D-2017-4204-B992-0CCB0E94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8DB3FEA-FBE5-4AB8-AA84-372BAF81E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74168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CASE STUDY STSUnet3D BEHAVIOR  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33797" name="Rectangle 8">
            <a:extLst>
              <a:ext uri="{FF2B5EF4-FFF2-40B4-BE49-F238E27FC236}">
                <a16:creationId xmlns:a16="http://schemas.microsoft.com/office/drawing/2014/main" id="{699A8D33-BA25-40A1-9676-6E0F1F78C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33798" name="Immagine 2">
            <a:extLst>
              <a:ext uri="{FF2B5EF4-FFF2-40B4-BE49-F238E27FC236}">
                <a16:creationId xmlns:a16="http://schemas.microsoft.com/office/drawing/2014/main" id="{2D0B92BC-A3A8-4DD2-A3D1-7FE38445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42988"/>
            <a:ext cx="6015037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magine 4">
            <a:extLst>
              <a:ext uri="{FF2B5EF4-FFF2-40B4-BE49-F238E27FC236}">
                <a16:creationId xmlns:a16="http://schemas.microsoft.com/office/drawing/2014/main" id="{452AE919-4D5C-45A3-9C06-840F5E64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351338"/>
            <a:ext cx="8893175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309092C1-7E04-4FB1-A1EC-E67C5B82F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r="2119" b="11327"/>
          <a:stretch>
            <a:fillRect/>
          </a:stretch>
        </p:blipFill>
        <p:spPr bwMode="auto">
          <a:xfrm>
            <a:off x="7451725" y="2584450"/>
            <a:ext cx="150971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2482767A-6E0C-4070-AD04-199C6C52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-4877" b="10146"/>
          <a:stretch>
            <a:fillRect/>
          </a:stretch>
        </p:blipFill>
        <p:spPr bwMode="auto">
          <a:xfrm>
            <a:off x="7451725" y="942975"/>
            <a:ext cx="15319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CasellaDiTesto 6">
            <a:extLst>
              <a:ext uri="{FF2B5EF4-FFF2-40B4-BE49-F238E27FC236}">
                <a16:creationId xmlns:a16="http://schemas.microsoft.com/office/drawing/2014/main" id="{4B44CB09-BD0C-4F46-8F77-25691657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0613" y="1492250"/>
            <a:ext cx="1296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>
                <a:solidFill>
                  <a:srgbClr val="830022"/>
                </a:solidFill>
              </a:rPr>
              <a:t>GT FRAME 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830022"/>
              </a:solidFill>
            </a:endParaRPr>
          </a:p>
        </p:txBody>
      </p:sp>
      <p:sp>
        <p:nvSpPr>
          <p:cNvPr id="33803" name="CasellaDiTesto 13">
            <a:extLst>
              <a:ext uri="{FF2B5EF4-FFF2-40B4-BE49-F238E27FC236}">
                <a16:creationId xmlns:a16="http://schemas.microsoft.com/office/drawing/2014/main" id="{0C723650-8C68-4032-82F8-330A9545E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2776538"/>
            <a:ext cx="129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>
                <a:solidFill>
                  <a:srgbClr val="830022"/>
                </a:solidFill>
              </a:rPr>
              <a:t>OUR PREDICTION FRAME 11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200">
              <a:solidFill>
                <a:srgbClr val="830022"/>
              </a:solidFill>
            </a:endParaRPr>
          </a:p>
        </p:txBody>
      </p:sp>
      <p:sp>
        <p:nvSpPr>
          <p:cNvPr id="33804" name="Segnaposto numero diapositiva 5">
            <a:extLst>
              <a:ext uri="{FF2B5EF4-FFF2-40B4-BE49-F238E27FC236}">
                <a16:creationId xmlns:a16="http://schemas.microsoft.com/office/drawing/2014/main" id="{81A10391-23CD-4262-8EDB-362F3D24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BB0981DF-4915-454C-BD80-2F133A8B5BC8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piè di pagina 5">
            <a:extLst>
              <a:ext uri="{FF2B5EF4-FFF2-40B4-BE49-F238E27FC236}">
                <a16:creationId xmlns:a16="http://schemas.microsoft.com/office/drawing/2014/main" id="{5B7D0798-E679-41CA-ADFE-B668F899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71316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5843" name="Segnaposto numero diapositiva 6">
            <a:extLst>
              <a:ext uri="{FF2B5EF4-FFF2-40B4-BE49-F238E27FC236}">
                <a16:creationId xmlns:a16="http://schemas.microsoft.com/office/drawing/2014/main" id="{9BA0A4DA-E54C-4C50-B007-ED4A6D64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E150B462-7BC6-4FFB-8E83-EC9B200F2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49250"/>
            <a:ext cx="8383587" cy="50958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>
                <a:latin typeface="+mn-lt"/>
              </a:rPr>
              <a:t>CONCLUSION AND FUTURE DEVELOPMENTS</a:t>
            </a:r>
            <a:endParaRPr lang="en-US" altLang="en-US" sz="3600" dirty="0">
              <a:latin typeface="+mn-lt"/>
            </a:endParaRPr>
          </a:p>
        </p:txBody>
      </p:sp>
      <p:sp>
        <p:nvSpPr>
          <p:cNvPr id="35845" name="Rectangle 8">
            <a:extLst>
              <a:ext uri="{FF2B5EF4-FFF2-40B4-BE49-F238E27FC236}">
                <a16:creationId xmlns:a16="http://schemas.microsoft.com/office/drawing/2014/main" id="{8AECC2B4-3DCD-483B-807B-2CA197D1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35846" name="CasellaDiTesto 1">
            <a:extLst>
              <a:ext uri="{FF2B5EF4-FFF2-40B4-BE49-F238E27FC236}">
                <a16:creationId xmlns:a16="http://schemas.microsoft.com/office/drawing/2014/main" id="{CE876953-BB0F-4823-8CC3-E274F950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163888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830022"/>
                </a:solidFill>
                <a:latin typeface="LMRoman12-Bold"/>
              </a:rPr>
              <a:t>STS-3DUNet improvement</a:t>
            </a:r>
            <a:endParaRPr lang="en-GB" altLang="en-US" sz="1800">
              <a:solidFill>
                <a:srgbClr val="830022"/>
              </a:solidFill>
            </a:endParaRPr>
          </a:p>
        </p:txBody>
      </p:sp>
      <p:sp>
        <p:nvSpPr>
          <p:cNvPr id="35847" name="CasellaDiTesto 7">
            <a:extLst>
              <a:ext uri="{FF2B5EF4-FFF2-40B4-BE49-F238E27FC236}">
                <a16:creationId xmlns:a16="http://schemas.microsoft.com/office/drawing/2014/main" id="{1D3FE973-0DF4-4CE0-A01A-E1B380A3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3135313"/>
            <a:ext cx="4235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830022"/>
                </a:solidFill>
                <a:latin typeface="LMRoman12-Bold"/>
              </a:rPr>
              <a:t>A new architecture: SWIN TRANSFORMER </a:t>
            </a:r>
            <a:endParaRPr lang="en-GB" altLang="en-US" sz="1800">
              <a:solidFill>
                <a:srgbClr val="830022"/>
              </a:solidFill>
            </a:endParaRP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C87359D-0B04-49F4-8E02-251A149447CA}"/>
              </a:ext>
            </a:extLst>
          </p:cNvPr>
          <p:cNvCxnSpPr>
            <a:cxnSpLocks/>
          </p:cNvCxnSpPr>
          <p:nvPr/>
        </p:nvCxnSpPr>
        <p:spPr bwMode="auto">
          <a:xfrm flipH="1">
            <a:off x="4587875" y="2997200"/>
            <a:ext cx="11113" cy="248761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EEC2353-2BB9-4B89-A666-FB074FF40941}"/>
              </a:ext>
            </a:extLst>
          </p:cNvPr>
          <p:cNvCxnSpPr>
            <a:cxnSpLocks/>
          </p:cNvCxnSpPr>
          <p:nvPr/>
        </p:nvCxnSpPr>
        <p:spPr bwMode="auto">
          <a:xfrm flipH="1">
            <a:off x="0" y="5492750"/>
            <a:ext cx="914082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431C87E-1355-4C07-9CA5-69AE2D00E096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25" y="3694113"/>
            <a:ext cx="910907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0BB6F72-0115-42BA-B8E3-0D293B4A36FB}"/>
              </a:ext>
            </a:extLst>
          </p:cNvPr>
          <p:cNvCxnSpPr>
            <a:cxnSpLocks/>
          </p:cNvCxnSpPr>
          <p:nvPr/>
        </p:nvCxnSpPr>
        <p:spPr bwMode="auto">
          <a:xfrm flipH="1">
            <a:off x="34925" y="3716338"/>
            <a:ext cx="91059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06FDF7C4-25E6-4EAE-9846-8800D4F51E46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88" y="2995613"/>
            <a:ext cx="910431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53" name="CasellaDiTesto 16">
            <a:extLst>
              <a:ext uri="{FF2B5EF4-FFF2-40B4-BE49-F238E27FC236}">
                <a16:creationId xmlns:a16="http://schemas.microsoft.com/office/drawing/2014/main" id="{2DFE0B7B-6057-4C4F-B0E8-8F106FEE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60800"/>
            <a:ext cx="4248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it-IT" altLang="en-US" sz="1400" b="1"/>
              <a:t>Noise mask 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it-IT" altLang="en-US" sz="1400" b="1"/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it-IT" altLang="en-US" sz="1400" b="1"/>
              <a:t>Data augmentation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it-IT" altLang="en-US" sz="1400" b="1"/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it-IT" altLang="en-US" sz="1400" b="1"/>
              <a:t>Hyperparameters</a:t>
            </a:r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endParaRPr lang="it-IT" altLang="en-US" sz="1400" b="1"/>
          </a:p>
          <a:p>
            <a:pPr>
              <a:spcBef>
                <a:spcPct val="0"/>
              </a:spcBef>
              <a:buClrTx/>
              <a:buFontTx/>
              <a:buAutoNum type="arabicPeriod"/>
            </a:pPr>
            <a:r>
              <a:rPr lang="it-IT" altLang="en-US" sz="1400" b="1"/>
              <a:t>Exploit the whole Dataset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620235C-32D1-4906-A82D-1A731B5B0877}"/>
              </a:ext>
            </a:extLst>
          </p:cNvPr>
          <p:cNvSpPr txBox="1"/>
          <p:nvPr/>
        </p:nvSpPr>
        <p:spPr>
          <a:xfrm>
            <a:off x="4716463" y="3906838"/>
            <a:ext cx="424815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sz="1400" b="1" dirty="0">
                <a:solidFill>
                  <a:srgbClr val="000000"/>
                </a:solidFill>
                <a:latin typeface="+mn-lt"/>
              </a:rPr>
              <a:t>Adapt  </a:t>
            </a:r>
            <a:r>
              <a:rPr lang="en-GB" sz="1400" b="1" dirty="0" err="1">
                <a:solidFill>
                  <a:srgbClr val="000000"/>
                </a:solidFill>
                <a:latin typeface="+mn-lt"/>
              </a:rPr>
              <a:t>Swin-UNet</a:t>
            </a:r>
            <a:r>
              <a:rPr lang="en-GB" sz="1400" b="1" dirty="0">
                <a:solidFill>
                  <a:srgbClr val="000000"/>
                </a:solidFill>
                <a:latin typeface="+mn-lt"/>
              </a:rPr>
              <a:t>++ to a 3D structure and combine it with the STS-GCN in the bottleneck</a:t>
            </a:r>
            <a:r>
              <a:rPr lang="en-GB" sz="1800" dirty="0">
                <a:latin typeface="LMRoman10-Regular"/>
              </a:rPr>
              <a:t>+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1800" dirty="0">
              <a:solidFill>
                <a:srgbClr val="000000"/>
              </a:solidFill>
              <a:latin typeface="LMRoman10-Regular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400" b="1" dirty="0">
                <a:solidFill>
                  <a:srgbClr val="000000"/>
                </a:solidFill>
                <a:latin typeface="+mn-lt"/>
              </a:rPr>
              <a:t>Hierarchical shifted window applied in combination with STS-GCN</a:t>
            </a:r>
            <a:endParaRPr lang="it-IT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EC24E2C-2092-4B3B-8BCB-045A6984FC15}"/>
              </a:ext>
            </a:extLst>
          </p:cNvPr>
          <p:cNvSpPr txBox="1"/>
          <p:nvPr/>
        </p:nvSpPr>
        <p:spPr>
          <a:xfrm>
            <a:off x="-77788" y="5538788"/>
            <a:ext cx="9218613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sz="1000" i="1" dirty="0">
                <a:solidFill>
                  <a:srgbClr val="000000"/>
                </a:solidFill>
                <a:latin typeface="+mn-lt"/>
              </a:rPr>
              <a:t>6. Ze Liu et al. Video Swin Transformer. 2021.</a:t>
            </a:r>
          </a:p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7. Ze Liu et al. “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Swin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Transformer: Hierarchical Vision Transformer using Shifted Windows”</a:t>
            </a:r>
          </a:p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8. Pan Liu et al. “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Swin-UNet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++: A Nested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Swin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Transformer Architecture for Location Identification and Morphology Segmentation of Dimples on Fractured Surf.”</a:t>
            </a:r>
          </a:p>
        </p:txBody>
      </p:sp>
      <p:sp>
        <p:nvSpPr>
          <p:cNvPr id="35856" name="CasellaDiTesto 16">
            <a:extLst>
              <a:ext uri="{FF2B5EF4-FFF2-40B4-BE49-F238E27FC236}">
                <a16:creationId xmlns:a16="http://schemas.microsoft.com/office/drawing/2014/main" id="{2233A881-BC8E-4AFC-A744-28021101F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979488"/>
            <a:ext cx="7288212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it-IT" altLang="en-US" sz="1600" b="1"/>
              <a:t>Radar-based nowcasting of atmospheric precipitation</a:t>
            </a:r>
          </a:p>
          <a:p>
            <a:pPr>
              <a:spcBef>
                <a:spcPct val="0"/>
              </a:spcBef>
              <a:buClrTx/>
            </a:pPr>
            <a:r>
              <a:rPr lang="it-IT" altLang="en-US" sz="1600" b="1"/>
              <a:t>Analogy with next-frame video project </a:t>
            </a:r>
          </a:p>
          <a:p>
            <a:pPr>
              <a:spcBef>
                <a:spcPct val="0"/>
              </a:spcBef>
              <a:buClrTx/>
            </a:pPr>
            <a:r>
              <a:rPr lang="it-IT" altLang="en-US" sz="1600" b="1"/>
              <a:t>Proposed topology: combination of STS GCN with 3DUNet  </a:t>
            </a:r>
          </a:p>
          <a:p>
            <a:pPr>
              <a:spcBef>
                <a:spcPct val="0"/>
              </a:spcBef>
              <a:buClrTx/>
            </a:pPr>
            <a:r>
              <a:rPr lang="it-IT" altLang="en-US" sz="1600" b="1"/>
              <a:t>Intercomparison with literature results</a:t>
            </a:r>
          </a:p>
          <a:p>
            <a:pPr lvl="1">
              <a:spcBef>
                <a:spcPct val="0"/>
              </a:spcBef>
            </a:pPr>
            <a:r>
              <a:rPr lang="it-IT" altLang="en-US" sz="1200" b="1"/>
              <a:t>CSI improvement for medium-high rainrates</a:t>
            </a:r>
          </a:p>
          <a:p>
            <a:pPr lvl="1">
              <a:spcBef>
                <a:spcPct val="0"/>
              </a:spcBef>
            </a:pPr>
            <a:r>
              <a:rPr lang="it-IT" altLang="en-US" sz="1200" b="1"/>
              <a:t>CSI slight worse results for very low and very high rainrates</a:t>
            </a:r>
          </a:p>
          <a:p>
            <a:pPr>
              <a:spcBef>
                <a:spcPct val="0"/>
              </a:spcBef>
              <a:buClrTx/>
            </a:pPr>
            <a:r>
              <a:rPr lang="it-IT" altLang="en-US" sz="1600" b="1"/>
              <a:t>Application to case study over Central Italy Mt. Midia radar imagery</a:t>
            </a:r>
          </a:p>
        </p:txBody>
      </p:sp>
      <p:sp>
        <p:nvSpPr>
          <p:cNvPr id="35857" name="Segnaposto numero diapositiva 5">
            <a:extLst>
              <a:ext uri="{FF2B5EF4-FFF2-40B4-BE49-F238E27FC236}">
                <a16:creationId xmlns:a16="http://schemas.microsoft.com/office/drawing/2014/main" id="{6E7EAA36-6159-42B4-B866-085BA2543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1E81EE1A-B3F4-4620-933B-7B36E5BA6153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piè di pagina 5">
            <a:extLst>
              <a:ext uri="{FF2B5EF4-FFF2-40B4-BE49-F238E27FC236}">
                <a16:creationId xmlns:a16="http://schemas.microsoft.com/office/drawing/2014/main" id="{2DCBB9C7-F6F7-4A60-8154-2E90614E6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6146800"/>
            <a:ext cx="36401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37891" name="Segnaposto numero diapositiva 6">
            <a:extLst>
              <a:ext uri="{FF2B5EF4-FFF2-40B4-BE49-F238E27FC236}">
                <a16:creationId xmlns:a16="http://schemas.microsoft.com/office/drawing/2014/main" id="{2CE0EF3A-89A7-41D1-84EA-A6DCAA327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6D0BB8-6C33-4B35-B4E3-1CD2795ABAB7}"/>
              </a:ext>
            </a:extLst>
          </p:cNvPr>
          <p:cNvSpPr txBox="1"/>
          <p:nvPr/>
        </p:nvSpPr>
        <p:spPr>
          <a:xfrm>
            <a:off x="3347145" y="845765"/>
            <a:ext cx="59547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rgbClr val="000000"/>
                </a:solidFill>
                <a:latin typeface="+mn-lt"/>
              </a:rPr>
              <a:t>soon available on:  </a:t>
            </a:r>
            <a:r>
              <a:rPr lang="en-GB" sz="1600" b="1" dirty="0">
                <a:solidFill>
                  <a:srgbClr val="0C1C1D"/>
                </a:solidFill>
                <a:latin typeface="+mn-lt"/>
              </a:rPr>
              <a:t>GitHub</a:t>
            </a:r>
            <a:r>
              <a:rPr lang="en-GB" sz="1600" dirty="0">
                <a:solidFill>
                  <a:srgbClr val="0C1C1D"/>
                </a:solidFill>
                <a:latin typeface="+mn-lt"/>
              </a:rPr>
              <a:t>  </a:t>
            </a:r>
            <a:r>
              <a:rPr lang="en-GB" sz="1600" dirty="0">
                <a:solidFill>
                  <a:srgbClr val="0000FF"/>
                </a:solidFill>
                <a:latin typeface="+mn-lt"/>
              </a:rPr>
              <a:t>https://github.com/dantrappolini/Weather_Nowcasting</a:t>
            </a:r>
            <a:endParaRPr lang="en-GB" sz="1600" dirty="0">
              <a:latin typeface="+mn-lt"/>
            </a:endParaRPr>
          </a:p>
          <a:p>
            <a:pPr>
              <a:defRPr/>
            </a:pPr>
            <a:endParaRPr lang="en-GB" sz="16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7893" name="Immagine 5">
            <a:extLst>
              <a:ext uri="{FF2B5EF4-FFF2-40B4-BE49-F238E27FC236}">
                <a16:creationId xmlns:a16="http://schemas.microsoft.com/office/drawing/2014/main" id="{9E189D46-8059-4460-A2B1-6046D72D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0801"/>
            <a:ext cx="8397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CasellaDiTesto 9">
            <a:extLst>
              <a:ext uri="{FF2B5EF4-FFF2-40B4-BE49-F238E27FC236}">
                <a16:creationId xmlns:a16="http://schemas.microsoft.com/office/drawing/2014/main" id="{8DA4EBF4-722B-41A8-999C-17BC38B00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217488"/>
            <a:ext cx="6432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b="1" dirty="0">
                <a:solidFill>
                  <a:srgbClr val="822433"/>
                </a:solidFill>
              </a:rPr>
              <a:t>FOR KEEPING UP WITH OUR WORK </a:t>
            </a:r>
            <a:endParaRPr lang="en-GB" altLang="en-US" b="1" dirty="0">
              <a:solidFill>
                <a:srgbClr val="822433"/>
              </a:solidFill>
            </a:endParaRPr>
          </a:p>
        </p:txBody>
      </p:sp>
      <p:pic>
        <p:nvPicPr>
          <p:cNvPr id="37897" name="Immagine 11">
            <a:extLst>
              <a:ext uri="{FF2B5EF4-FFF2-40B4-BE49-F238E27FC236}">
                <a16:creationId xmlns:a16="http://schemas.microsoft.com/office/drawing/2014/main" id="{25D00E29-95DC-44C5-84EA-FB4F5910A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3352"/>
            <a:ext cx="3095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CasellaDiTesto 12">
            <a:extLst>
              <a:ext uri="{FF2B5EF4-FFF2-40B4-BE49-F238E27FC236}">
                <a16:creationId xmlns:a16="http://schemas.microsoft.com/office/drawing/2014/main" id="{C148D06A-B440-4B63-9DB4-391E8A751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107" y="1640942"/>
            <a:ext cx="4752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 dirty="0"/>
              <a:t>work in progress for: </a:t>
            </a:r>
            <a:r>
              <a:rPr lang="it-IT" altLang="en-US" sz="1600" b="1" dirty="0"/>
              <a:t>Remote Sensing MDPI</a:t>
            </a:r>
            <a:endParaRPr lang="it-IT" altLang="en-US" sz="16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 dirty="0">
                <a:solidFill>
                  <a:srgbClr val="0000FF"/>
                </a:solidFill>
              </a:rPr>
              <a:t>https://www.mdpi.com/journal/remotesensing/instructions#submission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600" dirty="0"/>
          </a:p>
        </p:txBody>
      </p:sp>
      <p:sp>
        <p:nvSpPr>
          <p:cNvPr id="37906" name="Segnaposto numero diapositiva 5">
            <a:extLst>
              <a:ext uri="{FF2B5EF4-FFF2-40B4-BE49-F238E27FC236}">
                <a16:creationId xmlns:a16="http://schemas.microsoft.com/office/drawing/2014/main" id="{BAC4A6E8-D772-471B-B4B9-23E91532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D39A464-01B8-4BB6-9761-8A2C1808F75C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it-IT" altLang="en-US" sz="1100">
              <a:solidFill>
                <a:schemeClr val="bg1"/>
              </a:solidFill>
            </a:endParaRPr>
          </a:p>
        </p:txBody>
      </p:sp>
      <p:pic>
        <p:nvPicPr>
          <p:cNvPr id="19" name="Immagine 4">
            <a:extLst>
              <a:ext uri="{FF2B5EF4-FFF2-40B4-BE49-F238E27FC236}">
                <a16:creationId xmlns:a16="http://schemas.microsoft.com/office/drawing/2014/main" id="{6B495698-5381-D6B7-11AC-5B1E24626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2543"/>
            <a:ext cx="37322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6">
            <a:extLst>
              <a:ext uri="{FF2B5EF4-FFF2-40B4-BE49-F238E27FC236}">
                <a16:creationId xmlns:a16="http://schemas.microsoft.com/office/drawing/2014/main" id="{474C26CF-84DE-F341-C5A4-5AB0B3076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904" y="3599513"/>
            <a:ext cx="25273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275475-9007-7685-24A6-3D130F9E93F6}"/>
              </a:ext>
            </a:extLst>
          </p:cNvPr>
          <p:cNvSpPr txBox="1"/>
          <p:nvPr/>
        </p:nvSpPr>
        <p:spPr>
          <a:xfrm>
            <a:off x="251520" y="3097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400" b="1" dirty="0">
                <a:solidFill>
                  <a:srgbClr val="822433"/>
                </a:solidFill>
              </a:rPr>
              <a:t>This project was made possible thanks to…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6F3D13-5A6F-E2A1-DB18-68E4EAAE00A2}"/>
              </a:ext>
            </a:extLst>
          </p:cNvPr>
          <p:cNvSpPr txBox="1"/>
          <p:nvPr/>
        </p:nvSpPr>
        <p:spPr>
          <a:xfrm>
            <a:off x="1250851" y="5241403"/>
            <a:ext cx="672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822433"/>
                </a:solidFill>
              </a:rPr>
              <a:t>IN MEMORY OF FRANK SILVIO MARZANO </a:t>
            </a:r>
            <a:endParaRPr lang="en-GB" sz="2400" b="1" dirty="0">
              <a:solidFill>
                <a:srgbClr val="82243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2EAFF808-0A20-4BF5-8489-372F091F4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/>
              <a:t>OUTLINE</a:t>
            </a:r>
          </a:p>
        </p:txBody>
      </p:sp>
      <p:sp>
        <p:nvSpPr>
          <p:cNvPr id="6147" name="Segnaposto contenuto 2">
            <a:extLst>
              <a:ext uri="{FF2B5EF4-FFF2-40B4-BE49-F238E27FC236}">
                <a16:creationId xmlns:a16="http://schemas.microsoft.com/office/drawing/2014/main" id="{A96D3762-611F-4733-960F-5079A3627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3859" y="1371600"/>
            <a:ext cx="7559675" cy="4114800"/>
          </a:xfrm>
        </p:spPr>
        <p:txBody>
          <a:bodyPr/>
          <a:lstStyle/>
          <a:p>
            <a:r>
              <a:rPr lang="en-US" altLang="it-IT" dirty="0"/>
              <a:t>Precipitation nowcasting from weather radars</a:t>
            </a:r>
          </a:p>
          <a:p>
            <a:r>
              <a:rPr lang="en-US" altLang="it-IT" dirty="0"/>
              <a:t>Available and current nowcasting models</a:t>
            </a:r>
          </a:p>
          <a:p>
            <a:pPr lvl="1"/>
            <a:r>
              <a:rPr lang="en-US" altLang="it-IT" dirty="0"/>
              <a:t>Moving MINST video database</a:t>
            </a:r>
          </a:p>
          <a:p>
            <a:pPr lvl="1"/>
            <a:r>
              <a:rPr lang="en-US" altLang="it-IT" dirty="0"/>
              <a:t>Benchmark radar TASRAD19 database</a:t>
            </a:r>
          </a:p>
          <a:p>
            <a:r>
              <a:rPr lang="en-US" altLang="it-IT" dirty="0"/>
              <a:t>Proposed topology using STS-3DUNet GCN</a:t>
            </a:r>
          </a:p>
          <a:p>
            <a:pPr lvl="1"/>
            <a:r>
              <a:rPr lang="en-US" altLang="it-IT" dirty="0"/>
              <a:t>Intercomparison of categorical results</a:t>
            </a:r>
          </a:p>
          <a:p>
            <a:pPr lvl="1"/>
            <a:r>
              <a:rPr lang="en-US" altLang="it-IT" dirty="0"/>
              <a:t>Quantitative error results</a:t>
            </a:r>
          </a:p>
          <a:p>
            <a:r>
              <a:rPr lang="en-US" altLang="it-IT" dirty="0"/>
              <a:t>Application to case over Central Italy</a:t>
            </a:r>
          </a:p>
          <a:p>
            <a:r>
              <a:rPr lang="en-US" altLang="it-IT" dirty="0"/>
              <a:t>Conclusion and future developments</a:t>
            </a:r>
          </a:p>
          <a:p>
            <a:endParaRPr lang="en-US" altLang="it-IT" dirty="0"/>
          </a:p>
          <a:p>
            <a:endParaRPr lang="en-US" altLang="it-IT" dirty="0"/>
          </a:p>
          <a:p>
            <a:endParaRPr lang="en-US" altLang="it-IT" dirty="0"/>
          </a:p>
          <a:p>
            <a:endParaRPr lang="en-US" altLang="it-IT" dirty="0"/>
          </a:p>
          <a:p>
            <a:endParaRPr lang="en-US" altLang="it-IT" dirty="0"/>
          </a:p>
          <a:p>
            <a:endParaRPr lang="en-US" altLang="it-IT" dirty="0"/>
          </a:p>
        </p:txBody>
      </p:sp>
      <p:sp>
        <p:nvSpPr>
          <p:cNvPr id="6148" name="Segnaposto piè di pagina 5">
            <a:extLst>
              <a:ext uri="{FF2B5EF4-FFF2-40B4-BE49-F238E27FC236}">
                <a16:creationId xmlns:a16="http://schemas.microsoft.com/office/drawing/2014/main" id="{04A199A6-B82F-4FB9-A7F1-4BD0A6CA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68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6149" name="Segnaposto numero diapositiva 6">
            <a:extLst>
              <a:ext uri="{FF2B5EF4-FFF2-40B4-BE49-F238E27FC236}">
                <a16:creationId xmlns:a16="http://schemas.microsoft.com/office/drawing/2014/main" id="{01992CF9-770E-4231-B880-FD800458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6150" name="Segnaposto numero diapositiva 5">
            <a:extLst>
              <a:ext uri="{FF2B5EF4-FFF2-40B4-BE49-F238E27FC236}">
                <a16:creationId xmlns:a16="http://schemas.microsoft.com/office/drawing/2014/main" id="{A84905A7-FABD-4EEA-BA13-7532AF6B0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FE07DA56-8F10-4F2D-A43A-638AC42E07F2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89;p6">
            <a:extLst>
              <a:ext uri="{FF2B5EF4-FFF2-40B4-BE49-F238E27FC236}">
                <a16:creationId xmlns:a16="http://schemas.microsoft.com/office/drawing/2014/main" id="{5C956244-D124-4D8B-A165-EE4BF514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947738"/>
            <a:ext cx="3568700" cy="2070100"/>
          </a:xfrm>
          <a:prstGeom prst="ellipse">
            <a:avLst/>
          </a:prstGeom>
          <a:solidFill>
            <a:srgbClr val="006778"/>
          </a:solidFill>
          <a:ln w="9525">
            <a:solidFill>
              <a:srgbClr val="006778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7171" name="Segnaposto piè di pagina 5">
            <a:extLst>
              <a:ext uri="{FF2B5EF4-FFF2-40B4-BE49-F238E27FC236}">
                <a16:creationId xmlns:a16="http://schemas.microsoft.com/office/drawing/2014/main" id="{8AC78EF1-C984-426E-9AF3-36CF4D02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68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172" name="Segnaposto numero diapositiva 6">
            <a:extLst>
              <a:ext uri="{FF2B5EF4-FFF2-40B4-BE49-F238E27FC236}">
                <a16:creationId xmlns:a16="http://schemas.microsoft.com/office/drawing/2014/main" id="{64EA5C6B-2CB0-4632-A5F0-939D4EFA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3604DCB8-FDAA-489B-9A69-B00AEC8C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7174" name="CasellaDiTesto 10">
            <a:extLst>
              <a:ext uri="{FF2B5EF4-FFF2-40B4-BE49-F238E27FC236}">
                <a16:creationId xmlns:a16="http://schemas.microsoft.com/office/drawing/2014/main" id="{8695FADD-3590-4ED2-AD37-81BCDBC20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311150"/>
            <a:ext cx="725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rgbClr val="830022"/>
                </a:solidFill>
              </a:rPr>
              <a:t>WHAT IS THE TASK ABOUT?</a:t>
            </a:r>
            <a:endParaRPr lang="en-GB" altLang="en-US" sz="2800" b="1">
              <a:solidFill>
                <a:srgbClr val="830022"/>
              </a:solidFill>
            </a:endParaRPr>
          </a:p>
        </p:txBody>
      </p:sp>
      <p:sp>
        <p:nvSpPr>
          <p:cNvPr id="7175" name="CasellaDiTesto 6">
            <a:extLst>
              <a:ext uri="{FF2B5EF4-FFF2-40B4-BE49-F238E27FC236}">
                <a16:creationId xmlns:a16="http://schemas.microsoft.com/office/drawing/2014/main" id="{F39F309C-F641-41D9-966B-25A33C7F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982788"/>
            <a:ext cx="1312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chemeClr val="bg1"/>
                </a:solidFill>
              </a:rPr>
              <a:t>Trajectory forecasting </a:t>
            </a:r>
            <a:endParaRPr lang="en-GB" altLang="en-US" sz="1600">
              <a:solidFill>
                <a:schemeClr val="bg1"/>
              </a:solidFill>
            </a:endParaRPr>
          </a:p>
        </p:txBody>
      </p:sp>
      <p:sp>
        <p:nvSpPr>
          <p:cNvPr id="7176" name="CasellaDiTesto 19">
            <a:extLst>
              <a:ext uri="{FF2B5EF4-FFF2-40B4-BE49-F238E27FC236}">
                <a16:creationId xmlns:a16="http://schemas.microsoft.com/office/drawing/2014/main" id="{7E68BB7D-38AC-4CC4-9952-E09F20C0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0" y="1982788"/>
            <a:ext cx="1312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chemeClr val="bg1"/>
                </a:solidFill>
              </a:rPr>
              <a:t>Pixel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chemeClr val="bg1"/>
                </a:solidFill>
              </a:rPr>
              <a:t>forecasting </a:t>
            </a:r>
            <a:endParaRPr lang="en-GB" altLang="en-US" sz="1600">
              <a:solidFill>
                <a:schemeClr val="bg1"/>
              </a:solidFill>
            </a:endParaRPr>
          </a:p>
        </p:txBody>
      </p:sp>
      <p:sp>
        <p:nvSpPr>
          <p:cNvPr id="7177" name="CasellaDiTesto 21">
            <a:extLst>
              <a:ext uri="{FF2B5EF4-FFF2-40B4-BE49-F238E27FC236}">
                <a16:creationId xmlns:a16="http://schemas.microsoft.com/office/drawing/2014/main" id="{9B71BED8-973D-4651-933F-2C039592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1343025"/>
            <a:ext cx="2690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 b="1">
                <a:solidFill>
                  <a:schemeClr val="bg1"/>
                </a:solidFill>
              </a:rPr>
              <a:t>Data science perspective: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chemeClr val="bg1"/>
                </a:solidFill>
              </a:rPr>
              <a:t>next frame video prediction </a:t>
            </a:r>
            <a:endParaRPr lang="en-GB" altLang="en-US" sz="1600">
              <a:solidFill>
                <a:schemeClr val="bg1"/>
              </a:solidFill>
            </a:endParaRPr>
          </a:p>
        </p:txBody>
      </p:sp>
      <p:sp>
        <p:nvSpPr>
          <p:cNvPr id="7178" name="Google Shape;189;p6">
            <a:extLst>
              <a:ext uri="{FF2B5EF4-FFF2-40B4-BE49-F238E27FC236}">
                <a16:creationId xmlns:a16="http://schemas.microsoft.com/office/drawing/2014/main" id="{350144E1-FE82-4D7B-8AF1-AB5DC7E6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947738"/>
            <a:ext cx="3568700" cy="2070100"/>
          </a:xfrm>
          <a:prstGeom prst="ellipse">
            <a:avLst/>
          </a:prstGeom>
          <a:solidFill>
            <a:srgbClr val="006778"/>
          </a:solidFill>
          <a:ln w="9525">
            <a:solidFill>
              <a:srgbClr val="006778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7179" name="CasellaDiTesto 23">
            <a:extLst>
              <a:ext uri="{FF2B5EF4-FFF2-40B4-BE49-F238E27FC236}">
                <a16:creationId xmlns:a16="http://schemas.microsoft.com/office/drawing/2014/main" id="{9254D16D-CC58-4AB1-8914-B6B0BD15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1335088"/>
            <a:ext cx="3089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600" b="1">
                <a:solidFill>
                  <a:schemeClr val="bg1"/>
                </a:solidFill>
              </a:rPr>
              <a:t>PRECIPITATION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600" b="1">
                <a:solidFill>
                  <a:schemeClr val="bg1"/>
                </a:solidFill>
              </a:rPr>
              <a:t>RADAR-BASED NOWCASTING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600">
                <a:solidFill>
                  <a:schemeClr val="bg1"/>
                </a:solidFill>
              </a:rPr>
              <a:t>(prediction </a:t>
            </a:r>
            <a:r>
              <a:rPr lang="en-GB" altLang="en-US" sz="1600">
                <a:solidFill>
                  <a:schemeClr val="bg1"/>
                </a:solidFill>
              </a:rPr>
              <a:t>at</a:t>
            </a:r>
            <a:r>
              <a:rPr lang="it-IT" altLang="en-US" sz="1600">
                <a:solidFill>
                  <a:schemeClr val="bg1"/>
                </a:solidFill>
              </a:rPr>
              <a:t> lead time less than 2 hours)</a:t>
            </a:r>
            <a:endParaRPr lang="en-GB" altLang="en-US" sz="1600">
              <a:solidFill>
                <a:schemeClr val="bg1"/>
              </a:solidFill>
            </a:endParaRPr>
          </a:p>
        </p:txBody>
      </p:sp>
      <p:sp>
        <p:nvSpPr>
          <p:cNvPr id="6156" name="CasellaDiTesto 8">
            <a:extLst>
              <a:ext uri="{FF2B5EF4-FFF2-40B4-BE49-F238E27FC236}">
                <a16:creationId xmlns:a16="http://schemas.microsoft.com/office/drawing/2014/main" id="{B87E10C7-90C7-44F4-8E55-12424FD1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9150"/>
            <a:ext cx="5548313" cy="214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800" i="1" dirty="0">
                <a:solidFill>
                  <a:srgbClr val="000000"/>
                </a:solidFill>
                <a:latin typeface="+mn-lt"/>
              </a:rPr>
              <a:t>1. Xingjian Shi et al. “Deep Learning for Precipitation Nowcasting: A Benchmark and A New Model”. </a:t>
            </a:r>
          </a:p>
        </p:txBody>
      </p:sp>
      <p:pic>
        <p:nvPicPr>
          <p:cNvPr id="7181" name="Immagine 2" descr="Immagine che contiene barca, acqua, esterni, nave&#10;&#10;Descrizione generata automaticamente">
            <a:extLst>
              <a:ext uri="{FF2B5EF4-FFF2-40B4-BE49-F238E27FC236}">
                <a16:creationId xmlns:a16="http://schemas.microsoft.com/office/drawing/2014/main" id="{DA006BDA-9CD0-48B6-877D-DB736B3E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0"/>
            <a:ext cx="182086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Immagine 4" descr="Immagine che contiene cielo, esterni, sport, arancia&#10;&#10;Descrizione generata automaticamente">
            <a:extLst>
              <a:ext uri="{FF2B5EF4-FFF2-40B4-BE49-F238E27FC236}">
                <a16:creationId xmlns:a16="http://schemas.microsoft.com/office/drawing/2014/main" id="{83F2A3A6-331F-4F29-BFEA-EB63D7DF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052888"/>
            <a:ext cx="182086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Immagine 6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A9F91242-2456-4A04-9A45-7D581581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052888"/>
            <a:ext cx="18415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Immagine 8" descr="Immagine che contiene cielo, esterni, aeroporto, rampa&#10;&#10;Descrizione generata automaticamente">
            <a:extLst>
              <a:ext uri="{FF2B5EF4-FFF2-40B4-BE49-F238E27FC236}">
                <a16:creationId xmlns:a16="http://schemas.microsoft.com/office/drawing/2014/main" id="{78E007F9-4AD2-444E-87D0-437B4ED0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052888"/>
            <a:ext cx="18415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Immagine 10" descr="Immagine che contiene esterni, pianta&#10;&#10;Descrizione generata automaticamente">
            <a:extLst>
              <a:ext uri="{FF2B5EF4-FFF2-40B4-BE49-F238E27FC236}">
                <a16:creationId xmlns:a16="http://schemas.microsoft.com/office/drawing/2014/main" id="{96FBE9C7-A633-4C4B-89F6-76CF9A1C4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051300"/>
            <a:ext cx="1841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6" name="CasellaDiTesto 10">
            <a:extLst>
              <a:ext uri="{FF2B5EF4-FFF2-40B4-BE49-F238E27FC236}">
                <a16:creationId xmlns:a16="http://schemas.microsoft.com/office/drawing/2014/main" id="{FEA95291-2670-4C72-8D61-91989FA95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3300413"/>
            <a:ext cx="423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 i="1" u="sng">
                <a:solidFill>
                  <a:srgbClr val="830022"/>
                </a:solidFill>
              </a:rPr>
              <a:t>What are the applications?</a:t>
            </a:r>
            <a:endParaRPr lang="en-GB" altLang="en-US" sz="2000" b="1">
              <a:solidFill>
                <a:srgbClr val="830022"/>
              </a:solidFill>
            </a:endParaRPr>
          </a:p>
        </p:txBody>
      </p:sp>
      <p:sp>
        <p:nvSpPr>
          <p:cNvPr id="7187" name="Segnaposto numero diapositiva 5">
            <a:extLst>
              <a:ext uri="{FF2B5EF4-FFF2-40B4-BE49-F238E27FC236}">
                <a16:creationId xmlns:a16="http://schemas.microsoft.com/office/drawing/2014/main" id="{8E6276F9-C979-4004-B5F5-9729C50CC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888F93C5-0464-47AE-97C1-95B39A79E0FF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689412E5-BEEC-4ABE-AD92-A2AE60ACA327}"/>
              </a:ext>
            </a:extLst>
          </p:cNvPr>
          <p:cNvSpPr/>
          <p:nvPr/>
        </p:nvSpPr>
        <p:spPr bwMode="auto">
          <a:xfrm>
            <a:off x="468313" y="3765550"/>
            <a:ext cx="8258175" cy="1966913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219" name="Segnaposto piè di pagina 5">
            <a:extLst>
              <a:ext uri="{FF2B5EF4-FFF2-40B4-BE49-F238E27FC236}">
                <a16:creationId xmlns:a16="http://schemas.microsoft.com/office/drawing/2014/main" id="{CB952E06-45F7-4CCE-ADF4-A29190E1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64013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9220" name="Segnaposto numero diapositiva 6">
            <a:extLst>
              <a:ext uri="{FF2B5EF4-FFF2-40B4-BE49-F238E27FC236}">
                <a16:creationId xmlns:a16="http://schemas.microsoft.com/office/drawing/2014/main" id="{94A38BAC-A4D7-4205-B8C6-6E4E952D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2FFBD6D6-DAF1-4866-A289-9DAA70F05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44488"/>
            <a:ext cx="8640762" cy="509587"/>
          </a:xfrm>
        </p:spPr>
        <p:txBody>
          <a:bodyPr/>
          <a:lstStyle/>
          <a:p>
            <a:pPr eaLnBrk="1" hangingPunct="1"/>
            <a:r>
              <a:rPr lang="en-US" altLang="en-US" sz="2800"/>
              <a:t>HOW PRECIPITATION DATA ARE CAPTURED?</a:t>
            </a:r>
          </a:p>
        </p:txBody>
      </p:sp>
      <p:sp>
        <p:nvSpPr>
          <p:cNvPr id="9222" name="Rectangle 8">
            <a:extLst>
              <a:ext uri="{FF2B5EF4-FFF2-40B4-BE49-F238E27FC236}">
                <a16:creationId xmlns:a16="http://schemas.microsoft.com/office/drawing/2014/main" id="{4A5A9C6A-759C-4460-AEB9-6BEE480DC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9223" name="Immagine 3" descr="Immagine che contiene cielo, edificio, cupola, albero&#10;&#10;Descrizione generata automaticamente">
            <a:extLst>
              <a:ext uri="{FF2B5EF4-FFF2-40B4-BE49-F238E27FC236}">
                <a16:creationId xmlns:a16="http://schemas.microsoft.com/office/drawing/2014/main" id="{D66D6752-38BC-4EA5-BA55-D7E77ED30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/>
          <a:stretch/>
        </p:blipFill>
        <p:spPr bwMode="auto">
          <a:xfrm>
            <a:off x="5220419" y="732848"/>
            <a:ext cx="3455269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60EC21-B8F1-4367-A7C5-CB1975ABA0A4}"/>
              </a:ext>
            </a:extLst>
          </p:cNvPr>
          <p:cNvSpPr txBox="1"/>
          <p:nvPr/>
        </p:nvSpPr>
        <p:spPr>
          <a:xfrm>
            <a:off x="6012160" y="3370593"/>
            <a:ext cx="32400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</a:rPr>
              <a:t>CETEMPS Radar Mt. </a:t>
            </a:r>
            <a:r>
              <a:rPr lang="en-GB" b="1" dirty="0" err="1">
                <a:solidFill>
                  <a:srgbClr val="000000"/>
                </a:solidFill>
                <a:latin typeface="+mj-lt"/>
              </a:rPr>
              <a:t>Midia</a:t>
            </a:r>
            <a:r>
              <a:rPr lang="en-GB" b="1" dirty="0">
                <a:solidFill>
                  <a:srgbClr val="000000"/>
                </a:solidFill>
                <a:latin typeface="+mj-lt"/>
              </a:rPr>
              <a:t> (AQ) </a:t>
            </a:r>
            <a:endParaRPr lang="en-GB" b="1" i="1" dirty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en-GB" b="1" i="1" dirty="0">
              <a:solidFill>
                <a:srgbClr val="00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A71707-8D84-4FB6-AB63-EB52B1793D01}"/>
              </a:ext>
            </a:extLst>
          </p:cNvPr>
          <p:cNvSpPr txBox="1"/>
          <p:nvPr/>
        </p:nvSpPr>
        <p:spPr>
          <a:xfrm>
            <a:off x="760413" y="3903663"/>
            <a:ext cx="40274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822433"/>
                </a:solidFill>
              </a:rPr>
              <a:t>TYPES OF REFLECTIVITY IMAGES: </a:t>
            </a:r>
          </a:p>
          <a:p>
            <a:pPr>
              <a:defRPr/>
            </a:pPr>
            <a:endParaRPr lang="it-IT" sz="1400" dirty="0">
              <a:solidFill>
                <a:srgbClr val="822433"/>
              </a:solidFill>
              <a:latin typeface="+mn-lt"/>
            </a:endParaRPr>
          </a:p>
          <a:p>
            <a:pPr>
              <a:defRPr/>
            </a:pPr>
            <a:r>
              <a:rPr lang="en-GB" sz="1400" i="1" u="sng" dirty="0">
                <a:solidFill>
                  <a:srgbClr val="000000"/>
                </a:solidFill>
                <a:latin typeface="+mn-lt"/>
              </a:rPr>
              <a:t>Microwave system at C band (5.5 GHz)</a:t>
            </a:r>
          </a:p>
          <a:p>
            <a:pPr>
              <a:defRPr/>
            </a:pPr>
            <a:endParaRPr lang="en-GB" sz="1400" u="sng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GB" sz="1400" i="1" u="sng" dirty="0">
                <a:solidFill>
                  <a:srgbClr val="000000"/>
                </a:solidFill>
                <a:latin typeface="+mn-lt"/>
              </a:rPr>
              <a:t>Base Reflectivity (power return)</a:t>
            </a:r>
          </a:p>
          <a:p>
            <a:pPr>
              <a:defRPr/>
            </a:pPr>
            <a:endParaRPr lang="en-GB" sz="1400" i="1" u="sng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1400" i="1" u="sng" dirty="0">
                <a:solidFill>
                  <a:srgbClr val="000000"/>
                </a:solidFill>
                <a:latin typeface="+mn-lt"/>
              </a:rPr>
              <a:t>Composite Reflectivity (radar network)</a:t>
            </a:r>
          </a:p>
          <a:p>
            <a:pPr>
              <a:defRPr/>
            </a:pPr>
            <a:endParaRPr lang="en-GB" sz="1400" i="1" u="sng" dirty="0">
              <a:solidFill>
                <a:srgbClr val="00000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38B848B-4DE4-4F88-820C-053D015441B0}"/>
              </a:ext>
            </a:extLst>
          </p:cNvPr>
          <p:cNvSpPr txBox="1"/>
          <p:nvPr/>
        </p:nvSpPr>
        <p:spPr>
          <a:xfrm>
            <a:off x="4297363" y="3903663"/>
            <a:ext cx="4378325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rgbClr val="822433"/>
                </a:solidFill>
              </a:rPr>
              <a:t>TYPES OF RADAR REPRESENTATION: </a:t>
            </a:r>
          </a:p>
          <a:p>
            <a:pPr>
              <a:defRPr/>
            </a:pPr>
            <a:endParaRPr lang="it-IT" sz="1400" dirty="0">
              <a:solidFill>
                <a:srgbClr val="822433"/>
              </a:solidFill>
              <a:latin typeface="+mn-lt"/>
            </a:endParaRPr>
          </a:p>
          <a:p>
            <a:pPr>
              <a:defRPr/>
            </a:pPr>
            <a:r>
              <a:rPr lang="en-GB" sz="1400" i="1" u="sng" dirty="0">
                <a:solidFill>
                  <a:srgbClr val="000000"/>
                </a:solidFill>
                <a:latin typeface="+mn-lt"/>
              </a:rPr>
              <a:t>Plan Position Indicator (PPI)</a:t>
            </a:r>
          </a:p>
          <a:p>
            <a:pPr>
              <a:defRPr/>
            </a:pPr>
            <a:endParaRPr lang="en-GB" sz="1400" i="1" u="sng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fr-FR" sz="1400" i="1" u="sng" dirty="0">
                <a:solidFill>
                  <a:srgbClr val="000000"/>
                </a:solidFill>
                <a:latin typeface="+mn-lt"/>
              </a:rPr>
              <a:t>Constant Altitude Plan Position Indicator (CAPPI)</a:t>
            </a:r>
          </a:p>
          <a:p>
            <a:pPr>
              <a:defRPr/>
            </a:pPr>
            <a:endParaRPr lang="en-GB" sz="1400" i="1" u="sng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GB" sz="1400" i="1" u="sng" dirty="0">
                <a:solidFill>
                  <a:srgbClr val="000000"/>
                </a:solidFill>
                <a:latin typeface="+mn-lt"/>
              </a:rPr>
              <a:t>Vertical Maximum Intensity (VMI or MAX-Z) </a:t>
            </a:r>
          </a:p>
        </p:txBody>
      </p:sp>
      <p:sp>
        <p:nvSpPr>
          <p:cNvPr id="9228" name="Segnaposto numero diapositiva 5">
            <a:extLst>
              <a:ext uri="{FF2B5EF4-FFF2-40B4-BE49-F238E27FC236}">
                <a16:creationId xmlns:a16="http://schemas.microsoft.com/office/drawing/2014/main" id="{8BC4948F-2199-46BA-9E23-4BC591DC9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4945F23F-E662-406C-A7D5-64E674263DED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it-IT" altLang="en-US" sz="110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E62DD6-DF45-48EA-8147-7BCE2FB5E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2" y="984378"/>
            <a:ext cx="4509314" cy="25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5">
            <a:extLst>
              <a:ext uri="{FF2B5EF4-FFF2-40B4-BE49-F238E27FC236}">
                <a16:creationId xmlns:a16="http://schemas.microsoft.com/office/drawing/2014/main" id="{CAD83581-C94B-4D83-B1E5-364E5F51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71316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1267" name="Segnaposto numero diapositiva 6">
            <a:extLst>
              <a:ext uri="{FF2B5EF4-FFF2-40B4-BE49-F238E27FC236}">
                <a16:creationId xmlns:a16="http://schemas.microsoft.com/office/drawing/2014/main" id="{FDB74546-3012-4744-9DC7-1A4FFD0D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6C3998F3-08AA-4424-B76D-B24E2A45C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79413"/>
            <a:ext cx="929005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CURRENT NOWCASTING MODELS </a:t>
            </a:r>
          </a:p>
        </p:txBody>
      </p:sp>
      <p:sp>
        <p:nvSpPr>
          <p:cNvPr id="11269" name="Rectangle 8">
            <a:extLst>
              <a:ext uri="{FF2B5EF4-FFF2-40B4-BE49-F238E27FC236}">
                <a16:creationId xmlns:a16="http://schemas.microsoft.com/office/drawing/2014/main" id="{843B99FD-2891-457D-ABBF-18F69D229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449DF453-E313-42D3-AE6D-8759BFA3D7BB}"/>
              </a:ext>
            </a:extLst>
          </p:cNvPr>
          <p:cNvSpPr/>
          <p:nvPr/>
        </p:nvSpPr>
        <p:spPr bwMode="auto">
          <a:xfrm>
            <a:off x="333375" y="1139825"/>
            <a:ext cx="3713163" cy="1136650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sz="1100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11271" name="Cubo 2">
            <a:extLst>
              <a:ext uri="{FF2B5EF4-FFF2-40B4-BE49-F238E27FC236}">
                <a16:creationId xmlns:a16="http://schemas.microsoft.com/office/drawing/2014/main" id="{D88CB412-ABF9-4C1C-A2B3-D59B8E225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2276475"/>
            <a:ext cx="1641475" cy="1584325"/>
          </a:xfrm>
          <a:prstGeom prst="cube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900">
              <a:solidFill>
                <a:schemeClr val="bg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C795BD4-FD10-4674-80AA-02D836AA9271}"/>
              </a:ext>
            </a:extLst>
          </p:cNvPr>
          <p:cNvSpPr/>
          <p:nvPr/>
        </p:nvSpPr>
        <p:spPr bwMode="auto">
          <a:xfrm>
            <a:off x="4932363" y="1130300"/>
            <a:ext cx="3713162" cy="1938338"/>
          </a:xfrm>
          <a:prstGeom prst="round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GB" dirty="0">
              <a:solidFill>
                <a:srgbClr val="000000"/>
              </a:solidFill>
              <a:highlight>
                <a:srgbClr val="000000"/>
              </a:highlight>
            </a:endParaRPr>
          </a:p>
        </p:txBody>
      </p:sp>
      <p:sp>
        <p:nvSpPr>
          <p:cNvPr id="11273" name="CasellaDiTesto 4">
            <a:extLst>
              <a:ext uri="{FF2B5EF4-FFF2-40B4-BE49-F238E27FC236}">
                <a16:creationId xmlns:a16="http://schemas.microsoft.com/office/drawing/2014/main" id="{31141703-FA4C-4E2B-A6F5-ABE4C447A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1323975"/>
            <a:ext cx="2901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DEEP LEARNING APPROACH:  </a:t>
            </a:r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11274" name="CasellaDiTesto 12">
            <a:extLst>
              <a:ext uri="{FF2B5EF4-FFF2-40B4-BE49-F238E27FC236}">
                <a16:creationId xmlns:a16="http://schemas.microsoft.com/office/drawing/2014/main" id="{9C697C7E-3DD6-40DE-8AEC-902DE9B4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1304925"/>
            <a:ext cx="2901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TRADITIONAL APPROACH TO RADAR-BASED PRECIPITATION NOWCASTING:  </a:t>
            </a:r>
            <a:endParaRPr lang="en-GB" altLang="en-US" sz="110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C7B312-8BF5-4341-BE50-0013AA3FC58D}"/>
              </a:ext>
            </a:extLst>
          </p:cNvPr>
          <p:cNvSpPr txBox="1"/>
          <p:nvPr/>
        </p:nvSpPr>
        <p:spPr>
          <a:xfrm>
            <a:off x="642938" y="1763713"/>
            <a:ext cx="3403600" cy="569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it-IT" sz="1100" dirty="0"/>
              <a:t>Pattern-</a:t>
            </a:r>
            <a:r>
              <a:rPr lang="it-IT" sz="1100" dirty="0" err="1"/>
              <a:t>continuity</a:t>
            </a:r>
            <a:r>
              <a:rPr lang="it-IT" sz="1100" dirty="0"/>
              <a:t> </a:t>
            </a:r>
            <a:r>
              <a:rPr lang="it-IT" sz="1100" dirty="0" err="1"/>
              <a:t>temporal</a:t>
            </a:r>
            <a:r>
              <a:rPr lang="it-IT" sz="1100" dirty="0"/>
              <a:t> </a:t>
            </a:r>
            <a:r>
              <a:rPr lang="it-IT" sz="1100" dirty="0" err="1"/>
              <a:t>autocorrelation</a:t>
            </a:r>
            <a:endParaRPr lang="it-IT" sz="1100" dirty="0"/>
          </a:p>
          <a:p>
            <a:pPr marL="171450" indent="-171450">
              <a:buFontTx/>
              <a:buChar char="-"/>
              <a:defRPr/>
            </a:pPr>
            <a:r>
              <a:rPr lang="it-IT" sz="1100" dirty="0"/>
              <a:t>SPROG (Spectral </a:t>
            </a:r>
            <a:r>
              <a:rPr lang="it-IT" sz="1100" dirty="0" err="1"/>
              <a:t>space</a:t>
            </a:r>
            <a:r>
              <a:rPr lang="it-IT" sz="1100" dirty="0"/>
              <a:t>-time </a:t>
            </a:r>
            <a:r>
              <a:rPr lang="it-IT" sz="1100" dirty="0" err="1"/>
              <a:t>decompostiion</a:t>
            </a:r>
            <a:r>
              <a:rPr lang="it-IT" sz="1100" dirty="0"/>
              <a:t>)</a:t>
            </a:r>
            <a:r>
              <a:rPr lang="it-IT" dirty="0"/>
              <a:t>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4F99A03-117A-44FB-AF4A-3D7456995884}"/>
              </a:ext>
            </a:extLst>
          </p:cNvPr>
          <p:cNvSpPr txBox="1"/>
          <p:nvPr/>
        </p:nvSpPr>
        <p:spPr>
          <a:xfrm>
            <a:off x="5224463" y="1849438"/>
            <a:ext cx="3095625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buFontTx/>
              <a:buChar char="-"/>
              <a:defRPr/>
            </a:pPr>
            <a:r>
              <a:rPr lang="it-IT" sz="1100" dirty="0" err="1"/>
              <a:t>Traj</a:t>
            </a:r>
            <a:r>
              <a:rPr lang="it-IT" sz="1100" dirty="0"/>
              <a:t> GRU</a:t>
            </a:r>
          </a:p>
          <a:p>
            <a:pPr marL="171450" indent="-171450">
              <a:buFontTx/>
              <a:buChar char="-"/>
              <a:defRPr/>
            </a:pPr>
            <a:endParaRPr lang="it-IT" sz="1100" dirty="0"/>
          </a:p>
          <a:p>
            <a:pPr marL="171450" indent="-171450">
              <a:buFontTx/>
              <a:buChar char="-"/>
              <a:defRPr/>
            </a:pPr>
            <a:r>
              <a:rPr lang="it-IT" sz="1100" dirty="0" err="1"/>
              <a:t>Conv</a:t>
            </a:r>
            <a:r>
              <a:rPr lang="it-IT" sz="1100" dirty="0"/>
              <a:t> SG</a:t>
            </a:r>
          </a:p>
          <a:p>
            <a:pPr marL="171450" indent="-171450">
              <a:buFontTx/>
              <a:buChar char="-"/>
              <a:defRPr/>
            </a:pPr>
            <a:endParaRPr lang="it-IT" sz="1100" dirty="0"/>
          </a:p>
          <a:p>
            <a:pPr marL="171450" indent="-171450">
              <a:buFontTx/>
              <a:buChar char="-"/>
              <a:defRPr/>
            </a:pPr>
            <a:r>
              <a:rPr lang="it-IT" sz="1100" dirty="0" err="1"/>
              <a:t>Enhanced</a:t>
            </a:r>
            <a:r>
              <a:rPr lang="it-IT" sz="1100" dirty="0"/>
              <a:t> </a:t>
            </a:r>
            <a:r>
              <a:rPr lang="it-IT" sz="1100" dirty="0" err="1"/>
              <a:t>Conv</a:t>
            </a:r>
            <a:r>
              <a:rPr lang="it-IT" sz="1100" dirty="0"/>
              <a:t> SG 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0253" name="CasellaDiTesto 15">
            <a:extLst>
              <a:ext uri="{FF2B5EF4-FFF2-40B4-BE49-F238E27FC236}">
                <a16:creationId xmlns:a16="http://schemas.microsoft.com/office/drawing/2014/main" id="{78CC3759-DC7E-425D-9962-4804A6625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5764213"/>
            <a:ext cx="6145213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286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GB" altLang="en-US" sz="800" i="1" dirty="0">
                <a:solidFill>
                  <a:srgbClr val="000000"/>
                </a:solidFill>
                <a:latin typeface="+mn-lt"/>
              </a:rPr>
              <a:t>Xingjian Shi et al. “Deep Learning for Precipitation Nowcasting: A Benchmark and A New Model”. </a:t>
            </a:r>
          </a:p>
          <a:p>
            <a:pPr>
              <a:buFontTx/>
              <a:buAutoNum type="arabicPeriod"/>
              <a:defRPr/>
            </a:pPr>
            <a:r>
              <a:rPr lang="en-GB" altLang="en-US" sz="800" i="1" dirty="0">
                <a:solidFill>
                  <a:srgbClr val="000000"/>
                </a:solidFill>
                <a:latin typeface="+mn-lt"/>
              </a:rPr>
              <a:t>Gabriele </a:t>
            </a:r>
            <a:r>
              <a:rPr lang="en-GB" altLang="en-US" sz="800" i="1" dirty="0" err="1">
                <a:solidFill>
                  <a:srgbClr val="000000"/>
                </a:solidFill>
                <a:latin typeface="+mn-lt"/>
              </a:rPr>
              <a:t>Franch</a:t>
            </a:r>
            <a:r>
              <a:rPr lang="en-GB" altLang="en-US" sz="800" i="1" dirty="0">
                <a:solidFill>
                  <a:srgbClr val="000000"/>
                </a:solidFill>
                <a:latin typeface="+mn-lt"/>
              </a:rPr>
              <a:t> et al. “TAASRAD19, a high-resolution weather radar reflectivity dataset for precipitation nowcasting</a:t>
            </a:r>
            <a:r>
              <a:rPr lang="en-GB" altLang="en-US" sz="800" i="1" dirty="0">
                <a:latin typeface="+mn-lt"/>
              </a:rPr>
              <a:t>”</a:t>
            </a:r>
            <a:endParaRPr lang="en-GB" altLang="en-US" sz="800" i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278" name="Immagine 4">
            <a:extLst>
              <a:ext uri="{FF2B5EF4-FFF2-40B4-BE49-F238E27FC236}">
                <a16:creationId xmlns:a16="http://schemas.microsoft.com/office/drawing/2014/main" id="{45A246C6-DB77-494A-8088-53CE6C34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449513"/>
            <a:ext cx="4291012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EC4CA6E-56F8-4ABD-9FB8-A9F09512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457575"/>
            <a:ext cx="37131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CasellaDiTesto 8">
            <a:extLst>
              <a:ext uri="{FF2B5EF4-FFF2-40B4-BE49-F238E27FC236}">
                <a16:creationId xmlns:a16="http://schemas.microsoft.com/office/drawing/2014/main" id="{7EC43BB1-6D3D-402A-96C0-B22BDAFD4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0" y="5056188"/>
            <a:ext cx="4481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 i="1" u="sng"/>
              <a:t>Enhanced Conv SG (Convolutional Stacked Generalization)</a:t>
            </a:r>
            <a:r>
              <a:rPr lang="it-IT" altLang="en-US" sz="1400" b="1" i="1" u="sng" baseline="30000"/>
              <a:t>2</a:t>
            </a:r>
            <a:endParaRPr lang="en-GB" altLang="en-US" sz="1400" b="1" i="1" u="sng" baseline="30000"/>
          </a:p>
        </p:txBody>
      </p:sp>
      <p:sp>
        <p:nvSpPr>
          <p:cNvPr id="11281" name="CasellaDiTesto 18">
            <a:extLst>
              <a:ext uri="{FF2B5EF4-FFF2-40B4-BE49-F238E27FC236}">
                <a16:creationId xmlns:a16="http://schemas.microsoft.com/office/drawing/2014/main" id="{60CE3A14-A92E-41E1-8DA4-32E77615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3" y="5056188"/>
            <a:ext cx="42687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 b="1" i="1" u="sng"/>
              <a:t>Trajectory GRU (Gated Recurrent Units)</a:t>
            </a:r>
            <a:r>
              <a:rPr lang="it-IT" altLang="en-US" sz="1400" b="1" i="1" u="sng" baseline="30000"/>
              <a:t>1</a:t>
            </a:r>
            <a:endParaRPr lang="en-GB" altLang="en-US" sz="1400" b="1" i="1" u="sng" baseline="30000"/>
          </a:p>
        </p:txBody>
      </p:sp>
      <p:sp>
        <p:nvSpPr>
          <p:cNvPr id="11282" name="Segnaposto numero diapositiva 5">
            <a:extLst>
              <a:ext uri="{FF2B5EF4-FFF2-40B4-BE49-F238E27FC236}">
                <a16:creationId xmlns:a16="http://schemas.microsoft.com/office/drawing/2014/main" id="{51DE00BA-A029-4B8A-A1DE-9D3FA7381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7768CE0D-2DBD-426A-AF8A-C41AF003FCCA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61DD2704-6D57-412A-8684-7D8EEDF64D33}"/>
              </a:ext>
            </a:extLst>
          </p:cNvPr>
          <p:cNvSpPr/>
          <p:nvPr/>
        </p:nvSpPr>
        <p:spPr bwMode="auto">
          <a:xfrm>
            <a:off x="409575" y="3602038"/>
            <a:ext cx="7567613" cy="165735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3315" name="Segnaposto piè di pagina 5">
            <a:extLst>
              <a:ext uri="{FF2B5EF4-FFF2-40B4-BE49-F238E27FC236}">
                <a16:creationId xmlns:a16="http://schemas.microsoft.com/office/drawing/2014/main" id="{0E8948B4-5562-452B-87FF-BFCCF998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71316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3316" name="Segnaposto numero diapositiva 6">
            <a:extLst>
              <a:ext uri="{FF2B5EF4-FFF2-40B4-BE49-F238E27FC236}">
                <a16:creationId xmlns:a16="http://schemas.microsoft.com/office/drawing/2014/main" id="{08677C91-E807-4E2C-A7FE-7001A22A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3AA44BD1-2D56-4411-A05D-4D6A5C6F4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338" y="296863"/>
            <a:ext cx="9280525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SPACE-TIME-SEPARABLE GRAPH CONVNET</a:t>
            </a:r>
          </a:p>
        </p:txBody>
      </p:sp>
      <p:sp>
        <p:nvSpPr>
          <p:cNvPr id="13318" name="Rectangle 8">
            <a:extLst>
              <a:ext uri="{FF2B5EF4-FFF2-40B4-BE49-F238E27FC236}">
                <a16:creationId xmlns:a16="http://schemas.microsoft.com/office/drawing/2014/main" id="{2CC19C47-A235-4B58-A62F-044B2789D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096963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3319" name="CasellaDiTesto 16">
            <a:extLst>
              <a:ext uri="{FF2B5EF4-FFF2-40B4-BE49-F238E27FC236}">
                <a16:creationId xmlns:a16="http://schemas.microsoft.com/office/drawing/2014/main" id="{1DA399BE-C841-4A65-B252-85DADB9D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2852738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900">
                <a:latin typeface="Exo 2" charset="0"/>
                <a:cs typeface="Exo 2" charset="0"/>
                <a:sym typeface="Exo 2" charset="0"/>
              </a:rPr>
              <a:t>A separable space-time graph convolutional layer </a:t>
            </a:r>
            <a:r>
              <a:rPr lang="en-GB" altLang="en-US" sz="900" i="1">
                <a:latin typeface="Exo 2" charset="0"/>
                <a:cs typeface="Exo 2" charset="0"/>
                <a:sym typeface="Exo 2" charset="0"/>
              </a:rPr>
              <a:t>l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DFDC0B3-C3B5-46DE-9A5B-9BE85A6F16BD}"/>
              </a:ext>
            </a:extLst>
          </p:cNvPr>
          <p:cNvSpPr txBox="1"/>
          <p:nvPr/>
        </p:nvSpPr>
        <p:spPr>
          <a:xfrm>
            <a:off x="384175" y="4376738"/>
            <a:ext cx="4572000" cy="64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/>
            </a:pPr>
            <a:r>
              <a:rPr lang="fr-FR" sz="1200" dirty="0">
                <a:solidFill>
                  <a:srgbClr val="830022"/>
                </a:solidFill>
                <a:latin typeface="+mn-lt"/>
                <a:ea typeface="Exo 2"/>
                <a:cs typeface="Exo 2"/>
                <a:sym typeface="Exo 2"/>
              </a:rPr>
              <a:t>Encode spatial pixel-pixel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100"/>
              <a:defRPr/>
            </a:pPr>
            <a:endParaRPr lang="fr-FR" sz="1200" dirty="0">
              <a:solidFill>
                <a:srgbClr val="830022"/>
              </a:solidFill>
              <a:latin typeface="+mn-lt"/>
              <a:ea typeface="Exo 2"/>
              <a:cs typeface="Exo 2"/>
              <a:sym typeface="Exo 2"/>
            </a:endParaRPr>
          </a:p>
          <a:p>
            <a:pPr marL="45720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/>
            </a:pPr>
            <a:r>
              <a:rPr lang="fr-FR" sz="1200" dirty="0">
                <a:solidFill>
                  <a:srgbClr val="830022"/>
                </a:solidFill>
                <a:latin typeface="+mn-lt"/>
                <a:ea typeface="Exo 2"/>
                <a:cs typeface="Exo 2"/>
                <a:sym typeface="Exo 2"/>
              </a:rPr>
              <a:t>Encode temporal pixel-pixel</a:t>
            </a:r>
          </a:p>
        </p:txBody>
      </p:sp>
      <p:pic>
        <p:nvPicPr>
          <p:cNvPr id="13321" name="Immagine 5">
            <a:extLst>
              <a:ext uri="{FF2B5EF4-FFF2-40B4-BE49-F238E27FC236}">
                <a16:creationId xmlns:a16="http://schemas.microsoft.com/office/drawing/2014/main" id="{835EA854-CCC6-409B-8FC7-4A66754E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554163"/>
            <a:ext cx="1654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magine 14">
            <a:extLst>
              <a:ext uri="{FF2B5EF4-FFF2-40B4-BE49-F238E27FC236}">
                <a16:creationId xmlns:a16="http://schemas.microsoft.com/office/drawing/2014/main" id="{41F1AB41-C517-474F-9D25-8B289C4E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70038"/>
            <a:ext cx="17430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magine 20" descr="Immagine che contiene testo, orologio, calibro&#10;&#10;Descrizione generata automaticamente">
            <a:extLst>
              <a:ext uri="{FF2B5EF4-FFF2-40B4-BE49-F238E27FC236}">
                <a16:creationId xmlns:a16="http://schemas.microsoft.com/office/drawing/2014/main" id="{369FF8EB-862C-4797-8CBF-AECAE405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2195513"/>
            <a:ext cx="3789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Immagine 22">
            <a:extLst>
              <a:ext uri="{FF2B5EF4-FFF2-40B4-BE49-F238E27FC236}">
                <a16:creationId xmlns:a16="http://schemas.microsoft.com/office/drawing/2014/main" id="{33DB8967-EC66-4DD5-A656-DFD300A7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214438"/>
            <a:ext cx="3201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CasellaDiTesto 23">
            <a:extLst>
              <a:ext uri="{FF2B5EF4-FFF2-40B4-BE49-F238E27FC236}">
                <a16:creationId xmlns:a16="http://schemas.microsoft.com/office/drawing/2014/main" id="{061664C5-1EFF-460B-A7FE-4956065B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039813"/>
            <a:ext cx="410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830022"/>
                </a:solidFill>
              </a:rPr>
              <a:t>Classical GCN layer</a:t>
            </a:r>
            <a:endParaRPr lang="en-GB" altLang="en-US" sz="1800">
              <a:solidFill>
                <a:srgbClr val="830022"/>
              </a:solidFill>
            </a:endParaRPr>
          </a:p>
        </p:txBody>
      </p:sp>
      <p:sp>
        <p:nvSpPr>
          <p:cNvPr id="13326" name="CasellaDiTesto 23">
            <a:extLst>
              <a:ext uri="{FF2B5EF4-FFF2-40B4-BE49-F238E27FC236}">
                <a16:creationId xmlns:a16="http://schemas.microsoft.com/office/drawing/2014/main" id="{14FE6794-A813-4A48-A8BA-21A5CD5A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1916113"/>
            <a:ext cx="410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800">
                <a:solidFill>
                  <a:srgbClr val="830022"/>
                </a:solidFill>
              </a:rPr>
              <a:t>STS-GCN layer</a:t>
            </a:r>
            <a:endParaRPr lang="en-GB" altLang="en-US" sz="1800">
              <a:solidFill>
                <a:srgbClr val="83002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325EB7-30A6-4BD1-BA7E-270AC2439021}"/>
              </a:ext>
            </a:extLst>
          </p:cNvPr>
          <p:cNvSpPr txBox="1"/>
          <p:nvPr/>
        </p:nvSpPr>
        <p:spPr>
          <a:xfrm>
            <a:off x="4371975" y="3694113"/>
            <a:ext cx="355441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rgbClr val="822433"/>
                </a:solidFill>
                <a:latin typeface="+mn-lt"/>
              </a:rPr>
              <a:t>Temporal Convolutional Networks</a:t>
            </a:r>
            <a:endParaRPr lang="en-GB" sz="1100" dirty="0">
              <a:solidFill>
                <a:srgbClr val="822433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2B9FC0-DBAD-4F05-A906-5531154A431C}"/>
              </a:ext>
            </a:extLst>
          </p:cNvPr>
          <p:cNvSpPr txBox="1"/>
          <p:nvPr/>
        </p:nvSpPr>
        <p:spPr>
          <a:xfrm>
            <a:off x="4457700" y="4376738"/>
            <a:ext cx="2447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/>
            </a:pPr>
            <a:r>
              <a:rPr lang="fr-FR" sz="1200" dirty="0" err="1">
                <a:solidFill>
                  <a:srgbClr val="830022"/>
                </a:solidFill>
                <a:latin typeface="+mn-lt"/>
                <a:ea typeface="Exo 2"/>
                <a:cs typeface="Exo 2"/>
                <a:sym typeface="Exo 2"/>
              </a:rPr>
              <a:t>Forecaster</a:t>
            </a:r>
            <a:endParaRPr lang="fr-FR" sz="1200" dirty="0">
              <a:solidFill>
                <a:srgbClr val="830022"/>
              </a:solidFill>
              <a:latin typeface="+mn-lt"/>
              <a:ea typeface="Exo 2"/>
              <a:cs typeface="Exo 2"/>
              <a:sym typeface="Exo 2"/>
            </a:endParaRPr>
          </a:p>
          <a:p>
            <a:pPr marL="139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defRPr/>
            </a:pPr>
            <a:endParaRPr lang="fr-FR" sz="1200" dirty="0">
              <a:solidFill>
                <a:srgbClr val="830022"/>
              </a:solidFill>
              <a:latin typeface="+mn-lt"/>
              <a:ea typeface="Exo 2"/>
              <a:cs typeface="Exo 2"/>
              <a:sym typeface="Exo 2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16FEBBD-E9D0-41FB-955C-2081972D36C6}"/>
              </a:ext>
            </a:extLst>
          </p:cNvPr>
          <p:cNvSpPr txBox="1"/>
          <p:nvPr/>
        </p:nvSpPr>
        <p:spPr>
          <a:xfrm>
            <a:off x="160338" y="5872163"/>
            <a:ext cx="8091487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800" i="1" dirty="0">
                <a:solidFill>
                  <a:srgbClr val="000000"/>
                </a:solidFill>
                <a:latin typeface="+mn-lt"/>
              </a:rPr>
              <a:t>3. 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Theodoros </a:t>
            </a:r>
            <a:r>
              <a:rPr lang="en-GB" sz="800" i="1" dirty="0" err="1">
                <a:solidFill>
                  <a:srgbClr val="000000"/>
                </a:solidFill>
                <a:latin typeface="+mn-lt"/>
              </a:rPr>
              <a:t>Sofianos</a:t>
            </a:r>
            <a:r>
              <a:rPr lang="en-GB" sz="800" i="1" dirty="0">
                <a:solidFill>
                  <a:srgbClr val="000000"/>
                </a:solidFill>
                <a:latin typeface="+mn-lt"/>
              </a:rPr>
              <a:t> et al. “Space-Time-Separable Graph Convolutional Network for Pose Forecasting”.</a:t>
            </a:r>
            <a:endParaRPr lang="en-GB" altLang="en-US" sz="800" i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46DD607B-6D2A-4A0D-B3B2-CA65400E42D6}"/>
              </a:ext>
            </a:extLst>
          </p:cNvPr>
          <p:cNvCxnSpPr>
            <a:cxnSpLocks/>
          </p:cNvCxnSpPr>
          <p:nvPr/>
        </p:nvCxnSpPr>
        <p:spPr bwMode="auto">
          <a:xfrm>
            <a:off x="4230688" y="3608388"/>
            <a:ext cx="47625" cy="16637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963BD100-B044-4155-AFAB-08A4052B50FA}"/>
              </a:ext>
            </a:extLst>
          </p:cNvPr>
          <p:cNvCxnSpPr>
            <a:cxnSpLocks/>
          </p:cNvCxnSpPr>
          <p:nvPr/>
        </p:nvCxnSpPr>
        <p:spPr bwMode="auto">
          <a:xfrm>
            <a:off x="4278313" y="3608388"/>
            <a:ext cx="47625" cy="16637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F2D470C-82E2-49CD-B3FB-AB6C02F0FD6B}"/>
              </a:ext>
            </a:extLst>
          </p:cNvPr>
          <p:cNvSpPr txBox="1"/>
          <p:nvPr/>
        </p:nvSpPr>
        <p:spPr>
          <a:xfrm>
            <a:off x="323850" y="3694113"/>
            <a:ext cx="39544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dirty="0">
                <a:solidFill>
                  <a:srgbClr val="822433"/>
                </a:solidFill>
                <a:latin typeface="+mn-lt"/>
              </a:rPr>
              <a:t>Space-Time-Separable (STS) Graph-Convolutional-Network (GCN)</a:t>
            </a:r>
            <a:endParaRPr lang="en-GB" sz="1100" dirty="0">
              <a:solidFill>
                <a:srgbClr val="822433"/>
              </a:solidFill>
              <a:latin typeface="+mn-lt"/>
            </a:endParaRPr>
          </a:p>
        </p:txBody>
      </p:sp>
      <p:sp>
        <p:nvSpPr>
          <p:cNvPr id="13333" name="CasellaDiTesto 1">
            <a:extLst>
              <a:ext uri="{FF2B5EF4-FFF2-40B4-BE49-F238E27FC236}">
                <a16:creationId xmlns:a16="http://schemas.microsoft.com/office/drawing/2014/main" id="{8813CB0C-23A0-4FD5-B919-703CE87E3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1579563"/>
            <a:ext cx="827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/>
              <a:t>(1.1)</a:t>
            </a:r>
            <a:endParaRPr lang="en-GB" altLang="en-US" sz="1200" b="1"/>
          </a:p>
        </p:txBody>
      </p:sp>
      <p:sp>
        <p:nvSpPr>
          <p:cNvPr id="13334" name="CasellaDiTesto 21">
            <a:extLst>
              <a:ext uri="{FF2B5EF4-FFF2-40B4-BE49-F238E27FC236}">
                <a16:creationId xmlns:a16="http://schemas.microsoft.com/office/drawing/2014/main" id="{F194D3C3-D073-4796-B841-D6520532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2773363"/>
            <a:ext cx="827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/>
              <a:t>(1.2)</a:t>
            </a:r>
            <a:endParaRPr lang="en-GB" altLang="en-US" sz="1200" b="1"/>
          </a:p>
        </p:txBody>
      </p:sp>
      <p:sp>
        <p:nvSpPr>
          <p:cNvPr id="13335" name="Segnaposto numero diapositiva 5">
            <a:extLst>
              <a:ext uri="{FF2B5EF4-FFF2-40B4-BE49-F238E27FC236}">
                <a16:creationId xmlns:a16="http://schemas.microsoft.com/office/drawing/2014/main" id="{9293C32C-7224-42EF-8B47-EDDC0E2D7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D39B38BB-E93D-47F4-9D2D-5E3A30C9C384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piè di pagina 5">
            <a:extLst>
              <a:ext uri="{FF2B5EF4-FFF2-40B4-BE49-F238E27FC236}">
                <a16:creationId xmlns:a16="http://schemas.microsoft.com/office/drawing/2014/main" id="{F0C6289E-529C-463D-B344-E47CFE3D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71316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5363" name="Segnaposto numero diapositiva 6">
            <a:extLst>
              <a:ext uri="{FF2B5EF4-FFF2-40B4-BE49-F238E27FC236}">
                <a16:creationId xmlns:a16="http://schemas.microsoft.com/office/drawing/2014/main" id="{32EBC6DB-BF68-4A53-991A-2DDDF2F7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743BBC1A-70F1-4B9F-A212-C1303A1C5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8163" y="373063"/>
            <a:ext cx="74168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MOVING MNIST DATABASE</a:t>
            </a:r>
          </a:p>
        </p:txBody>
      </p:sp>
      <p:sp>
        <p:nvSpPr>
          <p:cNvPr id="15365" name="Rectangle 8">
            <a:extLst>
              <a:ext uri="{FF2B5EF4-FFF2-40B4-BE49-F238E27FC236}">
                <a16:creationId xmlns:a16="http://schemas.microsoft.com/office/drawing/2014/main" id="{542A1B3E-C56E-4F0C-A5A4-2C75A7536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536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37BD4570-E7AF-421E-A895-EC450E9D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005013"/>
            <a:ext cx="59039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asellaDiTesto 1">
            <a:extLst>
              <a:ext uri="{FF2B5EF4-FFF2-40B4-BE49-F238E27FC236}">
                <a16:creationId xmlns:a16="http://schemas.microsoft.com/office/drawing/2014/main" id="{33885706-05F0-4E92-8BC1-3FDAF217D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1593850"/>
            <a:ext cx="2374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 i="1" u="sng"/>
              <a:t>Naive model </a:t>
            </a:r>
            <a:endParaRPr lang="en-GB" altLang="en-US" sz="1200" b="1" i="1" u="sng"/>
          </a:p>
        </p:txBody>
      </p:sp>
      <p:sp>
        <p:nvSpPr>
          <p:cNvPr id="15368" name="CasellaDiTesto 10">
            <a:extLst>
              <a:ext uri="{FF2B5EF4-FFF2-40B4-BE49-F238E27FC236}">
                <a16:creationId xmlns:a16="http://schemas.microsoft.com/office/drawing/2014/main" id="{9D9A8D42-B2E2-4B6A-B266-BA6E1D43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3783013"/>
            <a:ext cx="2374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 i="1" u="sng"/>
              <a:t>Results</a:t>
            </a:r>
            <a:endParaRPr lang="en-GB" altLang="en-US" sz="1200" b="1" i="1" u="sng"/>
          </a:p>
        </p:txBody>
      </p:sp>
      <p:pic>
        <p:nvPicPr>
          <p:cNvPr id="15369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594FD4-C83F-422C-8119-0ADAAC22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98925"/>
            <a:ext cx="19859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337A2F89-C504-447D-AB73-99AB244D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110038"/>
            <a:ext cx="198596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CasellaDiTesto 9">
            <a:extLst>
              <a:ext uri="{FF2B5EF4-FFF2-40B4-BE49-F238E27FC236}">
                <a16:creationId xmlns:a16="http://schemas.microsoft.com/office/drawing/2014/main" id="{23DFF77D-B573-43D3-BE0E-578AC2650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4421188"/>
            <a:ext cx="107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 i="1">
                <a:solidFill>
                  <a:srgbClr val="830022"/>
                </a:solidFill>
              </a:rPr>
              <a:t>Ground truth frames from 11 to 20</a:t>
            </a:r>
            <a:endParaRPr lang="en-GB" altLang="en-US" sz="1200" b="1" i="1">
              <a:solidFill>
                <a:srgbClr val="830022"/>
              </a:solidFill>
            </a:endParaRPr>
          </a:p>
        </p:txBody>
      </p:sp>
      <p:sp>
        <p:nvSpPr>
          <p:cNvPr id="15372" name="CasellaDiTesto 19">
            <a:extLst>
              <a:ext uri="{FF2B5EF4-FFF2-40B4-BE49-F238E27FC236}">
                <a16:creationId xmlns:a16="http://schemas.microsoft.com/office/drawing/2014/main" id="{BF360E3C-21F9-4CB2-BE3A-8E9D29743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4421188"/>
            <a:ext cx="1370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 i="1">
                <a:solidFill>
                  <a:srgbClr val="830022"/>
                </a:solidFill>
              </a:rPr>
              <a:t>Prediction frames from 11 to 20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en-US" sz="1200" b="1" i="1">
              <a:solidFill>
                <a:srgbClr val="83002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200" b="1" i="1">
                <a:solidFill>
                  <a:srgbClr val="830022"/>
                </a:solidFill>
              </a:rPr>
              <a:t>Train (10 epoch)</a:t>
            </a:r>
            <a:endParaRPr lang="en-GB" altLang="en-US" sz="1200" b="1" i="1">
              <a:solidFill>
                <a:srgbClr val="830022"/>
              </a:solidFill>
            </a:endParaRPr>
          </a:p>
        </p:txBody>
      </p:sp>
      <p:sp>
        <p:nvSpPr>
          <p:cNvPr id="15373" name="CasellaDiTesto 13">
            <a:extLst>
              <a:ext uri="{FF2B5EF4-FFF2-40B4-BE49-F238E27FC236}">
                <a16:creationId xmlns:a16="http://schemas.microsoft.com/office/drawing/2014/main" id="{185EBCCC-33DC-45C5-B1B9-7D138AD0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19175"/>
            <a:ext cx="7794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1400">
                <a:solidFill>
                  <a:schemeClr val="tx1"/>
                </a:solidFill>
              </a:rPr>
              <a:t>MNIST: Modified National Institute of Standards and Technology (database)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1400">
                <a:solidFill>
                  <a:schemeClr val="tx1"/>
                </a:solidFill>
              </a:rPr>
              <a:t>Introduced by </a:t>
            </a:r>
            <a:r>
              <a:rPr lang="en-US" altLang="it-IT" sz="1200">
                <a:solidFill>
                  <a:schemeClr val="tx1"/>
                </a:solidFill>
              </a:rPr>
              <a:t>Srivastava</a:t>
            </a:r>
            <a:r>
              <a:rPr lang="en-US" altLang="it-IT" sz="1400">
                <a:solidFill>
                  <a:schemeClr val="tx1"/>
                </a:solidFill>
              </a:rPr>
              <a:t> et al. in Unsupervised Learning of Video Representations using LSTMs</a:t>
            </a:r>
          </a:p>
        </p:txBody>
      </p:sp>
      <p:sp>
        <p:nvSpPr>
          <p:cNvPr id="15374" name="CasellaDiTesto 15">
            <a:extLst>
              <a:ext uri="{FF2B5EF4-FFF2-40B4-BE49-F238E27FC236}">
                <a16:creationId xmlns:a16="http://schemas.microsoft.com/office/drawing/2014/main" id="{D41CEF91-6FEE-4F63-80CA-A3D44D6E8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1881188"/>
            <a:ext cx="17287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it-IT" sz="900">
                <a:solidFill>
                  <a:srgbClr val="212529"/>
                </a:solidFill>
                <a:latin typeface="Lato" panose="020F0502020204030203" pitchFamily="34" charset="0"/>
              </a:rPr>
              <a:t>The </a:t>
            </a:r>
            <a:r>
              <a:rPr lang="en-US" altLang="it-IT" sz="900" b="1">
                <a:solidFill>
                  <a:srgbClr val="212529"/>
                </a:solidFill>
                <a:latin typeface="Lato" panose="020F0502020204030203" pitchFamily="34" charset="0"/>
              </a:rPr>
              <a:t>Moving MNIST</a:t>
            </a:r>
            <a:r>
              <a:rPr lang="en-US" altLang="it-IT" sz="900">
                <a:solidFill>
                  <a:srgbClr val="212529"/>
                </a:solidFill>
                <a:latin typeface="Lato" panose="020F0502020204030203" pitchFamily="34" charset="0"/>
              </a:rPr>
              <a:t> dataset contains 10,000 video sequences, each consisting of 20 frames. In each video sequence, two digits move independently around the frame, which has a spatial resolution of 64×64 pixels. The digits frequently intersect with each other and bounce off the edges of the frame</a:t>
            </a:r>
            <a:endParaRPr lang="en-US" altLang="it-IT" sz="900">
              <a:solidFill>
                <a:schemeClr val="bg1"/>
              </a:solidFill>
            </a:endParaRPr>
          </a:p>
        </p:txBody>
      </p:sp>
      <p:sp>
        <p:nvSpPr>
          <p:cNvPr id="15375" name="Segnaposto numero diapositiva 5">
            <a:extLst>
              <a:ext uri="{FF2B5EF4-FFF2-40B4-BE49-F238E27FC236}">
                <a16:creationId xmlns:a16="http://schemas.microsoft.com/office/drawing/2014/main" id="{04989660-29F8-41A8-BEAB-4F3482FD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5E3E4ECD-81AB-4A2D-8E11-8A26654F54EB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5">
            <a:extLst>
              <a:ext uri="{FF2B5EF4-FFF2-40B4-BE49-F238E27FC236}">
                <a16:creationId xmlns:a16="http://schemas.microsoft.com/office/drawing/2014/main" id="{7D20D90A-6D8E-4495-8865-E7D3D093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68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7411" name="Segnaposto numero diapositiva 6">
            <a:extLst>
              <a:ext uri="{FF2B5EF4-FFF2-40B4-BE49-F238E27FC236}">
                <a16:creationId xmlns:a16="http://schemas.microsoft.com/office/drawing/2014/main" id="{9EB28C79-D361-4DFB-8045-7AD6BD59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6CA06CF-0209-454C-9CB4-0E8851F88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404813"/>
            <a:ext cx="7416800" cy="509587"/>
          </a:xfrm>
        </p:spPr>
        <p:txBody>
          <a:bodyPr/>
          <a:lstStyle/>
          <a:p>
            <a:pPr eaLnBrk="1" hangingPunct="1"/>
            <a:r>
              <a:rPr lang="en-US" altLang="en-US" sz="3200"/>
              <a:t>MOVING MNIST++ DATABASE</a:t>
            </a:r>
          </a:p>
        </p:txBody>
      </p:sp>
      <p:sp>
        <p:nvSpPr>
          <p:cNvPr id="17413" name="Rectangle 8">
            <a:extLst>
              <a:ext uri="{FF2B5EF4-FFF2-40B4-BE49-F238E27FC236}">
                <a16:creationId xmlns:a16="http://schemas.microsoft.com/office/drawing/2014/main" id="{D5EC468D-3542-44CD-AE01-7F3D7A95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741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AB4EEB08-3074-4D14-9BDA-90984B50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522663"/>
            <a:ext cx="6172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736086-A92A-4F39-9A1E-6ED96DC2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133475"/>
            <a:ext cx="1889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CasellaDiTesto 3">
            <a:extLst>
              <a:ext uri="{FF2B5EF4-FFF2-40B4-BE49-F238E27FC236}">
                <a16:creationId xmlns:a16="http://schemas.microsoft.com/office/drawing/2014/main" id="{096659DA-BF81-468E-9D8B-CC32ECCD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1166813"/>
            <a:ext cx="4767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/>
              <a:t>New motion pattern introduced respect to Moving Mnist.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it-IT" altLang="en-US" sz="900"/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90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B3471A5-63B3-4EC2-AE4E-B5126A30839D}"/>
              </a:ext>
            </a:extLst>
          </p:cNvPr>
          <p:cNvSpPr/>
          <p:nvPr/>
        </p:nvSpPr>
        <p:spPr bwMode="auto">
          <a:xfrm>
            <a:off x="5349875" y="1517650"/>
            <a:ext cx="357188" cy="738188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418" name="CasellaDiTesto 5">
            <a:extLst>
              <a:ext uri="{FF2B5EF4-FFF2-40B4-BE49-F238E27FC236}">
                <a16:creationId xmlns:a16="http://schemas.microsoft.com/office/drawing/2014/main" id="{738E0BD1-9762-4E40-9AF9-6A73D1F6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2336800"/>
            <a:ext cx="36718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sz="1600"/>
              <a:t>We </a:t>
            </a:r>
            <a:r>
              <a:rPr lang="it-IT" altLang="en-US" sz="1600" b="1" u="sng"/>
              <a:t>need</a:t>
            </a:r>
            <a:r>
              <a:rPr lang="it-IT" altLang="en-US" sz="1600"/>
              <a:t> a more </a:t>
            </a:r>
            <a:r>
              <a:rPr lang="it-IT" altLang="en-US" sz="1600" b="1" u="sng"/>
              <a:t>complex</a:t>
            </a:r>
            <a:r>
              <a:rPr lang="it-IT" altLang="en-US" sz="1600"/>
              <a:t> model: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it-IT" altLang="en-US" sz="1100"/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it-IT" altLang="en-US" b="1" i="1" u="sng">
                <a:solidFill>
                  <a:srgbClr val="830022"/>
                </a:solidFill>
              </a:rPr>
              <a:t>STS-UNet3D</a:t>
            </a:r>
            <a:endParaRPr lang="en-GB" altLang="en-US" b="1" i="1" u="sng">
              <a:solidFill>
                <a:srgbClr val="830022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49F29C-EE8F-454D-A296-0DFFD6DC4161}"/>
              </a:ext>
            </a:extLst>
          </p:cNvPr>
          <p:cNvSpPr txBox="1"/>
          <p:nvPr/>
        </p:nvSpPr>
        <p:spPr>
          <a:xfrm>
            <a:off x="0" y="5851525"/>
            <a:ext cx="68040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AutoNum type="arabicPeriod"/>
              <a:defRPr/>
            </a:pPr>
            <a:r>
              <a:rPr lang="en-GB" altLang="en-US" sz="1000" i="1" dirty="0">
                <a:solidFill>
                  <a:srgbClr val="000000"/>
                </a:solidFill>
                <a:latin typeface="+mn-lt"/>
              </a:rPr>
              <a:t>Xingjian Shi et al. “Deep Learning for Precipitation Nowcasting: A Benchmark and A New Model”.</a:t>
            </a:r>
          </a:p>
        </p:txBody>
      </p:sp>
      <p:sp>
        <p:nvSpPr>
          <p:cNvPr id="17420" name="Segnaposto numero diapositiva 5">
            <a:extLst>
              <a:ext uri="{FF2B5EF4-FFF2-40B4-BE49-F238E27FC236}">
                <a16:creationId xmlns:a16="http://schemas.microsoft.com/office/drawing/2014/main" id="{63BC2AA3-BCFC-41D8-90CC-46D8E602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CDBA16BF-947C-4E8D-A945-7F0855AD591B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5">
            <a:extLst>
              <a:ext uri="{FF2B5EF4-FFF2-40B4-BE49-F238E27FC236}">
                <a16:creationId xmlns:a16="http://schemas.microsoft.com/office/drawing/2014/main" id="{F999D798-F02F-4E4E-B2C0-3116E310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9200" y="6146800"/>
            <a:ext cx="35687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bg1"/>
                </a:solidFill>
              </a:rPr>
              <a:t>Mesoscale precipitation nowcasting using 3D-space-time-separable graph convolutional networks (STS-3DUNet)</a:t>
            </a:r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19459" name="Segnaposto numero diapositiva 6">
            <a:extLst>
              <a:ext uri="{FF2B5EF4-FFF2-40B4-BE49-F238E27FC236}">
                <a16:creationId xmlns:a16="http://schemas.microsoft.com/office/drawing/2014/main" id="{36E89BB0-2CE9-482D-BC6A-95EF4681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>
                <a:solidFill>
                  <a:schemeClr val="bg1"/>
                </a:solidFill>
              </a:rPr>
              <a:t>Daniele Trappolini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5CA66197-083F-4A9E-88FE-E154AD4F8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22263"/>
            <a:ext cx="7416800" cy="509587"/>
          </a:xfrm>
        </p:spPr>
        <p:txBody>
          <a:bodyPr/>
          <a:lstStyle/>
          <a:p>
            <a:pPr algn="ctr" eaLnBrk="1" hangingPunct="1"/>
            <a:r>
              <a:rPr lang="en-US" altLang="en-US" sz="3200"/>
              <a:t>TAASRAD19 RADAR DATABASE</a:t>
            </a:r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CFB4DE0C-7F45-4061-AA62-02EE9331B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630238"/>
            <a:ext cx="184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pic>
        <p:nvPicPr>
          <p:cNvPr id="19462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C9F4D60-1BAF-4C9B-AC49-DD262FC73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5263"/>
            <a:ext cx="67532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DEE9CE6-84FA-4A4C-AF56-A3BAC4D6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7"/>
          <a:stretch>
            <a:fillRect/>
          </a:stretch>
        </p:blipFill>
        <p:spPr bwMode="auto">
          <a:xfrm>
            <a:off x="611188" y="1528763"/>
            <a:ext cx="33496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magine 4">
            <a:extLst>
              <a:ext uri="{FF2B5EF4-FFF2-40B4-BE49-F238E27FC236}">
                <a16:creationId xmlns:a16="http://schemas.microsoft.com/office/drawing/2014/main" id="{75BFF3C7-C280-4F25-8222-BD1AD0CF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1484313"/>
            <a:ext cx="43164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Google Shape;189;p6">
            <a:extLst>
              <a:ext uri="{FF2B5EF4-FFF2-40B4-BE49-F238E27FC236}">
                <a16:creationId xmlns:a16="http://schemas.microsoft.com/office/drawing/2014/main" id="{39B2F63D-3784-440C-9276-B8EC8C43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1093788"/>
            <a:ext cx="325437" cy="390525"/>
          </a:xfrm>
          <a:prstGeom prst="ellipse">
            <a:avLst/>
          </a:prstGeom>
          <a:solidFill>
            <a:srgbClr val="006778"/>
          </a:solidFill>
          <a:ln w="9525">
            <a:solidFill>
              <a:srgbClr val="006778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9466" name="Google Shape;189;p6">
            <a:extLst>
              <a:ext uri="{FF2B5EF4-FFF2-40B4-BE49-F238E27FC236}">
                <a16:creationId xmlns:a16="http://schemas.microsoft.com/office/drawing/2014/main" id="{C79BA470-F5E7-4C05-B7D5-64238B6D7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3" y="3535363"/>
            <a:ext cx="325437" cy="390525"/>
          </a:xfrm>
          <a:prstGeom prst="ellipse">
            <a:avLst/>
          </a:prstGeom>
          <a:solidFill>
            <a:srgbClr val="006778"/>
          </a:solidFill>
          <a:ln w="9525">
            <a:solidFill>
              <a:srgbClr val="006778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9467" name="Google Shape;189;p6">
            <a:extLst>
              <a:ext uri="{FF2B5EF4-FFF2-40B4-BE49-F238E27FC236}">
                <a16:creationId xmlns:a16="http://schemas.microsoft.com/office/drawing/2014/main" id="{38FDA4E4-C398-43AC-8956-22FB9A48C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813" y="1093788"/>
            <a:ext cx="327025" cy="390525"/>
          </a:xfrm>
          <a:prstGeom prst="ellipse">
            <a:avLst/>
          </a:prstGeom>
          <a:solidFill>
            <a:srgbClr val="006778"/>
          </a:solidFill>
          <a:ln w="9525">
            <a:solidFill>
              <a:srgbClr val="006778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19468" name="CasellaDiTesto 5">
            <a:extLst>
              <a:ext uri="{FF2B5EF4-FFF2-40B4-BE49-F238E27FC236}">
                <a16:creationId xmlns:a16="http://schemas.microsoft.com/office/drawing/2014/main" id="{6CF7F870-37C3-4C33-9ED9-8F9A272B7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576638"/>
            <a:ext cx="32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>
                <a:solidFill>
                  <a:schemeClr val="bg1"/>
                </a:solidFill>
              </a:rPr>
              <a:t>3</a:t>
            </a: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19469" name="CasellaDiTesto 17">
            <a:extLst>
              <a:ext uri="{FF2B5EF4-FFF2-40B4-BE49-F238E27FC236}">
                <a16:creationId xmlns:a16="http://schemas.microsoft.com/office/drawing/2014/main" id="{4C2D873C-658E-454D-B9BB-9C40F11A6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1146175"/>
            <a:ext cx="327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>
                <a:solidFill>
                  <a:schemeClr val="bg1"/>
                </a:solidFill>
              </a:rPr>
              <a:t>2</a:t>
            </a: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19470" name="CasellaDiTesto 18">
            <a:extLst>
              <a:ext uri="{FF2B5EF4-FFF2-40B4-BE49-F238E27FC236}">
                <a16:creationId xmlns:a16="http://schemas.microsoft.com/office/drawing/2014/main" id="{BCE8F0C5-7968-4E69-A9D2-116C36FAB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150938"/>
            <a:ext cx="32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400">
                <a:solidFill>
                  <a:schemeClr val="bg1"/>
                </a:solidFill>
              </a:rPr>
              <a:t>1</a:t>
            </a:r>
            <a:endParaRPr lang="en-GB" altLang="en-US" sz="1400">
              <a:solidFill>
                <a:schemeClr val="bg1"/>
              </a:solidFill>
            </a:endParaRPr>
          </a:p>
        </p:txBody>
      </p:sp>
      <p:sp>
        <p:nvSpPr>
          <p:cNvPr id="19471" name="CasellaDiTesto 6">
            <a:extLst>
              <a:ext uri="{FF2B5EF4-FFF2-40B4-BE49-F238E27FC236}">
                <a16:creationId xmlns:a16="http://schemas.microsoft.com/office/drawing/2014/main" id="{9C24F7AA-6E32-4835-99BA-D29E18125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1173163"/>
            <a:ext cx="31226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 b="1" i="1" u="sng">
                <a:solidFill>
                  <a:srgbClr val="822433"/>
                </a:solidFill>
              </a:rPr>
              <a:t>Unbalanced</a:t>
            </a:r>
            <a:endParaRPr lang="en-GB" altLang="en-US" sz="1100" b="1" i="1" u="sng">
              <a:solidFill>
                <a:srgbClr val="822433"/>
              </a:solidFill>
            </a:endParaRPr>
          </a:p>
        </p:txBody>
      </p:sp>
      <p:sp>
        <p:nvSpPr>
          <p:cNvPr id="19472" name="CasellaDiTesto 20">
            <a:extLst>
              <a:ext uri="{FF2B5EF4-FFF2-40B4-BE49-F238E27FC236}">
                <a16:creationId xmlns:a16="http://schemas.microsoft.com/office/drawing/2014/main" id="{F65EA44F-216E-4869-9114-64F12394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57288"/>
            <a:ext cx="3122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 b="1" i="1" u="sng">
                <a:solidFill>
                  <a:srgbClr val="822433"/>
                </a:solidFill>
              </a:rPr>
              <a:t>Noise</a:t>
            </a:r>
            <a:endParaRPr lang="en-GB" altLang="en-US" sz="1100" b="1" i="1" u="sng">
              <a:solidFill>
                <a:srgbClr val="822433"/>
              </a:solidFill>
            </a:endParaRPr>
          </a:p>
        </p:txBody>
      </p:sp>
      <p:sp>
        <p:nvSpPr>
          <p:cNvPr id="19473" name="CasellaDiTesto 21">
            <a:extLst>
              <a:ext uri="{FF2B5EF4-FFF2-40B4-BE49-F238E27FC236}">
                <a16:creationId xmlns:a16="http://schemas.microsoft.com/office/drawing/2014/main" id="{20FDE375-F283-4F81-A110-59E9E5A98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3576638"/>
            <a:ext cx="31226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it-IT" altLang="en-US" sz="1100" b="1" i="1" u="sng">
                <a:solidFill>
                  <a:srgbClr val="822433"/>
                </a:solidFill>
              </a:rPr>
              <a:t>Sampling</a:t>
            </a:r>
            <a:endParaRPr lang="en-GB" altLang="en-US" sz="1100" b="1" i="1" u="sng">
              <a:solidFill>
                <a:srgbClr val="822433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334B982-CC8A-41AC-97DA-5B2F03EDF896}"/>
              </a:ext>
            </a:extLst>
          </p:cNvPr>
          <p:cNvSpPr txBox="1"/>
          <p:nvPr/>
        </p:nvSpPr>
        <p:spPr>
          <a:xfrm>
            <a:off x="42863" y="5870575"/>
            <a:ext cx="801052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00" i="1" dirty="0">
                <a:solidFill>
                  <a:srgbClr val="000000"/>
                </a:solidFill>
                <a:latin typeface="+mn-lt"/>
              </a:rPr>
              <a:t>2. Gabriele </a:t>
            </a:r>
            <a:r>
              <a:rPr lang="en-GB" sz="1000" i="1" dirty="0" err="1">
                <a:solidFill>
                  <a:srgbClr val="000000"/>
                </a:solidFill>
                <a:latin typeface="+mn-lt"/>
              </a:rPr>
              <a:t>Franch</a:t>
            </a:r>
            <a:r>
              <a:rPr lang="en-GB" sz="1000" i="1" dirty="0">
                <a:solidFill>
                  <a:srgbClr val="000000"/>
                </a:solidFill>
                <a:latin typeface="+mn-lt"/>
              </a:rPr>
              <a:t> et al. “TAASRAD19, a high-resolution weather radar reflectivity dataset for precipitation nowcasting”.</a:t>
            </a:r>
            <a:endParaRPr lang="en-GB" altLang="en-US" sz="10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75" name="Segnaposto numero diapositiva 5">
            <a:extLst>
              <a:ext uri="{FF2B5EF4-FFF2-40B4-BE49-F238E27FC236}">
                <a16:creationId xmlns:a16="http://schemas.microsoft.com/office/drawing/2014/main" id="{B4CB0017-B5B8-4216-B941-6E09236B2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6604000"/>
            <a:ext cx="4206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21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12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2C3F67C8-5FDD-43DF-8B23-A31A6F792AF5}" type="slidenum">
              <a:rPr lang="it-IT" altLang="en-US" sz="1100">
                <a:solidFill>
                  <a:schemeClr val="bg1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it-IT" altLang="en-US" sz="1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sapienza">
  <a:themeElements>
    <a:clrScheme name="">
      <a:dk1>
        <a:srgbClr val="822433"/>
      </a:dk1>
      <a:lt1>
        <a:srgbClr val="FFFFFF"/>
      </a:lt1>
      <a:dk2>
        <a:srgbClr val="822433"/>
      </a:dk2>
      <a:lt2>
        <a:srgbClr val="808080"/>
      </a:lt2>
      <a:accent1>
        <a:srgbClr val="BBE0E3"/>
      </a:accent1>
      <a:accent2>
        <a:srgbClr val="FFFF00"/>
      </a:accent2>
      <a:accent3>
        <a:srgbClr val="FFFFFF"/>
      </a:accent3>
      <a:accent4>
        <a:srgbClr val="6E1D2A"/>
      </a:accent4>
      <a:accent5>
        <a:srgbClr val="DAEDEF"/>
      </a:accent5>
      <a:accent6>
        <a:srgbClr val="E7E700"/>
      </a:accent6>
      <a:hlink>
        <a:srgbClr val="0000FF"/>
      </a:hlink>
      <a:folHlink>
        <a:srgbClr val="FF0000"/>
      </a:folHlink>
    </a:clrScheme>
    <a:fontScheme name="la sapienz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a sapienza 1">
        <a:dk1>
          <a:srgbClr val="000000"/>
        </a:dk1>
        <a:lt1>
          <a:srgbClr val="FFFFFF"/>
        </a:lt1>
        <a:dk2>
          <a:srgbClr val="FFFFFF"/>
        </a:dk2>
        <a:lt2>
          <a:srgbClr val="2D2015"/>
        </a:lt2>
        <a:accent1>
          <a:srgbClr val="7C7C7C"/>
        </a:accent1>
        <a:accent2>
          <a:srgbClr val="FFFF7E"/>
        </a:accent2>
        <a:accent3>
          <a:srgbClr val="FFFFFF"/>
        </a:accent3>
        <a:accent4>
          <a:srgbClr val="000000"/>
        </a:accent4>
        <a:accent5>
          <a:srgbClr val="BFBFBF"/>
        </a:accent5>
        <a:accent6>
          <a:srgbClr val="E7E772"/>
        </a:accent6>
        <a:hlink>
          <a:srgbClr val="066778"/>
        </a:hlink>
        <a:folHlink>
          <a:srgbClr val="8300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Marco:Applications:Microsoft Office 2004:Modelli:Modelli personali:la sapienza.pot</Template>
  <TotalTime>1745</TotalTime>
  <Words>1246</Words>
  <Application>Microsoft Office PowerPoint</Application>
  <PresentationFormat>Presentazione su schermo (4:3)</PresentationFormat>
  <Paragraphs>231</Paragraphs>
  <Slides>18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ArialMT</vt:lpstr>
      <vt:lpstr>Exo 2</vt:lpstr>
      <vt:lpstr>Lato</vt:lpstr>
      <vt:lpstr>LMRoman10-Regular</vt:lpstr>
      <vt:lpstr>LMRoman12-Bold</vt:lpstr>
      <vt:lpstr>la sapienza</vt:lpstr>
      <vt:lpstr>Presentazione standard di PowerPoint</vt:lpstr>
      <vt:lpstr>OUTLINE</vt:lpstr>
      <vt:lpstr>Presentazione standard di PowerPoint</vt:lpstr>
      <vt:lpstr>HOW PRECIPITATION DATA ARE CAPTURED?</vt:lpstr>
      <vt:lpstr>CURRENT NOWCASTING MODELS </vt:lpstr>
      <vt:lpstr>SPACE-TIME-SEPARABLE GRAPH CONVNET</vt:lpstr>
      <vt:lpstr>MOVING MNIST DATABASE</vt:lpstr>
      <vt:lpstr>MOVING MNIST++ DATABASE</vt:lpstr>
      <vt:lpstr>TAASRAD19 RADAR DATABASE</vt:lpstr>
      <vt:lpstr>STS-UNet3D: A COMBINED TOPOLOGY</vt:lpstr>
      <vt:lpstr>RESULTS INTERCOMPARISON (1/3)</vt:lpstr>
      <vt:lpstr>RESULTS INTERCOMPARISON (2/3)</vt:lpstr>
      <vt:lpstr>RESULTS INTERCOMPARISON (3/3)</vt:lpstr>
      <vt:lpstr>QUANTITATIVE ERROR RESULTS</vt:lpstr>
      <vt:lpstr>CASE STUDY: CENTRAL ITALY RADAR</vt:lpstr>
      <vt:lpstr>CASE STUDY STSUnet3D BEHAVIOR   </vt:lpstr>
      <vt:lpstr>CONCLUSION AND FUTURE DEVELOPMENTS</vt:lpstr>
      <vt:lpstr>Presentazione standard di PowerPoint</vt:lpstr>
    </vt:vector>
  </TitlesOfParts>
  <Manager/>
  <Company>- 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subject/>
  <dc:creator>- -</dc:creator>
  <cp:keywords/>
  <dc:description/>
  <cp:lastModifiedBy>Daniele</cp:lastModifiedBy>
  <cp:revision>111</cp:revision>
  <dcterms:created xsi:type="dcterms:W3CDTF">2006-11-20T16:13:10Z</dcterms:created>
  <dcterms:modified xsi:type="dcterms:W3CDTF">2022-05-23T15:40:05Z</dcterms:modified>
  <cp:category/>
</cp:coreProperties>
</file>