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13716000" cx="24384000"/>
  <p:notesSz cx="6858000" cy="9144000"/>
  <p:embeddedFontLst>
    <p:embeddedFont>
      <p:font typeface="Helvetica Neue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-italic.fntdata"/><Relationship Id="rId14" Type="http://schemas.openxmlformats.org/officeDocument/2006/relationships/font" Target="fonts/HelveticaNeue-bold.fntdata"/><Relationship Id="rId16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9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9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hyperlink" Target="mailto:yiting.cai@chalmers.se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yiting.cai@chalmers.se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9.jpg"/><Relationship Id="rId5" Type="http://schemas.openxmlformats.org/officeDocument/2006/relationships/hyperlink" Target="mailto:yiting.cai@chalmers.se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hyperlink" Target="mailto:yiting.cai@chalmers.s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hyperlink" Target="mailto:yiting.cai@chalmers.s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gif"/><Relationship Id="rId4" Type="http://schemas.openxmlformats.org/officeDocument/2006/relationships/hyperlink" Target="mailto:yiting.cai@chalmers.s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yiting.cai@chalmers.se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hyperlink" Target="mailto:yiting.cai@chalmers.se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cff.kur.SLA.2013.one_month.png" id="76" name="Google Shape;76;p17"/>
          <p:cNvPicPr preferRelativeResize="0"/>
          <p:nvPr/>
        </p:nvPicPr>
        <p:blipFill rotWithShape="1">
          <a:blip r:embed="rId3">
            <a:alphaModFix amt="7616"/>
          </a:blip>
          <a:srcRect b="7941" l="14113" r="11549" t="5123"/>
          <a:stretch/>
        </p:blipFill>
        <p:spPr>
          <a:xfrm>
            <a:off x="-1761133" y="-1663663"/>
            <a:ext cx="27906251" cy="163176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3200"/>
              <a:buFont typeface="Helvetica Neue"/>
              <a:buNone/>
            </a:pPr>
            <a:r>
              <a:rPr lang="en-US" sz="3200">
                <a:solidFill>
                  <a:srgbClr val="0076B9"/>
                </a:solidFill>
              </a:rPr>
              <a:t>Yiting Cai, EGU, May 2022. Email: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yiting.cai@chalmers.se</a:t>
            </a:r>
            <a:endParaRPr/>
          </a:p>
        </p:txBody>
      </p:sp>
      <p:sp>
        <p:nvSpPr>
          <p:cNvPr id="78" name="Google Shape;78;p17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11400"/>
              <a:buFont typeface="Helvetica Neue"/>
              <a:buNone/>
            </a:pPr>
            <a:r>
              <a:rPr b="1" i="0" lang="en-US" sz="114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Non-tectonic-induced stress variations on active faults</a:t>
            </a:r>
            <a:endParaRPr/>
          </a:p>
        </p:txBody>
      </p:sp>
      <p:sp>
        <p:nvSpPr>
          <p:cNvPr id="79" name="Google Shape;79;p17"/>
          <p:cNvSpPr txBox="1"/>
          <p:nvPr>
            <p:ph idx="4294967295" type="subTitle"/>
          </p:nvPr>
        </p:nvSpPr>
        <p:spPr>
          <a:xfrm>
            <a:off x="1201342" y="7223190"/>
            <a:ext cx="21971001" cy="315739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</a:pPr>
            <a:r>
              <a:rPr b="1" i="0" lang="en-US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Maxime Mouyen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</a:pPr>
            <a:r>
              <a:rPr i="0" lang="en-US" sz="5200" u="none" cap="none" strike="noStrike">
                <a:solidFill>
                  <a:srgbClr val="000000"/>
                </a:solidFill>
              </a:rPr>
              <a:t>Department of Space, Earth and Environment,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</a:pPr>
            <a:r>
              <a:rPr i="0" lang="en-US" sz="5200" u="none" cap="none" strike="noStrike">
                <a:solidFill>
                  <a:srgbClr val="000000"/>
                </a:solidFill>
              </a:rPr>
              <a:t>Chalmers University of Technology, Sweden</a:t>
            </a:r>
            <a:endParaRPr/>
          </a:p>
        </p:txBody>
      </p:sp>
      <p:pic>
        <p:nvPicPr>
          <p:cNvPr descr="Avancez_black_transparent_background.png" id="80" name="Google Shape;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666" y="838493"/>
            <a:ext cx="1568404" cy="1461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so-teleskopmarke_svart_nobkg.pdf" id="81" name="Google Shape;8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6932" y="747787"/>
            <a:ext cx="1568404" cy="1562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lmersU_black_transparent_background.png" id="82" name="Google Shape;8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33699" y="1028327"/>
            <a:ext cx="5425137" cy="1082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gu_ospp_label_blue.png" id="83" name="Google Shape;8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161069" y="426320"/>
            <a:ext cx="2172778" cy="2894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gu_claim_blue.png" id="84" name="Google Shape;84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96343" y="631120"/>
            <a:ext cx="4066830" cy="1876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gu22-5375-qr.png" id="85" name="Google Shape;85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802488" y="359707"/>
            <a:ext cx="3027580" cy="3027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6" name="Google Shape;86;p17"/>
          <p:cNvPicPr preferRelativeResize="0"/>
          <p:nvPr/>
        </p:nvPicPr>
        <p:blipFill rotWithShape="1">
          <a:blip r:embed="rId11">
            <a:alphaModFix/>
          </a:blip>
          <a:srcRect b="26830" l="63787" r="4404" t="26830"/>
          <a:stretch/>
        </p:blipFill>
        <p:spPr>
          <a:xfrm>
            <a:off x="14261047" y="989864"/>
            <a:ext cx="2576068" cy="1077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yiting.cai@chalmers.se</a:t>
            </a:r>
            <a:endParaRPr/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>
            <a:off x="983525" y="1079500"/>
            <a:ext cx="230037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21"/>
              <a:buFont typeface="Helvetica Neue"/>
              <a:buNone/>
            </a:pPr>
            <a:r>
              <a:rPr lang="en-US" sz="7500"/>
              <a:t>Can non-tectonic processes trigger earthquakes?</a:t>
            </a:r>
            <a:endParaRPr sz="7500"/>
          </a:p>
        </p:txBody>
      </p:sp>
      <p:grpSp>
        <p:nvGrpSpPr>
          <p:cNvPr id="93" name="Google Shape;93;p18"/>
          <p:cNvGrpSpPr/>
          <p:nvPr/>
        </p:nvGrpSpPr>
        <p:grpSpPr>
          <a:xfrm>
            <a:off x="983535" y="3281014"/>
            <a:ext cx="10574155" cy="9177450"/>
            <a:chOff x="0" y="0"/>
            <a:chExt cx="10574154" cy="9177449"/>
          </a:xfrm>
        </p:grpSpPr>
        <p:pic>
          <p:nvPicPr>
            <p:cNvPr descr="Screenshot 2022-05-20 at 14.46.54.png" id="94" name="Google Shape;94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03" y="0"/>
              <a:ext cx="9879112" cy="5214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2-05-20 at 14.50.56.png" id="95" name="Google Shape;95;p18"/>
            <p:cNvPicPr preferRelativeResize="0"/>
            <p:nvPr/>
          </p:nvPicPr>
          <p:blipFill rotWithShape="1">
            <a:blip r:embed="rId5">
              <a:alphaModFix/>
            </a:blip>
            <a:srcRect b="0" l="0" r="4786" t="0"/>
            <a:stretch/>
          </p:blipFill>
          <p:spPr>
            <a:xfrm>
              <a:off x="0" y="5360292"/>
              <a:ext cx="10574154" cy="3817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8"/>
            <p:cNvSpPr/>
            <p:nvPr/>
          </p:nvSpPr>
          <p:spPr>
            <a:xfrm>
              <a:off x="41921" y="2494039"/>
              <a:ext cx="2636227" cy="608301"/>
            </a:xfrm>
            <a:prstGeom prst="rect">
              <a:avLst/>
            </a:prstGeom>
            <a:noFill/>
            <a:ln cap="flat" cmpd="sng" w="508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801296" y="8035463"/>
              <a:ext cx="3765963" cy="608301"/>
            </a:xfrm>
            <a:prstGeom prst="rect">
              <a:avLst/>
            </a:prstGeom>
            <a:noFill/>
            <a:ln cap="flat" cmpd="sng" w="508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98" name="Google Shape;98;p18"/>
          <p:cNvGrpSpPr/>
          <p:nvPr/>
        </p:nvGrpSpPr>
        <p:grpSpPr>
          <a:xfrm>
            <a:off x="11309033" y="3076594"/>
            <a:ext cx="12901200" cy="8662304"/>
            <a:chOff x="0" y="0"/>
            <a:chExt cx="12901198" cy="8662303"/>
          </a:xfrm>
        </p:grpSpPr>
        <p:pic>
          <p:nvPicPr>
            <p:cNvPr descr="Screenshot 2022-05-20 at 15.11.37.png" id="99" name="Google Shape;9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5413" y="0"/>
              <a:ext cx="12364224" cy="5159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2-05-20 at 14.49.19.png" id="100" name="Google Shape;10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5526403"/>
              <a:ext cx="12901198" cy="313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8"/>
            <p:cNvSpPr/>
            <p:nvPr/>
          </p:nvSpPr>
          <p:spPr>
            <a:xfrm>
              <a:off x="137104" y="2630008"/>
              <a:ext cx="2983965" cy="574505"/>
            </a:xfrm>
            <a:prstGeom prst="rect">
              <a:avLst/>
            </a:prstGeom>
            <a:noFill/>
            <a:ln cap="flat" cmpd="sng" w="508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10889304" y="6318440"/>
              <a:ext cx="975201" cy="633559"/>
            </a:xfrm>
            <a:prstGeom prst="rect">
              <a:avLst/>
            </a:prstGeom>
            <a:noFill/>
            <a:ln cap="flat" cmpd="sng" w="508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3256409" y="6812131"/>
              <a:ext cx="4172694" cy="521370"/>
            </a:xfrm>
            <a:prstGeom prst="rect">
              <a:avLst/>
            </a:prstGeom>
            <a:noFill/>
            <a:ln cap="flat" cmpd="sng" w="508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4" name="Google Shape;104;p18"/>
          <p:cNvSpPr txBox="1"/>
          <p:nvPr/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1206500" y="1079500"/>
            <a:ext cx="225033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8200"/>
              <a:buFont typeface="Helvetica Neue"/>
              <a:buNone/>
            </a:pPr>
            <a:r>
              <a:rPr lang="en-US">
                <a:solidFill>
                  <a:srgbClr val="0076B9"/>
                </a:solidFill>
              </a:rPr>
              <a:t>ΔCFF </a:t>
            </a:r>
            <a:r>
              <a:rPr lang="en-US" sz="8200"/>
              <a:t>&lt;- stress variations + fault parameters</a:t>
            </a:r>
            <a:endParaRPr/>
          </a:p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10316718" y="7178609"/>
            <a:ext cx="8189418" cy="411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Lu, Z., et al (2018). Journal of Geophysical Research: Solid Earth</a:t>
            </a:r>
            <a:endParaRPr/>
          </a:p>
        </p:txBody>
      </p:sp>
      <p:pic>
        <p:nvPicPr>
          <p:cNvPr descr="Screenshot 2022-03-11 at 18.27.10.png" id="112" name="Google Shape;112;p19"/>
          <p:cNvPicPr preferRelativeResize="0"/>
          <p:nvPr/>
        </p:nvPicPr>
        <p:blipFill rotWithShape="1">
          <a:blip r:embed="rId3">
            <a:alphaModFix/>
          </a:blip>
          <a:srcRect b="0" l="2033" r="95" t="6661"/>
          <a:stretch/>
        </p:blipFill>
        <p:spPr>
          <a:xfrm>
            <a:off x="10121431" y="2626142"/>
            <a:ext cx="6858455" cy="407160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6466580" y="3481465"/>
            <a:ext cx="7561962" cy="3187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84200" lvl="1" marL="1193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58"/>
              <a:buFont typeface="Helvetica Neue"/>
              <a:buChar char="•"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Hydrological loading</a:t>
            </a:r>
            <a:endParaRPr/>
          </a:p>
          <a:p>
            <a:pPr indent="-584200" lvl="1" marL="1193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658"/>
              <a:buFont typeface="Helvetica Neue"/>
              <a:buChar char="•"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pressure</a:t>
            </a:r>
            <a:endParaRPr/>
          </a:p>
          <a:p>
            <a:pPr indent="-584200" lvl="1" marL="1193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658"/>
              <a:buFont typeface="Helvetica Neue"/>
              <a:buChar char="•"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Non-tidal ocean loading</a:t>
            </a:r>
            <a:endParaRPr/>
          </a:p>
        </p:txBody>
      </p:sp>
      <p:grpSp>
        <p:nvGrpSpPr>
          <p:cNvPr id="114" name="Google Shape;114;p19"/>
          <p:cNvGrpSpPr/>
          <p:nvPr/>
        </p:nvGrpSpPr>
        <p:grpSpPr>
          <a:xfrm>
            <a:off x="10120878" y="8908398"/>
            <a:ext cx="7290177" cy="3844430"/>
            <a:chOff x="0" y="0"/>
            <a:chExt cx="7290175" cy="3844429"/>
          </a:xfrm>
        </p:grpSpPr>
        <p:pic>
          <p:nvPicPr>
            <p:cNvPr descr="Slab2-WorldMap.jpg" id="115" name="Google Shape;115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7290175" cy="3844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9"/>
            <p:cNvSpPr/>
            <p:nvPr/>
          </p:nvSpPr>
          <p:spPr>
            <a:xfrm>
              <a:off x="2460163" y="481210"/>
              <a:ext cx="1024737" cy="718548"/>
            </a:xfrm>
            <a:prstGeom prst="rect">
              <a:avLst/>
            </a:prstGeom>
            <a:noFill/>
            <a:ln cap="flat" cmpd="sng" w="114300">
              <a:solidFill>
                <a:srgbClr val="EB220C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7" name="Google Shape;117;p19"/>
          <p:cNvSpPr txBox="1"/>
          <p:nvPr/>
        </p:nvSpPr>
        <p:spPr>
          <a:xfrm>
            <a:off x="17768683" y="9206676"/>
            <a:ext cx="6378208" cy="1482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Slab2: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subduction zone model</a:t>
            </a:r>
            <a:endParaRPr/>
          </a:p>
        </p:txBody>
      </p:sp>
      <p:sp>
        <p:nvSpPr>
          <p:cNvPr id="118" name="Google Shape;118;p19"/>
          <p:cNvSpPr/>
          <p:nvPr/>
        </p:nvSpPr>
        <p:spPr>
          <a:xfrm flipH="1" rot="5400000">
            <a:off x="6961809" y="7266732"/>
            <a:ext cx="5185330" cy="235032"/>
          </a:xfrm>
          <a:custGeom>
            <a:rect b="b" l="l" r="r" t="t"/>
            <a:pathLst>
              <a:path extrusionOk="0" h="12476" w="21585">
                <a:moveTo>
                  <a:pt x="7513" y="47"/>
                </a:moveTo>
                <a:cubicBezTo>
                  <a:pt x="6579" y="328"/>
                  <a:pt x="5386" y="1899"/>
                  <a:pt x="3866" y="5574"/>
                </a:cubicBezTo>
                <a:cubicBezTo>
                  <a:pt x="1686" y="10844"/>
                  <a:pt x="655" y="10503"/>
                  <a:pt x="298" y="7186"/>
                </a:cubicBezTo>
                <a:cubicBezTo>
                  <a:pt x="250" y="6739"/>
                  <a:pt x="247" y="5814"/>
                  <a:pt x="295" y="5380"/>
                </a:cubicBezTo>
                <a:cubicBezTo>
                  <a:pt x="340" y="4967"/>
                  <a:pt x="386" y="4322"/>
                  <a:pt x="386" y="3359"/>
                </a:cubicBezTo>
                <a:cubicBezTo>
                  <a:pt x="386" y="2120"/>
                  <a:pt x="309" y="1166"/>
                  <a:pt x="209" y="1166"/>
                </a:cubicBezTo>
                <a:cubicBezTo>
                  <a:pt x="29" y="1166"/>
                  <a:pt x="-8" y="3210"/>
                  <a:pt x="1" y="4283"/>
                </a:cubicBezTo>
                <a:cubicBezTo>
                  <a:pt x="27" y="7284"/>
                  <a:pt x="183" y="12476"/>
                  <a:pt x="2183" y="12476"/>
                </a:cubicBezTo>
                <a:cubicBezTo>
                  <a:pt x="4183" y="12476"/>
                  <a:pt x="6908" y="3595"/>
                  <a:pt x="8628" y="3595"/>
                </a:cubicBezTo>
                <a:cubicBezTo>
                  <a:pt x="10348" y="3595"/>
                  <a:pt x="10793" y="12476"/>
                  <a:pt x="10793" y="12476"/>
                </a:cubicBezTo>
                <a:cubicBezTo>
                  <a:pt x="10793" y="12476"/>
                  <a:pt x="11238" y="3595"/>
                  <a:pt x="12958" y="3595"/>
                </a:cubicBezTo>
                <a:cubicBezTo>
                  <a:pt x="14678" y="3595"/>
                  <a:pt x="17403" y="12476"/>
                  <a:pt x="19403" y="12476"/>
                </a:cubicBezTo>
                <a:cubicBezTo>
                  <a:pt x="21403" y="12476"/>
                  <a:pt x="21558" y="7283"/>
                  <a:pt x="21583" y="4283"/>
                </a:cubicBezTo>
                <a:cubicBezTo>
                  <a:pt x="21592" y="3203"/>
                  <a:pt x="21555" y="1166"/>
                  <a:pt x="21376" y="1166"/>
                </a:cubicBezTo>
                <a:cubicBezTo>
                  <a:pt x="21276" y="1166"/>
                  <a:pt x="21201" y="2120"/>
                  <a:pt x="21201" y="3359"/>
                </a:cubicBezTo>
                <a:cubicBezTo>
                  <a:pt x="21201" y="4315"/>
                  <a:pt x="21246" y="4967"/>
                  <a:pt x="21292" y="5380"/>
                </a:cubicBezTo>
                <a:cubicBezTo>
                  <a:pt x="21340" y="5820"/>
                  <a:pt x="21336" y="6746"/>
                  <a:pt x="21288" y="7186"/>
                </a:cubicBezTo>
                <a:cubicBezTo>
                  <a:pt x="20931" y="10503"/>
                  <a:pt x="19901" y="10844"/>
                  <a:pt x="17720" y="5574"/>
                </a:cubicBezTo>
                <a:cubicBezTo>
                  <a:pt x="11641" y="-9124"/>
                  <a:pt x="10793" y="9917"/>
                  <a:pt x="10793" y="9917"/>
                </a:cubicBezTo>
                <a:cubicBezTo>
                  <a:pt x="10793" y="9917"/>
                  <a:pt x="10317" y="-794"/>
                  <a:pt x="7513" y="4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17895099" y="11848630"/>
            <a:ext cx="5091685" cy="6969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study: Kuril fault</a:t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17859943" y="11016018"/>
            <a:ext cx="5161998" cy="411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Hayes, Gavin P., et al. (2018). </a:t>
            </a:r>
            <a:r>
              <a:rPr b="0" i="1" lang="en-US" sz="22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</a:t>
            </a:r>
            <a:r>
              <a:rPr b="0" i="0" lang="en-US" sz="22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yiting.cai@chalmers.se</a:t>
            </a:r>
            <a:endParaRPr/>
          </a:p>
        </p:txBody>
      </p:sp>
      <p:pic>
        <p:nvPicPr>
          <p:cNvPr descr="Screenshot 2022-05-05 at 17.00.04.png" id="122" name="Google Shape;12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2757" y="6056747"/>
            <a:ext cx="7782236" cy="1027702"/>
          </a:xfrm>
          <a:prstGeom prst="rect">
            <a:avLst/>
          </a:prstGeom>
          <a:noFill/>
          <a:ln cap="flat" cmpd="sng" w="114300">
            <a:solidFill>
              <a:srgbClr val="0076B9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123" name="Google Shape;123;p19"/>
          <p:cNvSpPr txBox="1"/>
          <p:nvPr/>
        </p:nvSpPr>
        <p:spPr>
          <a:xfrm>
            <a:off x="1007009" y="4270041"/>
            <a:ext cx="7239114" cy="783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Coulomb failure function</a:t>
            </a:r>
            <a:endParaRPr/>
          </a:p>
        </p:txBody>
      </p:sp>
      <p:pic>
        <p:nvPicPr>
          <p:cNvPr descr="Screenshot 2022-05-25 at 10.47.47.png" id="124" name="Google Shape;124;p19"/>
          <p:cNvPicPr preferRelativeResize="0"/>
          <p:nvPr/>
        </p:nvPicPr>
        <p:blipFill rotWithShape="1">
          <a:blip r:embed="rId7">
            <a:alphaModFix/>
          </a:blip>
          <a:srcRect b="0" l="0" r="22850" t="0"/>
          <a:stretch/>
        </p:blipFill>
        <p:spPr>
          <a:xfrm>
            <a:off x="1526594" y="7888611"/>
            <a:ext cx="855230" cy="432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3302008" y="8029865"/>
            <a:ext cx="3382315" cy="1494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600"/>
              <a:buFont typeface="Helvetica Neue"/>
              <a:buNone/>
            </a:pPr>
            <a:r>
              <a:rPr b="1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b="0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loaded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Earthquakes</a:t>
            </a:r>
            <a:endParaRPr/>
          </a:p>
        </p:txBody>
      </p:sp>
      <p:sp>
        <p:nvSpPr>
          <p:cNvPr id="126" name="Google Shape;126;p19"/>
          <p:cNvSpPr txBox="1"/>
          <p:nvPr/>
        </p:nvSpPr>
        <p:spPr>
          <a:xfrm>
            <a:off x="3302008" y="10628340"/>
            <a:ext cx="4258615" cy="1494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600"/>
              <a:buFont typeface="Helvetica Neue"/>
              <a:buNone/>
            </a:pPr>
            <a:r>
              <a:rPr b="1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b="0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unloaded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earthquakes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</a:pPr>
            <a:r>
              <a:rPr lang="en-US" sz="8400"/>
              <a:t>Non-tidal ocean loading, ΔCFF, Kuril, 2013</a:t>
            </a:r>
            <a:endParaRPr/>
          </a:p>
        </p:txBody>
      </p:sp>
      <p:pic>
        <p:nvPicPr>
          <p:cNvPr descr="dcff.kur.SLA.2013.one_month.png" id="132" name="Google Shape;132;p20"/>
          <p:cNvPicPr preferRelativeResize="0"/>
          <p:nvPr/>
        </p:nvPicPr>
        <p:blipFill rotWithShape="1">
          <a:blip r:embed="rId3">
            <a:alphaModFix/>
          </a:blip>
          <a:srcRect b="10791" l="7900" r="13736" t="7241"/>
          <a:stretch/>
        </p:blipFill>
        <p:spPr>
          <a:xfrm>
            <a:off x="1028287" y="2439376"/>
            <a:ext cx="20226473" cy="10578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18717460" y="3192356"/>
            <a:ext cx="4290061" cy="709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Spatial variations</a:t>
            </a:r>
            <a:endParaRPr/>
          </a:p>
        </p:txBody>
      </p:sp>
      <p:sp>
        <p:nvSpPr>
          <p:cNvPr id="134" name="Google Shape;134;p20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yiting.cai@chalmers.se</a:t>
            </a:r>
            <a:endParaRPr/>
          </a:p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</a:pPr>
            <a:r>
              <a:rPr lang="en-US" sz="8400"/>
              <a:t>ΔCFF spatio-temporal variations, 2013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1206500" y="24110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b="1" lang="en-US" sz="5500"/>
              <a:t>Loadings: hydro + air pressure + non-tidal ocean loadings</a:t>
            </a:r>
            <a:endParaRPr/>
          </a:p>
        </p:txBody>
      </p:sp>
      <p:sp>
        <p:nvSpPr>
          <p:cNvPr id="142" name="Google Shape;142;p2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dcff.kur.multi.2013.png"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0" r="7352" t="5059"/>
          <a:stretch/>
        </p:blipFill>
        <p:spPr>
          <a:xfrm>
            <a:off x="1132879" y="3302832"/>
            <a:ext cx="21588403" cy="995531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yiting.cai@chalmers.se</a:t>
            </a:r>
            <a:endParaRPr/>
          </a:p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cff_multi_2.gif"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2599" y="2406800"/>
            <a:ext cx="25223649" cy="10810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b="1" i="0" lang="en-US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ΔCFF 2011-2016, multi-loading-induced</a:t>
            </a: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yiting.cai@chalmers.se</a:t>
            </a:r>
            <a:endParaRPr/>
          </a:p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/>
        </p:nvSpPr>
        <p:spPr>
          <a:xfrm>
            <a:off x="443724" y="13226815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Cai, EGU, May 2022. Email: </a:t>
            </a:r>
            <a:r>
              <a:rPr b="1" i="0" lang="en-US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yiting.cai@chalmers.se</a:t>
            </a:r>
            <a:endParaRPr/>
          </a:p>
        </p:txBody>
      </p:sp>
      <p:sp>
        <p:nvSpPr>
          <p:cNvPr id="159" name="Google Shape;159;p23"/>
          <p:cNvSpPr txBox="1"/>
          <p:nvPr>
            <p:ph type="title"/>
          </p:nvPr>
        </p:nvSpPr>
        <p:spPr>
          <a:xfrm>
            <a:off x="1828581" y="565222"/>
            <a:ext cx="9261088" cy="245743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2"/>
              <a:buFont typeface="Helvetica Neue"/>
              <a:buNone/>
            </a:pPr>
            <a:r>
              <a:rPr lang="en-US" sz="8502"/>
              <a:t>Conclusions &amp;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8502"/>
              <a:buFont typeface="Helvetica Neue"/>
              <a:buNone/>
            </a:pPr>
            <a:r>
              <a:rPr lang="en-US" sz="8502">
                <a:solidFill>
                  <a:srgbClr val="0076B9"/>
                </a:solidFill>
              </a:rPr>
              <a:t>Perspectives</a:t>
            </a:r>
            <a:endParaRPr/>
          </a:p>
        </p:txBody>
      </p:sp>
      <p:sp>
        <p:nvSpPr>
          <p:cNvPr id="160" name="Google Shape;160;p23"/>
          <p:cNvSpPr txBox="1"/>
          <p:nvPr>
            <p:ph idx="2" type="body"/>
          </p:nvPr>
        </p:nvSpPr>
        <p:spPr>
          <a:xfrm>
            <a:off x="1356830" y="8278774"/>
            <a:ext cx="20956500" cy="47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84200" lvl="0" marL="584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5658"/>
              <a:buFont typeface="Helvetica Neue"/>
              <a:buChar char="•"/>
            </a:pPr>
            <a:r>
              <a:rPr lang="en-US" sz="4600">
                <a:solidFill>
                  <a:srgbClr val="0076B9"/>
                </a:solidFill>
              </a:rPr>
              <a:t>Comparison to the seismicity </a:t>
            </a:r>
            <a:endParaRPr/>
          </a:p>
          <a:p>
            <a:pPr indent="-584200" lvl="0" marL="584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76B9"/>
              </a:buClr>
              <a:buSzPts val="5658"/>
              <a:buFont typeface="Helvetica Neue"/>
              <a:buChar char="•"/>
            </a:pPr>
            <a:r>
              <a:rPr lang="en-US" sz="4600">
                <a:solidFill>
                  <a:srgbClr val="0076B9"/>
                </a:solidFill>
              </a:rPr>
              <a:t>More faults, e.g. Ryukyu </a:t>
            </a:r>
            <a:endParaRPr/>
          </a:p>
          <a:p>
            <a:pPr indent="-584200" lvl="0" marL="5842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76B9"/>
              </a:buClr>
              <a:buSzPts val="5658"/>
              <a:buFont typeface="Helvetica Neue"/>
              <a:buChar char="•"/>
            </a:pPr>
            <a:r>
              <a:rPr lang="en-US" sz="4600">
                <a:solidFill>
                  <a:srgbClr val="0076B9"/>
                </a:solidFill>
              </a:rPr>
              <a:t>More stress sources, e.g. tides</a:t>
            </a:r>
            <a:endParaRPr/>
          </a:p>
        </p:txBody>
      </p:sp>
      <p:pic>
        <p:nvPicPr>
          <p:cNvPr descr="dcff.kur.multi.201212.png" id="161" name="Google Shape;16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85036" y="544644"/>
            <a:ext cx="13055240" cy="5595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23"/>
          <p:cNvGrpSpPr/>
          <p:nvPr/>
        </p:nvGrpSpPr>
        <p:grpSpPr>
          <a:xfrm>
            <a:off x="12676579" y="5459811"/>
            <a:ext cx="10743424" cy="8054980"/>
            <a:chOff x="0" y="-1"/>
            <a:chExt cx="10743422" cy="8054979"/>
          </a:xfrm>
        </p:grpSpPr>
        <p:pic>
          <p:nvPicPr>
            <p:cNvPr descr="dcff.timeseries.kur.multi.20112012.png" id="163" name="Google Shape;163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892695"/>
              <a:ext cx="10743422" cy="7162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23"/>
            <p:cNvSpPr/>
            <p:nvPr/>
          </p:nvSpPr>
          <p:spPr>
            <a:xfrm flipH="1" rot="-5400000">
              <a:off x="3096849" y="766658"/>
              <a:ext cx="2175054" cy="641736"/>
            </a:xfrm>
            <a:prstGeom prst="rightArrow">
              <a:avLst>
                <a:gd fmla="val 29225" name="adj1"/>
                <a:gd fmla="val 70162" name="adj2"/>
              </a:avLst>
            </a:prstGeom>
            <a:solidFill>
              <a:srgbClr val="000000">
                <a:alpha val="5607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5" name="Google Shape;165;p23"/>
          <p:cNvSpPr txBox="1"/>
          <p:nvPr/>
        </p:nvSpPr>
        <p:spPr>
          <a:xfrm>
            <a:off x="1356834" y="3259553"/>
            <a:ext cx="10555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84200" lvl="0" marL="584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58"/>
              <a:buFont typeface="Helvetica Neue"/>
              <a:buChar char="•"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Non-tectonic processes have a clear impact on the ΔCFF on active faults. </a:t>
            </a:r>
            <a:endParaRPr/>
          </a:p>
          <a:p>
            <a:pPr indent="-584200" lvl="0" marL="584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658"/>
              <a:buFont typeface="Helvetica Neue"/>
              <a:buChar char="•"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Stress variation induced by each non-tectonic process contributes to the total ΔCFF equivalently.</a:t>
            </a:r>
            <a:endParaRPr/>
          </a:p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cff.kur.SLA.2013.one_month.png" id="171" name="Google Shape;171;p24"/>
          <p:cNvPicPr preferRelativeResize="0"/>
          <p:nvPr/>
        </p:nvPicPr>
        <p:blipFill rotWithShape="1">
          <a:blip r:embed="rId3">
            <a:alphaModFix amt="41045"/>
          </a:blip>
          <a:srcRect b="7941" l="14113" r="11549" t="5123"/>
          <a:stretch/>
        </p:blipFill>
        <p:spPr>
          <a:xfrm>
            <a:off x="-1761133" y="-1663663"/>
            <a:ext cx="27906251" cy="1631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>
            <p:ph type="title"/>
          </p:nvPr>
        </p:nvSpPr>
        <p:spPr>
          <a:xfrm>
            <a:off x="1010247" y="4170995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b="0" lang="en-US" sz="11600">
                <a:latin typeface="Helvetica Neue"/>
                <a:ea typeface="Helvetica Neue"/>
                <a:cs typeface="Helvetica Neue"/>
                <a:sym typeface="Helvetica Neue"/>
              </a:rPr>
              <a:t>Thank you! </a:t>
            </a:r>
            <a:endParaRPr/>
          </a:p>
        </p:txBody>
      </p:sp>
      <p:sp>
        <p:nvSpPr>
          <p:cNvPr id="173" name="Google Shape;173;p24"/>
          <p:cNvSpPr txBox="1"/>
          <p:nvPr/>
        </p:nvSpPr>
        <p:spPr>
          <a:xfrm>
            <a:off x="130346" y="8736352"/>
            <a:ext cx="20893330" cy="382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Yiting Cai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t/>
            </a:r>
            <a:endParaRPr b="0" i="0" sz="4000" u="none" cap="none" strike="noStrike">
              <a:solidFill>
                <a:srgbClr val="0076B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EGU, May 2022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Email: </a:t>
            </a:r>
            <a:r>
              <a:rPr b="1" i="0" lang="en-US" sz="4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yiting.cai@chalmers.se</a:t>
            </a:r>
            <a:endParaRPr/>
          </a:p>
        </p:txBody>
      </p:sp>
      <p:pic>
        <p:nvPicPr>
          <p:cNvPr descr="egu_ospp_label_blue.png" id="174" name="Google Shape;17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14488" y="8546121"/>
            <a:ext cx="2480898" cy="3304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gu22-5375-qr.png" id="175" name="Google Shape;17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55894" y="5558958"/>
            <a:ext cx="2598084" cy="259808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23709883" y="13165178"/>
            <a:ext cx="241402" cy="374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